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A4EB"/>
    <a:srgbClr val="9933FF"/>
    <a:srgbClr val="66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90" d="100"/>
          <a:sy n="90" d="100"/>
        </p:scale>
        <p:origin x="-594" y="-4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5D39E2-4D53-409B-8435-E903B6F6F80C}" type="datetimeFigureOut">
              <a:rPr lang="en-US" smtClean="0"/>
              <a:pPr/>
              <a:t>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644712-8F39-4CB2-9EA6-D644DF163EF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5D39E2-4D53-409B-8435-E903B6F6F80C}" type="datetimeFigureOut">
              <a:rPr lang="en-US" smtClean="0"/>
              <a:pPr/>
              <a:t>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644712-8F39-4CB2-9EA6-D644DF163EF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5D39E2-4D53-409B-8435-E903B6F6F80C}" type="datetimeFigureOut">
              <a:rPr lang="en-US" smtClean="0"/>
              <a:pPr/>
              <a:t>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644712-8F39-4CB2-9EA6-D644DF163EF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5D39E2-4D53-409B-8435-E903B6F6F80C}" type="datetimeFigureOut">
              <a:rPr lang="en-US" smtClean="0"/>
              <a:pPr/>
              <a:t>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644712-8F39-4CB2-9EA6-D644DF163EF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5D39E2-4D53-409B-8435-E903B6F6F80C}" type="datetimeFigureOut">
              <a:rPr lang="en-US" smtClean="0"/>
              <a:pPr/>
              <a:t>4/20/11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644712-8F39-4CB2-9EA6-D644DF163EF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5D39E2-4D53-409B-8435-E903B6F6F80C}" type="datetimeFigureOut">
              <a:rPr lang="en-US" smtClean="0"/>
              <a:pPr/>
              <a:t>4/20/11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644712-8F39-4CB2-9EA6-D644DF163EF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5D39E2-4D53-409B-8435-E903B6F6F80C}" type="datetimeFigureOut">
              <a:rPr lang="en-US" smtClean="0"/>
              <a:pPr/>
              <a:t>4/20/11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644712-8F39-4CB2-9EA6-D644DF163EF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5D39E2-4D53-409B-8435-E903B6F6F80C}" type="datetimeFigureOut">
              <a:rPr lang="en-US" smtClean="0"/>
              <a:pPr/>
              <a:t>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644712-8F39-4CB2-9EA6-D644DF163EF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5D39E2-4D53-409B-8435-E903B6F6F80C}" type="datetimeFigureOut">
              <a:rPr lang="en-US" smtClean="0"/>
              <a:pPr/>
              <a:t>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644712-8F39-4CB2-9EA6-D644DF163EF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5D39E2-4D53-409B-8435-E903B6F6F80C}" type="datetimeFigureOut">
              <a:rPr lang="en-US" smtClean="0"/>
              <a:pPr/>
              <a:t>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644712-8F39-4CB2-9EA6-D644DF163EF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5D39E2-4D53-409B-8435-E903B6F6F80C}" type="datetimeFigureOut">
              <a:rPr lang="en-US" smtClean="0"/>
              <a:pPr/>
              <a:t>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644712-8F39-4CB2-9EA6-D644DF163EF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5D39E2-4D53-409B-8435-E903B6F6F80C}" type="datetimeFigureOut">
              <a:rPr lang="en-US" smtClean="0"/>
              <a:pPr/>
              <a:t>4/20/11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644712-8F39-4CB2-9EA6-D644DF163EF4}"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219200"/>
            <a:ext cx="7772400" cy="1470025"/>
          </a:xfrm>
        </p:spPr>
        <p:txBody>
          <a:bodyPr>
            <a:normAutofit fontScale="90000"/>
          </a:bodyPr>
          <a:lstStyle/>
          <a:p>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reflection blurRad="6350" stA="55000" endA="300" endPos="45500" dir="5400000" sy="-100000" algn="bl" rotWithShape="0"/>
                </a:effectLst>
              </a:rPr>
              <a:t>Understanding Your Transcript:</a:t>
            </a:r>
            <a:b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reflection blurRad="6350" stA="55000" endA="300" endPos="45500" dir="5400000" sy="-100000" algn="bl" rotWithShape="0"/>
                </a:effectLst>
              </a:rPr>
            </a:br>
            <a:r>
              <a:rPr lang="en-US" sz="3200" u="sng" dirty="0" smtClean="0">
                <a:ln w="18415" cmpd="sng">
                  <a:solidFill>
                    <a:srgbClr val="FFFFFF"/>
                  </a:solidFill>
                  <a:prstDash val="solid"/>
                </a:ln>
                <a:solidFill>
                  <a:srgbClr val="FFFFFF"/>
                </a:solidFill>
                <a:effectLst>
                  <a:outerShdw blurRad="63500" dir="3600000" algn="tl" rotWithShape="0">
                    <a:srgbClr val="000000">
                      <a:alpha val="70000"/>
                    </a:srgbClr>
                  </a:outerShdw>
                  <a:reflection blurRad="6350" stA="55000" endA="300" endPos="45500" dir="5400000" sy="-100000" algn="bl" rotWithShape="0"/>
                </a:effectLst>
              </a:rPr>
              <a:t>Knowing Where You Stand</a:t>
            </a:r>
            <a:br>
              <a:rPr lang="en-US" sz="3200" u="sng" dirty="0" smtClean="0">
                <a:ln w="18415" cmpd="sng">
                  <a:solidFill>
                    <a:srgbClr val="FFFFFF"/>
                  </a:solidFill>
                  <a:prstDash val="solid"/>
                </a:ln>
                <a:solidFill>
                  <a:srgbClr val="FFFFFF"/>
                </a:solidFill>
                <a:effectLst>
                  <a:outerShdw blurRad="63500" dir="3600000" algn="tl" rotWithShape="0">
                    <a:srgbClr val="000000">
                      <a:alpha val="70000"/>
                    </a:srgbClr>
                  </a:outerShdw>
                  <a:reflection blurRad="6350" stA="55000" endA="300" endPos="45500" dir="5400000" sy="-100000" algn="bl" rotWithShape="0"/>
                </a:effectLst>
              </a:rPr>
            </a:br>
            <a:endParaRPr lang="en-US" sz="3200" u="sng" dirty="0">
              <a:ln w="18415" cmpd="sng">
                <a:solidFill>
                  <a:srgbClr val="FFFFFF"/>
                </a:solidFill>
                <a:prstDash val="solid"/>
              </a:ln>
              <a:solidFill>
                <a:srgbClr val="FFFFFF"/>
              </a:solidFill>
              <a:effectLst>
                <a:outerShdw blurRad="63500" dir="3600000" algn="tl" rotWithShape="0">
                  <a:srgbClr val="000000">
                    <a:alpha val="70000"/>
                  </a:srgbClr>
                </a:outerShdw>
                <a:reflection blurRad="6350" stA="55000" endA="300" endPos="45500" dir="5400000" sy="-100000" algn="bl" rotWithShape="0"/>
              </a:effectLst>
            </a:endParaRPr>
          </a:p>
        </p:txBody>
      </p:sp>
      <p:sp>
        <p:nvSpPr>
          <p:cNvPr id="3" name="Subtitle 2"/>
          <p:cNvSpPr>
            <a:spLocks noGrp="1"/>
          </p:cNvSpPr>
          <p:nvPr>
            <p:ph type="subTitle" idx="1"/>
          </p:nvPr>
        </p:nvSpPr>
        <p:spPr>
          <a:xfrm>
            <a:off x="1295400" y="5257800"/>
            <a:ext cx="6400800" cy="609600"/>
          </a:xfrm>
        </p:spPr>
        <p:txBody>
          <a:bodyPr>
            <a:normAutofit/>
          </a:bodyPr>
          <a:lstStyle/>
          <a:p>
            <a:r>
              <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reflection blurRad="6350" stA="55000" endA="300" endPos="45500" dir="5400000" sy="-100000" algn="bl" rotWithShape="0"/>
                </a:effectLst>
              </a:rPr>
              <a:t>by </a:t>
            </a:r>
            <a:r>
              <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reflection blurRad="6350" stA="55000" endA="300" endPos="45500" dir="5400000" sy="-100000" algn="bl" rotWithShape="0"/>
                </a:effectLst>
              </a:rPr>
              <a:t>TR Counseling Department</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reflection blurRad="6350" stA="55000" endA="300" endPos="45500" dir="5400000" sy="-100000" algn="bl" rotWithShape="0"/>
              </a:effectLst>
            </a:endParaRPr>
          </a:p>
        </p:txBody>
      </p:sp>
      <p:pic>
        <p:nvPicPr>
          <p:cNvPr id="1026" name="Picture 2" descr="http://divinecreativityinc.files.wordpress.com/2010/06/question-man.jpg"/>
          <p:cNvPicPr>
            <a:picLocks noChangeAspect="1" noChangeArrowheads="1"/>
          </p:cNvPicPr>
          <p:nvPr/>
        </p:nvPicPr>
        <p:blipFill>
          <a:blip r:embed="rId2">
            <a:duotone>
              <a:schemeClr val="accent1">
                <a:shade val="45000"/>
                <a:satMod val="135000"/>
              </a:schemeClr>
              <a:prstClr val="white"/>
            </a:duotone>
          </a:blip>
          <a:srcRect/>
          <a:stretch>
            <a:fillRect/>
          </a:stretch>
        </p:blipFill>
        <p:spPr bwMode="auto">
          <a:xfrm>
            <a:off x="2743200" y="2590800"/>
            <a:ext cx="3505200" cy="244830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52400"/>
            <a:ext cx="8077200" cy="609599"/>
          </a:xfrm>
        </p:spPr>
        <p:txBody>
          <a:bodyPr>
            <a:normAutofit/>
          </a:bodyPr>
          <a:lstStyle/>
          <a:p>
            <a:r>
              <a:rPr lang="en-US" sz="2200" u="sng" dirty="0" smtClean="0">
                <a:solidFill>
                  <a:schemeClr val="tx1"/>
                </a:solidFill>
                <a:latin typeface="Arial Unicode MS" pitchFamily="34" charset="-128"/>
                <a:ea typeface="Arial Unicode MS" pitchFamily="34" charset="-128"/>
                <a:cs typeface="Arial Unicode MS" pitchFamily="34" charset="-128"/>
              </a:rPr>
              <a:t>Understanding Your Transcript: Knowing Where You Stand</a:t>
            </a:r>
            <a:endParaRPr lang="en-US" sz="2200" u="sng" dirty="0">
              <a:solidFill>
                <a:schemeClr val="tx1"/>
              </a:solidFill>
              <a:latin typeface="Arial Unicode MS" pitchFamily="34" charset="-128"/>
              <a:ea typeface="Arial Unicode MS" pitchFamily="34" charset="-128"/>
              <a:cs typeface="Arial Unicode MS" pitchFamily="34" charset="-128"/>
            </a:endParaRPr>
          </a:p>
        </p:txBody>
      </p:sp>
      <p:pic>
        <p:nvPicPr>
          <p:cNvPr id="1026" name="Picture 2" descr="http://divinecreativityinc.files.wordpress.com/2010/06/question-man.jpg"/>
          <p:cNvPicPr>
            <a:picLocks noChangeAspect="1" noChangeArrowheads="1"/>
          </p:cNvPicPr>
          <p:nvPr/>
        </p:nvPicPr>
        <p:blipFill>
          <a:blip r:embed="rId2">
            <a:duotone>
              <a:schemeClr val="accent1">
                <a:shade val="45000"/>
                <a:satMod val="135000"/>
              </a:schemeClr>
              <a:prstClr val="white"/>
            </a:duotone>
          </a:blip>
          <a:srcRect/>
          <a:stretch>
            <a:fillRect/>
          </a:stretch>
        </p:blipFill>
        <p:spPr bwMode="auto">
          <a:xfrm>
            <a:off x="152400" y="152400"/>
            <a:ext cx="762000" cy="53224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grpSp>
        <p:nvGrpSpPr>
          <p:cNvPr id="9" name="Group 8"/>
          <p:cNvGrpSpPr/>
          <p:nvPr/>
        </p:nvGrpSpPr>
        <p:grpSpPr>
          <a:xfrm>
            <a:off x="152400" y="914400"/>
            <a:ext cx="4318673" cy="5770969"/>
            <a:chOff x="152400" y="914400"/>
            <a:chExt cx="4318673" cy="5770969"/>
          </a:xfrm>
        </p:grpSpPr>
        <p:pic>
          <p:nvPicPr>
            <p:cNvPr id="6" name="Picture 5" descr="Transcript.JPG"/>
            <p:cNvPicPr>
              <a:picLocks noChangeAspect="1"/>
            </p:cNvPicPr>
            <p:nvPr/>
          </p:nvPicPr>
          <p:blipFill>
            <a:blip r:embed="rId3"/>
            <a:stretch>
              <a:fillRect/>
            </a:stretch>
          </p:blipFill>
          <p:spPr>
            <a:xfrm>
              <a:off x="152400" y="914400"/>
              <a:ext cx="4318673" cy="5770969"/>
            </a:xfrm>
            <a:prstGeom prst="rect">
              <a:avLst/>
            </a:prstGeom>
          </p:spPr>
        </p:pic>
        <p:sp>
          <p:nvSpPr>
            <p:cNvPr id="7" name="Rectangle 6"/>
            <p:cNvSpPr/>
            <p:nvPr/>
          </p:nvSpPr>
          <p:spPr>
            <a:xfrm>
              <a:off x="152400" y="1066800"/>
              <a:ext cx="1371600" cy="457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800" dirty="0" smtClean="0">
                  <a:solidFill>
                    <a:schemeClr val="bg1"/>
                  </a:solidFill>
                </a:rPr>
                <a:t>Your Name</a:t>
              </a:r>
            </a:p>
            <a:p>
              <a:r>
                <a:rPr lang="en-US" sz="800" dirty="0" smtClean="0">
                  <a:solidFill>
                    <a:schemeClr val="bg1"/>
                  </a:solidFill>
                </a:rPr>
                <a:t>Date of Birth</a:t>
              </a:r>
            </a:p>
            <a:p>
              <a:r>
                <a:rPr lang="en-US" sz="800" dirty="0" smtClean="0">
                  <a:solidFill>
                    <a:schemeClr val="bg1"/>
                  </a:solidFill>
                </a:rPr>
                <a:t>Guardian</a:t>
              </a:r>
            </a:p>
            <a:p>
              <a:r>
                <a:rPr lang="en-US" sz="800" dirty="0" smtClean="0">
                  <a:solidFill>
                    <a:schemeClr val="bg1"/>
                  </a:solidFill>
                </a:rPr>
                <a:t>Address</a:t>
              </a:r>
              <a:endParaRPr lang="en-US" sz="800" dirty="0">
                <a:solidFill>
                  <a:schemeClr val="bg1"/>
                </a:solidFill>
              </a:endParaRPr>
            </a:p>
          </p:txBody>
        </p:sp>
      </p:grpSp>
      <p:sp>
        <p:nvSpPr>
          <p:cNvPr id="10" name="TextBox 9"/>
          <p:cNvSpPr txBox="1"/>
          <p:nvPr/>
        </p:nvSpPr>
        <p:spPr>
          <a:xfrm>
            <a:off x="4648200" y="990600"/>
            <a:ext cx="4114800" cy="5693866"/>
          </a:xfrm>
          <a:prstGeom prst="rect">
            <a:avLst/>
          </a:prstGeom>
          <a:noFill/>
        </p:spPr>
        <p:txBody>
          <a:bodyPr wrap="square" rtlCol="0">
            <a:spAutoFit/>
          </a:bodyPr>
          <a:lstStyle/>
          <a:p>
            <a:pPr>
              <a:buFont typeface="Arial" pitchFamily="34" charset="0"/>
              <a:buChar char="•"/>
            </a:pPr>
            <a:r>
              <a:rPr lang="en-US" sz="1400" dirty="0"/>
              <a:t> </a:t>
            </a:r>
            <a:r>
              <a:rPr lang="en-US" sz="1400" dirty="0" smtClean="0"/>
              <a:t>The academic transcript will show student </a:t>
            </a:r>
            <a:r>
              <a:rPr lang="en-US" sz="1400" b="1" u="sng" dirty="0" smtClean="0">
                <a:solidFill>
                  <a:srgbClr val="FFC000"/>
                </a:solidFill>
              </a:rPr>
              <a:t>coursework from all 4 years</a:t>
            </a:r>
          </a:p>
          <a:p>
            <a:endParaRPr lang="en-US" sz="1400" b="1" u="sng" dirty="0" smtClean="0">
              <a:solidFill>
                <a:srgbClr val="FFC000"/>
              </a:solidFill>
            </a:endParaRPr>
          </a:p>
          <a:p>
            <a:pPr>
              <a:buFont typeface="Arial" pitchFamily="34" charset="0"/>
              <a:buChar char="•"/>
            </a:pPr>
            <a:r>
              <a:rPr lang="en-US" sz="1400" dirty="0" smtClean="0"/>
              <a:t> The transcript will post only </a:t>
            </a:r>
            <a:r>
              <a:rPr lang="en-US" sz="1400" b="1" u="sng" dirty="0" smtClean="0">
                <a:solidFill>
                  <a:srgbClr val="FFFF00"/>
                </a:solidFill>
              </a:rPr>
              <a:t>semester grades </a:t>
            </a:r>
          </a:p>
          <a:p>
            <a:r>
              <a:rPr lang="en-US" sz="1400" dirty="0" smtClean="0"/>
              <a:t>S1 = Semester One, and S2 = Semester 2 grades </a:t>
            </a:r>
          </a:p>
          <a:p>
            <a:endParaRPr lang="en-US" sz="1400" dirty="0" smtClean="0"/>
          </a:p>
          <a:p>
            <a:pPr>
              <a:buFont typeface="Arial" pitchFamily="34" charset="0"/>
              <a:buChar char="•"/>
            </a:pPr>
            <a:r>
              <a:rPr lang="en-US" sz="1400" dirty="0"/>
              <a:t> </a:t>
            </a:r>
            <a:r>
              <a:rPr lang="en-US" sz="1400" dirty="0" smtClean="0"/>
              <a:t>Sum = </a:t>
            </a:r>
            <a:r>
              <a:rPr lang="en-US" sz="1400" b="1" u="sng" dirty="0" smtClean="0">
                <a:solidFill>
                  <a:srgbClr val="66FFFF"/>
                </a:solidFill>
              </a:rPr>
              <a:t>recovery grades </a:t>
            </a:r>
            <a:r>
              <a:rPr lang="en-US" sz="1400" dirty="0" smtClean="0"/>
              <a:t>that were made up over the summer or during credit recovery during the year</a:t>
            </a:r>
          </a:p>
          <a:p>
            <a:endParaRPr lang="en-US" sz="1400" dirty="0" smtClean="0"/>
          </a:p>
          <a:p>
            <a:pPr>
              <a:buFont typeface="Arial" pitchFamily="34" charset="0"/>
              <a:buChar char="•"/>
            </a:pPr>
            <a:r>
              <a:rPr lang="en-US" sz="1400" dirty="0"/>
              <a:t> </a:t>
            </a:r>
            <a:r>
              <a:rPr lang="en-US" sz="1400" dirty="0" smtClean="0"/>
              <a:t>We have  two </a:t>
            </a:r>
            <a:r>
              <a:rPr lang="en-US" sz="1400" b="1" u="sng" dirty="0" smtClean="0">
                <a:solidFill>
                  <a:srgbClr val="92D050"/>
                </a:solidFill>
              </a:rPr>
              <a:t>Grading Scales </a:t>
            </a:r>
            <a:r>
              <a:rPr lang="en-US" sz="1400" dirty="0" smtClean="0"/>
              <a:t>– a Regular grading scale, and an Honors grading scale (where you earn 1 point higher for grades that are C or higher towards your GPA average)</a:t>
            </a:r>
          </a:p>
          <a:p>
            <a:pPr>
              <a:buFont typeface="Arial" pitchFamily="34" charset="0"/>
              <a:buChar char="•"/>
            </a:pPr>
            <a:endParaRPr lang="en-US" sz="1400" dirty="0"/>
          </a:p>
          <a:p>
            <a:pPr>
              <a:buFont typeface="Arial" pitchFamily="34" charset="0"/>
              <a:buChar char="•"/>
            </a:pPr>
            <a:r>
              <a:rPr lang="en-US" sz="1400" dirty="0" smtClean="0"/>
              <a:t> Your </a:t>
            </a:r>
            <a:r>
              <a:rPr lang="en-US" sz="1400" b="1" u="sng" dirty="0" smtClean="0">
                <a:solidFill>
                  <a:schemeClr val="accent2">
                    <a:lumMod val="60000"/>
                    <a:lumOff val="40000"/>
                  </a:schemeClr>
                </a:solidFill>
              </a:rPr>
              <a:t>Test History </a:t>
            </a:r>
            <a:r>
              <a:rPr lang="en-US" sz="1400" b="1" dirty="0" smtClean="0"/>
              <a:t> - </a:t>
            </a:r>
            <a:r>
              <a:rPr lang="en-US" sz="1400" dirty="0" smtClean="0"/>
              <a:t>will show your scores from standardized tests you take during your 4 years in high school.  Colleges, and the NCAA (if you plan to play sports) will particularly need your ACT score.</a:t>
            </a:r>
          </a:p>
          <a:p>
            <a:pPr>
              <a:buFont typeface="Arial" pitchFamily="34" charset="0"/>
              <a:buChar char="•"/>
            </a:pPr>
            <a:endParaRPr lang="en-US" sz="1400" dirty="0"/>
          </a:p>
          <a:p>
            <a:pPr>
              <a:buFont typeface="Arial" pitchFamily="34" charset="0"/>
              <a:buChar char="•"/>
            </a:pPr>
            <a:r>
              <a:rPr lang="en-US" sz="1400" dirty="0" smtClean="0"/>
              <a:t> </a:t>
            </a:r>
            <a:r>
              <a:rPr lang="en-US" sz="1400" b="1" u="sng" dirty="0" smtClean="0">
                <a:solidFill>
                  <a:schemeClr val="accent4">
                    <a:lumMod val="60000"/>
                    <a:lumOff val="40000"/>
                  </a:schemeClr>
                </a:solidFill>
              </a:rPr>
              <a:t>Graduation Requirements/Progress  </a:t>
            </a:r>
            <a:r>
              <a:rPr lang="en-US" sz="1400" dirty="0" smtClean="0"/>
              <a:t>- will be charted for you – so keep track of what you need to take!</a:t>
            </a:r>
          </a:p>
          <a:p>
            <a:pPr>
              <a:buFont typeface="Arial" pitchFamily="34" charset="0"/>
              <a:buChar char="•"/>
            </a:pPr>
            <a:endParaRPr lang="en-US" sz="1400" dirty="0"/>
          </a:p>
          <a:p>
            <a:pPr>
              <a:buFont typeface="Arial" pitchFamily="34" charset="0"/>
              <a:buChar char="•"/>
            </a:pPr>
            <a:r>
              <a:rPr lang="en-US" sz="1400" dirty="0" smtClean="0"/>
              <a:t> </a:t>
            </a:r>
            <a:r>
              <a:rPr lang="en-US" sz="1400" b="1" u="sng" dirty="0" smtClean="0">
                <a:solidFill>
                  <a:schemeClr val="tx2">
                    <a:lumMod val="75000"/>
                  </a:schemeClr>
                </a:solidFill>
              </a:rPr>
              <a:t>Cumulative Data </a:t>
            </a:r>
            <a:r>
              <a:rPr lang="en-US" sz="1400" dirty="0" smtClean="0"/>
              <a:t>– All your credits are added, your semester grades are averaged , and you are ranked amongst your classmates here.</a:t>
            </a:r>
            <a:endParaRPr lang="en-US" sz="1400" dirty="0"/>
          </a:p>
        </p:txBody>
      </p:sp>
      <p:sp>
        <p:nvSpPr>
          <p:cNvPr id="11" name="Rectangle 10"/>
          <p:cNvSpPr/>
          <p:nvPr/>
        </p:nvSpPr>
        <p:spPr>
          <a:xfrm>
            <a:off x="1447800" y="1676400"/>
            <a:ext cx="533400" cy="2819400"/>
          </a:xfrm>
          <a:prstGeom prst="rect">
            <a:avLst/>
          </a:prstGeom>
          <a:solidFill>
            <a:srgbClr val="FFFF00">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505200" y="1676400"/>
            <a:ext cx="609600" cy="2133600"/>
          </a:xfrm>
          <a:prstGeom prst="rect">
            <a:avLst/>
          </a:prstGeom>
          <a:solidFill>
            <a:srgbClr val="FFFF00">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981200" y="1676400"/>
            <a:ext cx="304800" cy="2819400"/>
          </a:xfrm>
          <a:prstGeom prst="rect">
            <a:avLst/>
          </a:prstGeom>
          <a:solidFill>
            <a:srgbClr val="66FFFF">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114800" y="1676400"/>
            <a:ext cx="228600" cy="2133600"/>
          </a:xfrm>
          <a:prstGeom prst="rect">
            <a:avLst/>
          </a:prstGeom>
          <a:solidFill>
            <a:srgbClr val="66FFFF">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52400" y="1752600"/>
            <a:ext cx="1295400" cy="2743200"/>
          </a:xfrm>
          <a:prstGeom prst="rect">
            <a:avLst/>
          </a:prstGeom>
          <a:solidFill>
            <a:srgbClr val="FFC000">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2286000" y="1752600"/>
            <a:ext cx="1219200" cy="2057400"/>
          </a:xfrm>
          <a:prstGeom prst="rect">
            <a:avLst/>
          </a:prstGeom>
          <a:solidFill>
            <a:srgbClr val="FFC000">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2286000" y="3810000"/>
            <a:ext cx="2057400" cy="685800"/>
          </a:xfrm>
          <a:prstGeom prst="rect">
            <a:avLst/>
          </a:prstGeom>
          <a:solidFill>
            <a:srgbClr val="92D050">
              <a:alpha val="4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52400" y="4495800"/>
            <a:ext cx="2133600" cy="1447800"/>
          </a:xfrm>
          <a:prstGeom prst="rect">
            <a:avLst/>
          </a:prstGeom>
          <a:solidFill>
            <a:schemeClr val="accent2">
              <a:lumMod val="60000"/>
              <a:lumOff val="40000"/>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2286000" y="4495800"/>
            <a:ext cx="2057400" cy="1447800"/>
          </a:xfrm>
          <a:prstGeom prst="rect">
            <a:avLst/>
          </a:prstGeom>
          <a:solidFill>
            <a:schemeClr val="accent4">
              <a:lumMod val="75000"/>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152400" y="5943600"/>
            <a:ext cx="1524000" cy="685800"/>
          </a:xfrm>
          <a:prstGeom prst="rect">
            <a:avLst/>
          </a:prstGeom>
          <a:solidFill>
            <a:schemeClr val="tx2">
              <a:lumMod val="50000"/>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style.rotation</p:attrName>
                                        </p:attrNameLst>
                                      </p:cBhvr>
                                      <p:tavLst>
                                        <p:tav tm="0">
                                          <p:val>
                                            <p:fltVal val="720"/>
                                          </p:val>
                                        </p:tav>
                                        <p:tav tm="100000">
                                          <p:val>
                                            <p:fltVal val="0"/>
                                          </p:val>
                                        </p:tav>
                                      </p:tavLst>
                                    </p:anim>
                                    <p:anim calcmode="lin" valueType="num">
                                      <p:cBhvr>
                                        <p:cTn id="9" dur="2000" fill="hold"/>
                                        <p:tgtEl>
                                          <p:spTgt spid="9"/>
                                        </p:tgtEl>
                                        <p:attrNameLst>
                                          <p:attrName>ppt_h</p:attrName>
                                        </p:attrNameLst>
                                      </p:cBhvr>
                                      <p:tavLst>
                                        <p:tav tm="0">
                                          <p:val>
                                            <p:fltVal val="0"/>
                                          </p:val>
                                        </p:tav>
                                        <p:tav tm="100000">
                                          <p:val>
                                            <p:strVal val="#ppt_h"/>
                                          </p:val>
                                        </p:tav>
                                      </p:tavLst>
                                    </p:anim>
                                    <p:anim calcmode="lin" valueType="num">
                                      <p:cBhvr>
                                        <p:cTn id="10" dur="2000" fill="hold"/>
                                        <p:tgtEl>
                                          <p:spTgt spid="9"/>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12" presetClass="entr" presetSubtype="4" fill="hold" nodeType="afterEffect">
                                  <p:stCondLst>
                                    <p:cond delay="4000"/>
                                  </p:stCondLst>
                                  <p:childTnLst>
                                    <p:set>
                                      <p:cBhvr>
                                        <p:cTn id="13" dur="1" fill="hold">
                                          <p:stCondLst>
                                            <p:cond delay="0"/>
                                          </p:stCondLst>
                                        </p:cTn>
                                        <p:tgtEl>
                                          <p:spTgt spid="10">
                                            <p:txEl>
                                              <p:pRg st="0" end="0"/>
                                            </p:txEl>
                                          </p:spTgt>
                                        </p:tgtEl>
                                        <p:attrNameLst>
                                          <p:attrName>style.visibility</p:attrName>
                                        </p:attrNameLst>
                                      </p:cBhvr>
                                      <p:to>
                                        <p:strVal val="visible"/>
                                      </p:to>
                                    </p:set>
                                    <p:animEffect transition="in" filter="slide(fromBottom)">
                                      <p:cBhvr>
                                        <p:cTn id="14" dur="1000"/>
                                        <p:tgtEl>
                                          <p:spTgt spid="10">
                                            <p:txEl>
                                              <p:pRg st="0" end="0"/>
                                            </p:txEl>
                                          </p:spTgt>
                                        </p:tgtEl>
                                      </p:cBhvr>
                                    </p:animEffect>
                                  </p:childTnLst>
                                </p:cTn>
                              </p:par>
                            </p:childTnLst>
                          </p:cTn>
                        </p:par>
                        <p:par>
                          <p:cTn id="15" fill="hold">
                            <p:stCondLst>
                              <p:cond delay="7000"/>
                            </p:stCondLst>
                            <p:childTnLst>
                              <p:par>
                                <p:cTn id="16" presetID="31" presetClass="entr" presetSubtype="0" fill="hold" grpId="0" nodeType="afterEffect">
                                  <p:stCondLst>
                                    <p:cond delay="1500"/>
                                  </p:stCondLst>
                                  <p:iterate type="lt">
                                    <p:tmPct val="5000"/>
                                  </p:iterate>
                                  <p:childTnLst>
                                    <p:set>
                                      <p:cBhvr>
                                        <p:cTn id="17" dur="1" fill="hold">
                                          <p:stCondLst>
                                            <p:cond delay="0"/>
                                          </p:stCondLst>
                                        </p:cTn>
                                        <p:tgtEl>
                                          <p:spTgt spid="15"/>
                                        </p:tgtEl>
                                        <p:attrNameLst>
                                          <p:attrName>style.visibility</p:attrName>
                                        </p:attrNameLst>
                                      </p:cBhvr>
                                      <p:to>
                                        <p:strVal val="visible"/>
                                      </p:to>
                                    </p:set>
                                    <p:anim calcmode="lin" valueType="num">
                                      <p:cBhvr>
                                        <p:cTn id="18" dur="2000" fill="hold"/>
                                        <p:tgtEl>
                                          <p:spTgt spid="15"/>
                                        </p:tgtEl>
                                        <p:attrNameLst>
                                          <p:attrName>ppt_w</p:attrName>
                                        </p:attrNameLst>
                                      </p:cBhvr>
                                      <p:tavLst>
                                        <p:tav tm="0">
                                          <p:val>
                                            <p:fltVal val="0"/>
                                          </p:val>
                                        </p:tav>
                                        <p:tav tm="100000">
                                          <p:val>
                                            <p:strVal val="#ppt_w"/>
                                          </p:val>
                                        </p:tav>
                                      </p:tavLst>
                                    </p:anim>
                                    <p:anim calcmode="lin" valueType="num">
                                      <p:cBhvr>
                                        <p:cTn id="19" dur="2000" fill="hold"/>
                                        <p:tgtEl>
                                          <p:spTgt spid="15"/>
                                        </p:tgtEl>
                                        <p:attrNameLst>
                                          <p:attrName>ppt_h</p:attrName>
                                        </p:attrNameLst>
                                      </p:cBhvr>
                                      <p:tavLst>
                                        <p:tav tm="0">
                                          <p:val>
                                            <p:fltVal val="0"/>
                                          </p:val>
                                        </p:tav>
                                        <p:tav tm="100000">
                                          <p:val>
                                            <p:strVal val="#ppt_h"/>
                                          </p:val>
                                        </p:tav>
                                      </p:tavLst>
                                    </p:anim>
                                    <p:anim calcmode="lin" valueType="num">
                                      <p:cBhvr>
                                        <p:cTn id="20" dur="2000" fill="hold"/>
                                        <p:tgtEl>
                                          <p:spTgt spid="15"/>
                                        </p:tgtEl>
                                        <p:attrNameLst>
                                          <p:attrName>style.rotation</p:attrName>
                                        </p:attrNameLst>
                                      </p:cBhvr>
                                      <p:tavLst>
                                        <p:tav tm="0">
                                          <p:val>
                                            <p:fltVal val="90"/>
                                          </p:val>
                                        </p:tav>
                                        <p:tav tm="100000">
                                          <p:val>
                                            <p:fltVal val="0"/>
                                          </p:val>
                                        </p:tav>
                                      </p:tavLst>
                                    </p:anim>
                                    <p:animEffect transition="in" filter="fade">
                                      <p:cBhvr>
                                        <p:cTn id="21" dur="2000"/>
                                        <p:tgtEl>
                                          <p:spTgt spid="15"/>
                                        </p:tgtEl>
                                      </p:cBhvr>
                                    </p:animEffect>
                                  </p:childTnLst>
                                </p:cTn>
                              </p:par>
                            </p:childTnLst>
                          </p:cTn>
                        </p:par>
                        <p:par>
                          <p:cTn id="22" fill="hold">
                            <p:stCondLst>
                              <p:cond delay="10500"/>
                            </p:stCondLst>
                            <p:childTnLst>
                              <p:par>
                                <p:cTn id="23" presetID="31" presetClass="entr" presetSubtype="0" fill="hold" grpId="0" nodeType="afterEffect">
                                  <p:stCondLst>
                                    <p:cond delay="1500"/>
                                  </p:stCondLst>
                                  <p:iterate type="lt">
                                    <p:tmPct val="5000"/>
                                  </p:iterate>
                                  <p:childTnLst>
                                    <p:set>
                                      <p:cBhvr>
                                        <p:cTn id="24" dur="1" fill="hold">
                                          <p:stCondLst>
                                            <p:cond delay="0"/>
                                          </p:stCondLst>
                                        </p:cTn>
                                        <p:tgtEl>
                                          <p:spTgt spid="16"/>
                                        </p:tgtEl>
                                        <p:attrNameLst>
                                          <p:attrName>style.visibility</p:attrName>
                                        </p:attrNameLst>
                                      </p:cBhvr>
                                      <p:to>
                                        <p:strVal val="visible"/>
                                      </p:to>
                                    </p:set>
                                    <p:anim calcmode="lin" valueType="num">
                                      <p:cBhvr>
                                        <p:cTn id="25" dur="2000" fill="hold"/>
                                        <p:tgtEl>
                                          <p:spTgt spid="16"/>
                                        </p:tgtEl>
                                        <p:attrNameLst>
                                          <p:attrName>ppt_w</p:attrName>
                                        </p:attrNameLst>
                                      </p:cBhvr>
                                      <p:tavLst>
                                        <p:tav tm="0">
                                          <p:val>
                                            <p:fltVal val="0"/>
                                          </p:val>
                                        </p:tav>
                                        <p:tav tm="100000">
                                          <p:val>
                                            <p:strVal val="#ppt_w"/>
                                          </p:val>
                                        </p:tav>
                                      </p:tavLst>
                                    </p:anim>
                                    <p:anim calcmode="lin" valueType="num">
                                      <p:cBhvr>
                                        <p:cTn id="26" dur="2000" fill="hold"/>
                                        <p:tgtEl>
                                          <p:spTgt spid="16"/>
                                        </p:tgtEl>
                                        <p:attrNameLst>
                                          <p:attrName>ppt_h</p:attrName>
                                        </p:attrNameLst>
                                      </p:cBhvr>
                                      <p:tavLst>
                                        <p:tav tm="0">
                                          <p:val>
                                            <p:fltVal val="0"/>
                                          </p:val>
                                        </p:tav>
                                        <p:tav tm="100000">
                                          <p:val>
                                            <p:strVal val="#ppt_h"/>
                                          </p:val>
                                        </p:tav>
                                      </p:tavLst>
                                    </p:anim>
                                    <p:anim calcmode="lin" valueType="num">
                                      <p:cBhvr>
                                        <p:cTn id="27" dur="2000" fill="hold"/>
                                        <p:tgtEl>
                                          <p:spTgt spid="16"/>
                                        </p:tgtEl>
                                        <p:attrNameLst>
                                          <p:attrName>style.rotation</p:attrName>
                                        </p:attrNameLst>
                                      </p:cBhvr>
                                      <p:tavLst>
                                        <p:tav tm="0">
                                          <p:val>
                                            <p:fltVal val="90"/>
                                          </p:val>
                                        </p:tav>
                                        <p:tav tm="100000">
                                          <p:val>
                                            <p:fltVal val="0"/>
                                          </p:val>
                                        </p:tav>
                                      </p:tavLst>
                                    </p:anim>
                                    <p:animEffect transition="in" filter="fade">
                                      <p:cBhvr>
                                        <p:cTn id="28" dur="2000"/>
                                        <p:tgtEl>
                                          <p:spTgt spid="16"/>
                                        </p:tgtEl>
                                      </p:cBhvr>
                                    </p:animEffect>
                                  </p:childTnLst>
                                </p:cTn>
                              </p:par>
                            </p:childTnLst>
                          </p:cTn>
                        </p:par>
                        <p:par>
                          <p:cTn id="29" fill="hold">
                            <p:stCondLst>
                              <p:cond delay="14000"/>
                            </p:stCondLst>
                            <p:childTnLst>
                              <p:par>
                                <p:cTn id="30" presetID="12" presetClass="entr" presetSubtype="4" fill="hold" nodeType="afterEffect">
                                  <p:stCondLst>
                                    <p:cond delay="4000"/>
                                  </p:stCondLst>
                                  <p:childTnLst>
                                    <p:set>
                                      <p:cBhvr>
                                        <p:cTn id="31" dur="1" fill="hold">
                                          <p:stCondLst>
                                            <p:cond delay="0"/>
                                          </p:stCondLst>
                                        </p:cTn>
                                        <p:tgtEl>
                                          <p:spTgt spid="10">
                                            <p:txEl>
                                              <p:pRg st="2" end="2"/>
                                            </p:txEl>
                                          </p:spTgt>
                                        </p:tgtEl>
                                        <p:attrNameLst>
                                          <p:attrName>style.visibility</p:attrName>
                                        </p:attrNameLst>
                                      </p:cBhvr>
                                      <p:to>
                                        <p:strVal val="visible"/>
                                      </p:to>
                                    </p:set>
                                    <p:animEffect transition="in" filter="slide(fromBottom)">
                                      <p:cBhvr>
                                        <p:cTn id="32" dur="1000"/>
                                        <p:tgtEl>
                                          <p:spTgt spid="10">
                                            <p:txEl>
                                              <p:pRg st="2" end="2"/>
                                            </p:txEl>
                                          </p:spTgt>
                                        </p:tgtEl>
                                      </p:cBhvr>
                                    </p:animEffect>
                                  </p:childTnLst>
                                </p:cTn>
                              </p:par>
                            </p:childTnLst>
                          </p:cTn>
                        </p:par>
                        <p:par>
                          <p:cTn id="33" fill="hold">
                            <p:stCondLst>
                              <p:cond delay="19000"/>
                            </p:stCondLst>
                            <p:childTnLst>
                              <p:par>
                                <p:cTn id="34" presetID="12" presetClass="entr" presetSubtype="4" fill="hold" nodeType="afterEffect">
                                  <p:stCondLst>
                                    <p:cond delay="0"/>
                                  </p:stCondLst>
                                  <p:childTnLst>
                                    <p:set>
                                      <p:cBhvr>
                                        <p:cTn id="35" dur="1" fill="hold">
                                          <p:stCondLst>
                                            <p:cond delay="0"/>
                                          </p:stCondLst>
                                        </p:cTn>
                                        <p:tgtEl>
                                          <p:spTgt spid="10">
                                            <p:txEl>
                                              <p:pRg st="3" end="3"/>
                                            </p:txEl>
                                          </p:spTgt>
                                        </p:tgtEl>
                                        <p:attrNameLst>
                                          <p:attrName>style.visibility</p:attrName>
                                        </p:attrNameLst>
                                      </p:cBhvr>
                                      <p:to>
                                        <p:strVal val="visible"/>
                                      </p:to>
                                    </p:set>
                                    <p:animEffect transition="in" filter="slide(fromBottom)">
                                      <p:cBhvr>
                                        <p:cTn id="36" dur="1000"/>
                                        <p:tgtEl>
                                          <p:spTgt spid="10">
                                            <p:txEl>
                                              <p:pRg st="3" end="3"/>
                                            </p:txEl>
                                          </p:spTgt>
                                        </p:tgtEl>
                                      </p:cBhvr>
                                    </p:animEffect>
                                  </p:childTnLst>
                                </p:cTn>
                              </p:par>
                            </p:childTnLst>
                          </p:cTn>
                        </p:par>
                        <p:par>
                          <p:cTn id="37" fill="hold">
                            <p:stCondLst>
                              <p:cond delay="20000"/>
                            </p:stCondLst>
                            <p:childTnLst>
                              <p:par>
                                <p:cTn id="38" presetID="31" presetClass="entr" presetSubtype="0" fill="hold" grpId="0" nodeType="afterEffect">
                                  <p:stCondLst>
                                    <p:cond delay="1500"/>
                                  </p:stCondLst>
                                  <p:iterate type="lt">
                                    <p:tmPct val="5000"/>
                                  </p:iterate>
                                  <p:childTnLst>
                                    <p:set>
                                      <p:cBhvr>
                                        <p:cTn id="39" dur="1" fill="hold">
                                          <p:stCondLst>
                                            <p:cond delay="0"/>
                                          </p:stCondLst>
                                        </p:cTn>
                                        <p:tgtEl>
                                          <p:spTgt spid="11"/>
                                        </p:tgtEl>
                                        <p:attrNameLst>
                                          <p:attrName>style.visibility</p:attrName>
                                        </p:attrNameLst>
                                      </p:cBhvr>
                                      <p:to>
                                        <p:strVal val="visible"/>
                                      </p:to>
                                    </p:set>
                                    <p:anim calcmode="lin" valueType="num">
                                      <p:cBhvr>
                                        <p:cTn id="40" dur="2000" fill="hold"/>
                                        <p:tgtEl>
                                          <p:spTgt spid="11"/>
                                        </p:tgtEl>
                                        <p:attrNameLst>
                                          <p:attrName>ppt_w</p:attrName>
                                        </p:attrNameLst>
                                      </p:cBhvr>
                                      <p:tavLst>
                                        <p:tav tm="0">
                                          <p:val>
                                            <p:fltVal val="0"/>
                                          </p:val>
                                        </p:tav>
                                        <p:tav tm="100000">
                                          <p:val>
                                            <p:strVal val="#ppt_w"/>
                                          </p:val>
                                        </p:tav>
                                      </p:tavLst>
                                    </p:anim>
                                    <p:anim calcmode="lin" valueType="num">
                                      <p:cBhvr>
                                        <p:cTn id="41" dur="2000" fill="hold"/>
                                        <p:tgtEl>
                                          <p:spTgt spid="11"/>
                                        </p:tgtEl>
                                        <p:attrNameLst>
                                          <p:attrName>ppt_h</p:attrName>
                                        </p:attrNameLst>
                                      </p:cBhvr>
                                      <p:tavLst>
                                        <p:tav tm="0">
                                          <p:val>
                                            <p:fltVal val="0"/>
                                          </p:val>
                                        </p:tav>
                                        <p:tav tm="100000">
                                          <p:val>
                                            <p:strVal val="#ppt_h"/>
                                          </p:val>
                                        </p:tav>
                                      </p:tavLst>
                                    </p:anim>
                                    <p:anim calcmode="lin" valueType="num">
                                      <p:cBhvr>
                                        <p:cTn id="42" dur="2000" fill="hold"/>
                                        <p:tgtEl>
                                          <p:spTgt spid="11"/>
                                        </p:tgtEl>
                                        <p:attrNameLst>
                                          <p:attrName>style.rotation</p:attrName>
                                        </p:attrNameLst>
                                      </p:cBhvr>
                                      <p:tavLst>
                                        <p:tav tm="0">
                                          <p:val>
                                            <p:fltVal val="90"/>
                                          </p:val>
                                        </p:tav>
                                        <p:tav tm="100000">
                                          <p:val>
                                            <p:fltVal val="0"/>
                                          </p:val>
                                        </p:tav>
                                      </p:tavLst>
                                    </p:anim>
                                    <p:animEffect transition="in" filter="fade">
                                      <p:cBhvr>
                                        <p:cTn id="43" dur="2000"/>
                                        <p:tgtEl>
                                          <p:spTgt spid="11"/>
                                        </p:tgtEl>
                                      </p:cBhvr>
                                    </p:animEffect>
                                  </p:childTnLst>
                                </p:cTn>
                              </p:par>
                            </p:childTnLst>
                          </p:cTn>
                        </p:par>
                        <p:par>
                          <p:cTn id="44" fill="hold">
                            <p:stCondLst>
                              <p:cond delay="23500"/>
                            </p:stCondLst>
                            <p:childTnLst>
                              <p:par>
                                <p:cTn id="45" presetID="31" presetClass="entr" presetSubtype="0" fill="hold" grpId="0" nodeType="afterEffect">
                                  <p:stCondLst>
                                    <p:cond delay="1500"/>
                                  </p:stCondLst>
                                  <p:iterate type="lt">
                                    <p:tmPct val="5000"/>
                                  </p:iterate>
                                  <p:childTnLst>
                                    <p:set>
                                      <p:cBhvr>
                                        <p:cTn id="46" dur="1" fill="hold">
                                          <p:stCondLst>
                                            <p:cond delay="0"/>
                                          </p:stCondLst>
                                        </p:cTn>
                                        <p:tgtEl>
                                          <p:spTgt spid="12"/>
                                        </p:tgtEl>
                                        <p:attrNameLst>
                                          <p:attrName>style.visibility</p:attrName>
                                        </p:attrNameLst>
                                      </p:cBhvr>
                                      <p:to>
                                        <p:strVal val="visible"/>
                                      </p:to>
                                    </p:set>
                                    <p:anim calcmode="lin" valueType="num">
                                      <p:cBhvr>
                                        <p:cTn id="47" dur="2000" fill="hold"/>
                                        <p:tgtEl>
                                          <p:spTgt spid="12"/>
                                        </p:tgtEl>
                                        <p:attrNameLst>
                                          <p:attrName>ppt_w</p:attrName>
                                        </p:attrNameLst>
                                      </p:cBhvr>
                                      <p:tavLst>
                                        <p:tav tm="0">
                                          <p:val>
                                            <p:fltVal val="0"/>
                                          </p:val>
                                        </p:tav>
                                        <p:tav tm="100000">
                                          <p:val>
                                            <p:strVal val="#ppt_w"/>
                                          </p:val>
                                        </p:tav>
                                      </p:tavLst>
                                    </p:anim>
                                    <p:anim calcmode="lin" valueType="num">
                                      <p:cBhvr>
                                        <p:cTn id="48" dur="2000" fill="hold"/>
                                        <p:tgtEl>
                                          <p:spTgt spid="12"/>
                                        </p:tgtEl>
                                        <p:attrNameLst>
                                          <p:attrName>ppt_h</p:attrName>
                                        </p:attrNameLst>
                                      </p:cBhvr>
                                      <p:tavLst>
                                        <p:tav tm="0">
                                          <p:val>
                                            <p:fltVal val="0"/>
                                          </p:val>
                                        </p:tav>
                                        <p:tav tm="100000">
                                          <p:val>
                                            <p:strVal val="#ppt_h"/>
                                          </p:val>
                                        </p:tav>
                                      </p:tavLst>
                                    </p:anim>
                                    <p:anim calcmode="lin" valueType="num">
                                      <p:cBhvr>
                                        <p:cTn id="49" dur="2000" fill="hold"/>
                                        <p:tgtEl>
                                          <p:spTgt spid="12"/>
                                        </p:tgtEl>
                                        <p:attrNameLst>
                                          <p:attrName>style.rotation</p:attrName>
                                        </p:attrNameLst>
                                      </p:cBhvr>
                                      <p:tavLst>
                                        <p:tav tm="0">
                                          <p:val>
                                            <p:fltVal val="90"/>
                                          </p:val>
                                        </p:tav>
                                        <p:tav tm="100000">
                                          <p:val>
                                            <p:fltVal val="0"/>
                                          </p:val>
                                        </p:tav>
                                      </p:tavLst>
                                    </p:anim>
                                    <p:animEffect transition="in" filter="fade">
                                      <p:cBhvr>
                                        <p:cTn id="50" dur="2000"/>
                                        <p:tgtEl>
                                          <p:spTgt spid="12"/>
                                        </p:tgtEl>
                                      </p:cBhvr>
                                    </p:animEffect>
                                  </p:childTnLst>
                                </p:cTn>
                              </p:par>
                            </p:childTnLst>
                          </p:cTn>
                        </p:par>
                        <p:par>
                          <p:cTn id="51" fill="hold">
                            <p:stCondLst>
                              <p:cond delay="27000"/>
                            </p:stCondLst>
                            <p:childTnLst>
                              <p:par>
                                <p:cTn id="52" presetID="12" presetClass="entr" presetSubtype="4" fill="hold" nodeType="afterEffect">
                                  <p:stCondLst>
                                    <p:cond delay="4000"/>
                                  </p:stCondLst>
                                  <p:childTnLst>
                                    <p:set>
                                      <p:cBhvr>
                                        <p:cTn id="53" dur="1" fill="hold">
                                          <p:stCondLst>
                                            <p:cond delay="0"/>
                                          </p:stCondLst>
                                        </p:cTn>
                                        <p:tgtEl>
                                          <p:spTgt spid="10">
                                            <p:txEl>
                                              <p:pRg st="5" end="5"/>
                                            </p:txEl>
                                          </p:spTgt>
                                        </p:tgtEl>
                                        <p:attrNameLst>
                                          <p:attrName>style.visibility</p:attrName>
                                        </p:attrNameLst>
                                      </p:cBhvr>
                                      <p:to>
                                        <p:strVal val="visible"/>
                                      </p:to>
                                    </p:set>
                                    <p:animEffect transition="in" filter="slide(fromBottom)">
                                      <p:cBhvr>
                                        <p:cTn id="54" dur="1000"/>
                                        <p:tgtEl>
                                          <p:spTgt spid="10">
                                            <p:txEl>
                                              <p:pRg st="5" end="5"/>
                                            </p:txEl>
                                          </p:spTgt>
                                        </p:tgtEl>
                                      </p:cBhvr>
                                    </p:animEffect>
                                  </p:childTnLst>
                                </p:cTn>
                              </p:par>
                            </p:childTnLst>
                          </p:cTn>
                        </p:par>
                        <p:par>
                          <p:cTn id="55" fill="hold">
                            <p:stCondLst>
                              <p:cond delay="32000"/>
                            </p:stCondLst>
                            <p:childTnLst>
                              <p:par>
                                <p:cTn id="56" presetID="31" presetClass="entr" presetSubtype="0" fill="hold" grpId="0" nodeType="afterEffect">
                                  <p:stCondLst>
                                    <p:cond delay="1500"/>
                                  </p:stCondLst>
                                  <p:iterate type="lt">
                                    <p:tmPct val="5000"/>
                                  </p:iterate>
                                  <p:childTnLst>
                                    <p:set>
                                      <p:cBhvr>
                                        <p:cTn id="57" dur="1" fill="hold">
                                          <p:stCondLst>
                                            <p:cond delay="0"/>
                                          </p:stCondLst>
                                        </p:cTn>
                                        <p:tgtEl>
                                          <p:spTgt spid="13"/>
                                        </p:tgtEl>
                                        <p:attrNameLst>
                                          <p:attrName>style.visibility</p:attrName>
                                        </p:attrNameLst>
                                      </p:cBhvr>
                                      <p:to>
                                        <p:strVal val="visible"/>
                                      </p:to>
                                    </p:set>
                                    <p:anim calcmode="lin" valueType="num">
                                      <p:cBhvr>
                                        <p:cTn id="58" dur="2000" fill="hold"/>
                                        <p:tgtEl>
                                          <p:spTgt spid="13"/>
                                        </p:tgtEl>
                                        <p:attrNameLst>
                                          <p:attrName>ppt_w</p:attrName>
                                        </p:attrNameLst>
                                      </p:cBhvr>
                                      <p:tavLst>
                                        <p:tav tm="0">
                                          <p:val>
                                            <p:fltVal val="0"/>
                                          </p:val>
                                        </p:tav>
                                        <p:tav tm="100000">
                                          <p:val>
                                            <p:strVal val="#ppt_w"/>
                                          </p:val>
                                        </p:tav>
                                      </p:tavLst>
                                    </p:anim>
                                    <p:anim calcmode="lin" valueType="num">
                                      <p:cBhvr>
                                        <p:cTn id="59" dur="2000" fill="hold"/>
                                        <p:tgtEl>
                                          <p:spTgt spid="13"/>
                                        </p:tgtEl>
                                        <p:attrNameLst>
                                          <p:attrName>ppt_h</p:attrName>
                                        </p:attrNameLst>
                                      </p:cBhvr>
                                      <p:tavLst>
                                        <p:tav tm="0">
                                          <p:val>
                                            <p:fltVal val="0"/>
                                          </p:val>
                                        </p:tav>
                                        <p:tav tm="100000">
                                          <p:val>
                                            <p:strVal val="#ppt_h"/>
                                          </p:val>
                                        </p:tav>
                                      </p:tavLst>
                                    </p:anim>
                                    <p:anim calcmode="lin" valueType="num">
                                      <p:cBhvr>
                                        <p:cTn id="60" dur="2000" fill="hold"/>
                                        <p:tgtEl>
                                          <p:spTgt spid="13"/>
                                        </p:tgtEl>
                                        <p:attrNameLst>
                                          <p:attrName>style.rotation</p:attrName>
                                        </p:attrNameLst>
                                      </p:cBhvr>
                                      <p:tavLst>
                                        <p:tav tm="0">
                                          <p:val>
                                            <p:fltVal val="90"/>
                                          </p:val>
                                        </p:tav>
                                        <p:tav tm="100000">
                                          <p:val>
                                            <p:fltVal val="0"/>
                                          </p:val>
                                        </p:tav>
                                      </p:tavLst>
                                    </p:anim>
                                    <p:animEffect transition="in" filter="fade">
                                      <p:cBhvr>
                                        <p:cTn id="61" dur="2000"/>
                                        <p:tgtEl>
                                          <p:spTgt spid="13"/>
                                        </p:tgtEl>
                                      </p:cBhvr>
                                    </p:animEffect>
                                  </p:childTnLst>
                                </p:cTn>
                              </p:par>
                            </p:childTnLst>
                          </p:cTn>
                        </p:par>
                        <p:par>
                          <p:cTn id="62" fill="hold">
                            <p:stCondLst>
                              <p:cond delay="35500"/>
                            </p:stCondLst>
                            <p:childTnLst>
                              <p:par>
                                <p:cTn id="63" presetID="31" presetClass="entr" presetSubtype="0" fill="hold" grpId="0" nodeType="afterEffect">
                                  <p:stCondLst>
                                    <p:cond delay="1500"/>
                                  </p:stCondLst>
                                  <p:iterate type="lt">
                                    <p:tmPct val="5000"/>
                                  </p:iterate>
                                  <p:childTnLst>
                                    <p:set>
                                      <p:cBhvr>
                                        <p:cTn id="64" dur="1" fill="hold">
                                          <p:stCondLst>
                                            <p:cond delay="0"/>
                                          </p:stCondLst>
                                        </p:cTn>
                                        <p:tgtEl>
                                          <p:spTgt spid="14"/>
                                        </p:tgtEl>
                                        <p:attrNameLst>
                                          <p:attrName>style.visibility</p:attrName>
                                        </p:attrNameLst>
                                      </p:cBhvr>
                                      <p:to>
                                        <p:strVal val="visible"/>
                                      </p:to>
                                    </p:set>
                                    <p:anim calcmode="lin" valueType="num">
                                      <p:cBhvr>
                                        <p:cTn id="65" dur="2000" fill="hold"/>
                                        <p:tgtEl>
                                          <p:spTgt spid="14"/>
                                        </p:tgtEl>
                                        <p:attrNameLst>
                                          <p:attrName>ppt_w</p:attrName>
                                        </p:attrNameLst>
                                      </p:cBhvr>
                                      <p:tavLst>
                                        <p:tav tm="0">
                                          <p:val>
                                            <p:fltVal val="0"/>
                                          </p:val>
                                        </p:tav>
                                        <p:tav tm="100000">
                                          <p:val>
                                            <p:strVal val="#ppt_w"/>
                                          </p:val>
                                        </p:tav>
                                      </p:tavLst>
                                    </p:anim>
                                    <p:anim calcmode="lin" valueType="num">
                                      <p:cBhvr>
                                        <p:cTn id="66" dur="2000" fill="hold"/>
                                        <p:tgtEl>
                                          <p:spTgt spid="14"/>
                                        </p:tgtEl>
                                        <p:attrNameLst>
                                          <p:attrName>ppt_h</p:attrName>
                                        </p:attrNameLst>
                                      </p:cBhvr>
                                      <p:tavLst>
                                        <p:tav tm="0">
                                          <p:val>
                                            <p:fltVal val="0"/>
                                          </p:val>
                                        </p:tav>
                                        <p:tav tm="100000">
                                          <p:val>
                                            <p:strVal val="#ppt_h"/>
                                          </p:val>
                                        </p:tav>
                                      </p:tavLst>
                                    </p:anim>
                                    <p:anim calcmode="lin" valueType="num">
                                      <p:cBhvr>
                                        <p:cTn id="67" dur="2000" fill="hold"/>
                                        <p:tgtEl>
                                          <p:spTgt spid="14"/>
                                        </p:tgtEl>
                                        <p:attrNameLst>
                                          <p:attrName>style.rotation</p:attrName>
                                        </p:attrNameLst>
                                      </p:cBhvr>
                                      <p:tavLst>
                                        <p:tav tm="0">
                                          <p:val>
                                            <p:fltVal val="90"/>
                                          </p:val>
                                        </p:tav>
                                        <p:tav tm="100000">
                                          <p:val>
                                            <p:fltVal val="0"/>
                                          </p:val>
                                        </p:tav>
                                      </p:tavLst>
                                    </p:anim>
                                    <p:animEffect transition="in" filter="fade">
                                      <p:cBhvr>
                                        <p:cTn id="68" dur="2000"/>
                                        <p:tgtEl>
                                          <p:spTgt spid="14"/>
                                        </p:tgtEl>
                                      </p:cBhvr>
                                    </p:animEffect>
                                  </p:childTnLst>
                                </p:cTn>
                              </p:par>
                            </p:childTnLst>
                          </p:cTn>
                        </p:par>
                        <p:par>
                          <p:cTn id="69" fill="hold">
                            <p:stCondLst>
                              <p:cond delay="39000"/>
                            </p:stCondLst>
                            <p:childTnLst>
                              <p:par>
                                <p:cTn id="70" presetID="12" presetClass="entr" presetSubtype="4" fill="hold" nodeType="afterEffect">
                                  <p:stCondLst>
                                    <p:cond delay="4000"/>
                                  </p:stCondLst>
                                  <p:childTnLst>
                                    <p:set>
                                      <p:cBhvr>
                                        <p:cTn id="71" dur="1" fill="hold">
                                          <p:stCondLst>
                                            <p:cond delay="0"/>
                                          </p:stCondLst>
                                        </p:cTn>
                                        <p:tgtEl>
                                          <p:spTgt spid="10">
                                            <p:txEl>
                                              <p:pRg st="7" end="7"/>
                                            </p:txEl>
                                          </p:spTgt>
                                        </p:tgtEl>
                                        <p:attrNameLst>
                                          <p:attrName>style.visibility</p:attrName>
                                        </p:attrNameLst>
                                      </p:cBhvr>
                                      <p:to>
                                        <p:strVal val="visible"/>
                                      </p:to>
                                    </p:set>
                                    <p:animEffect transition="in" filter="slide(fromBottom)">
                                      <p:cBhvr>
                                        <p:cTn id="72" dur="1000"/>
                                        <p:tgtEl>
                                          <p:spTgt spid="10">
                                            <p:txEl>
                                              <p:pRg st="7" end="7"/>
                                            </p:txEl>
                                          </p:spTgt>
                                        </p:tgtEl>
                                      </p:cBhvr>
                                    </p:animEffect>
                                  </p:childTnLst>
                                </p:cTn>
                              </p:par>
                            </p:childTnLst>
                          </p:cTn>
                        </p:par>
                        <p:par>
                          <p:cTn id="73" fill="hold">
                            <p:stCondLst>
                              <p:cond delay="44000"/>
                            </p:stCondLst>
                            <p:childTnLst>
                              <p:par>
                                <p:cTn id="74" presetID="31" presetClass="entr" presetSubtype="0" fill="hold" grpId="0" nodeType="afterEffect">
                                  <p:stCondLst>
                                    <p:cond delay="4000"/>
                                  </p:stCondLst>
                                  <p:iterate type="lt">
                                    <p:tmPct val="5000"/>
                                  </p:iterate>
                                  <p:childTnLst>
                                    <p:set>
                                      <p:cBhvr>
                                        <p:cTn id="75" dur="1" fill="hold">
                                          <p:stCondLst>
                                            <p:cond delay="0"/>
                                          </p:stCondLst>
                                        </p:cTn>
                                        <p:tgtEl>
                                          <p:spTgt spid="17"/>
                                        </p:tgtEl>
                                        <p:attrNameLst>
                                          <p:attrName>style.visibility</p:attrName>
                                        </p:attrNameLst>
                                      </p:cBhvr>
                                      <p:to>
                                        <p:strVal val="visible"/>
                                      </p:to>
                                    </p:set>
                                    <p:anim calcmode="lin" valueType="num">
                                      <p:cBhvr>
                                        <p:cTn id="76" dur="2000" fill="hold"/>
                                        <p:tgtEl>
                                          <p:spTgt spid="17"/>
                                        </p:tgtEl>
                                        <p:attrNameLst>
                                          <p:attrName>ppt_w</p:attrName>
                                        </p:attrNameLst>
                                      </p:cBhvr>
                                      <p:tavLst>
                                        <p:tav tm="0">
                                          <p:val>
                                            <p:fltVal val="0"/>
                                          </p:val>
                                        </p:tav>
                                        <p:tav tm="100000">
                                          <p:val>
                                            <p:strVal val="#ppt_w"/>
                                          </p:val>
                                        </p:tav>
                                      </p:tavLst>
                                    </p:anim>
                                    <p:anim calcmode="lin" valueType="num">
                                      <p:cBhvr>
                                        <p:cTn id="77" dur="2000" fill="hold"/>
                                        <p:tgtEl>
                                          <p:spTgt spid="17"/>
                                        </p:tgtEl>
                                        <p:attrNameLst>
                                          <p:attrName>ppt_h</p:attrName>
                                        </p:attrNameLst>
                                      </p:cBhvr>
                                      <p:tavLst>
                                        <p:tav tm="0">
                                          <p:val>
                                            <p:fltVal val="0"/>
                                          </p:val>
                                        </p:tav>
                                        <p:tav tm="100000">
                                          <p:val>
                                            <p:strVal val="#ppt_h"/>
                                          </p:val>
                                        </p:tav>
                                      </p:tavLst>
                                    </p:anim>
                                    <p:anim calcmode="lin" valueType="num">
                                      <p:cBhvr>
                                        <p:cTn id="78" dur="2000" fill="hold"/>
                                        <p:tgtEl>
                                          <p:spTgt spid="17"/>
                                        </p:tgtEl>
                                        <p:attrNameLst>
                                          <p:attrName>style.rotation</p:attrName>
                                        </p:attrNameLst>
                                      </p:cBhvr>
                                      <p:tavLst>
                                        <p:tav tm="0">
                                          <p:val>
                                            <p:fltVal val="90"/>
                                          </p:val>
                                        </p:tav>
                                        <p:tav tm="100000">
                                          <p:val>
                                            <p:fltVal val="0"/>
                                          </p:val>
                                        </p:tav>
                                      </p:tavLst>
                                    </p:anim>
                                    <p:animEffect transition="in" filter="fade">
                                      <p:cBhvr>
                                        <p:cTn id="79" dur="2000"/>
                                        <p:tgtEl>
                                          <p:spTgt spid="17"/>
                                        </p:tgtEl>
                                      </p:cBhvr>
                                    </p:animEffect>
                                  </p:childTnLst>
                                </p:cTn>
                              </p:par>
                            </p:childTnLst>
                          </p:cTn>
                        </p:par>
                        <p:par>
                          <p:cTn id="80" fill="hold">
                            <p:stCondLst>
                              <p:cond delay="50000"/>
                            </p:stCondLst>
                            <p:childTnLst>
                              <p:par>
                                <p:cTn id="81" presetID="12" presetClass="entr" presetSubtype="4" fill="hold" nodeType="afterEffect">
                                  <p:stCondLst>
                                    <p:cond delay="4000"/>
                                  </p:stCondLst>
                                  <p:childTnLst>
                                    <p:set>
                                      <p:cBhvr>
                                        <p:cTn id="82" dur="1" fill="hold">
                                          <p:stCondLst>
                                            <p:cond delay="0"/>
                                          </p:stCondLst>
                                        </p:cTn>
                                        <p:tgtEl>
                                          <p:spTgt spid="10">
                                            <p:txEl>
                                              <p:pRg st="9" end="9"/>
                                            </p:txEl>
                                          </p:spTgt>
                                        </p:tgtEl>
                                        <p:attrNameLst>
                                          <p:attrName>style.visibility</p:attrName>
                                        </p:attrNameLst>
                                      </p:cBhvr>
                                      <p:to>
                                        <p:strVal val="visible"/>
                                      </p:to>
                                    </p:set>
                                    <p:animEffect transition="in" filter="slide(fromBottom)">
                                      <p:cBhvr>
                                        <p:cTn id="83" dur="1000"/>
                                        <p:tgtEl>
                                          <p:spTgt spid="10">
                                            <p:txEl>
                                              <p:pRg st="9" end="9"/>
                                            </p:txEl>
                                          </p:spTgt>
                                        </p:tgtEl>
                                      </p:cBhvr>
                                    </p:animEffect>
                                  </p:childTnLst>
                                </p:cTn>
                              </p:par>
                            </p:childTnLst>
                          </p:cTn>
                        </p:par>
                        <p:par>
                          <p:cTn id="84" fill="hold">
                            <p:stCondLst>
                              <p:cond delay="55000"/>
                            </p:stCondLst>
                            <p:childTnLst>
                              <p:par>
                                <p:cTn id="85" presetID="31" presetClass="entr" presetSubtype="0" fill="hold" grpId="0" nodeType="afterEffect">
                                  <p:stCondLst>
                                    <p:cond delay="4500"/>
                                  </p:stCondLst>
                                  <p:iterate type="lt">
                                    <p:tmPct val="5000"/>
                                  </p:iterate>
                                  <p:childTnLst>
                                    <p:set>
                                      <p:cBhvr>
                                        <p:cTn id="86" dur="1" fill="hold">
                                          <p:stCondLst>
                                            <p:cond delay="0"/>
                                          </p:stCondLst>
                                        </p:cTn>
                                        <p:tgtEl>
                                          <p:spTgt spid="18"/>
                                        </p:tgtEl>
                                        <p:attrNameLst>
                                          <p:attrName>style.visibility</p:attrName>
                                        </p:attrNameLst>
                                      </p:cBhvr>
                                      <p:to>
                                        <p:strVal val="visible"/>
                                      </p:to>
                                    </p:set>
                                    <p:anim calcmode="lin" valueType="num">
                                      <p:cBhvr>
                                        <p:cTn id="87" dur="2000" fill="hold"/>
                                        <p:tgtEl>
                                          <p:spTgt spid="18"/>
                                        </p:tgtEl>
                                        <p:attrNameLst>
                                          <p:attrName>ppt_w</p:attrName>
                                        </p:attrNameLst>
                                      </p:cBhvr>
                                      <p:tavLst>
                                        <p:tav tm="0">
                                          <p:val>
                                            <p:fltVal val="0"/>
                                          </p:val>
                                        </p:tav>
                                        <p:tav tm="100000">
                                          <p:val>
                                            <p:strVal val="#ppt_w"/>
                                          </p:val>
                                        </p:tav>
                                      </p:tavLst>
                                    </p:anim>
                                    <p:anim calcmode="lin" valueType="num">
                                      <p:cBhvr>
                                        <p:cTn id="88" dur="2000" fill="hold"/>
                                        <p:tgtEl>
                                          <p:spTgt spid="18"/>
                                        </p:tgtEl>
                                        <p:attrNameLst>
                                          <p:attrName>ppt_h</p:attrName>
                                        </p:attrNameLst>
                                      </p:cBhvr>
                                      <p:tavLst>
                                        <p:tav tm="0">
                                          <p:val>
                                            <p:fltVal val="0"/>
                                          </p:val>
                                        </p:tav>
                                        <p:tav tm="100000">
                                          <p:val>
                                            <p:strVal val="#ppt_h"/>
                                          </p:val>
                                        </p:tav>
                                      </p:tavLst>
                                    </p:anim>
                                    <p:anim calcmode="lin" valueType="num">
                                      <p:cBhvr>
                                        <p:cTn id="89" dur="2000" fill="hold"/>
                                        <p:tgtEl>
                                          <p:spTgt spid="18"/>
                                        </p:tgtEl>
                                        <p:attrNameLst>
                                          <p:attrName>style.rotation</p:attrName>
                                        </p:attrNameLst>
                                      </p:cBhvr>
                                      <p:tavLst>
                                        <p:tav tm="0">
                                          <p:val>
                                            <p:fltVal val="90"/>
                                          </p:val>
                                        </p:tav>
                                        <p:tav tm="100000">
                                          <p:val>
                                            <p:fltVal val="0"/>
                                          </p:val>
                                        </p:tav>
                                      </p:tavLst>
                                    </p:anim>
                                    <p:animEffect transition="in" filter="fade">
                                      <p:cBhvr>
                                        <p:cTn id="90" dur="2000"/>
                                        <p:tgtEl>
                                          <p:spTgt spid="18"/>
                                        </p:tgtEl>
                                      </p:cBhvr>
                                    </p:animEffect>
                                  </p:childTnLst>
                                </p:cTn>
                              </p:par>
                            </p:childTnLst>
                          </p:cTn>
                        </p:par>
                        <p:par>
                          <p:cTn id="91" fill="hold">
                            <p:stCondLst>
                              <p:cond delay="61500"/>
                            </p:stCondLst>
                            <p:childTnLst>
                              <p:par>
                                <p:cTn id="92" presetID="12" presetClass="entr" presetSubtype="4" fill="hold" nodeType="afterEffect">
                                  <p:stCondLst>
                                    <p:cond delay="4000"/>
                                  </p:stCondLst>
                                  <p:childTnLst>
                                    <p:set>
                                      <p:cBhvr>
                                        <p:cTn id="93" dur="1" fill="hold">
                                          <p:stCondLst>
                                            <p:cond delay="0"/>
                                          </p:stCondLst>
                                        </p:cTn>
                                        <p:tgtEl>
                                          <p:spTgt spid="10">
                                            <p:txEl>
                                              <p:pRg st="11" end="11"/>
                                            </p:txEl>
                                          </p:spTgt>
                                        </p:tgtEl>
                                        <p:attrNameLst>
                                          <p:attrName>style.visibility</p:attrName>
                                        </p:attrNameLst>
                                      </p:cBhvr>
                                      <p:to>
                                        <p:strVal val="visible"/>
                                      </p:to>
                                    </p:set>
                                    <p:animEffect transition="in" filter="slide(fromBottom)">
                                      <p:cBhvr>
                                        <p:cTn id="94" dur="1000"/>
                                        <p:tgtEl>
                                          <p:spTgt spid="10">
                                            <p:txEl>
                                              <p:pRg st="11" end="11"/>
                                            </p:txEl>
                                          </p:spTgt>
                                        </p:tgtEl>
                                      </p:cBhvr>
                                    </p:animEffect>
                                  </p:childTnLst>
                                </p:cTn>
                              </p:par>
                            </p:childTnLst>
                          </p:cTn>
                        </p:par>
                        <p:par>
                          <p:cTn id="95" fill="hold">
                            <p:stCondLst>
                              <p:cond delay="66500"/>
                            </p:stCondLst>
                            <p:childTnLst>
                              <p:par>
                                <p:cTn id="96" presetID="31" presetClass="entr" presetSubtype="0" fill="hold" grpId="0" nodeType="afterEffect">
                                  <p:stCondLst>
                                    <p:cond delay="2000"/>
                                  </p:stCondLst>
                                  <p:iterate type="lt">
                                    <p:tmPct val="5000"/>
                                  </p:iterate>
                                  <p:childTnLst>
                                    <p:set>
                                      <p:cBhvr>
                                        <p:cTn id="97" dur="1" fill="hold">
                                          <p:stCondLst>
                                            <p:cond delay="0"/>
                                          </p:stCondLst>
                                        </p:cTn>
                                        <p:tgtEl>
                                          <p:spTgt spid="19"/>
                                        </p:tgtEl>
                                        <p:attrNameLst>
                                          <p:attrName>style.visibility</p:attrName>
                                        </p:attrNameLst>
                                      </p:cBhvr>
                                      <p:to>
                                        <p:strVal val="visible"/>
                                      </p:to>
                                    </p:set>
                                    <p:anim calcmode="lin" valueType="num">
                                      <p:cBhvr>
                                        <p:cTn id="98" dur="2000" fill="hold"/>
                                        <p:tgtEl>
                                          <p:spTgt spid="19"/>
                                        </p:tgtEl>
                                        <p:attrNameLst>
                                          <p:attrName>ppt_w</p:attrName>
                                        </p:attrNameLst>
                                      </p:cBhvr>
                                      <p:tavLst>
                                        <p:tav tm="0">
                                          <p:val>
                                            <p:fltVal val="0"/>
                                          </p:val>
                                        </p:tav>
                                        <p:tav tm="100000">
                                          <p:val>
                                            <p:strVal val="#ppt_w"/>
                                          </p:val>
                                        </p:tav>
                                      </p:tavLst>
                                    </p:anim>
                                    <p:anim calcmode="lin" valueType="num">
                                      <p:cBhvr>
                                        <p:cTn id="99" dur="2000" fill="hold"/>
                                        <p:tgtEl>
                                          <p:spTgt spid="19"/>
                                        </p:tgtEl>
                                        <p:attrNameLst>
                                          <p:attrName>ppt_h</p:attrName>
                                        </p:attrNameLst>
                                      </p:cBhvr>
                                      <p:tavLst>
                                        <p:tav tm="0">
                                          <p:val>
                                            <p:fltVal val="0"/>
                                          </p:val>
                                        </p:tav>
                                        <p:tav tm="100000">
                                          <p:val>
                                            <p:strVal val="#ppt_h"/>
                                          </p:val>
                                        </p:tav>
                                      </p:tavLst>
                                    </p:anim>
                                    <p:anim calcmode="lin" valueType="num">
                                      <p:cBhvr>
                                        <p:cTn id="100" dur="2000" fill="hold"/>
                                        <p:tgtEl>
                                          <p:spTgt spid="19"/>
                                        </p:tgtEl>
                                        <p:attrNameLst>
                                          <p:attrName>style.rotation</p:attrName>
                                        </p:attrNameLst>
                                      </p:cBhvr>
                                      <p:tavLst>
                                        <p:tav tm="0">
                                          <p:val>
                                            <p:fltVal val="90"/>
                                          </p:val>
                                        </p:tav>
                                        <p:tav tm="100000">
                                          <p:val>
                                            <p:fltVal val="0"/>
                                          </p:val>
                                        </p:tav>
                                      </p:tavLst>
                                    </p:anim>
                                    <p:animEffect transition="in" filter="fade">
                                      <p:cBhvr>
                                        <p:cTn id="101" dur="2000"/>
                                        <p:tgtEl>
                                          <p:spTgt spid="19"/>
                                        </p:tgtEl>
                                      </p:cBhvr>
                                    </p:animEffect>
                                  </p:childTnLst>
                                </p:cTn>
                              </p:par>
                            </p:childTnLst>
                          </p:cTn>
                        </p:par>
                        <p:par>
                          <p:cTn id="102" fill="hold">
                            <p:stCondLst>
                              <p:cond delay="70500"/>
                            </p:stCondLst>
                            <p:childTnLst>
                              <p:par>
                                <p:cTn id="103" presetID="12" presetClass="entr" presetSubtype="4" fill="hold" nodeType="afterEffect">
                                  <p:stCondLst>
                                    <p:cond delay="4000"/>
                                  </p:stCondLst>
                                  <p:childTnLst>
                                    <p:set>
                                      <p:cBhvr>
                                        <p:cTn id="104" dur="1" fill="hold">
                                          <p:stCondLst>
                                            <p:cond delay="0"/>
                                          </p:stCondLst>
                                        </p:cTn>
                                        <p:tgtEl>
                                          <p:spTgt spid="10">
                                            <p:txEl>
                                              <p:pRg st="13" end="13"/>
                                            </p:txEl>
                                          </p:spTgt>
                                        </p:tgtEl>
                                        <p:attrNameLst>
                                          <p:attrName>style.visibility</p:attrName>
                                        </p:attrNameLst>
                                      </p:cBhvr>
                                      <p:to>
                                        <p:strVal val="visible"/>
                                      </p:to>
                                    </p:set>
                                    <p:animEffect transition="in" filter="slide(fromBottom)">
                                      <p:cBhvr>
                                        <p:cTn id="105" dur="1000"/>
                                        <p:tgtEl>
                                          <p:spTgt spid="10">
                                            <p:txEl>
                                              <p:pRg st="13" end="13"/>
                                            </p:txEl>
                                          </p:spTgt>
                                        </p:tgtEl>
                                      </p:cBhvr>
                                    </p:animEffect>
                                  </p:childTnLst>
                                </p:cTn>
                              </p:par>
                            </p:childTnLst>
                          </p:cTn>
                        </p:par>
                        <p:par>
                          <p:cTn id="106" fill="hold">
                            <p:stCondLst>
                              <p:cond delay="75500"/>
                            </p:stCondLst>
                            <p:childTnLst>
                              <p:par>
                                <p:cTn id="107" presetID="31" presetClass="entr" presetSubtype="0" fill="hold" grpId="0" nodeType="afterEffect">
                                  <p:stCondLst>
                                    <p:cond delay="3500"/>
                                  </p:stCondLst>
                                  <p:iterate type="lt">
                                    <p:tmPct val="5000"/>
                                  </p:iterate>
                                  <p:childTnLst>
                                    <p:set>
                                      <p:cBhvr>
                                        <p:cTn id="108" dur="1" fill="hold">
                                          <p:stCondLst>
                                            <p:cond delay="0"/>
                                          </p:stCondLst>
                                        </p:cTn>
                                        <p:tgtEl>
                                          <p:spTgt spid="20"/>
                                        </p:tgtEl>
                                        <p:attrNameLst>
                                          <p:attrName>style.visibility</p:attrName>
                                        </p:attrNameLst>
                                      </p:cBhvr>
                                      <p:to>
                                        <p:strVal val="visible"/>
                                      </p:to>
                                    </p:set>
                                    <p:anim calcmode="lin" valueType="num">
                                      <p:cBhvr>
                                        <p:cTn id="109" dur="2000" fill="hold"/>
                                        <p:tgtEl>
                                          <p:spTgt spid="20"/>
                                        </p:tgtEl>
                                        <p:attrNameLst>
                                          <p:attrName>ppt_w</p:attrName>
                                        </p:attrNameLst>
                                      </p:cBhvr>
                                      <p:tavLst>
                                        <p:tav tm="0">
                                          <p:val>
                                            <p:fltVal val="0"/>
                                          </p:val>
                                        </p:tav>
                                        <p:tav tm="100000">
                                          <p:val>
                                            <p:strVal val="#ppt_w"/>
                                          </p:val>
                                        </p:tav>
                                      </p:tavLst>
                                    </p:anim>
                                    <p:anim calcmode="lin" valueType="num">
                                      <p:cBhvr>
                                        <p:cTn id="110" dur="2000" fill="hold"/>
                                        <p:tgtEl>
                                          <p:spTgt spid="20"/>
                                        </p:tgtEl>
                                        <p:attrNameLst>
                                          <p:attrName>ppt_h</p:attrName>
                                        </p:attrNameLst>
                                      </p:cBhvr>
                                      <p:tavLst>
                                        <p:tav tm="0">
                                          <p:val>
                                            <p:fltVal val="0"/>
                                          </p:val>
                                        </p:tav>
                                        <p:tav tm="100000">
                                          <p:val>
                                            <p:strVal val="#ppt_h"/>
                                          </p:val>
                                        </p:tav>
                                      </p:tavLst>
                                    </p:anim>
                                    <p:anim calcmode="lin" valueType="num">
                                      <p:cBhvr>
                                        <p:cTn id="111" dur="2000" fill="hold"/>
                                        <p:tgtEl>
                                          <p:spTgt spid="20"/>
                                        </p:tgtEl>
                                        <p:attrNameLst>
                                          <p:attrName>style.rotation</p:attrName>
                                        </p:attrNameLst>
                                      </p:cBhvr>
                                      <p:tavLst>
                                        <p:tav tm="0">
                                          <p:val>
                                            <p:fltVal val="90"/>
                                          </p:val>
                                        </p:tav>
                                        <p:tav tm="100000">
                                          <p:val>
                                            <p:fltVal val="0"/>
                                          </p:val>
                                        </p:tav>
                                      </p:tavLst>
                                    </p:anim>
                                    <p:animEffect transition="in" filter="fade">
                                      <p:cBhvr>
                                        <p:cTn id="112"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52400"/>
            <a:ext cx="8077200" cy="609599"/>
          </a:xfrm>
        </p:spPr>
        <p:txBody>
          <a:bodyPr>
            <a:normAutofit/>
          </a:bodyPr>
          <a:lstStyle/>
          <a:p>
            <a:r>
              <a:rPr lang="en-US" sz="2200" u="sng" dirty="0" smtClean="0">
                <a:solidFill>
                  <a:schemeClr val="tx1"/>
                </a:solidFill>
                <a:latin typeface="Arial Unicode MS" pitchFamily="34" charset="-128"/>
                <a:ea typeface="Arial Unicode MS" pitchFamily="34" charset="-128"/>
                <a:cs typeface="Arial Unicode MS" pitchFamily="34" charset="-128"/>
              </a:rPr>
              <a:t>Understanding Your Transcript: Knowing Where You Stand</a:t>
            </a:r>
            <a:endParaRPr lang="en-US" sz="2200" u="sng" dirty="0">
              <a:solidFill>
                <a:schemeClr val="tx1"/>
              </a:solidFill>
              <a:latin typeface="Arial Unicode MS" pitchFamily="34" charset="-128"/>
              <a:ea typeface="Arial Unicode MS" pitchFamily="34" charset="-128"/>
              <a:cs typeface="Arial Unicode MS" pitchFamily="34" charset="-128"/>
            </a:endParaRPr>
          </a:p>
        </p:txBody>
      </p:sp>
      <p:pic>
        <p:nvPicPr>
          <p:cNvPr id="1026" name="Picture 2" descr="http://divinecreativityinc.files.wordpress.com/2010/06/question-man.jpg"/>
          <p:cNvPicPr>
            <a:picLocks noChangeAspect="1" noChangeArrowheads="1"/>
          </p:cNvPicPr>
          <p:nvPr/>
        </p:nvPicPr>
        <p:blipFill>
          <a:blip r:embed="rId2">
            <a:duotone>
              <a:schemeClr val="accent1">
                <a:shade val="45000"/>
                <a:satMod val="135000"/>
              </a:schemeClr>
              <a:prstClr val="white"/>
            </a:duotone>
          </a:blip>
          <a:srcRect/>
          <a:stretch>
            <a:fillRect/>
          </a:stretch>
        </p:blipFill>
        <p:spPr bwMode="auto">
          <a:xfrm>
            <a:off x="152400" y="152400"/>
            <a:ext cx="762000" cy="53224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1" name="TextBox 20"/>
          <p:cNvSpPr txBox="1"/>
          <p:nvPr/>
        </p:nvSpPr>
        <p:spPr>
          <a:xfrm>
            <a:off x="152400" y="1524000"/>
            <a:ext cx="8763000" cy="5109091"/>
          </a:xfrm>
          <a:prstGeom prst="rect">
            <a:avLst/>
          </a:prstGeom>
          <a:noFill/>
        </p:spPr>
        <p:txBody>
          <a:bodyPr wrap="square" rtlCol="0">
            <a:spAutoFit/>
          </a:bodyPr>
          <a:lstStyle/>
          <a:p>
            <a:r>
              <a:rPr lang="en-US" b="1" u="sng" dirty="0" smtClean="0"/>
              <a:t>Important to Know</a:t>
            </a:r>
          </a:p>
          <a:p>
            <a:endParaRPr lang="en-US" dirty="0"/>
          </a:p>
          <a:p>
            <a:pPr>
              <a:buFont typeface="Arial" pitchFamily="34" charset="0"/>
              <a:buChar char="•"/>
            </a:pPr>
            <a:r>
              <a:rPr lang="en-US" dirty="0" smtClean="0"/>
              <a:t> </a:t>
            </a:r>
            <a:r>
              <a:rPr lang="en-US" sz="1600" dirty="0" smtClean="0"/>
              <a:t>Colleges will first look at your overall GPA – so study hard to raise your grades!</a:t>
            </a:r>
          </a:p>
          <a:p>
            <a:endParaRPr lang="en-US" sz="1600" dirty="0" smtClean="0"/>
          </a:p>
          <a:p>
            <a:pPr>
              <a:buFont typeface="Arial" pitchFamily="34" charset="0"/>
              <a:buChar char="•"/>
            </a:pPr>
            <a:r>
              <a:rPr lang="en-US" sz="1600" dirty="0"/>
              <a:t> </a:t>
            </a:r>
            <a:r>
              <a:rPr lang="en-US" sz="1600" dirty="0" smtClean="0"/>
              <a:t>Colleges will next look at the rigor/difficulty of your classes – so challenge yourself!</a:t>
            </a:r>
          </a:p>
          <a:p>
            <a:endParaRPr lang="en-US" sz="1600" dirty="0" smtClean="0"/>
          </a:p>
          <a:p>
            <a:pPr>
              <a:buFont typeface="Arial" pitchFamily="34" charset="0"/>
              <a:buChar char="•"/>
            </a:pPr>
            <a:r>
              <a:rPr lang="en-US" sz="1600" dirty="0"/>
              <a:t> </a:t>
            </a:r>
            <a:r>
              <a:rPr lang="en-US" sz="1600" dirty="0" smtClean="0"/>
              <a:t>Colleges will lastly look for patterns/improvements – so continue to get better!</a:t>
            </a:r>
          </a:p>
          <a:p>
            <a:endParaRPr lang="en-US" sz="1600" dirty="0" smtClean="0"/>
          </a:p>
          <a:p>
            <a:pPr>
              <a:buFont typeface="Arial" pitchFamily="34" charset="0"/>
              <a:buChar char="•"/>
            </a:pPr>
            <a:r>
              <a:rPr lang="en-US" sz="1600" dirty="0"/>
              <a:t> </a:t>
            </a:r>
            <a:r>
              <a:rPr lang="en-US" sz="1600" dirty="0" smtClean="0"/>
              <a:t>You are more than a transcript – get involved in extracurricular activities so that colleges can see your involvement on campus, your leadership, your team work, dependability, etc.</a:t>
            </a:r>
          </a:p>
          <a:p>
            <a:pPr>
              <a:buFont typeface="Arial" pitchFamily="34" charset="0"/>
              <a:buChar char="•"/>
            </a:pPr>
            <a:endParaRPr lang="en-US" sz="1600" dirty="0"/>
          </a:p>
          <a:p>
            <a:pPr>
              <a:buFont typeface="Arial" pitchFamily="34" charset="0"/>
              <a:buChar char="•"/>
            </a:pPr>
            <a:r>
              <a:rPr lang="en-US" sz="1600" dirty="0" smtClean="0"/>
              <a:t> Failures are NOT replaced when you do recovery work, they still remain on your transcript, so make sure you do all the right things to never get one in the first place!</a:t>
            </a:r>
          </a:p>
          <a:p>
            <a:pPr>
              <a:buFont typeface="Arial" pitchFamily="34" charset="0"/>
              <a:buChar char="•"/>
            </a:pPr>
            <a:endParaRPr lang="en-US" sz="1600" dirty="0"/>
          </a:p>
          <a:p>
            <a:pPr>
              <a:buFont typeface="Arial" pitchFamily="34" charset="0"/>
              <a:buChar char="•"/>
            </a:pPr>
            <a:r>
              <a:rPr lang="en-US" sz="1600" dirty="0" smtClean="0"/>
              <a:t> PE Classes are NOT averaged in with your GPA but the grade on the transcript is just as important!</a:t>
            </a:r>
          </a:p>
          <a:p>
            <a:pPr>
              <a:buFont typeface="Arial" pitchFamily="34" charset="0"/>
              <a:buChar char="•"/>
            </a:pPr>
            <a:endParaRPr lang="en-US" sz="1600" dirty="0"/>
          </a:p>
          <a:p>
            <a:pPr>
              <a:buFont typeface="Arial" pitchFamily="34" charset="0"/>
              <a:buChar char="•"/>
            </a:pPr>
            <a:r>
              <a:rPr lang="en-US" sz="1600" dirty="0" smtClean="0"/>
              <a:t> Freshman and Sophomore years are SOOOOOOO important in establishing your GPA because the more grades you earn the less percentage they have in averaging in to the overall grade – which means it gets harder to raise your overall GPA as you go through high school…so don’t expect some last year miracle…do the work EARLY and OFTEN!!!!!</a:t>
            </a:r>
            <a:endParaRPr lang="en-US" sz="1600" dirty="0"/>
          </a:p>
        </p:txBody>
      </p:sp>
      <p:pic>
        <p:nvPicPr>
          <p:cNvPr id="15362" name="Picture 2" descr="http://www.areopagit.com/images/09021028.png"/>
          <p:cNvPicPr>
            <a:picLocks noChangeAspect="1" noChangeArrowheads="1"/>
          </p:cNvPicPr>
          <p:nvPr/>
        </p:nvPicPr>
        <p:blipFill>
          <a:blip r:embed="rId3" cstate="print"/>
          <a:srcRect/>
          <a:stretch>
            <a:fillRect/>
          </a:stretch>
        </p:blipFill>
        <p:spPr bwMode="auto">
          <a:xfrm>
            <a:off x="2209800" y="762000"/>
            <a:ext cx="1535430" cy="1279525"/>
          </a:xfrm>
          <a:prstGeom prst="rect">
            <a:avLst/>
          </a:prstGeom>
          <a:noFill/>
        </p:spPr>
      </p:pic>
      <p:pic>
        <p:nvPicPr>
          <p:cNvPr id="22" name="Picture 2" descr="http://www.areopagit.com/images/09021028.png"/>
          <p:cNvPicPr>
            <a:picLocks noChangeAspect="1" noChangeArrowheads="1"/>
          </p:cNvPicPr>
          <p:nvPr/>
        </p:nvPicPr>
        <p:blipFill>
          <a:blip r:embed="rId3" cstate="print"/>
          <a:srcRect/>
          <a:stretch>
            <a:fillRect/>
          </a:stretch>
        </p:blipFill>
        <p:spPr bwMode="auto">
          <a:xfrm>
            <a:off x="3886200" y="762000"/>
            <a:ext cx="1535430" cy="1279525"/>
          </a:xfrm>
          <a:prstGeom prst="rect">
            <a:avLst/>
          </a:prstGeom>
          <a:noFill/>
        </p:spPr>
      </p:pic>
      <p:pic>
        <p:nvPicPr>
          <p:cNvPr id="23" name="Picture 2" descr="http://www.areopagit.com/images/09021028.png"/>
          <p:cNvPicPr>
            <a:picLocks noChangeAspect="1" noChangeArrowheads="1"/>
          </p:cNvPicPr>
          <p:nvPr/>
        </p:nvPicPr>
        <p:blipFill>
          <a:blip r:embed="rId3" cstate="print"/>
          <a:srcRect/>
          <a:stretch>
            <a:fillRect/>
          </a:stretch>
        </p:blipFill>
        <p:spPr bwMode="auto">
          <a:xfrm>
            <a:off x="5562600" y="762000"/>
            <a:ext cx="1535430" cy="1279525"/>
          </a:xfrm>
          <a:prstGeom prst="rect">
            <a:avLst/>
          </a:prstGeom>
          <a:noFill/>
        </p:spPr>
      </p:pic>
      <p:pic>
        <p:nvPicPr>
          <p:cNvPr id="15364" name="Picture 4" descr="http://2.bp.blogspot.com/_2_gsOMkLY10/SWyugqoF7VI/AAAAAAAAAes/OcNycTyFqQs/s320/in+your+head.jpg"/>
          <p:cNvPicPr>
            <a:picLocks noChangeAspect="1" noChangeArrowheads="1"/>
          </p:cNvPicPr>
          <p:nvPr/>
        </p:nvPicPr>
        <p:blipFill>
          <a:blip r:embed="rId4"/>
          <a:srcRect/>
          <a:stretch>
            <a:fillRect/>
          </a:stretch>
        </p:blipFill>
        <p:spPr bwMode="auto">
          <a:xfrm>
            <a:off x="7315201" y="2057400"/>
            <a:ext cx="1447800" cy="1524000"/>
          </a:xfrm>
          <a:prstGeom prst="rect">
            <a:avLst/>
          </a:prstGeom>
          <a:noFill/>
        </p:spPr>
      </p:pic>
      <p:sp>
        <p:nvSpPr>
          <p:cNvPr id="25" name="Down Arrow 24"/>
          <p:cNvSpPr/>
          <p:nvPr/>
        </p:nvSpPr>
        <p:spPr>
          <a:xfrm>
            <a:off x="7620000" y="914400"/>
            <a:ext cx="914400" cy="1219200"/>
          </a:xfrm>
          <a:prstGeom prst="downArrow">
            <a:avLst/>
          </a:prstGeom>
          <a:solidFill>
            <a:srgbClr val="05A4E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bg1"/>
                </a:solidFill>
              </a:l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animScale>
                                      <p:cBhvr>
                                        <p:cTn id="7" dur="1000" decel="50000" fill="hold">
                                          <p:stCondLst>
                                            <p:cond delay="0"/>
                                          </p:stCondLst>
                                        </p:cTn>
                                        <p:tgtEl>
                                          <p:spTgt spid="21">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1">
                                            <p:txEl>
                                              <p:pRg st="0" end="0"/>
                                            </p:txEl>
                                          </p:spTgt>
                                        </p:tgtEl>
                                        <p:attrNameLst>
                                          <p:attrName>ppt_x</p:attrName>
                                          <p:attrName>ppt_y</p:attrName>
                                        </p:attrNameLst>
                                      </p:cBhvr>
                                    </p:animMotion>
                                    <p:animEffect transition="in" filter="fade">
                                      <p:cBhvr>
                                        <p:cTn id="9" dur="1000"/>
                                        <p:tgtEl>
                                          <p:spTgt spid="21">
                                            <p:txEl>
                                              <p:pRg st="0" end="0"/>
                                            </p:txEl>
                                          </p:spTgt>
                                        </p:tgtEl>
                                      </p:cBhvr>
                                    </p:animEffect>
                                  </p:childTnLst>
                                </p:cTn>
                              </p:par>
                            </p:childTnLst>
                          </p:cTn>
                        </p:par>
                        <p:par>
                          <p:cTn id="10" fill="hold">
                            <p:stCondLst>
                              <p:cond delay="1000"/>
                            </p:stCondLst>
                            <p:childTnLst>
                              <p:par>
                                <p:cTn id="11" presetID="1" presetClass="entr" presetSubtype="0" fill="hold" nodeType="afterEffect">
                                  <p:stCondLst>
                                    <p:cond delay="1000"/>
                                  </p:stCondLst>
                                  <p:childTnLst>
                                    <p:set>
                                      <p:cBhvr>
                                        <p:cTn id="12" dur="1" fill="hold">
                                          <p:stCondLst>
                                            <p:cond delay="0"/>
                                          </p:stCondLst>
                                        </p:cTn>
                                        <p:tgtEl>
                                          <p:spTgt spid="15362"/>
                                        </p:tgtEl>
                                        <p:attrNameLst>
                                          <p:attrName>style.visibility</p:attrName>
                                        </p:attrNameLst>
                                      </p:cBhvr>
                                      <p:to>
                                        <p:strVal val="visible"/>
                                      </p:to>
                                    </p:set>
                                  </p:childTnLst>
                                </p:cTn>
                              </p:par>
                            </p:childTnLst>
                          </p:cTn>
                        </p:par>
                        <p:par>
                          <p:cTn id="13" fill="hold">
                            <p:stCondLst>
                              <p:cond delay="2000"/>
                            </p:stCondLst>
                            <p:childTnLst>
                              <p:par>
                                <p:cTn id="14" presetID="1" presetClass="entr" presetSubtype="0" fill="hold" nodeType="afterEffect">
                                  <p:stCondLst>
                                    <p:cond delay="500"/>
                                  </p:stCondLst>
                                  <p:childTnLst>
                                    <p:set>
                                      <p:cBhvr>
                                        <p:cTn id="15" dur="1" fill="hold">
                                          <p:stCondLst>
                                            <p:cond delay="0"/>
                                          </p:stCondLst>
                                        </p:cTn>
                                        <p:tgtEl>
                                          <p:spTgt spid="22"/>
                                        </p:tgtEl>
                                        <p:attrNameLst>
                                          <p:attrName>style.visibility</p:attrName>
                                        </p:attrNameLst>
                                      </p:cBhvr>
                                      <p:to>
                                        <p:strVal val="visible"/>
                                      </p:to>
                                    </p:set>
                                  </p:childTnLst>
                                </p:cTn>
                              </p:par>
                            </p:childTnLst>
                          </p:cTn>
                        </p:par>
                        <p:par>
                          <p:cTn id="16" fill="hold">
                            <p:stCondLst>
                              <p:cond delay="2500"/>
                            </p:stCondLst>
                            <p:childTnLst>
                              <p:par>
                                <p:cTn id="17" presetID="1" presetClass="entr" presetSubtype="0" fill="hold" nodeType="afterEffect">
                                  <p:stCondLst>
                                    <p:cond delay="500"/>
                                  </p:stCondLst>
                                  <p:childTnLst>
                                    <p:set>
                                      <p:cBhvr>
                                        <p:cTn id="18" dur="1" fill="hold">
                                          <p:stCondLst>
                                            <p:cond delay="0"/>
                                          </p:stCondLst>
                                        </p:cTn>
                                        <p:tgtEl>
                                          <p:spTgt spid="23"/>
                                        </p:tgtEl>
                                        <p:attrNameLst>
                                          <p:attrName>style.visibility</p:attrName>
                                        </p:attrNameLst>
                                      </p:cBhvr>
                                      <p:to>
                                        <p:strVal val="visible"/>
                                      </p:to>
                                    </p:set>
                                  </p:childTnLst>
                                </p:cTn>
                              </p:par>
                            </p:childTnLst>
                          </p:cTn>
                        </p:par>
                        <p:par>
                          <p:cTn id="19" fill="hold">
                            <p:stCondLst>
                              <p:cond delay="3000"/>
                            </p:stCondLst>
                            <p:childTnLst>
                              <p:par>
                                <p:cTn id="20" presetID="1" presetClass="entr" presetSubtype="0" fill="hold" grpId="0" nodeType="afterEffect">
                                  <p:stCondLst>
                                    <p:cond delay="500"/>
                                  </p:stCondLst>
                                  <p:childTnLst>
                                    <p:set>
                                      <p:cBhvr>
                                        <p:cTn id="21" dur="1" fill="hold">
                                          <p:stCondLst>
                                            <p:cond delay="0"/>
                                          </p:stCondLst>
                                        </p:cTn>
                                        <p:tgtEl>
                                          <p:spTgt spid="25"/>
                                        </p:tgtEl>
                                        <p:attrNameLst>
                                          <p:attrName>style.visibility</p:attrName>
                                        </p:attrNameLst>
                                      </p:cBhvr>
                                      <p:to>
                                        <p:strVal val="visible"/>
                                      </p:to>
                                    </p:set>
                                  </p:childTnLst>
                                </p:cTn>
                              </p:par>
                            </p:childTnLst>
                          </p:cTn>
                        </p:par>
                        <p:par>
                          <p:cTn id="22" fill="hold">
                            <p:stCondLst>
                              <p:cond delay="3500"/>
                            </p:stCondLst>
                            <p:childTnLst>
                              <p:par>
                                <p:cTn id="23" presetID="1" presetClass="entr" presetSubtype="0" fill="hold" nodeType="afterEffect">
                                  <p:stCondLst>
                                    <p:cond delay="500"/>
                                  </p:stCondLst>
                                  <p:childTnLst>
                                    <p:set>
                                      <p:cBhvr>
                                        <p:cTn id="24" dur="1" fill="hold">
                                          <p:stCondLst>
                                            <p:cond delay="0"/>
                                          </p:stCondLst>
                                        </p:cTn>
                                        <p:tgtEl>
                                          <p:spTgt spid="15364"/>
                                        </p:tgtEl>
                                        <p:attrNameLst>
                                          <p:attrName>style.visibility</p:attrName>
                                        </p:attrNameLst>
                                      </p:cBhvr>
                                      <p:to>
                                        <p:strVal val="visible"/>
                                      </p:to>
                                    </p:set>
                                  </p:childTnLst>
                                </p:cTn>
                              </p:par>
                            </p:childTnLst>
                          </p:cTn>
                        </p:par>
                        <p:par>
                          <p:cTn id="25" fill="hold">
                            <p:stCondLst>
                              <p:cond delay="4000"/>
                            </p:stCondLst>
                            <p:childTnLst>
                              <p:par>
                                <p:cTn id="26" presetID="52" presetClass="entr" presetSubtype="0" fill="hold" nodeType="afterEffect">
                                  <p:stCondLst>
                                    <p:cond delay="2000"/>
                                  </p:stCondLst>
                                  <p:childTnLst>
                                    <p:set>
                                      <p:cBhvr>
                                        <p:cTn id="27" dur="1" fill="hold">
                                          <p:stCondLst>
                                            <p:cond delay="0"/>
                                          </p:stCondLst>
                                        </p:cTn>
                                        <p:tgtEl>
                                          <p:spTgt spid="21">
                                            <p:txEl>
                                              <p:pRg st="2" end="2"/>
                                            </p:txEl>
                                          </p:spTgt>
                                        </p:tgtEl>
                                        <p:attrNameLst>
                                          <p:attrName>style.visibility</p:attrName>
                                        </p:attrNameLst>
                                      </p:cBhvr>
                                      <p:to>
                                        <p:strVal val="visible"/>
                                      </p:to>
                                    </p:set>
                                    <p:animScale>
                                      <p:cBhvr>
                                        <p:cTn id="28" dur="2000" decel="50000" fill="hold">
                                          <p:stCondLst>
                                            <p:cond delay="0"/>
                                          </p:stCondLst>
                                        </p:cTn>
                                        <p:tgtEl>
                                          <p:spTgt spid="21">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2000" decel="50000" fill="hold">
                                          <p:stCondLst>
                                            <p:cond delay="0"/>
                                          </p:stCondLst>
                                        </p:cTn>
                                        <p:tgtEl>
                                          <p:spTgt spid="21">
                                            <p:txEl>
                                              <p:pRg st="2" end="2"/>
                                            </p:txEl>
                                          </p:spTgt>
                                        </p:tgtEl>
                                        <p:attrNameLst>
                                          <p:attrName>ppt_x</p:attrName>
                                          <p:attrName>ppt_y</p:attrName>
                                        </p:attrNameLst>
                                      </p:cBhvr>
                                    </p:animMotion>
                                    <p:animEffect transition="in" filter="fade">
                                      <p:cBhvr>
                                        <p:cTn id="30" dur="2000"/>
                                        <p:tgtEl>
                                          <p:spTgt spid="21">
                                            <p:txEl>
                                              <p:pRg st="2" end="2"/>
                                            </p:txEl>
                                          </p:spTgt>
                                        </p:tgtEl>
                                      </p:cBhvr>
                                    </p:animEffect>
                                  </p:childTnLst>
                                </p:cTn>
                              </p:par>
                            </p:childTnLst>
                          </p:cTn>
                        </p:par>
                        <p:par>
                          <p:cTn id="31" fill="hold">
                            <p:stCondLst>
                              <p:cond delay="8000"/>
                            </p:stCondLst>
                            <p:childTnLst>
                              <p:par>
                                <p:cTn id="32" presetID="52" presetClass="entr" presetSubtype="0" fill="hold" nodeType="afterEffect">
                                  <p:stCondLst>
                                    <p:cond delay="2000"/>
                                  </p:stCondLst>
                                  <p:childTnLst>
                                    <p:set>
                                      <p:cBhvr>
                                        <p:cTn id="33" dur="1" fill="hold">
                                          <p:stCondLst>
                                            <p:cond delay="0"/>
                                          </p:stCondLst>
                                        </p:cTn>
                                        <p:tgtEl>
                                          <p:spTgt spid="21">
                                            <p:txEl>
                                              <p:pRg st="4" end="4"/>
                                            </p:txEl>
                                          </p:spTgt>
                                        </p:tgtEl>
                                        <p:attrNameLst>
                                          <p:attrName>style.visibility</p:attrName>
                                        </p:attrNameLst>
                                      </p:cBhvr>
                                      <p:to>
                                        <p:strVal val="visible"/>
                                      </p:to>
                                    </p:set>
                                    <p:animScale>
                                      <p:cBhvr>
                                        <p:cTn id="34" dur="2000" decel="50000" fill="hold">
                                          <p:stCondLst>
                                            <p:cond delay="0"/>
                                          </p:stCondLst>
                                        </p:cTn>
                                        <p:tgtEl>
                                          <p:spTgt spid="21">
                                            <p:txEl>
                                              <p:pRg st="4" end="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2000" decel="50000" fill="hold">
                                          <p:stCondLst>
                                            <p:cond delay="0"/>
                                          </p:stCondLst>
                                        </p:cTn>
                                        <p:tgtEl>
                                          <p:spTgt spid="21">
                                            <p:txEl>
                                              <p:pRg st="4" end="4"/>
                                            </p:txEl>
                                          </p:spTgt>
                                        </p:tgtEl>
                                        <p:attrNameLst>
                                          <p:attrName>ppt_x</p:attrName>
                                          <p:attrName>ppt_y</p:attrName>
                                        </p:attrNameLst>
                                      </p:cBhvr>
                                    </p:animMotion>
                                    <p:animEffect transition="in" filter="fade">
                                      <p:cBhvr>
                                        <p:cTn id="36" dur="2000"/>
                                        <p:tgtEl>
                                          <p:spTgt spid="21">
                                            <p:txEl>
                                              <p:pRg st="4" end="4"/>
                                            </p:txEl>
                                          </p:spTgt>
                                        </p:tgtEl>
                                      </p:cBhvr>
                                    </p:animEffect>
                                  </p:childTnLst>
                                </p:cTn>
                              </p:par>
                            </p:childTnLst>
                          </p:cTn>
                        </p:par>
                        <p:par>
                          <p:cTn id="37" fill="hold">
                            <p:stCondLst>
                              <p:cond delay="12000"/>
                            </p:stCondLst>
                            <p:childTnLst>
                              <p:par>
                                <p:cTn id="38" presetID="52" presetClass="entr" presetSubtype="0" fill="hold" nodeType="afterEffect">
                                  <p:stCondLst>
                                    <p:cond delay="2500"/>
                                  </p:stCondLst>
                                  <p:childTnLst>
                                    <p:set>
                                      <p:cBhvr>
                                        <p:cTn id="39" dur="1" fill="hold">
                                          <p:stCondLst>
                                            <p:cond delay="0"/>
                                          </p:stCondLst>
                                        </p:cTn>
                                        <p:tgtEl>
                                          <p:spTgt spid="21">
                                            <p:txEl>
                                              <p:pRg st="6" end="6"/>
                                            </p:txEl>
                                          </p:spTgt>
                                        </p:tgtEl>
                                        <p:attrNameLst>
                                          <p:attrName>style.visibility</p:attrName>
                                        </p:attrNameLst>
                                      </p:cBhvr>
                                      <p:to>
                                        <p:strVal val="visible"/>
                                      </p:to>
                                    </p:set>
                                    <p:animScale>
                                      <p:cBhvr>
                                        <p:cTn id="40" dur="2000" decel="50000" fill="hold">
                                          <p:stCondLst>
                                            <p:cond delay="0"/>
                                          </p:stCondLst>
                                        </p:cTn>
                                        <p:tgtEl>
                                          <p:spTgt spid="21">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2000" decel="50000" fill="hold">
                                          <p:stCondLst>
                                            <p:cond delay="0"/>
                                          </p:stCondLst>
                                        </p:cTn>
                                        <p:tgtEl>
                                          <p:spTgt spid="21">
                                            <p:txEl>
                                              <p:pRg st="6" end="6"/>
                                            </p:txEl>
                                          </p:spTgt>
                                        </p:tgtEl>
                                        <p:attrNameLst>
                                          <p:attrName>ppt_x</p:attrName>
                                          <p:attrName>ppt_y</p:attrName>
                                        </p:attrNameLst>
                                      </p:cBhvr>
                                    </p:animMotion>
                                    <p:animEffect transition="in" filter="fade">
                                      <p:cBhvr>
                                        <p:cTn id="42" dur="2000"/>
                                        <p:tgtEl>
                                          <p:spTgt spid="21">
                                            <p:txEl>
                                              <p:pRg st="6" end="6"/>
                                            </p:txEl>
                                          </p:spTgt>
                                        </p:tgtEl>
                                      </p:cBhvr>
                                    </p:animEffect>
                                  </p:childTnLst>
                                </p:cTn>
                              </p:par>
                            </p:childTnLst>
                          </p:cTn>
                        </p:par>
                        <p:par>
                          <p:cTn id="43" fill="hold">
                            <p:stCondLst>
                              <p:cond delay="16500"/>
                            </p:stCondLst>
                            <p:childTnLst>
                              <p:par>
                                <p:cTn id="44" presetID="52" presetClass="entr" presetSubtype="0" fill="hold" nodeType="afterEffect">
                                  <p:stCondLst>
                                    <p:cond delay="2000"/>
                                  </p:stCondLst>
                                  <p:childTnLst>
                                    <p:set>
                                      <p:cBhvr>
                                        <p:cTn id="45" dur="1" fill="hold">
                                          <p:stCondLst>
                                            <p:cond delay="0"/>
                                          </p:stCondLst>
                                        </p:cTn>
                                        <p:tgtEl>
                                          <p:spTgt spid="21">
                                            <p:txEl>
                                              <p:pRg st="8" end="8"/>
                                            </p:txEl>
                                          </p:spTgt>
                                        </p:tgtEl>
                                        <p:attrNameLst>
                                          <p:attrName>style.visibility</p:attrName>
                                        </p:attrNameLst>
                                      </p:cBhvr>
                                      <p:to>
                                        <p:strVal val="visible"/>
                                      </p:to>
                                    </p:set>
                                    <p:animScale>
                                      <p:cBhvr>
                                        <p:cTn id="46" dur="2000" decel="50000" fill="hold">
                                          <p:stCondLst>
                                            <p:cond delay="0"/>
                                          </p:stCondLst>
                                        </p:cTn>
                                        <p:tgtEl>
                                          <p:spTgt spid="21">
                                            <p:txEl>
                                              <p:pRg st="8" end="8"/>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2000" decel="50000" fill="hold">
                                          <p:stCondLst>
                                            <p:cond delay="0"/>
                                          </p:stCondLst>
                                        </p:cTn>
                                        <p:tgtEl>
                                          <p:spTgt spid="21">
                                            <p:txEl>
                                              <p:pRg st="8" end="8"/>
                                            </p:txEl>
                                          </p:spTgt>
                                        </p:tgtEl>
                                        <p:attrNameLst>
                                          <p:attrName>ppt_x</p:attrName>
                                          <p:attrName>ppt_y</p:attrName>
                                        </p:attrNameLst>
                                      </p:cBhvr>
                                    </p:animMotion>
                                    <p:animEffect transition="in" filter="fade">
                                      <p:cBhvr>
                                        <p:cTn id="48" dur="2000"/>
                                        <p:tgtEl>
                                          <p:spTgt spid="21">
                                            <p:txEl>
                                              <p:pRg st="8" end="8"/>
                                            </p:txEl>
                                          </p:spTgt>
                                        </p:tgtEl>
                                      </p:cBhvr>
                                    </p:animEffect>
                                  </p:childTnLst>
                                </p:cTn>
                              </p:par>
                            </p:childTnLst>
                          </p:cTn>
                        </p:par>
                        <p:par>
                          <p:cTn id="49" fill="hold">
                            <p:stCondLst>
                              <p:cond delay="20500"/>
                            </p:stCondLst>
                            <p:childTnLst>
                              <p:par>
                                <p:cTn id="50" presetID="52" presetClass="entr" presetSubtype="0" fill="hold" nodeType="afterEffect">
                                  <p:stCondLst>
                                    <p:cond delay="4000"/>
                                  </p:stCondLst>
                                  <p:childTnLst>
                                    <p:set>
                                      <p:cBhvr>
                                        <p:cTn id="51" dur="1" fill="hold">
                                          <p:stCondLst>
                                            <p:cond delay="0"/>
                                          </p:stCondLst>
                                        </p:cTn>
                                        <p:tgtEl>
                                          <p:spTgt spid="21">
                                            <p:txEl>
                                              <p:pRg st="10" end="10"/>
                                            </p:txEl>
                                          </p:spTgt>
                                        </p:tgtEl>
                                        <p:attrNameLst>
                                          <p:attrName>style.visibility</p:attrName>
                                        </p:attrNameLst>
                                      </p:cBhvr>
                                      <p:to>
                                        <p:strVal val="visible"/>
                                      </p:to>
                                    </p:set>
                                    <p:animScale>
                                      <p:cBhvr>
                                        <p:cTn id="52" dur="2000" decel="50000" fill="hold">
                                          <p:stCondLst>
                                            <p:cond delay="0"/>
                                          </p:stCondLst>
                                        </p:cTn>
                                        <p:tgtEl>
                                          <p:spTgt spid="21">
                                            <p:txEl>
                                              <p:pRg st="10" end="1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2000" decel="50000" fill="hold">
                                          <p:stCondLst>
                                            <p:cond delay="0"/>
                                          </p:stCondLst>
                                        </p:cTn>
                                        <p:tgtEl>
                                          <p:spTgt spid="21">
                                            <p:txEl>
                                              <p:pRg st="10" end="10"/>
                                            </p:txEl>
                                          </p:spTgt>
                                        </p:tgtEl>
                                        <p:attrNameLst>
                                          <p:attrName>ppt_x</p:attrName>
                                          <p:attrName>ppt_y</p:attrName>
                                        </p:attrNameLst>
                                      </p:cBhvr>
                                    </p:animMotion>
                                    <p:animEffect transition="in" filter="fade">
                                      <p:cBhvr>
                                        <p:cTn id="54" dur="2000"/>
                                        <p:tgtEl>
                                          <p:spTgt spid="21">
                                            <p:txEl>
                                              <p:pRg st="10" end="10"/>
                                            </p:txEl>
                                          </p:spTgt>
                                        </p:tgtEl>
                                      </p:cBhvr>
                                    </p:animEffect>
                                  </p:childTnLst>
                                </p:cTn>
                              </p:par>
                            </p:childTnLst>
                          </p:cTn>
                        </p:par>
                        <p:par>
                          <p:cTn id="55" fill="hold">
                            <p:stCondLst>
                              <p:cond delay="26500"/>
                            </p:stCondLst>
                            <p:childTnLst>
                              <p:par>
                                <p:cTn id="56" presetID="52" presetClass="entr" presetSubtype="0" fill="hold" nodeType="afterEffect">
                                  <p:stCondLst>
                                    <p:cond delay="3500"/>
                                  </p:stCondLst>
                                  <p:childTnLst>
                                    <p:set>
                                      <p:cBhvr>
                                        <p:cTn id="57" dur="1" fill="hold">
                                          <p:stCondLst>
                                            <p:cond delay="0"/>
                                          </p:stCondLst>
                                        </p:cTn>
                                        <p:tgtEl>
                                          <p:spTgt spid="21">
                                            <p:txEl>
                                              <p:pRg st="12" end="12"/>
                                            </p:txEl>
                                          </p:spTgt>
                                        </p:tgtEl>
                                        <p:attrNameLst>
                                          <p:attrName>style.visibility</p:attrName>
                                        </p:attrNameLst>
                                      </p:cBhvr>
                                      <p:to>
                                        <p:strVal val="visible"/>
                                      </p:to>
                                    </p:set>
                                    <p:animScale>
                                      <p:cBhvr>
                                        <p:cTn id="58" dur="2000" decel="50000" fill="hold">
                                          <p:stCondLst>
                                            <p:cond delay="0"/>
                                          </p:stCondLst>
                                        </p:cTn>
                                        <p:tgtEl>
                                          <p:spTgt spid="21">
                                            <p:txEl>
                                              <p:pRg st="12" end="1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2000" decel="50000" fill="hold">
                                          <p:stCondLst>
                                            <p:cond delay="0"/>
                                          </p:stCondLst>
                                        </p:cTn>
                                        <p:tgtEl>
                                          <p:spTgt spid="21">
                                            <p:txEl>
                                              <p:pRg st="12" end="12"/>
                                            </p:txEl>
                                          </p:spTgt>
                                        </p:tgtEl>
                                        <p:attrNameLst>
                                          <p:attrName>ppt_x</p:attrName>
                                          <p:attrName>ppt_y</p:attrName>
                                        </p:attrNameLst>
                                      </p:cBhvr>
                                    </p:animMotion>
                                    <p:animEffect transition="in" filter="fade">
                                      <p:cBhvr>
                                        <p:cTn id="60" dur="2000"/>
                                        <p:tgtEl>
                                          <p:spTgt spid="21">
                                            <p:txEl>
                                              <p:pRg st="12" end="12"/>
                                            </p:txEl>
                                          </p:spTgt>
                                        </p:tgtEl>
                                      </p:cBhvr>
                                    </p:animEffect>
                                  </p:childTnLst>
                                </p:cTn>
                              </p:par>
                            </p:childTnLst>
                          </p:cTn>
                        </p:par>
                        <p:par>
                          <p:cTn id="61" fill="hold">
                            <p:stCondLst>
                              <p:cond delay="32000"/>
                            </p:stCondLst>
                            <p:childTnLst>
                              <p:par>
                                <p:cTn id="62" presetID="52" presetClass="entr" presetSubtype="0" fill="hold" nodeType="afterEffect">
                                  <p:stCondLst>
                                    <p:cond delay="2500"/>
                                  </p:stCondLst>
                                  <p:childTnLst>
                                    <p:set>
                                      <p:cBhvr>
                                        <p:cTn id="63" dur="1" fill="hold">
                                          <p:stCondLst>
                                            <p:cond delay="0"/>
                                          </p:stCondLst>
                                        </p:cTn>
                                        <p:tgtEl>
                                          <p:spTgt spid="21">
                                            <p:txEl>
                                              <p:pRg st="14" end="14"/>
                                            </p:txEl>
                                          </p:spTgt>
                                        </p:tgtEl>
                                        <p:attrNameLst>
                                          <p:attrName>style.visibility</p:attrName>
                                        </p:attrNameLst>
                                      </p:cBhvr>
                                      <p:to>
                                        <p:strVal val="visible"/>
                                      </p:to>
                                    </p:set>
                                    <p:animScale>
                                      <p:cBhvr>
                                        <p:cTn id="64" dur="2000" decel="50000" fill="hold">
                                          <p:stCondLst>
                                            <p:cond delay="0"/>
                                          </p:stCondLst>
                                        </p:cTn>
                                        <p:tgtEl>
                                          <p:spTgt spid="21">
                                            <p:txEl>
                                              <p:pRg st="14" end="14"/>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2000" decel="50000" fill="hold">
                                          <p:stCondLst>
                                            <p:cond delay="0"/>
                                          </p:stCondLst>
                                        </p:cTn>
                                        <p:tgtEl>
                                          <p:spTgt spid="21">
                                            <p:txEl>
                                              <p:pRg st="14" end="14"/>
                                            </p:txEl>
                                          </p:spTgt>
                                        </p:tgtEl>
                                        <p:attrNameLst>
                                          <p:attrName>ppt_x</p:attrName>
                                          <p:attrName>ppt_y</p:attrName>
                                        </p:attrNameLst>
                                      </p:cBhvr>
                                    </p:animMotion>
                                    <p:animEffect transition="in" filter="fade">
                                      <p:cBhvr>
                                        <p:cTn id="66" dur="2000"/>
                                        <p:tgtEl>
                                          <p:spTgt spid="21">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219200"/>
            <a:ext cx="7772400" cy="1470025"/>
          </a:xfrm>
        </p:spPr>
        <p:txBody>
          <a:bodyPr>
            <a:normAutofit fontScale="90000"/>
          </a:bodyPr>
          <a:lstStyle/>
          <a:p>
            <a: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reflection blurRad="6350" stA="55000" endA="300" endPos="45500" dir="5400000" sy="-100000" algn="bl" rotWithShape="0"/>
                </a:effectLst>
              </a:rPr>
              <a:t>Understanding Your Transcript:</a:t>
            </a:r>
            <a:br>
              <a:rPr lang="en-US" u="sng" dirty="0" smtClean="0">
                <a:ln w="18415" cmpd="sng">
                  <a:solidFill>
                    <a:srgbClr val="FFFFFF"/>
                  </a:solidFill>
                  <a:prstDash val="solid"/>
                </a:ln>
                <a:solidFill>
                  <a:srgbClr val="FFFFFF"/>
                </a:solidFill>
                <a:effectLst>
                  <a:outerShdw blurRad="63500" dir="3600000" algn="tl" rotWithShape="0">
                    <a:srgbClr val="000000">
                      <a:alpha val="70000"/>
                    </a:srgbClr>
                  </a:outerShdw>
                  <a:reflection blurRad="6350" stA="55000" endA="300" endPos="45500" dir="5400000" sy="-100000" algn="bl" rotWithShape="0"/>
                </a:effectLst>
              </a:rPr>
            </a:br>
            <a:r>
              <a:rPr lang="en-US" sz="3200" u="sng" dirty="0" smtClean="0">
                <a:ln w="18415" cmpd="sng">
                  <a:solidFill>
                    <a:srgbClr val="FFFFFF"/>
                  </a:solidFill>
                  <a:prstDash val="solid"/>
                </a:ln>
                <a:solidFill>
                  <a:srgbClr val="FFFFFF"/>
                </a:solidFill>
                <a:effectLst>
                  <a:outerShdw blurRad="63500" dir="3600000" algn="tl" rotWithShape="0">
                    <a:srgbClr val="000000">
                      <a:alpha val="70000"/>
                    </a:srgbClr>
                  </a:outerShdw>
                  <a:reflection blurRad="6350" stA="55000" endA="300" endPos="45500" dir="5400000" sy="-100000" algn="bl" rotWithShape="0"/>
                </a:effectLst>
              </a:rPr>
              <a:t>Knowing Where You Stand</a:t>
            </a:r>
            <a:br>
              <a:rPr lang="en-US" sz="3200" u="sng" dirty="0" smtClean="0">
                <a:ln w="18415" cmpd="sng">
                  <a:solidFill>
                    <a:srgbClr val="FFFFFF"/>
                  </a:solidFill>
                  <a:prstDash val="solid"/>
                </a:ln>
                <a:solidFill>
                  <a:srgbClr val="FFFFFF"/>
                </a:solidFill>
                <a:effectLst>
                  <a:outerShdw blurRad="63500" dir="3600000" algn="tl" rotWithShape="0">
                    <a:srgbClr val="000000">
                      <a:alpha val="70000"/>
                    </a:srgbClr>
                  </a:outerShdw>
                  <a:reflection blurRad="6350" stA="55000" endA="300" endPos="45500" dir="5400000" sy="-100000" algn="bl" rotWithShape="0"/>
                </a:effectLst>
              </a:rPr>
            </a:br>
            <a:endParaRPr lang="en-US" sz="3200" u="sng" dirty="0">
              <a:ln w="18415" cmpd="sng">
                <a:solidFill>
                  <a:srgbClr val="FFFFFF"/>
                </a:solidFill>
                <a:prstDash val="solid"/>
              </a:ln>
              <a:solidFill>
                <a:srgbClr val="FFFFFF"/>
              </a:solidFill>
              <a:effectLst>
                <a:outerShdw blurRad="63500" dir="3600000" algn="tl" rotWithShape="0">
                  <a:srgbClr val="000000">
                    <a:alpha val="70000"/>
                  </a:srgbClr>
                </a:outerShdw>
                <a:reflection blurRad="6350" stA="55000" endA="300" endPos="45500" dir="5400000" sy="-100000" algn="bl" rotWithShape="0"/>
              </a:effectLst>
            </a:endParaRPr>
          </a:p>
        </p:txBody>
      </p:sp>
      <p:sp>
        <p:nvSpPr>
          <p:cNvPr id="3" name="Subtitle 2"/>
          <p:cNvSpPr>
            <a:spLocks noGrp="1"/>
          </p:cNvSpPr>
          <p:nvPr>
            <p:ph type="subTitle" idx="1"/>
          </p:nvPr>
        </p:nvSpPr>
        <p:spPr>
          <a:xfrm>
            <a:off x="1295400" y="5257800"/>
            <a:ext cx="6400800" cy="609600"/>
          </a:xfrm>
        </p:spPr>
        <p:txBody>
          <a:bodyPr>
            <a:normAutofit/>
          </a:bodyPr>
          <a:lstStyle/>
          <a:p>
            <a:r>
              <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reflection blurRad="6350" stA="55000" endA="300" endPos="45500" dir="5400000" sy="-100000" algn="bl" rotWithShape="0"/>
                </a:effectLst>
              </a:rPr>
              <a:t>by </a:t>
            </a:r>
            <a:r>
              <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reflection blurRad="6350" stA="55000" endA="300" endPos="45500" dir="5400000" sy="-100000" algn="bl" rotWithShape="0"/>
                </a:effectLst>
              </a:rPr>
              <a:t>TR Counseling Department</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reflection blurRad="6350" stA="55000" endA="300" endPos="45500" dir="5400000" sy="-100000" algn="bl" rotWithShape="0"/>
              </a:effectLst>
            </a:endParaRPr>
          </a:p>
        </p:txBody>
      </p:sp>
      <p:pic>
        <p:nvPicPr>
          <p:cNvPr id="1026" name="Picture 2" descr="http://divinecreativityinc.files.wordpress.com/2010/06/question-man.jpg"/>
          <p:cNvPicPr>
            <a:picLocks noChangeAspect="1" noChangeArrowheads="1"/>
          </p:cNvPicPr>
          <p:nvPr/>
        </p:nvPicPr>
        <p:blipFill>
          <a:blip r:embed="rId2">
            <a:duotone>
              <a:schemeClr val="accent1">
                <a:shade val="45000"/>
                <a:satMod val="135000"/>
              </a:schemeClr>
              <a:prstClr val="white"/>
            </a:duotone>
          </a:blip>
          <a:srcRect/>
          <a:stretch>
            <a:fillRect/>
          </a:stretch>
        </p:blipFill>
        <p:spPr bwMode="auto">
          <a:xfrm>
            <a:off x="2743200" y="2590800"/>
            <a:ext cx="3505200" cy="244830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emedat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themedata</Template>
  <TotalTime>137</TotalTime>
  <Words>413</Words>
  <Application>Microsoft Office PowerPoint</Application>
  <PresentationFormat>On-screen Show (4:3)</PresentationFormat>
  <Paragraphs>39</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themedata</vt:lpstr>
      <vt:lpstr>Understanding Your Transcript: Knowing Where You Stand </vt:lpstr>
      <vt:lpstr>Understanding Your Transcript: Knowing Where You Stand</vt:lpstr>
      <vt:lpstr>Understanding Your Transcript: Knowing Where You Stand</vt:lpstr>
      <vt:lpstr>Understanding Your Transcript: Knowing Where You Stand </vt:lpstr>
    </vt:vector>
  </TitlesOfParts>
  <Company>SD205</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gomez.frank</dc:creator>
  <cp:lastModifiedBy>gomez.frank</cp:lastModifiedBy>
  <cp:revision>27</cp:revision>
  <dcterms:created xsi:type="dcterms:W3CDTF">2011-04-20T14:45:24Z</dcterms:created>
  <dcterms:modified xsi:type="dcterms:W3CDTF">2011-04-20T19:28:57Z</dcterms:modified>
</cp:coreProperties>
</file>