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84" y="-2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B774E057-C167-43D5-A35A-01EDCDAB9EFB}" type="datetimeFigureOut">
              <a:rPr lang="en-US" smtClean="0"/>
              <a:t>11/6/2014</a:t>
            </a:fld>
            <a:endParaRPr lang="en-US"/>
          </a:p>
        </p:txBody>
      </p:sp>
      <p:sp>
        <p:nvSpPr>
          <p:cNvPr id="17" name="Slide Number Placeholder 16"/>
          <p:cNvSpPr>
            <a:spLocks noGrp="1"/>
          </p:cNvSpPr>
          <p:nvPr>
            <p:ph type="sldNum" sz="quarter" idx="11"/>
          </p:nvPr>
        </p:nvSpPr>
        <p:spPr/>
        <p:txBody>
          <a:bodyPr/>
          <a:lstStyle/>
          <a:p>
            <a:fld id="{09237399-6A8F-4E64-B07E-91C5B2F24F3D}" type="slidenum">
              <a:rPr lang="en-US" smtClean="0"/>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B774E057-C167-43D5-A35A-01EDCDAB9EFB}" type="datetimeFigureOut">
              <a:rPr lang="en-US" smtClean="0"/>
              <a:t>11/6/2014</a:t>
            </a:fld>
            <a:endParaRPr lang="en-US"/>
          </a:p>
        </p:txBody>
      </p:sp>
      <p:sp>
        <p:nvSpPr>
          <p:cNvPr id="12" name="Slide Number Placeholder 11"/>
          <p:cNvSpPr>
            <a:spLocks noGrp="1"/>
          </p:cNvSpPr>
          <p:nvPr>
            <p:ph type="sldNum" sz="quarter" idx="15"/>
          </p:nvPr>
        </p:nvSpPr>
        <p:spPr/>
        <p:txBody>
          <a:bodyPr/>
          <a:lstStyle/>
          <a:p>
            <a:fld id="{09237399-6A8F-4E64-B07E-91C5B2F24F3D}" type="slidenum">
              <a:rPr lang="en-US" smtClean="0"/>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B774E057-C167-43D5-A35A-01EDCDAB9EFB}" type="datetimeFigureOut">
              <a:rPr lang="en-US" smtClean="0"/>
              <a:t>11/6/2014</a:t>
            </a:fld>
            <a:endParaRPr lang="en-US"/>
          </a:p>
        </p:txBody>
      </p:sp>
      <p:sp>
        <p:nvSpPr>
          <p:cNvPr id="14" name="Slide Number Placeholder 13"/>
          <p:cNvSpPr>
            <a:spLocks noGrp="1"/>
          </p:cNvSpPr>
          <p:nvPr>
            <p:ph type="sldNum" sz="quarter" idx="11"/>
          </p:nvPr>
        </p:nvSpPr>
        <p:spPr/>
        <p:txBody>
          <a:bodyPr/>
          <a:lstStyle/>
          <a:p>
            <a:fld id="{09237399-6A8F-4E64-B07E-91C5B2F24F3D}"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B774E057-C167-43D5-A35A-01EDCDAB9EFB}" type="datetimeFigureOut">
              <a:rPr lang="en-US" smtClean="0"/>
              <a:t>11/6/2014</a:t>
            </a:fld>
            <a:endParaRPr lang="en-US"/>
          </a:p>
        </p:txBody>
      </p:sp>
      <p:sp>
        <p:nvSpPr>
          <p:cNvPr id="12" name="Slide Number Placeholder 11"/>
          <p:cNvSpPr>
            <a:spLocks noGrp="1"/>
          </p:cNvSpPr>
          <p:nvPr>
            <p:ph type="sldNum" sz="quarter" idx="16"/>
          </p:nvPr>
        </p:nvSpPr>
        <p:spPr/>
        <p:txBody>
          <a:bodyPr/>
          <a:lstStyle/>
          <a:p>
            <a:fld id="{09237399-6A8F-4E64-B07E-91C5B2F24F3D}" type="slidenum">
              <a:rPr lang="en-US" smtClean="0"/>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B774E057-C167-43D5-A35A-01EDCDAB9EFB}" type="datetimeFigureOut">
              <a:rPr lang="en-US" smtClean="0"/>
              <a:t>11/6/2014</a:t>
            </a:fld>
            <a:endParaRPr lang="en-US"/>
          </a:p>
        </p:txBody>
      </p:sp>
      <p:sp>
        <p:nvSpPr>
          <p:cNvPr id="12" name="Slide Number Placeholder 11"/>
          <p:cNvSpPr>
            <a:spLocks noGrp="1"/>
          </p:cNvSpPr>
          <p:nvPr>
            <p:ph type="sldNum" sz="quarter" idx="17"/>
          </p:nvPr>
        </p:nvSpPr>
        <p:spPr/>
        <p:txBody>
          <a:bodyPr/>
          <a:lstStyle/>
          <a:p>
            <a:fld id="{09237399-6A8F-4E64-B07E-91C5B2F24F3D}" type="slidenum">
              <a:rPr lang="en-US" smtClean="0"/>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B774E057-C167-43D5-A35A-01EDCDAB9EFB}" type="datetimeFigureOut">
              <a:rPr lang="en-US" smtClean="0"/>
              <a:t>11/6/2014</a:t>
            </a:fld>
            <a:endParaRPr lang="en-US"/>
          </a:p>
        </p:txBody>
      </p:sp>
      <p:sp>
        <p:nvSpPr>
          <p:cNvPr id="16" name="Slide Number Placeholder 15"/>
          <p:cNvSpPr>
            <a:spLocks noGrp="1"/>
          </p:cNvSpPr>
          <p:nvPr>
            <p:ph type="sldNum" sz="quarter" idx="11"/>
          </p:nvPr>
        </p:nvSpPr>
        <p:spPr/>
        <p:txBody>
          <a:bodyPr/>
          <a:lstStyle/>
          <a:p>
            <a:fld id="{09237399-6A8F-4E64-B07E-91C5B2F24F3D}"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B774E057-C167-43D5-A35A-01EDCDAB9EFB}" type="datetimeFigureOut">
              <a:rPr lang="en-US" smtClean="0"/>
              <a:t>11/6/2014</a:t>
            </a:fld>
            <a:endParaRPr lang="en-US"/>
          </a:p>
        </p:txBody>
      </p:sp>
      <p:sp>
        <p:nvSpPr>
          <p:cNvPr id="8" name="Slide Number Placeholder 7"/>
          <p:cNvSpPr>
            <a:spLocks noGrp="1"/>
          </p:cNvSpPr>
          <p:nvPr>
            <p:ph type="sldNum" sz="quarter" idx="11"/>
          </p:nvPr>
        </p:nvSpPr>
        <p:spPr/>
        <p:txBody>
          <a:bodyPr/>
          <a:lstStyle/>
          <a:p>
            <a:fld id="{09237399-6A8F-4E64-B07E-91C5B2F24F3D}"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B774E057-C167-43D5-A35A-01EDCDAB9EFB}" type="datetimeFigureOut">
              <a:rPr lang="en-US" smtClean="0"/>
              <a:t>11/6/2014</a:t>
            </a:fld>
            <a:endParaRPr lang="en-US"/>
          </a:p>
        </p:txBody>
      </p:sp>
      <p:sp>
        <p:nvSpPr>
          <p:cNvPr id="19" name="Slide Number Placeholder 18"/>
          <p:cNvSpPr>
            <a:spLocks noGrp="1"/>
          </p:cNvSpPr>
          <p:nvPr>
            <p:ph type="sldNum" sz="quarter" idx="16"/>
          </p:nvPr>
        </p:nvSpPr>
        <p:spPr/>
        <p:txBody>
          <a:bodyPr/>
          <a:lstStyle/>
          <a:p>
            <a:fld id="{09237399-6A8F-4E64-B07E-91C5B2F24F3D}" type="slidenum">
              <a:rPr lang="en-US" smtClean="0"/>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B774E057-C167-43D5-A35A-01EDCDAB9EFB}" type="datetimeFigureOut">
              <a:rPr lang="en-US" smtClean="0"/>
              <a:t>11/6/2014</a:t>
            </a:fld>
            <a:endParaRPr lang="en-US"/>
          </a:p>
        </p:txBody>
      </p:sp>
      <p:sp>
        <p:nvSpPr>
          <p:cNvPr id="14" name="Slide Number Placeholder 13"/>
          <p:cNvSpPr>
            <a:spLocks noGrp="1"/>
          </p:cNvSpPr>
          <p:nvPr>
            <p:ph type="sldNum" sz="quarter" idx="15"/>
          </p:nvPr>
        </p:nvSpPr>
        <p:spPr>
          <a:xfrm>
            <a:off x="4038600" y="6172200"/>
            <a:ext cx="1066800" cy="304800"/>
          </a:xfrm>
        </p:spPr>
        <p:txBody>
          <a:bodyPr/>
          <a:lstStyle/>
          <a:p>
            <a:fld id="{09237399-6A8F-4E64-B07E-91C5B2F24F3D}" type="slidenum">
              <a:rPr lang="en-US" smtClean="0"/>
              <a:t>‹#›</a:t>
            </a:fld>
            <a:endParaRPr lang="en-US"/>
          </a:p>
        </p:txBody>
      </p:sp>
      <p:sp>
        <p:nvSpPr>
          <p:cNvPr id="15" name="Footer Placeholder 14"/>
          <p:cNvSpPr>
            <a:spLocks noGrp="1"/>
          </p:cNvSpPr>
          <p:nvPr>
            <p:ph type="ftr" sz="quarter" idx="16"/>
          </p:nvPr>
        </p:nvSpPr>
        <p:spPr>
          <a:xfrm>
            <a:off x="1447800" y="6486525"/>
            <a:ext cx="6248400" cy="29210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74E057-C167-43D5-A35A-01EDCDAB9EFB}" type="datetimeFigureOut">
              <a:rPr lang="en-US" smtClean="0"/>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37399-6A8F-4E64-B07E-91C5B2F24F3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74E057-C167-43D5-A35A-01EDCDAB9EFB}" type="datetimeFigureOut">
              <a:rPr lang="en-US" smtClean="0"/>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37399-6A8F-4E64-B07E-91C5B2F24F3D}" type="slidenum">
              <a:rPr lang="en-US" smtClean="0"/>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B774E057-C167-43D5-A35A-01EDCDAB9EFB}" type="datetimeFigureOut">
              <a:rPr lang="en-US" smtClean="0"/>
              <a:t>11/6/2014</a:t>
            </a:fld>
            <a:endParaRPr lang="en-US"/>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09237399-6A8F-4E64-B07E-91C5B2F24F3D}" type="slidenum">
              <a:rPr lang="en-US" smtClean="0"/>
              <a:t>‹#›</a:t>
            </a:fld>
            <a:endParaRPr lang="en-US"/>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b="1" dirty="0">
                <a:effectLst>
                  <a:outerShdw blurRad="38100" dist="38100" dir="2700000" algn="tl">
                    <a:srgbClr val="000000">
                      <a:alpha val="43137"/>
                    </a:srgbClr>
                  </a:outerShdw>
                </a:effectLst>
              </a:rPr>
              <a:t>DRIVING ON EXPRESSWAYS</a:t>
            </a:r>
          </a:p>
        </p:txBody>
      </p:sp>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effectLst>
                  <a:glow rad="88900">
                    <a:schemeClr val="tx1">
                      <a:alpha val="60000"/>
                    </a:schemeClr>
                  </a:glow>
                  <a:outerShdw blurRad="38100" dist="38100" dir="2700000" algn="tl">
                    <a:srgbClr val="000000">
                      <a:alpha val="43137"/>
                    </a:srgbClr>
                  </a:outerShdw>
                </a:effectLst>
              </a:rPr>
              <a:t>CHAPTER 11</a:t>
            </a:r>
            <a:r>
              <a:rPr lang="en-US" dirty="0">
                <a:effectLst>
                  <a:glow rad="88900">
                    <a:schemeClr val="tx1">
                      <a:alpha val="60000"/>
                    </a:schemeClr>
                  </a:glow>
                  <a:outerShdw blurRad="38100" dist="38100" dir="2700000" algn="tl">
                    <a:srgbClr val="000000">
                      <a:alpha val="43137"/>
                    </a:srgbClr>
                  </a:outerShdw>
                </a:effectLst>
              </a:rPr>
              <a:t/>
            </a:r>
            <a:br>
              <a:rPr lang="en-US" dirty="0">
                <a:effectLst>
                  <a:glow rad="88900">
                    <a:schemeClr val="tx1">
                      <a:alpha val="60000"/>
                    </a:schemeClr>
                  </a:glow>
                  <a:outerShdw blurRad="38100" dist="38100" dir="2700000" algn="tl">
                    <a:srgbClr val="000000">
                      <a:alpha val="43137"/>
                    </a:srgbClr>
                  </a:outerShdw>
                </a:effectLst>
              </a:rPr>
            </a:br>
            <a:endParaRPr lang="en-US" dirty="0">
              <a:effectLst>
                <a:glow rad="88900">
                  <a:schemeClr val="tx1">
                    <a:alpha val="60000"/>
                  </a:schemeClr>
                </a:glow>
                <a:outerShdw blurRad="38100" dist="38100" dir="2700000" algn="tl">
                  <a:srgbClr val="000000">
                    <a:alpha val="43137"/>
                  </a:srgbClr>
                </a:outerShdw>
              </a:effectLst>
            </a:endParaRPr>
          </a:p>
        </p:txBody>
      </p:sp>
      <p:pic>
        <p:nvPicPr>
          <p:cNvPr id="1026" name="Picture 2" descr="C:\Users\potacki.gerald\AppData\Local\Microsoft\Windows\Temporary Internet Files\Content.IE5\V8M1JZ5K\MP90044235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57600"/>
            <a:ext cx="91440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262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b="1" u="sng" dirty="0" smtClean="0">
                <a:effectLst>
                  <a:outerShdw blurRad="38100" dist="38100" dir="2700000" algn="tl">
                    <a:srgbClr val="000000">
                      <a:alpha val="43137"/>
                    </a:srgbClr>
                  </a:outerShdw>
                </a:effectLst>
              </a:rPr>
              <a:t>OBJECTIVES</a:t>
            </a:r>
          </a:p>
          <a:p>
            <a:pPr marL="457200" indent="-457200" algn="l">
              <a:buFont typeface="+mj-lt"/>
              <a:buAutoNum type="arabicPeriod"/>
            </a:pPr>
            <a:r>
              <a:rPr lang="en-US" sz="2400" dirty="0" smtClean="0">
                <a:effectLst>
                  <a:outerShdw blurRad="38100" dist="38100" dir="2700000" algn="tl">
                    <a:srgbClr val="000000">
                      <a:alpha val="43137"/>
                    </a:srgbClr>
                  </a:outerShdw>
                </a:effectLst>
              </a:rPr>
              <a:t>List five reasons why expressways have lower collisions rates than other highways.</a:t>
            </a:r>
          </a:p>
          <a:p>
            <a:pPr marL="457200" indent="-457200" algn="l">
              <a:buFont typeface="+mj-lt"/>
              <a:buAutoNum type="arabicPeriod"/>
            </a:pPr>
            <a:r>
              <a:rPr lang="en-US" sz="2400" dirty="0" smtClean="0">
                <a:effectLst>
                  <a:outerShdw blurRad="38100" dist="38100" dir="2700000" algn="tl">
                    <a:srgbClr val="000000">
                      <a:alpha val="43137"/>
                    </a:srgbClr>
                  </a:outerShdw>
                </a:effectLst>
              </a:rPr>
              <a:t>Describe four different types of expressway interchanges.</a:t>
            </a:r>
          </a:p>
          <a:p>
            <a:pPr marL="457200" indent="-457200" algn="l">
              <a:buFont typeface="+mj-lt"/>
              <a:buAutoNum type="arabicPeriod"/>
            </a:pPr>
            <a:r>
              <a:rPr lang="en-US" sz="2400" dirty="0" smtClean="0">
                <a:effectLst>
                  <a:outerShdw blurRad="38100" dist="38100" dir="2700000" algn="tl">
                    <a:srgbClr val="000000">
                      <a:alpha val="43137"/>
                    </a:srgbClr>
                  </a:outerShdw>
                </a:effectLst>
              </a:rPr>
              <a:t>List strategies for low-risk driving on expressways</a:t>
            </a:r>
            <a:r>
              <a:rPr lang="en-US"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
        <p:nvSpPr>
          <p:cNvPr id="4" name="Title 3"/>
          <p:cNvSpPr>
            <a:spLocks noGrp="1"/>
          </p:cNvSpPr>
          <p:nvPr>
            <p:ph type="title"/>
          </p:nvPr>
        </p:nvSpPr>
        <p:spPr/>
        <p:txBody>
          <a:bodyPr>
            <a:normAutofit fontScale="90000"/>
          </a:bodyPr>
          <a:lstStyle/>
          <a:p>
            <a:r>
              <a:rPr lang="en-US" dirty="0" smtClean="0"/>
              <a:t>11.1</a:t>
            </a:r>
            <a:br>
              <a:rPr lang="en-US" dirty="0" smtClean="0"/>
            </a:br>
            <a:r>
              <a:rPr lang="en-US" dirty="0" smtClean="0">
                <a:effectLst>
                  <a:outerShdw blurRad="38100" dist="38100" dir="2700000" algn="tl">
                    <a:srgbClr val="000000">
                      <a:alpha val="43137"/>
                    </a:srgbClr>
                  </a:outerShdw>
                </a:effectLst>
              </a:rPr>
              <a:t>Characteristics of expressway driving</a:t>
            </a:r>
            <a:br>
              <a:rPr lang="en-US" dirty="0" smtClean="0">
                <a:effectLst>
                  <a:outerShdw blurRad="38100" dist="38100" dir="2700000" algn="tl">
                    <a:srgbClr val="000000">
                      <a:alpha val="43137"/>
                    </a:srgbClr>
                  </a:outerShdw>
                </a:effectLst>
              </a:rPr>
            </a:b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3261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2057400"/>
            <a:ext cx="4023360" cy="4005072"/>
          </a:xfrm>
        </p:spPr>
        <p:txBody>
          <a:bodyPr>
            <a:normAutofit/>
          </a:bodyPr>
          <a:lstStyle/>
          <a:p>
            <a:r>
              <a:rPr lang="en-US" b="1" dirty="0" smtClean="0">
                <a:effectLst>
                  <a:outerShdw blurRad="38100" dist="38100" dir="2700000" algn="tl">
                    <a:srgbClr val="000000">
                      <a:alpha val="43137"/>
                    </a:srgbClr>
                  </a:outerShdw>
                </a:effectLst>
              </a:rPr>
              <a:t>Advantages of expressways</a:t>
            </a:r>
          </a:p>
          <a:p>
            <a:r>
              <a:rPr lang="en-US" b="1" dirty="0" smtClean="0">
                <a:effectLst>
                  <a:outerShdw blurRad="38100" dist="38100" dir="2700000" algn="tl">
                    <a:srgbClr val="000000">
                      <a:alpha val="43137"/>
                    </a:srgbClr>
                  </a:outerShdw>
                </a:effectLst>
              </a:rPr>
              <a:t>Expressway interchange</a:t>
            </a:r>
          </a:p>
          <a:p>
            <a:r>
              <a:rPr lang="en-US" b="1" dirty="0" smtClean="0">
                <a:effectLst>
                  <a:outerShdw blurRad="38100" dist="38100" dir="2700000" algn="tl">
                    <a:srgbClr val="000000">
                      <a:alpha val="43137"/>
                    </a:srgbClr>
                  </a:outerShdw>
                </a:effectLst>
              </a:rPr>
              <a:t>Cloverleaf interchange</a:t>
            </a:r>
          </a:p>
          <a:p>
            <a:r>
              <a:rPr lang="en-US" b="1" dirty="0" smtClean="0">
                <a:effectLst>
                  <a:outerShdw blurRad="38100" dist="38100" dir="2700000" algn="tl">
                    <a:srgbClr val="000000">
                      <a:alpha val="43137"/>
                    </a:srgbClr>
                  </a:outerShdw>
                </a:effectLst>
              </a:rPr>
              <a:t>Diamond interchange</a:t>
            </a:r>
          </a:p>
          <a:p>
            <a:r>
              <a:rPr lang="en-US" b="1" dirty="0" smtClean="0">
                <a:effectLst>
                  <a:outerShdw blurRad="38100" dist="38100" dir="2700000" algn="tl">
                    <a:srgbClr val="000000">
                      <a:alpha val="43137"/>
                    </a:srgbClr>
                  </a:outerShdw>
                </a:effectLst>
              </a:rPr>
              <a:t>Trumpet interchange</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sz="quarter" idx="14"/>
          </p:nvPr>
        </p:nvSpPr>
        <p:spPr/>
        <p:txBody>
          <a:bodyPr/>
          <a:lstStyle/>
          <a:p>
            <a:r>
              <a:rPr lang="en-US" b="1" dirty="0" smtClean="0">
                <a:effectLst>
                  <a:outerShdw blurRad="38100" dist="38100" dir="2700000" algn="tl">
                    <a:srgbClr val="000000">
                      <a:alpha val="43137"/>
                    </a:srgbClr>
                  </a:outerShdw>
                </a:effectLst>
              </a:rPr>
              <a:t>All-Directional Interchange</a:t>
            </a:r>
          </a:p>
          <a:p>
            <a:r>
              <a:rPr lang="en-US" b="1" dirty="0" smtClean="0">
                <a:effectLst>
                  <a:outerShdw blurRad="38100" dist="38100" dir="2700000" algn="tl">
                    <a:srgbClr val="000000">
                      <a:alpha val="43137"/>
                    </a:srgbClr>
                  </a:outerShdw>
                </a:effectLst>
              </a:rPr>
              <a:t>Safe  Driving Strategies</a:t>
            </a:r>
          </a:p>
          <a:p>
            <a:r>
              <a:rPr lang="en-US" b="1" dirty="0" smtClean="0">
                <a:effectLst>
                  <a:outerShdw blurRad="38100" dist="38100" dir="2700000" algn="tl">
                    <a:srgbClr val="000000">
                      <a:alpha val="43137"/>
                    </a:srgbClr>
                  </a:outerShdw>
                </a:effectLst>
              </a:rPr>
              <a:t>Build experience gradually</a:t>
            </a:r>
          </a:p>
          <a:p>
            <a:r>
              <a:rPr lang="en-US" b="1" dirty="0" smtClean="0">
                <a:effectLst>
                  <a:outerShdw blurRad="38100" dist="38100" dir="2700000" algn="tl">
                    <a:srgbClr val="000000">
                      <a:alpha val="43137"/>
                    </a:srgbClr>
                  </a:outerShdw>
                </a:effectLst>
              </a:rPr>
              <a:t>Concentrate on the driving task</a:t>
            </a:r>
          </a:p>
          <a:p>
            <a:r>
              <a:rPr lang="en-US" b="1" dirty="0" smtClean="0">
                <a:effectLst>
                  <a:outerShdw blurRad="38100" dist="38100" dir="2700000" algn="tl">
                    <a:srgbClr val="000000">
                      <a:alpha val="43137"/>
                    </a:srgbClr>
                  </a:outerShdw>
                </a:effectLst>
              </a:rPr>
              <a:t>Cooperate with other drivers</a:t>
            </a:r>
            <a:endParaRPr lang="en-US" b="1" dirty="0">
              <a:effectLst>
                <a:outerShdw blurRad="38100" dist="38100" dir="2700000" algn="tl">
                  <a:srgbClr val="000000">
                    <a:alpha val="43137"/>
                  </a:srgbClr>
                </a:outerShdw>
              </a:effectLst>
            </a:endParaRPr>
          </a:p>
        </p:txBody>
      </p:sp>
      <p:sp>
        <p:nvSpPr>
          <p:cNvPr id="4" name="Title 3"/>
          <p:cNvSpPr>
            <a:spLocks noGrp="1"/>
          </p:cNvSpPr>
          <p:nvPr>
            <p:ph type="title"/>
          </p:nvPr>
        </p:nvSpPr>
        <p:spPr/>
        <p:txBody>
          <a:bodyPr/>
          <a:lstStyle/>
          <a:p>
            <a:r>
              <a:rPr lang="en-US" dirty="0" smtClean="0"/>
              <a:t>TYPES OF EXPRESSWAYS</a:t>
            </a:r>
            <a:endParaRPr lang="en-US" dirty="0"/>
          </a:p>
        </p:txBody>
      </p:sp>
      <p:pic>
        <p:nvPicPr>
          <p:cNvPr id="2050" name="Picture 2" descr="C:\Users\potacki.gerald\AppData\Local\Microsoft\Windows\Temporary Internet Files\Content.IE5\T2BK291C\MP90044841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62400"/>
            <a:ext cx="91440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6180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b="1" u="sng" dirty="0" smtClean="0">
                <a:effectLst>
                  <a:outerShdw blurRad="38100" dist="38100" dir="2700000" algn="tl">
                    <a:srgbClr val="000000">
                      <a:alpha val="43137"/>
                    </a:srgbClr>
                  </a:outerShdw>
                </a:effectLst>
              </a:rPr>
              <a:t>OBJECTIVES</a:t>
            </a:r>
          </a:p>
          <a:p>
            <a:pPr marL="457200" indent="-457200" algn="l">
              <a:buFont typeface="+mj-lt"/>
              <a:buAutoNum type="arabicPeriod"/>
            </a:pPr>
            <a:r>
              <a:rPr lang="en-US" sz="2400" dirty="0" smtClean="0">
                <a:effectLst>
                  <a:outerShdw blurRad="38100" dist="38100" dir="2700000" algn="tl">
                    <a:srgbClr val="000000">
                      <a:alpha val="43137"/>
                    </a:srgbClr>
                  </a:outerShdw>
                </a:effectLst>
              </a:rPr>
              <a:t>Explain how to enter an expressway properly.</a:t>
            </a:r>
          </a:p>
          <a:p>
            <a:pPr marL="457200" indent="-457200" algn="l">
              <a:buFont typeface="+mj-lt"/>
              <a:buAutoNum type="arabicPeriod"/>
            </a:pPr>
            <a:r>
              <a:rPr lang="en-US" sz="2400" dirty="0" smtClean="0">
                <a:effectLst>
                  <a:outerShdw blurRad="38100" dist="38100" dir="2700000" algn="tl">
                    <a:srgbClr val="000000">
                      <a:alpha val="43137"/>
                    </a:srgbClr>
                  </a:outerShdw>
                </a:effectLst>
              </a:rPr>
              <a:t>Describe four possible entrance problems.</a:t>
            </a:r>
          </a:p>
          <a:p>
            <a:pPr marL="457200" indent="-457200" algn="l">
              <a:buFont typeface="+mj-lt"/>
              <a:buAutoNum type="arabicPeriod"/>
            </a:pPr>
            <a:r>
              <a:rPr lang="en-US" sz="2400" dirty="0" smtClean="0">
                <a:effectLst>
                  <a:outerShdw blurRad="38100" dist="38100" dir="2700000" algn="tl">
                    <a:srgbClr val="000000">
                      <a:alpha val="43137"/>
                    </a:srgbClr>
                  </a:outerShdw>
                </a:effectLst>
              </a:rPr>
              <a:t>Explain why entering an expressway from the left is more hazardous than entering from the right.</a:t>
            </a:r>
            <a:endParaRPr lang="en-US" sz="2400" dirty="0"/>
          </a:p>
        </p:txBody>
      </p:sp>
      <p:sp>
        <p:nvSpPr>
          <p:cNvPr id="3" name="Title 2"/>
          <p:cNvSpPr>
            <a:spLocks noGrp="1"/>
          </p:cNvSpPr>
          <p:nvPr>
            <p:ph type="title"/>
          </p:nvPr>
        </p:nvSpPr>
        <p:spPr/>
        <p:txBody>
          <a:bodyPr>
            <a:normAutofit/>
          </a:bodyPr>
          <a:lstStyle/>
          <a:p>
            <a:r>
              <a:rPr lang="en-US" sz="2000" dirty="0" smtClean="0">
                <a:effectLst>
                  <a:outerShdw blurRad="38100" dist="38100" dir="2700000" algn="tl">
                    <a:srgbClr val="000000">
                      <a:alpha val="43137"/>
                    </a:srgbClr>
                  </a:outerShdw>
                </a:effectLst>
              </a:rPr>
              <a:t>11.2</a:t>
            </a:r>
            <a:br>
              <a:rPr lang="en-US" sz="2000" dirty="0" smtClean="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ENTERING AN EXPRESSWAY</a:t>
            </a:r>
            <a:endParaRPr lang="en-US" sz="2000" dirty="0">
              <a:effectLst>
                <a:outerShdw blurRad="38100" dist="38100" dir="2700000" algn="tl">
                  <a:srgbClr val="000000">
                    <a:alpha val="43137"/>
                  </a:srgbClr>
                </a:outerShdw>
              </a:effectLst>
            </a:endParaRPr>
          </a:p>
        </p:txBody>
      </p:sp>
      <p:pic>
        <p:nvPicPr>
          <p:cNvPr id="1026" name="Picture 2" descr="C:\Users\potacki.gerald\AppData\Local\Microsoft\Windows\Temporary Internet Files\Content.IE5\HG7EFHQ8\MP90044239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3" y="4267200"/>
            <a:ext cx="9144000" cy="3078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014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6200" y="1981200"/>
            <a:ext cx="8763000" cy="4648200"/>
          </a:xfrm>
        </p:spPr>
        <p:txBody>
          <a:bodyPr>
            <a:normAutofit fontScale="77500" lnSpcReduction="20000"/>
          </a:bodyPr>
          <a:lstStyle/>
          <a:p>
            <a:r>
              <a:rPr lang="en-US" sz="2100" b="1" dirty="0" smtClean="0">
                <a:effectLst>
                  <a:outerShdw blurRad="38100" dist="38100" dir="2700000" algn="tl">
                    <a:srgbClr val="000000">
                      <a:alpha val="43137"/>
                    </a:srgbClr>
                  </a:outerShdw>
                </a:effectLst>
              </a:rPr>
              <a:t>Expressway Entrances</a:t>
            </a:r>
          </a:p>
          <a:p>
            <a:r>
              <a:rPr lang="en-US" sz="2100" b="1" dirty="0" smtClean="0">
                <a:effectLst>
                  <a:outerShdw blurRad="38100" dist="38100" dir="2700000" algn="tl">
                    <a:srgbClr val="000000">
                      <a:alpha val="43137"/>
                    </a:srgbClr>
                  </a:outerShdw>
                </a:effectLst>
              </a:rPr>
              <a:t>Entrance Ramp</a:t>
            </a:r>
          </a:p>
          <a:p>
            <a:r>
              <a:rPr lang="en-US" sz="2100" b="1" dirty="0" smtClean="0">
                <a:effectLst>
                  <a:outerShdw blurRad="38100" dist="38100" dir="2700000" algn="tl">
                    <a:srgbClr val="000000">
                      <a:alpha val="43137"/>
                    </a:srgbClr>
                  </a:outerShdw>
                </a:effectLst>
              </a:rPr>
              <a:t>Acceleration Lane</a:t>
            </a:r>
          </a:p>
          <a:p>
            <a:r>
              <a:rPr lang="en-US" sz="2100" b="1" dirty="0" smtClean="0">
                <a:effectLst>
                  <a:outerShdw blurRad="38100" dist="38100" dir="2700000" algn="tl">
                    <a:srgbClr val="000000">
                      <a:alpha val="43137"/>
                    </a:srgbClr>
                  </a:outerShdw>
                </a:effectLst>
              </a:rPr>
              <a:t>Merging Area</a:t>
            </a:r>
          </a:p>
          <a:p>
            <a:r>
              <a:rPr lang="en-US" sz="2100" b="1" dirty="0" smtClean="0">
                <a:effectLst>
                  <a:outerShdw blurRad="38100" dist="38100" dir="2700000" algn="tl">
                    <a:srgbClr val="000000">
                      <a:alpha val="43137"/>
                    </a:srgbClr>
                  </a:outerShdw>
                </a:effectLst>
              </a:rPr>
              <a:t>Steps for Entering</a:t>
            </a:r>
          </a:p>
          <a:p>
            <a:pPr marL="457200" indent="-457200" algn="l">
              <a:buFont typeface="+mj-lt"/>
              <a:buAutoNum type="arabicPeriod"/>
            </a:pPr>
            <a:r>
              <a:rPr lang="en-US" sz="2100" dirty="0" smtClean="0">
                <a:effectLst>
                  <a:outerShdw blurRad="38100" dist="38100" dir="2700000" algn="tl">
                    <a:srgbClr val="000000">
                      <a:alpha val="43137"/>
                    </a:srgbClr>
                  </a:outerShdw>
                </a:effectLst>
              </a:rPr>
              <a:t>Make sure the entrance is the one you want.  Look for a red and white wrong way or do not enter sign.</a:t>
            </a:r>
          </a:p>
          <a:p>
            <a:pPr marL="457200" indent="-457200" algn="l">
              <a:buFont typeface="+mj-lt"/>
              <a:buAutoNum type="arabicPeriod"/>
            </a:pPr>
            <a:r>
              <a:rPr lang="en-US" sz="2100" dirty="0" smtClean="0">
                <a:effectLst>
                  <a:outerShdw blurRad="38100" dist="38100" dir="2700000" algn="tl">
                    <a:srgbClr val="000000">
                      <a:alpha val="43137"/>
                    </a:srgbClr>
                  </a:outerShdw>
                </a:effectLst>
              </a:rPr>
              <a:t>Once on the entrance ramp, check your front and rear zone.  Signal and take quick glances through your left outside rearview mirror and over your left shoulder to find a gap in traffic where one can safely merge.</a:t>
            </a:r>
          </a:p>
          <a:p>
            <a:pPr marL="457200" indent="-457200" algn="l">
              <a:buFont typeface="+mj-lt"/>
              <a:buAutoNum type="arabicPeriod"/>
            </a:pPr>
            <a:r>
              <a:rPr lang="en-US" sz="2100" dirty="0" smtClean="0">
                <a:effectLst>
                  <a:outerShdw blurRad="38100" dist="38100" dir="2700000" algn="tl">
                    <a:srgbClr val="000000">
                      <a:alpha val="43137"/>
                    </a:srgbClr>
                  </a:outerShdw>
                </a:effectLst>
              </a:rPr>
              <a:t>Once you are in the acceleration lane, gradually increase your speed.  Continue to quickly glance over your left shoulder and through your outside rearview mirror.  Decide when it is safe time and place to merge into the gap of traffic.</a:t>
            </a:r>
          </a:p>
          <a:p>
            <a:pPr marL="457200" indent="-457200" algn="l">
              <a:buFont typeface="+mj-lt"/>
              <a:buAutoNum type="arabicPeriod"/>
            </a:pPr>
            <a:r>
              <a:rPr lang="en-US" sz="2100" dirty="0">
                <a:effectLst>
                  <a:outerShdw blurRad="38100" dist="38100" dir="2700000" algn="tl">
                    <a:srgbClr val="000000">
                      <a:alpha val="43137"/>
                    </a:srgbClr>
                  </a:outerShdw>
                </a:effectLst>
              </a:rPr>
              <a:t>Before entering the merge area, decide which vehicle to follow in the flow of expressway traffic.  As one enters the merging area, adjust the speed to match the traffic flow.  Position your vehicle at a safe interval behind the vehicle one plans to follow.  Merge smoothly.</a:t>
            </a:r>
          </a:p>
          <a:p>
            <a:pPr marL="457200" indent="-457200" algn="l">
              <a:buFont typeface="+mj-lt"/>
              <a:buAutoNum type="arabicPeriod"/>
            </a:pPr>
            <a:r>
              <a:rPr lang="en-US" sz="2100" dirty="0" smtClean="0">
                <a:effectLst>
                  <a:outerShdw blurRad="38100" dist="38100" dir="2700000" algn="tl">
                    <a:srgbClr val="000000">
                      <a:alpha val="43137"/>
                    </a:srgbClr>
                  </a:outerShdw>
                </a:effectLst>
              </a:rPr>
              <a:t>Once on the expressway, cancel your signal and adjust to the speed of traffic.  Keep a space cushion around your vehicle.</a:t>
            </a:r>
          </a:p>
          <a:p>
            <a:pPr marL="342900" indent="-342900" algn="l">
              <a:buFont typeface="Arial" panose="020B0604020202020204" pitchFamily="34" charset="0"/>
              <a:buChar char="•"/>
            </a:pPr>
            <a:endParaRPr lang="en-US" dirty="0"/>
          </a:p>
        </p:txBody>
      </p:sp>
      <p:sp>
        <p:nvSpPr>
          <p:cNvPr id="4" name="Title 3"/>
          <p:cNvSpPr>
            <a:spLocks noGrp="1"/>
          </p:cNvSpPr>
          <p:nvPr>
            <p:ph type="title"/>
          </p:nvPr>
        </p:nvSpPr>
        <p:spPr/>
        <p:txBody>
          <a:bodyPr>
            <a:normAutofit fontScale="90000"/>
          </a:bodyPr>
          <a:lstStyle/>
          <a:p>
            <a:r>
              <a:rPr lang="en-US" dirty="0" smtClean="0"/>
              <a:t>Important factors to remember  when driving on the expressway</a:t>
            </a:r>
            <a:endParaRPr lang="en-US" dirty="0"/>
          </a:p>
        </p:txBody>
      </p:sp>
    </p:spTree>
    <p:extLst>
      <p:ext uri="{BB962C8B-B14F-4D97-AF65-F5344CB8AC3E}">
        <p14:creationId xmlns:p14="http://schemas.microsoft.com/office/powerpoint/2010/main" val="3688507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20000"/>
          </a:bodyPr>
          <a:lstStyle/>
          <a:p>
            <a:r>
              <a:rPr lang="en-US" b="1" dirty="0" smtClean="0"/>
              <a:t>Possible Entrance Problems</a:t>
            </a:r>
          </a:p>
          <a:p>
            <a:pPr marL="342900" indent="-342900" algn="l">
              <a:buFont typeface="Arial" panose="020B0604020202020204" pitchFamily="34" charset="0"/>
              <a:buChar char="•"/>
            </a:pPr>
            <a:r>
              <a:rPr lang="en-US" sz="2200" dirty="0" smtClean="0">
                <a:effectLst>
                  <a:outerShdw blurRad="38100" dist="38100" dir="2700000" algn="tl">
                    <a:srgbClr val="000000">
                      <a:alpha val="43137"/>
                    </a:srgbClr>
                  </a:outerShdw>
                </a:effectLst>
              </a:rPr>
              <a:t>Using the IPDE Process at all expressway entrances is critical.</a:t>
            </a:r>
          </a:p>
          <a:p>
            <a:pPr marL="342900" indent="-342900" algn="l">
              <a:buFont typeface="Arial" panose="020B0604020202020204" pitchFamily="34" charset="0"/>
              <a:buChar char="•"/>
            </a:pPr>
            <a:r>
              <a:rPr lang="en-US" sz="2200" dirty="0" smtClean="0">
                <a:effectLst>
                  <a:outerShdw blurRad="38100" dist="38100" dir="2700000" algn="tl">
                    <a:srgbClr val="000000">
                      <a:alpha val="43137"/>
                    </a:srgbClr>
                  </a:outerShdw>
                </a:effectLst>
              </a:rPr>
              <a:t>Make your visual checks and zone evaluation quickly.  Identity possible problems on each part of the expressway entrance.</a:t>
            </a:r>
          </a:p>
          <a:p>
            <a:pPr marL="342900" indent="-342900" algn="l">
              <a:buFont typeface="Arial" panose="020B0604020202020204" pitchFamily="34" charset="0"/>
              <a:buChar char="•"/>
            </a:pPr>
            <a:r>
              <a:rPr lang="en-US" sz="2200" dirty="0" smtClean="0">
                <a:effectLst>
                  <a:outerShdw blurRad="38100" dist="38100" dir="2700000" algn="tl">
                    <a:srgbClr val="000000">
                      <a:alpha val="43137"/>
                    </a:srgbClr>
                  </a:outerShdw>
                </a:effectLst>
              </a:rPr>
              <a:t>Predict actions of the other drivers,</a:t>
            </a:r>
          </a:p>
          <a:p>
            <a:pPr marL="342900" indent="-342900" algn="l">
              <a:buFont typeface="Arial" panose="020B0604020202020204" pitchFamily="34" charset="0"/>
              <a:buChar char="•"/>
            </a:pPr>
            <a:r>
              <a:rPr lang="en-US" sz="2200" dirty="0" smtClean="0">
                <a:effectLst>
                  <a:outerShdw blurRad="38100" dist="38100" dir="2700000" algn="tl">
                    <a:srgbClr val="000000">
                      <a:alpha val="43137"/>
                    </a:srgbClr>
                  </a:outerShdw>
                </a:effectLst>
              </a:rPr>
              <a:t>Decide on your entrance gap and speed.</a:t>
            </a:r>
          </a:p>
          <a:p>
            <a:pPr marL="342900" indent="-342900" algn="l">
              <a:buFont typeface="Arial" panose="020B0604020202020204" pitchFamily="34" charset="0"/>
              <a:buChar char="•"/>
            </a:pPr>
            <a:r>
              <a:rPr lang="en-US" sz="2200" dirty="0" smtClean="0">
                <a:effectLst>
                  <a:outerShdw blurRad="38100" dist="38100" dir="2700000" algn="tl">
                    <a:srgbClr val="000000">
                      <a:alpha val="43137"/>
                    </a:srgbClr>
                  </a:outerShdw>
                </a:effectLst>
              </a:rPr>
              <a:t>Execute your merge into traffic smoothly and safely.</a:t>
            </a:r>
          </a:p>
          <a:p>
            <a:pPr algn="l"/>
            <a:r>
              <a:rPr lang="en-US" sz="2200" dirty="0" smtClean="0">
                <a:effectLst>
                  <a:outerShdw blurRad="38100" dist="38100" dir="2700000" algn="tl">
                    <a:srgbClr val="000000">
                      <a:alpha val="43137"/>
                    </a:srgbClr>
                  </a:outerShdw>
                </a:effectLst>
              </a:rPr>
              <a:t>Entrance Ramp Problems</a:t>
            </a:r>
          </a:p>
          <a:p>
            <a:pPr algn="l"/>
            <a:r>
              <a:rPr lang="en-US" sz="2200" dirty="0" smtClean="0">
                <a:effectLst>
                  <a:outerShdw blurRad="38100" dist="38100" dir="2700000" algn="tl">
                    <a:srgbClr val="000000">
                      <a:alpha val="43137"/>
                    </a:srgbClr>
                  </a:outerShdw>
                </a:effectLst>
              </a:rPr>
              <a:t>Entrance Ramp Signal Lights</a:t>
            </a:r>
          </a:p>
          <a:p>
            <a:pPr algn="l"/>
            <a:r>
              <a:rPr lang="en-US" sz="2200" dirty="0" smtClean="0">
                <a:effectLst>
                  <a:outerShdw blurRad="38100" dist="38100" dir="2700000" algn="tl">
                    <a:srgbClr val="000000">
                      <a:alpha val="43137"/>
                    </a:srgbClr>
                  </a:outerShdw>
                </a:effectLst>
              </a:rPr>
              <a:t>Acceleration Lane Problems</a:t>
            </a:r>
          </a:p>
          <a:p>
            <a:pPr algn="l"/>
            <a:r>
              <a:rPr lang="en-US" sz="2200" dirty="0" smtClean="0">
                <a:effectLst>
                  <a:outerShdw blurRad="38100" dist="38100" dir="2700000" algn="tl">
                    <a:srgbClr val="000000">
                      <a:alpha val="43137"/>
                    </a:srgbClr>
                  </a:outerShdw>
                </a:effectLst>
              </a:rPr>
              <a:t>Merging Area Problems</a:t>
            </a:r>
          </a:p>
          <a:p>
            <a:pPr algn="l"/>
            <a:r>
              <a:rPr lang="en-US" sz="2200" dirty="0" smtClean="0">
                <a:effectLst>
                  <a:outerShdw blurRad="38100" dist="38100" dir="2700000" algn="tl">
                    <a:srgbClr val="000000">
                      <a:alpha val="43137"/>
                    </a:srgbClr>
                  </a:outerShdw>
                </a:effectLst>
              </a:rPr>
              <a:t>Entrance Ramp on Left</a:t>
            </a:r>
            <a:endParaRPr lang="en-US" sz="2200"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lstStyle/>
          <a:p>
            <a:r>
              <a:rPr lang="en-US" dirty="0" smtClean="0"/>
              <a:t>Cont.</a:t>
            </a:r>
            <a:br>
              <a:rPr lang="en-US" dirty="0" smtClean="0"/>
            </a:br>
            <a:r>
              <a:rPr lang="en-US" dirty="0" smtClean="0"/>
              <a:t>11.2</a:t>
            </a:r>
            <a:endParaRPr lang="en-US" dirty="0"/>
          </a:p>
        </p:txBody>
      </p:sp>
      <p:pic>
        <p:nvPicPr>
          <p:cNvPr id="2050" name="Picture 2" descr="C:\Users\potacki.gerald\AppData\Local\Microsoft\Windows\Temporary Internet Files\Content.IE5\ZNUY6BAB\MP90038605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4299855"/>
            <a:ext cx="5715000" cy="2558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097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smtClean="0"/>
              <a:t>OBJECTIVES</a:t>
            </a:r>
          </a:p>
          <a:p>
            <a:pPr marL="457200" indent="-457200" algn="l">
              <a:buFont typeface="+mj-lt"/>
              <a:buAutoNum type="arabicPeriod"/>
            </a:pPr>
            <a:r>
              <a:rPr lang="en-US" sz="2400" dirty="0" smtClean="0">
                <a:effectLst>
                  <a:outerShdw blurRad="38100" dist="38100" dir="2700000" algn="tl">
                    <a:srgbClr val="000000">
                      <a:alpha val="43137"/>
                    </a:srgbClr>
                  </a:outerShdw>
                </a:effectLst>
              </a:rPr>
              <a:t>Explain how to use the IPDE Process to achieve a safe path of travel.</a:t>
            </a:r>
          </a:p>
          <a:p>
            <a:pPr marL="457200" indent="-457200" algn="l">
              <a:buFont typeface="+mj-lt"/>
              <a:buAutoNum type="arabicPeriod"/>
            </a:pPr>
            <a:r>
              <a:rPr lang="en-US" sz="2400" dirty="0" smtClean="0">
                <a:effectLst>
                  <a:outerShdw blurRad="38100" dist="38100" dir="2700000" algn="tl">
                    <a:srgbClr val="000000">
                      <a:alpha val="43137"/>
                    </a:srgbClr>
                  </a:outerShdw>
                </a:effectLst>
              </a:rPr>
              <a:t>Describe when following distances should be increased for expressway driving.</a:t>
            </a:r>
          </a:p>
          <a:p>
            <a:pPr marL="457200" indent="-457200" algn="l">
              <a:buFont typeface="+mj-lt"/>
              <a:buAutoNum type="arabicPeriod"/>
            </a:pPr>
            <a:r>
              <a:rPr lang="en-US" sz="2400" dirty="0" smtClean="0">
                <a:effectLst>
                  <a:outerShdw blurRad="38100" dist="38100" dir="2700000" algn="tl">
                    <a:srgbClr val="000000">
                      <a:alpha val="43137"/>
                    </a:srgbClr>
                  </a:outerShdw>
                </a:effectLst>
              </a:rPr>
              <a:t>Tell what actions to take when you are being tailgated.</a:t>
            </a:r>
          </a:p>
          <a:p>
            <a:pPr marL="457200" indent="-457200" algn="l">
              <a:buFont typeface="+mj-lt"/>
              <a:buAutoNum type="arabicPeriod"/>
            </a:pPr>
            <a:r>
              <a:rPr lang="en-US" sz="2400" dirty="0" smtClean="0">
                <a:effectLst>
                  <a:outerShdw blurRad="38100" dist="38100" dir="2700000" algn="tl">
                    <a:srgbClr val="000000">
                      <a:alpha val="43137"/>
                    </a:srgbClr>
                  </a:outerShdw>
                </a:effectLst>
              </a:rPr>
              <a:t>Describe three actions that should be automatic when you are changing lanes on the expressway.</a:t>
            </a:r>
            <a:endParaRPr lang="en-US" sz="2400" dirty="0">
              <a:effectLst>
                <a:outerShdw blurRad="38100" dist="38100" dir="2700000" algn="tl">
                  <a:srgbClr val="000000">
                    <a:alpha val="43137"/>
                  </a:srgbClr>
                </a:outerShdw>
              </a:effectLst>
            </a:endParaRPr>
          </a:p>
        </p:txBody>
      </p:sp>
      <p:sp>
        <p:nvSpPr>
          <p:cNvPr id="3" name="Title 2"/>
          <p:cNvSpPr>
            <a:spLocks noGrp="1"/>
          </p:cNvSpPr>
          <p:nvPr>
            <p:ph type="title"/>
          </p:nvPr>
        </p:nvSpPr>
        <p:spPr>
          <a:xfrm>
            <a:off x="2514600" y="685800"/>
            <a:ext cx="4114800" cy="990600"/>
          </a:xfrm>
        </p:spPr>
        <p:txBody>
          <a:bodyPr>
            <a:normAutofit fontScale="90000"/>
          </a:bodyPr>
          <a:lstStyle/>
          <a:p>
            <a:r>
              <a:rPr lang="en-US" dirty="0" smtClean="0"/>
              <a:t>11.3</a:t>
            </a:r>
            <a:br>
              <a:rPr lang="en-US" dirty="0" smtClean="0"/>
            </a:br>
            <a:r>
              <a:rPr lang="en-US" dirty="0" smtClean="0"/>
              <a:t>STRATEGIES FOR DRIVING ON EXPRESSWAYS</a:t>
            </a:r>
            <a:br>
              <a:rPr lang="en-US" dirty="0" smtClean="0"/>
            </a:br>
            <a:endParaRPr lang="en-US" dirty="0"/>
          </a:p>
        </p:txBody>
      </p:sp>
    </p:spTree>
    <p:extLst>
      <p:ext uri="{BB962C8B-B14F-4D97-AF65-F5344CB8AC3E}">
        <p14:creationId xmlns:p14="http://schemas.microsoft.com/office/powerpoint/2010/main" val="2652077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10000"/>
          </a:bodyPr>
          <a:lstStyle/>
          <a:p>
            <a:pPr algn="l"/>
            <a:r>
              <a:rPr lang="en-US" dirty="0" smtClean="0"/>
              <a:t>Apply the IDPE Process</a:t>
            </a:r>
          </a:p>
          <a:p>
            <a:pPr algn="l"/>
            <a:r>
              <a:rPr lang="en-US" dirty="0" smtClean="0"/>
              <a:t>Lane Choice</a:t>
            </a:r>
          </a:p>
          <a:p>
            <a:pPr algn="l"/>
            <a:r>
              <a:rPr lang="en-US" dirty="0" smtClean="0"/>
              <a:t>Signs, Signals, and Roadway Markings</a:t>
            </a:r>
          </a:p>
          <a:p>
            <a:pPr algn="l"/>
            <a:r>
              <a:rPr lang="en-US" dirty="0" smtClean="0"/>
              <a:t>Speed Limits</a:t>
            </a:r>
          </a:p>
          <a:p>
            <a:pPr algn="l"/>
            <a:r>
              <a:rPr lang="en-US" dirty="0" smtClean="0"/>
              <a:t>Minimum Speed Limit</a:t>
            </a:r>
          </a:p>
          <a:p>
            <a:pPr algn="l"/>
            <a:r>
              <a:rPr lang="en-US" dirty="0" smtClean="0"/>
              <a:t>Common Speed </a:t>
            </a:r>
          </a:p>
          <a:p>
            <a:pPr algn="l"/>
            <a:r>
              <a:rPr lang="en-US" dirty="0" smtClean="0"/>
              <a:t>Wolf Packs</a:t>
            </a:r>
          </a:p>
          <a:p>
            <a:pPr algn="l"/>
            <a:r>
              <a:rPr lang="en-US" dirty="0" smtClean="0"/>
              <a:t>Following</a:t>
            </a:r>
          </a:p>
          <a:p>
            <a:pPr algn="l"/>
            <a:r>
              <a:rPr lang="en-US" dirty="0" smtClean="0"/>
              <a:t>Blind Spots</a:t>
            </a:r>
          </a:p>
          <a:p>
            <a:pPr algn="l"/>
            <a:r>
              <a:rPr lang="en-US" dirty="0" smtClean="0"/>
              <a:t>Being Followed</a:t>
            </a:r>
          </a:p>
          <a:p>
            <a:pPr algn="l"/>
            <a:r>
              <a:rPr lang="en-US" dirty="0" smtClean="0"/>
              <a:t>Lane Changing</a:t>
            </a:r>
          </a:p>
          <a:p>
            <a:pPr algn="l"/>
            <a:r>
              <a:rPr lang="en-US" dirty="0" smtClean="0"/>
              <a:t>Passing and Being Passed</a:t>
            </a:r>
            <a:endParaRPr lang="en-US" dirty="0"/>
          </a:p>
        </p:txBody>
      </p:sp>
      <p:sp>
        <p:nvSpPr>
          <p:cNvPr id="3" name="Title 2"/>
          <p:cNvSpPr>
            <a:spLocks noGrp="1"/>
          </p:cNvSpPr>
          <p:nvPr>
            <p:ph type="title"/>
          </p:nvPr>
        </p:nvSpPr>
        <p:spPr/>
        <p:txBody>
          <a:bodyPr>
            <a:normAutofit fontScale="90000"/>
          </a:bodyPr>
          <a:lstStyle/>
          <a:p>
            <a:r>
              <a:rPr lang="en-US" dirty="0" smtClean="0">
                <a:effectLst>
                  <a:outerShdw blurRad="38100" dist="38100" dir="2700000" algn="tl">
                    <a:srgbClr val="000000">
                      <a:alpha val="43137"/>
                    </a:srgbClr>
                  </a:outerShdw>
                </a:effectLst>
              </a:rPr>
              <a:t>IMPORTANT FACTORS TO REMEMBER WHEN DRIVING ON THE EXPRESSWAYS</a:t>
            </a:r>
            <a:endParaRPr lang="en-US" dirty="0">
              <a:effectLst>
                <a:outerShdw blurRad="38100" dist="38100" dir="2700000" algn="tl">
                  <a:srgbClr val="000000">
                    <a:alpha val="43137"/>
                  </a:srgbClr>
                </a:outerShdw>
              </a:effectLst>
            </a:endParaRPr>
          </a:p>
        </p:txBody>
      </p:sp>
      <p:pic>
        <p:nvPicPr>
          <p:cNvPr id="3074" name="Picture 2" descr="C:\Users\potacki.gerald\AppData\Local\Microsoft\Windows\Temporary Internet Files\Content.IE5\ZNUY6BAB\MP90039044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749092"/>
            <a:ext cx="4800600" cy="5035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598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n-US" sz="2400" b="1" dirty="0" smtClean="0">
                <a:effectLst>
                  <a:outerShdw blurRad="38100" dist="38100" dir="2700000" algn="tl">
                    <a:srgbClr val="000000">
                      <a:alpha val="43137"/>
                    </a:srgbClr>
                  </a:outerShdw>
                </a:effectLst>
              </a:rPr>
              <a:t>Deceleration Lane</a:t>
            </a:r>
          </a:p>
          <a:p>
            <a:r>
              <a:rPr lang="en-US" sz="2400" b="1" dirty="0" smtClean="0">
                <a:effectLst>
                  <a:outerShdw blurRad="38100" dist="38100" dir="2700000" algn="tl">
                    <a:srgbClr val="000000">
                      <a:alpha val="43137"/>
                    </a:srgbClr>
                  </a:outerShdw>
                </a:effectLst>
              </a:rPr>
              <a:t>Exit Ramp</a:t>
            </a:r>
          </a:p>
          <a:p>
            <a:r>
              <a:rPr lang="en-US" sz="2400" b="1" dirty="0" smtClean="0">
                <a:effectLst>
                  <a:outerShdw blurRad="38100" dist="38100" dir="2700000" algn="tl">
                    <a:srgbClr val="000000">
                      <a:alpha val="43137"/>
                    </a:srgbClr>
                  </a:outerShdw>
                </a:effectLst>
              </a:rPr>
              <a:t>Applying the IPDE Process</a:t>
            </a:r>
          </a:p>
          <a:p>
            <a:r>
              <a:rPr lang="en-US" sz="2400" b="1" dirty="0" smtClean="0">
                <a:effectLst>
                  <a:outerShdw blurRad="38100" dist="38100" dir="2700000" algn="tl">
                    <a:srgbClr val="000000">
                      <a:alpha val="43137"/>
                    </a:srgbClr>
                  </a:outerShdw>
                </a:effectLst>
              </a:rPr>
              <a:t>Steps for Exiting</a:t>
            </a:r>
          </a:p>
          <a:p>
            <a:r>
              <a:rPr lang="en-US" sz="2400" b="1" dirty="0" smtClean="0">
                <a:effectLst>
                  <a:outerShdw blurRad="38100" dist="38100" dir="2700000" algn="tl">
                    <a:srgbClr val="000000">
                      <a:alpha val="43137"/>
                    </a:srgbClr>
                  </a:outerShdw>
                </a:effectLst>
              </a:rPr>
              <a:t>Possible Exiting Problems</a:t>
            </a:r>
          </a:p>
          <a:p>
            <a:r>
              <a:rPr lang="en-US" sz="2400" b="1" dirty="0" smtClean="0">
                <a:effectLst>
                  <a:outerShdw blurRad="38100" dist="38100" dir="2700000" algn="tl">
                    <a:srgbClr val="000000">
                      <a:alpha val="43137"/>
                    </a:srgbClr>
                  </a:outerShdw>
                </a:effectLst>
              </a:rPr>
              <a:t>Crossing Paths</a:t>
            </a:r>
          </a:p>
          <a:p>
            <a:r>
              <a:rPr lang="en-US" sz="2400" b="1" dirty="0" smtClean="0">
                <a:effectLst>
                  <a:outerShdw blurRad="38100" dist="38100" dir="2700000" algn="tl">
                    <a:srgbClr val="000000">
                      <a:alpha val="43137"/>
                    </a:srgbClr>
                  </a:outerShdw>
                </a:effectLst>
              </a:rPr>
              <a:t>Ramp Overflow</a:t>
            </a:r>
          </a:p>
          <a:p>
            <a:r>
              <a:rPr lang="en-US" sz="2400" b="1" dirty="0" smtClean="0">
                <a:effectLst>
                  <a:outerShdw blurRad="38100" dist="38100" dir="2700000" algn="tl">
                    <a:srgbClr val="000000">
                      <a:alpha val="43137"/>
                    </a:srgbClr>
                  </a:outerShdw>
                </a:effectLst>
              </a:rPr>
              <a:t>Short Deceleration Lane</a:t>
            </a:r>
          </a:p>
          <a:p>
            <a:endParaRPr lang="en-US" sz="2400" b="1" dirty="0">
              <a:effectLst>
                <a:outerShdw blurRad="38100" dist="38100" dir="2700000" algn="tl">
                  <a:srgbClr val="000000">
                    <a:alpha val="43137"/>
                  </a:srgbClr>
                </a:outerShdw>
              </a:effectLst>
            </a:endParaRPr>
          </a:p>
        </p:txBody>
      </p:sp>
      <p:sp>
        <p:nvSpPr>
          <p:cNvPr id="3" name="Title 2"/>
          <p:cNvSpPr>
            <a:spLocks noGrp="1"/>
          </p:cNvSpPr>
          <p:nvPr>
            <p:ph type="title"/>
          </p:nvPr>
        </p:nvSpPr>
        <p:spPr/>
        <p:txBody>
          <a:bodyPr>
            <a:normAutofit/>
          </a:bodyPr>
          <a:lstStyle/>
          <a:p>
            <a:r>
              <a:rPr lang="en-US" sz="2000" dirty="0" smtClean="0">
                <a:effectLst>
                  <a:outerShdw blurRad="38100" dist="38100" dir="2700000" algn="tl">
                    <a:srgbClr val="000000">
                      <a:alpha val="43137"/>
                    </a:srgbClr>
                  </a:outerShdw>
                </a:effectLst>
              </a:rPr>
              <a:t>11.4</a:t>
            </a:r>
            <a:br>
              <a:rPr lang="en-US" sz="2000" dirty="0" smtClean="0">
                <a:effectLst>
                  <a:outerShdw blurRad="38100" dist="38100" dir="2700000" algn="tl">
                    <a:srgbClr val="000000">
                      <a:alpha val="43137"/>
                    </a:srgbClr>
                  </a:outerShdw>
                </a:effectLst>
              </a:rPr>
            </a:br>
            <a:r>
              <a:rPr lang="en-US" sz="2000" dirty="0" smtClean="0">
                <a:effectLst>
                  <a:outerShdw blurRad="38100" dist="38100" dir="2700000" algn="tl">
                    <a:srgbClr val="000000">
                      <a:alpha val="43137"/>
                    </a:srgbClr>
                  </a:outerShdw>
                </a:effectLst>
              </a:rPr>
              <a:t>Exiting expressways</a:t>
            </a:r>
            <a:endParaRPr lang="en-US"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93552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smtClean="0"/>
              <a:t>Diver Condition</a:t>
            </a:r>
          </a:p>
          <a:p>
            <a:r>
              <a:rPr lang="en-US" dirty="0" smtClean="0"/>
              <a:t>Highway Hypnosis</a:t>
            </a:r>
          </a:p>
          <a:p>
            <a:r>
              <a:rPr lang="en-US" dirty="0" smtClean="0"/>
              <a:t>Fall-Asleep Collisions</a:t>
            </a:r>
          </a:p>
          <a:p>
            <a:r>
              <a:rPr lang="en-US" dirty="0" smtClean="0"/>
              <a:t>Velocitation</a:t>
            </a:r>
          </a:p>
          <a:p>
            <a:r>
              <a:rPr lang="en-US" dirty="0" smtClean="0"/>
              <a:t>Roadway Conditions</a:t>
            </a:r>
          </a:p>
          <a:p>
            <a:r>
              <a:rPr lang="en-US" dirty="0" smtClean="0"/>
              <a:t>Expressway Through Cities</a:t>
            </a:r>
            <a:endParaRPr lang="en-US" dirty="0"/>
          </a:p>
        </p:txBody>
      </p:sp>
      <p:sp>
        <p:nvSpPr>
          <p:cNvPr id="3" name="Content Placeholder 2"/>
          <p:cNvSpPr>
            <a:spLocks noGrp="1"/>
          </p:cNvSpPr>
          <p:nvPr>
            <p:ph sz="quarter" idx="14"/>
          </p:nvPr>
        </p:nvSpPr>
        <p:spPr>
          <a:xfrm>
            <a:off x="3733800" y="2286000"/>
            <a:ext cx="4023360" cy="4005072"/>
          </a:xfrm>
        </p:spPr>
        <p:txBody>
          <a:bodyPr/>
          <a:lstStyle/>
          <a:p>
            <a:r>
              <a:rPr lang="en-US" dirty="0" smtClean="0"/>
              <a:t>Disabled Vehicle</a:t>
            </a:r>
          </a:p>
          <a:p>
            <a:r>
              <a:rPr lang="en-US" dirty="0" smtClean="0"/>
              <a:t>Roadway Repair</a:t>
            </a:r>
          </a:p>
          <a:p>
            <a:r>
              <a:rPr lang="en-US" dirty="0" smtClean="0"/>
              <a:t>Rural Repair</a:t>
            </a:r>
          </a:p>
          <a:p>
            <a:r>
              <a:rPr lang="en-US" dirty="0" smtClean="0"/>
              <a:t>Rural Interstate Highways</a:t>
            </a:r>
          </a:p>
          <a:p>
            <a:r>
              <a:rPr lang="en-US" dirty="0" smtClean="0"/>
              <a:t>Tollbooths</a:t>
            </a:r>
          </a:p>
          <a:p>
            <a:r>
              <a:rPr lang="en-US" dirty="0" smtClean="0"/>
              <a:t>Using Expressway Safely</a:t>
            </a:r>
            <a:endParaRPr lang="en-US" dirty="0"/>
          </a:p>
        </p:txBody>
      </p:sp>
      <p:sp>
        <p:nvSpPr>
          <p:cNvPr id="4" name="Title 3"/>
          <p:cNvSpPr>
            <a:spLocks noGrp="1"/>
          </p:cNvSpPr>
          <p:nvPr>
            <p:ph type="title"/>
          </p:nvPr>
        </p:nvSpPr>
        <p:spPr/>
        <p:txBody>
          <a:bodyPr>
            <a:noAutofit/>
          </a:bodyPr>
          <a:lstStyle/>
          <a:p>
            <a:r>
              <a:rPr lang="en-US" b="0" dirty="0" smtClean="0">
                <a:effectLst>
                  <a:outerShdw blurRad="38100" dist="38100" dir="2700000" algn="tl">
                    <a:srgbClr val="000000">
                      <a:alpha val="43137"/>
                    </a:srgbClr>
                  </a:outerShdw>
                </a:effectLst>
              </a:rPr>
              <a:t>11.5</a:t>
            </a:r>
            <a:br>
              <a:rPr lang="en-US" b="0" dirty="0" smtClean="0">
                <a:effectLst>
                  <a:outerShdw blurRad="38100" dist="38100" dir="2700000" algn="tl">
                    <a:srgbClr val="000000">
                      <a:alpha val="43137"/>
                    </a:srgbClr>
                  </a:outerShdw>
                </a:effectLst>
              </a:rPr>
            </a:br>
            <a:r>
              <a:rPr lang="en-US" b="0" dirty="0" smtClean="0">
                <a:effectLst>
                  <a:outerShdw blurRad="38100" dist="38100" dir="2700000" algn="tl">
                    <a:srgbClr val="000000">
                      <a:alpha val="43137"/>
                    </a:srgbClr>
                  </a:outerShdw>
                </a:effectLst>
              </a:rPr>
              <a:t>Special expressway problems</a:t>
            </a:r>
            <a:br>
              <a:rPr lang="en-US" b="0" dirty="0" smtClean="0">
                <a:effectLst>
                  <a:outerShdw blurRad="38100" dist="38100" dir="2700000" algn="tl">
                    <a:srgbClr val="000000">
                      <a:alpha val="43137"/>
                    </a:srgbClr>
                  </a:outerShdw>
                </a:effectLst>
              </a:rPr>
            </a:br>
            <a:endParaRPr lang="en-US" b="0" dirty="0">
              <a:effectLst>
                <a:outerShdw blurRad="38100" dist="38100" dir="2700000" algn="tl">
                  <a:srgbClr val="000000">
                    <a:alpha val="43137"/>
                  </a:srgbClr>
                </a:outerShdw>
              </a:effectLst>
            </a:endParaRPr>
          </a:p>
        </p:txBody>
      </p:sp>
      <p:pic>
        <p:nvPicPr>
          <p:cNvPr id="4098" name="Picture 2" descr="C:\Users\potacki.gerald\AppData\Local\Microsoft\Windows\Temporary Internet Files\Content.IE5\ZNUY6BAB\MC90033496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07485" y="5334000"/>
            <a:ext cx="929030" cy="58613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potacki.gerald\AppData\Local\Microsoft\Windows\Temporary Internet Files\Content.IE5\KAIHV494\MC900056717[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648200"/>
            <a:ext cx="91440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4042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154</TotalTime>
  <Words>525</Words>
  <Application>Microsoft Office PowerPoint</Application>
  <PresentationFormat>On-screen Show (4:3)</PresentationFormat>
  <Paragraphs>87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BlackTie</vt:lpstr>
      <vt:lpstr>   CHAPTER 11 </vt:lpstr>
      <vt:lpstr>11.1 Characteristics of expressway driving </vt:lpstr>
      <vt:lpstr>TYPES OF EXPRESSWAYS</vt:lpstr>
      <vt:lpstr>11.2 ENTERING AN EXPRESSWAY</vt:lpstr>
      <vt:lpstr>Important factors to remember  when driving on the expressway</vt:lpstr>
      <vt:lpstr>Cont. 11.2</vt:lpstr>
      <vt:lpstr>11.3 STRATEGIES FOR DRIVING ON EXPRESSWAYS </vt:lpstr>
      <vt:lpstr>IMPORTANT FACTORS TO REMEMBER WHEN DRIVING ON THE EXPRESSWAYS</vt:lpstr>
      <vt:lpstr>11.4 Exiting expressways</vt:lpstr>
      <vt:lpstr>11.5 Special expressway problems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11</dc:title>
  <dc:creator>Potacki, Gerald</dc:creator>
  <cp:lastModifiedBy>Potacki, Gerald</cp:lastModifiedBy>
  <cp:revision>17</cp:revision>
  <dcterms:created xsi:type="dcterms:W3CDTF">2014-10-29T13:41:05Z</dcterms:created>
  <dcterms:modified xsi:type="dcterms:W3CDTF">2014-11-06T15:52:22Z</dcterms:modified>
</cp:coreProperties>
</file>