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1" r:id="rId5"/>
    <p:sldId id="262" r:id="rId6"/>
    <p:sldId id="259" r:id="rId7"/>
    <p:sldId id="260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6" d="100"/>
          <a:sy n="46" d="100"/>
        </p:scale>
        <p:origin x="-13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2CA5B-C995-47F6-99A5-1512C1D8128D}" type="datetimeFigureOut">
              <a:rPr lang="en-US" smtClean="0"/>
              <a:pPr/>
              <a:t>2/23/2012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A1C20-3662-4D48-B424-0C34608476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2CA5B-C995-47F6-99A5-1512C1D8128D}" type="datetimeFigureOut">
              <a:rPr lang="en-US" smtClean="0"/>
              <a:pPr/>
              <a:t>2/23/2012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A1C20-3662-4D48-B424-0C346084764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2CA5B-C995-47F6-99A5-1512C1D8128D}" type="datetimeFigureOut">
              <a:rPr lang="en-US" smtClean="0"/>
              <a:pPr/>
              <a:t>2/23/2012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F6FA1C20-3662-4D48-B424-0C346084764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2CA5B-C995-47F6-99A5-1512C1D8128D}" type="datetimeFigureOut">
              <a:rPr lang="en-US" smtClean="0"/>
              <a:pPr/>
              <a:t>2/23/2012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A1C20-3662-4D48-B424-0C346084764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2CA5B-C995-47F6-99A5-1512C1D8128D}" type="datetimeFigureOut">
              <a:rPr lang="en-US" smtClean="0"/>
              <a:pPr/>
              <a:t>2/23/2012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A1C20-3662-4D48-B424-0C346084764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2CA5B-C995-47F6-99A5-1512C1D8128D}" type="datetimeFigureOut">
              <a:rPr lang="en-US" smtClean="0"/>
              <a:pPr/>
              <a:t>2/23/2012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A1C20-3662-4D48-B424-0C346084764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2CA5B-C995-47F6-99A5-1512C1D8128D}" type="datetimeFigureOut">
              <a:rPr lang="en-US" smtClean="0"/>
              <a:pPr/>
              <a:t>2/23/2012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A1C20-3662-4D48-B424-0C346084764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2CA5B-C995-47F6-99A5-1512C1D8128D}" type="datetimeFigureOut">
              <a:rPr lang="en-US" smtClean="0"/>
              <a:pPr/>
              <a:t>2/23/2012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A1C20-3662-4D48-B424-0C346084764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dirty="0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2CA5B-C995-47F6-99A5-1512C1D8128D}" type="datetimeFigureOut">
              <a:rPr lang="en-US" smtClean="0"/>
              <a:pPr/>
              <a:t>2/23/2012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A1C20-3662-4D48-B424-0C346084764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2CA5B-C995-47F6-99A5-1512C1D8128D}" type="datetimeFigureOut">
              <a:rPr lang="en-US" smtClean="0"/>
              <a:pPr/>
              <a:t>2/23/2012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A1C20-3662-4D48-B424-0C346084764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2CA5B-C995-47F6-99A5-1512C1D8128D}" type="datetimeFigureOut">
              <a:rPr lang="en-US" smtClean="0"/>
              <a:pPr/>
              <a:t>2/23/2012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A1C20-3662-4D48-B424-0C346084764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1822CA5B-C995-47F6-99A5-1512C1D8128D}" type="datetimeFigureOut">
              <a:rPr lang="en-US" smtClean="0"/>
              <a:pPr/>
              <a:t>2/23/2012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F6FA1C20-3662-4D48-B424-0C346084764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wmf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609600"/>
            <a:ext cx="8229600" cy="2895600"/>
          </a:xfrm>
        </p:spPr>
        <p:txBody>
          <a:bodyPr/>
          <a:lstStyle/>
          <a:p>
            <a:r>
              <a:rPr lang="en-US" dirty="0" smtClean="0">
                <a:solidFill>
                  <a:srgbClr val="00B050"/>
                </a:solidFill>
                <a:latin typeface="Arial Black" pitchFamily="34" charset="0"/>
              </a:rPr>
              <a:t>CHAPTER 2</a:t>
            </a:r>
            <a:endParaRPr lang="en-US" dirty="0">
              <a:solidFill>
                <a:srgbClr val="00B050"/>
              </a:solidFill>
              <a:latin typeface="Arial Black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2916702"/>
          </a:xfrm>
        </p:spPr>
        <p:txBody>
          <a:bodyPr>
            <a:normAutofit/>
          </a:bodyPr>
          <a:lstStyle/>
          <a:p>
            <a:endParaRPr lang="en-US" dirty="0" smtClean="0">
              <a:solidFill>
                <a:srgbClr val="FFFF00"/>
              </a:solidFill>
              <a:latin typeface="Arial Black" pitchFamily="34" charset="0"/>
            </a:endParaRPr>
          </a:p>
          <a:p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SIGNS, SIGNALS</a:t>
            </a:r>
          </a:p>
          <a:p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AND</a:t>
            </a:r>
          </a:p>
          <a:p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ROADWAY MARKINGS</a:t>
            </a: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C:\Documents and Settings\potacki.gerald\Local Settings\Temporary Internet Files\Content.IE5\ELAB0NOL\MC900055473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2743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00B050"/>
                </a:solidFill>
              </a:rPr>
              <a:t>2.1</a:t>
            </a:r>
            <a:br>
              <a:rPr lang="en-US" dirty="0" smtClean="0">
                <a:solidFill>
                  <a:srgbClr val="00B050"/>
                </a:solidFill>
              </a:rPr>
            </a:br>
            <a:r>
              <a:rPr lang="en-US" dirty="0" smtClean="0">
                <a:solidFill>
                  <a:srgbClr val="00B050"/>
                </a:solidFill>
              </a:rPr>
              <a:t>TRAFFIC SIGNS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ctr">
              <a:buNone/>
            </a:pPr>
            <a:endParaRPr lang="en-US" u="sng" dirty="0" smtClean="0"/>
          </a:p>
          <a:p>
            <a:pPr algn="ctr">
              <a:buNone/>
            </a:pPr>
            <a:r>
              <a:rPr lang="en-US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SECTION OBJECTIVES</a:t>
            </a:r>
          </a:p>
          <a:p>
            <a:pPr marL="651510" indent="-514350">
              <a:buFont typeface="+mj-lt"/>
              <a:buAutoNum type="arabicPeriod"/>
            </a:pP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State the meaning of the eight shapes and colors used for traffic signs</a:t>
            </a:r>
          </a:p>
          <a:p>
            <a:pPr marL="651510" indent="-514350">
              <a:buFont typeface="+mj-lt"/>
              <a:buAutoNum type="arabicPeriod"/>
            </a:pP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Describe the actions to take at stop, yield, and speed limit signs.</a:t>
            </a:r>
          </a:p>
          <a:p>
            <a:pPr marL="651510" indent="-514350">
              <a:buFont typeface="+mj-lt"/>
              <a:buAutoNum type="arabicPeriod"/>
            </a:pP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List situations wear warning signs might be used.</a:t>
            </a:r>
          </a:p>
          <a:p>
            <a:pPr marL="651510" indent="-514350">
              <a:buFont typeface="+mj-lt"/>
              <a:buAutoNum type="arabicPeriod"/>
            </a:pP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Explain how guide signs and international signs help when driving.  </a:t>
            </a:r>
            <a:endParaRPr lang="en-US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92D050"/>
                </a:solidFill>
                <a:effectLst/>
              </a:rPr>
              <a:t/>
            </a:r>
            <a:br>
              <a:rPr lang="en-US" dirty="0" smtClean="0">
                <a:solidFill>
                  <a:srgbClr val="92D050"/>
                </a:solidFill>
                <a:effectLst/>
              </a:rPr>
            </a:br>
            <a:r>
              <a:rPr lang="en-US" dirty="0" smtClean="0">
                <a:solidFill>
                  <a:srgbClr val="00B050"/>
                </a:solidFill>
                <a:effectLst/>
              </a:rPr>
              <a:t>TYPES OF TRAFFIC SIGNS TO OBEY</a:t>
            </a:r>
            <a:br>
              <a:rPr lang="en-US" dirty="0" smtClean="0">
                <a:solidFill>
                  <a:srgbClr val="00B050"/>
                </a:solidFill>
                <a:effectLst/>
              </a:rPr>
            </a:br>
            <a:r>
              <a:rPr lang="en-US" dirty="0" smtClean="0">
                <a:solidFill>
                  <a:srgbClr val="00B050"/>
                </a:solidFill>
                <a:effectLst/>
              </a:rPr>
              <a:t>WHILE DRIVING</a:t>
            </a:r>
            <a:br>
              <a:rPr lang="en-US" dirty="0" smtClean="0">
                <a:solidFill>
                  <a:srgbClr val="00B050"/>
                </a:solidFill>
                <a:effectLst/>
              </a:rPr>
            </a:br>
            <a:endParaRPr lang="en-US" dirty="0">
              <a:solidFill>
                <a:srgbClr val="00B050"/>
              </a:solidFill>
              <a:effectLst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Shapes and colors               </a:t>
            </a:r>
          </a:p>
          <a:p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Regulatory </a:t>
            </a: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signs</a:t>
            </a:r>
          </a:p>
          <a:p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Warning signs</a:t>
            </a:r>
          </a:p>
          <a:p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Guide signs</a:t>
            </a:r>
          </a:p>
          <a:p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International signs</a:t>
            </a:r>
          </a:p>
          <a:p>
            <a:endParaRPr lang="en-US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3" name="Picture 5" descr="C:\Documents and Settings\potacki.gerald\Local Settings\Temporary Internet Files\Content.IE5\SWWKMXW0\MP900305743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05600" y="4602480"/>
            <a:ext cx="2438400" cy="2255520"/>
          </a:xfrm>
          <a:prstGeom prst="rect">
            <a:avLst/>
          </a:prstGeom>
          <a:noFill/>
        </p:spPr>
      </p:pic>
      <p:pic>
        <p:nvPicPr>
          <p:cNvPr id="2054" name="Picture 6" descr="C:\Documents and Settings\potacki.gerald\Local Settings\Temporary Internet Files\Content.IE5\5CR5T9MF\MM900213519[1]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95750" y="1981201"/>
            <a:ext cx="4210050" cy="1928812"/>
          </a:xfrm>
          <a:prstGeom prst="rect">
            <a:avLst/>
          </a:prstGeom>
          <a:noFill/>
        </p:spPr>
      </p:pic>
      <p:pic>
        <p:nvPicPr>
          <p:cNvPr id="2056" name="Picture 8" descr="C:\Documents and Settings\potacki.gerald\Local Settings\Temporary Internet Files\Content.IE5\ELAB0NOL\MC900434720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00400" y="4572286"/>
            <a:ext cx="2285714" cy="2285714"/>
          </a:xfrm>
          <a:prstGeom prst="rect">
            <a:avLst/>
          </a:prstGeom>
          <a:noFill/>
        </p:spPr>
      </p:pic>
      <p:pic>
        <p:nvPicPr>
          <p:cNvPr id="2057" name="Picture 9" descr="C:\Documents and Settings\potacki.gerald\Local Settings\Temporary Internet Files\Content.IE5\UWOF96PE\MC900411406[1].w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4648200"/>
            <a:ext cx="2290104" cy="2209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00B050"/>
                </a:solidFill>
              </a:rPr>
              <a:t>2.2</a:t>
            </a:r>
            <a:br>
              <a:rPr lang="en-US" dirty="0" smtClean="0">
                <a:solidFill>
                  <a:srgbClr val="00B050"/>
                </a:solidFill>
              </a:rPr>
            </a:br>
            <a:r>
              <a:rPr lang="en-US" dirty="0" smtClean="0">
                <a:solidFill>
                  <a:srgbClr val="00B050"/>
                </a:solidFill>
              </a:rPr>
              <a:t>TRAFFIC SIGNALS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n-US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SECTION OBJECTIVES</a:t>
            </a:r>
          </a:p>
          <a:p>
            <a:pPr marL="651510" indent="-514350">
              <a:buFont typeface="+mj-lt"/>
              <a:buAutoNum type="arabicPeriod"/>
            </a:pP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Explain what to do at the green light, yellow light, and a red light.</a:t>
            </a:r>
          </a:p>
          <a:p>
            <a:pPr marL="651510" indent="-514350">
              <a:buFont typeface="+mj-lt"/>
              <a:buAutoNum type="arabicPeriod"/>
            </a:pP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Describe the action to take when approach a flashing red signal or a flashing yellow signal.</a:t>
            </a:r>
          </a:p>
          <a:p>
            <a:pPr marL="651510" indent="-514350">
              <a:buFont typeface="+mj-lt"/>
              <a:buAutoNum type="arabicPeriod"/>
            </a:pP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Describe the actions to take with pedestrian  signals and traffic control officers’ signals.</a:t>
            </a:r>
            <a:endParaRPr lang="en-US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00B050"/>
                </a:solidFill>
              </a:rPr>
              <a:t>IMORTANT THINGS TO KNOW WHILE DRIVING A VEHICLE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 smtClean="0"/>
          </a:p>
          <a:p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Traffic lights</a:t>
            </a:r>
          </a:p>
          <a:p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Flashing signals</a:t>
            </a:r>
          </a:p>
          <a:p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Arrows</a:t>
            </a:r>
          </a:p>
          <a:p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Lane signals</a:t>
            </a:r>
          </a:p>
          <a:p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Pedestrian signals</a:t>
            </a:r>
          </a:p>
          <a:p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Officers  signals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3077" name="Picture 5" descr="C:\Documents and Settings\potacki.gerald\Local Settings\Temporary Internet Files\Content.IE5\OW3IKZMQ\MP900385953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91000" y="1341782"/>
            <a:ext cx="4953000" cy="551621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00B050"/>
                </a:solidFill>
              </a:rPr>
              <a:t>2.3</a:t>
            </a:r>
            <a:br>
              <a:rPr lang="en-US" dirty="0" smtClean="0">
                <a:solidFill>
                  <a:srgbClr val="00B050"/>
                </a:solidFill>
              </a:rPr>
            </a:br>
            <a:r>
              <a:rPr lang="en-US" dirty="0" smtClean="0">
                <a:solidFill>
                  <a:srgbClr val="00B050"/>
                </a:solidFill>
              </a:rPr>
              <a:t>ROADWAY MARKINGS</a:t>
            </a:r>
            <a:br>
              <a:rPr lang="en-US" dirty="0" smtClean="0">
                <a:solidFill>
                  <a:srgbClr val="00B050"/>
                </a:solidFill>
              </a:rPr>
            </a:b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n-US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SECTION OBJECTIVES</a:t>
            </a:r>
          </a:p>
          <a:p>
            <a:pPr marL="651510" indent="-514350">
              <a:buFont typeface="+mj-lt"/>
              <a:buAutoNum type="arabicPeriod"/>
            </a:pPr>
            <a:endParaRPr lang="en-US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651510" indent="-514350">
              <a:buFont typeface="+mj-lt"/>
              <a:buAutoNum type="arabicPeriod"/>
            </a:pP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Describe the difference between broken yellow lines and broken white lines.</a:t>
            </a:r>
          </a:p>
          <a:p>
            <a:pPr marL="651510" indent="-514350">
              <a:buFont typeface="+mj-lt"/>
              <a:buAutoNum type="arabicPeriod"/>
            </a:pP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Explain the difference between a shared left-turn lane and a left-turn lane.</a:t>
            </a:r>
          </a:p>
          <a:p>
            <a:pPr marL="651510" indent="-514350">
              <a:buFont typeface="+mj-lt"/>
              <a:buAutoNum type="arabicPeriod"/>
            </a:pP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List six types of special roadway makings.</a:t>
            </a:r>
          </a:p>
          <a:p>
            <a:endParaRPr lang="en-US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00B050"/>
                </a:solidFill>
              </a:rPr>
              <a:t>IMPORTANT MARKINGS TO FOLLOW AS ONE DRIVES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Yellow line </a:t>
            </a: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markings</a:t>
            </a:r>
          </a:p>
          <a:p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White line markings</a:t>
            </a:r>
            <a:endParaRPr lang="en-US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Rumble strips and raised roadway markers</a:t>
            </a:r>
          </a:p>
          <a:p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other </a:t>
            </a: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roadway markings</a:t>
            </a:r>
            <a:endParaRPr lang="en-US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101</TotalTime>
  <Words>199</Words>
  <Application>Microsoft Office PowerPoint</Application>
  <PresentationFormat>On-screen Show (4:3)</PresentationFormat>
  <Paragraphs>45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Apex</vt:lpstr>
      <vt:lpstr>CHAPTER 2</vt:lpstr>
      <vt:lpstr>2.1 TRAFFIC SIGNS</vt:lpstr>
      <vt:lpstr> TYPES OF TRAFFIC SIGNS TO OBEY WHILE DRIVING </vt:lpstr>
      <vt:lpstr>2.2 TRAFFIC SIGNALS</vt:lpstr>
      <vt:lpstr>IMORTANT THINGS TO KNOW WHILE DRIVING A VEHICLE</vt:lpstr>
      <vt:lpstr>2.3 ROADWAY MARKINGS </vt:lpstr>
      <vt:lpstr>IMPORTANT MARKINGS TO FOLLOW AS ONE DRIVES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 2</dc:title>
  <dc:creator>Thornton Township</dc:creator>
  <cp:lastModifiedBy>Thornton Township</cp:lastModifiedBy>
  <cp:revision>12</cp:revision>
  <dcterms:created xsi:type="dcterms:W3CDTF">2012-02-10T16:40:21Z</dcterms:created>
  <dcterms:modified xsi:type="dcterms:W3CDTF">2012-02-23T19:23:19Z</dcterms:modified>
</cp:coreProperties>
</file>