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4643"/>
  </p:normalViewPr>
  <p:slideViewPr>
    <p:cSldViewPr snapToObjects="1">
      <p:cViewPr varScale="1">
        <p:scale>
          <a:sx n="105" d="100"/>
          <a:sy n="105" d="100"/>
        </p:scale>
        <p:origin x="736" y="184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9A37-4188-0646-93BA-00E59C5C89DE}" type="datetimeFigureOut">
              <a:rPr lang="en-US" smtClean="0"/>
              <a:t>9/13/24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B992-EE30-DF4C-8ACB-D85495093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006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9A37-4188-0646-93BA-00E59C5C89DE}" type="datetimeFigureOut">
              <a:rPr lang="en-US" smtClean="0"/>
              <a:t>9/13/24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B992-EE30-DF4C-8ACB-D85495093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850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9A37-4188-0646-93BA-00E59C5C89DE}" type="datetimeFigureOut">
              <a:rPr lang="en-US" smtClean="0"/>
              <a:t>9/13/24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B992-EE30-DF4C-8ACB-D85495093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118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9A37-4188-0646-93BA-00E59C5C89DE}" type="datetimeFigureOut">
              <a:rPr lang="en-US" smtClean="0"/>
              <a:t>9/13/24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B992-EE30-DF4C-8ACB-D85495093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476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9A37-4188-0646-93BA-00E59C5C89DE}" type="datetimeFigureOut">
              <a:rPr lang="en-US" smtClean="0"/>
              <a:t>9/13/24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B992-EE30-DF4C-8ACB-D85495093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00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9A37-4188-0646-93BA-00E59C5C89DE}" type="datetimeFigureOut">
              <a:rPr lang="en-US" smtClean="0"/>
              <a:t>9/13/24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B992-EE30-DF4C-8ACB-D85495093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01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9A37-4188-0646-93BA-00E59C5C89DE}" type="datetimeFigureOut">
              <a:rPr lang="en-US" smtClean="0"/>
              <a:t>9/13/24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B992-EE30-DF4C-8ACB-D85495093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282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9A37-4188-0646-93BA-00E59C5C89DE}" type="datetimeFigureOut">
              <a:rPr lang="en-US" smtClean="0"/>
              <a:t>9/13/24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B992-EE30-DF4C-8ACB-D85495093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89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9A37-4188-0646-93BA-00E59C5C89DE}" type="datetimeFigureOut">
              <a:rPr lang="en-US" smtClean="0"/>
              <a:t>9/13/24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B992-EE30-DF4C-8ACB-D85495093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03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9A37-4188-0646-93BA-00E59C5C89DE}" type="datetimeFigureOut">
              <a:rPr lang="en-US" smtClean="0"/>
              <a:t>9/13/24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B992-EE30-DF4C-8ACB-D85495093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19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99A37-4188-0646-93BA-00E59C5C89DE}" type="datetimeFigureOut">
              <a:rPr lang="en-US" smtClean="0"/>
              <a:t>9/13/24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BB992-EE30-DF4C-8ACB-D85495093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426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99A37-4188-0646-93BA-00E59C5C89DE}" type="datetimeFigureOut">
              <a:rPr lang="en-US" smtClean="0"/>
              <a:t>9/13/24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BB992-EE30-DF4C-8ACB-D85495093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09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7.JPG"/><Relationship Id="rId7" Type="http://schemas.openxmlformats.org/officeDocument/2006/relationships/image" Target="../media/image10.JPG"/><Relationship Id="rId12" Type="http://schemas.openxmlformats.org/officeDocument/2006/relationships/image" Target="../media/image1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4.JPG"/><Relationship Id="rId9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5"/>
          <p:cNvSpPr txBox="1"/>
          <p:nvPr/>
        </p:nvSpPr>
        <p:spPr>
          <a:xfrm>
            <a:off x="6705600" y="3606800"/>
            <a:ext cx="2184400" cy="28250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ea typeface="メイリオ"/>
                <a:cs typeface="Times New Roman"/>
              </a:rPr>
              <a:t>Northwest Rankin High School</a:t>
            </a:r>
            <a:endParaRPr lang="en-US" sz="1200" dirty="0">
              <a:effectLst/>
              <a:ea typeface="メイリオ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ea typeface="メイリオ"/>
                <a:cs typeface="Times New Roman"/>
              </a:rPr>
              <a:t> </a:t>
            </a:r>
            <a:endParaRPr lang="en-US" sz="1200" dirty="0">
              <a:effectLst/>
              <a:ea typeface="メイリオ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ea typeface="メイリオ"/>
                <a:cs typeface="Times New Roman"/>
              </a:rPr>
              <a:t> </a:t>
            </a:r>
            <a:endParaRPr lang="en-US" sz="1200" dirty="0">
              <a:effectLst/>
              <a:ea typeface="メイリオ"/>
              <a:cs typeface="Times New Roman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ea typeface="メイリオ"/>
                <a:cs typeface="Times New Roman"/>
              </a:rPr>
              <a:t>Health Science Academy</a:t>
            </a:r>
            <a:endParaRPr lang="en-US" sz="1200" dirty="0">
              <a:effectLst/>
              <a:ea typeface="メイリオ"/>
              <a:cs typeface="Times New Roman"/>
            </a:endParaRPr>
          </a:p>
        </p:txBody>
      </p:sp>
      <p:sp>
        <p:nvSpPr>
          <p:cNvPr id="11" name="Text Box 28"/>
          <p:cNvSpPr txBox="1"/>
          <p:nvPr/>
        </p:nvSpPr>
        <p:spPr>
          <a:xfrm>
            <a:off x="3136903" y="76200"/>
            <a:ext cx="2817812" cy="2883147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spc="10" dirty="0">
                <a:latin typeface="+mj-lt"/>
                <a:ea typeface="メイリオ"/>
                <a:cs typeface="Times New Roman"/>
              </a:rPr>
              <a:t> </a:t>
            </a:r>
            <a:r>
              <a:rPr lang="en-US" sz="1400" b="1" u="sng" spc="10" dirty="0">
                <a:effectLst/>
                <a:latin typeface="+mj-lt"/>
                <a:ea typeface="メイリオ"/>
                <a:cs typeface="Times New Roman"/>
              </a:rPr>
              <a:t>Health Science Instructors</a:t>
            </a:r>
            <a:endParaRPr lang="en-US" sz="1400" dirty="0">
              <a:effectLst/>
              <a:latin typeface="+mj-lt"/>
              <a:ea typeface="メイリオ"/>
              <a:cs typeface="Times New Roman"/>
            </a:endParaRPr>
          </a:p>
          <a:p>
            <a:pPr algn="ctr"/>
            <a:r>
              <a:rPr lang="en-US" sz="1400" b="1" spc="10" dirty="0">
                <a:ea typeface="メイリオ"/>
                <a:cs typeface="Times New Roman"/>
              </a:rPr>
              <a:t>Lorri Smith, BS, RN                        (9th &amp; 10th)</a:t>
            </a:r>
            <a:endParaRPr lang="en-US" sz="1400" dirty="0">
              <a:ea typeface="メイリオ"/>
              <a:cs typeface="Times New Roman"/>
            </a:endParaRPr>
          </a:p>
          <a:p>
            <a:pPr algn="ctr"/>
            <a:r>
              <a:rPr lang="en-US" sz="1400" spc="10" dirty="0" err="1">
                <a:ea typeface="メイリオ"/>
                <a:cs typeface="Times New Roman"/>
              </a:rPr>
              <a:t>lorri.smith@rcsd.ms</a:t>
            </a:r>
            <a:r>
              <a:rPr lang="en-US" sz="1400" spc="10" dirty="0">
                <a:ea typeface="メイリオ"/>
                <a:cs typeface="Times New Roman"/>
              </a:rPr>
              <a:t> </a:t>
            </a:r>
          </a:p>
          <a:p>
            <a:pPr algn="ctr"/>
            <a:endParaRPr lang="en-US" sz="1400" dirty="0">
              <a:ea typeface="メイリオ"/>
              <a:cs typeface="Times New Roman"/>
            </a:endParaRPr>
          </a:p>
          <a:p>
            <a:pPr algn="ctr"/>
            <a:r>
              <a:rPr lang="en-US" sz="1400" b="1" spc="10" dirty="0" err="1">
                <a:ea typeface="メイリオ"/>
                <a:cs typeface="Times New Roman"/>
              </a:rPr>
              <a:t>Chuncey</a:t>
            </a:r>
            <a:r>
              <a:rPr lang="en-US" sz="1400" b="1" spc="10">
                <a:ea typeface="メイリオ"/>
                <a:cs typeface="Times New Roman"/>
              </a:rPr>
              <a:t> McGowan </a:t>
            </a:r>
            <a:r>
              <a:rPr lang="en-US" sz="1400" b="1" spc="10" dirty="0">
                <a:ea typeface="メイリオ"/>
                <a:cs typeface="Times New Roman"/>
              </a:rPr>
              <a:t>RN, BSN    (10th &amp; 11th)</a:t>
            </a:r>
          </a:p>
          <a:p>
            <a:pPr algn="ctr"/>
            <a:r>
              <a:rPr lang="en-US" sz="1400" dirty="0">
                <a:ea typeface="メイリオ"/>
                <a:cs typeface="Times New Roman"/>
              </a:rPr>
              <a:t>chu500@rcsd.ms</a:t>
            </a:r>
          </a:p>
          <a:p>
            <a:pPr algn="ctr"/>
            <a:endParaRPr lang="en-US" sz="1400" dirty="0">
              <a:ea typeface="メイリオ"/>
              <a:cs typeface="Times New Roman"/>
            </a:endParaRPr>
          </a:p>
          <a:p>
            <a:pPr algn="ctr"/>
            <a:r>
              <a:rPr lang="en-US" sz="1400" b="1" spc="10" dirty="0">
                <a:ea typeface="メイリオ"/>
                <a:cs typeface="Times New Roman"/>
              </a:rPr>
              <a:t>Rhonda Clark RN, BSN                (11th &amp; 12th)</a:t>
            </a:r>
            <a:endParaRPr lang="en-US" sz="1400" dirty="0">
              <a:ea typeface="メイリオ"/>
              <a:cs typeface="Times New Roman"/>
            </a:endParaRPr>
          </a:p>
          <a:p>
            <a:pPr algn="ctr"/>
            <a:r>
              <a:rPr lang="en-US" sz="1400" spc="10" dirty="0">
                <a:ea typeface="メイリオ"/>
                <a:cs typeface="Times New Roman"/>
              </a:rPr>
              <a:t>rho503@rcsd.ms</a:t>
            </a:r>
          </a:p>
          <a:p>
            <a:pPr marL="1201738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+mj-lt"/>
                <a:ea typeface="Times New Roman"/>
                <a:cs typeface="Times New Roman"/>
              </a:rPr>
              <a:t> </a:t>
            </a:r>
            <a:endParaRPr lang="en-US" sz="1100" dirty="0">
              <a:effectLst/>
              <a:latin typeface="+mj-lt"/>
              <a:ea typeface="メイリオ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+mj-lt"/>
              <a:ea typeface="メイリオ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+mj-lt"/>
                <a:ea typeface="Times New Roman"/>
                <a:cs typeface="Times New Roman"/>
              </a:rPr>
              <a:t> </a:t>
            </a:r>
            <a:endParaRPr lang="en-US" sz="1200" dirty="0">
              <a:effectLst/>
              <a:latin typeface="+mj-lt"/>
              <a:ea typeface="メイリオ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+mj-lt"/>
                <a:ea typeface="Times New Roman"/>
                <a:cs typeface="Times New Roman"/>
              </a:rPr>
              <a:t> </a:t>
            </a:r>
            <a:endParaRPr lang="en-US" sz="1200" dirty="0">
              <a:effectLst/>
              <a:latin typeface="+mj-lt"/>
              <a:ea typeface="メイリオ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+mj-lt"/>
                <a:ea typeface="Times New Roman"/>
                <a:cs typeface="Times New Roman"/>
              </a:rPr>
              <a:t> </a:t>
            </a:r>
            <a:endParaRPr lang="en-US" sz="1200" dirty="0">
              <a:effectLst/>
              <a:latin typeface="+mj-lt"/>
              <a:ea typeface="メイリオ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+mj-lt"/>
                <a:ea typeface="メイリオ"/>
                <a:cs typeface="Times New Roman"/>
              </a:rPr>
              <a:t> </a:t>
            </a:r>
          </a:p>
        </p:txBody>
      </p:sp>
      <p:pic>
        <p:nvPicPr>
          <p:cNvPr id="12" name="Picture 11" descr="HealthScience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2145"/>
            <a:ext cx="3409255" cy="340925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276600" y="5730214"/>
            <a:ext cx="259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effectLst/>
                <a:latin typeface="+mj-lt"/>
                <a:ea typeface="Times New Roman"/>
                <a:cs typeface="Times New Roman"/>
              </a:rPr>
              <a:t>Northwest Rankin High School</a:t>
            </a:r>
            <a:endParaRPr lang="en-US" sz="1400" dirty="0">
              <a:effectLst/>
              <a:latin typeface="+mj-lt"/>
              <a:ea typeface="メイリオ"/>
              <a:cs typeface="Times New Roman"/>
            </a:endParaRPr>
          </a:p>
          <a:p>
            <a:pPr algn="ctr"/>
            <a:r>
              <a:rPr lang="en-US" sz="1400" dirty="0">
                <a:effectLst/>
                <a:latin typeface="+mj-lt"/>
                <a:ea typeface="Times New Roman"/>
                <a:cs typeface="Times New Roman"/>
              </a:rPr>
              <a:t>5875 Hwy. 25</a:t>
            </a:r>
            <a:endParaRPr lang="en-US" sz="1400" dirty="0">
              <a:effectLst/>
              <a:latin typeface="+mj-lt"/>
              <a:ea typeface="メイリオ"/>
              <a:cs typeface="Times New Roman"/>
            </a:endParaRPr>
          </a:p>
          <a:p>
            <a:pPr algn="ctr"/>
            <a:r>
              <a:rPr lang="en-US" sz="1400" dirty="0" err="1">
                <a:effectLst/>
                <a:latin typeface="+mj-lt"/>
                <a:ea typeface="Times New Roman"/>
                <a:cs typeface="Times New Roman"/>
              </a:rPr>
              <a:t>Flowood</a:t>
            </a:r>
            <a:r>
              <a:rPr lang="en-US" sz="1400" dirty="0">
                <a:effectLst/>
                <a:latin typeface="+mj-lt"/>
                <a:ea typeface="Times New Roman"/>
                <a:cs typeface="Times New Roman"/>
              </a:rPr>
              <a:t>, MS 39232</a:t>
            </a:r>
            <a:endParaRPr lang="en-US" sz="1400" dirty="0">
              <a:effectLst/>
              <a:latin typeface="+mj-lt"/>
              <a:ea typeface="メイリオ"/>
              <a:cs typeface="Times New Roman"/>
            </a:endParaRPr>
          </a:p>
          <a:p>
            <a:pPr algn="ctr"/>
            <a:r>
              <a:rPr lang="en-US" sz="1400" dirty="0">
                <a:effectLst/>
                <a:latin typeface="+mj-lt"/>
                <a:ea typeface="Times New Roman"/>
                <a:cs typeface="Times New Roman"/>
              </a:rPr>
              <a:t>Phone: 601.992.2242</a:t>
            </a:r>
            <a:endParaRPr lang="en-US" sz="1400" dirty="0">
              <a:effectLst/>
              <a:latin typeface="+mj-lt"/>
              <a:ea typeface="メイリオ"/>
              <a:cs typeface="Times New Roman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705600" y="5105400"/>
            <a:ext cx="2184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IMG_653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1" y="4560833"/>
            <a:ext cx="2933238" cy="2199929"/>
          </a:xfrm>
          <a:prstGeom prst="rect">
            <a:avLst/>
          </a:prstGeom>
        </p:spPr>
      </p:pic>
      <p:pic>
        <p:nvPicPr>
          <p:cNvPr id="5" name="Picture 4" descr="FullSizeRender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955" y="3271406"/>
            <a:ext cx="3432699" cy="2011133"/>
          </a:xfrm>
          <a:prstGeom prst="rect">
            <a:avLst/>
          </a:prstGeom>
        </p:spPr>
      </p:pic>
      <p:pic>
        <p:nvPicPr>
          <p:cNvPr id="3" name="Picture 2" descr="A group of people standing in a room with beds&#10;&#10;Description automatically generated">
            <a:extLst>
              <a:ext uri="{FF2B5EF4-FFF2-40B4-BE49-F238E27FC236}">
                <a16:creationId xmlns:a16="http://schemas.microsoft.com/office/drawing/2014/main" id="{64BD0F98-8C16-A426-E1D1-F0934260B5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764" y="2311174"/>
            <a:ext cx="2880854" cy="2160641"/>
          </a:xfrm>
          <a:prstGeom prst="rect">
            <a:avLst/>
          </a:prstGeom>
        </p:spPr>
      </p:pic>
      <p:pic>
        <p:nvPicPr>
          <p:cNvPr id="14" name="Picture 13" descr="A group of people standing next to a person lying on a bed&#10;&#10;Description automatically generated">
            <a:extLst>
              <a:ext uri="{FF2B5EF4-FFF2-40B4-BE49-F238E27FC236}">
                <a16:creationId xmlns:a16="http://schemas.microsoft.com/office/drawing/2014/main" id="{86C0138B-1162-3ED2-9ECC-C0CDB06C0D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64" y="97237"/>
            <a:ext cx="2880854" cy="216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24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6"/>
          <p:cNvSpPr txBox="1"/>
          <p:nvPr/>
        </p:nvSpPr>
        <p:spPr>
          <a:xfrm>
            <a:off x="914400" y="2557360"/>
            <a:ext cx="4119651" cy="38064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メイリオ"/>
                <a:cs typeface="Times New Roman"/>
              </a:rPr>
              <a:t>What is the Health Science Academy?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メイリオ"/>
                <a:cs typeface="Times New Roman"/>
              </a:rPr>
              <a:t> </a:t>
            </a:r>
          </a:p>
        </p:txBody>
      </p:sp>
      <p:sp>
        <p:nvSpPr>
          <p:cNvPr id="7" name="Rectangle 6"/>
          <p:cNvSpPr/>
          <p:nvPr/>
        </p:nvSpPr>
        <p:spPr>
          <a:xfrm>
            <a:off x="54376" y="6171653"/>
            <a:ext cx="5232551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dirty="0"/>
              <a:t>Apply for NWRHS academies by the deadline. If you want to go into any health-related field, make sure you mark Health Science Academy as your FIRST choice. To apply, the link will also be emailed to all 8</a:t>
            </a:r>
            <a:r>
              <a:rPr lang="en-US" sz="1200" baseline="30000" dirty="0"/>
              <a:t>th</a:t>
            </a:r>
            <a:r>
              <a:rPr lang="en-US" sz="1200" dirty="0"/>
              <a:t> graders.</a:t>
            </a:r>
          </a:p>
        </p:txBody>
      </p:sp>
      <p:pic>
        <p:nvPicPr>
          <p:cNvPr id="4" name="Picture 3" descr="FullSizeRend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493" y="40016"/>
            <a:ext cx="1787434" cy="2274272"/>
          </a:xfrm>
          <a:prstGeom prst="rect">
            <a:avLst/>
          </a:prstGeom>
        </p:spPr>
      </p:pic>
      <p:pic>
        <p:nvPicPr>
          <p:cNvPr id="2" name="Picture 1" descr="IMG_71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8541" y="358233"/>
            <a:ext cx="2070576" cy="15529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1690" y="3011113"/>
            <a:ext cx="5989690" cy="757130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b="1" dirty="0"/>
              <a:t>Health Science Academy is 4-year program that includes:</a:t>
            </a:r>
          </a:p>
          <a:p>
            <a:r>
              <a:rPr lang="en-US" dirty="0"/>
              <a:t>* Preparation for those planning to enter any healthcare field </a:t>
            </a:r>
          </a:p>
          <a:p>
            <a:r>
              <a:rPr lang="en-US" dirty="0"/>
              <a:t>* Exploration of various   health career options </a:t>
            </a:r>
          </a:p>
          <a:p>
            <a:r>
              <a:rPr lang="en-US" dirty="0"/>
              <a:t>* Development of skills </a:t>
            </a:r>
          </a:p>
          <a:p>
            <a:r>
              <a:rPr lang="en-US" dirty="0"/>
              <a:t>* Shadowing various medical professionals </a:t>
            </a:r>
          </a:p>
          <a:p>
            <a:r>
              <a:rPr lang="en-US" dirty="0"/>
              <a:t>*Visiting medical facilities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Students learn: </a:t>
            </a:r>
          </a:p>
          <a:p>
            <a:r>
              <a:rPr lang="en-US" dirty="0"/>
              <a:t>* Medical terminology </a:t>
            </a:r>
          </a:p>
          <a:p>
            <a:r>
              <a:rPr lang="en-US" dirty="0"/>
              <a:t>* Body systems </a:t>
            </a:r>
          </a:p>
          <a:p>
            <a:r>
              <a:rPr lang="en-US" dirty="0"/>
              <a:t>* Legal and ethical issues </a:t>
            </a:r>
          </a:p>
          <a:p>
            <a:r>
              <a:rPr lang="en-US" dirty="0"/>
              <a:t>* Health care skills</a:t>
            </a:r>
          </a:p>
          <a:p>
            <a:r>
              <a:rPr lang="en-US" dirty="0"/>
              <a:t>* Much more…</a:t>
            </a:r>
          </a:p>
          <a:p>
            <a:r>
              <a:rPr lang="en-US" b="1" dirty="0"/>
              <a:t>Students gain: </a:t>
            </a:r>
          </a:p>
          <a:p>
            <a:r>
              <a:rPr lang="en-US" dirty="0"/>
              <a:t>* Advanced knowledge </a:t>
            </a:r>
          </a:p>
          <a:p>
            <a:r>
              <a:rPr lang="en-US" dirty="0"/>
              <a:t>* Exposure to as many different medical careers         as possible. </a:t>
            </a:r>
          </a:p>
          <a:p>
            <a:endParaRPr lang="en-US" dirty="0"/>
          </a:p>
        </p:txBody>
      </p:sp>
      <p:pic>
        <p:nvPicPr>
          <p:cNvPr id="8" name="Picture 7" descr="A group of people standing in a room with beds&#10;&#10;Description automatically generated">
            <a:extLst>
              <a:ext uri="{FF2B5EF4-FFF2-40B4-BE49-F238E27FC236}">
                <a16:creationId xmlns:a16="http://schemas.microsoft.com/office/drawing/2014/main" id="{C5702713-DBE7-C4F7-BC5A-40C970B6A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4285" y="48161"/>
            <a:ext cx="1692920" cy="1269690"/>
          </a:xfrm>
          <a:prstGeom prst="rect">
            <a:avLst/>
          </a:prstGeom>
        </p:spPr>
      </p:pic>
      <p:pic>
        <p:nvPicPr>
          <p:cNvPr id="12" name="Picture 11" descr="Two women in black shirts and gloves sitting at desks&#10;&#10;Description automatically generated">
            <a:extLst>
              <a:ext uri="{FF2B5EF4-FFF2-40B4-BE49-F238E27FC236}">
                <a16:creationId xmlns:a16="http://schemas.microsoft.com/office/drawing/2014/main" id="{BC8A7BE4-DF17-CEFD-539B-062DFA4E93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4733" y="5444321"/>
            <a:ext cx="1685981" cy="1264486"/>
          </a:xfrm>
          <a:prstGeom prst="rect">
            <a:avLst/>
          </a:prstGeom>
        </p:spPr>
      </p:pic>
      <p:pic>
        <p:nvPicPr>
          <p:cNvPr id="15" name="Picture 14" descr="A group of people wearing blue scrubs and protective gear&#10;&#10;Description automatically generated">
            <a:extLst>
              <a:ext uri="{FF2B5EF4-FFF2-40B4-BE49-F238E27FC236}">
                <a16:creationId xmlns:a16="http://schemas.microsoft.com/office/drawing/2014/main" id="{F76F23FD-8204-41D4-E862-97C9C4F4C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4507" y="2859376"/>
            <a:ext cx="3387067" cy="2541617"/>
          </a:xfrm>
          <a:prstGeom prst="rect">
            <a:avLst/>
          </a:prstGeom>
        </p:spPr>
      </p:pic>
      <p:pic>
        <p:nvPicPr>
          <p:cNvPr id="17" name="Picture 16" descr="A group of people in a classroom&#10;&#10;Description automatically generated">
            <a:extLst>
              <a:ext uri="{FF2B5EF4-FFF2-40B4-BE49-F238E27FC236}">
                <a16:creationId xmlns:a16="http://schemas.microsoft.com/office/drawing/2014/main" id="{F57836D0-920E-E9BE-3D44-E45D217879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1571" y="5439558"/>
            <a:ext cx="1668549" cy="1251412"/>
          </a:xfrm>
          <a:prstGeom prst="rect">
            <a:avLst/>
          </a:prstGeom>
        </p:spPr>
      </p:pic>
      <p:pic>
        <p:nvPicPr>
          <p:cNvPr id="21" name="Picture 20" descr="A group of people practicing cpr on mannequins&#10;&#10;Description automatically generated">
            <a:extLst>
              <a:ext uri="{FF2B5EF4-FFF2-40B4-BE49-F238E27FC236}">
                <a16:creationId xmlns:a16="http://schemas.microsoft.com/office/drawing/2014/main" id="{35F0CBE7-EF89-B5EE-8D2D-849AB799E9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6457" y="1413679"/>
            <a:ext cx="1510588" cy="1113703"/>
          </a:xfrm>
          <a:prstGeom prst="rect">
            <a:avLst/>
          </a:prstGeom>
        </p:spPr>
      </p:pic>
      <p:pic>
        <p:nvPicPr>
          <p:cNvPr id="23" name="Picture 22" descr="A group of people holding baby dolls&#10;&#10;Description automatically generated">
            <a:extLst>
              <a:ext uri="{FF2B5EF4-FFF2-40B4-BE49-F238E27FC236}">
                <a16:creationId xmlns:a16="http://schemas.microsoft.com/office/drawing/2014/main" id="{552D2A1D-C73B-D3A8-109D-F0F9DE9055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4395" y="99410"/>
            <a:ext cx="1734713" cy="1301709"/>
          </a:xfrm>
          <a:prstGeom prst="rect">
            <a:avLst/>
          </a:prstGeom>
        </p:spPr>
      </p:pic>
      <p:pic>
        <p:nvPicPr>
          <p:cNvPr id="25" name="Picture 2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CF66834-6080-0C4C-3CBA-0216AB3F71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01676" y="1365241"/>
            <a:ext cx="1905529" cy="1429887"/>
          </a:xfrm>
          <a:prstGeom prst="rect">
            <a:avLst/>
          </a:prstGeom>
        </p:spPr>
      </p:pic>
      <p:pic>
        <p:nvPicPr>
          <p:cNvPr id="27" name="Picture 26" descr="A group of people in white hazmat suits&#10;&#10;Description automatically generated">
            <a:extLst>
              <a:ext uri="{FF2B5EF4-FFF2-40B4-BE49-F238E27FC236}">
                <a16:creationId xmlns:a16="http://schemas.microsoft.com/office/drawing/2014/main" id="{FB989416-D3AE-C5D0-EB6E-835277A975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44508" y="61235"/>
            <a:ext cx="1653011" cy="1239758"/>
          </a:xfrm>
          <a:prstGeom prst="rect">
            <a:avLst/>
          </a:prstGeom>
        </p:spPr>
      </p:pic>
      <p:pic>
        <p:nvPicPr>
          <p:cNvPr id="32" name="Picture 31" descr="FullSizeRender.jpg">
            <a:extLst>
              <a:ext uri="{FF2B5EF4-FFF2-40B4-BE49-F238E27FC236}">
                <a16:creationId xmlns:a16="http://schemas.microsoft.com/office/drawing/2014/main" id="{A6431C13-ACA4-06D6-1CB6-2C5F09FBFD5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507" y="1325765"/>
            <a:ext cx="1347589" cy="148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318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211</Words>
  <Application>Microsoft Macintosh PowerPoint</Application>
  <PresentationFormat>On-screen Show (4:3)</PresentationFormat>
  <Paragraphs>57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メイリオ</vt:lpstr>
      <vt:lpstr>Arial</vt:lpstr>
      <vt:lpstr>Calibri</vt:lpstr>
      <vt:lpstr>Office Theme</vt:lpstr>
      <vt:lpstr>PowerPoint Presentation</vt:lpstr>
      <vt:lpstr>PowerPoint Presentation</vt:lpstr>
    </vt:vector>
  </TitlesOfParts>
  <Company>RCSD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itd itd</dc:creator>
  <cp:lastModifiedBy>Lorri Smith</cp:lastModifiedBy>
  <cp:revision>59</cp:revision>
  <cp:lastPrinted>2023-01-18T21:46:22Z</cp:lastPrinted>
  <dcterms:created xsi:type="dcterms:W3CDTF">2017-11-13T19:10:17Z</dcterms:created>
  <dcterms:modified xsi:type="dcterms:W3CDTF">2024-09-13T15:57:07Z</dcterms:modified>
</cp:coreProperties>
</file>