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70" r:id="rId8"/>
    <p:sldId id="263" r:id="rId9"/>
    <p:sldId id="264" r:id="rId10"/>
    <p:sldId id="265" r:id="rId11"/>
    <p:sldId id="266" r:id="rId12"/>
    <p:sldId id="267" r:id="rId13"/>
    <p:sldId id="268" r:id="rId14"/>
    <p:sldId id="269" r:id="rId15"/>
  </p:sldIdLst>
  <p:sldSz cx="12192000" cy="6858000"/>
  <p:notesSz cx="12192000" cy="6858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BA"/>
    <a:srgbClr val="0066FF"/>
    <a:srgbClr val="7F7F7F"/>
    <a:srgbClr val="FFCD00"/>
    <a:srgbClr val="595959"/>
    <a:srgbClr val="F6FC10"/>
    <a:srgbClr val="D0E2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30" autoAdjust="0"/>
    <p:restoredTop sz="94660"/>
  </p:normalViewPr>
  <p:slideViewPr>
    <p:cSldViewPr>
      <p:cViewPr varScale="1">
        <p:scale>
          <a:sx n="89" d="100"/>
          <a:sy n="89" d="100"/>
        </p:scale>
        <p:origin x="96" y="24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Narrow"/>
                <a:cs typeface="Arial Narrow"/>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sp>
        <p:nvSpPr>
          <p:cNvPr id="17" name="bg object 17"/>
          <p:cNvSpPr/>
          <p:nvPr/>
        </p:nvSpPr>
        <p:spPr>
          <a:xfrm>
            <a:off x="0"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0046B9"/>
          </a:solidFill>
        </p:spPr>
        <p:txBody>
          <a:bodyPr wrap="square" lIns="0" tIns="0" rIns="0" bIns="0" rtlCol="0"/>
          <a:lstStyle/>
          <a:p>
            <a:endParaRPr/>
          </a:p>
        </p:txBody>
      </p:sp>
      <p:sp>
        <p:nvSpPr>
          <p:cNvPr id="18" name="bg object 18"/>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19" name="bg object 19"/>
          <p:cNvPicPr/>
          <p:nvPr/>
        </p:nvPicPr>
        <p:blipFill>
          <a:blip r:embed="rId3" cstate="print"/>
          <a:stretch>
            <a:fillRect/>
          </a:stretch>
        </p:blipFill>
        <p:spPr>
          <a:xfrm>
            <a:off x="3525011" y="4995671"/>
            <a:ext cx="5141975" cy="1471041"/>
          </a:xfrm>
          <a:prstGeom prst="rect">
            <a:avLst/>
          </a:prstGeom>
        </p:spPr>
      </p:pic>
      <p:sp>
        <p:nvSpPr>
          <p:cNvPr id="2" name="Holder 2"/>
          <p:cNvSpPr>
            <a:spLocks noGrp="1"/>
          </p:cNvSpPr>
          <p:nvPr>
            <p:ph type="title"/>
          </p:nvPr>
        </p:nvSpPr>
        <p:spPr/>
        <p:txBody>
          <a:bodyPr lIns="0" tIns="0" rIns="0" bIns="0"/>
          <a:lstStyle>
            <a:lvl1pPr>
              <a:defRPr sz="3600" b="1" i="0">
                <a:solidFill>
                  <a:schemeClr val="tx1"/>
                </a:solidFill>
                <a:latin typeface="Calibri"/>
                <a:cs typeface="Calibri"/>
              </a:defRPr>
            </a:lvl1pPr>
          </a:lstStyle>
          <a:p>
            <a:endParaRPr/>
          </a:p>
        </p:txBody>
      </p:sp>
      <p:sp>
        <p:nvSpPr>
          <p:cNvPr id="3" name="Holder 3"/>
          <p:cNvSpPr>
            <a:spLocks noGrp="1"/>
          </p:cNvSpPr>
          <p:nvPr>
            <p:ph sz="half" idx="2"/>
          </p:nvPr>
        </p:nvSpPr>
        <p:spPr>
          <a:xfrm>
            <a:off x="1533921" y="1595362"/>
            <a:ext cx="3461385" cy="3505200"/>
          </a:xfrm>
          <a:prstGeom prst="rect">
            <a:avLst/>
          </a:prstGeom>
        </p:spPr>
        <p:txBody>
          <a:bodyPr wrap="square" lIns="0" tIns="0" rIns="0" bIns="0">
            <a:spAutoFit/>
          </a:bodyPr>
          <a:lstStyle>
            <a:lvl1pPr>
              <a:defRPr sz="1800" b="1" i="0">
                <a:solidFill>
                  <a:srgbClr val="006FC0"/>
                </a:solidFill>
                <a:latin typeface="Arial"/>
                <a:cs typeface="Arial"/>
              </a:defRPr>
            </a:lvl1pPr>
          </a:lstStyle>
          <a:p>
            <a:endParaRPr/>
          </a:p>
        </p:txBody>
      </p:sp>
      <p:sp>
        <p:nvSpPr>
          <p:cNvPr id="4" name="Holder 4"/>
          <p:cNvSpPr>
            <a:spLocks noGrp="1"/>
          </p:cNvSpPr>
          <p:nvPr>
            <p:ph sz="half" idx="3"/>
          </p:nvPr>
        </p:nvSpPr>
        <p:spPr>
          <a:xfrm>
            <a:off x="6815819" y="1593203"/>
            <a:ext cx="4525645" cy="3509645"/>
          </a:xfrm>
          <a:prstGeom prst="rect">
            <a:avLst/>
          </a:prstGeom>
        </p:spPr>
        <p:txBody>
          <a:bodyPr wrap="square" lIns="0" tIns="0" rIns="0" bIns="0">
            <a:spAutoFit/>
          </a:bodyPr>
          <a:lstStyle>
            <a:lvl1pPr>
              <a:defRPr sz="1800" b="1" i="0">
                <a:solidFill>
                  <a:srgbClr val="006FC0"/>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5/3/2021</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5/3/2021</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8000"/>
          </a:xfrm>
          <a:prstGeom prst="rect">
            <a:avLst/>
          </a:prstGeom>
        </p:spPr>
      </p:pic>
      <p:sp>
        <p:nvSpPr>
          <p:cNvPr id="2" name="Holder 2"/>
          <p:cNvSpPr>
            <a:spLocks noGrp="1"/>
          </p:cNvSpPr>
          <p:nvPr>
            <p:ph type="title"/>
          </p:nvPr>
        </p:nvSpPr>
        <p:spPr>
          <a:xfrm>
            <a:off x="756382" y="947793"/>
            <a:ext cx="10679234" cy="574040"/>
          </a:xfrm>
          <a:prstGeom prst="rect">
            <a:avLst/>
          </a:prstGeom>
        </p:spPr>
        <p:txBody>
          <a:bodyPr wrap="square" lIns="0" tIns="0" rIns="0" bIns="0">
            <a:spAutoFit/>
          </a:bodyPr>
          <a:lstStyle>
            <a:lvl1pPr>
              <a:defRPr sz="3600" b="1" i="0">
                <a:solidFill>
                  <a:schemeClr val="tx1"/>
                </a:solidFill>
                <a:latin typeface="Calibri"/>
                <a:cs typeface="Calibri"/>
              </a:defRPr>
            </a:lvl1pPr>
          </a:lstStyle>
          <a:p>
            <a:endParaRPr/>
          </a:p>
        </p:txBody>
      </p:sp>
      <p:sp>
        <p:nvSpPr>
          <p:cNvPr id="3" name="Holder 3"/>
          <p:cNvSpPr>
            <a:spLocks noGrp="1"/>
          </p:cNvSpPr>
          <p:nvPr>
            <p:ph type="body" idx="1"/>
          </p:nvPr>
        </p:nvSpPr>
        <p:spPr>
          <a:xfrm>
            <a:off x="6620041" y="2998274"/>
            <a:ext cx="4993005" cy="2282825"/>
          </a:xfrm>
          <a:prstGeom prst="rect">
            <a:avLst/>
          </a:prstGeom>
        </p:spPr>
        <p:txBody>
          <a:bodyPr wrap="square" lIns="0" tIns="0" rIns="0" bIns="0">
            <a:spAutoFit/>
          </a:bodyPr>
          <a:lstStyle>
            <a:lvl1pPr>
              <a:defRPr sz="1800" b="0" i="0">
                <a:solidFill>
                  <a:schemeClr val="tx1"/>
                </a:solidFill>
                <a:latin typeface="Arial Narrow"/>
                <a:cs typeface="Arial Narrow"/>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5/3/2021</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image" Target="../media/image22.jp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hyperlink" Target="https://www.detroitk12.org/cms/lib/MI50000060/Centricity/Domain/4036/Exam%20Schools/FINAL%20Student%20Essay%20Rubric%20October%202019.pdf" TargetMode="External"/><Relationship Id="rId11" Type="http://schemas.openxmlformats.org/officeDocument/2006/relationships/image" Target="../media/image31.png"/><Relationship Id="rId5" Type="http://schemas.openxmlformats.org/officeDocument/2006/relationships/image" Target="../media/image27.png"/><Relationship Id="rId10" Type="http://schemas.openxmlformats.org/officeDocument/2006/relationships/image" Target="../media/image19.png"/><Relationship Id="rId4" Type="http://schemas.openxmlformats.org/officeDocument/2006/relationships/image" Target="../media/image26.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38.png"/><Relationship Id="rId11" Type="http://schemas.openxmlformats.org/officeDocument/2006/relationships/image" Target="../media/image43.jp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47" y="211836"/>
            <a:ext cx="11416665" cy="6646545"/>
            <a:chOff x="3047" y="211836"/>
            <a:chExt cx="11416665" cy="6646545"/>
          </a:xfrm>
        </p:grpSpPr>
        <p:pic>
          <p:nvPicPr>
            <p:cNvPr id="3" name="object 3"/>
            <p:cNvPicPr/>
            <p:nvPr/>
          </p:nvPicPr>
          <p:blipFill>
            <a:blip r:embed="rId2" cstate="print"/>
            <a:stretch>
              <a:fillRect/>
            </a:stretch>
          </p:blipFill>
          <p:spPr>
            <a:xfrm>
              <a:off x="3047" y="432815"/>
              <a:ext cx="11416271" cy="6425183"/>
            </a:xfrm>
            <a:prstGeom prst="rect">
              <a:avLst/>
            </a:prstGeom>
          </p:spPr>
        </p:pic>
        <p:pic>
          <p:nvPicPr>
            <p:cNvPr id="4" name="object 4"/>
            <p:cNvPicPr/>
            <p:nvPr/>
          </p:nvPicPr>
          <p:blipFill>
            <a:blip r:embed="rId3" cstate="print"/>
            <a:stretch>
              <a:fillRect/>
            </a:stretch>
          </p:blipFill>
          <p:spPr>
            <a:xfrm>
              <a:off x="297180" y="211836"/>
              <a:ext cx="1139951" cy="726947"/>
            </a:xfrm>
            <a:prstGeom prst="rect">
              <a:avLst/>
            </a:prstGeom>
          </p:spPr>
        </p:pic>
      </p:grpSp>
      <p:sp>
        <p:nvSpPr>
          <p:cNvPr id="5" name="object 5"/>
          <p:cNvSpPr txBox="1">
            <a:spLocks noGrp="1"/>
          </p:cNvSpPr>
          <p:nvPr>
            <p:ph type="title"/>
          </p:nvPr>
        </p:nvSpPr>
        <p:spPr>
          <a:xfrm>
            <a:off x="4980411" y="1676004"/>
            <a:ext cx="6260465" cy="1629410"/>
          </a:xfrm>
          <a:prstGeom prst="rect">
            <a:avLst/>
          </a:prstGeom>
        </p:spPr>
        <p:txBody>
          <a:bodyPr vert="horz" wrap="square" lIns="0" tIns="81280" rIns="0" bIns="0" rtlCol="0">
            <a:spAutoFit/>
          </a:bodyPr>
          <a:lstStyle/>
          <a:p>
            <a:pPr marR="5080" algn="ctr">
              <a:lnSpc>
                <a:spcPts val="4320"/>
              </a:lnSpc>
              <a:spcBef>
                <a:spcPts val="640"/>
              </a:spcBef>
            </a:pPr>
            <a:r>
              <a:rPr lang="fr-FR" sz="4000"/>
              <a:t>Admissions à l'examen secondaire Detroit, MI</a:t>
            </a:r>
          </a:p>
          <a:p>
            <a:pPr algn="ctr">
              <a:lnSpc>
                <a:spcPts val="3450"/>
              </a:lnSpc>
            </a:pPr>
            <a:r>
              <a:rPr lang="fr-FR" sz="3200"/>
              <a:t>27 avril 2021</a:t>
            </a:r>
          </a:p>
        </p:txBody>
      </p:sp>
      <p:sp>
        <p:nvSpPr>
          <p:cNvPr id="6" name="object 6"/>
          <p:cNvSpPr txBox="1"/>
          <p:nvPr/>
        </p:nvSpPr>
        <p:spPr>
          <a:xfrm>
            <a:off x="9713148" y="4776374"/>
            <a:ext cx="2228850" cy="1107225"/>
          </a:xfrm>
          <a:prstGeom prst="rect">
            <a:avLst/>
          </a:prstGeom>
        </p:spPr>
        <p:txBody>
          <a:bodyPr vert="horz" wrap="square" lIns="0" tIns="104139" rIns="0" bIns="0" rtlCol="0">
            <a:spAutoFit/>
          </a:bodyPr>
          <a:lstStyle/>
          <a:p>
            <a:pPr marL="1588" marR="5080" algn="ctr">
              <a:lnSpc>
                <a:spcPct val="70000"/>
              </a:lnSpc>
              <a:spcBef>
                <a:spcPts val="819"/>
              </a:spcBef>
            </a:pPr>
            <a:r>
              <a:rPr lang="fr-FR" sz="2000" b="1">
                <a:latin typeface="Calibri"/>
                <a:cs typeface="Calibri"/>
              </a:rPr>
              <a:t>Kisha Verdusco, Directrice principale, Admissions sélectives</a:t>
            </a:r>
          </a:p>
          <a:p>
            <a:pPr marL="1588" marR="187325" algn="ctr">
              <a:lnSpc>
                <a:spcPct val="70000"/>
              </a:lnSpc>
              <a:spcBef>
                <a:spcPts val="10"/>
              </a:spcBef>
            </a:pPr>
            <a:r>
              <a:rPr lang="fr-FR" sz="1600" b="1">
                <a:latin typeface="Calibri"/>
                <a:cs typeface="Calibri"/>
              </a:rPr>
              <a:t>District communautaire des écoles publiques de Detroit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50" y="0"/>
            <a:ext cx="1136015" cy="1154430"/>
            <a:chOff x="-6350" y="0"/>
            <a:chExt cx="1136015" cy="1154430"/>
          </a:xfrm>
        </p:grpSpPr>
        <p:sp>
          <p:nvSpPr>
            <p:cNvPr id="3" name="object 3"/>
            <p:cNvSpPr/>
            <p:nvPr/>
          </p:nvSpPr>
          <p:spPr>
            <a:xfrm>
              <a:off x="0" y="0"/>
              <a:ext cx="847725" cy="847725"/>
            </a:xfrm>
            <a:custGeom>
              <a:avLst/>
              <a:gdLst/>
              <a:ahLst/>
              <a:cxnLst/>
              <a:rect l="l" t="t" r="r" b="b"/>
              <a:pathLst>
                <a:path w="847725" h="847725">
                  <a:moveTo>
                    <a:pt x="847344" y="0"/>
                  </a:moveTo>
                  <a:lnTo>
                    <a:pt x="0" y="0"/>
                  </a:lnTo>
                  <a:lnTo>
                    <a:pt x="0" y="847344"/>
                  </a:lnTo>
                  <a:lnTo>
                    <a:pt x="847344" y="847344"/>
                  </a:lnTo>
                  <a:lnTo>
                    <a:pt x="847344" y="0"/>
                  </a:lnTo>
                  <a:close/>
                </a:path>
              </a:pathLst>
            </a:custGeom>
            <a:solidFill>
              <a:srgbClr val="0046B9"/>
            </a:solidFill>
          </p:spPr>
          <p:txBody>
            <a:bodyPr wrap="square" lIns="0" tIns="0" rIns="0" bIns="0" rtlCol="0"/>
            <a:lstStyle/>
            <a:p>
              <a:endParaRPr/>
            </a:p>
          </p:txBody>
        </p:sp>
        <p:sp>
          <p:nvSpPr>
            <p:cNvPr id="4" name="object 4"/>
            <p:cNvSpPr/>
            <p:nvPr/>
          </p:nvSpPr>
          <p:spPr>
            <a:xfrm>
              <a:off x="0" y="0"/>
              <a:ext cx="847725" cy="847725"/>
            </a:xfrm>
            <a:custGeom>
              <a:avLst/>
              <a:gdLst/>
              <a:ahLst/>
              <a:cxnLst/>
              <a:rect l="l" t="t" r="r" b="b"/>
              <a:pathLst>
                <a:path w="847725" h="847725">
                  <a:moveTo>
                    <a:pt x="0" y="0"/>
                  </a:moveTo>
                  <a:lnTo>
                    <a:pt x="847344" y="0"/>
                  </a:lnTo>
                  <a:lnTo>
                    <a:pt x="847344" y="847344"/>
                  </a:lnTo>
                  <a:lnTo>
                    <a:pt x="0" y="847344"/>
                  </a:lnTo>
                  <a:lnTo>
                    <a:pt x="0" y="0"/>
                  </a:lnTo>
                  <a:close/>
                </a:path>
              </a:pathLst>
            </a:custGeom>
            <a:ln w="12700">
              <a:solidFill>
                <a:srgbClr val="2E528F"/>
              </a:solidFill>
            </a:ln>
          </p:spPr>
          <p:txBody>
            <a:bodyPr wrap="square" lIns="0" tIns="0" rIns="0" bIns="0" rtlCol="0"/>
            <a:lstStyle/>
            <a:p>
              <a:endParaRPr/>
            </a:p>
          </p:txBody>
        </p:sp>
        <p:sp>
          <p:nvSpPr>
            <p:cNvPr id="5" name="object 5"/>
            <p:cNvSpPr/>
            <p:nvPr/>
          </p:nvSpPr>
          <p:spPr>
            <a:xfrm>
              <a:off x="281940" y="298703"/>
              <a:ext cx="847725" cy="848994"/>
            </a:xfrm>
            <a:custGeom>
              <a:avLst/>
              <a:gdLst/>
              <a:ahLst/>
              <a:cxnLst/>
              <a:rect l="l" t="t" r="r" b="b"/>
              <a:pathLst>
                <a:path w="847725" h="848994">
                  <a:moveTo>
                    <a:pt x="847344" y="0"/>
                  </a:moveTo>
                  <a:lnTo>
                    <a:pt x="0" y="0"/>
                  </a:lnTo>
                  <a:lnTo>
                    <a:pt x="0" y="48768"/>
                  </a:lnTo>
                  <a:lnTo>
                    <a:pt x="0" y="848868"/>
                  </a:lnTo>
                  <a:lnTo>
                    <a:pt x="847344" y="848868"/>
                  </a:lnTo>
                  <a:lnTo>
                    <a:pt x="847344" y="48768"/>
                  </a:lnTo>
                  <a:lnTo>
                    <a:pt x="847344" y="0"/>
                  </a:lnTo>
                  <a:close/>
                </a:path>
              </a:pathLst>
            </a:custGeom>
            <a:solidFill>
              <a:srgbClr val="FFCD00"/>
            </a:solidFill>
          </p:spPr>
          <p:txBody>
            <a:bodyPr wrap="square" lIns="0" tIns="0" rIns="0" bIns="0" rtlCol="0"/>
            <a:lstStyle/>
            <a:p>
              <a:endParaRPr/>
            </a:p>
          </p:txBody>
        </p:sp>
      </p:grpSp>
      <p:grpSp>
        <p:nvGrpSpPr>
          <p:cNvPr id="6" name="object 6"/>
          <p:cNvGrpSpPr/>
          <p:nvPr/>
        </p:nvGrpSpPr>
        <p:grpSpPr>
          <a:xfrm>
            <a:off x="329184" y="347472"/>
            <a:ext cx="11863070" cy="6510655"/>
            <a:chOff x="329184" y="347472"/>
            <a:chExt cx="11863070" cy="6510655"/>
          </a:xfrm>
        </p:grpSpPr>
        <p:sp>
          <p:nvSpPr>
            <p:cNvPr id="7" name="object 7"/>
            <p:cNvSpPr/>
            <p:nvPr/>
          </p:nvSpPr>
          <p:spPr>
            <a:xfrm>
              <a:off x="11344655" y="6010656"/>
              <a:ext cx="847725" cy="847725"/>
            </a:xfrm>
            <a:custGeom>
              <a:avLst/>
              <a:gdLst/>
              <a:ahLst/>
              <a:cxnLst/>
              <a:rect l="l" t="t" r="r" b="b"/>
              <a:pathLst>
                <a:path w="847725" h="847725">
                  <a:moveTo>
                    <a:pt x="847356" y="0"/>
                  </a:moveTo>
                  <a:lnTo>
                    <a:pt x="0" y="0"/>
                  </a:lnTo>
                  <a:lnTo>
                    <a:pt x="0" y="847344"/>
                  </a:lnTo>
                  <a:lnTo>
                    <a:pt x="847356" y="847344"/>
                  </a:lnTo>
                  <a:lnTo>
                    <a:pt x="847356" y="0"/>
                  </a:lnTo>
                  <a:close/>
                </a:path>
              </a:pathLst>
            </a:custGeom>
            <a:solidFill>
              <a:srgbClr val="0046B9"/>
            </a:solidFill>
          </p:spPr>
          <p:txBody>
            <a:bodyPr wrap="square" lIns="0" tIns="0" rIns="0" bIns="0" rtlCol="0"/>
            <a:lstStyle/>
            <a:p>
              <a:endParaRPr/>
            </a:p>
          </p:txBody>
        </p:sp>
        <p:sp>
          <p:nvSpPr>
            <p:cNvPr id="8" name="object 8"/>
            <p:cNvSpPr/>
            <p:nvPr/>
          </p:nvSpPr>
          <p:spPr>
            <a:xfrm>
              <a:off x="11062704" y="5710427"/>
              <a:ext cx="847725" cy="848994"/>
            </a:xfrm>
            <a:custGeom>
              <a:avLst/>
              <a:gdLst/>
              <a:ahLst/>
              <a:cxnLst/>
              <a:rect l="l" t="t" r="r" b="b"/>
              <a:pathLst>
                <a:path w="847725" h="848995">
                  <a:moveTo>
                    <a:pt x="847356" y="0"/>
                  </a:moveTo>
                  <a:lnTo>
                    <a:pt x="0" y="0"/>
                  </a:lnTo>
                  <a:lnTo>
                    <a:pt x="0" y="800100"/>
                  </a:lnTo>
                  <a:lnTo>
                    <a:pt x="0" y="848868"/>
                  </a:lnTo>
                  <a:lnTo>
                    <a:pt x="847356" y="848868"/>
                  </a:lnTo>
                  <a:lnTo>
                    <a:pt x="847356" y="800100"/>
                  </a:lnTo>
                  <a:lnTo>
                    <a:pt x="847356" y="0"/>
                  </a:lnTo>
                  <a:close/>
                </a:path>
              </a:pathLst>
            </a:custGeom>
            <a:solidFill>
              <a:srgbClr val="FFCD00"/>
            </a:solidFill>
          </p:spPr>
          <p:txBody>
            <a:bodyPr wrap="square" lIns="0" tIns="0" rIns="0" bIns="0" rtlCol="0"/>
            <a:lstStyle/>
            <a:p>
              <a:endParaRPr/>
            </a:p>
          </p:txBody>
        </p:sp>
        <p:sp>
          <p:nvSpPr>
            <p:cNvPr id="9" name="object 9"/>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grpSp>
      <p:sp>
        <p:nvSpPr>
          <p:cNvPr id="10" name="object 10"/>
          <p:cNvSpPr txBox="1"/>
          <p:nvPr/>
        </p:nvSpPr>
        <p:spPr>
          <a:xfrm>
            <a:off x="763369" y="6109961"/>
            <a:ext cx="110489" cy="208279"/>
          </a:xfrm>
          <a:prstGeom prst="rect">
            <a:avLst/>
          </a:prstGeom>
        </p:spPr>
        <p:txBody>
          <a:bodyPr vert="horz" wrap="square" lIns="0" tIns="12700" rIns="0" bIns="0" rtlCol="0">
            <a:spAutoFit/>
          </a:bodyPr>
          <a:lstStyle/>
          <a:p>
            <a:pPr marL="12700">
              <a:lnSpc>
                <a:spcPct val="100000"/>
              </a:lnSpc>
              <a:spcBef>
                <a:spcPts val="100"/>
              </a:spcBef>
            </a:pPr>
            <a:r>
              <a:rPr lang="fr-FR" sz="1200">
                <a:solidFill>
                  <a:srgbClr val="7E7E7E"/>
                </a:solidFill>
                <a:latin typeface="Arial"/>
                <a:cs typeface="Arial"/>
              </a:rPr>
              <a:t>2</a:t>
            </a:r>
          </a:p>
        </p:txBody>
      </p:sp>
      <p:grpSp>
        <p:nvGrpSpPr>
          <p:cNvPr id="11" name="object 11"/>
          <p:cNvGrpSpPr/>
          <p:nvPr/>
        </p:nvGrpSpPr>
        <p:grpSpPr>
          <a:xfrm>
            <a:off x="7731681" y="1477646"/>
            <a:ext cx="4156075" cy="4914265"/>
            <a:chOff x="7731681" y="1477646"/>
            <a:chExt cx="4156075" cy="4914265"/>
          </a:xfrm>
        </p:grpSpPr>
        <p:pic>
          <p:nvPicPr>
            <p:cNvPr id="12" name="object 12"/>
            <p:cNvPicPr/>
            <p:nvPr/>
          </p:nvPicPr>
          <p:blipFill>
            <a:blip r:embed="rId2" cstate="print"/>
            <a:stretch>
              <a:fillRect/>
            </a:stretch>
          </p:blipFill>
          <p:spPr>
            <a:xfrm>
              <a:off x="10748772" y="5739383"/>
              <a:ext cx="972311" cy="652068"/>
            </a:xfrm>
            <a:prstGeom prst="rect">
              <a:avLst/>
            </a:prstGeom>
          </p:spPr>
        </p:pic>
        <p:pic>
          <p:nvPicPr>
            <p:cNvPr id="13" name="object 13"/>
            <p:cNvPicPr/>
            <p:nvPr/>
          </p:nvPicPr>
          <p:blipFill>
            <a:blip r:embed="rId3" cstate="print"/>
            <a:stretch>
              <a:fillRect/>
            </a:stretch>
          </p:blipFill>
          <p:spPr>
            <a:xfrm>
              <a:off x="7833360" y="3497579"/>
              <a:ext cx="4053827" cy="2417064"/>
            </a:xfrm>
            <a:prstGeom prst="rect">
              <a:avLst/>
            </a:prstGeom>
          </p:spPr>
        </p:pic>
        <p:pic>
          <p:nvPicPr>
            <p:cNvPr id="14" name="object 14"/>
            <p:cNvPicPr/>
            <p:nvPr/>
          </p:nvPicPr>
          <p:blipFill>
            <a:blip r:embed="rId4" cstate="print"/>
            <a:stretch>
              <a:fillRect/>
            </a:stretch>
          </p:blipFill>
          <p:spPr>
            <a:xfrm>
              <a:off x="8028432" y="3692651"/>
              <a:ext cx="3465575" cy="1828799"/>
            </a:xfrm>
            <a:prstGeom prst="rect">
              <a:avLst/>
            </a:prstGeom>
          </p:spPr>
        </p:pic>
        <p:sp>
          <p:nvSpPr>
            <p:cNvPr id="15" name="object 15"/>
            <p:cNvSpPr/>
            <p:nvPr/>
          </p:nvSpPr>
          <p:spPr>
            <a:xfrm>
              <a:off x="8704843" y="1477647"/>
              <a:ext cx="1003300" cy="1976755"/>
            </a:xfrm>
            <a:custGeom>
              <a:avLst/>
              <a:gdLst/>
              <a:ahLst/>
              <a:cxnLst/>
              <a:rect l="l" t="t" r="r" b="b"/>
              <a:pathLst>
                <a:path w="1003300" h="1976754">
                  <a:moveTo>
                    <a:pt x="14998" y="0"/>
                  </a:moveTo>
                  <a:lnTo>
                    <a:pt x="14998" y="988263"/>
                  </a:lnTo>
                  <a:lnTo>
                    <a:pt x="0" y="1976424"/>
                  </a:lnTo>
                  <a:lnTo>
                    <a:pt x="9994" y="1976539"/>
                  </a:lnTo>
                  <a:lnTo>
                    <a:pt x="62881" y="1975399"/>
                  </a:lnTo>
                  <a:lnTo>
                    <a:pt x="110175" y="1972015"/>
                  </a:lnTo>
                  <a:lnTo>
                    <a:pt x="156830" y="1966437"/>
                  </a:lnTo>
                  <a:lnTo>
                    <a:pt x="202793" y="1958718"/>
                  </a:lnTo>
                  <a:lnTo>
                    <a:pt x="248012" y="1948910"/>
                  </a:lnTo>
                  <a:lnTo>
                    <a:pt x="292436" y="1937064"/>
                  </a:lnTo>
                  <a:lnTo>
                    <a:pt x="336013" y="1923233"/>
                  </a:lnTo>
                  <a:lnTo>
                    <a:pt x="378691" y="1907467"/>
                  </a:lnTo>
                  <a:lnTo>
                    <a:pt x="420419" y="1889819"/>
                  </a:lnTo>
                  <a:lnTo>
                    <a:pt x="461144" y="1870340"/>
                  </a:lnTo>
                  <a:lnTo>
                    <a:pt x="500815" y="1849082"/>
                  </a:lnTo>
                  <a:lnTo>
                    <a:pt x="539381" y="1826097"/>
                  </a:lnTo>
                  <a:lnTo>
                    <a:pt x="576788" y="1801437"/>
                  </a:lnTo>
                  <a:lnTo>
                    <a:pt x="612987" y="1775153"/>
                  </a:lnTo>
                  <a:lnTo>
                    <a:pt x="647924" y="1747298"/>
                  </a:lnTo>
                  <a:lnTo>
                    <a:pt x="681548" y="1717922"/>
                  </a:lnTo>
                  <a:lnTo>
                    <a:pt x="713808" y="1687079"/>
                  </a:lnTo>
                  <a:lnTo>
                    <a:pt x="744651" y="1654818"/>
                  </a:lnTo>
                  <a:lnTo>
                    <a:pt x="774026" y="1621194"/>
                  </a:lnTo>
                  <a:lnTo>
                    <a:pt x="801881" y="1586256"/>
                  </a:lnTo>
                  <a:lnTo>
                    <a:pt x="828164" y="1550057"/>
                  </a:lnTo>
                  <a:lnTo>
                    <a:pt x="852823" y="1512649"/>
                  </a:lnTo>
                  <a:lnTo>
                    <a:pt x="875808" y="1474083"/>
                  </a:lnTo>
                  <a:lnTo>
                    <a:pt x="897065" y="1434411"/>
                  </a:lnTo>
                  <a:lnTo>
                    <a:pt x="916544" y="1393685"/>
                  </a:lnTo>
                  <a:lnTo>
                    <a:pt x="934191" y="1351957"/>
                  </a:lnTo>
                  <a:lnTo>
                    <a:pt x="949957" y="1309279"/>
                  </a:lnTo>
                  <a:lnTo>
                    <a:pt x="963788" y="1265702"/>
                  </a:lnTo>
                  <a:lnTo>
                    <a:pt x="975634" y="1221277"/>
                  </a:lnTo>
                  <a:lnTo>
                    <a:pt x="985442" y="1176058"/>
                  </a:lnTo>
                  <a:lnTo>
                    <a:pt x="993160" y="1130095"/>
                  </a:lnTo>
                  <a:lnTo>
                    <a:pt x="998737" y="1083440"/>
                  </a:lnTo>
                  <a:lnTo>
                    <a:pt x="1002122" y="1036145"/>
                  </a:lnTo>
                  <a:lnTo>
                    <a:pt x="1003261" y="988263"/>
                  </a:lnTo>
                  <a:lnTo>
                    <a:pt x="1002122" y="940381"/>
                  </a:lnTo>
                  <a:lnTo>
                    <a:pt x="998737" y="893088"/>
                  </a:lnTo>
                  <a:lnTo>
                    <a:pt x="993160" y="846434"/>
                  </a:lnTo>
                  <a:lnTo>
                    <a:pt x="985442" y="800472"/>
                  </a:lnTo>
                  <a:lnTo>
                    <a:pt x="975634" y="755253"/>
                  </a:lnTo>
                  <a:lnTo>
                    <a:pt x="963788" y="710829"/>
                  </a:lnTo>
                  <a:lnTo>
                    <a:pt x="949957" y="667253"/>
                  </a:lnTo>
                  <a:lnTo>
                    <a:pt x="934191" y="624575"/>
                  </a:lnTo>
                  <a:lnTo>
                    <a:pt x="916544" y="582848"/>
                  </a:lnTo>
                  <a:lnTo>
                    <a:pt x="897065" y="542122"/>
                  </a:lnTo>
                  <a:lnTo>
                    <a:pt x="875808" y="502451"/>
                  </a:lnTo>
                  <a:lnTo>
                    <a:pt x="852823" y="463886"/>
                  </a:lnTo>
                  <a:lnTo>
                    <a:pt x="828164" y="426478"/>
                  </a:lnTo>
                  <a:lnTo>
                    <a:pt x="801881" y="390280"/>
                  </a:lnTo>
                  <a:lnTo>
                    <a:pt x="774026" y="355342"/>
                  </a:lnTo>
                  <a:lnTo>
                    <a:pt x="744651" y="321718"/>
                  </a:lnTo>
                  <a:lnTo>
                    <a:pt x="713808" y="289458"/>
                  </a:lnTo>
                  <a:lnTo>
                    <a:pt x="681548" y="258614"/>
                  </a:lnTo>
                  <a:lnTo>
                    <a:pt x="647924" y="229239"/>
                  </a:lnTo>
                  <a:lnTo>
                    <a:pt x="612987" y="201384"/>
                  </a:lnTo>
                  <a:lnTo>
                    <a:pt x="576788" y="175101"/>
                  </a:lnTo>
                  <a:lnTo>
                    <a:pt x="539381" y="150441"/>
                  </a:lnTo>
                  <a:lnTo>
                    <a:pt x="500815" y="127456"/>
                  </a:lnTo>
                  <a:lnTo>
                    <a:pt x="461144" y="106198"/>
                  </a:lnTo>
                  <a:lnTo>
                    <a:pt x="420419" y="86719"/>
                  </a:lnTo>
                  <a:lnTo>
                    <a:pt x="378691" y="69071"/>
                  </a:lnTo>
                  <a:lnTo>
                    <a:pt x="336013" y="53305"/>
                  </a:lnTo>
                  <a:lnTo>
                    <a:pt x="292436" y="39474"/>
                  </a:lnTo>
                  <a:lnTo>
                    <a:pt x="248012" y="27628"/>
                  </a:lnTo>
                  <a:lnTo>
                    <a:pt x="202793" y="17820"/>
                  </a:lnTo>
                  <a:lnTo>
                    <a:pt x="156830" y="10101"/>
                  </a:lnTo>
                  <a:lnTo>
                    <a:pt x="110175" y="4524"/>
                  </a:lnTo>
                  <a:lnTo>
                    <a:pt x="62881" y="1139"/>
                  </a:lnTo>
                  <a:lnTo>
                    <a:pt x="14998" y="0"/>
                  </a:lnTo>
                  <a:close/>
                </a:path>
              </a:pathLst>
            </a:custGeom>
            <a:solidFill>
              <a:srgbClr val="0F1A9F"/>
            </a:solidFill>
          </p:spPr>
          <p:txBody>
            <a:bodyPr wrap="square" lIns="0" tIns="0" rIns="0" bIns="0" rtlCol="0"/>
            <a:lstStyle/>
            <a:p>
              <a:endParaRPr/>
            </a:p>
          </p:txBody>
        </p:sp>
        <p:sp>
          <p:nvSpPr>
            <p:cNvPr id="16" name="object 16"/>
            <p:cNvSpPr/>
            <p:nvPr/>
          </p:nvSpPr>
          <p:spPr>
            <a:xfrm>
              <a:off x="7731681" y="1654227"/>
              <a:ext cx="988694" cy="1800225"/>
            </a:xfrm>
            <a:custGeom>
              <a:avLst/>
              <a:gdLst/>
              <a:ahLst/>
              <a:cxnLst/>
              <a:rect l="l" t="t" r="r" b="b"/>
              <a:pathLst>
                <a:path w="988695" h="1800225">
                  <a:moveTo>
                    <a:pt x="424383" y="0"/>
                  </a:moveTo>
                  <a:lnTo>
                    <a:pt x="383952" y="29626"/>
                  </a:lnTo>
                  <a:lnTo>
                    <a:pt x="345286" y="61081"/>
                  </a:lnTo>
                  <a:lnTo>
                    <a:pt x="308429" y="94283"/>
                  </a:lnTo>
                  <a:lnTo>
                    <a:pt x="273423" y="129151"/>
                  </a:lnTo>
                  <a:lnTo>
                    <a:pt x="240311" y="165603"/>
                  </a:lnTo>
                  <a:lnTo>
                    <a:pt x="209138" y="203558"/>
                  </a:lnTo>
                  <a:lnTo>
                    <a:pt x="179947" y="242935"/>
                  </a:lnTo>
                  <a:lnTo>
                    <a:pt x="152780" y="283651"/>
                  </a:lnTo>
                  <a:lnTo>
                    <a:pt x="127682" y="325626"/>
                  </a:lnTo>
                  <a:lnTo>
                    <a:pt x="104695" y="368779"/>
                  </a:lnTo>
                  <a:lnTo>
                    <a:pt x="83864" y="413027"/>
                  </a:lnTo>
                  <a:lnTo>
                    <a:pt x="65231" y="458290"/>
                  </a:lnTo>
                  <a:lnTo>
                    <a:pt x="48840" y="504485"/>
                  </a:lnTo>
                  <a:lnTo>
                    <a:pt x="34734" y="551533"/>
                  </a:lnTo>
                  <a:lnTo>
                    <a:pt x="22956" y="599350"/>
                  </a:lnTo>
                  <a:lnTo>
                    <a:pt x="13551" y="647857"/>
                  </a:lnTo>
                  <a:lnTo>
                    <a:pt x="6561" y="696971"/>
                  </a:lnTo>
                  <a:lnTo>
                    <a:pt x="2029" y="746611"/>
                  </a:lnTo>
                  <a:lnTo>
                    <a:pt x="0" y="796696"/>
                  </a:lnTo>
                  <a:lnTo>
                    <a:pt x="413" y="844589"/>
                  </a:lnTo>
                  <a:lnTo>
                    <a:pt x="3079" y="891929"/>
                  </a:lnTo>
                  <a:lnTo>
                    <a:pt x="7948" y="938662"/>
                  </a:lnTo>
                  <a:lnTo>
                    <a:pt x="14968" y="984736"/>
                  </a:lnTo>
                  <a:lnTo>
                    <a:pt x="24089" y="1030098"/>
                  </a:lnTo>
                  <a:lnTo>
                    <a:pt x="35260" y="1074696"/>
                  </a:lnTo>
                  <a:lnTo>
                    <a:pt x="48429" y="1118478"/>
                  </a:lnTo>
                  <a:lnTo>
                    <a:pt x="63545" y="1161390"/>
                  </a:lnTo>
                  <a:lnTo>
                    <a:pt x="80558" y="1203381"/>
                  </a:lnTo>
                  <a:lnTo>
                    <a:pt x="99417" y="1244397"/>
                  </a:lnTo>
                  <a:lnTo>
                    <a:pt x="120070" y="1284386"/>
                  </a:lnTo>
                  <a:lnTo>
                    <a:pt x="142467" y="1323296"/>
                  </a:lnTo>
                  <a:lnTo>
                    <a:pt x="166556" y="1361074"/>
                  </a:lnTo>
                  <a:lnTo>
                    <a:pt x="192288" y="1397667"/>
                  </a:lnTo>
                  <a:lnTo>
                    <a:pt x="219610" y="1433023"/>
                  </a:lnTo>
                  <a:lnTo>
                    <a:pt x="248471" y="1467090"/>
                  </a:lnTo>
                  <a:lnTo>
                    <a:pt x="278822" y="1499814"/>
                  </a:lnTo>
                  <a:lnTo>
                    <a:pt x="310610" y="1531143"/>
                  </a:lnTo>
                  <a:lnTo>
                    <a:pt x="343785" y="1561026"/>
                  </a:lnTo>
                  <a:lnTo>
                    <a:pt x="378296" y="1589408"/>
                  </a:lnTo>
                  <a:lnTo>
                    <a:pt x="414091" y="1616238"/>
                  </a:lnTo>
                  <a:lnTo>
                    <a:pt x="451121" y="1641463"/>
                  </a:lnTo>
                  <a:lnTo>
                    <a:pt x="489334" y="1665030"/>
                  </a:lnTo>
                  <a:lnTo>
                    <a:pt x="528678" y="1686887"/>
                  </a:lnTo>
                  <a:lnTo>
                    <a:pt x="569103" y="1706982"/>
                  </a:lnTo>
                  <a:lnTo>
                    <a:pt x="610559" y="1725261"/>
                  </a:lnTo>
                  <a:lnTo>
                    <a:pt x="652993" y="1741673"/>
                  </a:lnTo>
                  <a:lnTo>
                    <a:pt x="696355" y="1756165"/>
                  </a:lnTo>
                  <a:lnTo>
                    <a:pt x="740594" y="1768683"/>
                  </a:lnTo>
                  <a:lnTo>
                    <a:pt x="785660" y="1779176"/>
                  </a:lnTo>
                  <a:lnTo>
                    <a:pt x="831500" y="1787591"/>
                  </a:lnTo>
                  <a:lnTo>
                    <a:pt x="878065" y="1793876"/>
                  </a:lnTo>
                  <a:lnTo>
                    <a:pt x="925303" y="1797978"/>
                  </a:lnTo>
                  <a:lnTo>
                    <a:pt x="973162" y="1799844"/>
                  </a:lnTo>
                  <a:lnTo>
                    <a:pt x="988161" y="811695"/>
                  </a:lnTo>
                  <a:lnTo>
                    <a:pt x="424383" y="0"/>
                  </a:lnTo>
                  <a:close/>
                </a:path>
              </a:pathLst>
            </a:custGeom>
            <a:solidFill>
              <a:srgbClr val="B6C9F1"/>
            </a:solidFill>
          </p:spPr>
          <p:txBody>
            <a:bodyPr wrap="square" lIns="0" tIns="0" rIns="0" bIns="0" rtlCol="0"/>
            <a:lstStyle/>
            <a:p>
              <a:endParaRPr/>
            </a:p>
          </p:txBody>
        </p:sp>
        <p:sp>
          <p:nvSpPr>
            <p:cNvPr id="17" name="object 17"/>
            <p:cNvSpPr/>
            <p:nvPr/>
          </p:nvSpPr>
          <p:spPr>
            <a:xfrm>
              <a:off x="8156069" y="1478104"/>
              <a:ext cx="563880" cy="988060"/>
            </a:xfrm>
            <a:custGeom>
              <a:avLst/>
              <a:gdLst/>
              <a:ahLst/>
              <a:cxnLst/>
              <a:rect l="l" t="t" r="r" b="b"/>
              <a:pathLst>
                <a:path w="563879" h="988060">
                  <a:moveTo>
                    <a:pt x="533781" y="0"/>
                  </a:moveTo>
                  <a:lnTo>
                    <a:pt x="481789" y="2950"/>
                  </a:lnTo>
                  <a:lnTo>
                    <a:pt x="430186" y="8613"/>
                  </a:lnTo>
                  <a:lnTo>
                    <a:pt x="379074" y="16956"/>
                  </a:lnTo>
                  <a:lnTo>
                    <a:pt x="328553" y="27944"/>
                  </a:lnTo>
                  <a:lnTo>
                    <a:pt x="278725" y="41544"/>
                  </a:lnTo>
                  <a:lnTo>
                    <a:pt x="229692" y="57723"/>
                  </a:lnTo>
                  <a:lnTo>
                    <a:pt x="181555" y="76447"/>
                  </a:lnTo>
                  <a:lnTo>
                    <a:pt x="134416" y="97683"/>
                  </a:lnTo>
                  <a:lnTo>
                    <a:pt x="88376" y="121396"/>
                  </a:lnTo>
                  <a:lnTo>
                    <a:pt x="43537" y="147554"/>
                  </a:lnTo>
                  <a:lnTo>
                    <a:pt x="0" y="176123"/>
                  </a:lnTo>
                  <a:lnTo>
                    <a:pt x="563765" y="987806"/>
                  </a:lnTo>
                  <a:lnTo>
                    <a:pt x="533781" y="0"/>
                  </a:lnTo>
                  <a:close/>
                </a:path>
              </a:pathLst>
            </a:custGeom>
            <a:solidFill>
              <a:srgbClr val="F1B705"/>
            </a:solidFill>
          </p:spPr>
          <p:txBody>
            <a:bodyPr wrap="square" lIns="0" tIns="0" rIns="0" bIns="0" rtlCol="0"/>
            <a:lstStyle/>
            <a:p>
              <a:endParaRPr/>
            </a:p>
          </p:txBody>
        </p:sp>
        <p:sp>
          <p:nvSpPr>
            <p:cNvPr id="18" name="object 18"/>
            <p:cNvSpPr/>
            <p:nvPr/>
          </p:nvSpPr>
          <p:spPr>
            <a:xfrm>
              <a:off x="8689847" y="1477646"/>
              <a:ext cx="30480" cy="988694"/>
            </a:xfrm>
            <a:custGeom>
              <a:avLst/>
              <a:gdLst/>
              <a:ahLst/>
              <a:cxnLst/>
              <a:rect l="l" t="t" r="r" b="b"/>
              <a:pathLst>
                <a:path w="30479" h="988694">
                  <a:moveTo>
                    <a:pt x="29997" y="0"/>
                  </a:moveTo>
                  <a:lnTo>
                    <a:pt x="0" y="457"/>
                  </a:lnTo>
                  <a:lnTo>
                    <a:pt x="29997" y="988275"/>
                  </a:lnTo>
                  <a:lnTo>
                    <a:pt x="29997" y="0"/>
                  </a:lnTo>
                  <a:close/>
                </a:path>
              </a:pathLst>
            </a:custGeom>
            <a:solidFill>
              <a:srgbClr val="FFDF83"/>
            </a:solidFill>
          </p:spPr>
          <p:txBody>
            <a:bodyPr wrap="square" lIns="0" tIns="0" rIns="0" bIns="0" rtlCol="0"/>
            <a:lstStyle/>
            <a:p>
              <a:endParaRPr/>
            </a:p>
          </p:txBody>
        </p:sp>
      </p:grpSp>
      <p:sp>
        <p:nvSpPr>
          <p:cNvPr id="20" name="object 20"/>
          <p:cNvSpPr txBox="1"/>
          <p:nvPr/>
        </p:nvSpPr>
        <p:spPr>
          <a:xfrm>
            <a:off x="763369" y="1790253"/>
            <a:ext cx="4423410" cy="3216906"/>
          </a:xfrm>
          <a:prstGeom prst="rect">
            <a:avLst/>
          </a:prstGeom>
        </p:spPr>
        <p:txBody>
          <a:bodyPr vert="horz" wrap="square" lIns="0" tIns="43815" rIns="0" bIns="0" rtlCol="0">
            <a:spAutoFit/>
          </a:bodyPr>
          <a:lstStyle/>
          <a:p>
            <a:pPr marL="24130" marR="5080" algn="ctr">
              <a:spcBef>
                <a:spcPts val="640"/>
              </a:spcBef>
            </a:pPr>
            <a:r>
              <a:rPr lang="fr-FR" sz="2600">
                <a:solidFill>
                  <a:srgbClr val="0046B9"/>
                </a:solidFill>
                <a:latin typeface="Arial Nova light" panose="020B0304020202020204" pitchFamily="34" charset="0"/>
                <a:cs typeface="Arial Narrow"/>
              </a:rPr>
              <a:t>104 écoles desservant la maternelle à la 12e année</a:t>
            </a:r>
          </a:p>
          <a:p>
            <a:pPr marL="12700" marR="5080">
              <a:lnSpc>
                <a:spcPts val="1939"/>
              </a:lnSpc>
              <a:spcBef>
                <a:spcPts val="345"/>
              </a:spcBef>
            </a:pPr>
            <a:endParaRPr lang="es-AR" dirty="0">
              <a:latin typeface="Arial Nova light" panose="020B0304020202020204" pitchFamily="34" charset="0"/>
              <a:cs typeface="Arial Narrow"/>
            </a:endParaRPr>
          </a:p>
          <a:p>
            <a:pPr marL="12700" marR="5080">
              <a:lnSpc>
                <a:spcPts val="1939"/>
              </a:lnSpc>
              <a:spcBef>
                <a:spcPts val="345"/>
              </a:spcBef>
            </a:pPr>
            <a:r>
              <a:rPr lang="fr-FR" sz="1800">
                <a:latin typeface="Arial Nova light" panose="020B0304020202020204" pitchFamily="34" charset="0"/>
                <a:cs typeface="Arial Narrow"/>
              </a:rPr>
              <a:t>Marché hyper-concurrentiel - Écoles à charte, inscription ouverte avec les districts environnants</a:t>
            </a:r>
          </a:p>
          <a:p>
            <a:pPr marL="12700" marR="343535" indent="-635">
              <a:lnSpc>
                <a:spcPts val="1939"/>
              </a:lnSpc>
              <a:spcBef>
                <a:spcPts val="1015"/>
              </a:spcBef>
            </a:pPr>
            <a:r>
              <a:rPr lang="fr-FR" sz="1800">
                <a:latin typeface="Arial Nova light" panose="020B0304020202020204" pitchFamily="34" charset="0"/>
                <a:cs typeface="Arial Narrow"/>
              </a:rPr>
              <a:t>Limitations des ressources à Detroit - par exemple, accès numérique</a:t>
            </a:r>
          </a:p>
          <a:p>
            <a:pPr marL="24130" algn="ctr">
              <a:lnSpc>
                <a:spcPct val="100000"/>
              </a:lnSpc>
              <a:spcBef>
                <a:spcPts val="640"/>
              </a:spcBef>
            </a:pPr>
            <a:r>
              <a:rPr lang="fr-FR" sz="2600">
                <a:solidFill>
                  <a:srgbClr val="0046B9"/>
                </a:solidFill>
                <a:latin typeface="Arial Nova light" panose="020B0304020202020204" pitchFamily="34" charset="0"/>
                <a:cs typeface="Arial Narrow"/>
              </a:rPr>
              <a:t>6 lycées d'examen</a:t>
            </a:r>
          </a:p>
          <a:p>
            <a:pPr marL="12700" marR="308610">
              <a:lnSpc>
                <a:spcPts val="1939"/>
              </a:lnSpc>
              <a:spcBef>
                <a:spcPts val="1050"/>
              </a:spcBef>
            </a:pPr>
            <a:r>
              <a:rPr lang="fr-FR" sz="1800">
                <a:latin typeface="Arial Nova light" panose="020B0304020202020204" pitchFamily="34" charset="0"/>
                <a:cs typeface="Arial Narrow"/>
              </a:rPr>
              <a:t>Stimuler les inscriptions au secondaire DPSCD des étudiants hors district</a:t>
            </a:r>
          </a:p>
        </p:txBody>
      </p:sp>
      <p:sp>
        <p:nvSpPr>
          <p:cNvPr id="21" name="object 21"/>
          <p:cNvSpPr txBox="1">
            <a:spLocks noGrp="1"/>
          </p:cNvSpPr>
          <p:nvPr>
            <p:ph type="title"/>
          </p:nvPr>
        </p:nvSpPr>
        <p:spPr>
          <a:xfrm>
            <a:off x="804334" y="895115"/>
            <a:ext cx="4529666" cy="566822"/>
          </a:xfrm>
          <a:prstGeom prst="rect">
            <a:avLst/>
          </a:prstGeom>
        </p:spPr>
        <p:txBody>
          <a:bodyPr vert="horz" wrap="square" lIns="0" tIns="12700" rIns="0" bIns="0" rtlCol="0">
            <a:spAutoFit/>
          </a:bodyPr>
          <a:lstStyle/>
          <a:p>
            <a:pPr marL="12700">
              <a:lnSpc>
                <a:spcPct val="100000"/>
              </a:lnSpc>
              <a:spcBef>
                <a:spcPts val="100"/>
              </a:spcBef>
            </a:pPr>
            <a:r>
              <a:rPr lang="fr-FR"/>
              <a:t>Contexte de Detroit</a:t>
            </a:r>
          </a:p>
        </p:txBody>
      </p:sp>
      <p:sp>
        <p:nvSpPr>
          <p:cNvPr id="22" name="object 22"/>
          <p:cNvSpPr txBox="1"/>
          <p:nvPr/>
        </p:nvSpPr>
        <p:spPr>
          <a:xfrm>
            <a:off x="9075828" y="2440494"/>
            <a:ext cx="534035" cy="269240"/>
          </a:xfrm>
          <a:prstGeom prst="rect">
            <a:avLst/>
          </a:prstGeom>
        </p:spPr>
        <p:txBody>
          <a:bodyPr vert="horz" wrap="square" lIns="0" tIns="12065" rIns="0" bIns="0" rtlCol="0">
            <a:spAutoFit/>
          </a:bodyPr>
          <a:lstStyle/>
          <a:p>
            <a:pPr marL="12700">
              <a:lnSpc>
                <a:spcPct val="100000"/>
              </a:lnSpc>
              <a:spcBef>
                <a:spcPts val="95"/>
              </a:spcBef>
            </a:pPr>
            <a:r>
              <a:rPr lang="fr-FR" sz="1600" b="1">
                <a:solidFill>
                  <a:srgbClr val="FFFFFF"/>
                </a:solidFill>
                <a:latin typeface="Calibri"/>
                <a:cs typeface="Calibri"/>
              </a:rPr>
              <a:t>50,2 %</a:t>
            </a:r>
          </a:p>
        </p:txBody>
      </p:sp>
      <p:sp>
        <p:nvSpPr>
          <p:cNvPr id="23" name="object 23"/>
          <p:cNvSpPr txBox="1"/>
          <p:nvPr/>
        </p:nvSpPr>
        <p:spPr>
          <a:xfrm>
            <a:off x="7828057" y="2545285"/>
            <a:ext cx="534035" cy="269240"/>
          </a:xfrm>
          <a:prstGeom prst="rect">
            <a:avLst/>
          </a:prstGeom>
        </p:spPr>
        <p:txBody>
          <a:bodyPr vert="horz" wrap="square" lIns="0" tIns="12065" rIns="0" bIns="0" rtlCol="0">
            <a:spAutoFit/>
          </a:bodyPr>
          <a:lstStyle/>
          <a:p>
            <a:pPr marL="12700">
              <a:lnSpc>
                <a:spcPct val="100000"/>
              </a:lnSpc>
              <a:spcBef>
                <a:spcPts val="95"/>
              </a:spcBef>
            </a:pPr>
            <a:r>
              <a:rPr lang="fr-FR" sz="1600" b="1">
                <a:latin typeface="Calibri"/>
                <a:cs typeface="Calibri"/>
              </a:rPr>
              <a:t>40,1 %</a:t>
            </a:r>
          </a:p>
        </p:txBody>
      </p:sp>
      <p:sp>
        <p:nvSpPr>
          <p:cNvPr id="24" name="object 24"/>
          <p:cNvSpPr txBox="1"/>
          <p:nvPr/>
        </p:nvSpPr>
        <p:spPr>
          <a:xfrm>
            <a:off x="7893082" y="1276038"/>
            <a:ext cx="665892" cy="258404"/>
          </a:xfrm>
          <a:prstGeom prst="rect">
            <a:avLst/>
          </a:prstGeom>
        </p:spPr>
        <p:txBody>
          <a:bodyPr vert="horz" wrap="square" lIns="0" tIns="12065" rIns="0" bIns="0" rtlCol="0">
            <a:spAutoFit/>
          </a:bodyPr>
          <a:lstStyle/>
          <a:p>
            <a:pPr marL="38100" algn="ctr">
              <a:spcBef>
                <a:spcPts val="95"/>
              </a:spcBef>
            </a:pPr>
            <a:r>
              <a:rPr lang="fr-FR" sz="1600" b="1">
                <a:solidFill>
                  <a:srgbClr val="404040"/>
                </a:solidFill>
                <a:latin typeface="Calibri"/>
                <a:cs typeface="Calibri"/>
              </a:rPr>
              <a:t>9,2 %</a:t>
            </a:r>
          </a:p>
        </p:txBody>
      </p:sp>
      <p:grpSp>
        <p:nvGrpSpPr>
          <p:cNvPr id="25" name="object 25"/>
          <p:cNvGrpSpPr/>
          <p:nvPr/>
        </p:nvGrpSpPr>
        <p:grpSpPr>
          <a:xfrm>
            <a:off x="10093452" y="1930907"/>
            <a:ext cx="109855" cy="1069975"/>
            <a:chOff x="10093452" y="1930907"/>
            <a:chExt cx="109855" cy="1069975"/>
          </a:xfrm>
        </p:grpSpPr>
        <p:sp>
          <p:nvSpPr>
            <p:cNvPr id="26" name="object 26"/>
            <p:cNvSpPr/>
            <p:nvPr/>
          </p:nvSpPr>
          <p:spPr>
            <a:xfrm>
              <a:off x="10093452" y="1930907"/>
              <a:ext cx="109855" cy="111760"/>
            </a:xfrm>
            <a:custGeom>
              <a:avLst/>
              <a:gdLst/>
              <a:ahLst/>
              <a:cxnLst/>
              <a:rect l="l" t="t" r="r" b="b"/>
              <a:pathLst>
                <a:path w="109854" h="111760">
                  <a:moveTo>
                    <a:pt x="109727" y="0"/>
                  </a:moveTo>
                  <a:lnTo>
                    <a:pt x="0" y="0"/>
                  </a:lnTo>
                  <a:lnTo>
                    <a:pt x="0" y="111251"/>
                  </a:lnTo>
                  <a:lnTo>
                    <a:pt x="109727" y="111251"/>
                  </a:lnTo>
                  <a:lnTo>
                    <a:pt x="109727" y="0"/>
                  </a:lnTo>
                  <a:close/>
                </a:path>
              </a:pathLst>
            </a:custGeom>
            <a:solidFill>
              <a:srgbClr val="0F1A9F"/>
            </a:solidFill>
          </p:spPr>
          <p:txBody>
            <a:bodyPr wrap="square" lIns="0" tIns="0" rIns="0" bIns="0" rtlCol="0"/>
            <a:lstStyle/>
            <a:p>
              <a:endParaRPr/>
            </a:p>
          </p:txBody>
        </p:sp>
        <p:sp>
          <p:nvSpPr>
            <p:cNvPr id="27" name="object 27"/>
            <p:cNvSpPr/>
            <p:nvPr/>
          </p:nvSpPr>
          <p:spPr>
            <a:xfrm>
              <a:off x="10093452" y="2250947"/>
              <a:ext cx="109855" cy="111760"/>
            </a:xfrm>
            <a:custGeom>
              <a:avLst/>
              <a:gdLst/>
              <a:ahLst/>
              <a:cxnLst/>
              <a:rect l="l" t="t" r="r" b="b"/>
              <a:pathLst>
                <a:path w="109854" h="111760">
                  <a:moveTo>
                    <a:pt x="109727" y="0"/>
                  </a:moveTo>
                  <a:lnTo>
                    <a:pt x="0" y="0"/>
                  </a:lnTo>
                  <a:lnTo>
                    <a:pt x="0" y="111251"/>
                  </a:lnTo>
                  <a:lnTo>
                    <a:pt x="109727" y="111251"/>
                  </a:lnTo>
                  <a:lnTo>
                    <a:pt x="109727" y="0"/>
                  </a:lnTo>
                  <a:close/>
                </a:path>
              </a:pathLst>
            </a:custGeom>
            <a:solidFill>
              <a:srgbClr val="B6C9F1"/>
            </a:solidFill>
          </p:spPr>
          <p:txBody>
            <a:bodyPr wrap="square" lIns="0" tIns="0" rIns="0" bIns="0" rtlCol="0"/>
            <a:lstStyle/>
            <a:p>
              <a:endParaRPr/>
            </a:p>
          </p:txBody>
        </p:sp>
        <p:sp>
          <p:nvSpPr>
            <p:cNvPr id="28" name="object 28"/>
            <p:cNvSpPr/>
            <p:nvPr/>
          </p:nvSpPr>
          <p:spPr>
            <a:xfrm>
              <a:off x="10093452" y="2570987"/>
              <a:ext cx="109855" cy="109855"/>
            </a:xfrm>
            <a:custGeom>
              <a:avLst/>
              <a:gdLst/>
              <a:ahLst/>
              <a:cxnLst/>
              <a:rect l="l" t="t" r="r" b="b"/>
              <a:pathLst>
                <a:path w="109854" h="109855">
                  <a:moveTo>
                    <a:pt x="109727" y="0"/>
                  </a:moveTo>
                  <a:lnTo>
                    <a:pt x="0" y="0"/>
                  </a:lnTo>
                  <a:lnTo>
                    <a:pt x="0" y="109727"/>
                  </a:lnTo>
                  <a:lnTo>
                    <a:pt x="109727" y="109727"/>
                  </a:lnTo>
                  <a:lnTo>
                    <a:pt x="109727" y="0"/>
                  </a:lnTo>
                  <a:close/>
                </a:path>
              </a:pathLst>
            </a:custGeom>
            <a:solidFill>
              <a:srgbClr val="F1B705"/>
            </a:solidFill>
          </p:spPr>
          <p:txBody>
            <a:bodyPr wrap="square" lIns="0" tIns="0" rIns="0" bIns="0" rtlCol="0"/>
            <a:lstStyle/>
            <a:p>
              <a:endParaRPr/>
            </a:p>
          </p:txBody>
        </p:sp>
        <p:sp>
          <p:nvSpPr>
            <p:cNvPr id="29" name="object 29"/>
            <p:cNvSpPr/>
            <p:nvPr/>
          </p:nvSpPr>
          <p:spPr>
            <a:xfrm>
              <a:off x="10093452" y="2889503"/>
              <a:ext cx="109855" cy="111760"/>
            </a:xfrm>
            <a:custGeom>
              <a:avLst/>
              <a:gdLst/>
              <a:ahLst/>
              <a:cxnLst/>
              <a:rect l="l" t="t" r="r" b="b"/>
              <a:pathLst>
                <a:path w="109854" h="111760">
                  <a:moveTo>
                    <a:pt x="109727" y="0"/>
                  </a:moveTo>
                  <a:lnTo>
                    <a:pt x="0" y="0"/>
                  </a:lnTo>
                  <a:lnTo>
                    <a:pt x="0" y="111251"/>
                  </a:lnTo>
                  <a:lnTo>
                    <a:pt x="109727" y="111251"/>
                  </a:lnTo>
                  <a:lnTo>
                    <a:pt x="109727" y="0"/>
                  </a:lnTo>
                  <a:close/>
                </a:path>
              </a:pathLst>
            </a:custGeom>
            <a:solidFill>
              <a:srgbClr val="FFDF83"/>
            </a:solidFill>
          </p:spPr>
          <p:txBody>
            <a:bodyPr wrap="square" lIns="0" tIns="0" rIns="0" bIns="0" rtlCol="0"/>
            <a:lstStyle/>
            <a:p>
              <a:endParaRPr/>
            </a:p>
          </p:txBody>
        </p:sp>
      </p:grpSp>
      <p:sp>
        <p:nvSpPr>
          <p:cNvPr id="30" name="object 30"/>
          <p:cNvSpPr txBox="1"/>
          <p:nvPr/>
        </p:nvSpPr>
        <p:spPr>
          <a:xfrm>
            <a:off x="10241231" y="1752600"/>
            <a:ext cx="1479852" cy="1312539"/>
          </a:xfrm>
          <a:prstGeom prst="rect">
            <a:avLst/>
          </a:prstGeom>
        </p:spPr>
        <p:txBody>
          <a:bodyPr vert="horz" wrap="square" lIns="0" tIns="88265" rIns="0" bIns="0" rtlCol="0">
            <a:spAutoFit/>
          </a:bodyPr>
          <a:lstStyle/>
          <a:p>
            <a:pPr>
              <a:spcBef>
                <a:spcPts val="300"/>
              </a:spcBef>
            </a:pPr>
            <a:r>
              <a:rPr lang="fr-FR">
                <a:solidFill>
                  <a:srgbClr val="585858"/>
                </a:solidFill>
                <a:latin typeface="Arial Nova light" panose="020B0304020202020204" pitchFamily="34" charset="0"/>
                <a:cs typeface="Arial Narrow"/>
              </a:rPr>
              <a:t>DPSCD</a:t>
            </a:r>
          </a:p>
          <a:p>
            <a:pPr marR="5080">
              <a:spcBef>
                <a:spcPts val="300"/>
              </a:spcBef>
            </a:pPr>
            <a:r>
              <a:rPr lang="fr-FR">
                <a:solidFill>
                  <a:srgbClr val="585858"/>
                </a:solidFill>
                <a:latin typeface="Arial Nova light" panose="020B0304020202020204" pitchFamily="34" charset="0"/>
                <a:cs typeface="Arial Narrow"/>
              </a:rPr>
              <a:t>Charte</a:t>
            </a:r>
          </a:p>
          <a:p>
            <a:pPr marR="5080">
              <a:spcBef>
                <a:spcPts val="300"/>
              </a:spcBef>
            </a:pPr>
            <a:r>
              <a:rPr lang="fr-FR">
                <a:solidFill>
                  <a:srgbClr val="585858"/>
                </a:solidFill>
                <a:latin typeface="Arial Nova light" panose="020B0304020202020204" pitchFamily="34" charset="0"/>
                <a:cs typeface="Arial Narrow"/>
              </a:rPr>
              <a:t>Privé</a:t>
            </a:r>
          </a:p>
          <a:p>
            <a:pPr marR="5080">
              <a:spcBef>
                <a:spcPts val="300"/>
              </a:spcBef>
            </a:pPr>
            <a:r>
              <a:rPr lang="fr-FR">
                <a:solidFill>
                  <a:srgbClr val="585858"/>
                </a:solidFill>
                <a:latin typeface="Arial Nova light" panose="020B0304020202020204" pitchFamily="34" charset="0"/>
                <a:cs typeface="Arial Narrow"/>
              </a:rPr>
              <a:t>Autre public</a:t>
            </a:r>
          </a:p>
        </p:txBody>
      </p:sp>
      <p:sp>
        <p:nvSpPr>
          <p:cNvPr id="31" name="object 31"/>
          <p:cNvSpPr txBox="1"/>
          <p:nvPr/>
        </p:nvSpPr>
        <p:spPr>
          <a:xfrm>
            <a:off x="8629601" y="633110"/>
            <a:ext cx="2118360" cy="299720"/>
          </a:xfrm>
          <a:prstGeom prst="rect">
            <a:avLst/>
          </a:prstGeom>
        </p:spPr>
        <p:txBody>
          <a:bodyPr vert="horz" wrap="square" lIns="0" tIns="12700" rIns="0" bIns="0" rtlCol="0">
            <a:spAutoFit/>
          </a:bodyPr>
          <a:lstStyle/>
          <a:p>
            <a:pPr marL="12700">
              <a:lnSpc>
                <a:spcPct val="100000"/>
              </a:lnSpc>
              <a:spcBef>
                <a:spcPts val="100"/>
              </a:spcBef>
            </a:pPr>
            <a:r>
              <a:rPr lang="fr-FR" sz="1800" b="1">
                <a:latin typeface="Calibri"/>
                <a:cs typeface="Calibri"/>
              </a:rPr>
              <a:t>Marché scolaire de Detroit</a:t>
            </a:r>
          </a:p>
        </p:txBody>
      </p:sp>
      <p:graphicFrame>
        <p:nvGraphicFramePr>
          <p:cNvPr id="32" name="object 32"/>
          <p:cNvGraphicFramePr>
            <a:graphicFrameLocks noGrp="1"/>
          </p:cNvGraphicFramePr>
          <p:nvPr/>
        </p:nvGraphicFramePr>
        <p:xfrm>
          <a:off x="5232290" y="3223830"/>
          <a:ext cx="2599689" cy="1828798"/>
        </p:xfrm>
        <a:graphic>
          <a:graphicData uri="http://schemas.openxmlformats.org/drawingml/2006/table">
            <a:tbl>
              <a:tblPr firstRow="1" bandRow="1">
                <a:tableStyleId>{2D5ABB26-0587-4C30-8999-92F81FD0307C}</a:tableStyleId>
              </a:tblPr>
              <a:tblGrid>
                <a:gridCol w="1463675">
                  <a:extLst>
                    <a:ext uri="{9D8B030D-6E8A-4147-A177-3AD203B41FA5}">
                      <a16:colId xmlns:a16="http://schemas.microsoft.com/office/drawing/2014/main" xmlns="" val="20000"/>
                    </a:ext>
                  </a:extLst>
                </a:gridCol>
                <a:gridCol w="1136014">
                  <a:extLst>
                    <a:ext uri="{9D8B030D-6E8A-4147-A177-3AD203B41FA5}">
                      <a16:colId xmlns:a16="http://schemas.microsoft.com/office/drawing/2014/main" xmlns="" val="20001"/>
                    </a:ext>
                  </a:extLst>
                </a:gridCol>
              </a:tblGrid>
              <a:tr h="365760">
                <a:tc>
                  <a:txBody>
                    <a:bodyPr/>
                    <a:lstStyle/>
                    <a:p>
                      <a:pPr marL="90805">
                        <a:lnSpc>
                          <a:spcPct val="100000"/>
                        </a:lnSpc>
                        <a:spcBef>
                          <a:spcPts val="240"/>
                        </a:spcBef>
                      </a:pPr>
                      <a:r>
                        <a:rPr lang="fr-FR" sz="1800">
                          <a:latin typeface="Calibri"/>
                          <a:cs typeface="Calibri"/>
                        </a:rPr>
                        <a:t>DPSCD</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tc>
                  <a:txBody>
                    <a:bodyPr/>
                    <a:lstStyle/>
                    <a:p>
                      <a:pPr marL="90805">
                        <a:lnSpc>
                          <a:spcPct val="100000"/>
                        </a:lnSpc>
                        <a:spcBef>
                          <a:spcPts val="240"/>
                        </a:spcBef>
                      </a:pPr>
                      <a:r>
                        <a:rPr lang="fr-FR" sz="1800">
                          <a:latin typeface="Calibri"/>
                          <a:cs typeface="Calibri"/>
                        </a:rPr>
                        <a:t>104</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extLst>
                  <a:ext uri="{0D108BD9-81ED-4DB2-BD59-A6C34878D82A}">
                    <a16:rowId xmlns:a16="http://schemas.microsoft.com/office/drawing/2014/main" xmlns="" val="10000"/>
                  </a:ext>
                </a:extLst>
              </a:tr>
              <a:tr h="365759">
                <a:tc>
                  <a:txBody>
                    <a:bodyPr/>
                    <a:lstStyle/>
                    <a:p>
                      <a:pPr marL="91440">
                        <a:lnSpc>
                          <a:spcPct val="100000"/>
                        </a:lnSpc>
                        <a:spcBef>
                          <a:spcPts val="240"/>
                        </a:spcBef>
                      </a:pPr>
                      <a:r>
                        <a:rPr lang="fr-FR" sz="1800">
                          <a:latin typeface="Calibri"/>
                          <a:cs typeface="Calibri"/>
                        </a:rPr>
                        <a:t>Charte</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tc>
                  <a:txBody>
                    <a:bodyPr/>
                    <a:lstStyle/>
                    <a:p>
                      <a:pPr marL="90805">
                        <a:lnSpc>
                          <a:spcPct val="100000"/>
                        </a:lnSpc>
                        <a:spcBef>
                          <a:spcPts val="240"/>
                        </a:spcBef>
                      </a:pPr>
                      <a:r>
                        <a:rPr lang="fr-FR" sz="1800">
                          <a:latin typeface="Calibri"/>
                          <a:cs typeface="Calibri"/>
                        </a:rPr>
                        <a:t>83</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extLst>
                  <a:ext uri="{0D108BD9-81ED-4DB2-BD59-A6C34878D82A}">
                    <a16:rowId xmlns:a16="http://schemas.microsoft.com/office/drawing/2014/main" xmlns="" val="10001"/>
                  </a:ext>
                </a:extLst>
              </a:tr>
              <a:tr h="365760">
                <a:tc>
                  <a:txBody>
                    <a:bodyPr/>
                    <a:lstStyle/>
                    <a:p>
                      <a:pPr marL="91440">
                        <a:lnSpc>
                          <a:spcPct val="100000"/>
                        </a:lnSpc>
                        <a:spcBef>
                          <a:spcPts val="240"/>
                        </a:spcBef>
                      </a:pPr>
                      <a:r>
                        <a:rPr lang="fr-FR" sz="1800">
                          <a:latin typeface="Calibri"/>
                          <a:cs typeface="Calibri"/>
                        </a:rPr>
                        <a:t>Privé</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tc>
                  <a:txBody>
                    <a:bodyPr/>
                    <a:lstStyle/>
                    <a:p>
                      <a:pPr marL="90805">
                        <a:lnSpc>
                          <a:spcPct val="100000"/>
                        </a:lnSpc>
                        <a:spcBef>
                          <a:spcPts val="240"/>
                        </a:spcBef>
                      </a:pPr>
                      <a:r>
                        <a:rPr lang="fr-FR" sz="1800">
                          <a:latin typeface="Calibri"/>
                          <a:cs typeface="Calibri"/>
                        </a:rPr>
                        <a:t>19</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extLst>
                  <a:ext uri="{0D108BD9-81ED-4DB2-BD59-A6C34878D82A}">
                    <a16:rowId xmlns:a16="http://schemas.microsoft.com/office/drawing/2014/main" xmlns="" val="10002"/>
                  </a:ext>
                </a:extLst>
              </a:tr>
              <a:tr h="365760">
                <a:tc>
                  <a:txBody>
                    <a:bodyPr/>
                    <a:lstStyle/>
                    <a:p>
                      <a:pPr marL="91440">
                        <a:lnSpc>
                          <a:spcPct val="100000"/>
                        </a:lnSpc>
                        <a:spcBef>
                          <a:spcPts val="240"/>
                        </a:spcBef>
                      </a:pPr>
                      <a:r>
                        <a:rPr lang="fr-FR" sz="1800">
                          <a:latin typeface="Calibri"/>
                          <a:cs typeface="Calibri"/>
                        </a:rPr>
                        <a:t>Autre public</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tc>
                  <a:txBody>
                    <a:bodyPr/>
                    <a:lstStyle/>
                    <a:p>
                      <a:pPr marL="90805">
                        <a:lnSpc>
                          <a:spcPct val="100000"/>
                        </a:lnSpc>
                        <a:spcBef>
                          <a:spcPts val="240"/>
                        </a:spcBef>
                      </a:pPr>
                      <a:r>
                        <a:rPr lang="fr-FR" sz="1800">
                          <a:latin typeface="Calibri"/>
                          <a:cs typeface="Calibri"/>
                        </a:rPr>
                        <a:t>1</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extLst>
                  <a:ext uri="{0D108BD9-81ED-4DB2-BD59-A6C34878D82A}">
                    <a16:rowId xmlns:a16="http://schemas.microsoft.com/office/drawing/2014/main" xmlns="" val="10003"/>
                  </a:ext>
                </a:extLst>
              </a:tr>
              <a:tr h="365759">
                <a:tc>
                  <a:txBody>
                    <a:bodyPr/>
                    <a:lstStyle/>
                    <a:p>
                      <a:pPr marL="91440">
                        <a:lnSpc>
                          <a:spcPct val="100000"/>
                        </a:lnSpc>
                        <a:spcBef>
                          <a:spcPts val="240"/>
                        </a:spcBef>
                      </a:pPr>
                      <a:r>
                        <a:rPr lang="fr-FR" sz="1800">
                          <a:latin typeface="Calibri"/>
                          <a:cs typeface="Calibri"/>
                        </a:rPr>
                        <a:t>Total</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tc>
                  <a:txBody>
                    <a:bodyPr/>
                    <a:lstStyle/>
                    <a:p>
                      <a:pPr marL="90805">
                        <a:lnSpc>
                          <a:spcPct val="100000"/>
                        </a:lnSpc>
                        <a:spcBef>
                          <a:spcPts val="240"/>
                        </a:spcBef>
                      </a:pPr>
                      <a:r>
                        <a:rPr lang="fr-FR" sz="1800">
                          <a:latin typeface="Calibri"/>
                          <a:cs typeface="Calibri"/>
                        </a:rPr>
                        <a:t>207</a:t>
                      </a:r>
                    </a:p>
                  </a:txBody>
                  <a:tcPr marL="0" marR="0" marT="30480" marB="0">
                    <a:lnL w="3175">
                      <a:solidFill>
                        <a:srgbClr val="000000"/>
                      </a:solidFill>
                      <a:prstDash val="solid"/>
                    </a:lnL>
                    <a:lnR w="3175">
                      <a:solidFill>
                        <a:srgbClr val="000000"/>
                      </a:solidFill>
                      <a:prstDash val="solid"/>
                    </a:lnR>
                    <a:lnT w="3175">
                      <a:solidFill>
                        <a:srgbClr val="000000"/>
                      </a:solidFill>
                      <a:prstDash val="solid"/>
                    </a:lnT>
                    <a:lnB w="3175">
                      <a:solidFill>
                        <a:srgbClr val="000000"/>
                      </a:solidFill>
                      <a:prstDash val="solid"/>
                    </a:lnB>
                    <a:solidFill>
                      <a:srgbClr val="FFFFFF"/>
                    </a:solidFill>
                  </a:tcPr>
                </a:tc>
                <a:extLst>
                  <a:ext uri="{0D108BD9-81ED-4DB2-BD59-A6C34878D82A}">
                    <a16:rowId xmlns:a16="http://schemas.microsoft.com/office/drawing/2014/main" xmlns="" val="10004"/>
                  </a:ext>
                </a:extLst>
              </a:tr>
            </a:tbl>
          </a:graphicData>
        </a:graphic>
      </p:graphicFrame>
      <p:sp>
        <p:nvSpPr>
          <p:cNvPr id="33" name="object 24"/>
          <p:cNvSpPr txBox="1"/>
          <p:nvPr/>
        </p:nvSpPr>
        <p:spPr>
          <a:xfrm>
            <a:off x="8416607" y="1206678"/>
            <a:ext cx="651193" cy="258404"/>
          </a:xfrm>
          <a:prstGeom prst="rect">
            <a:avLst/>
          </a:prstGeom>
        </p:spPr>
        <p:txBody>
          <a:bodyPr vert="horz" wrap="square" lIns="0" tIns="12065" rIns="0" bIns="0" rtlCol="0">
            <a:spAutoFit/>
          </a:bodyPr>
          <a:lstStyle/>
          <a:p>
            <a:pPr marL="38100" algn="ctr">
              <a:lnSpc>
                <a:spcPct val="100000"/>
              </a:lnSpc>
              <a:spcBef>
                <a:spcPts val="95"/>
              </a:spcBef>
            </a:pPr>
            <a:r>
              <a:rPr lang="fr-FR" sz="1600" b="1">
                <a:solidFill>
                  <a:srgbClr val="404040"/>
                </a:solidFill>
                <a:latin typeface="Calibri"/>
                <a:cs typeface="Calibri"/>
              </a:rPr>
              <a:t>0,5 %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1863070" cy="6858000"/>
            <a:chOff x="0" y="0"/>
            <a:chExt cx="11863070" cy="6858000"/>
          </a:xfrm>
        </p:grpSpPr>
        <p:sp>
          <p:nvSpPr>
            <p:cNvPr id="3" name="object 3"/>
            <p:cNvSpPr/>
            <p:nvPr/>
          </p:nvSpPr>
          <p:spPr>
            <a:xfrm>
              <a:off x="0"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0046B9"/>
            </a:solidFill>
          </p:spPr>
          <p:txBody>
            <a:bodyPr wrap="square" lIns="0" tIns="0" rIns="0" bIns="0" rtlCol="0"/>
            <a:lstStyle/>
            <a:p>
              <a:endParaRPr/>
            </a:p>
          </p:txBody>
        </p:sp>
        <p:sp>
          <p:nvSpPr>
            <p:cNvPr id="4" name="object 4"/>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5" name="object 5"/>
            <p:cNvPicPr/>
            <p:nvPr/>
          </p:nvPicPr>
          <p:blipFill>
            <a:blip r:embed="rId2" cstate="print"/>
            <a:stretch>
              <a:fillRect/>
            </a:stretch>
          </p:blipFill>
          <p:spPr>
            <a:xfrm>
              <a:off x="3525011" y="4995671"/>
              <a:ext cx="5141975" cy="1471041"/>
            </a:xfrm>
            <a:prstGeom prst="rect">
              <a:avLst/>
            </a:prstGeom>
          </p:spPr>
        </p:pic>
      </p:grpSp>
      <p:sp>
        <p:nvSpPr>
          <p:cNvPr id="6" name="object 6"/>
          <p:cNvSpPr txBox="1">
            <a:spLocks noGrp="1"/>
          </p:cNvSpPr>
          <p:nvPr>
            <p:ph type="title"/>
          </p:nvPr>
        </p:nvSpPr>
        <p:spPr>
          <a:xfrm>
            <a:off x="1477078" y="692639"/>
            <a:ext cx="7285922" cy="574040"/>
          </a:xfrm>
          <a:prstGeom prst="rect">
            <a:avLst/>
          </a:prstGeom>
        </p:spPr>
        <p:txBody>
          <a:bodyPr vert="horz" wrap="square" lIns="0" tIns="12700" rIns="0" bIns="0" rtlCol="0">
            <a:spAutoFit/>
          </a:bodyPr>
          <a:lstStyle/>
          <a:p>
            <a:pPr marL="12700">
              <a:lnSpc>
                <a:spcPct val="100000"/>
              </a:lnSpc>
              <a:spcBef>
                <a:spcPts val="100"/>
              </a:spcBef>
            </a:pPr>
            <a:r>
              <a:rPr lang="fr-FR"/>
              <a:t>Exigences de la candidature</a:t>
            </a:r>
          </a:p>
        </p:txBody>
      </p:sp>
      <p:grpSp>
        <p:nvGrpSpPr>
          <p:cNvPr id="7" name="object 7"/>
          <p:cNvGrpSpPr/>
          <p:nvPr/>
        </p:nvGrpSpPr>
        <p:grpSpPr>
          <a:xfrm>
            <a:off x="1371600" y="1508760"/>
            <a:ext cx="3918585" cy="1911350"/>
            <a:chOff x="1371600" y="1508760"/>
            <a:chExt cx="3918585" cy="1911350"/>
          </a:xfrm>
        </p:grpSpPr>
        <p:pic>
          <p:nvPicPr>
            <p:cNvPr id="8" name="object 8"/>
            <p:cNvPicPr/>
            <p:nvPr/>
          </p:nvPicPr>
          <p:blipFill>
            <a:blip r:embed="rId3" cstate="print"/>
            <a:stretch>
              <a:fillRect/>
            </a:stretch>
          </p:blipFill>
          <p:spPr>
            <a:xfrm>
              <a:off x="1424940" y="1508760"/>
              <a:ext cx="3864863" cy="1911095"/>
            </a:xfrm>
            <a:prstGeom prst="rect">
              <a:avLst/>
            </a:prstGeom>
          </p:spPr>
        </p:pic>
        <p:pic>
          <p:nvPicPr>
            <p:cNvPr id="9" name="object 9"/>
            <p:cNvPicPr/>
            <p:nvPr/>
          </p:nvPicPr>
          <p:blipFill>
            <a:blip r:embed="rId4" cstate="print"/>
            <a:stretch>
              <a:fillRect/>
            </a:stretch>
          </p:blipFill>
          <p:spPr>
            <a:xfrm>
              <a:off x="4831880" y="2699804"/>
              <a:ext cx="177507" cy="243039"/>
            </a:xfrm>
            <a:prstGeom prst="rect">
              <a:avLst/>
            </a:prstGeom>
          </p:spPr>
        </p:pic>
        <p:pic>
          <p:nvPicPr>
            <p:cNvPr id="10" name="object 10"/>
            <p:cNvPicPr/>
            <p:nvPr/>
          </p:nvPicPr>
          <p:blipFill>
            <a:blip r:embed="rId5" cstate="print"/>
            <a:stretch>
              <a:fillRect/>
            </a:stretch>
          </p:blipFill>
          <p:spPr>
            <a:xfrm>
              <a:off x="1371600" y="2089404"/>
              <a:ext cx="85343" cy="853439"/>
            </a:xfrm>
            <a:prstGeom prst="rect">
              <a:avLst/>
            </a:prstGeom>
          </p:spPr>
        </p:pic>
        <p:pic>
          <p:nvPicPr>
            <p:cNvPr id="11" name="object 11"/>
            <p:cNvPicPr/>
            <p:nvPr/>
          </p:nvPicPr>
          <p:blipFill>
            <a:blip r:embed="rId6" cstate="print"/>
            <a:stretch>
              <a:fillRect/>
            </a:stretch>
          </p:blipFill>
          <p:spPr>
            <a:xfrm>
              <a:off x="4947640" y="2089404"/>
              <a:ext cx="61747" cy="84543"/>
            </a:xfrm>
            <a:prstGeom prst="rect">
              <a:avLst/>
            </a:prstGeom>
          </p:spPr>
        </p:pic>
        <p:sp>
          <p:nvSpPr>
            <p:cNvPr id="12" name="object 12"/>
            <p:cNvSpPr/>
            <p:nvPr/>
          </p:nvSpPr>
          <p:spPr>
            <a:xfrm>
              <a:off x="1456943" y="1540764"/>
              <a:ext cx="3744595" cy="1792605"/>
            </a:xfrm>
            <a:custGeom>
              <a:avLst/>
              <a:gdLst/>
              <a:ahLst/>
              <a:cxnLst/>
              <a:rect l="l" t="t" r="r" b="b"/>
              <a:pathLst>
                <a:path w="3744595" h="1792604">
                  <a:moveTo>
                    <a:pt x="3089998" y="0"/>
                  </a:moveTo>
                  <a:lnTo>
                    <a:pt x="0" y="0"/>
                  </a:lnTo>
                  <a:lnTo>
                    <a:pt x="0" y="1792224"/>
                  </a:lnTo>
                  <a:lnTo>
                    <a:pt x="3089998" y="1792224"/>
                  </a:lnTo>
                  <a:lnTo>
                    <a:pt x="3744467" y="896112"/>
                  </a:lnTo>
                  <a:lnTo>
                    <a:pt x="3089998" y="0"/>
                  </a:lnTo>
                  <a:close/>
                </a:path>
              </a:pathLst>
            </a:custGeom>
            <a:solidFill>
              <a:srgbClr val="001E7D"/>
            </a:solidFill>
          </p:spPr>
          <p:txBody>
            <a:bodyPr wrap="square" lIns="0" tIns="0" rIns="0" bIns="0" rtlCol="0"/>
            <a:lstStyle/>
            <a:p>
              <a:endParaRPr/>
            </a:p>
          </p:txBody>
        </p:sp>
        <p:sp>
          <p:nvSpPr>
            <p:cNvPr id="13" name="object 13"/>
            <p:cNvSpPr/>
            <p:nvPr/>
          </p:nvSpPr>
          <p:spPr>
            <a:xfrm>
              <a:off x="1456943" y="1540764"/>
              <a:ext cx="3744595" cy="1792605"/>
            </a:xfrm>
            <a:custGeom>
              <a:avLst/>
              <a:gdLst/>
              <a:ahLst/>
              <a:cxnLst/>
              <a:rect l="l" t="t" r="r" b="b"/>
              <a:pathLst>
                <a:path w="3744595" h="1792604">
                  <a:moveTo>
                    <a:pt x="0" y="0"/>
                  </a:moveTo>
                  <a:lnTo>
                    <a:pt x="3089998" y="0"/>
                  </a:lnTo>
                  <a:lnTo>
                    <a:pt x="3744467" y="896112"/>
                  </a:lnTo>
                  <a:lnTo>
                    <a:pt x="3089998" y="1792224"/>
                  </a:lnTo>
                  <a:lnTo>
                    <a:pt x="0" y="1792224"/>
                  </a:lnTo>
                  <a:lnTo>
                    <a:pt x="0" y="0"/>
                  </a:lnTo>
                  <a:close/>
                </a:path>
              </a:pathLst>
            </a:custGeom>
            <a:ln w="12700">
              <a:solidFill>
                <a:srgbClr val="2E528F"/>
              </a:solidFill>
            </a:ln>
          </p:spPr>
          <p:txBody>
            <a:bodyPr wrap="square" lIns="0" tIns="0" rIns="0" bIns="0" rtlCol="0"/>
            <a:lstStyle/>
            <a:p>
              <a:endParaRPr/>
            </a:p>
          </p:txBody>
        </p:sp>
      </p:grpSp>
      <p:sp>
        <p:nvSpPr>
          <p:cNvPr id="14" name="object 14"/>
          <p:cNvSpPr txBox="1"/>
          <p:nvPr/>
        </p:nvSpPr>
        <p:spPr>
          <a:xfrm>
            <a:off x="1456944" y="2201001"/>
            <a:ext cx="3677920" cy="443070"/>
          </a:xfrm>
          <a:prstGeom prst="rect">
            <a:avLst/>
          </a:prstGeom>
        </p:spPr>
        <p:txBody>
          <a:bodyPr vert="horz" wrap="square" lIns="0" tIns="12065" rIns="0" bIns="0" rtlCol="0">
            <a:spAutoFit/>
          </a:bodyPr>
          <a:lstStyle/>
          <a:p>
            <a:pPr marL="12700" algn="ctr">
              <a:lnSpc>
                <a:spcPct val="100000"/>
              </a:lnSpc>
              <a:spcBef>
                <a:spcPts val="95"/>
              </a:spcBef>
            </a:pPr>
            <a:r>
              <a:rPr lang="fr-FR" sz="2800" b="1">
                <a:solidFill>
                  <a:srgbClr val="FFFFFF"/>
                </a:solidFill>
                <a:latin typeface="Arial"/>
                <a:cs typeface="Arial"/>
              </a:rPr>
              <a:t>Candidature en ligne</a:t>
            </a:r>
          </a:p>
        </p:txBody>
      </p:sp>
      <p:grpSp>
        <p:nvGrpSpPr>
          <p:cNvPr id="15" name="object 15"/>
          <p:cNvGrpSpPr/>
          <p:nvPr/>
        </p:nvGrpSpPr>
        <p:grpSpPr>
          <a:xfrm>
            <a:off x="1424940" y="3563111"/>
            <a:ext cx="3797935" cy="1935480"/>
            <a:chOff x="1424940" y="3563111"/>
            <a:chExt cx="3797935" cy="1935480"/>
          </a:xfrm>
        </p:grpSpPr>
        <p:pic>
          <p:nvPicPr>
            <p:cNvPr id="16" name="object 16"/>
            <p:cNvPicPr/>
            <p:nvPr/>
          </p:nvPicPr>
          <p:blipFill>
            <a:blip r:embed="rId7" cstate="print"/>
            <a:stretch>
              <a:fillRect/>
            </a:stretch>
          </p:blipFill>
          <p:spPr>
            <a:xfrm>
              <a:off x="1424940" y="3563111"/>
              <a:ext cx="3797807" cy="1935479"/>
            </a:xfrm>
            <a:prstGeom prst="rect">
              <a:avLst/>
            </a:prstGeom>
          </p:spPr>
        </p:pic>
        <p:sp>
          <p:nvSpPr>
            <p:cNvPr id="17" name="object 17"/>
            <p:cNvSpPr/>
            <p:nvPr/>
          </p:nvSpPr>
          <p:spPr>
            <a:xfrm>
              <a:off x="1456944" y="3595115"/>
              <a:ext cx="3677920" cy="1816735"/>
            </a:xfrm>
            <a:custGeom>
              <a:avLst/>
              <a:gdLst/>
              <a:ahLst/>
              <a:cxnLst/>
              <a:rect l="l" t="t" r="r" b="b"/>
              <a:pathLst>
                <a:path w="3677920" h="1816735">
                  <a:moveTo>
                    <a:pt x="3014040" y="0"/>
                  </a:moveTo>
                  <a:lnTo>
                    <a:pt x="0" y="0"/>
                  </a:lnTo>
                  <a:lnTo>
                    <a:pt x="0" y="1816608"/>
                  </a:lnTo>
                  <a:lnTo>
                    <a:pt x="3014040" y="1816608"/>
                  </a:lnTo>
                  <a:lnTo>
                    <a:pt x="3677412" y="908304"/>
                  </a:lnTo>
                  <a:lnTo>
                    <a:pt x="3014040" y="0"/>
                  </a:lnTo>
                  <a:close/>
                </a:path>
              </a:pathLst>
            </a:custGeom>
            <a:solidFill>
              <a:srgbClr val="001E7D"/>
            </a:solidFill>
          </p:spPr>
          <p:txBody>
            <a:bodyPr wrap="square" lIns="0" tIns="0" rIns="0" bIns="0" rtlCol="0"/>
            <a:lstStyle/>
            <a:p>
              <a:endParaRPr/>
            </a:p>
          </p:txBody>
        </p:sp>
        <p:sp>
          <p:nvSpPr>
            <p:cNvPr id="18" name="object 18"/>
            <p:cNvSpPr/>
            <p:nvPr/>
          </p:nvSpPr>
          <p:spPr>
            <a:xfrm>
              <a:off x="1456944" y="3595115"/>
              <a:ext cx="3677920" cy="1816735"/>
            </a:xfrm>
            <a:custGeom>
              <a:avLst/>
              <a:gdLst/>
              <a:ahLst/>
              <a:cxnLst/>
              <a:rect l="l" t="t" r="r" b="b"/>
              <a:pathLst>
                <a:path w="3677920" h="1816735">
                  <a:moveTo>
                    <a:pt x="0" y="0"/>
                  </a:moveTo>
                  <a:lnTo>
                    <a:pt x="3014040" y="0"/>
                  </a:lnTo>
                  <a:lnTo>
                    <a:pt x="3677412" y="908304"/>
                  </a:lnTo>
                  <a:lnTo>
                    <a:pt x="3014040" y="1816608"/>
                  </a:lnTo>
                  <a:lnTo>
                    <a:pt x="0" y="1816608"/>
                  </a:lnTo>
                  <a:lnTo>
                    <a:pt x="0" y="0"/>
                  </a:lnTo>
                  <a:close/>
                </a:path>
              </a:pathLst>
            </a:custGeom>
            <a:ln w="12700">
              <a:solidFill>
                <a:srgbClr val="2E528F"/>
              </a:solidFill>
            </a:ln>
          </p:spPr>
          <p:txBody>
            <a:bodyPr wrap="square" lIns="0" tIns="0" rIns="0" bIns="0" rtlCol="0"/>
            <a:lstStyle/>
            <a:p>
              <a:endParaRPr/>
            </a:p>
          </p:txBody>
        </p:sp>
      </p:grpSp>
      <p:sp>
        <p:nvSpPr>
          <p:cNvPr id="19" name="object 19"/>
          <p:cNvSpPr txBox="1"/>
          <p:nvPr/>
        </p:nvSpPr>
        <p:spPr>
          <a:xfrm>
            <a:off x="1456943" y="4268377"/>
            <a:ext cx="3552444" cy="443070"/>
          </a:xfrm>
          <a:prstGeom prst="rect">
            <a:avLst/>
          </a:prstGeom>
        </p:spPr>
        <p:txBody>
          <a:bodyPr vert="horz" wrap="square" lIns="0" tIns="12065" rIns="0" bIns="0" rtlCol="0">
            <a:spAutoFit/>
          </a:bodyPr>
          <a:lstStyle/>
          <a:p>
            <a:pPr marL="12700" algn="ctr">
              <a:lnSpc>
                <a:spcPct val="100000"/>
              </a:lnSpc>
              <a:spcBef>
                <a:spcPts val="95"/>
              </a:spcBef>
            </a:pPr>
            <a:r>
              <a:rPr lang="fr-FR" sz="2800" b="1">
                <a:solidFill>
                  <a:srgbClr val="FFFFFF"/>
                </a:solidFill>
                <a:latin typeface="Arial"/>
                <a:cs typeface="Arial"/>
              </a:rPr>
              <a:t>Examen</a:t>
            </a:r>
          </a:p>
        </p:txBody>
      </p:sp>
      <p:sp>
        <p:nvSpPr>
          <p:cNvPr id="20" name="object 20"/>
          <p:cNvSpPr txBox="1"/>
          <p:nvPr/>
        </p:nvSpPr>
        <p:spPr>
          <a:xfrm>
            <a:off x="5347417" y="1744209"/>
            <a:ext cx="5744933" cy="2677656"/>
          </a:xfrm>
          <a:prstGeom prst="rect">
            <a:avLst/>
          </a:prstGeom>
        </p:spPr>
        <p:txBody>
          <a:bodyPr vert="horz" wrap="square" lIns="0" tIns="12700" rIns="0" bIns="0" rtlCol="0">
            <a:spAutoFit/>
          </a:bodyPr>
          <a:lstStyle/>
          <a:p>
            <a:pPr marL="241300" indent="-228600">
              <a:spcBef>
                <a:spcPts val="100"/>
              </a:spcBef>
              <a:spcAft>
                <a:spcPts val="600"/>
              </a:spcAft>
              <a:buFont typeface="Arial"/>
              <a:buChar char="•"/>
              <a:tabLst>
                <a:tab pos="240665" algn="l"/>
                <a:tab pos="241300" algn="l"/>
              </a:tabLst>
            </a:pPr>
            <a:r>
              <a:rPr lang="fr-FR">
                <a:latin typeface="Arial Nova light" panose="020B0304020202020204" pitchFamily="34" charset="0"/>
                <a:cs typeface="Arial Narrow"/>
              </a:rPr>
              <a:t>Dissertation de 750 mots rédigée par l'étudiant</a:t>
            </a:r>
          </a:p>
          <a:p>
            <a:pPr marL="241300" indent="-228600">
              <a:spcBef>
                <a:spcPts val="100"/>
              </a:spcBef>
              <a:spcAft>
                <a:spcPts val="600"/>
              </a:spcAft>
              <a:buFont typeface="Arial"/>
              <a:buChar char="•"/>
              <a:tabLst>
                <a:tab pos="240665" algn="l"/>
                <a:tab pos="241300" algn="l"/>
              </a:tabLst>
            </a:pPr>
            <a:r>
              <a:rPr lang="fr-FR">
                <a:latin typeface="Arial Nova light" panose="020B0304020202020204" pitchFamily="34" charset="0"/>
                <a:cs typeface="Arial Narrow"/>
              </a:rPr>
              <a:t>Relevé de notes / bulletin indiquant les deux dernières années scolaires et, le cas échéant, les rapports d'étape cumulatifs</a:t>
            </a:r>
          </a:p>
          <a:p>
            <a:pPr marL="241300" indent="-228600">
              <a:spcBef>
                <a:spcPts val="100"/>
              </a:spcBef>
              <a:spcAft>
                <a:spcPts val="600"/>
              </a:spcAft>
              <a:buFont typeface="Arial"/>
              <a:buChar char="•"/>
              <a:tabLst>
                <a:tab pos="240665" algn="l"/>
                <a:tab pos="241300" algn="l"/>
              </a:tabLst>
            </a:pPr>
            <a:r>
              <a:rPr lang="fr-FR">
                <a:latin typeface="Arial Nova light" panose="020B0304020202020204" pitchFamily="34" charset="0"/>
                <a:cs typeface="Arial Narrow"/>
              </a:rPr>
              <a:t>Trois références (coordonnées uniquement)</a:t>
            </a:r>
          </a:p>
          <a:p>
            <a:pPr marL="241300" indent="-228600">
              <a:spcBef>
                <a:spcPts val="100"/>
              </a:spcBef>
              <a:spcAft>
                <a:spcPts val="600"/>
              </a:spcAft>
              <a:buFont typeface="Arial"/>
              <a:buChar char="•"/>
              <a:tabLst>
                <a:tab pos="240665" algn="l"/>
                <a:tab pos="241300" algn="l"/>
              </a:tabLst>
            </a:pPr>
            <a:endParaRPr lang="en-US" dirty="0">
              <a:latin typeface="Arial Nova light" panose="020B0304020202020204" pitchFamily="34" charset="0"/>
              <a:cs typeface="Arial Narrow"/>
            </a:endParaRPr>
          </a:p>
          <a:p>
            <a:pPr marL="241300" indent="-228600">
              <a:spcBef>
                <a:spcPts val="100"/>
              </a:spcBef>
              <a:spcAft>
                <a:spcPts val="600"/>
              </a:spcAft>
              <a:buFont typeface="Arial"/>
              <a:buChar char="•"/>
              <a:tabLst>
                <a:tab pos="240665" algn="l"/>
                <a:tab pos="241300" algn="l"/>
              </a:tabLst>
            </a:pPr>
            <a:endParaRPr lang="en-US" dirty="0">
              <a:latin typeface="Arial Nova light" panose="020B0304020202020204" pitchFamily="34" charset="0"/>
              <a:cs typeface="Arial Narrow"/>
            </a:endParaRPr>
          </a:p>
          <a:p>
            <a:pPr marL="241300" indent="-228600">
              <a:spcBef>
                <a:spcPts val="100"/>
              </a:spcBef>
              <a:spcAft>
                <a:spcPts val="600"/>
              </a:spcAft>
              <a:buFont typeface="Arial"/>
              <a:buChar char="•"/>
              <a:tabLst>
                <a:tab pos="240665" algn="l"/>
                <a:tab pos="241300" algn="l"/>
              </a:tabLst>
            </a:pPr>
            <a:endParaRPr sz="1800" dirty="0">
              <a:latin typeface="Arial Nova light" panose="020B0304020202020204" pitchFamily="34" charset="0"/>
              <a:cs typeface="Arial Narrow"/>
            </a:endParaRPr>
          </a:p>
        </p:txBody>
      </p:sp>
      <p:sp>
        <p:nvSpPr>
          <p:cNvPr id="24" name="object 24"/>
          <p:cNvSpPr txBox="1"/>
          <p:nvPr/>
        </p:nvSpPr>
        <p:spPr>
          <a:xfrm>
            <a:off x="5421165" y="3697526"/>
            <a:ext cx="5671185" cy="2223686"/>
          </a:xfrm>
          <a:prstGeom prst="rect">
            <a:avLst/>
          </a:prstGeom>
        </p:spPr>
        <p:txBody>
          <a:bodyPr vert="horz" wrap="square" lIns="0" tIns="111760" rIns="0" bIns="0" rtlCol="0">
            <a:spAutoFit/>
          </a:bodyPr>
          <a:lstStyle/>
          <a:p>
            <a:pPr marL="241300" indent="-228600">
              <a:lnSpc>
                <a:spcPct val="100000"/>
              </a:lnSpc>
              <a:spcBef>
                <a:spcPts val="100"/>
              </a:spcBef>
              <a:spcAft>
                <a:spcPts val="600"/>
              </a:spcAft>
              <a:buFont typeface="Arial"/>
              <a:buChar char="•"/>
              <a:tabLst>
                <a:tab pos="240665" algn="l"/>
                <a:tab pos="241300" algn="l"/>
              </a:tabLst>
            </a:pPr>
            <a:r>
              <a:rPr lang="fr-FR">
                <a:latin typeface="Arial Nova light" panose="020B0304020202020204" pitchFamily="34" charset="0"/>
                <a:cs typeface="Arial Narrow"/>
              </a:rPr>
              <a:t>Test de classement au lycée</a:t>
            </a:r>
          </a:p>
          <a:p>
            <a:pPr marL="241300" indent="-228600">
              <a:lnSpc>
                <a:spcPct val="100000"/>
              </a:lnSpc>
              <a:spcBef>
                <a:spcPts val="100"/>
              </a:spcBef>
              <a:spcAft>
                <a:spcPts val="600"/>
              </a:spcAft>
              <a:buFont typeface="Arial"/>
              <a:buChar char="•"/>
              <a:tabLst>
                <a:tab pos="240665" algn="l"/>
                <a:tab pos="241300" algn="l"/>
              </a:tabLst>
            </a:pPr>
            <a:r>
              <a:rPr lang="fr-FR">
                <a:latin typeface="Arial Nova light" panose="020B0304020202020204" pitchFamily="34" charset="0"/>
                <a:cs typeface="Arial Narrow"/>
              </a:rPr>
              <a:t>Administré via papier/crayon</a:t>
            </a:r>
          </a:p>
          <a:p>
            <a:pPr marL="241300" indent="-228600">
              <a:lnSpc>
                <a:spcPct val="100000"/>
              </a:lnSpc>
              <a:spcBef>
                <a:spcPts val="100"/>
              </a:spcBef>
              <a:spcAft>
                <a:spcPts val="600"/>
              </a:spcAft>
              <a:buFont typeface="Arial"/>
              <a:buChar char="•"/>
              <a:tabLst>
                <a:tab pos="240665" algn="l"/>
                <a:tab pos="241300" algn="l"/>
              </a:tabLst>
            </a:pPr>
            <a:r>
              <a:rPr lang="fr-FR">
                <a:latin typeface="Arial Nova light" panose="020B0304020202020204" pitchFamily="34" charset="0"/>
                <a:cs typeface="Arial Narrow"/>
              </a:rPr>
              <a:t>Aucune interruption de l'administration HSPT en 2020 ou 2021</a:t>
            </a:r>
          </a:p>
          <a:p>
            <a:pPr marL="241300" indent="-228600">
              <a:spcBef>
                <a:spcPts val="100"/>
              </a:spcBef>
              <a:spcAft>
                <a:spcPts val="600"/>
              </a:spcAft>
              <a:buFont typeface="Arial"/>
              <a:buChar char="•"/>
              <a:tabLst>
                <a:tab pos="240665" algn="l"/>
                <a:tab pos="241300" algn="l"/>
              </a:tabLst>
            </a:pPr>
            <a:r>
              <a:rPr lang="fr-FR">
                <a:latin typeface="Arial Nova light" panose="020B0304020202020204" pitchFamily="34" charset="0"/>
                <a:cs typeface="Arial Narrow"/>
              </a:rPr>
              <a:t>L'examen peut être passé une fois par cycle d'admission annuel</a:t>
            </a:r>
          </a:p>
          <a:p>
            <a:pPr marL="299085" indent="-287020">
              <a:lnSpc>
                <a:spcPct val="100000"/>
              </a:lnSpc>
              <a:spcBef>
                <a:spcPts val="780"/>
              </a:spcBef>
              <a:buFont typeface="Arial"/>
              <a:buChar char="•"/>
              <a:tabLst>
                <a:tab pos="299085" algn="l"/>
                <a:tab pos="299720" algn="l"/>
              </a:tabLst>
            </a:pPr>
            <a:endParaRPr sz="1800" dirty="0">
              <a:latin typeface="Arial Nova light" panose="020B0304020202020204" pitchFamily="34" charset="0"/>
              <a:cs typeface="Arial Narrow"/>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77078" y="692639"/>
            <a:ext cx="6006465" cy="574040"/>
          </a:xfrm>
          <a:prstGeom prst="rect">
            <a:avLst/>
          </a:prstGeom>
        </p:spPr>
        <p:txBody>
          <a:bodyPr vert="horz" wrap="square" lIns="0" tIns="12700" rIns="0" bIns="0" rtlCol="0">
            <a:spAutoFit/>
          </a:bodyPr>
          <a:lstStyle/>
          <a:p>
            <a:pPr marL="12700">
              <a:lnSpc>
                <a:spcPct val="100000"/>
              </a:lnSpc>
              <a:spcBef>
                <a:spcPts val="100"/>
              </a:spcBef>
            </a:pPr>
            <a:r>
              <a:rPr lang="fr-FR"/>
              <a:t>Nouveau processus d'admission en 2018</a:t>
            </a:r>
          </a:p>
        </p:txBody>
      </p:sp>
      <p:sp>
        <p:nvSpPr>
          <p:cNvPr id="3" name="object 3"/>
          <p:cNvSpPr/>
          <p:nvPr/>
        </p:nvSpPr>
        <p:spPr>
          <a:xfrm>
            <a:off x="5855970" y="1858517"/>
            <a:ext cx="0" cy="3103880"/>
          </a:xfrm>
          <a:custGeom>
            <a:avLst/>
            <a:gdLst/>
            <a:ahLst/>
            <a:cxnLst/>
            <a:rect l="l" t="t" r="r" b="b"/>
            <a:pathLst>
              <a:path h="3103879">
                <a:moveTo>
                  <a:pt x="0" y="0"/>
                </a:moveTo>
                <a:lnTo>
                  <a:pt x="0" y="3103283"/>
                </a:lnTo>
              </a:path>
            </a:pathLst>
          </a:custGeom>
          <a:ln w="28575">
            <a:solidFill>
              <a:srgbClr val="FFC000"/>
            </a:solidFill>
            <a:prstDash val="sysDash"/>
          </a:ln>
        </p:spPr>
        <p:txBody>
          <a:bodyPr wrap="square" lIns="0" tIns="0" rIns="0" bIns="0" rtlCol="0"/>
          <a:lstStyle/>
          <a:p>
            <a:endParaRPr/>
          </a:p>
        </p:txBody>
      </p:sp>
      <p:sp>
        <p:nvSpPr>
          <p:cNvPr id="4" name="object 4"/>
          <p:cNvSpPr txBox="1">
            <a:spLocks noGrp="1"/>
          </p:cNvSpPr>
          <p:nvPr>
            <p:ph sz="half" idx="2"/>
          </p:nvPr>
        </p:nvSpPr>
        <p:spPr>
          <a:xfrm>
            <a:off x="1533921" y="1595362"/>
            <a:ext cx="3571479" cy="3394519"/>
          </a:xfrm>
          <a:prstGeom prst="rect">
            <a:avLst/>
          </a:prstGeom>
        </p:spPr>
        <p:txBody>
          <a:bodyPr vert="horz" wrap="square" lIns="0" tIns="115570" rIns="0" bIns="0" rtlCol="0">
            <a:spAutoFit/>
          </a:bodyPr>
          <a:lstStyle/>
          <a:p>
            <a:pPr marL="38100">
              <a:lnSpc>
                <a:spcPct val="100000"/>
              </a:lnSpc>
              <a:spcBef>
                <a:spcPts val="600"/>
              </a:spcBef>
              <a:spcAft>
                <a:spcPts val="1200"/>
              </a:spcAft>
            </a:pPr>
            <a:r>
              <a:rPr lang="fr-FR"/>
              <a:t>Ancien processus</a:t>
            </a:r>
          </a:p>
          <a:p>
            <a:pPr marL="252000" indent="-252000">
              <a:lnSpc>
                <a:spcPct val="100000"/>
              </a:lnSpc>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La plupart des étudiants ont passé l'examen</a:t>
            </a:r>
          </a:p>
          <a:p>
            <a:pPr marL="252000" indent="-252000">
              <a:lnSpc>
                <a:spcPct val="100000"/>
              </a:lnSpc>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Une série de candidatures</a:t>
            </a:r>
          </a:p>
          <a:p>
            <a:pPr marL="252000" indent="-252000">
              <a:lnSpc>
                <a:spcPct val="100000"/>
              </a:lnSpc>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Candidatures sur papier</a:t>
            </a:r>
          </a:p>
          <a:p>
            <a:pPr marL="252000" marR="30480" indent="-252000">
              <a:lnSpc>
                <a:spcPts val="2160"/>
              </a:lnSpc>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Processus d'appel incluant des étudiants qui n'ont pas passé l'examen, qui ont postulé en retard</a:t>
            </a:r>
          </a:p>
          <a:p>
            <a:pPr marL="252000" indent="-252000">
              <a:lnSpc>
                <a:spcPct val="100000"/>
              </a:lnSpc>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Manque de transparence</a:t>
            </a:r>
          </a:p>
          <a:p>
            <a:pPr marL="252000" indent="-252000">
              <a:lnSpc>
                <a:spcPct val="100000"/>
              </a:lnSpc>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Les 8</a:t>
            </a:r>
            <a:r>
              <a:rPr lang="fr-FR" sz="2000" b="0" baseline="30000">
                <a:solidFill>
                  <a:srgbClr val="000000"/>
                </a:solidFill>
                <a:latin typeface="Arial Nova light" panose="020B0304020202020204" pitchFamily="34" charset="0"/>
                <a:cs typeface="Arial Narrow"/>
              </a:rPr>
              <a:t>e</a:t>
            </a:r>
            <a:r>
              <a:rPr lang="fr-FR" sz="2000" b="0">
                <a:solidFill>
                  <a:srgbClr val="000000"/>
                </a:solidFill>
                <a:latin typeface="Arial Nova light" panose="020B0304020202020204" pitchFamily="34" charset="0"/>
                <a:cs typeface="Arial Narrow"/>
              </a:rPr>
              <a:t> années du district sélectionnés</a:t>
            </a:r>
          </a:p>
        </p:txBody>
      </p:sp>
      <p:sp>
        <p:nvSpPr>
          <p:cNvPr id="5" name="object 5"/>
          <p:cNvSpPr txBox="1">
            <a:spLocks noGrp="1"/>
          </p:cNvSpPr>
          <p:nvPr>
            <p:ph sz="half" idx="3"/>
          </p:nvPr>
        </p:nvSpPr>
        <p:spPr>
          <a:xfrm>
            <a:off x="6815819" y="1593203"/>
            <a:ext cx="4309381" cy="3473387"/>
          </a:xfrm>
          <a:prstGeom prst="rect">
            <a:avLst/>
          </a:prstGeom>
        </p:spPr>
        <p:txBody>
          <a:bodyPr vert="horz" wrap="square" lIns="0" tIns="117475" rIns="0" bIns="0" rtlCol="0">
            <a:spAutoFit/>
          </a:bodyPr>
          <a:lstStyle/>
          <a:p>
            <a:pPr marL="38100">
              <a:spcBef>
                <a:spcPts val="600"/>
              </a:spcBef>
              <a:spcAft>
                <a:spcPts val="1200"/>
              </a:spcAft>
            </a:pPr>
            <a:r>
              <a:rPr lang="fr-FR"/>
              <a:t>Nouveau processus</a:t>
            </a:r>
          </a:p>
          <a:p>
            <a:pPr marL="252000" indent="-252000">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Tous les étudiants passent l'examen</a:t>
            </a:r>
          </a:p>
          <a:p>
            <a:pPr marL="252000" indent="-252000">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Deux cycles de candidature</a:t>
            </a:r>
          </a:p>
          <a:p>
            <a:pPr marL="252000" indent="-252000">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Candidature en ligne</a:t>
            </a:r>
          </a:p>
          <a:p>
            <a:pPr marL="252000" marR="68580" indent="-252000">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Processus de pétition formel qui permet la prise de décision au niveau de l'école</a:t>
            </a:r>
          </a:p>
          <a:p>
            <a:pPr marL="252000" indent="-252000">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Processus totalement transparent</a:t>
            </a:r>
          </a:p>
          <a:p>
            <a:pPr marL="252000" marR="297180" indent="-252000">
              <a:spcBef>
                <a:spcPts val="600"/>
              </a:spcBef>
              <a:buFont typeface="Arial"/>
              <a:buChar char="•"/>
              <a:tabLst>
                <a:tab pos="266065" algn="l"/>
                <a:tab pos="266700" algn="l"/>
              </a:tabLst>
            </a:pPr>
            <a:r>
              <a:rPr lang="fr-FR" sz="2000" b="0">
                <a:solidFill>
                  <a:srgbClr val="000000"/>
                </a:solidFill>
                <a:latin typeface="Arial Nova light" panose="020B0304020202020204" pitchFamily="34" charset="0"/>
                <a:cs typeface="Arial Narrow"/>
              </a:rPr>
              <a:t>Les 8</a:t>
            </a:r>
            <a:r>
              <a:rPr lang="fr-FR" sz="2000" b="0" baseline="30000">
                <a:solidFill>
                  <a:srgbClr val="000000"/>
                </a:solidFill>
                <a:latin typeface="Arial Nova light" panose="020B0304020202020204" pitchFamily="34" charset="0"/>
                <a:cs typeface="Arial Narrow"/>
              </a:rPr>
              <a:t>e</a:t>
            </a:r>
            <a:r>
              <a:rPr lang="fr-FR" sz="2000" b="0">
                <a:solidFill>
                  <a:srgbClr val="000000"/>
                </a:solidFill>
                <a:latin typeface="Arial Nova light" panose="020B0304020202020204" pitchFamily="34" charset="0"/>
                <a:cs typeface="Arial Narrow"/>
              </a:rPr>
              <a:t> années passent l'examen à l'école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9184" y="347472"/>
            <a:ext cx="11534140" cy="6163310"/>
            <a:chOff x="329184" y="347472"/>
            <a:chExt cx="11534140" cy="6163310"/>
          </a:xfrm>
        </p:grpSpPr>
        <p:sp>
          <p:nvSpPr>
            <p:cNvPr id="3" name="object 3"/>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4" name="object 4"/>
            <p:cNvPicPr/>
            <p:nvPr/>
          </p:nvPicPr>
          <p:blipFill>
            <a:blip r:embed="rId2" cstate="print"/>
            <a:stretch>
              <a:fillRect/>
            </a:stretch>
          </p:blipFill>
          <p:spPr>
            <a:xfrm>
              <a:off x="10748772" y="5739383"/>
              <a:ext cx="972311" cy="652068"/>
            </a:xfrm>
            <a:prstGeom prst="rect">
              <a:avLst/>
            </a:prstGeom>
          </p:spPr>
        </p:pic>
        <p:sp>
          <p:nvSpPr>
            <p:cNvPr id="5" name="object 5"/>
            <p:cNvSpPr/>
            <p:nvPr/>
          </p:nvSpPr>
          <p:spPr>
            <a:xfrm>
              <a:off x="4503420" y="2939795"/>
              <a:ext cx="2811780" cy="943610"/>
            </a:xfrm>
            <a:custGeom>
              <a:avLst/>
              <a:gdLst/>
              <a:ahLst/>
              <a:cxnLst/>
              <a:rect l="l" t="t" r="r" b="b"/>
              <a:pathLst>
                <a:path w="2811779" h="943610">
                  <a:moveTo>
                    <a:pt x="469392" y="149352"/>
                  </a:moveTo>
                  <a:lnTo>
                    <a:pt x="0" y="149352"/>
                  </a:lnTo>
                  <a:lnTo>
                    <a:pt x="0" y="943368"/>
                  </a:lnTo>
                  <a:lnTo>
                    <a:pt x="469392" y="943368"/>
                  </a:lnTo>
                  <a:lnTo>
                    <a:pt x="469392" y="149352"/>
                  </a:lnTo>
                  <a:close/>
                </a:path>
                <a:path w="2811779" h="943610">
                  <a:moveTo>
                    <a:pt x="2811780" y="0"/>
                  </a:moveTo>
                  <a:lnTo>
                    <a:pt x="2342388" y="0"/>
                  </a:lnTo>
                  <a:lnTo>
                    <a:pt x="2342388" y="943368"/>
                  </a:lnTo>
                  <a:lnTo>
                    <a:pt x="2811780" y="943368"/>
                  </a:lnTo>
                  <a:lnTo>
                    <a:pt x="2811780" y="0"/>
                  </a:lnTo>
                  <a:close/>
                </a:path>
              </a:pathLst>
            </a:custGeom>
            <a:solidFill>
              <a:srgbClr val="0033CC"/>
            </a:solidFill>
          </p:spPr>
          <p:txBody>
            <a:bodyPr wrap="square" lIns="0" tIns="0" rIns="0" bIns="0" rtlCol="0"/>
            <a:lstStyle/>
            <a:p>
              <a:endParaRPr/>
            </a:p>
          </p:txBody>
        </p:sp>
        <p:sp>
          <p:nvSpPr>
            <p:cNvPr id="6" name="object 6"/>
            <p:cNvSpPr/>
            <p:nvPr/>
          </p:nvSpPr>
          <p:spPr>
            <a:xfrm>
              <a:off x="9657588" y="3279648"/>
              <a:ext cx="467995" cy="603885"/>
            </a:xfrm>
            <a:custGeom>
              <a:avLst/>
              <a:gdLst/>
              <a:ahLst/>
              <a:cxnLst/>
              <a:rect l="l" t="t" r="r" b="b"/>
              <a:pathLst>
                <a:path w="467995" h="603885">
                  <a:moveTo>
                    <a:pt x="467868" y="0"/>
                  </a:moveTo>
                  <a:lnTo>
                    <a:pt x="0" y="0"/>
                  </a:lnTo>
                  <a:lnTo>
                    <a:pt x="0" y="603504"/>
                  </a:lnTo>
                  <a:lnTo>
                    <a:pt x="467868" y="603504"/>
                  </a:lnTo>
                  <a:lnTo>
                    <a:pt x="467868" y="0"/>
                  </a:lnTo>
                  <a:close/>
                </a:path>
              </a:pathLst>
            </a:custGeom>
            <a:solidFill>
              <a:srgbClr val="92D050"/>
            </a:solidFill>
          </p:spPr>
          <p:txBody>
            <a:bodyPr wrap="square" lIns="0" tIns="0" rIns="0" bIns="0" rtlCol="0"/>
            <a:lstStyle/>
            <a:p>
              <a:endParaRPr/>
            </a:p>
          </p:txBody>
        </p:sp>
        <p:pic>
          <p:nvPicPr>
            <p:cNvPr id="7" name="object 7"/>
            <p:cNvPicPr/>
            <p:nvPr/>
          </p:nvPicPr>
          <p:blipFill>
            <a:blip r:embed="rId3" cstate="print"/>
            <a:stretch>
              <a:fillRect/>
            </a:stretch>
          </p:blipFill>
          <p:spPr>
            <a:xfrm>
              <a:off x="4369447" y="1941575"/>
              <a:ext cx="4255871" cy="620799"/>
            </a:xfrm>
            <a:prstGeom prst="rect">
              <a:avLst/>
            </a:prstGeom>
          </p:spPr>
        </p:pic>
      </p:grpSp>
      <p:grpSp>
        <p:nvGrpSpPr>
          <p:cNvPr id="8" name="object 8"/>
          <p:cNvGrpSpPr/>
          <p:nvPr/>
        </p:nvGrpSpPr>
        <p:grpSpPr>
          <a:xfrm>
            <a:off x="3567684" y="2148839"/>
            <a:ext cx="7025640" cy="1739264"/>
            <a:chOff x="3567684" y="2148839"/>
            <a:chExt cx="7025640" cy="1739264"/>
          </a:xfrm>
        </p:grpSpPr>
        <p:sp>
          <p:nvSpPr>
            <p:cNvPr id="9" name="object 9"/>
            <p:cNvSpPr/>
            <p:nvPr/>
          </p:nvSpPr>
          <p:spPr>
            <a:xfrm>
              <a:off x="3567684" y="3880770"/>
              <a:ext cx="7025640" cy="5080"/>
            </a:xfrm>
            <a:custGeom>
              <a:avLst/>
              <a:gdLst/>
              <a:ahLst/>
              <a:cxnLst/>
              <a:rect l="l" t="t" r="r" b="b"/>
              <a:pathLst>
                <a:path w="7025640" h="5079">
                  <a:moveTo>
                    <a:pt x="0" y="0"/>
                  </a:moveTo>
                  <a:lnTo>
                    <a:pt x="935736" y="0"/>
                  </a:lnTo>
                </a:path>
                <a:path w="7025640" h="5079">
                  <a:moveTo>
                    <a:pt x="1872995" y="0"/>
                  </a:moveTo>
                  <a:lnTo>
                    <a:pt x="2810255" y="0"/>
                  </a:lnTo>
                </a:path>
                <a:path w="7025640" h="5079">
                  <a:moveTo>
                    <a:pt x="4215384" y="0"/>
                  </a:moveTo>
                  <a:lnTo>
                    <a:pt x="5152644" y="0"/>
                  </a:lnTo>
                </a:path>
                <a:path w="7025640" h="5079">
                  <a:moveTo>
                    <a:pt x="6557772" y="0"/>
                  </a:moveTo>
                  <a:lnTo>
                    <a:pt x="7025640" y="0"/>
                  </a:lnTo>
                </a:path>
                <a:path w="7025640" h="5079">
                  <a:moveTo>
                    <a:pt x="0" y="4762"/>
                  </a:moveTo>
                  <a:lnTo>
                    <a:pt x="7025640" y="4762"/>
                  </a:lnTo>
                </a:path>
              </a:pathLst>
            </a:custGeom>
            <a:ln w="4762">
              <a:solidFill>
                <a:srgbClr val="D9D9D9"/>
              </a:solidFill>
            </a:ln>
          </p:spPr>
          <p:txBody>
            <a:bodyPr wrap="square" lIns="0" tIns="0" rIns="0" bIns="0" rtlCol="0"/>
            <a:lstStyle/>
            <a:p>
              <a:endParaRPr/>
            </a:p>
          </p:txBody>
        </p:sp>
        <p:sp>
          <p:nvSpPr>
            <p:cNvPr id="10" name="object 10"/>
            <p:cNvSpPr/>
            <p:nvPr/>
          </p:nvSpPr>
          <p:spPr>
            <a:xfrm>
              <a:off x="3567684" y="3090672"/>
              <a:ext cx="467995" cy="527685"/>
            </a:xfrm>
            <a:custGeom>
              <a:avLst/>
              <a:gdLst/>
              <a:ahLst/>
              <a:cxnLst/>
              <a:rect l="l" t="t" r="r" b="b"/>
              <a:pathLst>
                <a:path w="467995" h="527685">
                  <a:moveTo>
                    <a:pt x="0" y="527303"/>
                  </a:moveTo>
                  <a:lnTo>
                    <a:pt x="467867" y="527303"/>
                  </a:lnTo>
                </a:path>
                <a:path w="467995" h="527685">
                  <a:moveTo>
                    <a:pt x="0" y="263651"/>
                  </a:moveTo>
                  <a:lnTo>
                    <a:pt x="467867" y="263651"/>
                  </a:lnTo>
                </a:path>
                <a:path w="467995" h="527685">
                  <a:moveTo>
                    <a:pt x="0" y="0"/>
                  </a:moveTo>
                  <a:lnTo>
                    <a:pt x="467867" y="0"/>
                  </a:lnTo>
                </a:path>
              </a:pathLst>
            </a:custGeom>
            <a:ln w="9525">
              <a:solidFill>
                <a:srgbClr val="D9D9D9"/>
              </a:solidFill>
            </a:ln>
          </p:spPr>
          <p:txBody>
            <a:bodyPr wrap="square" lIns="0" tIns="0" rIns="0" bIns="0" rtlCol="0"/>
            <a:lstStyle/>
            <a:p>
              <a:endParaRPr/>
            </a:p>
          </p:txBody>
        </p:sp>
        <p:sp>
          <p:nvSpPr>
            <p:cNvPr id="11" name="object 11"/>
            <p:cNvSpPr/>
            <p:nvPr/>
          </p:nvSpPr>
          <p:spPr>
            <a:xfrm>
              <a:off x="4503420" y="3087528"/>
              <a:ext cx="1874520" cy="5080"/>
            </a:xfrm>
            <a:custGeom>
              <a:avLst/>
              <a:gdLst/>
              <a:ahLst/>
              <a:cxnLst/>
              <a:rect l="l" t="t" r="r" b="b"/>
              <a:pathLst>
                <a:path w="1874520" h="5080">
                  <a:moveTo>
                    <a:pt x="0" y="4762"/>
                  </a:moveTo>
                  <a:lnTo>
                    <a:pt x="1874519" y="4762"/>
                  </a:lnTo>
                </a:path>
                <a:path w="1874520" h="5080">
                  <a:moveTo>
                    <a:pt x="0" y="0"/>
                  </a:moveTo>
                  <a:lnTo>
                    <a:pt x="1874519" y="0"/>
                  </a:lnTo>
                </a:path>
              </a:pathLst>
            </a:custGeom>
            <a:ln w="6286">
              <a:solidFill>
                <a:srgbClr val="D9D9D9"/>
              </a:solidFill>
            </a:ln>
          </p:spPr>
          <p:txBody>
            <a:bodyPr wrap="square" lIns="0" tIns="0" rIns="0" bIns="0" rtlCol="0"/>
            <a:lstStyle/>
            <a:p>
              <a:endParaRPr/>
            </a:p>
          </p:txBody>
        </p:sp>
        <p:sp>
          <p:nvSpPr>
            <p:cNvPr id="12" name="object 12"/>
            <p:cNvSpPr/>
            <p:nvPr/>
          </p:nvSpPr>
          <p:spPr>
            <a:xfrm>
              <a:off x="3567684" y="2561843"/>
              <a:ext cx="2810510" cy="265430"/>
            </a:xfrm>
            <a:custGeom>
              <a:avLst/>
              <a:gdLst/>
              <a:ahLst/>
              <a:cxnLst/>
              <a:rect l="l" t="t" r="r" b="b"/>
              <a:pathLst>
                <a:path w="2810510" h="265430">
                  <a:moveTo>
                    <a:pt x="0" y="265176"/>
                  </a:moveTo>
                  <a:lnTo>
                    <a:pt x="467867" y="265176"/>
                  </a:lnTo>
                </a:path>
                <a:path w="2810510" h="265430">
                  <a:moveTo>
                    <a:pt x="935736" y="265176"/>
                  </a:moveTo>
                  <a:lnTo>
                    <a:pt x="2810255" y="265176"/>
                  </a:lnTo>
                </a:path>
                <a:path w="2810510" h="265430">
                  <a:moveTo>
                    <a:pt x="0" y="0"/>
                  </a:moveTo>
                  <a:lnTo>
                    <a:pt x="467867" y="0"/>
                  </a:lnTo>
                </a:path>
                <a:path w="2810510" h="265430">
                  <a:moveTo>
                    <a:pt x="935736" y="0"/>
                  </a:moveTo>
                  <a:lnTo>
                    <a:pt x="2810255" y="0"/>
                  </a:lnTo>
                </a:path>
              </a:pathLst>
            </a:custGeom>
            <a:ln w="9525">
              <a:solidFill>
                <a:srgbClr val="D9D9D9"/>
              </a:solidFill>
            </a:ln>
          </p:spPr>
          <p:txBody>
            <a:bodyPr wrap="square" lIns="0" tIns="0" rIns="0" bIns="0" rtlCol="0"/>
            <a:lstStyle/>
            <a:p>
              <a:endParaRPr/>
            </a:p>
          </p:txBody>
        </p:sp>
        <p:sp>
          <p:nvSpPr>
            <p:cNvPr id="13" name="object 13"/>
            <p:cNvSpPr/>
            <p:nvPr/>
          </p:nvSpPr>
          <p:spPr>
            <a:xfrm>
              <a:off x="4035552" y="2506979"/>
              <a:ext cx="467995" cy="1376680"/>
            </a:xfrm>
            <a:custGeom>
              <a:avLst/>
              <a:gdLst/>
              <a:ahLst/>
              <a:cxnLst/>
              <a:rect l="l" t="t" r="r" b="b"/>
              <a:pathLst>
                <a:path w="467995" h="1376679">
                  <a:moveTo>
                    <a:pt x="467868" y="0"/>
                  </a:moveTo>
                  <a:lnTo>
                    <a:pt x="0" y="0"/>
                  </a:lnTo>
                  <a:lnTo>
                    <a:pt x="0" y="1376172"/>
                  </a:lnTo>
                  <a:lnTo>
                    <a:pt x="467868" y="1376172"/>
                  </a:lnTo>
                  <a:lnTo>
                    <a:pt x="467868" y="0"/>
                  </a:lnTo>
                  <a:close/>
                </a:path>
              </a:pathLst>
            </a:custGeom>
            <a:solidFill>
              <a:srgbClr val="FFCC00"/>
            </a:solidFill>
          </p:spPr>
          <p:txBody>
            <a:bodyPr wrap="square" lIns="0" tIns="0" rIns="0" bIns="0" rtlCol="0"/>
            <a:lstStyle/>
            <a:p>
              <a:endParaRPr/>
            </a:p>
          </p:txBody>
        </p:sp>
        <p:sp>
          <p:nvSpPr>
            <p:cNvPr id="14" name="object 14"/>
            <p:cNvSpPr/>
            <p:nvPr/>
          </p:nvSpPr>
          <p:spPr>
            <a:xfrm>
              <a:off x="3567684" y="2298191"/>
              <a:ext cx="7025640" cy="1320165"/>
            </a:xfrm>
            <a:custGeom>
              <a:avLst/>
              <a:gdLst/>
              <a:ahLst/>
              <a:cxnLst/>
              <a:rect l="l" t="t" r="r" b="b"/>
              <a:pathLst>
                <a:path w="7025640" h="1320164">
                  <a:moveTo>
                    <a:pt x="1872995" y="1319784"/>
                  </a:moveTo>
                  <a:lnTo>
                    <a:pt x="2810255" y="1319784"/>
                  </a:lnTo>
                </a:path>
                <a:path w="7025640" h="1320164">
                  <a:moveTo>
                    <a:pt x="4215384" y="1319784"/>
                  </a:moveTo>
                  <a:lnTo>
                    <a:pt x="5152644" y="1319784"/>
                  </a:lnTo>
                </a:path>
                <a:path w="7025640" h="1320164">
                  <a:moveTo>
                    <a:pt x="6557772" y="1319784"/>
                  </a:moveTo>
                  <a:lnTo>
                    <a:pt x="7025640" y="1319784"/>
                  </a:lnTo>
                </a:path>
                <a:path w="7025640" h="1320164">
                  <a:moveTo>
                    <a:pt x="1405127" y="1056132"/>
                  </a:moveTo>
                  <a:lnTo>
                    <a:pt x="2810255" y="1056132"/>
                  </a:lnTo>
                </a:path>
                <a:path w="7025640" h="1320164">
                  <a:moveTo>
                    <a:pt x="4215384" y="1056132"/>
                  </a:moveTo>
                  <a:lnTo>
                    <a:pt x="5152644" y="1056132"/>
                  </a:lnTo>
                </a:path>
                <a:path w="7025640" h="1320164">
                  <a:moveTo>
                    <a:pt x="6557772" y="1056132"/>
                  </a:moveTo>
                  <a:lnTo>
                    <a:pt x="7025640" y="1056132"/>
                  </a:lnTo>
                </a:path>
                <a:path w="7025640" h="1320164">
                  <a:moveTo>
                    <a:pt x="6089904" y="792480"/>
                  </a:moveTo>
                  <a:lnTo>
                    <a:pt x="7025640" y="792480"/>
                  </a:lnTo>
                </a:path>
                <a:path w="7025640" h="1320164">
                  <a:moveTo>
                    <a:pt x="3278123" y="528828"/>
                  </a:moveTo>
                  <a:lnTo>
                    <a:pt x="5152644" y="528828"/>
                  </a:lnTo>
                </a:path>
                <a:path w="7025640" h="1320164">
                  <a:moveTo>
                    <a:pt x="5620512" y="528828"/>
                  </a:moveTo>
                  <a:lnTo>
                    <a:pt x="7025640" y="528828"/>
                  </a:lnTo>
                </a:path>
                <a:path w="7025640" h="1320164">
                  <a:moveTo>
                    <a:pt x="3278123" y="263651"/>
                  </a:moveTo>
                  <a:lnTo>
                    <a:pt x="5152644" y="263651"/>
                  </a:lnTo>
                </a:path>
                <a:path w="7025640" h="1320164">
                  <a:moveTo>
                    <a:pt x="5620512" y="263651"/>
                  </a:moveTo>
                  <a:lnTo>
                    <a:pt x="7025640" y="263651"/>
                  </a:lnTo>
                </a:path>
                <a:path w="7025640" h="1320164">
                  <a:moveTo>
                    <a:pt x="0" y="0"/>
                  </a:moveTo>
                  <a:lnTo>
                    <a:pt x="2810255" y="0"/>
                  </a:lnTo>
                </a:path>
                <a:path w="7025640" h="1320164">
                  <a:moveTo>
                    <a:pt x="3278123" y="0"/>
                  </a:moveTo>
                  <a:lnTo>
                    <a:pt x="5152644" y="0"/>
                  </a:lnTo>
                </a:path>
              </a:pathLst>
            </a:custGeom>
            <a:ln w="9525">
              <a:solidFill>
                <a:srgbClr val="D9D9D9"/>
              </a:solidFill>
            </a:ln>
          </p:spPr>
          <p:txBody>
            <a:bodyPr wrap="square" lIns="0" tIns="0" rIns="0" bIns="0" rtlCol="0"/>
            <a:lstStyle/>
            <a:p>
              <a:endParaRPr/>
            </a:p>
          </p:txBody>
        </p:sp>
        <p:sp>
          <p:nvSpPr>
            <p:cNvPr id="15" name="object 15"/>
            <p:cNvSpPr/>
            <p:nvPr/>
          </p:nvSpPr>
          <p:spPr>
            <a:xfrm>
              <a:off x="6377940" y="2188463"/>
              <a:ext cx="467995" cy="1694814"/>
            </a:xfrm>
            <a:custGeom>
              <a:avLst/>
              <a:gdLst/>
              <a:ahLst/>
              <a:cxnLst/>
              <a:rect l="l" t="t" r="r" b="b"/>
              <a:pathLst>
                <a:path w="467995" h="1694814">
                  <a:moveTo>
                    <a:pt x="467867" y="0"/>
                  </a:moveTo>
                  <a:lnTo>
                    <a:pt x="0" y="0"/>
                  </a:lnTo>
                  <a:lnTo>
                    <a:pt x="0" y="1694688"/>
                  </a:lnTo>
                  <a:lnTo>
                    <a:pt x="467867" y="1694688"/>
                  </a:lnTo>
                  <a:lnTo>
                    <a:pt x="467867" y="0"/>
                  </a:lnTo>
                  <a:close/>
                </a:path>
              </a:pathLst>
            </a:custGeom>
            <a:solidFill>
              <a:srgbClr val="FFCC00"/>
            </a:solidFill>
          </p:spPr>
          <p:txBody>
            <a:bodyPr wrap="square" lIns="0" tIns="0" rIns="0" bIns="0" rtlCol="0"/>
            <a:lstStyle/>
            <a:p>
              <a:endParaRPr/>
            </a:p>
          </p:txBody>
        </p:sp>
        <p:sp>
          <p:nvSpPr>
            <p:cNvPr id="16" name="object 16"/>
            <p:cNvSpPr/>
            <p:nvPr/>
          </p:nvSpPr>
          <p:spPr>
            <a:xfrm>
              <a:off x="9188196" y="2298191"/>
              <a:ext cx="1405255" cy="0"/>
            </a:xfrm>
            <a:custGeom>
              <a:avLst/>
              <a:gdLst/>
              <a:ahLst/>
              <a:cxnLst/>
              <a:rect l="l" t="t" r="r" b="b"/>
              <a:pathLst>
                <a:path w="1405254">
                  <a:moveTo>
                    <a:pt x="0" y="0"/>
                  </a:moveTo>
                  <a:lnTo>
                    <a:pt x="1405128" y="0"/>
                  </a:lnTo>
                </a:path>
              </a:pathLst>
            </a:custGeom>
            <a:ln w="9525">
              <a:solidFill>
                <a:srgbClr val="D9D9D9"/>
              </a:solidFill>
            </a:ln>
          </p:spPr>
          <p:txBody>
            <a:bodyPr wrap="square" lIns="0" tIns="0" rIns="0" bIns="0" rtlCol="0"/>
            <a:lstStyle/>
            <a:p>
              <a:endParaRPr/>
            </a:p>
          </p:txBody>
        </p:sp>
        <p:sp>
          <p:nvSpPr>
            <p:cNvPr id="17" name="object 17"/>
            <p:cNvSpPr/>
            <p:nvPr/>
          </p:nvSpPr>
          <p:spPr>
            <a:xfrm>
              <a:off x="8720328" y="2148839"/>
              <a:ext cx="467995" cy="1734820"/>
            </a:xfrm>
            <a:custGeom>
              <a:avLst/>
              <a:gdLst/>
              <a:ahLst/>
              <a:cxnLst/>
              <a:rect l="l" t="t" r="r" b="b"/>
              <a:pathLst>
                <a:path w="467995" h="1734820">
                  <a:moveTo>
                    <a:pt x="467868" y="0"/>
                  </a:moveTo>
                  <a:lnTo>
                    <a:pt x="0" y="0"/>
                  </a:lnTo>
                  <a:lnTo>
                    <a:pt x="0" y="1734312"/>
                  </a:lnTo>
                  <a:lnTo>
                    <a:pt x="467868" y="1734312"/>
                  </a:lnTo>
                  <a:lnTo>
                    <a:pt x="467868" y="0"/>
                  </a:lnTo>
                  <a:close/>
                </a:path>
              </a:pathLst>
            </a:custGeom>
            <a:solidFill>
              <a:srgbClr val="FFCC00"/>
            </a:solidFill>
          </p:spPr>
          <p:txBody>
            <a:bodyPr wrap="square" lIns="0" tIns="0" rIns="0" bIns="0" rtlCol="0"/>
            <a:lstStyle/>
            <a:p>
              <a:endParaRPr/>
            </a:p>
          </p:txBody>
        </p:sp>
        <p:sp>
          <p:nvSpPr>
            <p:cNvPr id="18" name="object 18"/>
            <p:cNvSpPr/>
            <p:nvPr/>
          </p:nvSpPr>
          <p:spPr>
            <a:xfrm>
              <a:off x="9188196" y="3029711"/>
              <a:ext cx="469900" cy="853440"/>
            </a:xfrm>
            <a:custGeom>
              <a:avLst/>
              <a:gdLst/>
              <a:ahLst/>
              <a:cxnLst/>
              <a:rect l="l" t="t" r="r" b="b"/>
              <a:pathLst>
                <a:path w="469900" h="853439">
                  <a:moveTo>
                    <a:pt x="469392" y="0"/>
                  </a:moveTo>
                  <a:lnTo>
                    <a:pt x="0" y="0"/>
                  </a:lnTo>
                  <a:lnTo>
                    <a:pt x="0" y="853439"/>
                  </a:lnTo>
                  <a:lnTo>
                    <a:pt x="469392" y="853439"/>
                  </a:lnTo>
                  <a:lnTo>
                    <a:pt x="469392" y="0"/>
                  </a:lnTo>
                  <a:close/>
                </a:path>
              </a:pathLst>
            </a:custGeom>
            <a:solidFill>
              <a:srgbClr val="0033CC"/>
            </a:solidFill>
          </p:spPr>
          <p:txBody>
            <a:bodyPr wrap="square" lIns="0" tIns="0" rIns="0" bIns="0" rtlCol="0"/>
            <a:lstStyle/>
            <a:p>
              <a:endParaRPr/>
            </a:p>
          </p:txBody>
        </p:sp>
        <p:sp>
          <p:nvSpPr>
            <p:cNvPr id="19" name="object 19"/>
            <p:cNvSpPr/>
            <p:nvPr/>
          </p:nvSpPr>
          <p:spPr>
            <a:xfrm>
              <a:off x="4972812" y="3179063"/>
              <a:ext cx="2810510" cy="704215"/>
            </a:xfrm>
            <a:custGeom>
              <a:avLst/>
              <a:gdLst/>
              <a:ahLst/>
              <a:cxnLst/>
              <a:rect l="l" t="t" r="r" b="b"/>
              <a:pathLst>
                <a:path w="2810509" h="704214">
                  <a:moveTo>
                    <a:pt x="467868" y="236220"/>
                  </a:moveTo>
                  <a:lnTo>
                    <a:pt x="0" y="236220"/>
                  </a:lnTo>
                  <a:lnTo>
                    <a:pt x="0" y="704100"/>
                  </a:lnTo>
                  <a:lnTo>
                    <a:pt x="467868" y="704100"/>
                  </a:lnTo>
                  <a:lnTo>
                    <a:pt x="467868" y="236220"/>
                  </a:lnTo>
                  <a:close/>
                </a:path>
                <a:path w="2810509" h="704214">
                  <a:moveTo>
                    <a:pt x="2810256" y="0"/>
                  </a:moveTo>
                  <a:lnTo>
                    <a:pt x="2342388" y="0"/>
                  </a:lnTo>
                  <a:lnTo>
                    <a:pt x="2342388" y="704088"/>
                  </a:lnTo>
                  <a:lnTo>
                    <a:pt x="2810256" y="704088"/>
                  </a:lnTo>
                  <a:lnTo>
                    <a:pt x="2810256" y="0"/>
                  </a:lnTo>
                  <a:close/>
                </a:path>
              </a:pathLst>
            </a:custGeom>
            <a:solidFill>
              <a:srgbClr val="92D050"/>
            </a:solidFill>
          </p:spPr>
          <p:txBody>
            <a:bodyPr wrap="square" lIns="0" tIns="0" rIns="0" bIns="0" rtlCol="0"/>
            <a:lstStyle/>
            <a:p>
              <a:endParaRPr/>
            </a:p>
          </p:txBody>
        </p:sp>
      </p:grpSp>
      <p:sp>
        <p:nvSpPr>
          <p:cNvPr id="20" name="object 20"/>
          <p:cNvSpPr/>
          <p:nvPr/>
        </p:nvSpPr>
        <p:spPr>
          <a:xfrm>
            <a:off x="3567684" y="2034539"/>
            <a:ext cx="7025640" cy="0"/>
          </a:xfrm>
          <a:custGeom>
            <a:avLst/>
            <a:gdLst/>
            <a:ahLst/>
            <a:cxnLst/>
            <a:rect l="l" t="t" r="r" b="b"/>
            <a:pathLst>
              <a:path w="7025640">
                <a:moveTo>
                  <a:pt x="0" y="0"/>
                </a:moveTo>
                <a:lnTo>
                  <a:pt x="7025640" y="0"/>
                </a:lnTo>
              </a:path>
            </a:pathLst>
          </a:custGeom>
          <a:ln w="9525">
            <a:solidFill>
              <a:srgbClr val="D9D9D9"/>
            </a:solidFill>
          </a:ln>
        </p:spPr>
        <p:txBody>
          <a:bodyPr wrap="square" lIns="0" tIns="0" rIns="0" bIns="0" rtlCol="0"/>
          <a:lstStyle/>
          <a:p>
            <a:endParaRPr/>
          </a:p>
        </p:txBody>
      </p:sp>
      <p:sp>
        <p:nvSpPr>
          <p:cNvPr id="21" name="object 21"/>
          <p:cNvSpPr/>
          <p:nvPr/>
        </p:nvSpPr>
        <p:spPr>
          <a:xfrm>
            <a:off x="1339596" y="2734055"/>
            <a:ext cx="96520" cy="97790"/>
          </a:xfrm>
          <a:custGeom>
            <a:avLst/>
            <a:gdLst/>
            <a:ahLst/>
            <a:cxnLst/>
            <a:rect l="l" t="t" r="r" b="b"/>
            <a:pathLst>
              <a:path w="96519" h="97789">
                <a:moveTo>
                  <a:pt x="96012" y="0"/>
                </a:moveTo>
                <a:lnTo>
                  <a:pt x="0" y="0"/>
                </a:lnTo>
                <a:lnTo>
                  <a:pt x="0" y="97536"/>
                </a:lnTo>
                <a:lnTo>
                  <a:pt x="96012" y="97536"/>
                </a:lnTo>
                <a:lnTo>
                  <a:pt x="96012" y="0"/>
                </a:lnTo>
                <a:close/>
              </a:path>
            </a:pathLst>
          </a:custGeom>
          <a:solidFill>
            <a:srgbClr val="FFCC00"/>
          </a:solidFill>
        </p:spPr>
        <p:txBody>
          <a:bodyPr wrap="square" lIns="0" tIns="0" rIns="0" bIns="0" rtlCol="0"/>
          <a:lstStyle/>
          <a:p>
            <a:endParaRPr/>
          </a:p>
        </p:txBody>
      </p:sp>
      <p:sp>
        <p:nvSpPr>
          <p:cNvPr id="22" name="object 22"/>
          <p:cNvSpPr/>
          <p:nvPr/>
        </p:nvSpPr>
        <p:spPr>
          <a:xfrm>
            <a:off x="1339596" y="2973323"/>
            <a:ext cx="96520" cy="96520"/>
          </a:xfrm>
          <a:custGeom>
            <a:avLst/>
            <a:gdLst/>
            <a:ahLst/>
            <a:cxnLst/>
            <a:rect l="l" t="t" r="r" b="b"/>
            <a:pathLst>
              <a:path w="96519" h="96519">
                <a:moveTo>
                  <a:pt x="96012" y="0"/>
                </a:moveTo>
                <a:lnTo>
                  <a:pt x="0" y="0"/>
                </a:lnTo>
                <a:lnTo>
                  <a:pt x="0" y="96012"/>
                </a:lnTo>
                <a:lnTo>
                  <a:pt x="96012" y="96012"/>
                </a:lnTo>
                <a:lnTo>
                  <a:pt x="96012" y="0"/>
                </a:lnTo>
                <a:close/>
              </a:path>
            </a:pathLst>
          </a:custGeom>
          <a:solidFill>
            <a:srgbClr val="0033CC"/>
          </a:solidFill>
        </p:spPr>
        <p:txBody>
          <a:bodyPr wrap="square" lIns="0" tIns="0" rIns="0" bIns="0" rtlCol="0"/>
          <a:lstStyle/>
          <a:p>
            <a:endParaRPr/>
          </a:p>
        </p:txBody>
      </p:sp>
      <p:sp>
        <p:nvSpPr>
          <p:cNvPr id="23" name="object 23"/>
          <p:cNvSpPr/>
          <p:nvPr/>
        </p:nvSpPr>
        <p:spPr>
          <a:xfrm>
            <a:off x="1339596" y="3212592"/>
            <a:ext cx="96520" cy="96520"/>
          </a:xfrm>
          <a:custGeom>
            <a:avLst/>
            <a:gdLst/>
            <a:ahLst/>
            <a:cxnLst/>
            <a:rect l="l" t="t" r="r" b="b"/>
            <a:pathLst>
              <a:path w="96519" h="96520">
                <a:moveTo>
                  <a:pt x="96012" y="0"/>
                </a:moveTo>
                <a:lnTo>
                  <a:pt x="0" y="0"/>
                </a:lnTo>
                <a:lnTo>
                  <a:pt x="0" y="96012"/>
                </a:lnTo>
                <a:lnTo>
                  <a:pt x="96012" y="96012"/>
                </a:lnTo>
                <a:lnTo>
                  <a:pt x="96012" y="0"/>
                </a:lnTo>
                <a:close/>
              </a:path>
            </a:pathLst>
          </a:custGeom>
          <a:solidFill>
            <a:srgbClr val="92D050"/>
          </a:solidFill>
        </p:spPr>
        <p:txBody>
          <a:bodyPr wrap="square" lIns="0" tIns="0" rIns="0" bIns="0" rtlCol="0"/>
          <a:lstStyle/>
          <a:p>
            <a:endParaRPr/>
          </a:p>
        </p:txBody>
      </p:sp>
      <p:graphicFrame>
        <p:nvGraphicFramePr>
          <p:cNvPr id="24" name="object 24"/>
          <p:cNvGraphicFramePr>
            <a:graphicFrameLocks noGrp="1"/>
          </p:cNvGraphicFramePr>
          <p:nvPr>
            <p:extLst>
              <p:ext uri="{D42A27DB-BD31-4B8C-83A1-F6EECF244321}">
                <p14:modId xmlns:p14="http://schemas.microsoft.com/office/powerpoint/2010/main" val="1548668071"/>
              </p:ext>
            </p:extLst>
          </p:nvPr>
        </p:nvGraphicFramePr>
        <p:xfrm>
          <a:off x="329184" y="347472"/>
          <a:ext cx="11536678" cy="6473293"/>
        </p:xfrm>
        <a:graphic>
          <a:graphicData uri="http://schemas.openxmlformats.org/drawingml/2006/table">
            <a:tbl>
              <a:tblPr firstRow="1" bandRow="1">
                <a:tableStyleId>{2D5ABB26-0587-4C30-8999-92F81FD0307C}</a:tableStyleId>
              </a:tblPr>
              <a:tblGrid>
                <a:gridCol w="320675">
                  <a:extLst>
                    <a:ext uri="{9D8B030D-6E8A-4147-A177-3AD203B41FA5}">
                      <a16:colId xmlns:a16="http://schemas.microsoft.com/office/drawing/2014/main" xmlns="" val="20000"/>
                    </a:ext>
                  </a:extLst>
                </a:gridCol>
                <a:gridCol w="781050">
                  <a:extLst>
                    <a:ext uri="{9D8B030D-6E8A-4147-A177-3AD203B41FA5}">
                      <a16:colId xmlns:a16="http://schemas.microsoft.com/office/drawing/2014/main" xmlns="" val="20001"/>
                    </a:ext>
                  </a:extLst>
                </a:gridCol>
                <a:gridCol w="2211704">
                  <a:extLst>
                    <a:ext uri="{9D8B030D-6E8A-4147-A177-3AD203B41FA5}">
                      <a16:colId xmlns:a16="http://schemas.microsoft.com/office/drawing/2014/main" xmlns="" val="20002"/>
                    </a:ext>
                  </a:extLst>
                </a:gridCol>
                <a:gridCol w="2286635">
                  <a:extLst>
                    <a:ext uri="{9D8B030D-6E8A-4147-A177-3AD203B41FA5}">
                      <a16:colId xmlns:a16="http://schemas.microsoft.com/office/drawing/2014/main" xmlns="" val="20003"/>
                    </a:ext>
                  </a:extLst>
                </a:gridCol>
                <a:gridCol w="2286635">
                  <a:extLst>
                    <a:ext uri="{9D8B030D-6E8A-4147-A177-3AD203B41FA5}">
                      <a16:colId xmlns:a16="http://schemas.microsoft.com/office/drawing/2014/main" xmlns="" val="20004"/>
                    </a:ext>
                  </a:extLst>
                </a:gridCol>
                <a:gridCol w="2286634">
                  <a:extLst>
                    <a:ext uri="{9D8B030D-6E8A-4147-A177-3AD203B41FA5}">
                      <a16:colId xmlns:a16="http://schemas.microsoft.com/office/drawing/2014/main" xmlns="" val="20005"/>
                    </a:ext>
                  </a:extLst>
                </a:gridCol>
                <a:gridCol w="1363345">
                  <a:extLst>
                    <a:ext uri="{9D8B030D-6E8A-4147-A177-3AD203B41FA5}">
                      <a16:colId xmlns:a16="http://schemas.microsoft.com/office/drawing/2014/main" xmlns="" val="20006"/>
                    </a:ext>
                  </a:extLst>
                </a:gridCol>
              </a:tblGrid>
              <a:tr h="1107186">
                <a:tc gridSpan="7">
                  <a:txBody>
                    <a:bodyPr/>
                    <a:lstStyle/>
                    <a:p>
                      <a:pPr marL="411480">
                        <a:lnSpc>
                          <a:spcPct val="100000"/>
                        </a:lnSpc>
                        <a:spcBef>
                          <a:spcPts val="1975"/>
                        </a:spcBef>
                      </a:pPr>
                      <a:r>
                        <a:rPr lang="fr-FR" sz="3600" b="1">
                          <a:latin typeface="Calibri"/>
                          <a:cs typeface="Calibri"/>
                        </a:rPr>
                        <a:t>Les demandes ont augmenté après la modification du processus</a:t>
                      </a:r>
                    </a:p>
                  </a:txBody>
                  <a:tcPr marL="0" marR="0" marT="250825" marB="0">
                    <a:solidFill>
                      <a:srgbClr val="F1F1F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0"/>
                  </a:ext>
                </a:extLst>
              </a:tr>
              <a:tr h="2583942">
                <a:tc>
                  <a:txBody>
                    <a:bodyPr/>
                    <a:lstStyle/>
                    <a:p>
                      <a:pPr algn="l" rtl="0">
                        <a:lnSpc>
                          <a:spcPct val="100000"/>
                        </a:lnSpc>
                      </a:pPr>
                      <a:endParaRPr sz="1500">
                        <a:latin typeface="Times New Roman"/>
                        <a:cs typeface="Times New Roman"/>
                      </a:endParaRPr>
                    </a:p>
                  </a:txBody>
                  <a:tcPr marL="0" marR="0" marT="0" marB="0">
                    <a:solidFill>
                      <a:srgbClr val="F1F1F1"/>
                    </a:solidFill>
                  </a:tcPr>
                </a:tc>
                <a:tc gridSpan="6">
                  <a:txBody>
                    <a:bodyPr/>
                    <a:lstStyle/>
                    <a:p>
                      <a:pPr marL="3281679">
                        <a:lnSpc>
                          <a:spcPct val="100000"/>
                        </a:lnSpc>
                        <a:spcBef>
                          <a:spcPts val="685"/>
                        </a:spcBef>
                      </a:pPr>
                      <a:r>
                        <a:rPr lang="fr-FR" sz="1500" baseline="0">
                          <a:latin typeface="Arial Narrow"/>
                          <a:cs typeface="Arial Narrow"/>
                        </a:rPr>
                        <a:t>Candidatures à l'examen DPSCD au lycée : Comparaison sur 3 ans*</a:t>
                      </a:r>
                    </a:p>
                  </a:txBody>
                  <a:tcPr marL="0" marR="0" marT="86995" marB="0">
                    <a:lnT w="19050">
                      <a:solidFill>
                        <a:srgbClr val="0046B9"/>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1"/>
                  </a:ext>
                </a:extLst>
              </a:tr>
              <a:tr h="304800">
                <a:tc gridSpan="2">
                  <a:txBody>
                    <a:bodyPr/>
                    <a:lstStyle/>
                    <a:p>
                      <a:pPr marR="115570" algn="l" rtl="0">
                        <a:lnSpc>
                          <a:spcPct val="100000"/>
                        </a:lnSpc>
                      </a:pPr>
                      <a:endParaRPr sz="1200" dirty="0">
                        <a:latin typeface="Arial"/>
                        <a:cs typeface="Arial"/>
                      </a:endParaRPr>
                    </a:p>
                  </a:txBody>
                  <a:tcPr marL="0" marR="0" marT="0" marB="0">
                    <a:lnR w="12700" cap="flat" cmpd="sng" algn="ctr">
                      <a:solidFill>
                        <a:srgbClr val="FFFFFF"/>
                      </a:solidFill>
                      <a:prstDash val="solid"/>
                      <a:round/>
                      <a:headEnd type="none" w="med" len="med"/>
                      <a:tailEnd type="none" w="med" len="med"/>
                    </a:lnR>
                    <a:solidFill>
                      <a:srgbClr val="F1F1F1"/>
                    </a:solidFill>
                  </a:tcPr>
                </a:tc>
                <a:tc hMerge="1">
                  <a:txBody>
                    <a:bodyPr/>
                    <a:lstStyle/>
                    <a:p>
                      <a:endParaRPr lang="es-AR"/>
                    </a:p>
                  </a:txBody>
                  <a:tcPr/>
                </a:tc>
                <a:tc>
                  <a:txBody>
                    <a:bodyPr/>
                    <a:lstStyle/>
                    <a:p>
                      <a:pPr marR="86360" algn="r">
                        <a:lnSpc>
                          <a:spcPct val="100000"/>
                        </a:lnSpc>
                        <a:spcBef>
                          <a:spcPts val="0"/>
                        </a:spcBef>
                      </a:pPr>
                      <a:r>
                        <a:rPr lang="fr-FR" sz="1600" b="1" baseline="0">
                          <a:latin typeface="Arial Nova light" panose="020B0304020202020204" pitchFamily="34" charset="0"/>
                        </a:rPr>
                        <a:t>Cycle de candidature</a:t>
                      </a:r>
                    </a:p>
                  </a:txBody>
                  <a:tcPr marL="0" marR="0" marT="4127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rgbClr val="F1F1F1"/>
                    </a:solidFill>
                  </a:tcPr>
                </a:tc>
                <a:tc>
                  <a:txBody>
                    <a:bodyPr/>
                    <a:lstStyle/>
                    <a:p>
                      <a:pPr algn="ctr">
                        <a:lnSpc>
                          <a:spcPct val="100000"/>
                        </a:lnSpc>
                        <a:spcBef>
                          <a:spcPts val="0"/>
                        </a:spcBef>
                      </a:pPr>
                      <a:r>
                        <a:rPr lang="fr-FR" sz="1800" b="1" baseline="0">
                          <a:latin typeface="Arial Nova light" panose="020B0304020202020204" pitchFamily="34" charset="0"/>
                        </a:rPr>
                        <a:t>2017-18</a:t>
                      </a:r>
                    </a:p>
                  </a:txBody>
                  <a:tcPr marL="0" marR="0" marT="4127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rgbClr val="F1F1F1"/>
                    </a:solidFill>
                  </a:tcPr>
                </a:tc>
                <a:tc>
                  <a:txBody>
                    <a:bodyPr/>
                    <a:lstStyle/>
                    <a:p>
                      <a:pPr algn="ctr">
                        <a:lnSpc>
                          <a:spcPct val="100000"/>
                        </a:lnSpc>
                        <a:spcBef>
                          <a:spcPts val="0"/>
                        </a:spcBef>
                      </a:pPr>
                      <a:r>
                        <a:rPr lang="fr-FR" sz="1800" b="1" baseline="0">
                          <a:latin typeface="Arial Nova light" panose="020B0304020202020204" pitchFamily="34" charset="0"/>
                        </a:rPr>
                        <a:t>2018-19</a:t>
                      </a:r>
                    </a:p>
                  </a:txBody>
                  <a:tcPr marL="0" marR="0" marT="4127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rgbClr val="F1F1F1"/>
                    </a:solidFill>
                  </a:tcPr>
                </a:tc>
                <a:tc>
                  <a:txBody>
                    <a:bodyPr/>
                    <a:lstStyle/>
                    <a:p>
                      <a:pPr algn="ctr">
                        <a:lnSpc>
                          <a:spcPct val="100000"/>
                        </a:lnSpc>
                        <a:spcBef>
                          <a:spcPts val="0"/>
                        </a:spcBef>
                      </a:pPr>
                      <a:r>
                        <a:rPr lang="fr-FR" sz="1800" b="1" baseline="0">
                          <a:latin typeface="Arial Nova light" panose="020B0304020202020204" pitchFamily="34" charset="0"/>
                        </a:rPr>
                        <a:t>2019-20</a:t>
                      </a:r>
                    </a:p>
                  </a:txBody>
                  <a:tcPr marL="0" marR="0" marT="4127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rgbClr val="F1F1F1"/>
                    </a:solidFill>
                  </a:tcPr>
                </a:tc>
                <a:tc>
                  <a:txBody>
                    <a:bodyPr/>
                    <a:lstStyle/>
                    <a:p>
                      <a:pPr algn="l" rtl="0">
                        <a:lnSpc>
                          <a:spcPct val="100000"/>
                        </a:lnSpc>
                      </a:pPr>
                      <a:endParaRPr sz="15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tcPr>
                </a:tc>
                <a:extLst>
                  <a:ext uri="{0D108BD9-81ED-4DB2-BD59-A6C34878D82A}">
                    <a16:rowId xmlns:a16="http://schemas.microsoft.com/office/drawing/2014/main" xmlns="" val="10002"/>
                  </a:ext>
                </a:extLst>
              </a:tr>
              <a:tr h="304800">
                <a:tc rowSpan="7" gridSpan="2">
                  <a:txBody>
                    <a:bodyPr/>
                    <a:lstStyle/>
                    <a:p>
                      <a:pPr algn="l" rtl="0">
                        <a:lnSpc>
                          <a:spcPct val="100000"/>
                        </a:lnSpc>
                      </a:pPr>
                      <a:endParaRPr sz="1400" dirty="0">
                        <a:latin typeface="Times New Roman"/>
                        <a:cs typeface="Times New Roman"/>
                      </a:endParaRPr>
                    </a:p>
                    <a:p>
                      <a:pPr algn="l" rtl="0">
                        <a:lnSpc>
                          <a:spcPct val="100000"/>
                        </a:lnSpc>
                      </a:pPr>
                      <a:endParaRPr sz="1400" dirty="0">
                        <a:latin typeface="Times New Roman"/>
                        <a:cs typeface="Times New Roman"/>
                      </a:endParaRPr>
                    </a:p>
                    <a:p>
                      <a:pPr algn="l" rtl="0">
                        <a:lnSpc>
                          <a:spcPct val="100000"/>
                        </a:lnSpc>
                      </a:pPr>
                      <a:endParaRPr sz="1400" dirty="0">
                        <a:latin typeface="Times New Roman"/>
                        <a:cs typeface="Times New Roman"/>
                      </a:endParaRPr>
                    </a:p>
                    <a:p>
                      <a:pPr algn="l" rtl="0">
                        <a:lnSpc>
                          <a:spcPct val="100000"/>
                        </a:lnSpc>
                      </a:pPr>
                      <a:endParaRPr sz="1400" dirty="0">
                        <a:latin typeface="Times New Roman"/>
                        <a:cs typeface="Times New Roman"/>
                      </a:endParaRPr>
                    </a:p>
                    <a:p>
                      <a:pPr algn="l" rtl="0">
                        <a:lnSpc>
                          <a:spcPct val="100000"/>
                        </a:lnSpc>
                      </a:pPr>
                      <a:endParaRPr sz="1400" dirty="0">
                        <a:latin typeface="Times New Roman"/>
                        <a:cs typeface="Times New Roman"/>
                      </a:endParaRPr>
                    </a:p>
                    <a:p>
                      <a:pPr algn="l" rtl="0">
                        <a:lnSpc>
                          <a:spcPct val="100000"/>
                        </a:lnSpc>
                      </a:pPr>
                      <a:endParaRPr sz="1400" dirty="0">
                        <a:latin typeface="Times New Roman"/>
                        <a:cs typeface="Times New Roman"/>
                      </a:endParaRPr>
                    </a:p>
                    <a:p>
                      <a:pPr algn="l" rtl="0">
                        <a:lnSpc>
                          <a:spcPct val="100000"/>
                        </a:lnSpc>
                      </a:pPr>
                      <a:endParaRPr sz="1400" dirty="0">
                        <a:latin typeface="Times New Roman"/>
                        <a:cs typeface="Times New Roman"/>
                      </a:endParaRPr>
                    </a:p>
                    <a:p>
                      <a:pPr algn="l" rtl="0">
                        <a:lnSpc>
                          <a:spcPct val="100000"/>
                        </a:lnSpc>
                      </a:pPr>
                      <a:endParaRPr sz="1400" dirty="0">
                        <a:latin typeface="Times New Roman"/>
                        <a:cs typeface="Times New Roman"/>
                      </a:endParaRPr>
                    </a:p>
                    <a:p>
                      <a:pPr algn="l" rtl="0">
                        <a:lnSpc>
                          <a:spcPct val="100000"/>
                        </a:lnSpc>
                        <a:spcBef>
                          <a:spcPts val="35"/>
                        </a:spcBef>
                      </a:pPr>
                      <a:endParaRPr sz="1500" dirty="0">
                        <a:latin typeface="Times New Roman"/>
                        <a:cs typeface="Times New Roman"/>
                      </a:endParaRPr>
                    </a:p>
                    <a:p>
                      <a:pPr marR="115570" algn="ctr">
                        <a:lnSpc>
                          <a:spcPct val="100000"/>
                        </a:lnSpc>
                      </a:pPr>
                      <a:r>
                        <a:rPr lang="fr-FR" sz="1200">
                          <a:solidFill>
                            <a:srgbClr val="7E7E7E"/>
                          </a:solidFill>
                          <a:latin typeface="Arial"/>
                          <a:cs typeface="Arial"/>
                        </a:rPr>
                        <a:t>5</a:t>
                      </a:r>
                    </a:p>
                  </a:txBody>
                  <a:tcPr marL="0" marR="0" marT="0" marB="0">
                    <a:lnR w="12700">
                      <a:solidFill>
                        <a:srgbClr val="FFFFFF"/>
                      </a:solidFill>
                      <a:prstDash val="solid"/>
                    </a:lnR>
                    <a:solidFill>
                      <a:srgbClr val="F1F1F1"/>
                    </a:solidFill>
                  </a:tcPr>
                </a:tc>
                <a:tc rowSpan="7" hMerge="1">
                  <a:txBody>
                    <a:bodyPr/>
                    <a:lstStyle/>
                    <a:p>
                      <a:endParaRPr/>
                    </a:p>
                  </a:txBody>
                  <a:tcPr marL="0" marR="0" marT="0" marB="0"/>
                </a:tc>
                <a:tc>
                  <a:txBody>
                    <a:bodyPr/>
                    <a:lstStyle/>
                    <a:p>
                      <a:pPr marR="86360" algn="r">
                        <a:lnSpc>
                          <a:spcPct val="100000"/>
                        </a:lnSpc>
                        <a:spcBef>
                          <a:spcPts val="0"/>
                        </a:spcBef>
                      </a:pPr>
                      <a:r>
                        <a:rPr lang="fr-FR" sz="1400" b="1">
                          <a:latin typeface="Arial Nova light" panose="020B0304020202020204" pitchFamily="34" charset="0"/>
                          <a:cs typeface="Arial Narrow"/>
                        </a:rPr>
                        <a:t>Nombre total de candidats</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2 604</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3 209</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3 283</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rowSpan="7">
                  <a:txBody>
                    <a:bodyPr/>
                    <a:lstStyle/>
                    <a:p>
                      <a:pPr algn="l" rtl="0">
                        <a:lnSpc>
                          <a:spcPct val="100000"/>
                        </a:lnSpc>
                      </a:pPr>
                      <a:endParaRPr sz="1500">
                        <a:latin typeface="Times New Roman"/>
                        <a:cs typeface="Times New Roman"/>
                      </a:endParaRPr>
                    </a:p>
                  </a:txBody>
                  <a:tcPr marL="0" marR="0" marT="0" marB="0">
                    <a:lnL w="12700">
                      <a:solidFill>
                        <a:srgbClr val="FFFFFF"/>
                      </a:solidFill>
                      <a:prstDash val="solid"/>
                    </a:lnL>
                  </a:tcPr>
                </a:tc>
                <a:extLst>
                  <a:ext uri="{0D108BD9-81ED-4DB2-BD59-A6C34878D82A}">
                    <a16:rowId xmlns:a16="http://schemas.microsoft.com/office/drawing/2014/main" xmlns="" val="10003"/>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5090" algn="r">
                        <a:lnSpc>
                          <a:spcPct val="100000"/>
                        </a:lnSpc>
                        <a:spcBef>
                          <a:spcPts val="0"/>
                        </a:spcBef>
                      </a:pPr>
                      <a:r>
                        <a:rPr lang="fr-FR" sz="1400">
                          <a:latin typeface="Arial Nova light" panose="020B0304020202020204" pitchFamily="34" charset="0"/>
                          <a:cs typeface="Arial Narrow"/>
                        </a:rPr>
                        <a:t>% dans le district</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44 %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47 %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45 %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4"/>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5090" algn="r">
                        <a:lnSpc>
                          <a:spcPct val="100000"/>
                        </a:lnSpc>
                        <a:spcBef>
                          <a:spcPts val="0"/>
                        </a:spcBef>
                      </a:pPr>
                      <a:r>
                        <a:rPr lang="fr-FR" sz="1400">
                          <a:latin typeface="Arial Nova light" panose="020B0304020202020204" pitchFamily="34" charset="0"/>
                          <a:cs typeface="Arial Narrow"/>
                        </a:rPr>
                        <a:t>% hors district (OOD)</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56 %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53 %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55 %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5"/>
                  </a:ext>
                </a:extLst>
              </a:tr>
              <a:tr h="304799">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5090" algn="r">
                        <a:lnSpc>
                          <a:spcPct val="100000"/>
                        </a:lnSpc>
                        <a:spcBef>
                          <a:spcPts val="0"/>
                        </a:spcBef>
                      </a:pPr>
                      <a:r>
                        <a:rPr lang="fr-FR" sz="1400" b="1">
                          <a:latin typeface="Arial Nova light" panose="020B0304020202020204" pitchFamily="34" charset="0"/>
                          <a:cs typeface="Arial Narrow"/>
                        </a:rPr>
                        <a:t>% Accepté</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58 %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56 %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49 %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6"/>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4455" algn="r">
                        <a:lnSpc>
                          <a:spcPct val="100000"/>
                        </a:lnSpc>
                        <a:spcBef>
                          <a:spcPts val="0"/>
                        </a:spcBef>
                      </a:pPr>
                      <a:r>
                        <a:rPr lang="fr-FR" sz="1400">
                          <a:latin typeface="Arial Nova light" panose="020B0304020202020204" pitchFamily="34" charset="0"/>
                          <a:cs typeface="Arial Narrow"/>
                        </a:rPr>
                        <a:t>% Accepté - dans le district</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62 %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58 %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47 %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7"/>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5725" algn="r">
                        <a:lnSpc>
                          <a:spcPct val="100000"/>
                        </a:lnSpc>
                        <a:spcBef>
                          <a:spcPts val="0"/>
                        </a:spcBef>
                      </a:pPr>
                      <a:r>
                        <a:rPr lang="fr-FR" sz="1400">
                          <a:latin typeface="Arial Nova light" panose="020B0304020202020204" pitchFamily="34" charset="0"/>
                          <a:cs typeface="Arial Narrow"/>
                        </a:rPr>
                        <a:t>% Accepté - OOD</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54 %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54 %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a:latin typeface="Arial Nova light" panose="020B0304020202020204" pitchFamily="34" charset="0"/>
                          <a:cs typeface="Arial Narrow"/>
                        </a:rPr>
                        <a:t>51 %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8"/>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3185" algn="r">
                        <a:lnSpc>
                          <a:spcPct val="100000"/>
                        </a:lnSpc>
                        <a:spcBef>
                          <a:spcPts val="0"/>
                        </a:spcBef>
                      </a:pPr>
                      <a:r>
                        <a:rPr lang="fr-FR" sz="1400" b="1">
                          <a:latin typeface="Arial Nova light" panose="020B0304020202020204" pitchFamily="34" charset="0"/>
                          <a:cs typeface="Arial Narrow"/>
                        </a:rPr>
                        <a:t>% Inscrit (sur accepté)</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59 %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75 %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0"/>
                        </a:spcBef>
                      </a:pPr>
                      <a:r>
                        <a:rPr lang="fr-FR" sz="1400" b="1">
                          <a:latin typeface="Arial Nova light" panose="020B0304020202020204" pitchFamily="34" charset="0"/>
                          <a:cs typeface="Arial Narrow"/>
                        </a:rPr>
                        <a:t>71 %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9"/>
                  </a:ext>
                </a:extLst>
              </a:tr>
              <a:tr h="92052">
                <a:tc gridSpan="7">
                  <a:txBody>
                    <a:bodyPr/>
                    <a:lstStyle/>
                    <a:p>
                      <a:pPr algn="l" rtl="0">
                        <a:lnSpc>
                          <a:spcPct val="100000"/>
                        </a:lnSpc>
                      </a:pPr>
                      <a:endParaRPr sz="400" dirty="0">
                        <a:latin typeface="Times New Roman"/>
                        <a:cs typeface="Times New Roman"/>
                      </a:endParaRPr>
                    </a:p>
                  </a:txBody>
                  <a:tcPr marL="0" marR="0" marT="0" marB="0">
                    <a:lnB w="53975">
                      <a:solidFill>
                        <a:srgbClr val="0046B9"/>
                      </a:solidFill>
                      <a:prstDash val="solid"/>
                    </a:lnB>
                    <a:solidFill>
                      <a:srgbClr val="F1F1F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10"/>
                  </a:ext>
                </a:extLst>
              </a:tr>
            </a:tbl>
          </a:graphicData>
        </a:graphic>
      </p:graphicFrame>
      <p:sp>
        <p:nvSpPr>
          <p:cNvPr id="25" name="object 25"/>
          <p:cNvSpPr txBox="1"/>
          <p:nvPr/>
        </p:nvSpPr>
        <p:spPr>
          <a:xfrm>
            <a:off x="789550" y="6584310"/>
            <a:ext cx="8633595" cy="197490"/>
          </a:xfrm>
          <a:prstGeom prst="rect">
            <a:avLst/>
          </a:prstGeom>
        </p:spPr>
        <p:txBody>
          <a:bodyPr vert="horz" wrap="square" lIns="0" tIns="12700" rIns="0" bIns="0" rtlCol="0">
            <a:spAutoFit/>
          </a:bodyPr>
          <a:lstStyle/>
          <a:p>
            <a:pPr marL="12700">
              <a:lnSpc>
                <a:spcPct val="100000"/>
              </a:lnSpc>
              <a:spcBef>
                <a:spcPts val="100"/>
              </a:spcBef>
            </a:pPr>
            <a:r>
              <a:rPr lang="fr-FR" sz="1200">
                <a:latin typeface="Arial Nova"/>
                <a:cs typeface="Arial Narrow"/>
              </a:rPr>
              <a:t>* Toutes les données présentées couvrent les candidatures pour la 9e année, ce qui représente l'essentiel des candidatures pour les lycées d'examen</a:t>
            </a:r>
          </a:p>
        </p:txBody>
      </p:sp>
      <p:sp>
        <p:nvSpPr>
          <p:cNvPr id="26" name="object 25"/>
          <p:cNvSpPr txBox="1"/>
          <p:nvPr/>
        </p:nvSpPr>
        <p:spPr>
          <a:xfrm>
            <a:off x="2514600" y="1925280"/>
            <a:ext cx="895554" cy="2028761"/>
          </a:xfrm>
          <a:prstGeom prst="rect">
            <a:avLst/>
          </a:prstGeom>
        </p:spPr>
        <p:txBody>
          <a:bodyPr vert="horz" wrap="square" lIns="0" tIns="12700" rIns="0" bIns="0" rtlCol="0">
            <a:spAutoFit/>
          </a:bodyPr>
          <a:lstStyle/>
          <a:p>
            <a:pPr marL="12700" algn="r">
              <a:lnSpc>
                <a:spcPct val="100000"/>
              </a:lnSpc>
              <a:spcAft>
                <a:spcPts val="600"/>
              </a:spcAft>
            </a:pPr>
            <a:r>
              <a:rPr lang="fr-FR" sz="1200">
                <a:solidFill>
                  <a:srgbClr val="595959"/>
                </a:solidFill>
                <a:latin typeface="Arial Nova"/>
              </a:rPr>
              <a:t>3500</a:t>
            </a:r>
          </a:p>
          <a:p>
            <a:pPr marL="12700" algn="r">
              <a:lnSpc>
                <a:spcPct val="100000"/>
              </a:lnSpc>
              <a:spcAft>
                <a:spcPts val="600"/>
              </a:spcAft>
            </a:pPr>
            <a:r>
              <a:rPr lang="fr-FR" sz="1200">
                <a:solidFill>
                  <a:srgbClr val="595959"/>
                </a:solidFill>
                <a:latin typeface="Arial Nova"/>
              </a:rPr>
              <a:t>3000</a:t>
            </a:r>
          </a:p>
          <a:p>
            <a:pPr marL="12700" algn="r">
              <a:lnSpc>
                <a:spcPct val="100000"/>
              </a:lnSpc>
              <a:spcAft>
                <a:spcPts val="600"/>
              </a:spcAft>
            </a:pPr>
            <a:r>
              <a:rPr lang="fr-FR" sz="1200">
                <a:solidFill>
                  <a:srgbClr val="595959"/>
                </a:solidFill>
                <a:latin typeface="Arial Nova"/>
              </a:rPr>
              <a:t>2500</a:t>
            </a:r>
          </a:p>
          <a:p>
            <a:pPr marL="12700" algn="r">
              <a:lnSpc>
                <a:spcPct val="100000"/>
              </a:lnSpc>
              <a:spcAft>
                <a:spcPts val="600"/>
              </a:spcAft>
            </a:pPr>
            <a:r>
              <a:rPr lang="fr-FR" sz="1200">
                <a:solidFill>
                  <a:srgbClr val="595959"/>
                </a:solidFill>
                <a:latin typeface="Arial Nova"/>
              </a:rPr>
              <a:t>2000</a:t>
            </a:r>
          </a:p>
          <a:p>
            <a:pPr marL="12700" algn="r">
              <a:lnSpc>
                <a:spcPct val="100000"/>
              </a:lnSpc>
              <a:spcAft>
                <a:spcPts val="600"/>
              </a:spcAft>
            </a:pPr>
            <a:r>
              <a:rPr lang="fr-FR" sz="1200">
                <a:solidFill>
                  <a:srgbClr val="595959"/>
                </a:solidFill>
                <a:latin typeface="Arial Nova"/>
              </a:rPr>
              <a:t>1500</a:t>
            </a:r>
          </a:p>
          <a:p>
            <a:pPr marL="12700" algn="r">
              <a:lnSpc>
                <a:spcPct val="100000"/>
              </a:lnSpc>
              <a:spcAft>
                <a:spcPts val="600"/>
              </a:spcAft>
            </a:pPr>
            <a:r>
              <a:rPr lang="fr-FR" sz="1200">
                <a:solidFill>
                  <a:srgbClr val="595959"/>
                </a:solidFill>
                <a:latin typeface="Arial Nova"/>
              </a:rPr>
              <a:t>1000</a:t>
            </a:r>
          </a:p>
          <a:p>
            <a:pPr marL="12700" algn="r">
              <a:lnSpc>
                <a:spcPct val="100000"/>
              </a:lnSpc>
              <a:spcAft>
                <a:spcPts val="600"/>
              </a:spcAft>
            </a:pPr>
            <a:r>
              <a:rPr lang="fr-FR" sz="1200">
                <a:solidFill>
                  <a:srgbClr val="595959"/>
                </a:solidFill>
                <a:latin typeface="Arial Nova"/>
              </a:rPr>
              <a:t>500</a:t>
            </a:r>
          </a:p>
          <a:p>
            <a:pPr marL="12700" algn="r">
              <a:lnSpc>
                <a:spcPct val="100000"/>
              </a:lnSpc>
              <a:spcAft>
                <a:spcPts val="600"/>
              </a:spcAft>
            </a:pPr>
            <a:r>
              <a:rPr lang="fr-FR" sz="1200">
                <a:solidFill>
                  <a:srgbClr val="595959"/>
                </a:solidFill>
                <a:latin typeface="Arial Nova"/>
              </a:rPr>
              <a:t>0</a:t>
            </a:r>
          </a:p>
        </p:txBody>
      </p:sp>
      <p:sp>
        <p:nvSpPr>
          <p:cNvPr id="27" name="object 25"/>
          <p:cNvSpPr txBox="1"/>
          <p:nvPr/>
        </p:nvSpPr>
        <p:spPr>
          <a:xfrm>
            <a:off x="3810000" y="224091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2604</a:t>
            </a:r>
          </a:p>
        </p:txBody>
      </p:sp>
      <p:sp>
        <p:nvSpPr>
          <p:cNvPr id="28" name="object 25"/>
          <p:cNvSpPr txBox="1"/>
          <p:nvPr/>
        </p:nvSpPr>
        <p:spPr>
          <a:xfrm>
            <a:off x="4267200" y="285051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1502</a:t>
            </a:r>
          </a:p>
        </p:txBody>
      </p:sp>
      <p:sp>
        <p:nvSpPr>
          <p:cNvPr id="29" name="object 25"/>
          <p:cNvSpPr txBox="1"/>
          <p:nvPr/>
        </p:nvSpPr>
        <p:spPr>
          <a:xfrm>
            <a:off x="4743246" y="312420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886</a:t>
            </a:r>
          </a:p>
        </p:txBody>
      </p:sp>
      <p:sp>
        <p:nvSpPr>
          <p:cNvPr id="30" name="object 25"/>
          <p:cNvSpPr txBox="1"/>
          <p:nvPr/>
        </p:nvSpPr>
        <p:spPr>
          <a:xfrm>
            <a:off x="6114846" y="193611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3209</a:t>
            </a:r>
          </a:p>
        </p:txBody>
      </p:sp>
      <p:sp>
        <p:nvSpPr>
          <p:cNvPr id="31" name="object 25"/>
          <p:cNvSpPr txBox="1"/>
          <p:nvPr/>
        </p:nvSpPr>
        <p:spPr>
          <a:xfrm>
            <a:off x="6629400" y="266700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1785</a:t>
            </a:r>
          </a:p>
        </p:txBody>
      </p:sp>
      <p:sp>
        <p:nvSpPr>
          <p:cNvPr id="32" name="object 25"/>
          <p:cNvSpPr txBox="1"/>
          <p:nvPr/>
        </p:nvSpPr>
        <p:spPr>
          <a:xfrm>
            <a:off x="7086600" y="292671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1332</a:t>
            </a:r>
          </a:p>
        </p:txBody>
      </p:sp>
      <p:sp>
        <p:nvSpPr>
          <p:cNvPr id="33" name="object 25"/>
          <p:cNvSpPr txBox="1"/>
          <p:nvPr/>
        </p:nvSpPr>
        <p:spPr>
          <a:xfrm>
            <a:off x="8458200" y="193611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3283</a:t>
            </a:r>
          </a:p>
        </p:txBody>
      </p:sp>
      <p:sp>
        <p:nvSpPr>
          <p:cNvPr id="34" name="object 25"/>
          <p:cNvSpPr txBox="1"/>
          <p:nvPr/>
        </p:nvSpPr>
        <p:spPr>
          <a:xfrm>
            <a:off x="8934246" y="277431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1615</a:t>
            </a:r>
          </a:p>
        </p:txBody>
      </p:sp>
      <p:sp>
        <p:nvSpPr>
          <p:cNvPr id="35" name="object 25"/>
          <p:cNvSpPr txBox="1"/>
          <p:nvPr/>
        </p:nvSpPr>
        <p:spPr>
          <a:xfrm>
            <a:off x="9448800" y="300291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1142</a:t>
            </a:r>
          </a:p>
        </p:txBody>
      </p:sp>
      <p:sp>
        <p:nvSpPr>
          <p:cNvPr id="36" name="object 25"/>
          <p:cNvSpPr txBox="1"/>
          <p:nvPr/>
        </p:nvSpPr>
        <p:spPr>
          <a:xfrm>
            <a:off x="1516520" y="2663321"/>
            <a:ext cx="1445858" cy="710451"/>
          </a:xfrm>
          <a:prstGeom prst="rect">
            <a:avLst/>
          </a:prstGeom>
        </p:spPr>
        <p:txBody>
          <a:bodyPr vert="horz" wrap="square" lIns="0" tIns="12700" rIns="0" bIns="0" rtlCol="0">
            <a:spAutoFit/>
          </a:bodyPr>
          <a:lstStyle/>
          <a:p>
            <a:pPr>
              <a:lnSpc>
                <a:spcPct val="100000"/>
              </a:lnSpc>
              <a:spcAft>
                <a:spcPts val="200"/>
              </a:spcAft>
            </a:pPr>
            <a:r>
              <a:rPr lang="fr-FR" sz="1400">
                <a:solidFill>
                  <a:srgbClr val="595959"/>
                </a:solidFill>
                <a:latin typeface="Arial Nova light" panose="020B0304020202020204" pitchFamily="34" charset="0"/>
              </a:rPr>
              <a:t>Total des candidatures</a:t>
            </a:r>
          </a:p>
          <a:p>
            <a:pPr>
              <a:lnSpc>
                <a:spcPct val="100000"/>
              </a:lnSpc>
              <a:spcAft>
                <a:spcPts val="200"/>
              </a:spcAft>
            </a:pPr>
            <a:r>
              <a:rPr lang="fr-FR" sz="1400">
                <a:solidFill>
                  <a:srgbClr val="595959"/>
                </a:solidFill>
                <a:latin typeface="Arial Nova light" panose="020B0304020202020204" pitchFamily="34" charset="0"/>
              </a:rPr>
              <a:t>Total admis</a:t>
            </a:r>
          </a:p>
          <a:p>
            <a:pPr>
              <a:lnSpc>
                <a:spcPct val="100000"/>
              </a:lnSpc>
              <a:spcAft>
                <a:spcPts val="200"/>
              </a:spcAft>
            </a:pPr>
            <a:r>
              <a:rPr lang="fr-FR" sz="1400">
                <a:solidFill>
                  <a:srgbClr val="595959"/>
                </a:solidFill>
                <a:latin typeface="Arial Nova light" panose="020B0304020202020204" pitchFamily="34" charset="0"/>
              </a:rPr>
              <a:t>Total des inscrits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9184" y="347472"/>
            <a:ext cx="11534140" cy="6163310"/>
            <a:chOff x="329184" y="347472"/>
            <a:chExt cx="11534140" cy="6163310"/>
          </a:xfrm>
        </p:grpSpPr>
        <p:sp>
          <p:nvSpPr>
            <p:cNvPr id="3" name="object 3"/>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4" name="object 4"/>
            <p:cNvPicPr/>
            <p:nvPr/>
          </p:nvPicPr>
          <p:blipFill>
            <a:blip r:embed="rId2" cstate="print"/>
            <a:stretch>
              <a:fillRect/>
            </a:stretch>
          </p:blipFill>
          <p:spPr>
            <a:xfrm>
              <a:off x="10748772" y="5739383"/>
              <a:ext cx="972311" cy="652068"/>
            </a:xfrm>
            <a:prstGeom prst="rect">
              <a:avLst/>
            </a:prstGeom>
          </p:spPr>
        </p:pic>
        <p:sp>
          <p:nvSpPr>
            <p:cNvPr id="5" name="object 5"/>
            <p:cNvSpPr/>
            <p:nvPr/>
          </p:nvSpPr>
          <p:spPr>
            <a:xfrm>
              <a:off x="6699504" y="2862072"/>
              <a:ext cx="629920" cy="1007744"/>
            </a:xfrm>
            <a:custGeom>
              <a:avLst/>
              <a:gdLst/>
              <a:ahLst/>
              <a:cxnLst/>
              <a:rect l="l" t="t" r="r" b="b"/>
              <a:pathLst>
                <a:path w="629920" h="1007745">
                  <a:moveTo>
                    <a:pt x="629411" y="0"/>
                  </a:moveTo>
                  <a:lnTo>
                    <a:pt x="0" y="0"/>
                  </a:lnTo>
                  <a:lnTo>
                    <a:pt x="0" y="1007363"/>
                  </a:lnTo>
                  <a:lnTo>
                    <a:pt x="629411" y="1007363"/>
                  </a:lnTo>
                  <a:lnTo>
                    <a:pt x="629411" y="0"/>
                  </a:lnTo>
                  <a:close/>
                </a:path>
              </a:pathLst>
            </a:custGeom>
            <a:solidFill>
              <a:srgbClr val="FFCC00"/>
            </a:solidFill>
          </p:spPr>
          <p:txBody>
            <a:bodyPr wrap="square" lIns="0" tIns="0" rIns="0" bIns="0" rtlCol="0"/>
            <a:lstStyle/>
            <a:p>
              <a:endParaRPr/>
            </a:p>
          </p:txBody>
        </p:sp>
      </p:grpSp>
      <p:grpSp>
        <p:nvGrpSpPr>
          <p:cNvPr id="6" name="object 6"/>
          <p:cNvGrpSpPr/>
          <p:nvPr/>
        </p:nvGrpSpPr>
        <p:grpSpPr>
          <a:xfrm>
            <a:off x="3552253" y="2131663"/>
            <a:ext cx="5037455" cy="1743075"/>
            <a:chOff x="3552253" y="2131663"/>
            <a:chExt cx="5037455" cy="1743075"/>
          </a:xfrm>
        </p:grpSpPr>
        <p:sp>
          <p:nvSpPr>
            <p:cNvPr id="7" name="object 7"/>
            <p:cNvSpPr/>
            <p:nvPr/>
          </p:nvSpPr>
          <p:spPr>
            <a:xfrm>
              <a:off x="3557015" y="3867054"/>
              <a:ext cx="5027930" cy="5080"/>
            </a:xfrm>
            <a:custGeom>
              <a:avLst/>
              <a:gdLst/>
              <a:ahLst/>
              <a:cxnLst/>
              <a:rect l="l" t="t" r="r" b="b"/>
              <a:pathLst>
                <a:path w="5027930" h="5079">
                  <a:moveTo>
                    <a:pt x="0" y="0"/>
                  </a:moveTo>
                  <a:lnTo>
                    <a:pt x="1257300" y="0"/>
                  </a:lnTo>
                </a:path>
                <a:path w="5027930" h="5079">
                  <a:moveTo>
                    <a:pt x="1885188" y="0"/>
                  </a:moveTo>
                  <a:lnTo>
                    <a:pt x="3142488" y="0"/>
                  </a:lnTo>
                </a:path>
                <a:path w="5027930" h="5079">
                  <a:moveTo>
                    <a:pt x="4399788" y="0"/>
                  </a:moveTo>
                  <a:lnTo>
                    <a:pt x="5027676" y="0"/>
                  </a:lnTo>
                </a:path>
                <a:path w="5027930" h="5079">
                  <a:moveTo>
                    <a:pt x="0" y="4762"/>
                  </a:moveTo>
                  <a:lnTo>
                    <a:pt x="5027676" y="4762"/>
                  </a:lnTo>
                </a:path>
              </a:pathLst>
            </a:custGeom>
            <a:ln w="4762">
              <a:solidFill>
                <a:srgbClr val="D9D9D9"/>
              </a:solidFill>
            </a:ln>
          </p:spPr>
          <p:txBody>
            <a:bodyPr wrap="square" lIns="0" tIns="0" rIns="0" bIns="0" rtlCol="0"/>
            <a:lstStyle/>
            <a:p>
              <a:endParaRPr/>
            </a:p>
          </p:txBody>
        </p:sp>
        <p:sp>
          <p:nvSpPr>
            <p:cNvPr id="8" name="object 8"/>
            <p:cNvSpPr/>
            <p:nvPr/>
          </p:nvSpPr>
          <p:spPr>
            <a:xfrm>
              <a:off x="3557015" y="2485644"/>
              <a:ext cx="5027930" cy="1038225"/>
            </a:xfrm>
            <a:custGeom>
              <a:avLst/>
              <a:gdLst/>
              <a:ahLst/>
              <a:cxnLst/>
              <a:rect l="l" t="t" r="r" b="b"/>
              <a:pathLst>
                <a:path w="5027930" h="1038225">
                  <a:moveTo>
                    <a:pt x="0" y="1037843"/>
                  </a:moveTo>
                  <a:lnTo>
                    <a:pt x="629412" y="1037843"/>
                  </a:lnTo>
                </a:path>
                <a:path w="5027930" h="1038225">
                  <a:moveTo>
                    <a:pt x="0" y="691895"/>
                  </a:moveTo>
                  <a:lnTo>
                    <a:pt x="629412" y="691895"/>
                  </a:lnTo>
                </a:path>
                <a:path w="5027930" h="1038225">
                  <a:moveTo>
                    <a:pt x="0" y="345948"/>
                  </a:moveTo>
                  <a:lnTo>
                    <a:pt x="629412" y="345948"/>
                  </a:lnTo>
                </a:path>
                <a:path w="5027930" h="1038225">
                  <a:moveTo>
                    <a:pt x="1257300" y="345948"/>
                  </a:moveTo>
                  <a:lnTo>
                    <a:pt x="5027676" y="345948"/>
                  </a:lnTo>
                </a:path>
                <a:path w="5027930" h="1038225">
                  <a:moveTo>
                    <a:pt x="0" y="0"/>
                  </a:moveTo>
                  <a:lnTo>
                    <a:pt x="629412" y="0"/>
                  </a:lnTo>
                </a:path>
                <a:path w="5027930" h="1038225">
                  <a:moveTo>
                    <a:pt x="1257300" y="0"/>
                  </a:moveTo>
                  <a:lnTo>
                    <a:pt x="5027676" y="0"/>
                  </a:lnTo>
                </a:path>
              </a:pathLst>
            </a:custGeom>
            <a:ln w="9525">
              <a:solidFill>
                <a:srgbClr val="D9D9D9"/>
              </a:solidFill>
            </a:ln>
          </p:spPr>
          <p:txBody>
            <a:bodyPr wrap="square" lIns="0" tIns="0" rIns="0" bIns="0" rtlCol="0"/>
            <a:lstStyle/>
            <a:p>
              <a:endParaRPr/>
            </a:p>
          </p:txBody>
        </p:sp>
        <p:sp>
          <p:nvSpPr>
            <p:cNvPr id="9" name="object 9"/>
            <p:cNvSpPr/>
            <p:nvPr/>
          </p:nvSpPr>
          <p:spPr>
            <a:xfrm>
              <a:off x="3557015" y="2135790"/>
              <a:ext cx="5027930" cy="5080"/>
            </a:xfrm>
            <a:custGeom>
              <a:avLst/>
              <a:gdLst/>
              <a:ahLst/>
              <a:cxnLst/>
              <a:rect l="l" t="t" r="r" b="b"/>
              <a:pathLst>
                <a:path w="5027930" h="5080">
                  <a:moveTo>
                    <a:pt x="0" y="4762"/>
                  </a:moveTo>
                  <a:lnTo>
                    <a:pt x="5027676" y="4762"/>
                  </a:lnTo>
                </a:path>
                <a:path w="5027930" h="5080">
                  <a:moveTo>
                    <a:pt x="0" y="0"/>
                  </a:moveTo>
                  <a:lnTo>
                    <a:pt x="5027676" y="0"/>
                  </a:lnTo>
                </a:path>
              </a:pathLst>
            </a:custGeom>
            <a:ln w="7810">
              <a:solidFill>
                <a:srgbClr val="D9D9D9"/>
              </a:solidFill>
            </a:ln>
          </p:spPr>
          <p:txBody>
            <a:bodyPr wrap="square" lIns="0" tIns="0" rIns="0" bIns="0" rtlCol="0"/>
            <a:lstStyle/>
            <a:p>
              <a:endParaRPr/>
            </a:p>
          </p:txBody>
        </p:sp>
        <p:sp>
          <p:nvSpPr>
            <p:cNvPr id="10" name="object 10"/>
            <p:cNvSpPr/>
            <p:nvPr/>
          </p:nvSpPr>
          <p:spPr>
            <a:xfrm>
              <a:off x="4186427" y="2136648"/>
              <a:ext cx="628015" cy="1732914"/>
            </a:xfrm>
            <a:custGeom>
              <a:avLst/>
              <a:gdLst/>
              <a:ahLst/>
              <a:cxnLst/>
              <a:rect l="l" t="t" r="r" b="b"/>
              <a:pathLst>
                <a:path w="628014" h="1732914">
                  <a:moveTo>
                    <a:pt x="627888" y="0"/>
                  </a:moveTo>
                  <a:lnTo>
                    <a:pt x="0" y="0"/>
                  </a:lnTo>
                  <a:lnTo>
                    <a:pt x="0" y="1732788"/>
                  </a:lnTo>
                  <a:lnTo>
                    <a:pt x="627888" y="1732788"/>
                  </a:lnTo>
                  <a:lnTo>
                    <a:pt x="627888" y="0"/>
                  </a:lnTo>
                  <a:close/>
                </a:path>
              </a:pathLst>
            </a:custGeom>
            <a:solidFill>
              <a:srgbClr val="FFCC00"/>
            </a:solidFill>
          </p:spPr>
          <p:txBody>
            <a:bodyPr wrap="square" lIns="0" tIns="0" rIns="0" bIns="0" rtlCol="0"/>
            <a:lstStyle/>
            <a:p>
              <a:endParaRPr/>
            </a:p>
          </p:txBody>
        </p:sp>
        <p:sp>
          <p:nvSpPr>
            <p:cNvPr id="11" name="object 11"/>
            <p:cNvSpPr/>
            <p:nvPr/>
          </p:nvSpPr>
          <p:spPr>
            <a:xfrm>
              <a:off x="5442203" y="3177540"/>
              <a:ext cx="3142615" cy="346075"/>
            </a:xfrm>
            <a:custGeom>
              <a:avLst/>
              <a:gdLst/>
              <a:ahLst/>
              <a:cxnLst/>
              <a:rect l="l" t="t" r="r" b="b"/>
              <a:pathLst>
                <a:path w="3142615" h="346075">
                  <a:moveTo>
                    <a:pt x="0" y="345948"/>
                  </a:moveTo>
                  <a:lnTo>
                    <a:pt x="1257300" y="345948"/>
                  </a:lnTo>
                </a:path>
                <a:path w="3142615" h="346075">
                  <a:moveTo>
                    <a:pt x="2514600" y="345948"/>
                  </a:moveTo>
                  <a:lnTo>
                    <a:pt x="3142488" y="345948"/>
                  </a:lnTo>
                </a:path>
                <a:path w="3142615" h="346075">
                  <a:moveTo>
                    <a:pt x="0" y="0"/>
                  </a:moveTo>
                  <a:lnTo>
                    <a:pt x="1257300" y="0"/>
                  </a:lnTo>
                </a:path>
              </a:pathLst>
            </a:custGeom>
            <a:ln w="9525">
              <a:solidFill>
                <a:srgbClr val="D9D9D9"/>
              </a:solidFill>
            </a:ln>
          </p:spPr>
          <p:txBody>
            <a:bodyPr wrap="square" lIns="0" tIns="0" rIns="0" bIns="0" rtlCol="0"/>
            <a:lstStyle/>
            <a:p>
              <a:endParaRPr/>
            </a:p>
          </p:txBody>
        </p:sp>
        <p:sp>
          <p:nvSpPr>
            <p:cNvPr id="12" name="object 12"/>
            <p:cNvSpPr/>
            <p:nvPr/>
          </p:nvSpPr>
          <p:spPr>
            <a:xfrm>
              <a:off x="4814316" y="2964179"/>
              <a:ext cx="3142615" cy="905510"/>
            </a:xfrm>
            <a:custGeom>
              <a:avLst/>
              <a:gdLst/>
              <a:ahLst/>
              <a:cxnLst/>
              <a:rect l="l" t="t" r="r" b="b"/>
              <a:pathLst>
                <a:path w="3142615" h="905510">
                  <a:moveTo>
                    <a:pt x="627888" y="0"/>
                  </a:moveTo>
                  <a:lnTo>
                    <a:pt x="0" y="0"/>
                  </a:lnTo>
                  <a:lnTo>
                    <a:pt x="0" y="905256"/>
                  </a:lnTo>
                  <a:lnTo>
                    <a:pt x="627888" y="905256"/>
                  </a:lnTo>
                  <a:lnTo>
                    <a:pt x="627888" y="0"/>
                  </a:lnTo>
                  <a:close/>
                </a:path>
                <a:path w="3142615" h="905510">
                  <a:moveTo>
                    <a:pt x="3142488" y="376428"/>
                  </a:moveTo>
                  <a:lnTo>
                    <a:pt x="2514600" y="376428"/>
                  </a:lnTo>
                  <a:lnTo>
                    <a:pt x="2514600" y="905256"/>
                  </a:lnTo>
                  <a:lnTo>
                    <a:pt x="3142488" y="905256"/>
                  </a:lnTo>
                  <a:lnTo>
                    <a:pt x="3142488" y="376428"/>
                  </a:lnTo>
                  <a:close/>
                </a:path>
              </a:pathLst>
            </a:custGeom>
            <a:solidFill>
              <a:srgbClr val="0033CC"/>
            </a:solidFill>
          </p:spPr>
          <p:txBody>
            <a:bodyPr wrap="square" lIns="0" tIns="0" rIns="0" bIns="0" rtlCol="0"/>
            <a:lstStyle/>
            <a:p>
              <a:endParaRPr/>
            </a:p>
          </p:txBody>
        </p:sp>
      </p:grpSp>
      <p:sp>
        <p:nvSpPr>
          <p:cNvPr id="13" name="object 13"/>
          <p:cNvSpPr/>
          <p:nvPr/>
        </p:nvSpPr>
        <p:spPr>
          <a:xfrm>
            <a:off x="1293875" y="2702051"/>
            <a:ext cx="97790" cy="97790"/>
          </a:xfrm>
          <a:custGeom>
            <a:avLst/>
            <a:gdLst/>
            <a:ahLst/>
            <a:cxnLst/>
            <a:rect l="l" t="t" r="r" b="b"/>
            <a:pathLst>
              <a:path w="97790" h="97789">
                <a:moveTo>
                  <a:pt x="97536" y="0"/>
                </a:moveTo>
                <a:lnTo>
                  <a:pt x="0" y="0"/>
                </a:lnTo>
                <a:lnTo>
                  <a:pt x="0" y="97536"/>
                </a:lnTo>
                <a:lnTo>
                  <a:pt x="97536" y="97536"/>
                </a:lnTo>
                <a:lnTo>
                  <a:pt x="97536" y="0"/>
                </a:lnTo>
                <a:close/>
              </a:path>
            </a:pathLst>
          </a:custGeom>
          <a:solidFill>
            <a:srgbClr val="FFCC00"/>
          </a:solidFill>
        </p:spPr>
        <p:txBody>
          <a:bodyPr wrap="square" lIns="0" tIns="0" rIns="0" bIns="0" rtlCol="0"/>
          <a:lstStyle/>
          <a:p>
            <a:endParaRPr/>
          </a:p>
        </p:txBody>
      </p:sp>
      <p:sp>
        <p:nvSpPr>
          <p:cNvPr id="14" name="object 14"/>
          <p:cNvSpPr/>
          <p:nvPr/>
        </p:nvSpPr>
        <p:spPr>
          <a:xfrm>
            <a:off x="1293875" y="2933700"/>
            <a:ext cx="97790" cy="97790"/>
          </a:xfrm>
          <a:custGeom>
            <a:avLst/>
            <a:gdLst/>
            <a:ahLst/>
            <a:cxnLst/>
            <a:rect l="l" t="t" r="r" b="b"/>
            <a:pathLst>
              <a:path w="97790" h="97789">
                <a:moveTo>
                  <a:pt x="97536" y="0"/>
                </a:moveTo>
                <a:lnTo>
                  <a:pt x="0" y="0"/>
                </a:lnTo>
                <a:lnTo>
                  <a:pt x="0" y="97536"/>
                </a:lnTo>
                <a:lnTo>
                  <a:pt x="97536" y="97536"/>
                </a:lnTo>
                <a:lnTo>
                  <a:pt x="97536" y="0"/>
                </a:lnTo>
                <a:close/>
              </a:path>
            </a:pathLst>
          </a:custGeom>
          <a:solidFill>
            <a:srgbClr val="0033CC"/>
          </a:solidFill>
        </p:spPr>
        <p:txBody>
          <a:bodyPr wrap="square" lIns="0" tIns="0" rIns="0" bIns="0" rtlCol="0"/>
          <a:lstStyle/>
          <a:p>
            <a:endParaRPr/>
          </a:p>
        </p:txBody>
      </p:sp>
      <p:graphicFrame>
        <p:nvGraphicFramePr>
          <p:cNvPr id="15" name="object 15"/>
          <p:cNvGraphicFramePr>
            <a:graphicFrameLocks noGrp="1"/>
          </p:cNvGraphicFramePr>
          <p:nvPr>
            <p:extLst>
              <p:ext uri="{D42A27DB-BD31-4B8C-83A1-F6EECF244321}">
                <p14:modId xmlns:p14="http://schemas.microsoft.com/office/powerpoint/2010/main" val="205443934"/>
              </p:ext>
            </p:extLst>
          </p:nvPr>
        </p:nvGraphicFramePr>
        <p:xfrm>
          <a:off x="329184" y="347472"/>
          <a:ext cx="11531599" cy="6679873"/>
        </p:xfrm>
        <a:graphic>
          <a:graphicData uri="http://schemas.openxmlformats.org/drawingml/2006/table">
            <a:tbl>
              <a:tblPr firstRow="1" bandRow="1">
                <a:tableStyleId>{2D5ABB26-0587-4C30-8999-92F81FD0307C}</a:tableStyleId>
              </a:tblPr>
              <a:tblGrid>
                <a:gridCol w="320675">
                  <a:extLst>
                    <a:ext uri="{9D8B030D-6E8A-4147-A177-3AD203B41FA5}">
                      <a16:colId xmlns:a16="http://schemas.microsoft.com/office/drawing/2014/main" xmlns="" val="20000"/>
                    </a:ext>
                  </a:extLst>
                </a:gridCol>
                <a:gridCol w="567690">
                  <a:extLst>
                    <a:ext uri="{9D8B030D-6E8A-4147-A177-3AD203B41FA5}">
                      <a16:colId xmlns:a16="http://schemas.microsoft.com/office/drawing/2014/main" xmlns="" val="20001"/>
                    </a:ext>
                  </a:extLst>
                </a:gridCol>
                <a:gridCol w="2484755">
                  <a:extLst>
                    <a:ext uri="{9D8B030D-6E8A-4147-A177-3AD203B41FA5}">
                      <a16:colId xmlns:a16="http://schemas.microsoft.com/office/drawing/2014/main" xmlns="" val="20002"/>
                    </a:ext>
                  </a:extLst>
                </a:gridCol>
                <a:gridCol w="2369185">
                  <a:extLst>
                    <a:ext uri="{9D8B030D-6E8A-4147-A177-3AD203B41FA5}">
                      <a16:colId xmlns:a16="http://schemas.microsoft.com/office/drawing/2014/main" xmlns="" val="20003"/>
                    </a:ext>
                  </a:extLst>
                </a:gridCol>
                <a:gridCol w="2426969">
                  <a:extLst>
                    <a:ext uri="{9D8B030D-6E8A-4147-A177-3AD203B41FA5}">
                      <a16:colId xmlns:a16="http://schemas.microsoft.com/office/drawing/2014/main" xmlns="" val="20004"/>
                    </a:ext>
                  </a:extLst>
                </a:gridCol>
                <a:gridCol w="3362325">
                  <a:extLst>
                    <a:ext uri="{9D8B030D-6E8A-4147-A177-3AD203B41FA5}">
                      <a16:colId xmlns:a16="http://schemas.microsoft.com/office/drawing/2014/main" xmlns="" val="20005"/>
                    </a:ext>
                  </a:extLst>
                </a:gridCol>
              </a:tblGrid>
              <a:tr h="1107186">
                <a:tc gridSpan="6">
                  <a:txBody>
                    <a:bodyPr/>
                    <a:lstStyle/>
                    <a:p>
                      <a:pPr marL="411480">
                        <a:lnSpc>
                          <a:spcPct val="100000"/>
                        </a:lnSpc>
                        <a:spcBef>
                          <a:spcPts val="1975"/>
                        </a:spcBef>
                      </a:pPr>
                      <a:r>
                        <a:rPr lang="fr-FR" sz="3600" b="1">
                          <a:latin typeface="Calibri"/>
                          <a:cs typeface="Calibri"/>
                        </a:rPr>
                        <a:t>Les candidatures ont baissé à l'automne 2021 ; la COVID 19 était une raison clé</a:t>
                      </a:r>
                    </a:p>
                  </a:txBody>
                  <a:tcPr marL="0" marR="0" marT="250825" marB="0">
                    <a:solidFill>
                      <a:srgbClr val="F1F1F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0"/>
                  </a:ext>
                </a:extLst>
              </a:tr>
              <a:tr h="2660142">
                <a:tc>
                  <a:txBody>
                    <a:bodyPr/>
                    <a:lstStyle/>
                    <a:p>
                      <a:pPr algn="l" rtl="0">
                        <a:lnSpc>
                          <a:spcPct val="100000"/>
                        </a:lnSpc>
                      </a:pPr>
                      <a:endParaRPr sz="1700">
                        <a:latin typeface="Times New Roman"/>
                        <a:cs typeface="Times New Roman"/>
                      </a:endParaRPr>
                    </a:p>
                  </a:txBody>
                  <a:tcPr marL="0" marR="0" marT="0" marB="0">
                    <a:solidFill>
                      <a:srgbClr val="F1F1F1"/>
                    </a:solidFill>
                  </a:tcPr>
                </a:tc>
                <a:tc gridSpan="5">
                  <a:txBody>
                    <a:bodyPr/>
                    <a:lstStyle/>
                    <a:p>
                      <a:pPr marL="0" indent="0" algn="ctr">
                        <a:lnSpc>
                          <a:spcPct val="100000"/>
                        </a:lnSpc>
                        <a:spcBef>
                          <a:spcPts val="1545"/>
                        </a:spcBef>
                        <a:tabLst/>
                      </a:pPr>
                      <a:r>
                        <a:rPr lang="fr-FR" sz="2250" strike="noStrike" baseline="3703" dirty="0">
                          <a:latin typeface="Arial Nova light" panose="020B0304020202020204" pitchFamily="34" charset="0"/>
                          <a:cs typeface="Arial Narrow"/>
                        </a:rPr>
                        <a:t>Premier tour de candidatures : Automne 2019 vs automne 2020	</a:t>
                      </a:r>
                    </a:p>
                  </a:txBody>
                  <a:tcPr marL="0" marR="0" marT="196215" marB="0">
                    <a:lnT w="19050">
                      <a:solidFill>
                        <a:srgbClr val="0046B9"/>
                      </a:solidFill>
                      <a:prstDash val="soli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1"/>
                  </a:ext>
                </a:extLst>
              </a:tr>
              <a:tr h="304800">
                <a:tc gridSpan="2">
                  <a:txBody>
                    <a:bodyPr/>
                    <a:lstStyle/>
                    <a:p>
                      <a:pPr algn="l" rtl="0">
                        <a:lnSpc>
                          <a:spcPct val="100000"/>
                        </a:lnSpc>
                      </a:pPr>
                      <a:endParaRPr sz="1700" dirty="0">
                        <a:latin typeface="Times New Roman"/>
                        <a:cs typeface="Times New Roman"/>
                      </a:endParaRPr>
                    </a:p>
                  </a:txBody>
                  <a:tcPr marL="0" marR="0" marT="0" marB="0">
                    <a:lnR w="12700" cap="flat" cmpd="sng" algn="ctr">
                      <a:solidFill>
                        <a:srgbClr val="FFFFFF"/>
                      </a:solidFill>
                      <a:prstDash val="solid"/>
                      <a:round/>
                      <a:headEnd type="none" w="med" len="med"/>
                      <a:tailEnd type="none" w="med" len="med"/>
                    </a:lnR>
                    <a:solidFill>
                      <a:srgbClr val="F1F1F1"/>
                    </a:solidFill>
                  </a:tcPr>
                </a:tc>
                <a:tc hMerge="1">
                  <a:txBody>
                    <a:bodyPr/>
                    <a:lstStyle/>
                    <a:p>
                      <a:endParaRPr lang="es-AR"/>
                    </a:p>
                  </a:txBody>
                  <a:tcPr/>
                </a:tc>
                <a:tc>
                  <a:txBody>
                    <a:bodyPr/>
                    <a:lstStyle/>
                    <a:p>
                      <a:pPr marR="86360" algn="r">
                        <a:lnSpc>
                          <a:spcPct val="100000"/>
                        </a:lnSpc>
                        <a:spcBef>
                          <a:spcPts val="0"/>
                        </a:spcBef>
                      </a:pPr>
                      <a:r>
                        <a:rPr lang="fr-FR" sz="1600" b="1">
                          <a:latin typeface="Arial Nova light" panose="020B0304020202020204" pitchFamily="34" charset="0"/>
                          <a:cs typeface="Arial Narrow"/>
                        </a:rPr>
                        <a:t>Cycle de candidature</a:t>
                      </a:r>
                    </a:p>
                  </a:txBody>
                  <a:tcPr marL="0" marR="0" marT="4127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rgbClr val="F1F1F1"/>
                    </a:solidFill>
                  </a:tcPr>
                </a:tc>
                <a:tc>
                  <a:txBody>
                    <a:bodyPr/>
                    <a:lstStyle/>
                    <a:p>
                      <a:pPr algn="ctr">
                        <a:lnSpc>
                          <a:spcPct val="100000"/>
                        </a:lnSpc>
                        <a:spcBef>
                          <a:spcPts val="0"/>
                        </a:spcBef>
                      </a:pPr>
                      <a:r>
                        <a:rPr lang="fr-FR" b="1">
                          <a:latin typeface="Arial Nova light" panose="020B0304020202020204" pitchFamily="34" charset="0"/>
                        </a:rPr>
                        <a:t>2019-20</a:t>
                      </a:r>
                    </a:p>
                  </a:txBody>
                  <a:tcPr marL="0" marR="0" marT="4127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rgbClr val="F1F1F1"/>
                    </a:solidFill>
                  </a:tcPr>
                </a:tc>
                <a:tc>
                  <a:txBody>
                    <a:bodyPr/>
                    <a:lstStyle/>
                    <a:p>
                      <a:pPr marL="0" marR="981710" indent="0" algn="r" defTabSz="914400" eaLnBrk="1" fontAlgn="auto" latinLnBrk="0" hangingPunct="1">
                        <a:lnSpc>
                          <a:spcPct val="100000"/>
                        </a:lnSpc>
                        <a:spcBef>
                          <a:spcPts val="0"/>
                        </a:spcBef>
                        <a:spcAft>
                          <a:spcPts val="0"/>
                        </a:spcAft>
                        <a:buClrTx/>
                        <a:buSzTx/>
                        <a:buFontTx/>
                        <a:buNone/>
                        <a:tabLst/>
                        <a:defRPr/>
                      </a:pPr>
                      <a:r>
                        <a:rPr lang="fr-FR" b="1">
                          <a:latin typeface="Arial Nova light" panose="020B0304020202020204" pitchFamily="34" charset="0"/>
                        </a:rPr>
                        <a:t>2020-21</a:t>
                      </a:r>
                    </a:p>
                  </a:txBody>
                  <a:tcPr marL="0" marR="0" marT="41275"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a:solidFill>
                        <a:srgbClr val="FFFFFF"/>
                      </a:solidFill>
                      <a:prstDash val="solid"/>
                    </a:lnT>
                    <a:lnB w="12700" cap="flat" cmpd="sng" algn="ctr">
                      <a:solidFill>
                        <a:srgbClr val="FFFFFF"/>
                      </a:solidFill>
                      <a:prstDash val="solid"/>
                      <a:round/>
                      <a:headEnd type="none" w="med" len="med"/>
                      <a:tailEnd type="none" w="med" len="med"/>
                    </a:lnB>
                    <a:solidFill>
                      <a:srgbClr val="F1F1F1"/>
                    </a:solidFill>
                  </a:tcPr>
                </a:tc>
                <a:tc>
                  <a:txBody>
                    <a:bodyPr/>
                    <a:lstStyle/>
                    <a:p>
                      <a:pPr algn="l" rtl="0">
                        <a:lnSpc>
                          <a:spcPct val="100000"/>
                        </a:lnSpc>
                      </a:pPr>
                      <a:endParaRPr sz="1700" dirty="0">
                        <a:latin typeface="Times New Roman"/>
                        <a:cs typeface="Times New Roman"/>
                      </a:endParaRPr>
                    </a:p>
                  </a:txBody>
                  <a:tcPr marL="0" marR="0" marT="0" marB="0">
                    <a:lnL w="12700" cap="flat" cmpd="sng" algn="ctr">
                      <a:solidFill>
                        <a:srgbClr val="FFFFFF"/>
                      </a:solidFill>
                      <a:prstDash val="solid"/>
                      <a:round/>
                      <a:headEnd type="none" w="med" len="med"/>
                      <a:tailEnd type="none" w="med" len="med"/>
                    </a:lnL>
                  </a:tcPr>
                </a:tc>
                <a:extLst>
                  <a:ext uri="{0D108BD9-81ED-4DB2-BD59-A6C34878D82A}">
                    <a16:rowId xmlns:a16="http://schemas.microsoft.com/office/drawing/2014/main" xmlns="" val="10002"/>
                  </a:ext>
                </a:extLst>
              </a:tr>
              <a:tr h="304800">
                <a:tc rowSpan="6" gridSpan="2">
                  <a:txBody>
                    <a:bodyPr/>
                    <a:lstStyle/>
                    <a:p>
                      <a:pPr algn="l" rtl="0">
                        <a:lnSpc>
                          <a:spcPct val="100000"/>
                        </a:lnSpc>
                      </a:pPr>
                      <a:endParaRPr sz="1700">
                        <a:latin typeface="Times New Roman"/>
                        <a:cs typeface="Times New Roman"/>
                      </a:endParaRPr>
                    </a:p>
                  </a:txBody>
                  <a:tcPr marL="0" marR="0" marT="0" marB="0">
                    <a:lnR w="12700">
                      <a:solidFill>
                        <a:srgbClr val="FFFFFF"/>
                      </a:solidFill>
                      <a:prstDash val="solid"/>
                    </a:lnR>
                    <a:solidFill>
                      <a:srgbClr val="F1F1F1"/>
                    </a:solidFill>
                  </a:tcPr>
                </a:tc>
                <a:tc rowSpan="6" hMerge="1">
                  <a:txBody>
                    <a:bodyPr/>
                    <a:lstStyle/>
                    <a:p>
                      <a:endParaRPr/>
                    </a:p>
                  </a:txBody>
                  <a:tcPr marL="0" marR="0" marT="0" marB="0"/>
                </a:tc>
                <a:tc>
                  <a:txBody>
                    <a:bodyPr/>
                    <a:lstStyle/>
                    <a:p>
                      <a:pPr marR="86360" algn="r">
                        <a:lnSpc>
                          <a:spcPct val="100000"/>
                        </a:lnSpc>
                        <a:spcBef>
                          <a:spcPts val="325"/>
                        </a:spcBef>
                      </a:pPr>
                      <a:r>
                        <a:rPr lang="fr-FR" sz="1400" b="1">
                          <a:latin typeface="Arial Nova light" panose="020B0304020202020204" pitchFamily="34" charset="0"/>
                          <a:cs typeface="Arial Narrow"/>
                        </a:rPr>
                        <a:t>Nombre total de candidats au premier tour</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325"/>
                        </a:spcBef>
                      </a:pPr>
                      <a:r>
                        <a:rPr lang="fr-FR" sz="1400" b="1">
                          <a:latin typeface="Arial Nova light" panose="020B0304020202020204" pitchFamily="34" charset="0"/>
                          <a:cs typeface="Arial Narrow"/>
                        </a:rPr>
                        <a:t>2 503</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marR="981710" algn="r">
                        <a:lnSpc>
                          <a:spcPct val="100000"/>
                        </a:lnSpc>
                        <a:spcBef>
                          <a:spcPts val="325"/>
                        </a:spcBef>
                      </a:pPr>
                      <a:r>
                        <a:rPr lang="fr-FR" sz="1400" b="1">
                          <a:latin typeface="Arial Nova light" panose="020B0304020202020204" pitchFamily="34" charset="0"/>
                          <a:cs typeface="Arial Narrow"/>
                        </a:rPr>
                        <a:t>1 455</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rowSpan="6">
                  <a:txBody>
                    <a:bodyPr/>
                    <a:lstStyle/>
                    <a:p>
                      <a:pPr algn="l" rtl="0">
                        <a:lnSpc>
                          <a:spcPct val="100000"/>
                        </a:lnSpc>
                      </a:pPr>
                      <a:endParaRPr sz="1700">
                        <a:latin typeface="Times New Roman"/>
                        <a:cs typeface="Times New Roman"/>
                      </a:endParaRPr>
                    </a:p>
                  </a:txBody>
                  <a:tcPr marL="0" marR="0" marT="0" marB="0">
                    <a:lnL w="12700">
                      <a:solidFill>
                        <a:srgbClr val="FFFFFF"/>
                      </a:solidFill>
                      <a:prstDash val="solid"/>
                    </a:lnL>
                  </a:tcPr>
                </a:tc>
                <a:extLst>
                  <a:ext uri="{0D108BD9-81ED-4DB2-BD59-A6C34878D82A}">
                    <a16:rowId xmlns:a16="http://schemas.microsoft.com/office/drawing/2014/main" xmlns="" val="10003"/>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4455" algn="r">
                        <a:lnSpc>
                          <a:spcPct val="100000"/>
                        </a:lnSpc>
                        <a:spcBef>
                          <a:spcPts val="325"/>
                        </a:spcBef>
                      </a:pPr>
                      <a:r>
                        <a:rPr lang="fr-FR" sz="1400">
                          <a:latin typeface="Arial Nova light" panose="020B0304020202020204" pitchFamily="34" charset="0"/>
                          <a:cs typeface="Arial Narrow"/>
                        </a:rPr>
                        <a:t>% dans le district</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325"/>
                        </a:spcBef>
                      </a:pPr>
                      <a:r>
                        <a:rPr lang="fr-FR" sz="1400">
                          <a:latin typeface="Arial Nova light" panose="020B0304020202020204" pitchFamily="34" charset="0"/>
                          <a:cs typeface="Arial Narrow"/>
                        </a:rPr>
                        <a:t>50,6 %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marR="955040" algn="r">
                        <a:lnSpc>
                          <a:spcPct val="100000"/>
                        </a:lnSpc>
                        <a:spcBef>
                          <a:spcPts val="325"/>
                        </a:spcBef>
                      </a:pPr>
                      <a:r>
                        <a:rPr lang="fr-FR" sz="1400">
                          <a:latin typeface="Arial Nova light" panose="020B0304020202020204" pitchFamily="34" charset="0"/>
                          <a:cs typeface="Arial Narrow"/>
                        </a:rPr>
                        <a:t>50,4 %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4"/>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4455" algn="r">
                        <a:lnSpc>
                          <a:spcPct val="100000"/>
                        </a:lnSpc>
                        <a:spcBef>
                          <a:spcPts val="325"/>
                        </a:spcBef>
                      </a:pPr>
                      <a:r>
                        <a:rPr lang="fr-FR" sz="1400">
                          <a:latin typeface="Arial Nova light" panose="020B0304020202020204" pitchFamily="34" charset="0"/>
                          <a:cs typeface="Arial Narrow"/>
                        </a:rPr>
                        <a:t>% hors district (OOD)</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325"/>
                        </a:spcBef>
                      </a:pPr>
                      <a:r>
                        <a:rPr lang="fr-FR" sz="1400">
                          <a:latin typeface="Arial Nova light" panose="020B0304020202020204" pitchFamily="34" charset="0"/>
                          <a:cs typeface="Arial Narrow"/>
                        </a:rPr>
                        <a:t>49,4 %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marR="954405" algn="r">
                        <a:lnSpc>
                          <a:spcPct val="100000"/>
                        </a:lnSpc>
                        <a:spcBef>
                          <a:spcPts val="325"/>
                        </a:spcBef>
                      </a:pPr>
                      <a:r>
                        <a:rPr lang="fr-FR" sz="1400">
                          <a:latin typeface="Arial Nova light" panose="020B0304020202020204" pitchFamily="34" charset="0"/>
                          <a:cs typeface="Arial Narrow"/>
                        </a:rPr>
                        <a:t>49,6 %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5"/>
                  </a:ext>
                </a:extLst>
              </a:tr>
              <a:tr h="304799">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4455" algn="r">
                        <a:lnSpc>
                          <a:spcPct val="100000"/>
                        </a:lnSpc>
                        <a:spcBef>
                          <a:spcPts val="325"/>
                        </a:spcBef>
                      </a:pPr>
                      <a:r>
                        <a:rPr lang="fr-FR" sz="1400" b="1">
                          <a:latin typeface="Arial Nova light" panose="020B0304020202020204" pitchFamily="34" charset="0"/>
                          <a:cs typeface="Arial Narrow"/>
                        </a:rPr>
                        <a:t>% Accepté</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325"/>
                        </a:spcBef>
                      </a:pPr>
                      <a:r>
                        <a:rPr lang="fr-FR" sz="1400" b="1">
                          <a:latin typeface="Arial Nova light" panose="020B0304020202020204" pitchFamily="34" charset="0"/>
                          <a:cs typeface="Arial Narrow"/>
                        </a:rPr>
                        <a:t>52,3 %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marR="954405" algn="r">
                        <a:lnSpc>
                          <a:spcPct val="100000"/>
                        </a:lnSpc>
                        <a:spcBef>
                          <a:spcPts val="325"/>
                        </a:spcBef>
                      </a:pPr>
                      <a:r>
                        <a:rPr lang="fr-FR" sz="1400" b="1">
                          <a:latin typeface="Arial Nova light" panose="020B0304020202020204" pitchFamily="34" charset="0"/>
                          <a:cs typeface="Arial Narrow"/>
                        </a:rPr>
                        <a:t>52,6 %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6"/>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3820" algn="r">
                        <a:lnSpc>
                          <a:spcPct val="100000"/>
                        </a:lnSpc>
                        <a:spcBef>
                          <a:spcPts val="325"/>
                        </a:spcBef>
                      </a:pPr>
                      <a:r>
                        <a:rPr lang="fr-FR" sz="1400">
                          <a:latin typeface="Arial Nova light" panose="020B0304020202020204" pitchFamily="34" charset="0"/>
                          <a:cs typeface="Arial Narrow"/>
                        </a:rPr>
                        <a:t>% Accepté - dans le district</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325"/>
                        </a:spcBef>
                      </a:pPr>
                      <a:r>
                        <a:rPr lang="fr-FR" sz="1400">
                          <a:latin typeface="Arial Nova light" panose="020B0304020202020204" pitchFamily="34" charset="0"/>
                          <a:cs typeface="Arial Narrow"/>
                        </a:rPr>
                        <a:t>50 %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325"/>
                        </a:spcBef>
                      </a:pPr>
                      <a:r>
                        <a:rPr lang="fr-FR" sz="1400">
                          <a:latin typeface="Arial Nova light" panose="020B0304020202020204" pitchFamily="34" charset="0"/>
                          <a:cs typeface="Arial Narrow"/>
                        </a:rPr>
                        <a:t>62 %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7"/>
                  </a:ext>
                </a:extLst>
              </a:tr>
              <a:tr h="304800">
                <a:tc gridSpan="2" vMerge="1">
                  <a:txBody>
                    <a:bodyPr/>
                    <a:lstStyle/>
                    <a:p>
                      <a:endParaRPr/>
                    </a:p>
                  </a:txBody>
                  <a:tcPr marL="0" marR="0" marT="0" marB="0">
                    <a:lnR w="12700">
                      <a:solidFill>
                        <a:srgbClr val="FFFFFF"/>
                      </a:solidFill>
                      <a:prstDash val="solid"/>
                    </a:lnR>
                    <a:solidFill>
                      <a:srgbClr val="F1F1F1"/>
                    </a:solidFill>
                  </a:tcPr>
                </a:tc>
                <a:tc hMerge="1" vMerge="1">
                  <a:txBody>
                    <a:bodyPr/>
                    <a:lstStyle/>
                    <a:p>
                      <a:endParaRPr/>
                    </a:p>
                  </a:txBody>
                  <a:tcPr marL="0" marR="0" marT="0" marB="0"/>
                </a:tc>
                <a:tc>
                  <a:txBody>
                    <a:bodyPr/>
                    <a:lstStyle/>
                    <a:p>
                      <a:pPr marR="85725" algn="r">
                        <a:lnSpc>
                          <a:spcPct val="100000"/>
                        </a:lnSpc>
                        <a:spcBef>
                          <a:spcPts val="325"/>
                        </a:spcBef>
                      </a:pPr>
                      <a:r>
                        <a:rPr lang="fr-FR" sz="1400">
                          <a:latin typeface="Arial Nova light" panose="020B0304020202020204" pitchFamily="34" charset="0"/>
                          <a:cs typeface="Arial Narrow"/>
                        </a:rPr>
                        <a:t>% Accepté - OOD</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325"/>
                        </a:spcBef>
                      </a:pPr>
                      <a:r>
                        <a:rPr lang="fr-FR" sz="1400">
                          <a:latin typeface="Arial Nova light" panose="020B0304020202020204" pitchFamily="34" charset="0"/>
                          <a:cs typeface="Arial Narrow"/>
                        </a:rPr>
                        <a:t>53 %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a:txBody>
                    <a:bodyPr/>
                    <a:lstStyle/>
                    <a:p>
                      <a:pPr algn="ctr">
                        <a:lnSpc>
                          <a:spcPct val="100000"/>
                        </a:lnSpc>
                        <a:spcBef>
                          <a:spcPts val="325"/>
                        </a:spcBef>
                      </a:pPr>
                      <a:r>
                        <a:rPr lang="fr-FR" sz="1400">
                          <a:latin typeface="Arial Nova light" panose="020B0304020202020204" pitchFamily="34" charset="0"/>
                          <a:cs typeface="Arial Narrow"/>
                        </a:rPr>
                        <a:t>42 %</a:t>
                      </a:r>
                    </a:p>
                  </a:txBody>
                  <a:tcPr marL="0" marR="0" marT="412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1F1F1"/>
                    </a:solidFill>
                  </a:tcPr>
                </a:tc>
                <a:tc vMerge="1">
                  <a:txBody>
                    <a:bodyPr/>
                    <a:lstStyle/>
                    <a:p>
                      <a:endParaRPr/>
                    </a:p>
                  </a:txBody>
                  <a:tcPr marL="0" marR="0" marT="0" marB="0">
                    <a:lnL w="12700">
                      <a:solidFill>
                        <a:srgbClr val="FFFFFF"/>
                      </a:solidFill>
                      <a:prstDash val="solid"/>
                    </a:lnL>
                  </a:tcPr>
                </a:tc>
                <a:extLst>
                  <a:ext uri="{0D108BD9-81ED-4DB2-BD59-A6C34878D82A}">
                    <a16:rowId xmlns:a16="http://schemas.microsoft.com/office/drawing/2014/main" xmlns="" val="10008"/>
                  </a:ext>
                </a:extLst>
              </a:tr>
              <a:tr h="364037">
                <a:tc gridSpan="6">
                  <a:txBody>
                    <a:bodyPr/>
                    <a:lstStyle/>
                    <a:p>
                      <a:pPr marL="446405">
                        <a:lnSpc>
                          <a:spcPts val="1420"/>
                        </a:lnSpc>
                      </a:pPr>
                      <a:r>
                        <a:rPr lang="fr-FR" sz="1200" dirty="0">
                          <a:solidFill>
                            <a:srgbClr val="7E7E7E"/>
                          </a:solidFill>
                          <a:latin typeface="Arial"/>
                          <a:cs typeface="Arial"/>
                        </a:rPr>
                        <a:t>6</a:t>
                      </a:r>
                    </a:p>
                  </a:txBody>
                  <a:tcPr marL="0" marR="0" marT="0" marB="0">
                    <a:lnB w="53975">
                      <a:solidFill>
                        <a:srgbClr val="0046B9"/>
                      </a:solidFill>
                      <a:prstDash val="solid"/>
                    </a:lnB>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xmlns="" val="10009"/>
                  </a:ext>
                </a:extLst>
              </a:tr>
            </a:tbl>
          </a:graphicData>
        </a:graphic>
      </p:graphicFrame>
      <p:pic>
        <p:nvPicPr>
          <p:cNvPr id="16" name="object 16"/>
          <p:cNvPicPr/>
          <p:nvPr/>
        </p:nvPicPr>
        <p:blipFill>
          <a:blip r:embed="rId3" cstate="print"/>
          <a:stretch>
            <a:fillRect/>
          </a:stretch>
        </p:blipFill>
        <p:spPr>
          <a:xfrm>
            <a:off x="4655949" y="2098814"/>
            <a:ext cx="2373769" cy="831075"/>
          </a:xfrm>
          <a:prstGeom prst="rect">
            <a:avLst/>
          </a:prstGeom>
        </p:spPr>
      </p:pic>
      <p:sp>
        <p:nvSpPr>
          <p:cNvPr id="17" name="object 25"/>
          <p:cNvSpPr txBox="1"/>
          <p:nvPr/>
        </p:nvSpPr>
        <p:spPr>
          <a:xfrm>
            <a:off x="2590800" y="1676400"/>
            <a:ext cx="895554" cy="2387833"/>
          </a:xfrm>
          <a:prstGeom prst="rect">
            <a:avLst/>
          </a:prstGeom>
        </p:spPr>
        <p:txBody>
          <a:bodyPr vert="horz" wrap="square" lIns="0" tIns="12700" rIns="0" bIns="0" rtlCol="0">
            <a:spAutoFit/>
          </a:bodyPr>
          <a:lstStyle/>
          <a:p>
            <a:pPr marL="12700" algn="r">
              <a:lnSpc>
                <a:spcPct val="100000"/>
              </a:lnSpc>
              <a:spcAft>
                <a:spcPts val="900"/>
              </a:spcAft>
            </a:pPr>
            <a:r>
              <a:rPr lang="fr-FR" sz="1200">
                <a:solidFill>
                  <a:srgbClr val="595959"/>
                </a:solidFill>
                <a:latin typeface="Arial Nova"/>
              </a:rPr>
              <a:t>3500</a:t>
            </a:r>
          </a:p>
          <a:p>
            <a:pPr marL="12700" algn="r">
              <a:lnSpc>
                <a:spcPct val="100000"/>
              </a:lnSpc>
              <a:spcAft>
                <a:spcPts val="900"/>
              </a:spcAft>
            </a:pPr>
            <a:r>
              <a:rPr lang="fr-FR" sz="1200">
                <a:solidFill>
                  <a:srgbClr val="595959"/>
                </a:solidFill>
                <a:latin typeface="Arial Nova"/>
              </a:rPr>
              <a:t>3000</a:t>
            </a:r>
          </a:p>
          <a:p>
            <a:pPr marL="12700" algn="r">
              <a:lnSpc>
                <a:spcPct val="100000"/>
              </a:lnSpc>
              <a:spcAft>
                <a:spcPts val="900"/>
              </a:spcAft>
            </a:pPr>
            <a:r>
              <a:rPr lang="fr-FR" sz="1200">
                <a:solidFill>
                  <a:srgbClr val="595959"/>
                </a:solidFill>
                <a:latin typeface="Arial Nova"/>
              </a:rPr>
              <a:t>2500</a:t>
            </a:r>
          </a:p>
          <a:p>
            <a:pPr marL="12700" algn="r">
              <a:lnSpc>
                <a:spcPct val="100000"/>
              </a:lnSpc>
              <a:spcAft>
                <a:spcPts val="900"/>
              </a:spcAft>
            </a:pPr>
            <a:r>
              <a:rPr lang="fr-FR" sz="1200">
                <a:solidFill>
                  <a:srgbClr val="595959"/>
                </a:solidFill>
                <a:latin typeface="Arial Nova"/>
              </a:rPr>
              <a:t>2000</a:t>
            </a:r>
          </a:p>
          <a:p>
            <a:pPr marL="12700" algn="r">
              <a:lnSpc>
                <a:spcPct val="100000"/>
              </a:lnSpc>
              <a:spcAft>
                <a:spcPts val="900"/>
              </a:spcAft>
            </a:pPr>
            <a:r>
              <a:rPr lang="fr-FR" sz="1200">
                <a:solidFill>
                  <a:srgbClr val="595959"/>
                </a:solidFill>
                <a:latin typeface="Arial Nova"/>
              </a:rPr>
              <a:t>1500</a:t>
            </a:r>
          </a:p>
          <a:p>
            <a:pPr marL="12700" algn="r">
              <a:lnSpc>
                <a:spcPct val="100000"/>
              </a:lnSpc>
              <a:spcAft>
                <a:spcPts val="900"/>
              </a:spcAft>
            </a:pPr>
            <a:r>
              <a:rPr lang="fr-FR" sz="1200">
                <a:solidFill>
                  <a:srgbClr val="595959"/>
                </a:solidFill>
                <a:latin typeface="Arial Nova"/>
              </a:rPr>
              <a:t>1000</a:t>
            </a:r>
          </a:p>
          <a:p>
            <a:pPr marL="12700" algn="r">
              <a:lnSpc>
                <a:spcPct val="100000"/>
              </a:lnSpc>
              <a:spcAft>
                <a:spcPts val="900"/>
              </a:spcAft>
            </a:pPr>
            <a:r>
              <a:rPr lang="fr-FR" sz="1200">
                <a:solidFill>
                  <a:srgbClr val="595959"/>
                </a:solidFill>
                <a:latin typeface="Arial Nova"/>
              </a:rPr>
              <a:t>500</a:t>
            </a:r>
          </a:p>
          <a:p>
            <a:pPr marL="12700" algn="r">
              <a:lnSpc>
                <a:spcPct val="100000"/>
              </a:lnSpc>
              <a:spcAft>
                <a:spcPts val="900"/>
              </a:spcAft>
            </a:pPr>
            <a:r>
              <a:rPr lang="fr-FR" sz="1200">
                <a:solidFill>
                  <a:srgbClr val="595959"/>
                </a:solidFill>
                <a:latin typeface="Arial Nova"/>
              </a:rPr>
              <a:t>0</a:t>
            </a:r>
          </a:p>
        </p:txBody>
      </p:sp>
      <p:sp>
        <p:nvSpPr>
          <p:cNvPr id="18" name="object 25"/>
          <p:cNvSpPr txBox="1"/>
          <p:nvPr/>
        </p:nvSpPr>
        <p:spPr>
          <a:xfrm>
            <a:off x="3989687" y="2037474"/>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dirty="0">
                <a:solidFill>
                  <a:srgbClr val="595959"/>
                </a:solidFill>
                <a:latin typeface="Arial Nova"/>
              </a:rPr>
              <a:t>2503</a:t>
            </a:r>
          </a:p>
        </p:txBody>
      </p:sp>
      <p:sp>
        <p:nvSpPr>
          <p:cNvPr id="19" name="object 25"/>
          <p:cNvSpPr txBox="1"/>
          <p:nvPr/>
        </p:nvSpPr>
        <p:spPr>
          <a:xfrm>
            <a:off x="4667046" y="2698110"/>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1309</a:t>
            </a:r>
          </a:p>
        </p:txBody>
      </p:sp>
      <p:sp>
        <p:nvSpPr>
          <p:cNvPr id="20" name="object 25"/>
          <p:cNvSpPr txBox="1"/>
          <p:nvPr/>
        </p:nvSpPr>
        <p:spPr>
          <a:xfrm>
            <a:off x="6555696" y="2603306"/>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1455</a:t>
            </a:r>
          </a:p>
        </p:txBody>
      </p:sp>
      <p:sp>
        <p:nvSpPr>
          <p:cNvPr id="21" name="object 25"/>
          <p:cNvSpPr txBox="1"/>
          <p:nvPr/>
        </p:nvSpPr>
        <p:spPr>
          <a:xfrm>
            <a:off x="7162800" y="3078795"/>
            <a:ext cx="895554" cy="197490"/>
          </a:xfrm>
          <a:prstGeom prst="rect">
            <a:avLst/>
          </a:prstGeom>
        </p:spPr>
        <p:txBody>
          <a:bodyPr vert="horz" wrap="square" lIns="0" tIns="12700" rIns="0" bIns="0" rtlCol="0">
            <a:spAutoFit/>
          </a:bodyPr>
          <a:lstStyle/>
          <a:p>
            <a:pPr marL="12700" algn="ctr">
              <a:lnSpc>
                <a:spcPct val="100000"/>
              </a:lnSpc>
              <a:spcAft>
                <a:spcPts val="600"/>
              </a:spcAft>
            </a:pPr>
            <a:r>
              <a:rPr lang="fr-FR" sz="1200">
                <a:solidFill>
                  <a:srgbClr val="595959"/>
                </a:solidFill>
                <a:latin typeface="Arial Nova"/>
              </a:rPr>
              <a:t>765</a:t>
            </a:r>
          </a:p>
        </p:txBody>
      </p:sp>
      <p:sp>
        <p:nvSpPr>
          <p:cNvPr id="22" name="object 25"/>
          <p:cNvSpPr txBox="1"/>
          <p:nvPr/>
        </p:nvSpPr>
        <p:spPr>
          <a:xfrm>
            <a:off x="1449742" y="2654841"/>
            <a:ext cx="1445858" cy="469359"/>
          </a:xfrm>
          <a:prstGeom prst="rect">
            <a:avLst/>
          </a:prstGeom>
        </p:spPr>
        <p:txBody>
          <a:bodyPr vert="horz" wrap="square" lIns="0" tIns="12700" rIns="0" bIns="0" rtlCol="0">
            <a:spAutoFit/>
          </a:bodyPr>
          <a:lstStyle/>
          <a:p>
            <a:pPr>
              <a:lnSpc>
                <a:spcPct val="100000"/>
              </a:lnSpc>
              <a:spcAft>
                <a:spcPts val="200"/>
              </a:spcAft>
            </a:pPr>
            <a:r>
              <a:rPr lang="fr-FR" sz="1400">
                <a:solidFill>
                  <a:srgbClr val="595959"/>
                </a:solidFill>
                <a:latin typeface="Arial Nova light" panose="020B0304020202020204" pitchFamily="34" charset="0"/>
              </a:rPr>
              <a:t>Total des candidatures</a:t>
            </a:r>
          </a:p>
          <a:p>
            <a:pPr>
              <a:lnSpc>
                <a:spcPct val="100000"/>
              </a:lnSpc>
              <a:spcAft>
                <a:spcPts val="200"/>
              </a:spcAft>
            </a:pPr>
            <a:r>
              <a:rPr lang="fr-FR" sz="1400">
                <a:solidFill>
                  <a:srgbClr val="595959"/>
                </a:solidFill>
                <a:latin typeface="Arial Nova light" panose="020B0304020202020204" pitchFamily="34" charset="0"/>
              </a:rPr>
              <a:t>Total admis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45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CuadroTexto"/>
          <p:cNvSpPr txBox="1"/>
          <p:nvPr/>
        </p:nvSpPr>
        <p:spPr>
          <a:xfrm>
            <a:off x="838200" y="533400"/>
            <a:ext cx="10439400" cy="646331"/>
          </a:xfrm>
          <a:prstGeom prst="rect">
            <a:avLst/>
          </a:prstGeom>
          <a:noFill/>
        </p:spPr>
        <p:txBody>
          <a:bodyPr wrap="square" rtlCol="0">
            <a:spAutoFit/>
          </a:bodyPr>
          <a:lstStyle/>
          <a:p>
            <a:r>
              <a:rPr lang="fr-FR" sz="3600" b="1">
                <a:cs typeface="Calibri"/>
              </a:rPr>
              <a:t>81 % des étudiants inscrits vivent à Detroit</a:t>
            </a:r>
          </a:p>
        </p:txBody>
      </p:sp>
      <p:sp>
        <p:nvSpPr>
          <p:cNvPr id="5" name="4 CuadroTexto"/>
          <p:cNvSpPr txBox="1"/>
          <p:nvPr/>
        </p:nvSpPr>
        <p:spPr>
          <a:xfrm>
            <a:off x="1219200" y="1524000"/>
            <a:ext cx="6477000" cy="369332"/>
          </a:xfrm>
          <a:prstGeom prst="rect">
            <a:avLst/>
          </a:prstGeom>
          <a:noFill/>
        </p:spPr>
        <p:txBody>
          <a:bodyPr wrap="square" rtlCol="0">
            <a:spAutoFit/>
          </a:bodyPr>
          <a:lstStyle/>
          <a:p>
            <a:pPr algn="ctr"/>
            <a:r>
              <a:rPr lang="fr-FR" b="1">
                <a:cs typeface="Calibri"/>
              </a:rPr>
              <a:t>Étudiants inscrits : 2017 - 2020*</a:t>
            </a:r>
          </a:p>
        </p:txBody>
      </p:sp>
      <p:sp>
        <p:nvSpPr>
          <p:cNvPr id="6" name="5 CuadroTexto"/>
          <p:cNvSpPr txBox="1"/>
          <p:nvPr/>
        </p:nvSpPr>
        <p:spPr>
          <a:xfrm>
            <a:off x="4076700" y="2286000"/>
            <a:ext cx="762000" cy="400110"/>
          </a:xfrm>
          <a:prstGeom prst="rect">
            <a:avLst/>
          </a:prstGeom>
          <a:noFill/>
        </p:spPr>
        <p:txBody>
          <a:bodyPr wrap="square" rtlCol="0">
            <a:spAutoFit/>
          </a:bodyPr>
          <a:lstStyle/>
          <a:p>
            <a:pPr algn="ctr"/>
            <a:r>
              <a:rPr lang="fr-FR" sz="2000" b="1">
                <a:cs typeface="Calibri"/>
              </a:rPr>
              <a:t>21 %</a:t>
            </a:r>
          </a:p>
        </p:txBody>
      </p:sp>
      <p:sp>
        <p:nvSpPr>
          <p:cNvPr id="7" name="6 CuadroTexto"/>
          <p:cNvSpPr txBox="1"/>
          <p:nvPr/>
        </p:nvSpPr>
        <p:spPr>
          <a:xfrm>
            <a:off x="5410200" y="2228880"/>
            <a:ext cx="762000" cy="400110"/>
          </a:xfrm>
          <a:prstGeom prst="rect">
            <a:avLst/>
          </a:prstGeom>
          <a:noFill/>
        </p:spPr>
        <p:txBody>
          <a:bodyPr wrap="square" rtlCol="0">
            <a:spAutoFit/>
          </a:bodyPr>
          <a:lstStyle/>
          <a:p>
            <a:pPr algn="ctr"/>
            <a:r>
              <a:rPr lang="fr-FR" sz="2000" b="1">
                <a:cs typeface="Calibri"/>
              </a:rPr>
              <a:t>17 %</a:t>
            </a:r>
          </a:p>
        </p:txBody>
      </p:sp>
      <p:sp>
        <p:nvSpPr>
          <p:cNvPr id="8" name="7 CuadroTexto"/>
          <p:cNvSpPr txBox="1"/>
          <p:nvPr/>
        </p:nvSpPr>
        <p:spPr>
          <a:xfrm>
            <a:off x="6705600" y="2133600"/>
            <a:ext cx="762000" cy="400110"/>
          </a:xfrm>
          <a:prstGeom prst="rect">
            <a:avLst/>
          </a:prstGeom>
          <a:noFill/>
        </p:spPr>
        <p:txBody>
          <a:bodyPr wrap="square" rtlCol="0">
            <a:spAutoFit/>
          </a:bodyPr>
          <a:lstStyle/>
          <a:p>
            <a:pPr algn="ctr"/>
            <a:r>
              <a:rPr lang="fr-FR" sz="2000" b="1">
                <a:cs typeface="Calibri"/>
              </a:rPr>
              <a:t>8 %</a:t>
            </a:r>
          </a:p>
        </p:txBody>
      </p:sp>
      <p:sp>
        <p:nvSpPr>
          <p:cNvPr id="9" name="8 CuadroTexto"/>
          <p:cNvSpPr txBox="1"/>
          <p:nvPr/>
        </p:nvSpPr>
        <p:spPr>
          <a:xfrm>
            <a:off x="2819400" y="2286090"/>
            <a:ext cx="762000" cy="400110"/>
          </a:xfrm>
          <a:prstGeom prst="rect">
            <a:avLst/>
          </a:prstGeom>
          <a:noFill/>
        </p:spPr>
        <p:txBody>
          <a:bodyPr wrap="square" rtlCol="0">
            <a:spAutoFit/>
          </a:bodyPr>
          <a:lstStyle/>
          <a:p>
            <a:pPr algn="ctr"/>
            <a:r>
              <a:rPr lang="fr-FR" sz="2000" b="1">
                <a:cs typeface="Calibri"/>
              </a:rPr>
              <a:t>19 %</a:t>
            </a:r>
          </a:p>
        </p:txBody>
      </p:sp>
      <p:sp>
        <p:nvSpPr>
          <p:cNvPr id="10" name="9 CuadroTexto"/>
          <p:cNvSpPr txBox="1"/>
          <p:nvPr/>
        </p:nvSpPr>
        <p:spPr>
          <a:xfrm>
            <a:off x="1524000" y="2038410"/>
            <a:ext cx="762000" cy="400110"/>
          </a:xfrm>
          <a:prstGeom prst="rect">
            <a:avLst/>
          </a:prstGeom>
          <a:noFill/>
        </p:spPr>
        <p:txBody>
          <a:bodyPr wrap="square" rtlCol="0">
            <a:spAutoFit/>
          </a:bodyPr>
          <a:lstStyle/>
          <a:p>
            <a:pPr algn="ctr"/>
            <a:r>
              <a:rPr lang="fr-FR" sz="2000" b="1">
                <a:cs typeface="Calibri"/>
              </a:rPr>
              <a:t>5 %</a:t>
            </a:r>
          </a:p>
        </p:txBody>
      </p:sp>
      <p:sp>
        <p:nvSpPr>
          <p:cNvPr id="11" name="10 CuadroTexto"/>
          <p:cNvSpPr txBox="1"/>
          <p:nvPr/>
        </p:nvSpPr>
        <p:spPr>
          <a:xfrm>
            <a:off x="4048125" y="3733800"/>
            <a:ext cx="762000" cy="400110"/>
          </a:xfrm>
          <a:prstGeom prst="rect">
            <a:avLst/>
          </a:prstGeom>
          <a:noFill/>
        </p:spPr>
        <p:txBody>
          <a:bodyPr wrap="square" rtlCol="0">
            <a:spAutoFit/>
          </a:bodyPr>
          <a:lstStyle/>
          <a:p>
            <a:pPr algn="ctr"/>
            <a:r>
              <a:rPr lang="fr-FR" sz="2000" b="1">
                <a:solidFill>
                  <a:schemeClr val="bg1"/>
                </a:solidFill>
                <a:cs typeface="Calibri"/>
              </a:rPr>
              <a:t>79 %</a:t>
            </a:r>
          </a:p>
        </p:txBody>
      </p:sp>
      <p:sp>
        <p:nvSpPr>
          <p:cNvPr id="12" name="11 CuadroTexto"/>
          <p:cNvSpPr txBox="1"/>
          <p:nvPr/>
        </p:nvSpPr>
        <p:spPr>
          <a:xfrm>
            <a:off x="5381625" y="3676680"/>
            <a:ext cx="762000" cy="400110"/>
          </a:xfrm>
          <a:prstGeom prst="rect">
            <a:avLst/>
          </a:prstGeom>
          <a:noFill/>
        </p:spPr>
        <p:txBody>
          <a:bodyPr wrap="square" rtlCol="0">
            <a:spAutoFit/>
          </a:bodyPr>
          <a:lstStyle/>
          <a:p>
            <a:pPr algn="ctr"/>
            <a:r>
              <a:rPr lang="fr-FR" sz="2000" b="1">
                <a:solidFill>
                  <a:schemeClr val="bg1"/>
                </a:solidFill>
                <a:cs typeface="Calibri"/>
              </a:rPr>
              <a:t>83 %</a:t>
            </a:r>
          </a:p>
        </p:txBody>
      </p:sp>
      <p:sp>
        <p:nvSpPr>
          <p:cNvPr id="13" name="12 CuadroTexto"/>
          <p:cNvSpPr txBox="1"/>
          <p:nvPr/>
        </p:nvSpPr>
        <p:spPr>
          <a:xfrm>
            <a:off x="6677025" y="3581400"/>
            <a:ext cx="762000" cy="400110"/>
          </a:xfrm>
          <a:prstGeom prst="rect">
            <a:avLst/>
          </a:prstGeom>
          <a:noFill/>
        </p:spPr>
        <p:txBody>
          <a:bodyPr wrap="square" rtlCol="0">
            <a:spAutoFit/>
          </a:bodyPr>
          <a:lstStyle/>
          <a:p>
            <a:pPr algn="ctr"/>
            <a:r>
              <a:rPr lang="fr-FR" sz="2000" b="1">
                <a:solidFill>
                  <a:schemeClr val="bg1"/>
                </a:solidFill>
                <a:cs typeface="Calibri"/>
              </a:rPr>
              <a:t>92 %</a:t>
            </a:r>
          </a:p>
        </p:txBody>
      </p:sp>
      <p:sp>
        <p:nvSpPr>
          <p:cNvPr id="14" name="13 CuadroTexto"/>
          <p:cNvSpPr txBox="1"/>
          <p:nvPr/>
        </p:nvSpPr>
        <p:spPr>
          <a:xfrm>
            <a:off x="2790825" y="3733890"/>
            <a:ext cx="762000" cy="400110"/>
          </a:xfrm>
          <a:prstGeom prst="rect">
            <a:avLst/>
          </a:prstGeom>
          <a:noFill/>
        </p:spPr>
        <p:txBody>
          <a:bodyPr wrap="square" rtlCol="0">
            <a:spAutoFit/>
          </a:bodyPr>
          <a:lstStyle/>
          <a:p>
            <a:pPr algn="ctr"/>
            <a:r>
              <a:rPr lang="fr-FR" sz="2000" b="1">
                <a:solidFill>
                  <a:schemeClr val="bg1"/>
                </a:solidFill>
                <a:cs typeface="Calibri"/>
              </a:rPr>
              <a:t>81 %</a:t>
            </a:r>
          </a:p>
        </p:txBody>
      </p:sp>
      <p:sp>
        <p:nvSpPr>
          <p:cNvPr id="15" name="14 CuadroTexto"/>
          <p:cNvSpPr txBox="1"/>
          <p:nvPr/>
        </p:nvSpPr>
        <p:spPr>
          <a:xfrm>
            <a:off x="1495425" y="3486210"/>
            <a:ext cx="762000" cy="400110"/>
          </a:xfrm>
          <a:prstGeom prst="rect">
            <a:avLst/>
          </a:prstGeom>
          <a:noFill/>
        </p:spPr>
        <p:txBody>
          <a:bodyPr wrap="square" rtlCol="0">
            <a:spAutoFit/>
          </a:bodyPr>
          <a:lstStyle/>
          <a:p>
            <a:pPr algn="ctr"/>
            <a:r>
              <a:rPr lang="fr-FR" sz="2000" b="1">
                <a:solidFill>
                  <a:schemeClr val="bg1"/>
                </a:solidFill>
                <a:cs typeface="Calibri"/>
              </a:rPr>
              <a:t>95 %</a:t>
            </a:r>
          </a:p>
        </p:txBody>
      </p:sp>
      <p:sp>
        <p:nvSpPr>
          <p:cNvPr id="16" name="15 CuadroTexto"/>
          <p:cNvSpPr txBox="1"/>
          <p:nvPr/>
        </p:nvSpPr>
        <p:spPr>
          <a:xfrm>
            <a:off x="257175" y="2057400"/>
            <a:ext cx="952500" cy="3165738"/>
          </a:xfrm>
          <a:prstGeom prst="rect">
            <a:avLst/>
          </a:prstGeom>
          <a:noFill/>
        </p:spPr>
        <p:txBody>
          <a:bodyPr wrap="square" rtlCol="0">
            <a:spAutoFit/>
          </a:bodyPr>
          <a:lstStyle/>
          <a:p>
            <a:pPr algn="r">
              <a:lnSpc>
                <a:spcPts val="2240"/>
              </a:lnSpc>
            </a:pPr>
            <a:r>
              <a:rPr lang="fr-FR" sz="1400">
                <a:solidFill>
                  <a:srgbClr val="595959"/>
                </a:solidFill>
                <a:latin typeface="Arial Nova light" panose="020B0304020202020204" pitchFamily="34" charset="0"/>
                <a:cs typeface="Calibri"/>
              </a:rPr>
              <a:t>100 %</a:t>
            </a:r>
          </a:p>
          <a:p>
            <a:pPr algn="r">
              <a:lnSpc>
                <a:spcPts val="2240"/>
              </a:lnSpc>
            </a:pPr>
            <a:r>
              <a:rPr lang="fr-FR" sz="1400">
                <a:solidFill>
                  <a:srgbClr val="595959"/>
                </a:solidFill>
                <a:latin typeface="Arial Nova light" panose="020B0304020202020204" pitchFamily="34" charset="0"/>
                <a:cs typeface="Calibri"/>
              </a:rPr>
              <a:t>90 %</a:t>
            </a:r>
          </a:p>
          <a:p>
            <a:pPr algn="r">
              <a:lnSpc>
                <a:spcPts val="2240"/>
              </a:lnSpc>
            </a:pPr>
            <a:r>
              <a:rPr lang="fr-FR" sz="1400">
                <a:solidFill>
                  <a:srgbClr val="595959"/>
                </a:solidFill>
                <a:latin typeface="Arial Nova light" panose="020B0304020202020204" pitchFamily="34" charset="0"/>
                <a:cs typeface="Calibri"/>
              </a:rPr>
              <a:t>80 %</a:t>
            </a:r>
          </a:p>
          <a:p>
            <a:pPr algn="r">
              <a:lnSpc>
                <a:spcPts val="2240"/>
              </a:lnSpc>
            </a:pPr>
            <a:r>
              <a:rPr lang="fr-FR" sz="1400">
                <a:solidFill>
                  <a:srgbClr val="595959"/>
                </a:solidFill>
                <a:latin typeface="Arial Nova light" panose="020B0304020202020204" pitchFamily="34" charset="0"/>
                <a:cs typeface="Calibri"/>
              </a:rPr>
              <a:t>70 %</a:t>
            </a:r>
          </a:p>
          <a:p>
            <a:pPr algn="r">
              <a:lnSpc>
                <a:spcPts val="2240"/>
              </a:lnSpc>
            </a:pPr>
            <a:r>
              <a:rPr lang="fr-FR" sz="1400">
                <a:solidFill>
                  <a:srgbClr val="595959"/>
                </a:solidFill>
                <a:latin typeface="Arial Nova light" panose="020B0304020202020204" pitchFamily="34" charset="0"/>
                <a:cs typeface="Calibri"/>
              </a:rPr>
              <a:t>60 %</a:t>
            </a:r>
          </a:p>
          <a:p>
            <a:pPr algn="r">
              <a:lnSpc>
                <a:spcPts val="2240"/>
              </a:lnSpc>
            </a:pPr>
            <a:r>
              <a:rPr lang="fr-FR" sz="1400">
                <a:solidFill>
                  <a:srgbClr val="595959"/>
                </a:solidFill>
                <a:latin typeface="Arial Nova light" panose="020B0304020202020204" pitchFamily="34" charset="0"/>
                <a:cs typeface="Calibri"/>
              </a:rPr>
              <a:t>50 %</a:t>
            </a:r>
          </a:p>
          <a:p>
            <a:pPr algn="r">
              <a:lnSpc>
                <a:spcPts val="2240"/>
              </a:lnSpc>
            </a:pPr>
            <a:r>
              <a:rPr lang="fr-FR" sz="1400">
                <a:solidFill>
                  <a:srgbClr val="595959"/>
                </a:solidFill>
                <a:latin typeface="Arial Nova light" panose="020B0304020202020204" pitchFamily="34" charset="0"/>
                <a:cs typeface="Calibri"/>
              </a:rPr>
              <a:t>40 %</a:t>
            </a:r>
          </a:p>
          <a:p>
            <a:pPr algn="r">
              <a:lnSpc>
                <a:spcPts val="2240"/>
              </a:lnSpc>
            </a:pPr>
            <a:r>
              <a:rPr lang="fr-FR" sz="1400">
                <a:solidFill>
                  <a:srgbClr val="595959"/>
                </a:solidFill>
                <a:latin typeface="Arial Nova light" panose="020B0304020202020204" pitchFamily="34" charset="0"/>
                <a:cs typeface="Calibri"/>
              </a:rPr>
              <a:t>30 %</a:t>
            </a:r>
          </a:p>
          <a:p>
            <a:pPr algn="r">
              <a:lnSpc>
                <a:spcPts val="2240"/>
              </a:lnSpc>
            </a:pPr>
            <a:r>
              <a:rPr lang="fr-FR" sz="1400">
                <a:solidFill>
                  <a:srgbClr val="595959"/>
                </a:solidFill>
                <a:latin typeface="Arial Nova light" panose="020B0304020202020204" pitchFamily="34" charset="0"/>
                <a:cs typeface="Calibri"/>
              </a:rPr>
              <a:t>20 %</a:t>
            </a:r>
          </a:p>
          <a:p>
            <a:pPr algn="r">
              <a:lnSpc>
                <a:spcPts val="2240"/>
              </a:lnSpc>
            </a:pPr>
            <a:r>
              <a:rPr lang="fr-FR" sz="1400">
                <a:solidFill>
                  <a:srgbClr val="595959"/>
                </a:solidFill>
                <a:latin typeface="Arial Nova light" panose="020B0304020202020204" pitchFamily="34" charset="0"/>
                <a:cs typeface="Calibri"/>
              </a:rPr>
              <a:t>10 %</a:t>
            </a:r>
          </a:p>
          <a:p>
            <a:pPr algn="r">
              <a:lnSpc>
                <a:spcPts val="2240"/>
              </a:lnSpc>
            </a:pPr>
            <a:r>
              <a:rPr lang="fr-FR" sz="1400">
                <a:solidFill>
                  <a:srgbClr val="595959"/>
                </a:solidFill>
                <a:latin typeface="Arial Nova light" panose="020B0304020202020204" pitchFamily="34" charset="0"/>
                <a:cs typeface="Calibri"/>
              </a:rPr>
              <a:t>0 %</a:t>
            </a:r>
          </a:p>
        </p:txBody>
      </p:sp>
      <p:sp>
        <p:nvSpPr>
          <p:cNvPr id="17" name="16 CuadroTexto"/>
          <p:cNvSpPr txBox="1"/>
          <p:nvPr/>
        </p:nvSpPr>
        <p:spPr>
          <a:xfrm>
            <a:off x="1371600" y="5105400"/>
            <a:ext cx="6477000" cy="338554"/>
          </a:xfrm>
          <a:prstGeom prst="rect">
            <a:avLst/>
          </a:prstGeom>
          <a:noFill/>
        </p:spPr>
        <p:txBody>
          <a:bodyPr wrap="square" rtlCol="0">
            <a:spAutoFit/>
          </a:bodyPr>
          <a:lstStyle/>
          <a:p>
            <a:pPr>
              <a:tabLst>
                <a:tab pos="361950" algn="ctr"/>
                <a:tab pos="1704975" algn="ctr"/>
                <a:tab pos="3048000" algn="ctr"/>
                <a:tab pos="4305300" algn="ctr"/>
                <a:tab pos="5648325" algn="ctr"/>
              </a:tabLst>
            </a:pPr>
            <a:r>
              <a:rPr lang="fr-FR" sz="1600">
                <a:solidFill>
                  <a:srgbClr val="595959"/>
                </a:solidFill>
                <a:latin typeface="Arial Nova light" panose="020B0304020202020204" pitchFamily="34" charset="0"/>
                <a:cs typeface="Calibri"/>
              </a:rPr>
              <a:t>	DPSCD	Moyenne EHS	Cass Tech	Renaissance	Marygrove</a:t>
            </a:r>
          </a:p>
        </p:txBody>
      </p:sp>
      <p:sp>
        <p:nvSpPr>
          <p:cNvPr id="18" name="17 CuadroTexto"/>
          <p:cNvSpPr txBox="1"/>
          <p:nvPr/>
        </p:nvSpPr>
        <p:spPr>
          <a:xfrm>
            <a:off x="3200400" y="5528846"/>
            <a:ext cx="2286000" cy="338554"/>
          </a:xfrm>
          <a:prstGeom prst="rect">
            <a:avLst/>
          </a:prstGeom>
          <a:noFill/>
        </p:spPr>
        <p:txBody>
          <a:bodyPr wrap="square" rtlCol="0">
            <a:spAutoFit/>
          </a:bodyPr>
          <a:lstStyle/>
          <a:p>
            <a:pPr>
              <a:tabLst>
                <a:tab pos="1524000" algn="ctr"/>
                <a:tab pos="3048000" algn="ctr"/>
                <a:tab pos="4305300" algn="ctr"/>
                <a:tab pos="5648325" algn="ctr"/>
              </a:tabLst>
            </a:pPr>
            <a:r>
              <a:rPr lang="fr-FR" sz="1600" b="1">
                <a:solidFill>
                  <a:srgbClr val="595959"/>
                </a:solidFill>
                <a:latin typeface="Arial Nova light" panose="020B0304020202020204" pitchFamily="34" charset="0"/>
                <a:cs typeface="Calibri"/>
              </a:rPr>
              <a:t>Detroit	Non-Detroit</a:t>
            </a:r>
          </a:p>
        </p:txBody>
      </p:sp>
      <p:sp>
        <p:nvSpPr>
          <p:cNvPr id="19" name="18 CuadroTexto"/>
          <p:cNvSpPr txBox="1"/>
          <p:nvPr/>
        </p:nvSpPr>
        <p:spPr>
          <a:xfrm>
            <a:off x="6934200" y="5556706"/>
            <a:ext cx="3609975" cy="584775"/>
          </a:xfrm>
          <a:prstGeom prst="rect">
            <a:avLst/>
          </a:prstGeom>
          <a:noFill/>
        </p:spPr>
        <p:txBody>
          <a:bodyPr wrap="square" rtlCol="0">
            <a:spAutoFit/>
          </a:bodyPr>
          <a:lstStyle/>
          <a:p>
            <a:r>
              <a:rPr lang="fr-FR" sz="1600">
                <a:solidFill>
                  <a:srgbClr val="7F7F7F"/>
                </a:solidFill>
                <a:latin typeface="Arial Nova light" panose="020B0304020202020204" pitchFamily="34" charset="0"/>
                <a:cs typeface="Calibri"/>
              </a:rPr>
              <a:t>* N'inclut pas 2 écoles d'examen qui ont également des limites de quartier</a:t>
            </a:r>
          </a:p>
        </p:txBody>
      </p:sp>
      <p:sp>
        <p:nvSpPr>
          <p:cNvPr id="20" name="19 CuadroTexto"/>
          <p:cNvSpPr txBox="1"/>
          <p:nvPr/>
        </p:nvSpPr>
        <p:spPr>
          <a:xfrm>
            <a:off x="8153400" y="1570166"/>
            <a:ext cx="2895600" cy="646331"/>
          </a:xfrm>
          <a:prstGeom prst="rect">
            <a:avLst/>
          </a:prstGeom>
          <a:noFill/>
        </p:spPr>
        <p:txBody>
          <a:bodyPr wrap="square" rtlCol="0">
            <a:spAutoFit/>
          </a:bodyPr>
          <a:lstStyle/>
          <a:p>
            <a:pPr algn="ctr"/>
            <a:r>
              <a:rPr lang="fr-FR" b="1">
                <a:cs typeface="Calibri"/>
              </a:rPr>
              <a:t>Données démographiques des étudiants Année scolaire 2020-21</a:t>
            </a:r>
          </a:p>
        </p:txBody>
      </p:sp>
      <p:graphicFrame>
        <p:nvGraphicFramePr>
          <p:cNvPr id="4" name="3 Tabla"/>
          <p:cNvGraphicFramePr>
            <a:graphicFrameLocks noGrp="1"/>
          </p:cNvGraphicFramePr>
          <p:nvPr>
            <p:extLst>
              <p:ext uri="{D42A27DB-BD31-4B8C-83A1-F6EECF244321}">
                <p14:modId xmlns:p14="http://schemas.microsoft.com/office/powerpoint/2010/main" val="2823081858"/>
              </p:ext>
            </p:extLst>
          </p:nvPr>
        </p:nvGraphicFramePr>
        <p:xfrm>
          <a:off x="7772400" y="2569722"/>
          <a:ext cx="4114801" cy="2328335"/>
        </p:xfrm>
        <a:graphic>
          <a:graphicData uri="http://schemas.openxmlformats.org/drawingml/2006/table">
            <a:tbl>
              <a:tblPr firstRow="1" bandRow="1">
                <a:tableStyleId>{5C22544A-7EE6-4342-B048-85BDC9FD1C3A}</a:tableStyleId>
              </a:tblPr>
              <a:tblGrid>
                <a:gridCol w="1066802">
                  <a:extLst>
                    <a:ext uri="{9D8B030D-6E8A-4147-A177-3AD203B41FA5}">
                      <a16:colId xmlns:a16="http://schemas.microsoft.com/office/drawing/2014/main" xmlns="" val="20000"/>
                    </a:ext>
                  </a:extLst>
                </a:gridCol>
                <a:gridCol w="609600">
                  <a:extLst>
                    <a:ext uri="{9D8B030D-6E8A-4147-A177-3AD203B41FA5}">
                      <a16:colId xmlns:a16="http://schemas.microsoft.com/office/drawing/2014/main" xmlns="" val="20001"/>
                    </a:ext>
                  </a:extLst>
                </a:gridCol>
                <a:gridCol w="609599">
                  <a:extLst>
                    <a:ext uri="{9D8B030D-6E8A-4147-A177-3AD203B41FA5}">
                      <a16:colId xmlns:a16="http://schemas.microsoft.com/office/drawing/2014/main" xmlns="" val="20002"/>
                    </a:ext>
                  </a:extLst>
                </a:gridCol>
                <a:gridCol w="609600">
                  <a:extLst>
                    <a:ext uri="{9D8B030D-6E8A-4147-A177-3AD203B41FA5}">
                      <a16:colId xmlns:a16="http://schemas.microsoft.com/office/drawing/2014/main" xmlns="" val="20003"/>
                    </a:ext>
                  </a:extLst>
                </a:gridCol>
                <a:gridCol w="609600">
                  <a:extLst>
                    <a:ext uri="{9D8B030D-6E8A-4147-A177-3AD203B41FA5}">
                      <a16:colId xmlns:a16="http://schemas.microsoft.com/office/drawing/2014/main" xmlns="" val="20004"/>
                    </a:ext>
                  </a:extLst>
                </a:gridCol>
                <a:gridCol w="609600">
                  <a:extLst>
                    <a:ext uri="{9D8B030D-6E8A-4147-A177-3AD203B41FA5}">
                      <a16:colId xmlns:a16="http://schemas.microsoft.com/office/drawing/2014/main" xmlns="" val="20005"/>
                    </a:ext>
                  </a:extLst>
                </a:gridCol>
              </a:tblGrid>
              <a:tr h="465667">
                <a:tc>
                  <a:txBody>
                    <a:bodyPr/>
                    <a:lstStyle/>
                    <a:p>
                      <a:pPr algn="ctr"/>
                      <a:r>
                        <a:rPr lang="fr-FR" sz="1200">
                          <a:solidFill>
                            <a:schemeClr val="tx1"/>
                          </a:solidFill>
                          <a:latin typeface="Calibri (Cuerpo)"/>
                        </a:rPr>
                        <a:t>École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D00"/>
                    </a:solidFill>
                  </a:tcPr>
                </a:tc>
                <a:tc>
                  <a:txBody>
                    <a:bodyPr/>
                    <a:lstStyle/>
                    <a:p>
                      <a:pPr algn="ctr"/>
                      <a:r>
                        <a:rPr lang="fr-FR" sz="1100">
                          <a:solidFill>
                            <a:schemeClr val="tx1"/>
                          </a:solidFill>
                          <a:latin typeface="Calibri (Cuerpo)"/>
                        </a:rPr>
                        <a:t>Noir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D00"/>
                    </a:solidFill>
                  </a:tcPr>
                </a:tc>
                <a:tc>
                  <a:txBody>
                    <a:bodyPr/>
                    <a:lstStyle/>
                    <a:p>
                      <a:pPr algn="ctr"/>
                      <a:r>
                        <a:rPr lang="fr-FR" sz="1100">
                          <a:solidFill>
                            <a:schemeClr val="tx1"/>
                          </a:solidFill>
                          <a:latin typeface="Calibri (Cuerpo)"/>
                        </a:rPr>
                        <a:t>Hispanique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D00"/>
                    </a:solidFill>
                  </a:tcPr>
                </a:tc>
                <a:tc>
                  <a:txBody>
                    <a:bodyPr/>
                    <a:lstStyle/>
                    <a:p>
                      <a:pPr algn="ctr"/>
                      <a:r>
                        <a:rPr lang="fr-FR" sz="1100">
                          <a:solidFill>
                            <a:schemeClr val="tx1"/>
                          </a:solidFill>
                          <a:latin typeface="Calibri (Cuerpo)"/>
                        </a:rPr>
                        <a:t>Asiatique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D00"/>
                    </a:solidFill>
                  </a:tcPr>
                </a:tc>
                <a:tc>
                  <a:txBody>
                    <a:bodyPr/>
                    <a:lstStyle/>
                    <a:p>
                      <a:pPr algn="ctr"/>
                      <a:r>
                        <a:rPr lang="fr-FR" sz="1100">
                          <a:solidFill>
                            <a:schemeClr val="tx1"/>
                          </a:solidFill>
                          <a:latin typeface="Calibri (Cuerpo)"/>
                        </a:rPr>
                        <a:t>Blanc</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D00"/>
                    </a:solidFill>
                  </a:tcPr>
                </a:tc>
                <a:tc>
                  <a:txBody>
                    <a:bodyPr/>
                    <a:lstStyle/>
                    <a:p>
                      <a:pPr algn="ctr"/>
                      <a:r>
                        <a:rPr lang="fr-FR" sz="1100">
                          <a:solidFill>
                            <a:schemeClr val="tx1"/>
                          </a:solidFill>
                          <a:latin typeface="Calibri (Cuerpo)"/>
                        </a:rPr>
                        <a:t>Autre</a:t>
                      </a:r>
                      <a:br>
                        <a:rPr lang="fr-FR" sz="1100">
                          <a:solidFill>
                            <a:schemeClr val="tx1"/>
                          </a:solidFill>
                          <a:latin typeface="Calibri (Cuerpo)"/>
                        </a:rPr>
                      </a:br>
                      <a:r>
                        <a:rPr lang="fr-FR" sz="1100">
                          <a:solidFill>
                            <a:schemeClr val="tx1"/>
                          </a:solidFill>
                          <a:latin typeface="Calibri (Cuerpo)"/>
                        </a:rPr>
                        <a:t>ou s/o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D00"/>
                    </a:solidFill>
                  </a:tcPr>
                </a:tc>
                <a:extLst>
                  <a:ext uri="{0D108BD9-81ED-4DB2-BD59-A6C34878D82A}">
                    <a16:rowId xmlns:a16="http://schemas.microsoft.com/office/drawing/2014/main" xmlns="" val="10000"/>
                  </a:ext>
                </a:extLst>
              </a:tr>
              <a:tr h="465667">
                <a:tc>
                  <a:txBody>
                    <a:bodyPr/>
                    <a:lstStyle/>
                    <a:p>
                      <a:r>
                        <a:rPr lang="fr-FR" sz="1400">
                          <a:latin typeface="Arial Nova light" panose="020B0304020202020204" pitchFamily="34" charset="0"/>
                        </a:rPr>
                        <a:t>Moyenne EHS*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84 %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3 %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2 %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1"/>
                  </a:ext>
                </a:extLst>
              </a:tr>
              <a:tr h="465667">
                <a:tc>
                  <a:txBody>
                    <a:bodyPr/>
                    <a:lstStyle/>
                    <a:p>
                      <a:r>
                        <a:rPr lang="fr-FR" sz="1400">
                          <a:latin typeface="Arial Nova light" panose="020B0304020202020204" pitchFamily="34" charset="0"/>
                        </a:rPr>
                        <a:t>Cass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77 %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10 %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2 %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6 %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2"/>
                  </a:ext>
                </a:extLst>
              </a:tr>
              <a:tr h="465667">
                <a:tc>
                  <a:txBody>
                    <a:bodyPr/>
                    <a:lstStyle/>
                    <a:p>
                      <a:r>
                        <a:rPr lang="fr-FR" sz="1400">
                          <a:latin typeface="Arial Nova light" panose="020B0304020202020204" pitchFamily="34" charset="0"/>
                        </a:rPr>
                        <a:t>Renaissance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95 %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&lt;4 %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&lt;1 %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4 %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3"/>
                  </a:ext>
                </a:extLst>
              </a:tr>
              <a:tr h="465667">
                <a:tc>
                  <a:txBody>
                    <a:bodyPr/>
                    <a:lstStyle/>
                    <a:p>
                      <a:r>
                        <a:rPr lang="fr-FR" sz="1400">
                          <a:latin typeface="Arial Nova light" panose="020B0304020202020204" pitchFamily="34" charset="0"/>
                        </a:rPr>
                        <a:t>Marygrove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97 %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2 %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400">
                          <a:latin typeface="Arial Nova light" panose="020B0304020202020204" pitchFamily="34" charset="0"/>
                        </a:rPr>
                        <a:t>1 %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xmlns="" val="10004"/>
                  </a:ext>
                </a:extLst>
              </a:tr>
            </a:tbl>
          </a:graphicData>
        </a:graphic>
      </p:graphicFrame>
      <p:sp>
        <p:nvSpPr>
          <p:cNvPr id="23" name="22 CuadroTexto"/>
          <p:cNvSpPr txBox="1"/>
          <p:nvPr/>
        </p:nvSpPr>
        <p:spPr>
          <a:xfrm>
            <a:off x="423862" y="6019800"/>
            <a:ext cx="371475" cy="339004"/>
          </a:xfrm>
          <a:prstGeom prst="rect">
            <a:avLst/>
          </a:prstGeom>
          <a:noFill/>
        </p:spPr>
        <p:txBody>
          <a:bodyPr wrap="square" rtlCol="0">
            <a:spAutoFit/>
          </a:bodyPr>
          <a:lstStyle/>
          <a:p>
            <a:pPr algn="ctr">
              <a:lnSpc>
                <a:spcPts val="2240"/>
              </a:lnSpc>
            </a:pPr>
            <a:r>
              <a:rPr lang="fr-FR" sz="1200">
                <a:solidFill>
                  <a:srgbClr val="595959"/>
                </a:solidFill>
                <a:latin typeface="Arial" panose="020B0604020202020204" pitchFamily="34" charset="0"/>
                <a:cs typeface="Arial" panose="020B0604020202020204" pitchFamily="34" charset="0"/>
              </a:rPr>
              <a:t>7</a:t>
            </a:r>
          </a:p>
        </p:txBody>
      </p:sp>
    </p:spTree>
    <p:extLst>
      <p:ext uri="{BB962C8B-B14F-4D97-AF65-F5344CB8AC3E}">
        <p14:creationId xmlns:p14="http://schemas.microsoft.com/office/powerpoint/2010/main" val="1134587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0046B9"/>
          </a:solidFill>
        </p:spPr>
        <p:txBody>
          <a:bodyPr wrap="square" lIns="0" tIns="0" rIns="0" bIns="0" rtlCol="0"/>
          <a:lstStyle/>
          <a:p>
            <a:endParaRPr/>
          </a:p>
        </p:txBody>
      </p:sp>
      <p:grpSp>
        <p:nvGrpSpPr>
          <p:cNvPr id="3" name="object 3"/>
          <p:cNvGrpSpPr/>
          <p:nvPr/>
        </p:nvGrpSpPr>
        <p:grpSpPr>
          <a:xfrm>
            <a:off x="329184" y="347472"/>
            <a:ext cx="11534140" cy="6167755"/>
            <a:chOff x="329184" y="347472"/>
            <a:chExt cx="11534140" cy="6167755"/>
          </a:xfrm>
        </p:grpSpPr>
        <p:sp>
          <p:nvSpPr>
            <p:cNvPr id="4" name="object 4"/>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5" name="object 5"/>
            <p:cNvPicPr/>
            <p:nvPr/>
          </p:nvPicPr>
          <p:blipFill>
            <a:blip r:embed="rId2" cstate="print"/>
            <a:stretch>
              <a:fillRect/>
            </a:stretch>
          </p:blipFill>
          <p:spPr>
            <a:xfrm>
              <a:off x="3814572" y="5288280"/>
              <a:ext cx="4562856" cy="1226819"/>
            </a:xfrm>
            <a:prstGeom prst="rect">
              <a:avLst/>
            </a:prstGeom>
          </p:spPr>
        </p:pic>
        <p:sp>
          <p:nvSpPr>
            <p:cNvPr id="6" name="object 6"/>
            <p:cNvSpPr/>
            <p:nvPr/>
          </p:nvSpPr>
          <p:spPr>
            <a:xfrm>
              <a:off x="1316621" y="1435214"/>
              <a:ext cx="8034655" cy="465455"/>
            </a:xfrm>
            <a:custGeom>
              <a:avLst/>
              <a:gdLst/>
              <a:ahLst/>
              <a:cxnLst/>
              <a:rect l="l" t="t" r="r" b="b"/>
              <a:pathLst>
                <a:path w="8034655" h="465455">
                  <a:moveTo>
                    <a:pt x="8034375" y="0"/>
                  </a:moveTo>
                  <a:lnTo>
                    <a:pt x="5728970" y="0"/>
                  </a:lnTo>
                  <a:lnTo>
                    <a:pt x="0" y="0"/>
                  </a:lnTo>
                  <a:lnTo>
                    <a:pt x="0" y="464832"/>
                  </a:lnTo>
                  <a:lnTo>
                    <a:pt x="5728957" y="464832"/>
                  </a:lnTo>
                  <a:lnTo>
                    <a:pt x="8034375" y="464832"/>
                  </a:lnTo>
                  <a:lnTo>
                    <a:pt x="8034375" y="0"/>
                  </a:lnTo>
                  <a:close/>
                </a:path>
              </a:pathLst>
            </a:custGeom>
            <a:solidFill>
              <a:srgbClr val="0046B9"/>
            </a:solidFill>
          </p:spPr>
          <p:txBody>
            <a:bodyPr wrap="square" lIns="0" tIns="0" rIns="0" bIns="0" rtlCol="0"/>
            <a:lstStyle/>
            <a:p>
              <a:endParaRPr/>
            </a:p>
          </p:txBody>
        </p:sp>
        <p:sp>
          <p:nvSpPr>
            <p:cNvPr id="7" name="object 7"/>
            <p:cNvSpPr/>
            <p:nvPr/>
          </p:nvSpPr>
          <p:spPr>
            <a:xfrm>
              <a:off x="1316621" y="1900034"/>
              <a:ext cx="8034655" cy="3253740"/>
            </a:xfrm>
            <a:custGeom>
              <a:avLst/>
              <a:gdLst/>
              <a:ahLst/>
              <a:cxnLst/>
              <a:rect l="l" t="t" r="r" b="b"/>
              <a:pathLst>
                <a:path w="8034655" h="3253740">
                  <a:moveTo>
                    <a:pt x="8034375" y="0"/>
                  </a:moveTo>
                  <a:lnTo>
                    <a:pt x="5728970" y="0"/>
                  </a:lnTo>
                  <a:lnTo>
                    <a:pt x="0" y="0"/>
                  </a:lnTo>
                  <a:lnTo>
                    <a:pt x="0" y="464820"/>
                  </a:lnTo>
                  <a:lnTo>
                    <a:pt x="0" y="3253740"/>
                  </a:lnTo>
                  <a:lnTo>
                    <a:pt x="5728957" y="3253740"/>
                  </a:lnTo>
                  <a:lnTo>
                    <a:pt x="8034375" y="3253740"/>
                  </a:lnTo>
                  <a:lnTo>
                    <a:pt x="8034375" y="2788920"/>
                  </a:lnTo>
                  <a:lnTo>
                    <a:pt x="8034375" y="464820"/>
                  </a:lnTo>
                  <a:lnTo>
                    <a:pt x="8034375" y="0"/>
                  </a:lnTo>
                  <a:close/>
                </a:path>
              </a:pathLst>
            </a:custGeom>
            <a:solidFill>
              <a:srgbClr val="FFFFFF"/>
            </a:solidFill>
          </p:spPr>
          <p:txBody>
            <a:bodyPr wrap="square" lIns="0" tIns="0" rIns="0" bIns="0" rtlCol="0"/>
            <a:lstStyle/>
            <a:p>
              <a:endParaRPr/>
            </a:p>
          </p:txBody>
        </p:sp>
        <p:sp>
          <p:nvSpPr>
            <p:cNvPr id="8" name="object 8"/>
            <p:cNvSpPr/>
            <p:nvPr/>
          </p:nvSpPr>
          <p:spPr>
            <a:xfrm>
              <a:off x="1310267" y="1900030"/>
              <a:ext cx="8047355" cy="0"/>
            </a:xfrm>
            <a:custGeom>
              <a:avLst/>
              <a:gdLst/>
              <a:ahLst/>
              <a:cxnLst/>
              <a:rect l="l" t="t" r="r" b="b"/>
              <a:pathLst>
                <a:path w="8047355">
                  <a:moveTo>
                    <a:pt x="0" y="0"/>
                  </a:moveTo>
                  <a:lnTo>
                    <a:pt x="8047088" y="0"/>
                  </a:lnTo>
                </a:path>
              </a:pathLst>
            </a:custGeom>
            <a:ln w="3175">
              <a:solidFill>
                <a:srgbClr val="000000"/>
              </a:solidFill>
            </a:ln>
          </p:spPr>
          <p:txBody>
            <a:bodyPr wrap="square" lIns="0" tIns="0" rIns="0" bIns="0" rtlCol="0"/>
            <a:lstStyle/>
            <a:p>
              <a:endParaRPr/>
            </a:p>
          </p:txBody>
        </p:sp>
        <p:sp>
          <p:nvSpPr>
            <p:cNvPr id="9" name="object 9"/>
            <p:cNvSpPr/>
            <p:nvPr/>
          </p:nvSpPr>
          <p:spPr>
            <a:xfrm>
              <a:off x="9351004" y="1428860"/>
              <a:ext cx="0" cy="473075"/>
            </a:xfrm>
            <a:custGeom>
              <a:avLst/>
              <a:gdLst/>
              <a:ahLst/>
              <a:cxnLst/>
              <a:rect l="l" t="t" r="r" b="b"/>
              <a:pathLst>
                <a:path h="473075">
                  <a:moveTo>
                    <a:pt x="0" y="0"/>
                  </a:moveTo>
                  <a:lnTo>
                    <a:pt x="0" y="472757"/>
                  </a:lnTo>
                </a:path>
              </a:pathLst>
            </a:custGeom>
            <a:ln w="12700">
              <a:solidFill>
                <a:srgbClr val="FFFFFF"/>
              </a:solidFill>
            </a:ln>
          </p:spPr>
          <p:txBody>
            <a:bodyPr wrap="square" lIns="0" tIns="0" rIns="0" bIns="0" rtlCol="0"/>
            <a:lstStyle/>
            <a:p>
              <a:endParaRPr/>
            </a:p>
          </p:txBody>
        </p:sp>
        <p:sp>
          <p:nvSpPr>
            <p:cNvPr id="10" name="object 10"/>
            <p:cNvSpPr/>
            <p:nvPr/>
          </p:nvSpPr>
          <p:spPr>
            <a:xfrm>
              <a:off x="9351004" y="1901616"/>
              <a:ext cx="0" cy="3253740"/>
            </a:xfrm>
            <a:custGeom>
              <a:avLst/>
              <a:gdLst/>
              <a:ahLst/>
              <a:cxnLst/>
              <a:rect l="l" t="t" r="r" b="b"/>
              <a:pathLst>
                <a:path h="3253740">
                  <a:moveTo>
                    <a:pt x="0" y="0"/>
                  </a:moveTo>
                  <a:lnTo>
                    <a:pt x="0" y="3253740"/>
                  </a:lnTo>
                </a:path>
              </a:pathLst>
            </a:custGeom>
            <a:ln w="3175">
              <a:solidFill>
                <a:srgbClr val="000000"/>
              </a:solidFill>
            </a:ln>
          </p:spPr>
          <p:txBody>
            <a:bodyPr wrap="square" lIns="0" tIns="0" rIns="0" bIns="0" rtlCol="0"/>
            <a:lstStyle/>
            <a:p>
              <a:endParaRPr/>
            </a:p>
          </p:txBody>
        </p:sp>
        <p:sp>
          <p:nvSpPr>
            <p:cNvPr id="11" name="object 11"/>
            <p:cNvSpPr/>
            <p:nvPr/>
          </p:nvSpPr>
          <p:spPr>
            <a:xfrm>
              <a:off x="1315030" y="5153770"/>
              <a:ext cx="8037830" cy="0"/>
            </a:xfrm>
            <a:custGeom>
              <a:avLst/>
              <a:gdLst/>
              <a:ahLst/>
              <a:cxnLst/>
              <a:rect l="l" t="t" r="r" b="b"/>
              <a:pathLst>
                <a:path w="8037830">
                  <a:moveTo>
                    <a:pt x="0" y="0"/>
                  </a:moveTo>
                  <a:lnTo>
                    <a:pt x="8037563" y="0"/>
                  </a:lnTo>
                </a:path>
              </a:pathLst>
            </a:custGeom>
            <a:ln w="3175">
              <a:solidFill>
                <a:srgbClr val="000000"/>
              </a:solidFill>
            </a:ln>
          </p:spPr>
          <p:txBody>
            <a:bodyPr wrap="square" lIns="0" tIns="0" rIns="0" bIns="0" rtlCol="0"/>
            <a:lstStyle/>
            <a:p>
              <a:endParaRPr/>
            </a:p>
          </p:txBody>
        </p:sp>
      </p:grpSp>
      <p:grpSp>
        <p:nvGrpSpPr>
          <p:cNvPr id="12" name="object 12"/>
          <p:cNvGrpSpPr/>
          <p:nvPr/>
        </p:nvGrpSpPr>
        <p:grpSpPr>
          <a:xfrm>
            <a:off x="1303917" y="1422510"/>
            <a:ext cx="8060055" cy="3734435"/>
            <a:chOff x="1303917" y="1422510"/>
            <a:chExt cx="8060055" cy="3734435"/>
          </a:xfrm>
        </p:grpSpPr>
        <p:sp>
          <p:nvSpPr>
            <p:cNvPr id="13" name="object 13"/>
            <p:cNvSpPr/>
            <p:nvPr/>
          </p:nvSpPr>
          <p:spPr>
            <a:xfrm>
              <a:off x="1316617" y="1428860"/>
              <a:ext cx="0" cy="473075"/>
            </a:xfrm>
            <a:custGeom>
              <a:avLst/>
              <a:gdLst/>
              <a:ahLst/>
              <a:cxnLst/>
              <a:rect l="l" t="t" r="r" b="b"/>
              <a:pathLst>
                <a:path h="473075">
                  <a:moveTo>
                    <a:pt x="0" y="0"/>
                  </a:moveTo>
                  <a:lnTo>
                    <a:pt x="0" y="472757"/>
                  </a:lnTo>
                </a:path>
              </a:pathLst>
            </a:custGeom>
            <a:ln w="12700">
              <a:solidFill>
                <a:srgbClr val="FFFFFF"/>
              </a:solidFill>
            </a:ln>
          </p:spPr>
          <p:txBody>
            <a:bodyPr wrap="square" lIns="0" tIns="0" rIns="0" bIns="0" rtlCol="0"/>
            <a:lstStyle/>
            <a:p>
              <a:endParaRPr/>
            </a:p>
          </p:txBody>
        </p:sp>
        <p:sp>
          <p:nvSpPr>
            <p:cNvPr id="14" name="object 14"/>
            <p:cNvSpPr/>
            <p:nvPr/>
          </p:nvSpPr>
          <p:spPr>
            <a:xfrm>
              <a:off x="1316617" y="1901616"/>
              <a:ext cx="0" cy="3253740"/>
            </a:xfrm>
            <a:custGeom>
              <a:avLst/>
              <a:gdLst/>
              <a:ahLst/>
              <a:cxnLst/>
              <a:rect l="l" t="t" r="r" b="b"/>
              <a:pathLst>
                <a:path h="3253740">
                  <a:moveTo>
                    <a:pt x="0" y="0"/>
                  </a:moveTo>
                  <a:lnTo>
                    <a:pt x="0" y="3253740"/>
                  </a:lnTo>
                </a:path>
              </a:pathLst>
            </a:custGeom>
            <a:ln w="3175">
              <a:solidFill>
                <a:srgbClr val="000000"/>
              </a:solidFill>
            </a:ln>
          </p:spPr>
          <p:txBody>
            <a:bodyPr wrap="square" lIns="0" tIns="0" rIns="0" bIns="0" rtlCol="0"/>
            <a:lstStyle/>
            <a:p>
              <a:endParaRPr/>
            </a:p>
          </p:txBody>
        </p:sp>
        <p:sp>
          <p:nvSpPr>
            <p:cNvPr id="15" name="object 15"/>
            <p:cNvSpPr/>
            <p:nvPr/>
          </p:nvSpPr>
          <p:spPr>
            <a:xfrm>
              <a:off x="1310267" y="1435210"/>
              <a:ext cx="8047355" cy="0"/>
            </a:xfrm>
            <a:custGeom>
              <a:avLst/>
              <a:gdLst/>
              <a:ahLst/>
              <a:cxnLst/>
              <a:rect l="l" t="t" r="r" b="b"/>
              <a:pathLst>
                <a:path w="8047355">
                  <a:moveTo>
                    <a:pt x="0" y="0"/>
                  </a:moveTo>
                  <a:lnTo>
                    <a:pt x="8047088" y="0"/>
                  </a:lnTo>
                </a:path>
              </a:pathLst>
            </a:custGeom>
            <a:ln w="12700">
              <a:solidFill>
                <a:srgbClr val="FFFFFF"/>
              </a:solidFill>
            </a:ln>
          </p:spPr>
          <p:txBody>
            <a:bodyPr wrap="square" lIns="0" tIns="0" rIns="0" bIns="0" rtlCol="0"/>
            <a:lstStyle/>
            <a:p>
              <a:endParaRPr/>
            </a:p>
          </p:txBody>
        </p:sp>
      </p:grpSp>
      <p:pic>
        <p:nvPicPr>
          <p:cNvPr id="17" name="object 17"/>
          <p:cNvPicPr/>
          <p:nvPr/>
        </p:nvPicPr>
        <p:blipFill>
          <a:blip r:embed="rId3" cstate="print"/>
          <a:stretch>
            <a:fillRect/>
          </a:stretch>
        </p:blipFill>
        <p:spPr>
          <a:xfrm>
            <a:off x="841247" y="3700271"/>
            <a:ext cx="519683" cy="481583"/>
          </a:xfrm>
          <a:prstGeom prst="rect">
            <a:avLst/>
          </a:prstGeom>
        </p:spPr>
      </p:pic>
      <p:grpSp>
        <p:nvGrpSpPr>
          <p:cNvPr id="18" name="object 18"/>
          <p:cNvGrpSpPr/>
          <p:nvPr/>
        </p:nvGrpSpPr>
        <p:grpSpPr>
          <a:xfrm>
            <a:off x="781812" y="2164079"/>
            <a:ext cx="9210040" cy="2095500"/>
            <a:chOff x="781812" y="2164079"/>
            <a:chExt cx="9210040" cy="2095500"/>
          </a:xfrm>
        </p:grpSpPr>
        <p:pic>
          <p:nvPicPr>
            <p:cNvPr id="19" name="object 19"/>
            <p:cNvPicPr/>
            <p:nvPr/>
          </p:nvPicPr>
          <p:blipFill>
            <a:blip r:embed="rId4" cstate="print"/>
            <a:stretch>
              <a:fillRect/>
            </a:stretch>
          </p:blipFill>
          <p:spPr>
            <a:xfrm>
              <a:off x="781812" y="3660647"/>
              <a:ext cx="638555" cy="598931"/>
            </a:xfrm>
            <a:prstGeom prst="rect">
              <a:avLst/>
            </a:prstGeom>
          </p:spPr>
        </p:pic>
        <p:pic>
          <p:nvPicPr>
            <p:cNvPr id="20" name="object 20"/>
            <p:cNvPicPr/>
            <p:nvPr/>
          </p:nvPicPr>
          <p:blipFill>
            <a:blip r:embed="rId5" cstate="print"/>
            <a:stretch>
              <a:fillRect/>
            </a:stretch>
          </p:blipFill>
          <p:spPr>
            <a:xfrm>
              <a:off x="9351264" y="2164079"/>
              <a:ext cx="640079" cy="598931"/>
            </a:xfrm>
            <a:prstGeom prst="rect">
              <a:avLst/>
            </a:prstGeom>
          </p:spPr>
        </p:pic>
        <p:pic>
          <p:nvPicPr>
            <p:cNvPr id="21" name="object 21"/>
            <p:cNvPicPr/>
            <p:nvPr/>
          </p:nvPicPr>
          <p:blipFill>
            <a:blip r:embed="rId6" cstate="print"/>
            <a:stretch>
              <a:fillRect/>
            </a:stretch>
          </p:blipFill>
          <p:spPr>
            <a:xfrm>
              <a:off x="9410700" y="2203703"/>
              <a:ext cx="521207" cy="481584"/>
            </a:xfrm>
            <a:prstGeom prst="rect">
              <a:avLst/>
            </a:prstGeom>
          </p:spPr>
        </p:pic>
      </p:grpSp>
      <p:sp>
        <p:nvSpPr>
          <p:cNvPr id="22" name="21 CuadroTexto"/>
          <p:cNvSpPr txBox="1"/>
          <p:nvPr/>
        </p:nvSpPr>
        <p:spPr>
          <a:xfrm>
            <a:off x="860297" y="533400"/>
            <a:ext cx="10439400" cy="646331"/>
          </a:xfrm>
          <a:prstGeom prst="rect">
            <a:avLst/>
          </a:prstGeom>
          <a:noFill/>
        </p:spPr>
        <p:txBody>
          <a:bodyPr wrap="square" rtlCol="0">
            <a:spAutoFit/>
          </a:bodyPr>
          <a:lstStyle/>
          <a:p>
            <a:r>
              <a:rPr lang="fr-FR" sz="3600" b="1">
                <a:cs typeface="Calibri"/>
              </a:rPr>
              <a:t>Ventilation du score de candidature</a:t>
            </a:r>
          </a:p>
        </p:txBody>
      </p:sp>
      <p:sp>
        <p:nvSpPr>
          <p:cNvPr id="23" name="22 CuadroTexto"/>
          <p:cNvSpPr txBox="1"/>
          <p:nvPr/>
        </p:nvSpPr>
        <p:spPr>
          <a:xfrm>
            <a:off x="9777476" y="2438400"/>
            <a:ext cx="2109724" cy="2246769"/>
          </a:xfrm>
          <a:prstGeom prst="rect">
            <a:avLst/>
          </a:prstGeom>
          <a:noFill/>
        </p:spPr>
        <p:txBody>
          <a:bodyPr wrap="square" rtlCol="0">
            <a:spAutoFit/>
          </a:bodyPr>
          <a:lstStyle/>
          <a:p>
            <a:r>
              <a:rPr lang="fr-FR" sz="1400">
                <a:solidFill>
                  <a:srgbClr val="7F7F7F"/>
                </a:solidFill>
                <a:latin typeface="Arial Nova light" panose="020B0304020202020204" pitchFamily="34" charset="0"/>
                <a:cs typeface="Calibri"/>
              </a:rPr>
              <a:t>Le bonus de moyenne générale dans les délais est appliqué aux étudiants DPSCD avec 2 ans d'inscription continue et aux étudiants de l'extérieur du district qui soumettent un relevé de notes ou un ensemble de bulletins conformes à nos critères de soumission avant la date limite de candidature.</a:t>
            </a:r>
          </a:p>
        </p:txBody>
      </p:sp>
      <p:graphicFrame>
        <p:nvGraphicFramePr>
          <p:cNvPr id="25" name="24 Tabla"/>
          <p:cNvGraphicFramePr>
            <a:graphicFrameLocks noGrp="1"/>
          </p:cNvGraphicFramePr>
          <p:nvPr>
            <p:extLst>
              <p:ext uri="{D42A27DB-BD31-4B8C-83A1-F6EECF244321}">
                <p14:modId xmlns:p14="http://schemas.microsoft.com/office/powerpoint/2010/main" val="582575862"/>
              </p:ext>
            </p:extLst>
          </p:nvPr>
        </p:nvGraphicFramePr>
        <p:xfrm>
          <a:off x="1310266" y="1447800"/>
          <a:ext cx="8100433" cy="3821208"/>
        </p:xfrm>
        <a:graphic>
          <a:graphicData uri="http://schemas.openxmlformats.org/drawingml/2006/table">
            <a:tbl>
              <a:tblPr firstRow="1" bandRow="1">
                <a:tableStyleId>{5C22544A-7EE6-4342-B048-85BDC9FD1C3A}</a:tableStyleId>
              </a:tblPr>
              <a:tblGrid>
                <a:gridCol w="5724327">
                  <a:extLst>
                    <a:ext uri="{9D8B030D-6E8A-4147-A177-3AD203B41FA5}">
                      <a16:colId xmlns:a16="http://schemas.microsoft.com/office/drawing/2014/main" xmlns="" val="20000"/>
                    </a:ext>
                  </a:extLst>
                </a:gridCol>
                <a:gridCol w="2376106">
                  <a:extLst>
                    <a:ext uri="{9D8B030D-6E8A-4147-A177-3AD203B41FA5}">
                      <a16:colId xmlns:a16="http://schemas.microsoft.com/office/drawing/2014/main" xmlns="" val="20001"/>
                    </a:ext>
                  </a:extLst>
                </a:gridCol>
              </a:tblGrid>
              <a:tr h="477651">
                <a:tc>
                  <a:txBody>
                    <a:bodyPr/>
                    <a:lstStyle/>
                    <a:p>
                      <a:r>
                        <a:rPr lang="fr-FR">
                          <a:latin typeface="Arial Nova light" panose="020B0304020202020204" pitchFamily="34" charset="0"/>
                        </a:rPr>
                        <a:t>Composant de candidature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7BA"/>
                    </a:solidFill>
                  </a:tcPr>
                </a:tc>
                <a:tc>
                  <a:txBody>
                    <a:bodyPr/>
                    <a:lstStyle/>
                    <a:p>
                      <a:pPr algn="ctr"/>
                      <a:r>
                        <a:rPr lang="fr-FR">
                          <a:latin typeface="Arial Nova light" panose="020B0304020202020204" pitchFamily="34" charset="0"/>
                        </a:rPr>
                        <a:t>Valeur en points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47BA"/>
                    </a:solidFill>
                  </a:tcPr>
                </a:tc>
                <a:extLst>
                  <a:ext uri="{0D108BD9-81ED-4DB2-BD59-A6C34878D82A}">
                    <a16:rowId xmlns:a16="http://schemas.microsoft.com/office/drawing/2014/main" xmlns="" val="10000"/>
                  </a:ext>
                </a:extLst>
              </a:tr>
              <a:tr h="477651">
                <a:tc>
                  <a:txBody>
                    <a:bodyPr/>
                    <a:lstStyle/>
                    <a:p>
                      <a:r>
                        <a:rPr lang="fr-FR">
                          <a:latin typeface="Arial Nova light" panose="020B0304020202020204" pitchFamily="34" charset="0"/>
                        </a:rPr>
                        <a:t>Examen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a:latin typeface="Arial Nova light" panose="020B0304020202020204" pitchFamily="34" charset="0"/>
                        </a:rPr>
                        <a:t>45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477651">
                <a:tc>
                  <a:txBody>
                    <a:bodyPr/>
                    <a:lstStyle/>
                    <a:p>
                      <a:r>
                        <a:rPr lang="fr-FR">
                          <a:latin typeface="Arial Nova light" panose="020B0304020202020204" pitchFamily="34" charset="0"/>
                        </a:rPr>
                        <a:t>Moyenne cumulative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a:latin typeface="Arial Nova light" panose="020B0304020202020204" pitchFamily="34" charset="0"/>
                        </a:rPr>
                        <a:t>30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477651">
                <a:tc>
                  <a:txBody>
                    <a:bodyPr/>
                    <a:lstStyle/>
                    <a:p>
                      <a:r>
                        <a:rPr lang="fr-FR">
                          <a:latin typeface="Arial Nova light" panose="020B0304020202020204" pitchFamily="34" charset="0"/>
                        </a:rPr>
                        <a:t>Dissertation rédigée par les étudiants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a:latin typeface="Arial Nova light" panose="020B0304020202020204" pitchFamily="34"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477651">
                <a:tc>
                  <a:txBody>
                    <a:bodyPr/>
                    <a:lstStyle/>
                    <a:p>
                      <a:r>
                        <a:rPr lang="fr-FR">
                          <a:latin typeface="Arial Nova light" panose="020B0304020202020204" pitchFamily="34" charset="0"/>
                        </a:rPr>
                        <a:t>Bonus étudiant actuel DPSCD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a:latin typeface="Arial Nova light" panose="020B03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477651">
                <a:tc>
                  <a:txBody>
                    <a:bodyPr/>
                    <a:lstStyle/>
                    <a:p>
                      <a:r>
                        <a:rPr lang="fr-FR">
                          <a:latin typeface="Arial Nova light" panose="020B0304020202020204" pitchFamily="34" charset="0"/>
                        </a:rPr>
                        <a:t>Moyenne générale calculée dans les délais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a:latin typeface="Arial Nova light" panose="020B03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477651">
                <a:tc>
                  <a:txBody>
                    <a:bodyPr/>
                    <a:lstStyle/>
                    <a:p>
                      <a:r>
                        <a:rPr lang="fr-FR">
                          <a:latin typeface="Arial Nova light" panose="020B0304020202020204" pitchFamily="34" charset="0"/>
                        </a:rPr>
                        <a:t>Candidats Marygrove - Zone principale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a:latin typeface="Arial Nova light" panose="020B0304020202020204" pitchFamily="34" charset="0"/>
                        </a:rPr>
                        <a:t>+10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477651">
                <a:tc>
                  <a:txBody>
                    <a:bodyPr/>
                    <a:lstStyle/>
                    <a:p>
                      <a:r>
                        <a:rPr lang="fr-FR">
                          <a:latin typeface="Arial Nova light" panose="020B0304020202020204" pitchFamily="34" charset="0"/>
                        </a:rPr>
                        <a:t>Candidats Marygrove - Zone secondaire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a:latin typeface="Arial Nova light" panose="020B03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7"/>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1863070" cy="6858000"/>
            <a:chOff x="0" y="0"/>
            <a:chExt cx="11863070" cy="6858000"/>
          </a:xfrm>
        </p:grpSpPr>
        <p:sp>
          <p:nvSpPr>
            <p:cNvPr id="3" name="object 3"/>
            <p:cNvSpPr/>
            <p:nvPr/>
          </p:nvSpPr>
          <p:spPr>
            <a:xfrm>
              <a:off x="0"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0046B9"/>
            </a:solidFill>
          </p:spPr>
          <p:txBody>
            <a:bodyPr wrap="square" lIns="0" tIns="0" rIns="0" bIns="0" rtlCol="0"/>
            <a:lstStyle/>
            <a:p>
              <a:endParaRPr/>
            </a:p>
          </p:txBody>
        </p:sp>
        <p:sp>
          <p:nvSpPr>
            <p:cNvPr id="4" name="object 4"/>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5" name="object 5"/>
            <p:cNvPicPr/>
            <p:nvPr/>
          </p:nvPicPr>
          <p:blipFill>
            <a:blip r:embed="rId2" cstate="print"/>
            <a:stretch>
              <a:fillRect/>
            </a:stretch>
          </p:blipFill>
          <p:spPr>
            <a:xfrm>
              <a:off x="3814571" y="5288279"/>
              <a:ext cx="4562856" cy="1226819"/>
            </a:xfrm>
            <a:prstGeom prst="rect">
              <a:avLst/>
            </a:prstGeom>
          </p:spPr>
        </p:pic>
      </p:grpSp>
      <p:sp>
        <p:nvSpPr>
          <p:cNvPr id="6" name="object 6"/>
          <p:cNvSpPr txBox="1">
            <a:spLocks noGrp="1"/>
          </p:cNvSpPr>
          <p:nvPr>
            <p:ph type="title"/>
          </p:nvPr>
        </p:nvSpPr>
        <p:spPr>
          <a:xfrm>
            <a:off x="748595" y="629662"/>
            <a:ext cx="6947605" cy="566822"/>
          </a:xfrm>
          <a:prstGeom prst="rect">
            <a:avLst/>
          </a:prstGeom>
        </p:spPr>
        <p:txBody>
          <a:bodyPr vert="horz" wrap="square" lIns="0" tIns="12700" rIns="0" bIns="0" rtlCol="0">
            <a:spAutoFit/>
          </a:bodyPr>
          <a:lstStyle/>
          <a:p>
            <a:pPr marL="12700">
              <a:lnSpc>
                <a:spcPct val="100000"/>
              </a:lnSpc>
              <a:spcBef>
                <a:spcPts val="100"/>
              </a:spcBef>
            </a:pPr>
            <a:r>
              <a:rPr lang="fr-FR"/>
              <a:t>Test en cas de pandémie</a:t>
            </a:r>
          </a:p>
        </p:txBody>
      </p:sp>
      <p:sp>
        <p:nvSpPr>
          <p:cNvPr id="7" name="object 7"/>
          <p:cNvSpPr txBox="1"/>
          <p:nvPr/>
        </p:nvSpPr>
        <p:spPr>
          <a:xfrm>
            <a:off x="3934556" y="1329745"/>
            <a:ext cx="7928768" cy="2287806"/>
          </a:xfrm>
          <a:prstGeom prst="rect">
            <a:avLst/>
          </a:prstGeom>
        </p:spPr>
        <p:txBody>
          <a:bodyPr vert="horz" wrap="square" lIns="0" tIns="111760" rIns="0" bIns="0" rtlCol="0">
            <a:spAutoFit/>
          </a:bodyPr>
          <a:lstStyle/>
          <a:p>
            <a:pPr marL="252000" indent="-216000">
              <a:lnSpc>
                <a:spcPct val="100000"/>
              </a:lnSpc>
              <a:spcBef>
                <a:spcPts val="800"/>
              </a:spcBef>
              <a:buFont typeface="Arial"/>
              <a:buChar char="•"/>
              <a:tabLst>
                <a:tab pos="240665" algn="l"/>
                <a:tab pos="241300" algn="l"/>
              </a:tabLst>
            </a:pPr>
            <a:r>
              <a:rPr lang="fr-FR" sz="1800">
                <a:latin typeface="Arial Nova light" panose="020B0304020202020204" pitchFamily="34" charset="0"/>
                <a:cs typeface="Arial Narrow"/>
              </a:rPr>
              <a:t>Processus d’arrivée et de départ sans contact</a:t>
            </a:r>
          </a:p>
          <a:p>
            <a:pPr marL="252000" indent="-216000">
              <a:lnSpc>
                <a:spcPct val="100000"/>
              </a:lnSpc>
              <a:spcBef>
                <a:spcPts val="800"/>
              </a:spcBef>
              <a:buFont typeface="Arial"/>
              <a:buChar char="•"/>
              <a:tabLst>
                <a:tab pos="240665" algn="l"/>
                <a:tab pos="241300" algn="l"/>
              </a:tabLst>
            </a:pPr>
            <a:r>
              <a:rPr lang="fr-FR" sz="1800">
                <a:latin typeface="Arial Nova light" panose="020B0304020202020204" pitchFamily="34" charset="0"/>
                <a:cs typeface="Arial Narrow"/>
              </a:rPr>
              <a:t>Distanciation sociale et port de masque strictement appliqués</a:t>
            </a:r>
          </a:p>
          <a:p>
            <a:pPr marL="252000" indent="-216000">
              <a:lnSpc>
                <a:spcPct val="100000"/>
              </a:lnSpc>
              <a:spcBef>
                <a:spcPts val="800"/>
              </a:spcBef>
              <a:buFont typeface="Arial"/>
              <a:buChar char="•"/>
              <a:tabLst>
                <a:tab pos="240665" algn="l"/>
                <a:tab pos="241300" algn="l"/>
              </a:tabLst>
            </a:pPr>
            <a:r>
              <a:rPr lang="fr-FR" sz="1800">
                <a:latin typeface="Arial Nova light" panose="020B0304020202020204" pitchFamily="34" charset="0"/>
                <a:cs typeface="Arial Narrow"/>
              </a:rPr>
              <a:t>Les étudiants se voient attribuer des heures d'arrivée échelonnées</a:t>
            </a:r>
          </a:p>
          <a:p>
            <a:pPr marL="252000" indent="-216000">
              <a:lnSpc>
                <a:spcPct val="100000"/>
              </a:lnSpc>
              <a:spcBef>
                <a:spcPts val="800"/>
              </a:spcBef>
              <a:buFont typeface="Arial"/>
              <a:buChar char="•"/>
              <a:tabLst>
                <a:tab pos="240665" algn="l"/>
                <a:tab pos="241300" algn="l"/>
              </a:tabLst>
            </a:pPr>
            <a:r>
              <a:rPr lang="fr-FR" sz="1800">
                <a:latin typeface="Arial Nova light" panose="020B0304020202020204" pitchFamily="34" charset="0"/>
                <a:cs typeface="Arial Narrow"/>
              </a:rPr>
              <a:t>Maximum de 10 étudiants par classe ; dates de test supplémentaires</a:t>
            </a:r>
          </a:p>
          <a:p>
            <a:pPr marL="252000" indent="-216000">
              <a:lnSpc>
                <a:spcPct val="100000"/>
              </a:lnSpc>
              <a:spcBef>
                <a:spcPts val="800"/>
              </a:spcBef>
              <a:buFont typeface="Arial"/>
              <a:buChar char="•"/>
              <a:tabLst>
                <a:tab pos="240665" algn="l"/>
                <a:tab pos="241300" algn="l"/>
              </a:tabLst>
            </a:pPr>
            <a:r>
              <a:rPr lang="fr-FR" sz="1800">
                <a:latin typeface="Arial Nova light" panose="020B0304020202020204" pitchFamily="34" charset="0"/>
                <a:cs typeface="Arial Narrow"/>
              </a:rPr>
              <a:t>Nettoyage plus fréquent des toilettes, des espaces communs, des mains courantes, etc.</a:t>
            </a:r>
          </a:p>
          <a:p>
            <a:pPr marL="252000" indent="-216000">
              <a:lnSpc>
                <a:spcPct val="100000"/>
              </a:lnSpc>
              <a:spcBef>
                <a:spcPts val="800"/>
              </a:spcBef>
              <a:buFont typeface="Arial"/>
              <a:buChar char="•"/>
              <a:tabLst>
                <a:tab pos="240665" algn="l"/>
                <a:tab pos="241300" algn="l"/>
              </a:tabLst>
            </a:pPr>
            <a:r>
              <a:rPr lang="fr-FR" sz="1800">
                <a:latin typeface="Arial Nova light" panose="020B0304020202020204" pitchFamily="34" charset="0"/>
                <a:cs typeface="Arial Narrow"/>
              </a:rPr>
              <a:t>Les parents ne sont pas autorisés à l'intérieur du bâtiment pour l'arrivée ou le départ.</a:t>
            </a:r>
          </a:p>
        </p:txBody>
      </p:sp>
      <p:grpSp>
        <p:nvGrpSpPr>
          <p:cNvPr id="8" name="object 8"/>
          <p:cNvGrpSpPr/>
          <p:nvPr/>
        </p:nvGrpSpPr>
        <p:grpSpPr>
          <a:xfrm>
            <a:off x="350870" y="1726808"/>
            <a:ext cx="10073640" cy="4745990"/>
            <a:chOff x="475488" y="1225295"/>
            <a:chExt cx="10073640" cy="4745990"/>
          </a:xfrm>
        </p:grpSpPr>
        <p:pic>
          <p:nvPicPr>
            <p:cNvPr id="9" name="object 9"/>
            <p:cNvPicPr/>
            <p:nvPr/>
          </p:nvPicPr>
          <p:blipFill>
            <a:blip r:embed="rId3" cstate="print"/>
            <a:stretch>
              <a:fillRect/>
            </a:stretch>
          </p:blipFill>
          <p:spPr>
            <a:xfrm>
              <a:off x="2340863" y="3608832"/>
              <a:ext cx="8208263" cy="2362186"/>
            </a:xfrm>
            <a:prstGeom prst="rect">
              <a:avLst/>
            </a:prstGeom>
          </p:spPr>
        </p:pic>
        <p:pic>
          <p:nvPicPr>
            <p:cNvPr id="10" name="object 10"/>
            <p:cNvPicPr/>
            <p:nvPr/>
          </p:nvPicPr>
          <p:blipFill>
            <a:blip r:embed="rId4" cstate="print"/>
            <a:stretch>
              <a:fillRect/>
            </a:stretch>
          </p:blipFill>
          <p:spPr>
            <a:xfrm>
              <a:off x="2535948" y="3803904"/>
              <a:ext cx="7619987" cy="1773936"/>
            </a:xfrm>
            <a:prstGeom prst="rect">
              <a:avLst/>
            </a:prstGeom>
          </p:spPr>
        </p:pic>
        <p:pic>
          <p:nvPicPr>
            <p:cNvPr id="11" name="object 11"/>
            <p:cNvPicPr/>
            <p:nvPr/>
          </p:nvPicPr>
          <p:blipFill>
            <a:blip r:embed="rId5" cstate="print"/>
            <a:stretch>
              <a:fillRect/>
            </a:stretch>
          </p:blipFill>
          <p:spPr>
            <a:xfrm>
              <a:off x="475488" y="1225295"/>
              <a:ext cx="3630155" cy="3104387"/>
            </a:xfrm>
            <a:prstGeom prst="rect">
              <a:avLst/>
            </a:prstGeom>
          </p:spPr>
        </p:pic>
        <p:pic>
          <p:nvPicPr>
            <p:cNvPr id="12" name="object 12"/>
            <p:cNvPicPr/>
            <p:nvPr/>
          </p:nvPicPr>
          <p:blipFill>
            <a:blip r:embed="rId6" cstate="print"/>
            <a:stretch>
              <a:fillRect/>
            </a:stretch>
          </p:blipFill>
          <p:spPr>
            <a:xfrm>
              <a:off x="670560" y="1420368"/>
              <a:ext cx="3041091" cy="2516123"/>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1863070" cy="6858000"/>
            <a:chOff x="0" y="0"/>
            <a:chExt cx="11863070" cy="6858000"/>
          </a:xfrm>
        </p:grpSpPr>
        <p:sp>
          <p:nvSpPr>
            <p:cNvPr id="3" name="object 3"/>
            <p:cNvSpPr/>
            <p:nvPr/>
          </p:nvSpPr>
          <p:spPr>
            <a:xfrm>
              <a:off x="0"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0046B9"/>
            </a:solidFill>
          </p:spPr>
          <p:txBody>
            <a:bodyPr wrap="square" lIns="0" tIns="0" rIns="0" bIns="0" rtlCol="0"/>
            <a:lstStyle/>
            <a:p>
              <a:endParaRPr/>
            </a:p>
          </p:txBody>
        </p:sp>
        <p:sp>
          <p:nvSpPr>
            <p:cNvPr id="4" name="object 4"/>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5" name="object 5"/>
            <p:cNvPicPr/>
            <p:nvPr/>
          </p:nvPicPr>
          <p:blipFill>
            <a:blip r:embed="rId2" cstate="print"/>
            <a:stretch>
              <a:fillRect/>
            </a:stretch>
          </p:blipFill>
          <p:spPr>
            <a:xfrm>
              <a:off x="3814571" y="5288279"/>
              <a:ext cx="4562856" cy="1226819"/>
            </a:xfrm>
            <a:prstGeom prst="rect">
              <a:avLst/>
            </a:prstGeom>
          </p:spPr>
        </p:pic>
      </p:grpSp>
      <p:sp>
        <p:nvSpPr>
          <p:cNvPr id="6" name="object 6"/>
          <p:cNvSpPr txBox="1">
            <a:spLocks noGrp="1"/>
          </p:cNvSpPr>
          <p:nvPr>
            <p:ph type="title"/>
          </p:nvPr>
        </p:nvSpPr>
        <p:spPr>
          <a:xfrm>
            <a:off x="756382" y="653594"/>
            <a:ext cx="8387618" cy="574040"/>
          </a:xfrm>
          <a:prstGeom prst="rect">
            <a:avLst/>
          </a:prstGeom>
        </p:spPr>
        <p:txBody>
          <a:bodyPr vert="horz" wrap="square" lIns="0" tIns="12700" rIns="0" bIns="0" rtlCol="0">
            <a:spAutoFit/>
          </a:bodyPr>
          <a:lstStyle/>
          <a:p>
            <a:pPr marL="12700">
              <a:lnSpc>
                <a:spcPct val="100000"/>
              </a:lnSpc>
              <a:spcBef>
                <a:spcPts val="100"/>
              </a:spcBef>
            </a:pPr>
            <a:r>
              <a:rPr lang="fr-FR" dirty="0"/>
              <a:t>Score : Dissertations d'admission</a:t>
            </a:r>
          </a:p>
        </p:txBody>
      </p:sp>
      <p:sp>
        <p:nvSpPr>
          <p:cNvPr id="7" name="object 7"/>
          <p:cNvSpPr txBox="1"/>
          <p:nvPr/>
        </p:nvSpPr>
        <p:spPr>
          <a:xfrm>
            <a:off x="1253807" y="2021269"/>
            <a:ext cx="5223193" cy="3998531"/>
          </a:xfrm>
          <a:prstGeom prst="rect">
            <a:avLst/>
          </a:prstGeom>
        </p:spPr>
        <p:txBody>
          <a:bodyPr vert="horz" wrap="square" lIns="0" tIns="12700" rIns="0" bIns="0" rtlCol="0">
            <a:spAutoFit/>
          </a:bodyPr>
          <a:lstStyle/>
          <a:p>
            <a:pPr>
              <a:spcAft>
                <a:spcPts val="600"/>
              </a:spcAft>
            </a:pPr>
            <a:r>
              <a:rPr lang="fr-FR" sz="1800">
                <a:latin typeface="Arial Nova light" panose="020B0304020202020204" pitchFamily="34" charset="0"/>
                <a:cs typeface="Arial Narrow"/>
              </a:rPr>
              <a:t>Noté par les conseillers scolaires, qui sont regroupés en </a:t>
            </a:r>
            <a:r>
              <a:rPr lang="fr-FR">
                <a:latin typeface="Arial Nova light" panose="020B0304020202020204" pitchFamily="34" charset="0"/>
                <a:cs typeface="Arial Narrow"/>
              </a:rPr>
              <a:t>cohortes qui travaillent pendant deux à trois jours par tour.</a:t>
            </a:r>
          </a:p>
          <a:p>
            <a:pPr>
              <a:spcAft>
                <a:spcPts val="600"/>
              </a:spcAft>
            </a:pPr>
            <a:r>
              <a:rPr lang="fr-FR">
                <a:latin typeface="Arial Nova light" panose="020B0304020202020204" pitchFamily="34" charset="0"/>
                <a:cs typeface="Arial Narrow"/>
              </a:rPr>
              <a:t>Chaque dissertation est notée sur une échelle de 0 à 20 par au moins deux évaluateurs.</a:t>
            </a:r>
          </a:p>
          <a:p>
            <a:pPr marR="5080">
              <a:spcAft>
                <a:spcPts val="600"/>
              </a:spcAft>
            </a:pPr>
            <a:r>
              <a:rPr lang="fr-FR">
                <a:latin typeface="Arial Nova light" panose="020B0304020202020204" pitchFamily="34" charset="0"/>
                <a:cs typeface="Arial Narrow"/>
              </a:rPr>
              <a:t>Les candidatures sont attribuées au hasard aux réviseurs, qui reçoivent un compte utilisateur pour la plate-forme de candidature.</a:t>
            </a:r>
          </a:p>
          <a:p>
            <a:pPr marR="5080">
              <a:spcAft>
                <a:spcPts val="600"/>
              </a:spcAft>
            </a:pPr>
            <a:r>
              <a:rPr lang="fr-FR">
                <a:latin typeface="Arial Nova light" panose="020B0304020202020204" pitchFamily="34" charset="0"/>
                <a:cs typeface="Arial Narrow"/>
              </a:rPr>
              <a:t>Les candidatures qui reçoivent deux avis différents de 6 points ou plus et reçoivent un troisième ou, le cas échéant, un quatrième avis.</a:t>
            </a:r>
          </a:p>
          <a:p>
            <a:pPr marR="303530">
              <a:spcAft>
                <a:spcPts val="600"/>
              </a:spcAft>
            </a:pPr>
            <a:r>
              <a:rPr lang="fr-FR">
                <a:latin typeface="Arial Nova light" panose="020B0304020202020204" pitchFamily="34" charset="0"/>
                <a:cs typeface="Arial Narrow"/>
              </a:rPr>
              <a:t>La note moyenne de toutes les critiques devient la note de dissertation de l'étudiant.</a:t>
            </a:r>
          </a:p>
          <a:p>
            <a:pPr>
              <a:spcAft>
                <a:spcPts val="600"/>
              </a:spcAft>
            </a:pPr>
            <a:endParaRPr sz="1800" dirty="0">
              <a:latin typeface="Arial Narrow"/>
              <a:cs typeface="Arial Narrow"/>
            </a:endParaRPr>
          </a:p>
        </p:txBody>
      </p:sp>
      <p:grpSp>
        <p:nvGrpSpPr>
          <p:cNvPr id="13" name="object 13"/>
          <p:cNvGrpSpPr/>
          <p:nvPr/>
        </p:nvGrpSpPr>
        <p:grpSpPr>
          <a:xfrm>
            <a:off x="6600443" y="2063495"/>
            <a:ext cx="5009515" cy="3214370"/>
            <a:chOff x="6600443" y="2063495"/>
            <a:chExt cx="5009515" cy="3214370"/>
          </a:xfrm>
        </p:grpSpPr>
        <p:pic>
          <p:nvPicPr>
            <p:cNvPr id="14" name="object 14"/>
            <p:cNvPicPr/>
            <p:nvPr/>
          </p:nvPicPr>
          <p:blipFill>
            <a:blip r:embed="rId3" cstate="print"/>
            <a:stretch>
              <a:fillRect/>
            </a:stretch>
          </p:blipFill>
          <p:spPr>
            <a:xfrm>
              <a:off x="6600443" y="2063495"/>
              <a:ext cx="5009387" cy="3214115"/>
            </a:xfrm>
            <a:prstGeom prst="rect">
              <a:avLst/>
            </a:prstGeom>
          </p:spPr>
        </p:pic>
        <p:pic>
          <p:nvPicPr>
            <p:cNvPr id="15" name="object 15"/>
            <p:cNvPicPr/>
            <p:nvPr/>
          </p:nvPicPr>
          <p:blipFill>
            <a:blip r:embed="rId4" cstate="print"/>
            <a:stretch>
              <a:fillRect/>
            </a:stretch>
          </p:blipFill>
          <p:spPr>
            <a:xfrm>
              <a:off x="6659879" y="2103120"/>
              <a:ext cx="4890514" cy="3096767"/>
            </a:xfrm>
            <a:prstGeom prst="rect">
              <a:avLst/>
            </a:prstGeom>
          </p:spPr>
        </p:pic>
        <p:pic>
          <p:nvPicPr>
            <p:cNvPr id="16" name="object 16"/>
            <p:cNvPicPr/>
            <p:nvPr/>
          </p:nvPicPr>
          <p:blipFill>
            <a:blip r:embed="rId5" cstate="print"/>
            <a:stretch>
              <a:fillRect/>
            </a:stretch>
          </p:blipFill>
          <p:spPr>
            <a:xfrm>
              <a:off x="6856475" y="2310384"/>
              <a:ext cx="4497311" cy="2316479"/>
            </a:xfrm>
            <a:prstGeom prst="rect">
              <a:avLst/>
            </a:prstGeom>
          </p:spPr>
        </p:pic>
      </p:grpSp>
      <p:sp>
        <p:nvSpPr>
          <p:cNvPr id="17" name="object 17"/>
          <p:cNvSpPr txBox="1"/>
          <p:nvPr/>
        </p:nvSpPr>
        <p:spPr>
          <a:xfrm>
            <a:off x="6659880" y="2103120"/>
            <a:ext cx="4890770" cy="2952090"/>
          </a:xfrm>
          <a:prstGeom prst="rect">
            <a:avLst/>
          </a:prstGeom>
        </p:spPr>
        <p:txBody>
          <a:bodyPr vert="horz" wrap="square" lIns="0" tIns="0" rIns="0" bIns="0" rtlCol="0">
            <a:spAutoFit/>
          </a:bodyPr>
          <a:lstStyle/>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spcBef>
                <a:spcPts val="50"/>
              </a:spcBef>
            </a:pPr>
            <a:endParaRPr sz="2400" dirty="0">
              <a:latin typeface="Times New Roman"/>
              <a:cs typeface="Times New Roman"/>
            </a:endParaRPr>
          </a:p>
          <a:p>
            <a:pPr algn="ctr">
              <a:lnSpc>
                <a:spcPct val="100000"/>
              </a:lnSpc>
            </a:pPr>
            <a:r>
              <a:rPr lang="fr-FR" sz="1400">
                <a:latin typeface="Arial Nova"/>
                <a:cs typeface="Arial"/>
              </a:rPr>
              <a:t>La </a:t>
            </a:r>
            <a:r>
              <a:rPr lang="fr-FR" sz="1400" u="sng">
                <a:solidFill>
                  <a:srgbClr val="0562C1"/>
                </a:solidFill>
                <a:uFill>
                  <a:solidFill>
                    <a:srgbClr val="0562C1"/>
                  </a:solidFill>
                </a:uFill>
                <a:latin typeface="Arial Nova"/>
                <a:cs typeface="Arial"/>
                <a:hlinkClick r:id="rId6"/>
              </a:rPr>
              <a:t>rubrique de rédaction</a:t>
            </a:r>
            <a:r>
              <a:rPr lang="fr-FR" sz="1400">
                <a:solidFill>
                  <a:srgbClr val="0562C1"/>
                </a:solidFill>
                <a:latin typeface="Arial Nova"/>
                <a:cs typeface="Arial"/>
                <a:hlinkClick r:id="rId6"/>
              </a:rPr>
              <a:t> </a:t>
            </a:r>
            <a:r>
              <a:rPr lang="fr-FR" sz="1400">
                <a:latin typeface="Arial Nova"/>
                <a:cs typeface="Arial"/>
              </a:rPr>
              <a:t>est disponible pour tous les candidats en ligne.</a:t>
            </a:r>
          </a:p>
        </p:txBody>
      </p:sp>
      <p:grpSp>
        <p:nvGrpSpPr>
          <p:cNvPr id="18" name="object 18"/>
          <p:cNvGrpSpPr/>
          <p:nvPr/>
        </p:nvGrpSpPr>
        <p:grpSpPr>
          <a:xfrm>
            <a:off x="806195" y="2077211"/>
            <a:ext cx="414655" cy="3382010"/>
            <a:chOff x="806195" y="2077211"/>
            <a:chExt cx="414655" cy="3382010"/>
          </a:xfrm>
        </p:grpSpPr>
        <p:pic>
          <p:nvPicPr>
            <p:cNvPr id="19" name="object 19"/>
            <p:cNvPicPr/>
            <p:nvPr/>
          </p:nvPicPr>
          <p:blipFill>
            <a:blip r:embed="rId7" cstate="print"/>
            <a:stretch>
              <a:fillRect/>
            </a:stretch>
          </p:blipFill>
          <p:spPr>
            <a:xfrm>
              <a:off x="826008" y="2077211"/>
              <a:ext cx="377951" cy="376427"/>
            </a:xfrm>
            <a:prstGeom prst="rect">
              <a:avLst/>
            </a:prstGeom>
          </p:spPr>
        </p:pic>
        <p:sp>
          <p:nvSpPr>
            <p:cNvPr id="20" name="object 20"/>
            <p:cNvSpPr/>
            <p:nvPr/>
          </p:nvSpPr>
          <p:spPr>
            <a:xfrm>
              <a:off x="851915" y="2103119"/>
              <a:ext cx="271780" cy="269875"/>
            </a:xfrm>
            <a:custGeom>
              <a:avLst/>
              <a:gdLst/>
              <a:ahLst/>
              <a:cxnLst/>
              <a:rect l="l" t="t" r="r" b="b"/>
              <a:pathLst>
                <a:path w="271780" h="269875">
                  <a:moveTo>
                    <a:pt x="135636" y="0"/>
                  </a:moveTo>
                  <a:lnTo>
                    <a:pt x="92766" y="6876"/>
                  </a:lnTo>
                  <a:lnTo>
                    <a:pt x="55533" y="26023"/>
                  </a:lnTo>
                  <a:lnTo>
                    <a:pt x="26171" y="55220"/>
                  </a:lnTo>
                  <a:lnTo>
                    <a:pt x="6915" y="92244"/>
                  </a:lnTo>
                  <a:lnTo>
                    <a:pt x="0" y="134874"/>
                  </a:lnTo>
                  <a:lnTo>
                    <a:pt x="6915" y="177503"/>
                  </a:lnTo>
                  <a:lnTo>
                    <a:pt x="26171" y="214527"/>
                  </a:lnTo>
                  <a:lnTo>
                    <a:pt x="55533" y="243724"/>
                  </a:lnTo>
                  <a:lnTo>
                    <a:pt x="92766" y="262871"/>
                  </a:lnTo>
                  <a:lnTo>
                    <a:pt x="135636" y="269748"/>
                  </a:lnTo>
                  <a:lnTo>
                    <a:pt x="178505" y="262871"/>
                  </a:lnTo>
                  <a:lnTo>
                    <a:pt x="215738" y="243724"/>
                  </a:lnTo>
                  <a:lnTo>
                    <a:pt x="245100" y="214527"/>
                  </a:lnTo>
                  <a:lnTo>
                    <a:pt x="264356" y="177503"/>
                  </a:lnTo>
                  <a:lnTo>
                    <a:pt x="271272" y="134874"/>
                  </a:lnTo>
                  <a:lnTo>
                    <a:pt x="264356" y="92244"/>
                  </a:lnTo>
                  <a:lnTo>
                    <a:pt x="245100" y="55220"/>
                  </a:lnTo>
                  <a:lnTo>
                    <a:pt x="215738" y="26023"/>
                  </a:lnTo>
                  <a:lnTo>
                    <a:pt x="178505" y="6876"/>
                  </a:lnTo>
                  <a:lnTo>
                    <a:pt x="135636" y="0"/>
                  </a:lnTo>
                  <a:close/>
                </a:path>
              </a:pathLst>
            </a:custGeom>
            <a:solidFill>
              <a:srgbClr val="F9CD02"/>
            </a:solidFill>
          </p:spPr>
          <p:txBody>
            <a:bodyPr wrap="square" lIns="0" tIns="0" rIns="0" bIns="0" rtlCol="0"/>
            <a:lstStyle/>
            <a:p>
              <a:endParaRPr/>
            </a:p>
          </p:txBody>
        </p:sp>
        <p:pic>
          <p:nvPicPr>
            <p:cNvPr id="21" name="object 21"/>
            <p:cNvPicPr/>
            <p:nvPr/>
          </p:nvPicPr>
          <p:blipFill>
            <a:blip r:embed="rId8" cstate="print"/>
            <a:stretch>
              <a:fillRect/>
            </a:stretch>
          </p:blipFill>
          <p:spPr>
            <a:xfrm>
              <a:off x="818387" y="2752343"/>
              <a:ext cx="376427" cy="376427"/>
            </a:xfrm>
            <a:prstGeom prst="rect">
              <a:avLst/>
            </a:prstGeom>
          </p:spPr>
        </p:pic>
        <p:sp>
          <p:nvSpPr>
            <p:cNvPr id="22" name="object 22"/>
            <p:cNvSpPr/>
            <p:nvPr/>
          </p:nvSpPr>
          <p:spPr>
            <a:xfrm>
              <a:off x="844296" y="2778251"/>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4"/>
                  </a:lnTo>
                  <a:lnTo>
                    <a:pt x="6876" y="177503"/>
                  </a:lnTo>
                  <a:lnTo>
                    <a:pt x="26023" y="214527"/>
                  </a:lnTo>
                  <a:lnTo>
                    <a:pt x="55220" y="243724"/>
                  </a:lnTo>
                  <a:lnTo>
                    <a:pt x="92244" y="262871"/>
                  </a:lnTo>
                  <a:lnTo>
                    <a:pt x="134874" y="269748"/>
                  </a:lnTo>
                  <a:lnTo>
                    <a:pt x="177503" y="262871"/>
                  </a:lnTo>
                  <a:lnTo>
                    <a:pt x="214527" y="243724"/>
                  </a:lnTo>
                  <a:lnTo>
                    <a:pt x="243724" y="214527"/>
                  </a:lnTo>
                  <a:lnTo>
                    <a:pt x="262871" y="177503"/>
                  </a:lnTo>
                  <a:lnTo>
                    <a:pt x="269748" y="134874"/>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a:p>
          </p:txBody>
        </p:sp>
        <p:pic>
          <p:nvPicPr>
            <p:cNvPr id="23" name="object 23"/>
            <p:cNvPicPr/>
            <p:nvPr/>
          </p:nvPicPr>
          <p:blipFill>
            <a:blip r:embed="rId9" cstate="print"/>
            <a:stretch>
              <a:fillRect/>
            </a:stretch>
          </p:blipFill>
          <p:spPr>
            <a:xfrm>
              <a:off x="844296" y="3416808"/>
              <a:ext cx="376427" cy="377951"/>
            </a:xfrm>
            <a:prstGeom prst="rect">
              <a:avLst/>
            </a:prstGeom>
          </p:spPr>
        </p:pic>
        <p:sp>
          <p:nvSpPr>
            <p:cNvPr id="24" name="object 24"/>
            <p:cNvSpPr/>
            <p:nvPr/>
          </p:nvSpPr>
          <p:spPr>
            <a:xfrm>
              <a:off x="870203" y="3442715"/>
              <a:ext cx="269875" cy="271780"/>
            </a:xfrm>
            <a:custGeom>
              <a:avLst/>
              <a:gdLst/>
              <a:ahLst/>
              <a:cxnLst/>
              <a:rect l="l" t="t" r="r" b="b"/>
              <a:pathLst>
                <a:path w="269875" h="271779">
                  <a:moveTo>
                    <a:pt x="134874" y="0"/>
                  </a:moveTo>
                  <a:lnTo>
                    <a:pt x="92244" y="6915"/>
                  </a:lnTo>
                  <a:lnTo>
                    <a:pt x="55220" y="26171"/>
                  </a:lnTo>
                  <a:lnTo>
                    <a:pt x="26023" y="55533"/>
                  </a:lnTo>
                  <a:lnTo>
                    <a:pt x="6876" y="92766"/>
                  </a:lnTo>
                  <a:lnTo>
                    <a:pt x="0" y="135636"/>
                  </a:lnTo>
                  <a:lnTo>
                    <a:pt x="6876" y="178505"/>
                  </a:lnTo>
                  <a:lnTo>
                    <a:pt x="26023" y="215738"/>
                  </a:lnTo>
                  <a:lnTo>
                    <a:pt x="55220" y="245100"/>
                  </a:lnTo>
                  <a:lnTo>
                    <a:pt x="92244" y="264356"/>
                  </a:lnTo>
                  <a:lnTo>
                    <a:pt x="134874" y="271272"/>
                  </a:lnTo>
                  <a:lnTo>
                    <a:pt x="177503" y="264356"/>
                  </a:lnTo>
                  <a:lnTo>
                    <a:pt x="214527" y="245100"/>
                  </a:lnTo>
                  <a:lnTo>
                    <a:pt x="243724" y="215738"/>
                  </a:lnTo>
                  <a:lnTo>
                    <a:pt x="262871" y="178505"/>
                  </a:lnTo>
                  <a:lnTo>
                    <a:pt x="269748" y="135636"/>
                  </a:lnTo>
                  <a:lnTo>
                    <a:pt x="262871" y="92766"/>
                  </a:lnTo>
                  <a:lnTo>
                    <a:pt x="243724" y="55533"/>
                  </a:lnTo>
                  <a:lnTo>
                    <a:pt x="214527" y="26171"/>
                  </a:lnTo>
                  <a:lnTo>
                    <a:pt x="177503" y="6915"/>
                  </a:lnTo>
                  <a:lnTo>
                    <a:pt x="134874" y="0"/>
                  </a:lnTo>
                  <a:close/>
                </a:path>
              </a:pathLst>
            </a:custGeom>
            <a:solidFill>
              <a:srgbClr val="F9CD02"/>
            </a:solidFill>
          </p:spPr>
          <p:txBody>
            <a:bodyPr wrap="square" lIns="0" tIns="0" rIns="0" bIns="0" rtlCol="0"/>
            <a:lstStyle/>
            <a:p>
              <a:endParaRPr/>
            </a:p>
          </p:txBody>
        </p:sp>
        <p:pic>
          <p:nvPicPr>
            <p:cNvPr id="25" name="object 25"/>
            <p:cNvPicPr/>
            <p:nvPr/>
          </p:nvPicPr>
          <p:blipFill>
            <a:blip r:embed="rId8" cstate="print"/>
            <a:stretch>
              <a:fillRect/>
            </a:stretch>
          </p:blipFill>
          <p:spPr>
            <a:xfrm>
              <a:off x="806195" y="5082539"/>
              <a:ext cx="376427" cy="376427"/>
            </a:xfrm>
            <a:prstGeom prst="rect">
              <a:avLst/>
            </a:prstGeom>
          </p:spPr>
        </p:pic>
        <p:sp>
          <p:nvSpPr>
            <p:cNvPr id="26" name="object 26"/>
            <p:cNvSpPr/>
            <p:nvPr/>
          </p:nvSpPr>
          <p:spPr>
            <a:xfrm>
              <a:off x="832103" y="5108447"/>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3"/>
                  </a:lnTo>
                  <a:lnTo>
                    <a:pt x="6876" y="177503"/>
                  </a:lnTo>
                  <a:lnTo>
                    <a:pt x="26023" y="214527"/>
                  </a:lnTo>
                  <a:lnTo>
                    <a:pt x="55220" y="243724"/>
                  </a:lnTo>
                  <a:lnTo>
                    <a:pt x="92244" y="262871"/>
                  </a:lnTo>
                  <a:lnTo>
                    <a:pt x="134874" y="269747"/>
                  </a:lnTo>
                  <a:lnTo>
                    <a:pt x="177503" y="262871"/>
                  </a:lnTo>
                  <a:lnTo>
                    <a:pt x="214527" y="243724"/>
                  </a:lnTo>
                  <a:lnTo>
                    <a:pt x="243724" y="214527"/>
                  </a:lnTo>
                  <a:lnTo>
                    <a:pt x="262871" y="177503"/>
                  </a:lnTo>
                  <a:lnTo>
                    <a:pt x="269748" y="134873"/>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a:p>
          </p:txBody>
        </p:sp>
        <p:pic>
          <p:nvPicPr>
            <p:cNvPr id="27" name="object 27"/>
            <p:cNvPicPr/>
            <p:nvPr/>
          </p:nvPicPr>
          <p:blipFill>
            <a:blip r:embed="rId8" cstate="print"/>
            <a:stretch>
              <a:fillRect/>
            </a:stretch>
          </p:blipFill>
          <p:spPr>
            <a:xfrm>
              <a:off x="818387" y="4216907"/>
              <a:ext cx="376427" cy="376427"/>
            </a:xfrm>
            <a:prstGeom prst="rect">
              <a:avLst/>
            </a:prstGeom>
          </p:spPr>
        </p:pic>
        <p:sp>
          <p:nvSpPr>
            <p:cNvPr id="28" name="object 28"/>
            <p:cNvSpPr/>
            <p:nvPr/>
          </p:nvSpPr>
          <p:spPr>
            <a:xfrm>
              <a:off x="844296" y="4242816"/>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4"/>
                  </a:lnTo>
                  <a:lnTo>
                    <a:pt x="6876" y="177503"/>
                  </a:lnTo>
                  <a:lnTo>
                    <a:pt x="26023" y="214527"/>
                  </a:lnTo>
                  <a:lnTo>
                    <a:pt x="55220" y="243724"/>
                  </a:lnTo>
                  <a:lnTo>
                    <a:pt x="92244" y="262871"/>
                  </a:lnTo>
                  <a:lnTo>
                    <a:pt x="134874" y="269748"/>
                  </a:lnTo>
                  <a:lnTo>
                    <a:pt x="177503" y="262871"/>
                  </a:lnTo>
                  <a:lnTo>
                    <a:pt x="214527" y="243724"/>
                  </a:lnTo>
                  <a:lnTo>
                    <a:pt x="243724" y="214527"/>
                  </a:lnTo>
                  <a:lnTo>
                    <a:pt x="262871" y="177503"/>
                  </a:lnTo>
                  <a:lnTo>
                    <a:pt x="269748" y="134874"/>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a:p>
          </p:txBody>
        </p:sp>
      </p:grpSp>
      <p:sp>
        <p:nvSpPr>
          <p:cNvPr id="29" name="object 29"/>
          <p:cNvSpPr txBox="1"/>
          <p:nvPr/>
        </p:nvSpPr>
        <p:spPr>
          <a:xfrm>
            <a:off x="1397401" y="1504725"/>
            <a:ext cx="5459074" cy="289823"/>
          </a:xfrm>
          <a:prstGeom prst="rect">
            <a:avLst/>
          </a:prstGeom>
        </p:spPr>
        <p:txBody>
          <a:bodyPr vert="horz" wrap="square" lIns="0" tIns="12700" rIns="0" bIns="0" rtlCol="0">
            <a:spAutoFit/>
          </a:bodyPr>
          <a:lstStyle/>
          <a:p>
            <a:pPr marL="12700">
              <a:lnSpc>
                <a:spcPct val="100000"/>
              </a:lnSpc>
              <a:spcBef>
                <a:spcPts val="100"/>
              </a:spcBef>
            </a:pPr>
            <a:r>
              <a:rPr lang="fr-FR" sz="1800" b="1">
                <a:latin typeface="Arial Nova light" panose="020B0304020202020204" pitchFamily="34" charset="0"/>
                <a:cs typeface="Arial Narrow"/>
              </a:rPr>
              <a:t>Problèmes : </a:t>
            </a:r>
            <a:r>
              <a:rPr lang="fr-FR" sz="1800">
                <a:latin typeface="Arial Nova light" panose="020B0304020202020204" pitchFamily="34" charset="0"/>
                <a:cs typeface="Arial Narrow"/>
              </a:rPr>
              <a:t>Objectivité dans la notation des dissertations des élèves.</a:t>
            </a:r>
          </a:p>
        </p:txBody>
      </p:sp>
      <p:grpSp>
        <p:nvGrpSpPr>
          <p:cNvPr id="30" name="object 30"/>
          <p:cNvGrpSpPr/>
          <p:nvPr/>
        </p:nvGrpSpPr>
        <p:grpSpPr>
          <a:xfrm>
            <a:off x="877824" y="1263396"/>
            <a:ext cx="640080" cy="599440"/>
            <a:chOff x="877824" y="1263396"/>
            <a:chExt cx="640080" cy="599440"/>
          </a:xfrm>
        </p:grpSpPr>
        <p:pic>
          <p:nvPicPr>
            <p:cNvPr id="31" name="object 31"/>
            <p:cNvPicPr/>
            <p:nvPr/>
          </p:nvPicPr>
          <p:blipFill>
            <a:blip r:embed="rId10" cstate="print"/>
            <a:stretch>
              <a:fillRect/>
            </a:stretch>
          </p:blipFill>
          <p:spPr>
            <a:xfrm>
              <a:off x="877824" y="1263396"/>
              <a:ext cx="640079" cy="598931"/>
            </a:xfrm>
            <a:prstGeom prst="rect">
              <a:avLst/>
            </a:prstGeom>
          </p:spPr>
        </p:pic>
        <p:pic>
          <p:nvPicPr>
            <p:cNvPr id="32" name="object 32"/>
            <p:cNvPicPr/>
            <p:nvPr/>
          </p:nvPicPr>
          <p:blipFill>
            <a:blip r:embed="rId11" cstate="print"/>
            <a:stretch>
              <a:fillRect/>
            </a:stretch>
          </p:blipFill>
          <p:spPr>
            <a:xfrm>
              <a:off x="937261" y="1303020"/>
              <a:ext cx="521206" cy="481583"/>
            </a:xfrm>
            <a:prstGeom prst="rect">
              <a:avLst/>
            </a:prstGeom>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50" y="0"/>
            <a:ext cx="1136015" cy="1154430"/>
            <a:chOff x="-6350" y="0"/>
            <a:chExt cx="1136015" cy="1154430"/>
          </a:xfrm>
        </p:grpSpPr>
        <p:sp>
          <p:nvSpPr>
            <p:cNvPr id="3" name="object 3"/>
            <p:cNvSpPr/>
            <p:nvPr/>
          </p:nvSpPr>
          <p:spPr>
            <a:xfrm>
              <a:off x="0" y="0"/>
              <a:ext cx="847725" cy="847725"/>
            </a:xfrm>
            <a:custGeom>
              <a:avLst/>
              <a:gdLst/>
              <a:ahLst/>
              <a:cxnLst/>
              <a:rect l="l" t="t" r="r" b="b"/>
              <a:pathLst>
                <a:path w="847725" h="847725">
                  <a:moveTo>
                    <a:pt x="847344" y="0"/>
                  </a:moveTo>
                  <a:lnTo>
                    <a:pt x="0" y="0"/>
                  </a:lnTo>
                  <a:lnTo>
                    <a:pt x="0" y="847344"/>
                  </a:lnTo>
                  <a:lnTo>
                    <a:pt x="847344" y="847344"/>
                  </a:lnTo>
                  <a:lnTo>
                    <a:pt x="847344" y="0"/>
                  </a:lnTo>
                  <a:close/>
                </a:path>
              </a:pathLst>
            </a:custGeom>
            <a:solidFill>
              <a:srgbClr val="0046B9"/>
            </a:solidFill>
          </p:spPr>
          <p:txBody>
            <a:bodyPr wrap="square" lIns="0" tIns="0" rIns="0" bIns="0" rtlCol="0"/>
            <a:lstStyle/>
            <a:p>
              <a:endParaRPr/>
            </a:p>
          </p:txBody>
        </p:sp>
        <p:sp>
          <p:nvSpPr>
            <p:cNvPr id="4" name="object 4"/>
            <p:cNvSpPr/>
            <p:nvPr/>
          </p:nvSpPr>
          <p:spPr>
            <a:xfrm>
              <a:off x="0" y="0"/>
              <a:ext cx="847725" cy="847725"/>
            </a:xfrm>
            <a:custGeom>
              <a:avLst/>
              <a:gdLst/>
              <a:ahLst/>
              <a:cxnLst/>
              <a:rect l="l" t="t" r="r" b="b"/>
              <a:pathLst>
                <a:path w="847725" h="847725">
                  <a:moveTo>
                    <a:pt x="0" y="0"/>
                  </a:moveTo>
                  <a:lnTo>
                    <a:pt x="847344" y="0"/>
                  </a:lnTo>
                  <a:lnTo>
                    <a:pt x="847344" y="847344"/>
                  </a:lnTo>
                  <a:lnTo>
                    <a:pt x="0" y="847344"/>
                  </a:lnTo>
                  <a:lnTo>
                    <a:pt x="0" y="0"/>
                  </a:lnTo>
                  <a:close/>
                </a:path>
              </a:pathLst>
            </a:custGeom>
            <a:ln w="12700">
              <a:solidFill>
                <a:srgbClr val="2E528F"/>
              </a:solidFill>
            </a:ln>
          </p:spPr>
          <p:txBody>
            <a:bodyPr wrap="square" lIns="0" tIns="0" rIns="0" bIns="0" rtlCol="0"/>
            <a:lstStyle/>
            <a:p>
              <a:endParaRPr/>
            </a:p>
          </p:txBody>
        </p:sp>
        <p:sp>
          <p:nvSpPr>
            <p:cNvPr id="5" name="object 5"/>
            <p:cNvSpPr/>
            <p:nvPr/>
          </p:nvSpPr>
          <p:spPr>
            <a:xfrm>
              <a:off x="281940" y="298703"/>
              <a:ext cx="847725" cy="848994"/>
            </a:xfrm>
            <a:custGeom>
              <a:avLst/>
              <a:gdLst/>
              <a:ahLst/>
              <a:cxnLst/>
              <a:rect l="l" t="t" r="r" b="b"/>
              <a:pathLst>
                <a:path w="847725" h="848994">
                  <a:moveTo>
                    <a:pt x="847344" y="0"/>
                  </a:moveTo>
                  <a:lnTo>
                    <a:pt x="0" y="0"/>
                  </a:lnTo>
                  <a:lnTo>
                    <a:pt x="0" y="48768"/>
                  </a:lnTo>
                  <a:lnTo>
                    <a:pt x="0" y="848868"/>
                  </a:lnTo>
                  <a:lnTo>
                    <a:pt x="847344" y="848868"/>
                  </a:lnTo>
                  <a:lnTo>
                    <a:pt x="847344" y="48768"/>
                  </a:lnTo>
                  <a:lnTo>
                    <a:pt x="847344" y="0"/>
                  </a:lnTo>
                  <a:close/>
                </a:path>
              </a:pathLst>
            </a:custGeom>
            <a:solidFill>
              <a:srgbClr val="FFCD00"/>
            </a:solidFill>
          </p:spPr>
          <p:txBody>
            <a:bodyPr wrap="square" lIns="0" tIns="0" rIns="0" bIns="0" rtlCol="0"/>
            <a:lstStyle/>
            <a:p>
              <a:endParaRPr/>
            </a:p>
          </p:txBody>
        </p:sp>
      </p:grpSp>
      <p:grpSp>
        <p:nvGrpSpPr>
          <p:cNvPr id="6" name="object 6"/>
          <p:cNvGrpSpPr/>
          <p:nvPr/>
        </p:nvGrpSpPr>
        <p:grpSpPr>
          <a:xfrm>
            <a:off x="329184" y="347472"/>
            <a:ext cx="11863070" cy="6510655"/>
            <a:chOff x="329184" y="347472"/>
            <a:chExt cx="11863070" cy="6510655"/>
          </a:xfrm>
        </p:grpSpPr>
        <p:sp>
          <p:nvSpPr>
            <p:cNvPr id="7" name="object 7"/>
            <p:cNvSpPr/>
            <p:nvPr/>
          </p:nvSpPr>
          <p:spPr>
            <a:xfrm>
              <a:off x="11344655" y="6010656"/>
              <a:ext cx="847725" cy="847725"/>
            </a:xfrm>
            <a:custGeom>
              <a:avLst/>
              <a:gdLst/>
              <a:ahLst/>
              <a:cxnLst/>
              <a:rect l="l" t="t" r="r" b="b"/>
              <a:pathLst>
                <a:path w="847725" h="847725">
                  <a:moveTo>
                    <a:pt x="847356" y="0"/>
                  </a:moveTo>
                  <a:lnTo>
                    <a:pt x="0" y="0"/>
                  </a:lnTo>
                  <a:lnTo>
                    <a:pt x="0" y="847344"/>
                  </a:lnTo>
                  <a:lnTo>
                    <a:pt x="847356" y="847344"/>
                  </a:lnTo>
                  <a:lnTo>
                    <a:pt x="847356" y="0"/>
                  </a:lnTo>
                  <a:close/>
                </a:path>
              </a:pathLst>
            </a:custGeom>
            <a:solidFill>
              <a:srgbClr val="0046B9"/>
            </a:solidFill>
          </p:spPr>
          <p:txBody>
            <a:bodyPr wrap="square" lIns="0" tIns="0" rIns="0" bIns="0" rtlCol="0"/>
            <a:lstStyle/>
            <a:p>
              <a:endParaRPr/>
            </a:p>
          </p:txBody>
        </p:sp>
        <p:sp>
          <p:nvSpPr>
            <p:cNvPr id="8" name="object 8"/>
            <p:cNvSpPr/>
            <p:nvPr/>
          </p:nvSpPr>
          <p:spPr>
            <a:xfrm>
              <a:off x="11062704" y="5710427"/>
              <a:ext cx="847725" cy="848994"/>
            </a:xfrm>
            <a:custGeom>
              <a:avLst/>
              <a:gdLst/>
              <a:ahLst/>
              <a:cxnLst/>
              <a:rect l="l" t="t" r="r" b="b"/>
              <a:pathLst>
                <a:path w="847725" h="848995">
                  <a:moveTo>
                    <a:pt x="847356" y="0"/>
                  </a:moveTo>
                  <a:lnTo>
                    <a:pt x="0" y="0"/>
                  </a:lnTo>
                  <a:lnTo>
                    <a:pt x="0" y="800100"/>
                  </a:lnTo>
                  <a:lnTo>
                    <a:pt x="0" y="848868"/>
                  </a:lnTo>
                  <a:lnTo>
                    <a:pt x="847356" y="848868"/>
                  </a:lnTo>
                  <a:lnTo>
                    <a:pt x="847356" y="800100"/>
                  </a:lnTo>
                  <a:lnTo>
                    <a:pt x="847356" y="0"/>
                  </a:lnTo>
                  <a:close/>
                </a:path>
              </a:pathLst>
            </a:custGeom>
            <a:solidFill>
              <a:srgbClr val="FFCD00"/>
            </a:solidFill>
          </p:spPr>
          <p:txBody>
            <a:bodyPr wrap="square" lIns="0" tIns="0" rIns="0" bIns="0" rtlCol="0"/>
            <a:lstStyle/>
            <a:p>
              <a:endParaRPr/>
            </a:p>
          </p:txBody>
        </p:sp>
        <p:sp>
          <p:nvSpPr>
            <p:cNvPr id="9" name="object 9"/>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grpSp>
      <p:sp>
        <p:nvSpPr>
          <p:cNvPr id="10" name="object 10"/>
          <p:cNvSpPr txBox="1"/>
          <p:nvPr/>
        </p:nvSpPr>
        <p:spPr>
          <a:xfrm>
            <a:off x="720665" y="6109961"/>
            <a:ext cx="196215" cy="208279"/>
          </a:xfrm>
          <a:prstGeom prst="rect">
            <a:avLst/>
          </a:prstGeom>
        </p:spPr>
        <p:txBody>
          <a:bodyPr vert="horz" wrap="square" lIns="0" tIns="12700" rIns="0" bIns="0" rtlCol="0">
            <a:spAutoFit/>
          </a:bodyPr>
          <a:lstStyle/>
          <a:p>
            <a:pPr marL="12700">
              <a:lnSpc>
                <a:spcPct val="100000"/>
              </a:lnSpc>
              <a:spcBef>
                <a:spcPts val="100"/>
              </a:spcBef>
            </a:pPr>
            <a:r>
              <a:rPr lang="fr-FR" sz="1200">
                <a:solidFill>
                  <a:srgbClr val="7E7E7E"/>
                </a:solidFill>
                <a:latin typeface="Arial"/>
                <a:cs typeface="Arial"/>
              </a:rPr>
              <a:t>11</a:t>
            </a:r>
          </a:p>
        </p:txBody>
      </p:sp>
      <p:pic>
        <p:nvPicPr>
          <p:cNvPr id="11" name="object 11"/>
          <p:cNvPicPr/>
          <p:nvPr/>
        </p:nvPicPr>
        <p:blipFill>
          <a:blip r:embed="rId2" cstate="print"/>
          <a:stretch>
            <a:fillRect/>
          </a:stretch>
        </p:blipFill>
        <p:spPr>
          <a:xfrm>
            <a:off x="10748771" y="5739384"/>
            <a:ext cx="972311" cy="652068"/>
          </a:xfrm>
          <a:prstGeom prst="rect">
            <a:avLst/>
          </a:prstGeom>
        </p:spPr>
      </p:pic>
      <p:sp>
        <p:nvSpPr>
          <p:cNvPr id="12" name="object 12"/>
          <p:cNvSpPr txBox="1">
            <a:spLocks noGrp="1"/>
          </p:cNvSpPr>
          <p:nvPr>
            <p:ph type="body" idx="1"/>
          </p:nvPr>
        </p:nvSpPr>
        <p:spPr>
          <a:xfrm>
            <a:off x="6620041" y="2850881"/>
            <a:ext cx="5101041" cy="3245119"/>
          </a:xfrm>
          <a:prstGeom prst="rect">
            <a:avLst/>
          </a:prstGeom>
        </p:spPr>
        <p:txBody>
          <a:bodyPr vert="horz" wrap="square" lIns="0" tIns="43815" rIns="0" bIns="0" rtlCol="0">
            <a:spAutoFit/>
          </a:bodyPr>
          <a:lstStyle/>
          <a:p>
            <a:pPr marR="5080">
              <a:spcBef>
                <a:spcPts val="600"/>
              </a:spcBef>
            </a:pPr>
            <a:r>
              <a:rPr lang="fr-FR">
                <a:latin typeface="Arial Nova light" panose="020B0304020202020204" pitchFamily="34" charset="0"/>
              </a:rPr>
              <a:t>Si les bulletins n'indiquent pas la moyenne pondérée cumulative de l'élève, celle-ci est calculée à l'aide des bulletins soumis. Les bulletins incomplets obtiennent une quantité proportionnelle des points de moyenne générale disponibles.</a:t>
            </a:r>
          </a:p>
          <a:p>
            <a:pPr marR="236220">
              <a:spcBef>
                <a:spcPts val="600"/>
              </a:spcBef>
            </a:pPr>
            <a:r>
              <a:rPr lang="fr-FR">
                <a:latin typeface="Arial Nova light" panose="020B0304020202020204" pitchFamily="34" charset="0"/>
              </a:rPr>
              <a:t>Le calcul de la moyenne générale est basé uniquement sur les notes de mathématiques, d'ELA, de sciences et d'études sociales.</a:t>
            </a:r>
          </a:p>
          <a:p>
            <a:pPr>
              <a:spcBef>
                <a:spcPts val="600"/>
              </a:spcBef>
            </a:pPr>
            <a:r>
              <a:rPr lang="fr-FR">
                <a:latin typeface="Arial Nova light" panose="020B0304020202020204" pitchFamily="34" charset="0"/>
              </a:rPr>
              <a:t>En raison de l'interruption de l'école à cause de la Covid-19, les notes du printemps 2020 ne sont pas incluses dans les calculs de la moyenne générale pour les admissions de l'automne 2021.</a:t>
            </a:r>
          </a:p>
        </p:txBody>
      </p:sp>
      <p:sp>
        <p:nvSpPr>
          <p:cNvPr id="14" name="object 14"/>
          <p:cNvSpPr txBox="1">
            <a:spLocks noGrp="1"/>
          </p:cNvSpPr>
          <p:nvPr>
            <p:ph type="title"/>
          </p:nvPr>
        </p:nvSpPr>
        <p:spPr>
          <a:xfrm>
            <a:off x="552716" y="806532"/>
            <a:ext cx="8182827" cy="566822"/>
          </a:xfrm>
          <a:prstGeom prst="rect">
            <a:avLst/>
          </a:prstGeom>
        </p:spPr>
        <p:txBody>
          <a:bodyPr vert="horz" wrap="square" lIns="0" tIns="12700" rIns="0" bIns="0" rtlCol="0">
            <a:spAutoFit/>
          </a:bodyPr>
          <a:lstStyle/>
          <a:p>
            <a:pPr marL="12700">
              <a:lnSpc>
                <a:spcPct val="100000"/>
              </a:lnSpc>
              <a:spcBef>
                <a:spcPts val="100"/>
              </a:spcBef>
            </a:pPr>
            <a:r>
              <a:rPr lang="fr-FR"/>
              <a:t>Score : Performance académique</a:t>
            </a:r>
          </a:p>
        </p:txBody>
      </p:sp>
      <p:grpSp>
        <p:nvGrpSpPr>
          <p:cNvPr id="15" name="object 15"/>
          <p:cNvGrpSpPr/>
          <p:nvPr/>
        </p:nvGrpSpPr>
        <p:grpSpPr>
          <a:xfrm>
            <a:off x="402336" y="1798320"/>
            <a:ext cx="6238240" cy="3939540"/>
            <a:chOff x="402336" y="1798320"/>
            <a:chExt cx="6238240" cy="3939540"/>
          </a:xfrm>
        </p:grpSpPr>
        <p:pic>
          <p:nvPicPr>
            <p:cNvPr id="16" name="object 16"/>
            <p:cNvPicPr/>
            <p:nvPr/>
          </p:nvPicPr>
          <p:blipFill>
            <a:blip r:embed="rId3" cstate="print"/>
            <a:stretch>
              <a:fillRect/>
            </a:stretch>
          </p:blipFill>
          <p:spPr>
            <a:xfrm>
              <a:off x="6263639" y="2968752"/>
              <a:ext cx="376427" cy="377951"/>
            </a:xfrm>
            <a:prstGeom prst="rect">
              <a:avLst/>
            </a:prstGeom>
          </p:spPr>
        </p:pic>
        <p:sp>
          <p:nvSpPr>
            <p:cNvPr id="17" name="object 17"/>
            <p:cNvSpPr/>
            <p:nvPr/>
          </p:nvSpPr>
          <p:spPr>
            <a:xfrm>
              <a:off x="6289547" y="2994660"/>
              <a:ext cx="269875" cy="271780"/>
            </a:xfrm>
            <a:custGeom>
              <a:avLst/>
              <a:gdLst/>
              <a:ahLst/>
              <a:cxnLst/>
              <a:rect l="l" t="t" r="r" b="b"/>
              <a:pathLst>
                <a:path w="269875" h="271779">
                  <a:moveTo>
                    <a:pt x="134874" y="0"/>
                  </a:moveTo>
                  <a:lnTo>
                    <a:pt x="92244" y="6915"/>
                  </a:lnTo>
                  <a:lnTo>
                    <a:pt x="55220" y="26171"/>
                  </a:lnTo>
                  <a:lnTo>
                    <a:pt x="26023" y="55533"/>
                  </a:lnTo>
                  <a:lnTo>
                    <a:pt x="6876" y="92766"/>
                  </a:lnTo>
                  <a:lnTo>
                    <a:pt x="0" y="135636"/>
                  </a:lnTo>
                  <a:lnTo>
                    <a:pt x="6876" y="178505"/>
                  </a:lnTo>
                  <a:lnTo>
                    <a:pt x="26023" y="215738"/>
                  </a:lnTo>
                  <a:lnTo>
                    <a:pt x="55220" y="245100"/>
                  </a:lnTo>
                  <a:lnTo>
                    <a:pt x="92244" y="264356"/>
                  </a:lnTo>
                  <a:lnTo>
                    <a:pt x="134874" y="271272"/>
                  </a:lnTo>
                  <a:lnTo>
                    <a:pt x="177503" y="264356"/>
                  </a:lnTo>
                  <a:lnTo>
                    <a:pt x="214527" y="245100"/>
                  </a:lnTo>
                  <a:lnTo>
                    <a:pt x="243724" y="215738"/>
                  </a:lnTo>
                  <a:lnTo>
                    <a:pt x="262871" y="178505"/>
                  </a:lnTo>
                  <a:lnTo>
                    <a:pt x="269748" y="135636"/>
                  </a:lnTo>
                  <a:lnTo>
                    <a:pt x="262871" y="92766"/>
                  </a:lnTo>
                  <a:lnTo>
                    <a:pt x="243724" y="55533"/>
                  </a:lnTo>
                  <a:lnTo>
                    <a:pt x="214527" y="26171"/>
                  </a:lnTo>
                  <a:lnTo>
                    <a:pt x="177503" y="6915"/>
                  </a:lnTo>
                  <a:lnTo>
                    <a:pt x="134874" y="0"/>
                  </a:lnTo>
                  <a:close/>
                </a:path>
              </a:pathLst>
            </a:custGeom>
            <a:solidFill>
              <a:srgbClr val="F9CD02"/>
            </a:solidFill>
          </p:spPr>
          <p:txBody>
            <a:bodyPr wrap="square" lIns="0" tIns="0" rIns="0" bIns="0" rtlCol="0"/>
            <a:lstStyle/>
            <a:p>
              <a:endParaRPr/>
            </a:p>
          </p:txBody>
        </p:sp>
        <p:pic>
          <p:nvPicPr>
            <p:cNvPr id="18" name="object 18"/>
            <p:cNvPicPr/>
            <p:nvPr/>
          </p:nvPicPr>
          <p:blipFill>
            <a:blip r:embed="rId4" cstate="print"/>
            <a:stretch>
              <a:fillRect/>
            </a:stretch>
          </p:blipFill>
          <p:spPr>
            <a:xfrm>
              <a:off x="6263639" y="4457700"/>
              <a:ext cx="376427" cy="376427"/>
            </a:xfrm>
            <a:prstGeom prst="rect">
              <a:avLst/>
            </a:prstGeom>
          </p:spPr>
        </p:pic>
        <p:sp>
          <p:nvSpPr>
            <p:cNvPr id="19" name="object 19"/>
            <p:cNvSpPr/>
            <p:nvPr/>
          </p:nvSpPr>
          <p:spPr>
            <a:xfrm>
              <a:off x="6289547" y="4483608"/>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4"/>
                  </a:lnTo>
                  <a:lnTo>
                    <a:pt x="6876" y="177503"/>
                  </a:lnTo>
                  <a:lnTo>
                    <a:pt x="26023" y="214527"/>
                  </a:lnTo>
                  <a:lnTo>
                    <a:pt x="55220" y="243724"/>
                  </a:lnTo>
                  <a:lnTo>
                    <a:pt x="92244" y="262871"/>
                  </a:lnTo>
                  <a:lnTo>
                    <a:pt x="134874" y="269748"/>
                  </a:lnTo>
                  <a:lnTo>
                    <a:pt x="177503" y="262871"/>
                  </a:lnTo>
                  <a:lnTo>
                    <a:pt x="214527" y="243724"/>
                  </a:lnTo>
                  <a:lnTo>
                    <a:pt x="243724" y="214527"/>
                  </a:lnTo>
                  <a:lnTo>
                    <a:pt x="262871" y="177503"/>
                  </a:lnTo>
                  <a:lnTo>
                    <a:pt x="269748" y="134874"/>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a:p>
          </p:txBody>
        </p:sp>
        <p:pic>
          <p:nvPicPr>
            <p:cNvPr id="20" name="object 20"/>
            <p:cNvPicPr/>
            <p:nvPr/>
          </p:nvPicPr>
          <p:blipFill>
            <a:blip r:embed="rId4" cstate="print"/>
            <a:stretch>
              <a:fillRect/>
            </a:stretch>
          </p:blipFill>
          <p:spPr>
            <a:xfrm>
              <a:off x="6263639" y="5001767"/>
              <a:ext cx="376427" cy="376427"/>
            </a:xfrm>
            <a:prstGeom prst="rect">
              <a:avLst/>
            </a:prstGeom>
          </p:spPr>
        </p:pic>
        <p:sp>
          <p:nvSpPr>
            <p:cNvPr id="21" name="object 21"/>
            <p:cNvSpPr/>
            <p:nvPr/>
          </p:nvSpPr>
          <p:spPr>
            <a:xfrm>
              <a:off x="6289547" y="5027676"/>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4"/>
                  </a:lnTo>
                  <a:lnTo>
                    <a:pt x="6876" y="177503"/>
                  </a:lnTo>
                  <a:lnTo>
                    <a:pt x="26023" y="214527"/>
                  </a:lnTo>
                  <a:lnTo>
                    <a:pt x="55220" y="243724"/>
                  </a:lnTo>
                  <a:lnTo>
                    <a:pt x="92244" y="262871"/>
                  </a:lnTo>
                  <a:lnTo>
                    <a:pt x="134874" y="269748"/>
                  </a:lnTo>
                  <a:lnTo>
                    <a:pt x="177503" y="262871"/>
                  </a:lnTo>
                  <a:lnTo>
                    <a:pt x="214527" y="243724"/>
                  </a:lnTo>
                  <a:lnTo>
                    <a:pt x="243724" y="214527"/>
                  </a:lnTo>
                  <a:lnTo>
                    <a:pt x="262871" y="177503"/>
                  </a:lnTo>
                  <a:lnTo>
                    <a:pt x="269748" y="134874"/>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a:p>
          </p:txBody>
        </p:sp>
        <p:pic>
          <p:nvPicPr>
            <p:cNvPr id="22" name="object 22"/>
            <p:cNvPicPr/>
            <p:nvPr/>
          </p:nvPicPr>
          <p:blipFill>
            <a:blip r:embed="rId5" cstate="print"/>
            <a:stretch>
              <a:fillRect/>
            </a:stretch>
          </p:blipFill>
          <p:spPr>
            <a:xfrm>
              <a:off x="402336" y="1798320"/>
              <a:ext cx="5753099" cy="3939539"/>
            </a:xfrm>
            <a:prstGeom prst="rect">
              <a:avLst/>
            </a:prstGeom>
          </p:spPr>
        </p:pic>
        <p:sp>
          <p:nvSpPr>
            <p:cNvPr id="23" name="object 23"/>
            <p:cNvSpPr/>
            <p:nvPr/>
          </p:nvSpPr>
          <p:spPr>
            <a:xfrm>
              <a:off x="461772" y="1837944"/>
              <a:ext cx="5634355" cy="3822700"/>
            </a:xfrm>
            <a:custGeom>
              <a:avLst/>
              <a:gdLst/>
              <a:ahLst/>
              <a:cxnLst/>
              <a:rect l="l" t="t" r="r" b="b"/>
              <a:pathLst>
                <a:path w="5634355" h="3822700">
                  <a:moveTo>
                    <a:pt x="5634228" y="0"/>
                  </a:moveTo>
                  <a:lnTo>
                    <a:pt x="0" y="0"/>
                  </a:lnTo>
                  <a:lnTo>
                    <a:pt x="0" y="3822191"/>
                  </a:lnTo>
                  <a:lnTo>
                    <a:pt x="5634228" y="3822191"/>
                  </a:lnTo>
                  <a:lnTo>
                    <a:pt x="5634228" y="0"/>
                  </a:lnTo>
                  <a:close/>
                </a:path>
              </a:pathLst>
            </a:custGeom>
            <a:solidFill>
              <a:srgbClr val="001F5F"/>
            </a:solidFill>
          </p:spPr>
          <p:txBody>
            <a:bodyPr wrap="square" lIns="0" tIns="0" rIns="0" bIns="0" rtlCol="0"/>
            <a:lstStyle/>
            <a:p>
              <a:endParaRPr/>
            </a:p>
          </p:txBody>
        </p:sp>
        <p:pic>
          <p:nvPicPr>
            <p:cNvPr id="24" name="object 24"/>
            <p:cNvPicPr/>
            <p:nvPr/>
          </p:nvPicPr>
          <p:blipFill>
            <a:blip r:embed="rId6" cstate="print"/>
            <a:stretch>
              <a:fillRect/>
            </a:stretch>
          </p:blipFill>
          <p:spPr>
            <a:xfrm>
              <a:off x="571500" y="1962912"/>
              <a:ext cx="5420867" cy="2462783"/>
            </a:xfrm>
            <a:prstGeom prst="rect">
              <a:avLst/>
            </a:prstGeom>
          </p:spPr>
        </p:pic>
      </p:grpSp>
      <p:sp>
        <p:nvSpPr>
          <p:cNvPr id="25" name="object 25"/>
          <p:cNvSpPr txBox="1"/>
          <p:nvPr/>
        </p:nvSpPr>
        <p:spPr>
          <a:xfrm>
            <a:off x="6638710" y="1915561"/>
            <a:ext cx="5082371" cy="843821"/>
          </a:xfrm>
          <a:prstGeom prst="rect">
            <a:avLst/>
          </a:prstGeom>
        </p:spPr>
        <p:txBody>
          <a:bodyPr vert="horz" wrap="square" lIns="0" tIns="12700" rIns="0" bIns="0" rtlCol="0">
            <a:spAutoFit/>
          </a:bodyPr>
          <a:lstStyle/>
          <a:p>
            <a:pPr marR="5080">
              <a:lnSpc>
                <a:spcPct val="100000"/>
              </a:lnSpc>
            </a:pPr>
            <a:r>
              <a:rPr lang="fr-FR" sz="1800" b="1">
                <a:latin typeface="Arial Nova light" panose="020B0304020202020204" pitchFamily="34" charset="0"/>
                <a:cs typeface="Arial Narrow"/>
              </a:rPr>
              <a:t>Problèmes : </a:t>
            </a:r>
            <a:r>
              <a:rPr lang="fr-FR" sz="1800">
                <a:latin typeface="Arial Nova light" panose="020B0304020202020204" pitchFamily="34" charset="0"/>
                <a:cs typeface="Arial Narrow"/>
              </a:rPr>
              <a:t>Avec des candidats de plus de 200 écoles, nous devons normaliser les différents formats de bulletins scolaires, cours suivis et notes.</a:t>
            </a:r>
          </a:p>
        </p:txBody>
      </p:sp>
      <p:sp>
        <p:nvSpPr>
          <p:cNvPr id="26" name="object 26"/>
          <p:cNvSpPr txBox="1"/>
          <p:nvPr/>
        </p:nvSpPr>
        <p:spPr>
          <a:xfrm>
            <a:off x="461772" y="1837944"/>
            <a:ext cx="5634355" cy="3616375"/>
          </a:xfrm>
          <a:prstGeom prst="rect">
            <a:avLst/>
          </a:prstGeom>
        </p:spPr>
        <p:txBody>
          <a:bodyPr vert="horz" wrap="square" lIns="0" tIns="0" rIns="0" bIns="0" rtlCol="0">
            <a:spAutoFit/>
          </a:bodyPr>
          <a:lstStyle/>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pPr>
            <a:endParaRPr sz="1700" dirty="0">
              <a:latin typeface="Times New Roman"/>
              <a:cs typeface="Times New Roman"/>
            </a:endParaRPr>
          </a:p>
          <a:p>
            <a:pPr>
              <a:lnSpc>
                <a:spcPct val="100000"/>
              </a:lnSpc>
              <a:spcBef>
                <a:spcPts val="25"/>
              </a:spcBef>
            </a:pPr>
            <a:endParaRPr sz="2300" dirty="0">
              <a:latin typeface="Times New Roman"/>
              <a:cs typeface="Times New Roman"/>
            </a:endParaRPr>
          </a:p>
          <a:p>
            <a:pPr marL="85725" marR="304165" algn="just">
              <a:lnSpc>
                <a:spcPct val="100000"/>
              </a:lnSpc>
              <a:spcBef>
                <a:spcPts val="5"/>
              </a:spcBef>
            </a:pPr>
            <a:r>
              <a:rPr lang="fr-FR" sz="1400">
                <a:solidFill>
                  <a:srgbClr val="FFFFFF"/>
                </a:solidFill>
                <a:latin typeface="Arial Nova light" panose="020B0304020202020204" pitchFamily="34" charset="0"/>
                <a:cs typeface="Arial Narrow"/>
              </a:rPr>
              <a:t>Nous utilisons un outil de calcul de la moyenne générale commun qui offre une flexibilité entre les types de bulletins (trimestre, semestre, annuel, etc.) et les sujets éligibles. Les conseillers saisissent les données et calculent une moyenne générale.</a:t>
            </a:r>
          </a:p>
        </p:txBody>
      </p:sp>
      <p:grpSp>
        <p:nvGrpSpPr>
          <p:cNvPr id="27" name="object 27"/>
          <p:cNvGrpSpPr/>
          <p:nvPr/>
        </p:nvGrpSpPr>
        <p:grpSpPr>
          <a:xfrm>
            <a:off x="6137147" y="1662683"/>
            <a:ext cx="640080" cy="599440"/>
            <a:chOff x="6137147" y="1662683"/>
            <a:chExt cx="640080" cy="599440"/>
          </a:xfrm>
        </p:grpSpPr>
        <p:pic>
          <p:nvPicPr>
            <p:cNvPr id="28" name="object 28"/>
            <p:cNvPicPr/>
            <p:nvPr/>
          </p:nvPicPr>
          <p:blipFill>
            <a:blip r:embed="rId7" cstate="print"/>
            <a:stretch>
              <a:fillRect/>
            </a:stretch>
          </p:blipFill>
          <p:spPr>
            <a:xfrm>
              <a:off x="6137147" y="1662683"/>
              <a:ext cx="640079" cy="598931"/>
            </a:xfrm>
            <a:prstGeom prst="rect">
              <a:avLst/>
            </a:prstGeom>
          </p:spPr>
        </p:pic>
        <p:sp>
          <p:nvSpPr>
            <p:cNvPr id="29" name="object 29"/>
            <p:cNvSpPr/>
            <p:nvPr/>
          </p:nvSpPr>
          <p:spPr>
            <a:xfrm>
              <a:off x="6196583" y="1702309"/>
              <a:ext cx="521334" cy="481965"/>
            </a:xfrm>
            <a:custGeom>
              <a:avLst/>
              <a:gdLst/>
              <a:ahLst/>
              <a:cxnLst/>
              <a:rect l="l" t="t" r="r" b="b"/>
              <a:pathLst>
                <a:path w="521334" h="481964">
                  <a:moveTo>
                    <a:pt x="260604" y="0"/>
                  </a:moveTo>
                  <a:lnTo>
                    <a:pt x="199085" y="183946"/>
                  </a:lnTo>
                  <a:lnTo>
                    <a:pt x="0" y="183946"/>
                  </a:lnTo>
                  <a:lnTo>
                    <a:pt x="161061" y="297637"/>
                  </a:lnTo>
                  <a:lnTo>
                    <a:pt x="99542" y="481583"/>
                  </a:lnTo>
                  <a:lnTo>
                    <a:pt x="260604" y="367893"/>
                  </a:lnTo>
                  <a:lnTo>
                    <a:pt x="421665" y="481583"/>
                  </a:lnTo>
                  <a:lnTo>
                    <a:pt x="360146" y="297637"/>
                  </a:lnTo>
                  <a:lnTo>
                    <a:pt x="521208" y="183946"/>
                  </a:lnTo>
                  <a:lnTo>
                    <a:pt x="322122" y="183946"/>
                  </a:lnTo>
                  <a:lnTo>
                    <a:pt x="260604" y="0"/>
                  </a:lnTo>
                  <a:close/>
                </a:path>
              </a:pathLst>
            </a:custGeom>
            <a:solidFill>
              <a:srgbClr val="FFCD00"/>
            </a:solidFill>
          </p:spPr>
          <p:txBody>
            <a:bodyPr wrap="square" lIns="0" tIns="0" rIns="0" bIns="0" rtlCol="0"/>
            <a:lstStyle/>
            <a:p>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1863070" cy="6858000"/>
            <a:chOff x="0" y="0"/>
            <a:chExt cx="11863070" cy="6858000"/>
          </a:xfrm>
        </p:grpSpPr>
        <p:sp>
          <p:nvSpPr>
            <p:cNvPr id="3" name="object 3"/>
            <p:cNvSpPr/>
            <p:nvPr/>
          </p:nvSpPr>
          <p:spPr>
            <a:xfrm>
              <a:off x="0"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0046B9"/>
            </a:solidFill>
          </p:spPr>
          <p:txBody>
            <a:bodyPr wrap="square" lIns="0" tIns="0" rIns="0" bIns="0" rtlCol="0"/>
            <a:lstStyle/>
            <a:p>
              <a:endParaRPr/>
            </a:p>
          </p:txBody>
        </p:sp>
        <p:sp>
          <p:nvSpPr>
            <p:cNvPr id="4" name="object 4"/>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5" name="object 5"/>
            <p:cNvPicPr/>
            <p:nvPr/>
          </p:nvPicPr>
          <p:blipFill>
            <a:blip r:embed="rId2" cstate="print"/>
            <a:stretch>
              <a:fillRect/>
            </a:stretch>
          </p:blipFill>
          <p:spPr>
            <a:xfrm>
              <a:off x="3814571" y="5288279"/>
              <a:ext cx="4562856" cy="1226819"/>
            </a:xfrm>
            <a:prstGeom prst="rect">
              <a:avLst/>
            </a:prstGeom>
          </p:spPr>
        </p:pic>
      </p:grpSp>
      <p:sp>
        <p:nvSpPr>
          <p:cNvPr id="6" name="object 6"/>
          <p:cNvSpPr txBox="1">
            <a:spLocks noGrp="1"/>
          </p:cNvSpPr>
          <p:nvPr>
            <p:ph type="title"/>
          </p:nvPr>
        </p:nvSpPr>
        <p:spPr>
          <a:xfrm>
            <a:off x="756381" y="698040"/>
            <a:ext cx="4733031" cy="574040"/>
          </a:xfrm>
          <a:prstGeom prst="rect">
            <a:avLst/>
          </a:prstGeom>
        </p:spPr>
        <p:txBody>
          <a:bodyPr vert="horz" wrap="square" lIns="0" tIns="12700" rIns="0" bIns="0" rtlCol="0">
            <a:spAutoFit/>
          </a:bodyPr>
          <a:lstStyle/>
          <a:p>
            <a:pPr marL="12700">
              <a:lnSpc>
                <a:spcPct val="100000"/>
              </a:lnSpc>
              <a:spcBef>
                <a:spcPts val="100"/>
              </a:spcBef>
            </a:pPr>
            <a:r>
              <a:rPr lang="fr-FR"/>
              <a:t>Points bonus - Impact</a:t>
            </a:r>
          </a:p>
        </p:txBody>
      </p:sp>
      <p:sp>
        <p:nvSpPr>
          <p:cNvPr id="7" name="object 7"/>
          <p:cNvSpPr txBox="1"/>
          <p:nvPr/>
        </p:nvSpPr>
        <p:spPr>
          <a:xfrm>
            <a:off x="736044" y="1541818"/>
            <a:ext cx="5131356" cy="1506182"/>
          </a:xfrm>
          <a:prstGeom prst="rect">
            <a:avLst/>
          </a:prstGeom>
        </p:spPr>
        <p:txBody>
          <a:bodyPr vert="horz" wrap="square" lIns="0" tIns="43815" rIns="0" bIns="0" rtlCol="0">
            <a:spAutoFit/>
          </a:bodyPr>
          <a:lstStyle/>
          <a:p>
            <a:pPr marR="269240">
              <a:spcBef>
                <a:spcPts val="600"/>
              </a:spcBef>
            </a:pPr>
            <a:r>
              <a:rPr lang="fr-FR" sz="1800">
                <a:latin typeface="Arial Nova light" panose="020B0304020202020204" pitchFamily="34" charset="0"/>
                <a:cs typeface="Arial Narrow"/>
              </a:rPr>
              <a:t>L'école de Marygrove est gérée par un partenariat de quartier qui a accordé la priorité à l'inscription à moins de 3 km du campus.</a:t>
            </a:r>
          </a:p>
          <a:p>
            <a:pPr marR="5080">
              <a:spcBef>
                <a:spcPts val="600"/>
              </a:spcBef>
            </a:pPr>
            <a:r>
              <a:rPr lang="fr-FR" sz="1800">
                <a:latin typeface="Arial Nova light" panose="020B0304020202020204" pitchFamily="34" charset="0"/>
                <a:cs typeface="Arial Narrow"/>
              </a:rPr>
              <a:t>L'école deviendra une école de quartier pour les élèves de la maternelle à la 12e année.</a:t>
            </a:r>
          </a:p>
        </p:txBody>
      </p:sp>
      <p:grpSp>
        <p:nvGrpSpPr>
          <p:cNvPr id="8" name="object 8"/>
          <p:cNvGrpSpPr/>
          <p:nvPr/>
        </p:nvGrpSpPr>
        <p:grpSpPr>
          <a:xfrm>
            <a:off x="1380553" y="832103"/>
            <a:ext cx="10154920" cy="4427855"/>
            <a:chOff x="1380553" y="832103"/>
            <a:chExt cx="10154920" cy="4427855"/>
          </a:xfrm>
        </p:grpSpPr>
        <p:pic>
          <p:nvPicPr>
            <p:cNvPr id="9" name="object 9"/>
            <p:cNvPicPr/>
            <p:nvPr/>
          </p:nvPicPr>
          <p:blipFill>
            <a:blip r:embed="rId3" cstate="print"/>
            <a:stretch>
              <a:fillRect/>
            </a:stretch>
          </p:blipFill>
          <p:spPr>
            <a:xfrm>
              <a:off x="7208519" y="832103"/>
              <a:ext cx="4326635" cy="4032504"/>
            </a:xfrm>
            <a:prstGeom prst="rect">
              <a:avLst/>
            </a:prstGeom>
          </p:spPr>
        </p:pic>
        <p:sp>
          <p:nvSpPr>
            <p:cNvPr id="10" name="object 10"/>
            <p:cNvSpPr/>
            <p:nvPr/>
          </p:nvSpPr>
          <p:spPr>
            <a:xfrm>
              <a:off x="1385316" y="4753356"/>
              <a:ext cx="2569845" cy="250190"/>
            </a:xfrm>
            <a:custGeom>
              <a:avLst/>
              <a:gdLst/>
              <a:ahLst/>
              <a:cxnLst/>
              <a:rect l="l" t="t" r="r" b="b"/>
              <a:pathLst>
                <a:path w="2569845" h="250189">
                  <a:moveTo>
                    <a:pt x="0" y="249936"/>
                  </a:moveTo>
                  <a:lnTo>
                    <a:pt x="300228" y="249936"/>
                  </a:lnTo>
                </a:path>
                <a:path w="2569845" h="250189">
                  <a:moveTo>
                    <a:pt x="574547" y="249936"/>
                  </a:moveTo>
                  <a:lnTo>
                    <a:pt x="649223" y="249936"/>
                  </a:lnTo>
                </a:path>
                <a:path w="2569845" h="250189">
                  <a:moveTo>
                    <a:pt x="923543" y="249936"/>
                  </a:moveTo>
                  <a:lnTo>
                    <a:pt x="996696" y="249936"/>
                  </a:lnTo>
                </a:path>
                <a:path w="2569845" h="250189">
                  <a:moveTo>
                    <a:pt x="1271016" y="249936"/>
                  </a:moveTo>
                  <a:lnTo>
                    <a:pt x="1872996" y="249936"/>
                  </a:lnTo>
                </a:path>
                <a:path w="2569845" h="250189">
                  <a:moveTo>
                    <a:pt x="2147316" y="249936"/>
                  </a:moveTo>
                  <a:lnTo>
                    <a:pt x="2220468" y="249936"/>
                  </a:lnTo>
                </a:path>
                <a:path w="2569845" h="250189">
                  <a:moveTo>
                    <a:pt x="2494788" y="249936"/>
                  </a:moveTo>
                  <a:lnTo>
                    <a:pt x="2569464" y="249936"/>
                  </a:lnTo>
                </a:path>
                <a:path w="2569845" h="250189">
                  <a:moveTo>
                    <a:pt x="0" y="0"/>
                  </a:moveTo>
                  <a:lnTo>
                    <a:pt x="300228" y="0"/>
                  </a:lnTo>
                </a:path>
                <a:path w="2569845" h="250189">
                  <a:moveTo>
                    <a:pt x="574547" y="0"/>
                  </a:moveTo>
                  <a:lnTo>
                    <a:pt x="649223" y="0"/>
                  </a:lnTo>
                </a:path>
                <a:path w="2569845" h="250189">
                  <a:moveTo>
                    <a:pt x="923543" y="0"/>
                  </a:moveTo>
                  <a:lnTo>
                    <a:pt x="996696" y="0"/>
                  </a:lnTo>
                </a:path>
                <a:path w="2569845" h="250189">
                  <a:moveTo>
                    <a:pt x="1271016" y="0"/>
                  </a:moveTo>
                  <a:lnTo>
                    <a:pt x="1872996" y="0"/>
                  </a:lnTo>
                </a:path>
              </a:pathLst>
            </a:custGeom>
            <a:ln w="9525">
              <a:solidFill>
                <a:srgbClr val="D9D9D9"/>
              </a:solidFill>
            </a:ln>
          </p:spPr>
          <p:txBody>
            <a:bodyPr wrap="square" lIns="0" tIns="0" rIns="0" bIns="0" rtlCol="0"/>
            <a:lstStyle/>
            <a:p>
              <a:endParaRPr/>
            </a:p>
          </p:txBody>
        </p:sp>
        <p:sp>
          <p:nvSpPr>
            <p:cNvPr id="11" name="object 11"/>
            <p:cNvSpPr/>
            <p:nvPr/>
          </p:nvSpPr>
          <p:spPr>
            <a:xfrm>
              <a:off x="3532632" y="4753260"/>
              <a:ext cx="996950" cy="5080"/>
            </a:xfrm>
            <a:custGeom>
              <a:avLst/>
              <a:gdLst/>
              <a:ahLst/>
              <a:cxnLst/>
              <a:rect l="l" t="t" r="r" b="b"/>
              <a:pathLst>
                <a:path w="996950" h="5079">
                  <a:moveTo>
                    <a:pt x="0" y="4762"/>
                  </a:moveTo>
                  <a:lnTo>
                    <a:pt x="422147" y="4762"/>
                  </a:lnTo>
                </a:path>
                <a:path w="996950" h="5079">
                  <a:moveTo>
                    <a:pt x="696467" y="4762"/>
                  </a:moveTo>
                  <a:lnTo>
                    <a:pt x="996695" y="4762"/>
                  </a:lnTo>
                </a:path>
                <a:path w="996950" h="5079">
                  <a:moveTo>
                    <a:pt x="0" y="0"/>
                  </a:moveTo>
                  <a:lnTo>
                    <a:pt x="422147" y="0"/>
                  </a:lnTo>
                </a:path>
                <a:path w="996950" h="5079">
                  <a:moveTo>
                    <a:pt x="696467" y="0"/>
                  </a:moveTo>
                  <a:lnTo>
                    <a:pt x="996695" y="0"/>
                  </a:lnTo>
                </a:path>
              </a:pathLst>
            </a:custGeom>
            <a:ln w="3175">
              <a:solidFill>
                <a:srgbClr val="D9D9D9"/>
              </a:solidFill>
            </a:ln>
          </p:spPr>
          <p:txBody>
            <a:bodyPr wrap="square" lIns="0" tIns="0" rIns="0" bIns="0" rtlCol="0"/>
            <a:lstStyle/>
            <a:p>
              <a:endParaRPr/>
            </a:p>
          </p:txBody>
        </p:sp>
        <p:sp>
          <p:nvSpPr>
            <p:cNvPr id="12" name="object 12"/>
            <p:cNvSpPr/>
            <p:nvPr/>
          </p:nvSpPr>
          <p:spPr>
            <a:xfrm>
              <a:off x="1385316" y="4251959"/>
              <a:ext cx="3144520" cy="250190"/>
            </a:xfrm>
            <a:custGeom>
              <a:avLst/>
              <a:gdLst/>
              <a:ahLst/>
              <a:cxnLst/>
              <a:rect l="l" t="t" r="r" b="b"/>
              <a:pathLst>
                <a:path w="3144520" h="250189">
                  <a:moveTo>
                    <a:pt x="0" y="249936"/>
                  </a:moveTo>
                  <a:lnTo>
                    <a:pt x="300228" y="249936"/>
                  </a:lnTo>
                </a:path>
                <a:path w="3144520" h="250189">
                  <a:moveTo>
                    <a:pt x="574547" y="249936"/>
                  </a:moveTo>
                  <a:lnTo>
                    <a:pt x="996696" y="249936"/>
                  </a:lnTo>
                </a:path>
                <a:path w="3144520" h="250189">
                  <a:moveTo>
                    <a:pt x="1271016" y="249936"/>
                  </a:moveTo>
                  <a:lnTo>
                    <a:pt x="1872996" y="249936"/>
                  </a:lnTo>
                </a:path>
                <a:path w="3144520" h="250189">
                  <a:moveTo>
                    <a:pt x="2147316" y="249936"/>
                  </a:moveTo>
                  <a:lnTo>
                    <a:pt x="2569464" y="249936"/>
                  </a:lnTo>
                </a:path>
                <a:path w="3144520" h="250189">
                  <a:moveTo>
                    <a:pt x="2843784" y="249936"/>
                  </a:moveTo>
                  <a:lnTo>
                    <a:pt x="3144012" y="249936"/>
                  </a:lnTo>
                </a:path>
                <a:path w="3144520" h="250189">
                  <a:moveTo>
                    <a:pt x="0" y="0"/>
                  </a:moveTo>
                  <a:lnTo>
                    <a:pt x="2569464" y="0"/>
                  </a:lnTo>
                </a:path>
                <a:path w="3144520" h="250189">
                  <a:moveTo>
                    <a:pt x="2843784" y="0"/>
                  </a:moveTo>
                  <a:lnTo>
                    <a:pt x="3144012" y="0"/>
                  </a:lnTo>
                </a:path>
              </a:pathLst>
            </a:custGeom>
            <a:ln w="9525">
              <a:solidFill>
                <a:srgbClr val="D9D9D9"/>
              </a:solidFill>
            </a:ln>
          </p:spPr>
          <p:txBody>
            <a:bodyPr wrap="square" lIns="0" tIns="0" rIns="0" bIns="0" rtlCol="0"/>
            <a:lstStyle/>
            <a:p>
              <a:endParaRPr/>
            </a:p>
          </p:txBody>
        </p:sp>
        <p:sp>
          <p:nvSpPr>
            <p:cNvPr id="13" name="object 13"/>
            <p:cNvSpPr/>
            <p:nvPr/>
          </p:nvSpPr>
          <p:spPr>
            <a:xfrm>
              <a:off x="1685544" y="4372355"/>
              <a:ext cx="1847214" cy="882650"/>
            </a:xfrm>
            <a:custGeom>
              <a:avLst/>
              <a:gdLst/>
              <a:ahLst/>
              <a:cxnLst/>
              <a:rect l="l" t="t" r="r" b="b"/>
              <a:pathLst>
                <a:path w="1847214" h="882650">
                  <a:moveTo>
                    <a:pt x="274320" y="0"/>
                  </a:moveTo>
                  <a:lnTo>
                    <a:pt x="0" y="0"/>
                  </a:lnTo>
                  <a:lnTo>
                    <a:pt x="0" y="882396"/>
                  </a:lnTo>
                  <a:lnTo>
                    <a:pt x="274320" y="882396"/>
                  </a:lnTo>
                  <a:lnTo>
                    <a:pt x="274320" y="0"/>
                  </a:lnTo>
                  <a:close/>
                </a:path>
                <a:path w="1847214" h="882650">
                  <a:moveTo>
                    <a:pt x="1847088" y="16764"/>
                  </a:moveTo>
                  <a:lnTo>
                    <a:pt x="1572768" y="16764"/>
                  </a:lnTo>
                  <a:lnTo>
                    <a:pt x="1572768" y="882396"/>
                  </a:lnTo>
                  <a:lnTo>
                    <a:pt x="1847088" y="882396"/>
                  </a:lnTo>
                  <a:lnTo>
                    <a:pt x="1847088" y="16764"/>
                  </a:lnTo>
                  <a:close/>
                </a:path>
              </a:pathLst>
            </a:custGeom>
            <a:solidFill>
              <a:srgbClr val="0F1A9F"/>
            </a:solidFill>
          </p:spPr>
          <p:txBody>
            <a:bodyPr wrap="square" lIns="0" tIns="0" rIns="0" bIns="0" rtlCol="0"/>
            <a:lstStyle/>
            <a:p>
              <a:endParaRPr/>
            </a:p>
          </p:txBody>
        </p:sp>
        <p:sp>
          <p:nvSpPr>
            <p:cNvPr id="14" name="object 14"/>
            <p:cNvSpPr/>
            <p:nvPr/>
          </p:nvSpPr>
          <p:spPr>
            <a:xfrm>
              <a:off x="2034540" y="4565903"/>
              <a:ext cx="1845945" cy="688975"/>
            </a:xfrm>
            <a:custGeom>
              <a:avLst/>
              <a:gdLst/>
              <a:ahLst/>
              <a:cxnLst/>
              <a:rect l="l" t="t" r="r" b="b"/>
              <a:pathLst>
                <a:path w="1845945" h="688975">
                  <a:moveTo>
                    <a:pt x="274307" y="0"/>
                  </a:moveTo>
                  <a:lnTo>
                    <a:pt x="0" y="0"/>
                  </a:lnTo>
                  <a:lnTo>
                    <a:pt x="0" y="688860"/>
                  </a:lnTo>
                  <a:lnTo>
                    <a:pt x="274307" y="688860"/>
                  </a:lnTo>
                  <a:lnTo>
                    <a:pt x="274307" y="0"/>
                  </a:lnTo>
                  <a:close/>
                </a:path>
                <a:path w="1845945" h="688975">
                  <a:moveTo>
                    <a:pt x="1845564" y="192024"/>
                  </a:moveTo>
                  <a:lnTo>
                    <a:pt x="1571244" y="192024"/>
                  </a:lnTo>
                  <a:lnTo>
                    <a:pt x="1571244" y="688848"/>
                  </a:lnTo>
                  <a:lnTo>
                    <a:pt x="1845564" y="688848"/>
                  </a:lnTo>
                  <a:lnTo>
                    <a:pt x="1845564" y="192024"/>
                  </a:lnTo>
                  <a:close/>
                </a:path>
              </a:pathLst>
            </a:custGeom>
            <a:solidFill>
              <a:srgbClr val="B6C9F1"/>
            </a:solidFill>
          </p:spPr>
          <p:txBody>
            <a:bodyPr wrap="square" lIns="0" tIns="0" rIns="0" bIns="0" rtlCol="0"/>
            <a:lstStyle/>
            <a:p>
              <a:endParaRPr/>
            </a:p>
          </p:txBody>
        </p:sp>
        <p:sp>
          <p:nvSpPr>
            <p:cNvPr id="15" name="object 15"/>
            <p:cNvSpPr/>
            <p:nvPr/>
          </p:nvSpPr>
          <p:spPr>
            <a:xfrm>
              <a:off x="2382012" y="4108703"/>
              <a:ext cx="1847214" cy="1146175"/>
            </a:xfrm>
            <a:custGeom>
              <a:avLst/>
              <a:gdLst/>
              <a:ahLst/>
              <a:cxnLst/>
              <a:rect l="l" t="t" r="r" b="b"/>
              <a:pathLst>
                <a:path w="1847214" h="1146175">
                  <a:moveTo>
                    <a:pt x="274320" y="208788"/>
                  </a:moveTo>
                  <a:lnTo>
                    <a:pt x="0" y="208788"/>
                  </a:lnTo>
                  <a:lnTo>
                    <a:pt x="0" y="1146048"/>
                  </a:lnTo>
                  <a:lnTo>
                    <a:pt x="274320" y="1146048"/>
                  </a:lnTo>
                  <a:lnTo>
                    <a:pt x="274320" y="208788"/>
                  </a:lnTo>
                  <a:close/>
                </a:path>
                <a:path w="1847214" h="1146175">
                  <a:moveTo>
                    <a:pt x="1847088" y="0"/>
                  </a:moveTo>
                  <a:lnTo>
                    <a:pt x="1572768" y="0"/>
                  </a:lnTo>
                  <a:lnTo>
                    <a:pt x="1572768" y="1146048"/>
                  </a:lnTo>
                  <a:lnTo>
                    <a:pt x="1847088" y="1146048"/>
                  </a:lnTo>
                  <a:lnTo>
                    <a:pt x="1847088" y="0"/>
                  </a:lnTo>
                  <a:close/>
                </a:path>
              </a:pathLst>
            </a:custGeom>
            <a:solidFill>
              <a:srgbClr val="F1B705"/>
            </a:solidFill>
          </p:spPr>
          <p:txBody>
            <a:bodyPr wrap="square" lIns="0" tIns="0" rIns="0" bIns="0" rtlCol="0"/>
            <a:lstStyle/>
            <a:p>
              <a:endParaRPr/>
            </a:p>
          </p:txBody>
        </p:sp>
        <p:sp>
          <p:nvSpPr>
            <p:cNvPr id="16" name="object 16"/>
            <p:cNvSpPr/>
            <p:nvPr/>
          </p:nvSpPr>
          <p:spPr>
            <a:xfrm>
              <a:off x="1385316" y="5254751"/>
              <a:ext cx="3144520" cy="0"/>
            </a:xfrm>
            <a:custGeom>
              <a:avLst/>
              <a:gdLst/>
              <a:ahLst/>
              <a:cxnLst/>
              <a:rect l="l" t="t" r="r" b="b"/>
              <a:pathLst>
                <a:path w="3144520">
                  <a:moveTo>
                    <a:pt x="0" y="0"/>
                  </a:moveTo>
                  <a:lnTo>
                    <a:pt x="3144012" y="0"/>
                  </a:lnTo>
                </a:path>
              </a:pathLst>
            </a:custGeom>
            <a:ln w="9525">
              <a:solidFill>
                <a:srgbClr val="D9D9D9"/>
              </a:solidFill>
            </a:ln>
          </p:spPr>
          <p:txBody>
            <a:bodyPr wrap="square" lIns="0" tIns="0" rIns="0" bIns="0" rtlCol="0"/>
            <a:lstStyle/>
            <a:p>
              <a:endParaRPr/>
            </a:p>
          </p:txBody>
        </p:sp>
      </p:grpSp>
      <p:sp>
        <p:nvSpPr>
          <p:cNvPr id="17" name="object 17"/>
          <p:cNvSpPr txBox="1"/>
          <p:nvPr/>
        </p:nvSpPr>
        <p:spPr>
          <a:xfrm>
            <a:off x="7287255" y="4955146"/>
            <a:ext cx="3812540" cy="443711"/>
          </a:xfrm>
          <a:prstGeom prst="rect">
            <a:avLst/>
          </a:prstGeom>
        </p:spPr>
        <p:txBody>
          <a:bodyPr vert="horz" wrap="square" lIns="0" tIns="12700" rIns="0" bIns="0" rtlCol="0">
            <a:spAutoFit/>
          </a:bodyPr>
          <a:lstStyle/>
          <a:p>
            <a:pPr marR="5080">
              <a:lnSpc>
                <a:spcPct val="100000"/>
              </a:lnSpc>
            </a:pPr>
            <a:r>
              <a:rPr lang="fr-FR" sz="1400">
                <a:latin typeface="Arial Nova light" panose="020B0304020202020204" pitchFamily="34" charset="0"/>
                <a:cs typeface="Arial Narrow"/>
              </a:rPr>
              <a:t>Aire d’attraction primaire : 2 km du campus </a:t>
            </a:r>
          </a:p>
          <a:p>
            <a:pPr marR="5080">
              <a:lnSpc>
                <a:spcPct val="100000"/>
              </a:lnSpc>
            </a:pPr>
            <a:r>
              <a:rPr lang="fr-FR" sz="1400">
                <a:latin typeface="Arial Nova light" panose="020B0304020202020204" pitchFamily="34" charset="0"/>
                <a:cs typeface="Arial Narrow"/>
              </a:rPr>
              <a:t>Aire d’attraction secondaire : 4 km du campus</a:t>
            </a:r>
          </a:p>
        </p:txBody>
      </p:sp>
      <p:sp>
        <p:nvSpPr>
          <p:cNvPr id="18" name="object 18"/>
          <p:cNvSpPr txBox="1"/>
          <p:nvPr/>
        </p:nvSpPr>
        <p:spPr>
          <a:xfrm>
            <a:off x="1658672" y="4115318"/>
            <a:ext cx="329565"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404040"/>
                </a:solidFill>
                <a:latin typeface="Arial Nova light" panose="020B0304020202020204" pitchFamily="34" charset="0"/>
                <a:cs typeface="Arial Narrow"/>
              </a:rPr>
              <a:t>35 %</a:t>
            </a:r>
          </a:p>
        </p:txBody>
      </p:sp>
      <p:sp>
        <p:nvSpPr>
          <p:cNvPr id="19" name="object 19"/>
          <p:cNvSpPr txBox="1"/>
          <p:nvPr/>
        </p:nvSpPr>
        <p:spPr>
          <a:xfrm>
            <a:off x="3230220" y="4132386"/>
            <a:ext cx="329565"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404040"/>
                </a:solidFill>
                <a:latin typeface="Arial Nova light" panose="020B0304020202020204" pitchFamily="34" charset="0"/>
                <a:cs typeface="Arial Narrow"/>
              </a:rPr>
              <a:t>34 %</a:t>
            </a:r>
          </a:p>
        </p:txBody>
      </p:sp>
      <p:sp>
        <p:nvSpPr>
          <p:cNvPr id="20" name="object 20"/>
          <p:cNvSpPr txBox="1"/>
          <p:nvPr/>
        </p:nvSpPr>
        <p:spPr>
          <a:xfrm>
            <a:off x="2007058" y="4308256"/>
            <a:ext cx="329565"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404040"/>
                </a:solidFill>
                <a:latin typeface="Arial Nova light" panose="020B0304020202020204" pitchFamily="34" charset="0"/>
                <a:cs typeface="Arial Narrow"/>
              </a:rPr>
              <a:t>27 %</a:t>
            </a:r>
          </a:p>
        </p:txBody>
      </p:sp>
      <p:sp>
        <p:nvSpPr>
          <p:cNvPr id="21" name="object 21"/>
          <p:cNvSpPr txBox="1"/>
          <p:nvPr/>
        </p:nvSpPr>
        <p:spPr>
          <a:xfrm>
            <a:off x="3578607" y="4500128"/>
            <a:ext cx="329565"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404040"/>
                </a:solidFill>
                <a:latin typeface="Arial Nova light" panose="020B0304020202020204" pitchFamily="34" charset="0"/>
                <a:cs typeface="Arial Narrow"/>
              </a:rPr>
              <a:t>20 %</a:t>
            </a:r>
          </a:p>
        </p:txBody>
      </p:sp>
      <p:sp>
        <p:nvSpPr>
          <p:cNvPr id="22" name="object 22"/>
          <p:cNvSpPr txBox="1"/>
          <p:nvPr/>
        </p:nvSpPr>
        <p:spPr>
          <a:xfrm>
            <a:off x="2355444" y="4060149"/>
            <a:ext cx="329565"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404040"/>
                </a:solidFill>
                <a:latin typeface="Arial Nova light" panose="020B0304020202020204" pitchFamily="34" charset="0"/>
                <a:cs typeface="Arial Narrow"/>
              </a:rPr>
              <a:t>37 %</a:t>
            </a:r>
          </a:p>
        </p:txBody>
      </p:sp>
      <p:sp>
        <p:nvSpPr>
          <p:cNvPr id="23" name="object 23"/>
          <p:cNvSpPr txBox="1"/>
          <p:nvPr/>
        </p:nvSpPr>
        <p:spPr>
          <a:xfrm>
            <a:off x="929133" y="3815851"/>
            <a:ext cx="328930" cy="1531620"/>
          </a:xfrm>
          <a:prstGeom prst="rect">
            <a:avLst/>
          </a:prstGeom>
        </p:spPr>
        <p:txBody>
          <a:bodyPr vert="horz" wrap="square" lIns="0" tIns="80645" rIns="0" bIns="0" rtlCol="0">
            <a:spAutoFit/>
          </a:bodyPr>
          <a:lstStyle/>
          <a:p>
            <a:pPr marL="12700">
              <a:lnSpc>
                <a:spcPct val="100000"/>
              </a:lnSpc>
              <a:spcBef>
                <a:spcPts val="635"/>
              </a:spcBef>
            </a:pPr>
            <a:r>
              <a:rPr lang="fr-FR" sz="1200">
                <a:solidFill>
                  <a:srgbClr val="585858"/>
                </a:solidFill>
                <a:latin typeface="Arial Nova light" panose="020B0304020202020204" pitchFamily="34" charset="0"/>
                <a:cs typeface="Arial Narrow"/>
              </a:rPr>
              <a:t>50 %</a:t>
            </a:r>
          </a:p>
          <a:p>
            <a:pPr marL="12700">
              <a:lnSpc>
                <a:spcPct val="100000"/>
              </a:lnSpc>
              <a:spcBef>
                <a:spcPts val="535"/>
              </a:spcBef>
            </a:pPr>
            <a:r>
              <a:rPr lang="fr-FR" sz="1200">
                <a:solidFill>
                  <a:srgbClr val="585858"/>
                </a:solidFill>
                <a:latin typeface="Arial Nova light" panose="020B0304020202020204" pitchFamily="34" charset="0"/>
                <a:cs typeface="Arial Narrow"/>
              </a:rPr>
              <a:t>40 %</a:t>
            </a:r>
          </a:p>
          <a:p>
            <a:pPr marL="12700">
              <a:lnSpc>
                <a:spcPct val="100000"/>
              </a:lnSpc>
              <a:spcBef>
                <a:spcPts val="540"/>
              </a:spcBef>
            </a:pPr>
            <a:r>
              <a:rPr lang="fr-FR" sz="1200">
                <a:solidFill>
                  <a:srgbClr val="585858"/>
                </a:solidFill>
                <a:latin typeface="Arial Nova light" panose="020B0304020202020204" pitchFamily="34" charset="0"/>
                <a:cs typeface="Arial Narrow"/>
              </a:rPr>
              <a:t>30 %</a:t>
            </a:r>
          </a:p>
          <a:p>
            <a:pPr marL="12700">
              <a:lnSpc>
                <a:spcPct val="100000"/>
              </a:lnSpc>
              <a:spcBef>
                <a:spcPts val="535"/>
              </a:spcBef>
            </a:pPr>
            <a:r>
              <a:rPr lang="fr-FR" sz="1200">
                <a:solidFill>
                  <a:srgbClr val="585858"/>
                </a:solidFill>
                <a:latin typeface="Arial Nova light" panose="020B0304020202020204" pitchFamily="34" charset="0"/>
                <a:cs typeface="Arial Narrow"/>
              </a:rPr>
              <a:t>20 %</a:t>
            </a:r>
          </a:p>
          <a:p>
            <a:pPr marL="12700">
              <a:lnSpc>
                <a:spcPct val="100000"/>
              </a:lnSpc>
              <a:spcBef>
                <a:spcPts val="535"/>
              </a:spcBef>
            </a:pPr>
            <a:r>
              <a:rPr lang="fr-FR" sz="1200">
                <a:solidFill>
                  <a:srgbClr val="585858"/>
                </a:solidFill>
                <a:latin typeface="Arial Nova light" panose="020B0304020202020204" pitchFamily="34" charset="0"/>
                <a:cs typeface="Arial Narrow"/>
              </a:rPr>
              <a:t>10 %</a:t>
            </a:r>
          </a:p>
          <a:p>
            <a:pPr marL="97155">
              <a:lnSpc>
                <a:spcPct val="100000"/>
              </a:lnSpc>
              <a:spcBef>
                <a:spcPts val="535"/>
              </a:spcBef>
            </a:pPr>
            <a:r>
              <a:rPr lang="fr-FR" sz="1200">
                <a:solidFill>
                  <a:srgbClr val="585858"/>
                </a:solidFill>
                <a:latin typeface="Arial Nova light" panose="020B0304020202020204" pitchFamily="34" charset="0"/>
                <a:cs typeface="Arial Narrow"/>
              </a:rPr>
              <a:t>0 %</a:t>
            </a:r>
          </a:p>
        </p:txBody>
      </p:sp>
      <p:sp>
        <p:nvSpPr>
          <p:cNvPr id="24" name="object 24"/>
          <p:cNvSpPr txBox="1"/>
          <p:nvPr/>
        </p:nvSpPr>
        <p:spPr>
          <a:xfrm>
            <a:off x="2116633" y="5338480"/>
            <a:ext cx="110489"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585858"/>
                </a:solidFill>
                <a:latin typeface="Arial Nova light" panose="020B0304020202020204" pitchFamily="34" charset="0"/>
                <a:cs typeface="Arial Narrow"/>
              </a:rPr>
              <a:t>9</a:t>
            </a:r>
          </a:p>
        </p:txBody>
      </p:sp>
      <p:sp>
        <p:nvSpPr>
          <p:cNvPr id="25" name="object 25"/>
          <p:cNvSpPr txBox="1"/>
          <p:nvPr/>
        </p:nvSpPr>
        <p:spPr>
          <a:xfrm>
            <a:off x="3645663" y="5338480"/>
            <a:ext cx="196215"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585858"/>
                </a:solidFill>
                <a:latin typeface="Arial Nova light" panose="020B0304020202020204" pitchFamily="34" charset="0"/>
                <a:cs typeface="Arial Narrow"/>
              </a:rPr>
              <a:t>10</a:t>
            </a:r>
          </a:p>
        </p:txBody>
      </p:sp>
      <p:sp>
        <p:nvSpPr>
          <p:cNvPr id="26" name="object 26"/>
          <p:cNvSpPr txBox="1"/>
          <p:nvPr/>
        </p:nvSpPr>
        <p:spPr>
          <a:xfrm>
            <a:off x="706196" y="4238530"/>
            <a:ext cx="184666" cy="778510"/>
          </a:xfrm>
          <a:prstGeom prst="rect">
            <a:avLst/>
          </a:prstGeom>
        </p:spPr>
        <p:txBody>
          <a:bodyPr vert="vert270" wrap="square" lIns="0" tIns="9525" rIns="0" bIns="0" rtlCol="0">
            <a:spAutoFit/>
          </a:bodyPr>
          <a:lstStyle/>
          <a:p>
            <a:pPr marL="12700">
              <a:lnSpc>
                <a:spcPct val="100000"/>
              </a:lnSpc>
              <a:spcBef>
                <a:spcPts val="75"/>
              </a:spcBef>
            </a:pPr>
            <a:r>
              <a:rPr lang="fr-FR" sz="1200">
                <a:solidFill>
                  <a:srgbClr val="585858"/>
                </a:solidFill>
                <a:latin typeface="Arial Nova light" panose="020B0304020202020204" pitchFamily="34" charset="0"/>
                <a:cs typeface="Arial Narrow"/>
              </a:rPr>
              <a:t>% d’élèves</a:t>
            </a:r>
          </a:p>
        </p:txBody>
      </p:sp>
      <p:sp>
        <p:nvSpPr>
          <p:cNvPr id="27" name="object 27"/>
          <p:cNvSpPr txBox="1"/>
          <p:nvPr/>
        </p:nvSpPr>
        <p:spPr>
          <a:xfrm>
            <a:off x="2737796" y="5561410"/>
            <a:ext cx="438150"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585858"/>
                </a:solidFill>
                <a:latin typeface="Arial Nova light" panose="020B0304020202020204" pitchFamily="34" charset="0"/>
                <a:cs typeface="Arial Narrow"/>
              </a:rPr>
              <a:t>Grade</a:t>
            </a:r>
          </a:p>
        </p:txBody>
      </p:sp>
      <p:sp>
        <p:nvSpPr>
          <p:cNvPr id="28" name="object 28"/>
          <p:cNvSpPr txBox="1"/>
          <p:nvPr/>
        </p:nvSpPr>
        <p:spPr>
          <a:xfrm>
            <a:off x="1372616" y="3367494"/>
            <a:ext cx="3550285" cy="442429"/>
          </a:xfrm>
          <a:prstGeom prst="rect">
            <a:avLst/>
          </a:prstGeom>
        </p:spPr>
        <p:txBody>
          <a:bodyPr vert="horz" wrap="square" lIns="0" tIns="11430" rIns="0" bIns="0" rtlCol="0">
            <a:spAutoFit/>
          </a:bodyPr>
          <a:lstStyle/>
          <a:p>
            <a:pPr marL="3175" marR="5080" indent="-3175" algn="ctr">
              <a:lnSpc>
                <a:spcPct val="100000"/>
              </a:lnSpc>
              <a:spcBef>
                <a:spcPts val="90"/>
              </a:spcBef>
            </a:pPr>
            <a:r>
              <a:rPr lang="fr-FR" sz="1400">
                <a:solidFill>
                  <a:srgbClr val="585858"/>
                </a:solidFill>
                <a:latin typeface="Arial Nova light" panose="020B0304020202020204" pitchFamily="34" charset="0"/>
                <a:cs typeface="Arial Narrow"/>
              </a:rPr>
              <a:t>Résidence étudiante pour les étudiants actuels de Marygrove</a:t>
            </a:r>
          </a:p>
        </p:txBody>
      </p:sp>
      <p:sp>
        <p:nvSpPr>
          <p:cNvPr id="29" name="object 29"/>
          <p:cNvSpPr/>
          <p:nvPr/>
        </p:nvSpPr>
        <p:spPr>
          <a:xfrm>
            <a:off x="4738115" y="4489450"/>
            <a:ext cx="83820" cy="82550"/>
          </a:xfrm>
          <a:custGeom>
            <a:avLst/>
            <a:gdLst/>
            <a:ahLst/>
            <a:cxnLst/>
            <a:rect l="l" t="t" r="r" b="b"/>
            <a:pathLst>
              <a:path w="83820" h="82550">
                <a:moveTo>
                  <a:pt x="83820" y="0"/>
                </a:moveTo>
                <a:lnTo>
                  <a:pt x="0" y="0"/>
                </a:lnTo>
                <a:lnTo>
                  <a:pt x="0" y="82295"/>
                </a:lnTo>
                <a:lnTo>
                  <a:pt x="83820" y="82295"/>
                </a:lnTo>
                <a:lnTo>
                  <a:pt x="83820" y="0"/>
                </a:lnTo>
                <a:close/>
              </a:path>
            </a:pathLst>
          </a:custGeom>
          <a:solidFill>
            <a:srgbClr val="0F1A9F"/>
          </a:solidFill>
        </p:spPr>
        <p:txBody>
          <a:bodyPr wrap="square" lIns="0" tIns="0" rIns="0" bIns="0" rtlCol="0"/>
          <a:lstStyle/>
          <a:p>
            <a:endParaRPr/>
          </a:p>
        </p:txBody>
      </p:sp>
      <p:sp>
        <p:nvSpPr>
          <p:cNvPr id="30" name="object 30"/>
          <p:cNvSpPr txBox="1"/>
          <p:nvPr/>
        </p:nvSpPr>
        <p:spPr>
          <a:xfrm>
            <a:off x="4897665" y="4395310"/>
            <a:ext cx="1287780" cy="197490"/>
          </a:xfrm>
          <a:prstGeom prst="rect">
            <a:avLst/>
          </a:prstGeom>
        </p:spPr>
        <p:txBody>
          <a:bodyPr vert="horz" wrap="square" lIns="0" tIns="12700" rIns="0" bIns="0" rtlCol="0">
            <a:spAutoFit/>
          </a:bodyPr>
          <a:lstStyle/>
          <a:p>
            <a:pPr>
              <a:lnSpc>
                <a:spcPct val="100000"/>
              </a:lnSpc>
            </a:pPr>
            <a:r>
              <a:rPr lang="fr-FR" sz="1200" dirty="0">
                <a:solidFill>
                  <a:srgbClr val="585858"/>
                </a:solidFill>
                <a:latin typeface="Arial Nova light" panose="020B0304020202020204" pitchFamily="34" charset="0"/>
                <a:cs typeface="Arial Narrow"/>
              </a:rPr>
              <a:t>Aire d’attraction primaire</a:t>
            </a:r>
          </a:p>
        </p:txBody>
      </p:sp>
      <p:sp>
        <p:nvSpPr>
          <p:cNvPr id="31" name="object 31"/>
          <p:cNvSpPr/>
          <p:nvPr/>
        </p:nvSpPr>
        <p:spPr>
          <a:xfrm>
            <a:off x="4738115" y="4840223"/>
            <a:ext cx="83820" cy="83820"/>
          </a:xfrm>
          <a:custGeom>
            <a:avLst/>
            <a:gdLst/>
            <a:ahLst/>
            <a:cxnLst/>
            <a:rect l="l" t="t" r="r" b="b"/>
            <a:pathLst>
              <a:path w="83820" h="83820">
                <a:moveTo>
                  <a:pt x="83820" y="0"/>
                </a:moveTo>
                <a:lnTo>
                  <a:pt x="0" y="0"/>
                </a:lnTo>
                <a:lnTo>
                  <a:pt x="0" y="83819"/>
                </a:lnTo>
                <a:lnTo>
                  <a:pt x="83820" y="83819"/>
                </a:lnTo>
                <a:lnTo>
                  <a:pt x="83820" y="0"/>
                </a:lnTo>
                <a:close/>
              </a:path>
            </a:pathLst>
          </a:custGeom>
          <a:solidFill>
            <a:srgbClr val="B6C9F1"/>
          </a:solidFill>
        </p:spPr>
        <p:txBody>
          <a:bodyPr wrap="square" lIns="0" tIns="0" rIns="0" bIns="0" rtlCol="0"/>
          <a:lstStyle/>
          <a:p>
            <a:endParaRPr/>
          </a:p>
        </p:txBody>
      </p:sp>
      <p:sp>
        <p:nvSpPr>
          <p:cNvPr id="32" name="object 32"/>
          <p:cNvSpPr txBox="1"/>
          <p:nvPr/>
        </p:nvSpPr>
        <p:spPr>
          <a:xfrm>
            <a:off x="4845522" y="4766536"/>
            <a:ext cx="1936278" cy="197490"/>
          </a:xfrm>
          <a:prstGeom prst="rect">
            <a:avLst/>
          </a:prstGeom>
        </p:spPr>
        <p:txBody>
          <a:bodyPr vert="horz" wrap="square" lIns="0" tIns="12700" rIns="0" bIns="0" rtlCol="0">
            <a:spAutoFit/>
          </a:bodyPr>
          <a:lstStyle/>
          <a:p>
            <a:pPr>
              <a:lnSpc>
                <a:spcPct val="100000"/>
              </a:lnSpc>
            </a:pPr>
            <a:r>
              <a:rPr lang="fr-FR" sz="1200" u="sng">
                <a:solidFill>
                  <a:srgbClr val="585858"/>
                </a:solidFill>
                <a:uFill>
                  <a:solidFill>
                    <a:srgbClr val="D9D9D9"/>
                  </a:solidFill>
                </a:uFill>
                <a:latin typeface="Arial Nova light" panose="020B0304020202020204" pitchFamily="34" charset="0"/>
                <a:cs typeface="Arial Narrow"/>
              </a:rPr>
              <a:t> </a:t>
            </a:r>
            <a:r>
              <a:rPr lang="fr-FR" sz="1200">
                <a:solidFill>
                  <a:srgbClr val="585858"/>
                </a:solidFill>
                <a:latin typeface="Arial Nova light" panose="020B0304020202020204" pitchFamily="34" charset="0"/>
                <a:cs typeface="Arial Narrow"/>
              </a:rPr>
              <a:t>Aire d’attraction secondaire</a:t>
            </a:r>
          </a:p>
        </p:txBody>
      </p:sp>
      <p:sp>
        <p:nvSpPr>
          <p:cNvPr id="33" name="object 33"/>
          <p:cNvSpPr/>
          <p:nvPr/>
        </p:nvSpPr>
        <p:spPr>
          <a:xfrm>
            <a:off x="4738115" y="5099303"/>
            <a:ext cx="83820" cy="83820"/>
          </a:xfrm>
          <a:custGeom>
            <a:avLst/>
            <a:gdLst/>
            <a:ahLst/>
            <a:cxnLst/>
            <a:rect l="l" t="t" r="r" b="b"/>
            <a:pathLst>
              <a:path w="83820" h="83820">
                <a:moveTo>
                  <a:pt x="83820" y="0"/>
                </a:moveTo>
                <a:lnTo>
                  <a:pt x="0" y="0"/>
                </a:lnTo>
                <a:lnTo>
                  <a:pt x="0" y="83820"/>
                </a:lnTo>
                <a:lnTo>
                  <a:pt x="83820" y="83820"/>
                </a:lnTo>
                <a:lnTo>
                  <a:pt x="83820" y="0"/>
                </a:lnTo>
                <a:close/>
              </a:path>
            </a:pathLst>
          </a:custGeom>
          <a:solidFill>
            <a:srgbClr val="F1B705"/>
          </a:solidFill>
        </p:spPr>
        <p:txBody>
          <a:bodyPr wrap="square" lIns="0" tIns="0" rIns="0" bIns="0" rtlCol="0"/>
          <a:lstStyle/>
          <a:p>
            <a:endParaRPr/>
          </a:p>
        </p:txBody>
      </p:sp>
      <p:sp>
        <p:nvSpPr>
          <p:cNvPr id="34" name="object 34"/>
          <p:cNvSpPr txBox="1"/>
          <p:nvPr/>
        </p:nvSpPr>
        <p:spPr>
          <a:xfrm>
            <a:off x="4876800" y="5025232"/>
            <a:ext cx="1298575" cy="197490"/>
          </a:xfrm>
          <a:prstGeom prst="rect">
            <a:avLst/>
          </a:prstGeom>
        </p:spPr>
        <p:txBody>
          <a:bodyPr vert="horz" wrap="square" lIns="0" tIns="12700" rIns="0" bIns="0" rtlCol="0">
            <a:spAutoFit/>
          </a:bodyPr>
          <a:lstStyle/>
          <a:p>
            <a:pPr>
              <a:lnSpc>
                <a:spcPct val="100000"/>
              </a:lnSpc>
            </a:pPr>
            <a:r>
              <a:rPr lang="fr-FR" sz="1200">
                <a:solidFill>
                  <a:srgbClr val="585858"/>
                </a:solidFill>
                <a:latin typeface="Arial Nova light" panose="020B0304020202020204" pitchFamily="34" charset="0"/>
                <a:cs typeface="Arial Narrow"/>
              </a:rPr>
              <a:t>Aire d’attraction extérieure</a:t>
            </a:r>
          </a:p>
        </p:txBody>
      </p:sp>
      <p:sp>
        <p:nvSpPr>
          <p:cNvPr id="35" name="object 19"/>
          <p:cNvSpPr txBox="1"/>
          <p:nvPr/>
        </p:nvSpPr>
        <p:spPr>
          <a:xfrm>
            <a:off x="3937635" y="3927402"/>
            <a:ext cx="329565" cy="197490"/>
          </a:xfrm>
          <a:prstGeom prst="rect">
            <a:avLst/>
          </a:prstGeom>
        </p:spPr>
        <p:txBody>
          <a:bodyPr vert="horz" wrap="square" lIns="0" tIns="12700" rIns="0" bIns="0" rtlCol="0">
            <a:spAutoFit/>
          </a:bodyPr>
          <a:lstStyle/>
          <a:p>
            <a:pPr marL="12700" algn="ctr">
              <a:lnSpc>
                <a:spcPct val="100000"/>
              </a:lnSpc>
              <a:spcBef>
                <a:spcPts val="100"/>
              </a:spcBef>
            </a:pPr>
            <a:r>
              <a:rPr lang="fr-FR" sz="1200">
                <a:solidFill>
                  <a:srgbClr val="404040"/>
                </a:solidFill>
                <a:latin typeface="Arial Nova light" panose="020B0304020202020204" pitchFamily="34" charset="0"/>
                <a:cs typeface="Arial Narrow"/>
              </a:rPr>
              <a:t>46 %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350" y="0"/>
            <a:ext cx="1136015" cy="1154430"/>
            <a:chOff x="-6350" y="0"/>
            <a:chExt cx="1136015" cy="1154430"/>
          </a:xfrm>
        </p:grpSpPr>
        <p:sp>
          <p:nvSpPr>
            <p:cNvPr id="3" name="object 3"/>
            <p:cNvSpPr/>
            <p:nvPr/>
          </p:nvSpPr>
          <p:spPr>
            <a:xfrm>
              <a:off x="0" y="0"/>
              <a:ext cx="847725" cy="847725"/>
            </a:xfrm>
            <a:custGeom>
              <a:avLst/>
              <a:gdLst/>
              <a:ahLst/>
              <a:cxnLst/>
              <a:rect l="l" t="t" r="r" b="b"/>
              <a:pathLst>
                <a:path w="847725" h="847725">
                  <a:moveTo>
                    <a:pt x="847344" y="0"/>
                  </a:moveTo>
                  <a:lnTo>
                    <a:pt x="0" y="0"/>
                  </a:lnTo>
                  <a:lnTo>
                    <a:pt x="0" y="847344"/>
                  </a:lnTo>
                  <a:lnTo>
                    <a:pt x="847344" y="847344"/>
                  </a:lnTo>
                  <a:lnTo>
                    <a:pt x="847344" y="0"/>
                  </a:lnTo>
                  <a:close/>
                </a:path>
              </a:pathLst>
            </a:custGeom>
            <a:solidFill>
              <a:srgbClr val="0046B9"/>
            </a:solidFill>
          </p:spPr>
          <p:txBody>
            <a:bodyPr wrap="square" lIns="0" tIns="0" rIns="0" bIns="0" rtlCol="0"/>
            <a:lstStyle/>
            <a:p>
              <a:endParaRPr/>
            </a:p>
          </p:txBody>
        </p:sp>
        <p:sp>
          <p:nvSpPr>
            <p:cNvPr id="4" name="object 4"/>
            <p:cNvSpPr/>
            <p:nvPr/>
          </p:nvSpPr>
          <p:spPr>
            <a:xfrm>
              <a:off x="0" y="0"/>
              <a:ext cx="847725" cy="847725"/>
            </a:xfrm>
            <a:custGeom>
              <a:avLst/>
              <a:gdLst/>
              <a:ahLst/>
              <a:cxnLst/>
              <a:rect l="l" t="t" r="r" b="b"/>
              <a:pathLst>
                <a:path w="847725" h="847725">
                  <a:moveTo>
                    <a:pt x="0" y="0"/>
                  </a:moveTo>
                  <a:lnTo>
                    <a:pt x="847344" y="0"/>
                  </a:lnTo>
                  <a:lnTo>
                    <a:pt x="847344" y="847344"/>
                  </a:lnTo>
                  <a:lnTo>
                    <a:pt x="0" y="847344"/>
                  </a:lnTo>
                  <a:lnTo>
                    <a:pt x="0" y="0"/>
                  </a:lnTo>
                  <a:close/>
                </a:path>
              </a:pathLst>
            </a:custGeom>
            <a:ln w="12700">
              <a:solidFill>
                <a:srgbClr val="2E528F"/>
              </a:solidFill>
            </a:ln>
          </p:spPr>
          <p:txBody>
            <a:bodyPr wrap="square" lIns="0" tIns="0" rIns="0" bIns="0" rtlCol="0"/>
            <a:lstStyle/>
            <a:p>
              <a:endParaRPr/>
            </a:p>
          </p:txBody>
        </p:sp>
        <p:sp>
          <p:nvSpPr>
            <p:cNvPr id="5" name="object 5"/>
            <p:cNvSpPr/>
            <p:nvPr/>
          </p:nvSpPr>
          <p:spPr>
            <a:xfrm>
              <a:off x="281940" y="298703"/>
              <a:ext cx="847725" cy="848994"/>
            </a:xfrm>
            <a:custGeom>
              <a:avLst/>
              <a:gdLst/>
              <a:ahLst/>
              <a:cxnLst/>
              <a:rect l="l" t="t" r="r" b="b"/>
              <a:pathLst>
                <a:path w="847725" h="848994">
                  <a:moveTo>
                    <a:pt x="847344" y="0"/>
                  </a:moveTo>
                  <a:lnTo>
                    <a:pt x="0" y="0"/>
                  </a:lnTo>
                  <a:lnTo>
                    <a:pt x="0" y="48768"/>
                  </a:lnTo>
                  <a:lnTo>
                    <a:pt x="0" y="848868"/>
                  </a:lnTo>
                  <a:lnTo>
                    <a:pt x="847344" y="848868"/>
                  </a:lnTo>
                  <a:lnTo>
                    <a:pt x="847344" y="48768"/>
                  </a:lnTo>
                  <a:lnTo>
                    <a:pt x="847344" y="0"/>
                  </a:lnTo>
                  <a:close/>
                </a:path>
              </a:pathLst>
            </a:custGeom>
            <a:solidFill>
              <a:srgbClr val="FFCD00"/>
            </a:solidFill>
          </p:spPr>
          <p:txBody>
            <a:bodyPr wrap="square" lIns="0" tIns="0" rIns="0" bIns="0" rtlCol="0"/>
            <a:lstStyle/>
            <a:p>
              <a:endParaRPr/>
            </a:p>
          </p:txBody>
        </p:sp>
      </p:grpSp>
      <p:grpSp>
        <p:nvGrpSpPr>
          <p:cNvPr id="6" name="object 6"/>
          <p:cNvGrpSpPr/>
          <p:nvPr/>
        </p:nvGrpSpPr>
        <p:grpSpPr>
          <a:xfrm>
            <a:off x="329184" y="347472"/>
            <a:ext cx="11863070" cy="6510655"/>
            <a:chOff x="329184" y="347472"/>
            <a:chExt cx="11863070" cy="6510655"/>
          </a:xfrm>
        </p:grpSpPr>
        <p:sp>
          <p:nvSpPr>
            <p:cNvPr id="7" name="object 7"/>
            <p:cNvSpPr/>
            <p:nvPr/>
          </p:nvSpPr>
          <p:spPr>
            <a:xfrm>
              <a:off x="11344655" y="6010656"/>
              <a:ext cx="847725" cy="847725"/>
            </a:xfrm>
            <a:custGeom>
              <a:avLst/>
              <a:gdLst/>
              <a:ahLst/>
              <a:cxnLst/>
              <a:rect l="l" t="t" r="r" b="b"/>
              <a:pathLst>
                <a:path w="847725" h="847725">
                  <a:moveTo>
                    <a:pt x="847356" y="0"/>
                  </a:moveTo>
                  <a:lnTo>
                    <a:pt x="0" y="0"/>
                  </a:lnTo>
                  <a:lnTo>
                    <a:pt x="0" y="847344"/>
                  </a:lnTo>
                  <a:lnTo>
                    <a:pt x="847356" y="847344"/>
                  </a:lnTo>
                  <a:lnTo>
                    <a:pt x="847356" y="0"/>
                  </a:lnTo>
                  <a:close/>
                </a:path>
              </a:pathLst>
            </a:custGeom>
            <a:solidFill>
              <a:srgbClr val="0046B9"/>
            </a:solidFill>
          </p:spPr>
          <p:txBody>
            <a:bodyPr wrap="square" lIns="0" tIns="0" rIns="0" bIns="0" rtlCol="0"/>
            <a:lstStyle/>
            <a:p>
              <a:endParaRPr/>
            </a:p>
          </p:txBody>
        </p:sp>
        <p:sp>
          <p:nvSpPr>
            <p:cNvPr id="8" name="object 8"/>
            <p:cNvSpPr/>
            <p:nvPr/>
          </p:nvSpPr>
          <p:spPr>
            <a:xfrm>
              <a:off x="11062704" y="5710427"/>
              <a:ext cx="847725" cy="848994"/>
            </a:xfrm>
            <a:custGeom>
              <a:avLst/>
              <a:gdLst/>
              <a:ahLst/>
              <a:cxnLst/>
              <a:rect l="l" t="t" r="r" b="b"/>
              <a:pathLst>
                <a:path w="847725" h="848995">
                  <a:moveTo>
                    <a:pt x="847356" y="0"/>
                  </a:moveTo>
                  <a:lnTo>
                    <a:pt x="0" y="0"/>
                  </a:lnTo>
                  <a:lnTo>
                    <a:pt x="0" y="800100"/>
                  </a:lnTo>
                  <a:lnTo>
                    <a:pt x="0" y="848868"/>
                  </a:lnTo>
                  <a:lnTo>
                    <a:pt x="847356" y="848868"/>
                  </a:lnTo>
                  <a:lnTo>
                    <a:pt x="847356" y="800100"/>
                  </a:lnTo>
                  <a:lnTo>
                    <a:pt x="847356" y="0"/>
                  </a:lnTo>
                  <a:close/>
                </a:path>
              </a:pathLst>
            </a:custGeom>
            <a:solidFill>
              <a:srgbClr val="FFCD00"/>
            </a:solidFill>
          </p:spPr>
          <p:txBody>
            <a:bodyPr wrap="square" lIns="0" tIns="0" rIns="0" bIns="0" rtlCol="0"/>
            <a:lstStyle/>
            <a:p>
              <a:endParaRPr/>
            </a:p>
          </p:txBody>
        </p:sp>
        <p:sp>
          <p:nvSpPr>
            <p:cNvPr id="9" name="object 9"/>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grpSp>
      <p:sp>
        <p:nvSpPr>
          <p:cNvPr id="10" name="object 10"/>
          <p:cNvSpPr txBox="1"/>
          <p:nvPr/>
        </p:nvSpPr>
        <p:spPr>
          <a:xfrm>
            <a:off x="720665" y="6109961"/>
            <a:ext cx="196215" cy="208279"/>
          </a:xfrm>
          <a:prstGeom prst="rect">
            <a:avLst/>
          </a:prstGeom>
        </p:spPr>
        <p:txBody>
          <a:bodyPr vert="horz" wrap="square" lIns="0" tIns="12700" rIns="0" bIns="0" rtlCol="0">
            <a:spAutoFit/>
          </a:bodyPr>
          <a:lstStyle/>
          <a:p>
            <a:pPr marL="12700">
              <a:lnSpc>
                <a:spcPct val="100000"/>
              </a:lnSpc>
              <a:spcBef>
                <a:spcPts val="100"/>
              </a:spcBef>
            </a:pPr>
            <a:r>
              <a:rPr lang="fr-FR" sz="1200">
                <a:solidFill>
                  <a:srgbClr val="7E7E7E"/>
                </a:solidFill>
                <a:latin typeface="Arial"/>
                <a:cs typeface="Arial"/>
              </a:rPr>
              <a:t>13</a:t>
            </a:r>
          </a:p>
        </p:txBody>
      </p:sp>
      <p:pic>
        <p:nvPicPr>
          <p:cNvPr id="11" name="object 11"/>
          <p:cNvPicPr/>
          <p:nvPr/>
        </p:nvPicPr>
        <p:blipFill>
          <a:blip r:embed="rId2" cstate="print"/>
          <a:stretch>
            <a:fillRect/>
          </a:stretch>
        </p:blipFill>
        <p:spPr>
          <a:xfrm>
            <a:off x="10748771" y="5739384"/>
            <a:ext cx="972311" cy="652068"/>
          </a:xfrm>
          <a:prstGeom prst="rect">
            <a:avLst/>
          </a:prstGeom>
        </p:spPr>
      </p:pic>
      <p:sp>
        <p:nvSpPr>
          <p:cNvPr id="12" name="object 12"/>
          <p:cNvSpPr txBox="1"/>
          <p:nvPr/>
        </p:nvSpPr>
        <p:spPr>
          <a:xfrm>
            <a:off x="973980" y="1635140"/>
            <a:ext cx="5655420" cy="4208844"/>
          </a:xfrm>
          <a:prstGeom prst="rect">
            <a:avLst/>
          </a:prstGeom>
        </p:spPr>
        <p:txBody>
          <a:bodyPr vert="horz" wrap="square" lIns="0" tIns="63500" rIns="0" bIns="0" rtlCol="0">
            <a:spAutoFit/>
          </a:bodyPr>
          <a:lstStyle/>
          <a:p>
            <a:pPr marR="5080">
              <a:spcAft>
                <a:spcPts val="400"/>
              </a:spcAft>
            </a:pPr>
            <a:r>
              <a:rPr lang="fr-FR" sz="1700" dirty="0">
                <a:latin typeface="Arial Nova light" panose="020B0304020202020204" pitchFamily="34" charset="0"/>
                <a:cs typeface="Arial Narrow"/>
              </a:rPr>
              <a:t>Le District offre un soutien en ligne aux familles qui ont besoin d'aide pour remplir les demandes d'admission sélective.  Les possibilités de soutien en ligne comprennent des appels téléphoniques / vidéo, des webinaires et des journées portes ouvertes.</a:t>
            </a:r>
          </a:p>
          <a:p>
            <a:pPr>
              <a:spcAft>
                <a:spcPts val="600"/>
              </a:spcAft>
            </a:pPr>
            <a:r>
              <a:rPr lang="fr-FR" sz="1700" b="1" dirty="0">
                <a:latin typeface="Arial Nova light" panose="020B0304020202020204" pitchFamily="34" charset="0"/>
                <a:cs typeface="Arial Narrow"/>
              </a:rPr>
              <a:t>Assistance téléphonique / vidéo</a:t>
            </a:r>
          </a:p>
          <a:p>
            <a:pPr marL="266700">
              <a:spcAft>
                <a:spcPts val="600"/>
              </a:spcAft>
              <a:tabLst>
                <a:tab pos="241300" algn="l"/>
              </a:tabLst>
            </a:pPr>
            <a:r>
              <a:rPr lang="fr-FR" sz="1700" dirty="0">
                <a:latin typeface="Arial Nova light" panose="020B0304020202020204" pitchFamily="34" charset="0"/>
                <a:cs typeface="Arial Narrow"/>
              </a:rPr>
              <a:t>Assistance individuelle pour la candidature</a:t>
            </a:r>
          </a:p>
          <a:p>
            <a:pPr marL="266700" marR="17145">
              <a:spcAft>
                <a:spcPts val="600"/>
              </a:spcAft>
              <a:tabLst>
                <a:tab pos="241300" algn="l"/>
              </a:tabLst>
            </a:pPr>
            <a:r>
              <a:rPr lang="fr-FR" sz="1700" dirty="0">
                <a:latin typeface="Arial Nova light" panose="020B0304020202020204" pitchFamily="34" charset="0"/>
                <a:cs typeface="Arial Narrow"/>
              </a:rPr>
              <a:t>Rendez-vous de 30 minutes par téléphone ou vidéo d’équipe</a:t>
            </a:r>
          </a:p>
          <a:p>
            <a:pPr>
              <a:spcAft>
                <a:spcPts val="600"/>
              </a:spcAft>
            </a:pPr>
            <a:r>
              <a:rPr lang="fr-FR" sz="1700" b="1" dirty="0">
                <a:latin typeface="Arial Nova light" panose="020B0304020202020204" pitchFamily="34" charset="0"/>
                <a:cs typeface="Arial Narrow"/>
              </a:rPr>
              <a:t>Webinaires sur les candidatures et les écoles</a:t>
            </a:r>
          </a:p>
          <a:p>
            <a:pPr marL="266700">
              <a:spcAft>
                <a:spcPts val="600"/>
              </a:spcAft>
              <a:tabLst>
                <a:tab pos="241300" algn="l"/>
              </a:tabLst>
            </a:pPr>
            <a:r>
              <a:rPr lang="fr-FR" sz="1700" dirty="0">
                <a:latin typeface="Arial Nova light" panose="020B0304020202020204" pitchFamily="34" charset="0"/>
                <a:cs typeface="Arial Narrow"/>
              </a:rPr>
              <a:t>1 - Webinaire d'information de 2 heures</a:t>
            </a:r>
          </a:p>
          <a:p>
            <a:pPr marL="266700" marR="483234">
              <a:spcAft>
                <a:spcPts val="600"/>
              </a:spcAft>
              <a:tabLst>
                <a:tab pos="241300" algn="l"/>
              </a:tabLst>
            </a:pPr>
            <a:r>
              <a:rPr lang="fr-FR" sz="1700" dirty="0">
                <a:latin typeface="Arial Nova light" panose="020B0304020202020204" pitchFamily="34" charset="0"/>
                <a:cs typeface="Arial Narrow"/>
              </a:rPr>
              <a:t>Les webinaires comprennent un aperçu des écoles, du processus de candidature et de la manière de postuler</a:t>
            </a:r>
          </a:p>
          <a:p>
            <a:pPr>
              <a:spcBef>
                <a:spcPts val="600"/>
              </a:spcBef>
              <a:spcAft>
                <a:spcPts val="600"/>
              </a:spcAft>
            </a:pPr>
            <a:r>
              <a:rPr lang="fr-FR" sz="1700" b="1" dirty="0">
                <a:latin typeface="Arial Nova light" panose="020B0304020202020204" pitchFamily="34" charset="0"/>
                <a:cs typeface="Arial Narrow"/>
              </a:rPr>
              <a:t>Tutorat pour les étudiants du district</a:t>
            </a:r>
          </a:p>
        </p:txBody>
      </p:sp>
      <p:sp>
        <p:nvSpPr>
          <p:cNvPr id="13" name="object 13"/>
          <p:cNvSpPr txBox="1"/>
          <p:nvPr/>
        </p:nvSpPr>
        <p:spPr>
          <a:xfrm>
            <a:off x="973980" y="936754"/>
            <a:ext cx="5807820" cy="574040"/>
          </a:xfrm>
          <a:prstGeom prst="rect">
            <a:avLst/>
          </a:prstGeom>
        </p:spPr>
        <p:txBody>
          <a:bodyPr vert="horz" wrap="square" lIns="0" tIns="12700" rIns="0" bIns="0" rtlCol="0">
            <a:spAutoFit/>
          </a:bodyPr>
          <a:lstStyle/>
          <a:p>
            <a:pPr marL="12700">
              <a:lnSpc>
                <a:spcPct val="100000"/>
              </a:lnSpc>
              <a:spcBef>
                <a:spcPts val="100"/>
              </a:spcBef>
            </a:pPr>
            <a:r>
              <a:rPr lang="fr-FR" sz="3600" b="1">
                <a:latin typeface="Calibri"/>
                <a:cs typeface="Calibri"/>
              </a:rPr>
              <a:t>Assistance aux candidats</a:t>
            </a:r>
          </a:p>
        </p:txBody>
      </p:sp>
      <p:grpSp>
        <p:nvGrpSpPr>
          <p:cNvPr id="14" name="object 14"/>
          <p:cNvGrpSpPr/>
          <p:nvPr/>
        </p:nvGrpSpPr>
        <p:grpSpPr>
          <a:xfrm>
            <a:off x="7502652" y="291096"/>
            <a:ext cx="2970530" cy="2097405"/>
            <a:chOff x="7502652" y="291096"/>
            <a:chExt cx="2970530" cy="2097405"/>
          </a:xfrm>
        </p:grpSpPr>
        <p:pic>
          <p:nvPicPr>
            <p:cNvPr id="15" name="object 15"/>
            <p:cNvPicPr/>
            <p:nvPr/>
          </p:nvPicPr>
          <p:blipFill>
            <a:blip r:embed="rId3" cstate="print"/>
            <a:stretch>
              <a:fillRect/>
            </a:stretch>
          </p:blipFill>
          <p:spPr>
            <a:xfrm>
              <a:off x="7502652" y="431292"/>
              <a:ext cx="2970275" cy="1885187"/>
            </a:xfrm>
            <a:prstGeom prst="rect">
              <a:avLst/>
            </a:prstGeom>
          </p:spPr>
        </p:pic>
        <p:pic>
          <p:nvPicPr>
            <p:cNvPr id="16" name="object 16"/>
            <p:cNvPicPr/>
            <p:nvPr/>
          </p:nvPicPr>
          <p:blipFill>
            <a:blip r:embed="rId4" cstate="print"/>
            <a:stretch>
              <a:fillRect/>
            </a:stretch>
          </p:blipFill>
          <p:spPr>
            <a:xfrm>
              <a:off x="7578852" y="291096"/>
              <a:ext cx="2883395" cy="2097011"/>
            </a:xfrm>
            <a:prstGeom prst="rect">
              <a:avLst/>
            </a:prstGeom>
          </p:spPr>
        </p:pic>
      </p:grpSp>
      <p:sp>
        <p:nvSpPr>
          <p:cNvPr id="17" name="object 17"/>
          <p:cNvSpPr txBox="1"/>
          <p:nvPr/>
        </p:nvSpPr>
        <p:spPr>
          <a:xfrm>
            <a:off x="7589519" y="518159"/>
            <a:ext cx="2851785" cy="1766570"/>
          </a:xfrm>
          <a:prstGeom prst="rect">
            <a:avLst/>
          </a:prstGeom>
          <a:solidFill>
            <a:srgbClr val="0046B9"/>
          </a:solidFill>
          <a:ln w="12700">
            <a:solidFill>
              <a:srgbClr val="2E528F"/>
            </a:solidFill>
          </a:ln>
        </p:spPr>
        <p:txBody>
          <a:bodyPr vert="horz" wrap="square" lIns="0" tIns="42544" rIns="0" bIns="0" rtlCol="0">
            <a:spAutoFit/>
          </a:bodyPr>
          <a:lstStyle/>
          <a:p>
            <a:pPr algn="ctr">
              <a:lnSpc>
                <a:spcPct val="100000"/>
              </a:lnSpc>
              <a:spcBef>
                <a:spcPts val="334"/>
              </a:spcBef>
            </a:pPr>
            <a:r>
              <a:rPr lang="fr-FR" sz="5400" b="1">
                <a:solidFill>
                  <a:srgbClr val="FFCD00"/>
                </a:solidFill>
                <a:latin typeface="Arial"/>
                <a:cs typeface="Arial"/>
              </a:rPr>
              <a:t>225</a:t>
            </a:r>
          </a:p>
          <a:p>
            <a:pPr marL="80963" marR="201295" algn="ctr">
              <a:lnSpc>
                <a:spcPct val="100000"/>
              </a:lnSpc>
              <a:spcBef>
                <a:spcPts val="95"/>
              </a:spcBef>
            </a:pPr>
            <a:r>
              <a:rPr lang="fr-FR" sz="1800">
                <a:solidFill>
                  <a:srgbClr val="FFFFFF"/>
                </a:solidFill>
                <a:latin typeface="Arial Nova"/>
                <a:cs typeface="Arial"/>
              </a:rPr>
              <a:t>Appels d'assistance téléphonique / vidéo d'octobre 2020 à aujourd'hui</a:t>
            </a:r>
          </a:p>
        </p:txBody>
      </p:sp>
      <p:pic>
        <p:nvPicPr>
          <p:cNvPr id="18" name="object 18"/>
          <p:cNvPicPr/>
          <p:nvPr/>
        </p:nvPicPr>
        <p:blipFill>
          <a:blip r:embed="rId5" cstate="print"/>
          <a:stretch>
            <a:fillRect/>
          </a:stretch>
        </p:blipFill>
        <p:spPr>
          <a:xfrm>
            <a:off x="934211" y="3142488"/>
            <a:ext cx="265175" cy="256031"/>
          </a:xfrm>
          <a:prstGeom prst="rect">
            <a:avLst/>
          </a:prstGeom>
        </p:spPr>
      </p:pic>
      <p:pic>
        <p:nvPicPr>
          <p:cNvPr id="19" name="object 19"/>
          <p:cNvPicPr/>
          <p:nvPr/>
        </p:nvPicPr>
        <p:blipFill>
          <a:blip r:embed="rId5" cstate="print"/>
          <a:stretch>
            <a:fillRect/>
          </a:stretch>
        </p:blipFill>
        <p:spPr>
          <a:xfrm>
            <a:off x="944880" y="3456432"/>
            <a:ext cx="265175" cy="256031"/>
          </a:xfrm>
          <a:prstGeom prst="rect">
            <a:avLst/>
          </a:prstGeom>
        </p:spPr>
      </p:pic>
      <p:pic>
        <p:nvPicPr>
          <p:cNvPr id="20" name="object 20"/>
          <p:cNvPicPr/>
          <p:nvPr/>
        </p:nvPicPr>
        <p:blipFill>
          <a:blip r:embed="rId6" cstate="print"/>
          <a:stretch>
            <a:fillRect/>
          </a:stretch>
        </p:blipFill>
        <p:spPr>
          <a:xfrm>
            <a:off x="925067" y="4468369"/>
            <a:ext cx="266699" cy="256031"/>
          </a:xfrm>
          <a:prstGeom prst="rect">
            <a:avLst/>
          </a:prstGeom>
        </p:spPr>
      </p:pic>
      <p:pic>
        <p:nvPicPr>
          <p:cNvPr id="21" name="object 21"/>
          <p:cNvPicPr/>
          <p:nvPr/>
        </p:nvPicPr>
        <p:blipFill>
          <a:blip r:embed="rId7" cstate="print"/>
          <a:stretch>
            <a:fillRect/>
          </a:stretch>
        </p:blipFill>
        <p:spPr>
          <a:xfrm>
            <a:off x="944880" y="4606570"/>
            <a:ext cx="265175" cy="257555"/>
          </a:xfrm>
          <a:prstGeom prst="rect">
            <a:avLst/>
          </a:prstGeom>
        </p:spPr>
      </p:pic>
      <p:grpSp>
        <p:nvGrpSpPr>
          <p:cNvPr id="22" name="object 22"/>
          <p:cNvGrpSpPr/>
          <p:nvPr/>
        </p:nvGrpSpPr>
        <p:grpSpPr>
          <a:xfrm>
            <a:off x="964124" y="2570988"/>
            <a:ext cx="9905987" cy="4306823"/>
            <a:chOff x="950975" y="2298192"/>
            <a:chExt cx="9905987" cy="4306823"/>
          </a:xfrm>
        </p:grpSpPr>
        <p:pic>
          <p:nvPicPr>
            <p:cNvPr id="23" name="object 23"/>
            <p:cNvPicPr/>
            <p:nvPr/>
          </p:nvPicPr>
          <p:blipFill>
            <a:blip r:embed="rId8" cstate="print"/>
            <a:stretch>
              <a:fillRect/>
            </a:stretch>
          </p:blipFill>
          <p:spPr>
            <a:xfrm>
              <a:off x="960119" y="3168396"/>
              <a:ext cx="158496" cy="149351"/>
            </a:xfrm>
            <a:prstGeom prst="rect">
              <a:avLst/>
            </a:prstGeom>
          </p:spPr>
        </p:pic>
        <p:pic>
          <p:nvPicPr>
            <p:cNvPr id="24" name="object 24"/>
            <p:cNvPicPr/>
            <p:nvPr/>
          </p:nvPicPr>
          <p:blipFill>
            <a:blip r:embed="rId8" cstate="print"/>
            <a:stretch>
              <a:fillRect/>
            </a:stretch>
          </p:blipFill>
          <p:spPr>
            <a:xfrm>
              <a:off x="970787" y="3482340"/>
              <a:ext cx="158496" cy="149351"/>
            </a:xfrm>
            <a:prstGeom prst="rect">
              <a:avLst/>
            </a:prstGeom>
          </p:spPr>
        </p:pic>
        <p:pic>
          <p:nvPicPr>
            <p:cNvPr id="25" name="object 25"/>
            <p:cNvPicPr/>
            <p:nvPr/>
          </p:nvPicPr>
          <p:blipFill>
            <a:blip r:embed="rId9" cstate="print"/>
            <a:stretch>
              <a:fillRect/>
            </a:stretch>
          </p:blipFill>
          <p:spPr>
            <a:xfrm>
              <a:off x="950975" y="4498849"/>
              <a:ext cx="160019" cy="149351"/>
            </a:xfrm>
            <a:prstGeom prst="rect">
              <a:avLst/>
            </a:prstGeom>
          </p:spPr>
        </p:pic>
        <p:pic>
          <p:nvPicPr>
            <p:cNvPr id="26" name="object 26"/>
            <p:cNvPicPr/>
            <p:nvPr/>
          </p:nvPicPr>
          <p:blipFill>
            <a:blip r:embed="rId8" cstate="print"/>
            <a:stretch>
              <a:fillRect/>
            </a:stretch>
          </p:blipFill>
          <p:spPr>
            <a:xfrm>
              <a:off x="955547" y="4800600"/>
              <a:ext cx="158496" cy="150875"/>
            </a:xfrm>
            <a:prstGeom prst="rect">
              <a:avLst/>
            </a:prstGeom>
          </p:spPr>
        </p:pic>
        <p:pic>
          <p:nvPicPr>
            <p:cNvPr id="27" name="object 27"/>
            <p:cNvPicPr/>
            <p:nvPr/>
          </p:nvPicPr>
          <p:blipFill>
            <a:blip r:embed="rId10" cstate="print"/>
            <a:stretch>
              <a:fillRect/>
            </a:stretch>
          </p:blipFill>
          <p:spPr>
            <a:xfrm>
              <a:off x="7394448" y="2298192"/>
              <a:ext cx="3462514" cy="4306823"/>
            </a:xfrm>
            <a:prstGeom prst="rect">
              <a:avLst/>
            </a:prstGeom>
          </p:spPr>
        </p:pic>
        <p:pic>
          <p:nvPicPr>
            <p:cNvPr id="28" name="object 28"/>
            <p:cNvPicPr/>
            <p:nvPr/>
          </p:nvPicPr>
          <p:blipFill>
            <a:blip r:embed="rId11" cstate="print"/>
            <a:stretch>
              <a:fillRect/>
            </a:stretch>
          </p:blipFill>
          <p:spPr>
            <a:xfrm>
              <a:off x="7589520" y="2493264"/>
              <a:ext cx="2874263" cy="3718560"/>
            </a:xfrm>
            <a:prstGeom prst="rect">
              <a:avLst/>
            </a:prstGeom>
          </p:spPr>
        </p:pic>
        <p:pic>
          <p:nvPicPr>
            <p:cNvPr id="29" name="object 29"/>
            <p:cNvPicPr/>
            <p:nvPr/>
          </p:nvPicPr>
          <p:blipFill>
            <a:blip r:embed="rId12" cstate="print"/>
            <a:stretch>
              <a:fillRect/>
            </a:stretch>
          </p:blipFill>
          <p:spPr>
            <a:xfrm>
              <a:off x="3540252" y="5324857"/>
              <a:ext cx="393191" cy="390143"/>
            </a:xfrm>
            <a:prstGeom prst="rect">
              <a:avLst/>
            </a:prstGeom>
          </p:spPr>
        </p:pic>
        <p:sp>
          <p:nvSpPr>
            <p:cNvPr id="30" name="object 30"/>
            <p:cNvSpPr/>
            <p:nvPr/>
          </p:nvSpPr>
          <p:spPr>
            <a:xfrm>
              <a:off x="3599687" y="5365750"/>
              <a:ext cx="274320" cy="273050"/>
            </a:xfrm>
            <a:custGeom>
              <a:avLst/>
              <a:gdLst/>
              <a:ahLst/>
              <a:cxnLst/>
              <a:rect l="l" t="t" r="r" b="b"/>
              <a:pathLst>
                <a:path w="274320" h="273050">
                  <a:moveTo>
                    <a:pt x="137922" y="0"/>
                  </a:moveTo>
                  <a:lnTo>
                    <a:pt x="0" y="0"/>
                  </a:lnTo>
                  <a:lnTo>
                    <a:pt x="136398" y="136397"/>
                  </a:lnTo>
                  <a:lnTo>
                    <a:pt x="0" y="272795"/>
                  </a:lnTo>
                  <a:lnTo>
                    <a:pt x="137922" y="272795"/>
                  </a:lnTo>
                  <a:lnTo>
                    <a:pt x="274320" y="136397"/>
                  </a:lnTo>
                  <a:lnTo>
                    <a:pt x="137922" y="0"/>
                  </a:lnTo>
                  <a:close/>
                </a:path>
              </a:pathLst>
            </a:custGeom>
            <a:solidFill>
              <a:srgbClr val="FFC000"/>
            </a:solidFill>
          </p:spPr>
          <p:txBody>
            <a:bodyPr wrap="square" lIns="0" tIns="0" rIns="0" bIns="0" rtlCol="0"/>
            <a:lstStyle/>
            <a:p>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266" y="-22205"/>
            <a:ext cx="11863070" cy="6858000"/>
            <a:chOff x="0" y="0"/>
            <a:chExt cx="11863070" cy="6858000"/>
          </a:xfrm>
        </p:grpSpPr>
        <p:sp>
          <p:nvSpPr>
            <p:cNvPr id="3" name="object 3"/>
            <p:cNvSpPr/>
            <p:nvPr/>
          </p:nvSpPr>
          <p:spPr>
            <a:xfrm>
              <a:off x="0"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0046B9"/>
            </a:solidFill>
          </p:spPr>
          <p:txBody>
            <a:bodyPr wrap="square" lIns="0" tIns="0" rIns="0" bIns="0" rtlCol="0"/>
            <a:lstStyle/>
            <a:p>
              <a:endParaRPr/>
            </a:p>
          </p:txBody>
        </p:sp>
        <p:sp>
          <p:nvSpPr>
            <p:cNvPr id="4" name="object 4"/>
            <p:cNvSpPr/>
            <p:nvPr/>
          </p:nvSpPr>
          <p:spPr>
            <a:xfrm>
              <a:off x="329184" y="347472"/>
              <a:ext cx="11534140" cy="6163310"/>
            </a:xfrm>
            <a:custGeom>
              <a:avLst/>
              <a:gdLst/>
              <a:ahLst/>
              <a:cxnLst/>
              <a:rect l="l" t="t" r="r" b="b"/>
              <a:pathLst>
                <a:path w="11534140" h="6163309">
                  <a:moveTo>
                    <a:pt x="11533632" y="0"/>
                  </a:moveTo>
                  <a:lnTo>
                    <a:pt x="0" y="0"/>
                  </a:lnTo>
                  <a:lnTo>
                    <a:pt x="0" y="6163056"/>
                  </a:lnTo>
                  <a:lnTo>
                    <a:pt x="11533632" y="6163056"/>
                  </a:lnTo>
                  <a:lnTo>
                    <a:pt x="11533632" y="0"/>
                  </a:lnTo>
                  <a:close/>
                </a:path>
              </a:pathLst>
            </a:custGeom>
            <a:solidFill>
              <a:srgbClr val="F1F1F1"/>
            </a:solidFill>
          </p:spPr>
          <p:txBody>
            <a:bodyPr wrap="square" lIns="0" tIns="0" rIns="0" bIns="0" rtlCol="0"/>
            <a:lstStyle/>
            <a:p>
              <a:endParaRPr/>
            </a:p>
          </p:txBody>
        </p:sp>
        <p:pic>
          <p:nvPicPr>
            <p:cNvPr id="5" name="object 5"/>
            <p:cNvPicPr/>
            <p:nvPr/>
          </p:nvPicPr>
          <p:blipFill>
            <a:blip r:embed="rId2" cstate="print"/>
            <a:stretch>
              <a:fillRect/>
            </a:stretch>
          </p:blipFill>
          <p:spPr>
            <a:xfrm>
              <a:off x="3814571" y="5288279"/>
              <a:ext cx="4562856" cy="1226819"/>
            </a:xfrm>
            <a:prstGeom prst="rect">
              <a:avLst/>
            </a:prstGeom>
          </p:spPr>
        </p:pic>
      </p:grpSp>
      <p:sp>
        <p:nvSpPr>
          <p:cNvPr id="6" name="object 6"/>
          <p:cNvSpPr txBox="1">
            <a:spLocks noGrp="1"/>
          </p:cNvSpPr>
          <p:nvPr>
            <p:ph type="title"/>
          </p:nvPr>
        </p:nvSpPr>
        <p:spPr>
          <a:xfrm>
            <a:off x="756382" y="947793"/>
            <a:ext cx="4806218" cy="574040"/>
          </a:xfrm>
          <a:prstGeom prst="rect">
            <a:avLst/>
          </a:prstGeom>
        </p:spPr>
        <p:txBody>
          <a:bodyPr vert="horz" wrap="square" lIns="0" tIns="12700" rIns="0" bIns="0" rtlCol="0">
            <a:spAutoFit/>
          </a:bodyPr>
          <a:lstStyle/>
          <a:p>
            <a:pPr marL="12700">
              <a:lnSpc>
                <a:spcPct val="100000"/>
              </a:lnSpc>
              <a:spcBef>
                <a:spcPts val="100"/>
              </a:spcBef>
            </a:pPr>
            <a:r>
              <a:rPr lang="fr-FR"/>
              <a:t>Accès équitable</a:t>
            </a:r>
          </a:p>
        </p:txBody>
      </p:sp>
      <p:sp>
        <p:nvSpPr>
          <p:cNvPr id="7" name="object 7"/>
          <p:cNvSpPr txBox="1"/>
          <p:nvPr/>
        </p:nvSpPr>
        <p:spPr>
          <a:xfrm>
            <a:off x="1087568" y="1583301"/>
            <a:ext cx="6257290" cy="843821"/>
          </a:xfrm>
          <a:prstGeom prst="rect">
            <a:avLst/>
          </a:prstGeom>
        </p:spPr>
        <p:txBody>
          <a:bodyPr vert="horz" wrap="square" lIns="0" tIns="12700" rIns="0" bIns="0" rtlCol="0">
            <a:spAutoFit/>
          </a:bodyPr>
          <a:lstStyle/>
          <a:p>
            <a:r>
              <a:rPr lang="fr-FR" sz="1800" dirty="0">
                <a:latin typeface="Arial Nova light" panose="020B0304020202020204" pitchFamily="34" charset="0"/>
                <a:cs typeface="Arial Narrow"/>
              </a:rPr>
              <a:t>District 8</a:t>
            </a:r>
            <a:r>
              <a:rPr lang="fr-FR" sz="1800" baseline="25462" dirty="0">
                <a:latin typeface="Arial Nova light" panose="020B0304020202020204" pitchFamily="34" charset="0"/>
                <a:cs typeface="Arial Narrow"/>
              </a:rPr>
              <a:t>e </a:t>
            </a:r>
            <a:r>
              <a:rPr lang="fr-FR" sz="1800" dirty="0">
                <a:latin typeface="Arial Nova light" panose="020B0304020202020204" pitchFamily="34" charset="0"/>
                <a:cs typeface="Arial Narrow"/>
              </a:rPr>
              <a:t>les élèves passent l'examen pendant la journée d'école. </a:t>
            </a:r>
            <a:r>
              <a:rPr lang="fr-FR" dirty="0">
                <a:latin typeface="Arial Nova light" panose="020B0304020202020204" pitchFamily="34" charset="0"/>
                <a:cs typeface="Arial Narrow"/>
              </a:rPr>
              <a:t>En raison de la pandémie, les tests se font sur une base sélective. Des options de jour de semaine et de week-end étaient proposées.</a:t>
            </a:r>
          </a:p>
        </p:txBody>
      </p:sp>
      <p:sp>
        <p:nvSpPr>
          <p:cNvPr id="10" name="object 10"/>
          <p:cNvSpPr txBox="1"/>
          <p:nvPr/>
        </p:nvSpPr>
        <p:spPr>
          <a:xfrm>
            <a:off x="1102822" y="2665286"/>
            <a:ext cx="6376670" cy="566822"/>
          </a:xfrm>
          <a:prstGeom prst="rect">
            <a:avLst/>
          </a:prstGeom>
        </p:spPr>
        <p:txBody>
          <a:bodyPr vert="horz" wrap="square" lIns="0" tIns="12700" rIns="0" bIns="0" rtlCol="0">
            <a:spAutoFit/>
          </a:bodyPr>
          <a:lstStyle/>
          <a:p>
            <a:r>
              <a:rPr lang="fr-FR" sz="1800">
                <a:latin typeface="Arial Nova light" panose="020B0304020202020204" pitchFamily="34" charset="0"/>
                <a:cs typeface="Arial Narrow"/>
              </a:rPr>
              <a:t>Les étudiants DPSCD bénéficient d'un tutorat gratuit pour l'examen. Ils peuvent </a:t>
            </a:r>
            <a:r>
              <a:rPr lang="fr-FR">
                <a:latin typeface="Arial Nova light" panose="020B0304020202020204" pitchFamily="34" charset="0"/>
                <a:cs typeface="Arial Narrow"/>
              </a:rPr>
              <a:t>participer à autant de sessions en ligne qu’ils le souhaitent.</a:t>
            </a:r>
          </a:p>
        </p:txBody>
      </p:sp>
      <p:sp>
        <p:nvSpPr>
          <p:cNvPr id="12" name="object 12"/>
          <p:cNvSpPr txBox="1"/>
          <p:nvPr/>
        </p:nvSpPr>
        <p:spPr>
          <a:xfrm>
            <a:off x="1115681" y="3454460"/>
            <a:ext cx="6011545" cy="1120820"/>
          </a:xfrm>
          <a:prstGeom prst="rect">
            <a:avLst/>
          </a:prstGeom>
        </p:spPr>
        <p:txBody>
          <a:bodyPr vert="horz" wrap="square" lIns="0" tIns="12700" rIns="0" bIns="0" rtlCol="0">
            <a:spAutoFit/>
          </a:bodyPr>
          <a:lstStyle/>
          <a:p>
            <a:r>
              <a:rPr lang="fr-FR" sz="1800" dirty="0">
                <a:latin typeface="Arial Nova light" panose="020B0304020202020204" pitchFamily="34" charset="0"/>
                <a:cs typeface="Arial Narrow"/>
              </a:rPr>
              <a:t>Les conseillers scolaires aident les étudiants dans leurs demandes. </a:t>
            </a:r>
            <a:r>
              <a:rPr lang="fr-FR" dirty="0">
                <a:latin typeface="Arial Nova light" panose="020B0304020202020204" pitchFamily="34" charset="0"/>
                <a:cs typeface="Arial Narrow"/>
              </a:rPr>
              <a:t>La plate-forme de candidature a une fonction de « collaboration » qui permet aux étudiants de communiquer leur candidature en cours à des enseignants, des conseillers, des mentors, etc. pour obtenir de l'aide.</a:t>
            </a:r>
          </a:p>
        </p:txBody>
      </p:sp>
      <p:sp>
        <p:nvSpPr>
          <p:cNvPr id="16" name="object 16"/>
          <p:cNvSpPr txBox="1"/>
          <p:nvPr/>
        </p:nvSpPr>
        <p:spPr>
          <a:xfrm>
            <a:off x="1087568" y="5077665"/>
            <a:ext cx="6670035" cy="289823"/>
          </a:xfrm>
          <a:prstGeom prst="rect">
            <a:avLst/>
          </a:prstGeom>
        </p:spPr>
        <p:txBody>
          <a:bodyPr vert="horz" wrap="square" lIns="0" tIns="12700" rIns="0" bIns="0" rtlCol="0">
            <a:spAutoFit/>
          </a:bodyPr>
          <a:lstStyle/>
          <a:p>
            <a:pPr marL="12700">
              <a:lnSpc>
                <a:spcPct val="100000"/>
              </a:lnSpc>
              <a:spcBef>
                <a:spcPts val="100"/>
              </a:spcBef>
            </a:pPr>
            <a:r>
              <a:rPr lang="fr-FR" sz="1800" dirty="0">
                <a:latin typeface="Arial Nova light" panose="020B0304020202020204" pitchFamily="34" charset="0"/>
                <a:cs typeface="Arial Narrow"/>
              </a:rPr>
              <a:t>Aide à la complétion des candidatures offerte à tous les candidats.</a:t>
            </a:r>
          </a:p>
        </p:txBody>
      </p:sp>
      <p:grpSp>
        <p:nvGrpSpPr>
          <p:cNvPr id="17" name="object 17"/>
          <p:cNvGrpSpPr/>
          <p:nvPr/>
        </p:nvGrpSpPr>
        <p:grpSpPr>
          <a:xfrm>
            <a:off x="609092" y="1583301"/>
            <a:ext cx="11010900" cy="3814791"/>
            <a:chOff x="652272" y="1824228"/>
            <a:chExt cx="11010900" cy="2936875"/>
          </a:xfrm>
        </p:grpSpPr>
        <p:pic>
          <p:nvPicPr>
            <p:cNvPr id="18" name="object 18"/>
            <p:cNvPicPr/>
            <p:nvPr/>
          </p:nvPicPr>
          <p:blipFill>
            <a:blip r:embed="rId3" cstate="print"/>
            <a:stretch>
              <a:fillRect/>
            </a:stretch>
          </p:blipFill>
          <p:spPr>
            <a:xfrm>
              <a:off x="652272" y="1824228"/>
              <a:ext cx="376427" cy="376427"/>
            </a:xfrm>
            <a:prstGeom prst="rect">
              <a:avLst/>
            </a:prstGeom>
          </p:spPr>
        </p:pic>
        <p:sp>
          <p:nvSpPr>
            <p:cNvPr id="19" name="object 19"/>
            <p:cNvSpPr/>
            <p:nvPr/>
          </p:nvSpPr>
          <p:spPr>
            <a:xfrm>
              <a:off x="678180" y="1850136"/>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4"/>
                  </a:lnTo>
                  <a:lnTo>
                    <a:pt x="6876" y="177503"/>
                  </a:lnTo>
                  <a:lnTo>
                    <a:pt x="26023" y="214527"/>
                  </a:lnTo>
                  <a:lnTo>
                    <a:pt x="55220" y="243724"/>
                  </a:lnTo>
                  <a:lnTo>
                    <a:pt x="92244" y="262871"/>
                  </a:lnTo>
                  <a:lnTo>
                    <a:pt x="134874" y="269748"/>
                  </a:lnTo>
                  <a:lnTo>
                    <a:pt x="177503" y="262871"/>
                  </a:lnTo>
                  <a:lnTo>
                    <a:pt x="214527" y="243724"/>
                  </a:lnTo>
                  <a:lnTo>
                    <a:pt x="243724" y="214527"/>
                  </a:lnTo>
                  <a:lnTo>
                    <a:pt x="262871" y="177503"/>
                  </a:lnTo>
                  <a:lnTo>
                    <a:pt x="269748" y="134874"/>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dirty="0"/>
            </a:p>
          </p:txBody>
        </p:sp>
        <p:pic>
          <p:nvPicPr>
            <p:cNvPr id="20" name="object 20"/>
            <p:cNvPicPr/>
            <p:nvPr/>
          </p:nvPicPr>
          <p:blipFill>
            <a:blip r:embed="rId3" cstate="print"/>
            <a:stretch>
              <a:fillRect/>
            </a:stretch>
          </p:blipFill>
          <p:spPr>
            <a:xfrm>
              <a:off x="652272" y="2692907"/>
              <a:ext cx="376427" cy="376427"/>
            </a:xfrm>
            <a:prstGeom prst="rect">
              <a:avLst/>
            </a:prstGeom>
          </p:spPr>
        </p:pic>
        <p:sp>
          <p:nvSpPr>
            <p:cNvPr id="21" name="object 21"/>
            <p:cNvSpPr/>
            <p:nvPr/>
          </p:nvSpPr>
          <p:spPr>
            <a:xfrm>
              <a:off x="678180" y="2718816"/>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4"/>
                  </a:lnTo>
                  <a:lnTo>
                    <a:pt x="6876" y="177503"/>
                  </a:lnTo>
                  <a:lnTo>
                    <a:pt x="26023" y="214527"/>
                  </a:lnTo>
                  <a:lnTo>
                    <a:pt x="55220" y="243724"/>
                  </a:lnTo>
                  <a:lnTo>
                    <a:pt x="92244" y="262871"/>
                  </a:lnTo>
                  <a:lnTo>
                    <a:pt x="134874" y="269748"/>
                  </a:lnTo>
                  <a:lnTo>
                    <a:pt x="177503" y="262871"/>
                  </a:lnTo>
                  <a:lnTo>
                    <a:pt x="214527" y="243724"/>
                  </a:lnTo>
                  <a:lnTo>
                    <a:pt x="243724" y="214527"/>
                  </a:lnTo>
                  <a:lnTo>
                    <a:pt x="262871" y="177503"/>
                  </a:lnTo>
                  <a:lnTo>
                    <a:pt x="269748" y="134874"/>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a:p>
          </p:txBody>
        </p:sp>
        <p:pic>
          <p:nvPicPr>
            <p:cNvPr id="22" name="object 22"/>
            <p:cNvPicPr/>
            <p:nvPr/>
          </p:nvPicPr>
          <p:blipFill>
            <a:blip r:embed="rId3" cstate="print"/>
            <a:stretch>
              <a:fillRect/>
            </a:stretch>
          </p:blipFill>
          <p:spPr>
            <a:xfrm>
              <a:off x="652272" y="3300983"/>
              <a:ext cx="376427" cy="376427"/>
            </a:xfrm>
            <a:prstGeom prst="rect">
              <a:avLst/>
            </a:prstGeom>
          </p:spPr>
        </p:pic>
        <p:sp>
          <p:nvSpPr>
            <p:cNvPr id="23" name="object 23"/>
            <p:cNvSpPr/>
            <p:nvPr/>
          </p:nvSpPr>
          <p:spPr>
            <a:xfrm>
              <a:off x="678180" y="3326891"/>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4"/>
                  </a:lnTo>
                  <a:lnTo>
                    <a:pt x="6876" y="177503"/>
                  </a:lnTo>
                  <a:lnTo>
                    <a:pt x="26023" y="214527"/>
                  </a:lnTo>
                  <a:lnTo>
                    <a:pt x="55220" y="243724"/>
                  </a:lnTo>
                  <a:lnTo>
                    <a:pt x="92244" y="262871"/>
                  </a:lnTo>
                  <a:lnTo>
                    <a:pt x="134874" y="269748"/>
                  </a:lnTo>
                  <a:lnTo>
                    <a:pt x="177503" y="262871"/>
                  </a:lnTo>
                  <a:lnTo>
                    <a:pt x="214527" y="243724"/>
                  </a:lnTo>
                  <a:lnTo>
                    <a:pt x="243724" y="214527"/>
                  </a:lnTo>
                  <a:lnTo>
                    <a:pt x="262871" y="177503"/>
                  </a:lnTo>
                  <a:lnTo>
                    <a:pt x="269748" y="134874"/>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a:p>
          </p:txBody>
        </p:sp>
        <p:pic>
          <p:nvPicPr>
            <p:cNvPr id="24" name="object 24"/>
            <p:cNvPicPr/>
            <p:nvPr/>
          </p:nvPicPr>
          <p:blipFill>
            <a:blip r:embed="rId3" cstate="print"/>
            <a:stretch>
              <a:fillRect/>
            </a:stretch>
          </p:blipFill>
          <p:spPr>
            <a:xfrm>
              <a:off x="652272" y="4384547"/>
              <a:ext cx="376427" cy="376427"/>
            </a:xfrm>
            <a:prstGeom prst="rect">
              <a:avLst/>
            </a:prstGeom>
          </p:spPr>
        </p:pic>
        <p:sp>
          <p:nvSpPr>
            <p:cNvPr id="25" name="object 25"/>
            <p:cNvSpPr/>
            <p:nvPr/>
          </p:nvSpPr>
          <p:spPr>
            <a:xfrm>
              <a:off x="678180" y="4410455"/>
              <a:ext cx="269875" cy="269875"/>
            </a:xfrm>
            <a:custGeom>
              <a:avLst/>
              <a:gdLst/>
              <a:ahLst/>
              <a:cxnLst/>
              <a:rect l="l" t="t" r="r" b="b"/>
              <a:pathLst>
                <a:path w="269875" h="269875">
                  <a:moveTo>
                    <a:pt x="134874" y="0"/>
                  </a:moveTo>
                  <a:lnTo>
                    <a:pt x="92244" y="6876"/>
                  </a:lnTo>
                  <a:lnTo>
                    <a:pt x="55220" y="26023"/>
                  </a:lnTo>
                  <a:lnTo>
                    <a:pt x="26023" y="55220"/>
                  </a:lnTo>
                  <a:lnTo>
                    <a:pt x="6876" y="92244"/>
                  </a:lnTo>
                  <a:lnTo>
                    <a:pt x="0" y="134874"/>
                  </a:lnTo>
                  <a:lnTo>
                    <a:pt x="6876" y="177503"/>
                  </a:lnTo>
                  <a:lnTo>
                    <a:pt x="26023" y="214527"/>
                  </a:lnTo>
                  <a:lnTo>
                    <a:pt x="55220" y="243724"/>
                  </a:lnTo>
                  <a:lnTo>
                    <a:pt x="92244" y="262871"/>
                  </a:lnTo>
                  <a:lnTo>
                    <a:pt x="134874" y="269748"/>
                  </a:lnTo>
                  <a:lnTo>
                    <a:pt x="177503" y="262871"/>
                  </a:lnTo>
                  <a:lnTo>
                    <a:pt x="214527" y="243724"/>
                  </a:lnTo>
                  <a:lnTo>
                    <a:pt x="243724" y="214527"/>
                  </a:lnTo>
                  <a:lnTo>
                    <a:pt x="262871" y="177503"/>
                  </a:lnTo>
                  <a:lnTo>
                    <a:pt x="269748" y="134874"/>
                  </a:lnTo>
                  <a:lnTo>
                    <a:pt x="262871" y="92244"/>
                  </a:lnTo>
                  <a:lnTo>
                    <a:pt x="243724" y="55220"/>
                  </a:lnTo>
                  <a:lnTo>
                    <a:pt x="214527" y="26023"/>
                  </a:lnTo>
                  <a:lnTo>
                    <a:pt x="177503" y="6876"/>
                  </a:lnTo>
                  <a:lnTo>
                    <a:pt x="134874" y="0"/>
                  </a:lnTo>
                  <a:close/>
                </a:path>
              </a:pathLst>
            </a:custGeom>
            <a:solidFill>
              <a:srgbClr val="F9CD02"/>
            </a:solidFill>
          </p:spPr>
          <p:txBody>
            <a:bodyPr wrap="square" lIns="0" tIns="0" rIns="0" bIns="0" rtlCol="0"/>
            <a:lstStyle/>
            <a:p>
              <a:endParaRPr/>
            </a:p>
          </p:txBody>
        </p:sp>
        <p:pic>
          <p:nvPicPr>
            <p:cNvPr id="26" name="object 26"/>
            <p:cNvPicPr/>
            <p:nvPr/>
          </p:nvPicPr>
          <p:blipFill>
            <a:blip r:embed="rId4" cstate="print"/>
            <a:stretch>
              <a:fillRect/>
            </a:stretch>
          </p:blipFill>
          <p:spPr>
            <a:xfrm>
              <a:off x="8031479" y="1845564"/>
              <a:ext cx="3631690" cy="2915411"/>
            </a:xfrm>
            <a:prstGeom prst="rect">
              <a:avLst/>
            </a:prstGeom>
          </p:spPr>
        </p:pic>
        <p:pic>
          <p:nvPicPr>
            <p:cNvPr id="27" name="object 27"/>
            <p:cNvPicPr/>
            <p:nvPr/>
          </p:nvPicPr>
          <p:blipFill>
            <a:blip r:embed="rId5" cstate="print"/>
            <a:stretch>
              <a:fillRect/>
            </a:stretch>
          </p:blipFill>
          <p:spPr>
            <a:xfrm>
              <a:off x="8279891" y="2372868"/>
              <a:ext cx="3134867" cy="1638299"/>
            </a:xfrm>
            <a:prstGeom prst="rect">
              <a:avLst/>
            </a:prstGeom>
          </p:spPr>
        </p:pic>
      </p:grpSp>
      <p:sp>
        <p:nvSpPr>
          <p:cNvPr id="28" name="object 28"/>
          <p:cNvSpPr txBox="1"/>
          <p:nvPr/>
        </p:nvSpPr>
        <p:spPr>
          <a:xfrm>
            <a:off x="8057388" y="1905000"/>
            <a:ext cx="3525520" cy="2708434"/>
          </a:xfrm>
          <a:prstGeom prst="rect">
            <a:avLst/>
          </a:prstGeom>
          <a:solidFill>
            <a:srgbClr val="2E5496"/>
          </a:solidFill>
        </p:spPr>
        <p:txBody>
          <a:bodyPr vert="horz" wrap="square" lIns="0" tIns="0" rIns="0" bIns="0" rtlCol="0">
            <a:spAutoFit/>
          </a:bodyPr>
          <a:lstStyle/>
          <a:p>
            <a:pPr>
              <a:lnSpc>
                <a:spcPct val="100000"/>
              </a:lnSpc>
            </a:pPr>
            <a:endParaRPr sz="2200" dirty="0">
              <a:latin typeface="Times New Roman"/>
              <a:cs typeface="Times New Roman"/>
            </a:endParaRPr>
          </a:p>
          <a:p>
            <a:pPr>
              <a:lnSpc>
                <a:spcPct val="100000"/>
              </a:lnSpc>
              <a:spcBef>
                <a:spcPts val="45"/>
              </a:spcBef>
            </a:pPr>
            <a:endParaRPr sz="1800" dirty="0">
              <a:latin typeface="Times New Roman"/>
              <a:cs typeface="Times New Roman"/>
            </a:endParaRPr>
          </a:p>
          <a:p>
            <a:pPr marL="361950" marR="377190" algn="ctr">
              <a:lnSpc>
                <a:spcPct val="100000"/>
              </a:lnSpc>
            </a:pPr>
            <a:r>
              <a:rPr lang="fr-FR">
                <a:solidFill>
                  <a:srgbClr val="FFFFFF"/>
                </a:solidFill>
                <a:latin typeface="Arial Nova light" panose="020B0304020202020204" pitchFamily="34" charset="0"/>
                <a:cs typeface="Arial Narrow"/>
              </a:rPr>
              <a:t>Site Web avec ressources:  Detroitk12.org/examschools</a:t>
            </a:r>
          </a:p>
          <a:p>
            <a:pPr marL="361950" algn="ctr">
              <a:lnSpc>
                <a:spcPct val="100000"/>
              </a:lnSpc>
            </a:pPr>
            <a:endParaRPr dirty="0">
              <a:latin typeface="Arial Nova light" panose="020B0304020202020204" pitchFamily="34" charset="0"/>
              <a:cs typeface="Arial Narrow"/>
            </a:endParaRPr>
          </a:p>
          <a:p>
            <a:pPr algn="ctr">
              <a:lnSpc>
                <a:spcPct val="100000"/>
              </a:lnSpc>
            </a:pPr>
            <a:r>
              <a:rPr lang="fr-FR">
                <a:solidFill>
                  <a:srgbClr val="FFFFFF"/>
                </a:solidFill>
                <a:latin typeface="Arial Nova light" panose="020B0304020202020204" pitchFamily="34" charset="0"/>
                <a:cs typeface="Arial Narrow"/>
              </a:rPr>
              <a:t>Kisha Verdusco</a:t>
            </a:r>
          </a:p>
          <a:p>
            <a:pPr algn="ctr">
              <a:lnSpc>
                <a:spcPct val="100000"/>
              </a:lnSpc>
            </a:pPr>
            <a:r>
              <a:rPr lang="fr-FR" sz="1600">
                <a:solidFill>
                  <a:srgbClr val="FFFFFF"/>
                </a:solidFill>
                <a:latin typeface="Arial Nova light" panose="020B0304020202020204" pitchFamily="34" charset="0"/>
                <a:cs typeface="Arial Narrow"/>
              </a:rPr>
              <a:t>Kisha.Verdusco@detroitk12.org</a:t>
            </a:r>
          </a:p>
          <a:p>
            <a:pPr algn="ctr">
              <a:lnSpc>
                <a:spcPct val="100000"/>
              </a:lnSpc>
            </a:pPr>
            <a:endParaRPr lang="es-AR" sz="1600" dirty="0">
              <a:latin typeface="Arial Nova light" panose="020B0304020202020204" pitchFamily="34" charset="0"/>
              <a:cs typeface="Arial Narrow"/>
            </a:endParaRPr>
          </a:p>
          <a:p>
            <a:pPr algn="ctr">
              <a:lnSpc>
                <a:spcPct val="100000"/>
              </a:lnSpc>
            </a:pPr>
            <a:endParaRPr lang="es-AR" sz="1600" dirty="0">
              <a:latin typeface="Arial Nova light" panose="020B0304020202020204" pitchFamily="34" charset="0"/>
              <a:cs typeface="Arial Narrow"/>
            </a:endParaRPr>
          </a:p>
          <a:p>
            <a:pPr algn="ctr">
              <a:lnSpc>
                <a:spcPct val="100000"/>
              </a:lnSpc>
            </a:pPr>
            <a:endParaRPr sz="1600" dirty="0">
              <a:latin typeface="Arial Nova light" panose="020B0304020202020204" pitchFamily="34" charset="0"/>
              <a:cs typeface="Arial Narrow"/>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TotalTime>
  <Words>1271</Words>
  <Application>Microsoft Office PowerPoint</Application>
  <PresentationFormat>Widescreen</PresentationFormat>
  <Paragraphs>328</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Arial Narrow</vt:lpstr>
      <vt:lpstr>Arial Nova</vt:lpstr>
      <vt:lpstr>Arial Nova light</vt:lpstr>
      <vt:lpstr>Calibri</vt:lpstr>
      <vt:lpstr>Calibri (Cuerpo)</vt:lpstr>
      <vt:lpstr>Times New Roman</vt:lpstr>
      <vt:lpstr>Office Theme</vt:lpstr>
      <vt:lpstr>Admissions à l'examen secondaire Detroit, MI 27 avril 2021</vt:lpstr>
      <vt:lpstr>Contexte de Detroit</vt:lpstr>
      <vt:lpstr>Exigences de la candidature</vt:lpstr>
      <vt:lpstr>Nouveau processus d'admission en 2018</vt:lpstr>
      <vt:lpstr>PowerPoint Presentation</vt:lpstr>
      <vt:lpstr>PowerPoint Presentation</vt:lpstr>
      <vt:lpstr>PowerPoint Presentation</vt:lpstr>
      <vt:lpstr>PowerPoint Presentation</vt:lpstr>
      <vt:lpstr>Test en cas de pandémie</vt:lpstr>
      <vt:lpstr>Score : Dissertations d'admission</vt:lpstr>
      <vt:lpstr>Score : Performance académique</vt:lpstr>
      <vt:lpstr>Points bonus - Impact</vt:lpstr>
      <vt:lpstr>PowerPoint Presentation</vt:lpstr>
      <vt:lpstr>Accès équitable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Superintendent Report  September 15, 2020</dc:title>
  <dc:creator>Nikolai Vitti</dc:creator>
  <cp:lastModifiedBy>Parvex, Lena N</cp:lastModifiedBy>
  <cp:revision>14</cp:revision>
  <dcterms:created xsi:type="dcterms:W3CDTF">2021-04-29T22:40:37Z</dcterms:created>
  <dcterms:modified xsi:type="dcterms:W3CDTF">2021-05-03T17:58:27Z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2021-04-27T00:00:00Z</vt:filetime>
  </property>
  <property fmtid="{D5CDD505-2E9C-101B-9397-08002B2CF9AE}" pid="3" name="Creator">
    <vt:lpwstr>Acrobat PDFMaker 21 for PowerPoint</vt:lpwstr>
  </property>
  <property fmtid="{D5CDD505-2E9C-101B-9397-08002B2CF9AE}" pid="4" name="LastSaved">
    <vt:filetime>2021-04-29T00:00:00Z</vt:filetime>
  </property>
</Properties>
</file>