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33" r:id="rId3"/>
    <p:sldId id="330" r:id="rId4"/>
    <p:sldId id="323" r:id="rId5"/>
    <p:sldId id="326" r:id="rId6"/>
    <p:sldId id="325" r:id="rId7"/>
    <p:sldId id="335" r:id="rId8"/>
    <p:sldId id="327" r:id="rId9"/>
    <p:sldId id="328" r:id="rId10"/>
    <p:sldId id="334" r:id="rId11"/>
    <p:sldId id="332" r:id="rId12"/>
    <p:sldId id="331" r:id="rId13"/>
    <p:sldId id="28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C45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23887"/>
    <p:restoredTop sz="86644"/>
  </p:normalViewPr>
  <p:slideViewPr>
    <p:cSldViewPr snapToGrid="0">
      <p:cViewPr varScale="1">
        <p:scale>
          <a:sx n="109" d="100"/>
          <a:sy n="109" d="100"/>
        </p:scale>
        <p:origin x="696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70" d="100"/>
        <a:sy n="17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1984" y="-148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F4472CE-AD66-54F5-C9B1-9899A07493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EF0303-CC4B-E665-F16F-18DCFBD8EB6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620FE0-215A-ED4B-8AF3-C649CE383147}" type="datetimeFigureOut">
              <a:rPr lang="en-US" smtClean="0"/>
              <a:t>10/3/24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0C98D7-A839-475D-75F7-447F525DDCE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EBD9EC-B5DA-CB2F-6A90-C74FA22883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F76A5-E374-124D-A3AB-9BC319C69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557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64A52D-C822-0A4A-8066-0D84F7F5E93E}" type="datetimeFigureOut">
              <a:rPr lang="en-US" smtClean="0"/>
              <a:t>10/3/24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EB1D0B-D4EE-1B4B-9E91-818505840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58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Scripture to be read: Luke 3:9-14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B1D0B-D4EE-1B4B-9E91-818505840E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480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B1D0B-D4EE-1B4B-9E91-818505840EC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04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B1D0B-D4EE-1B4B-9E91-818505840EC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31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298950"/>
            <a:ext cx="5791200" cy="4673600"/>
          </a:xfrm>
        </p:spPr>
        <p:txBody>
          <a:bodyPr/>
          <a:lstStyle/>
          <a:p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B1D0B-D4EE-1B4B-9E91-818505840EC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68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257110"/>
            <a:ext cx="5486400" cy="499446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B1D0B-D4EE-1B4B-9E91-818505840EC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484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6291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B1D0B-D4EE-1B4B-9E91-818505840EC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958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EE172-5CCA-8632-8065-3052FDEC8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59AF3E-B328-FAE6-10C7-FFF06F5168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372507-2917-B907-434B-252DC874F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629150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FBD23-C3F1-54AE-8404-F006FF0C3C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B1D0B-D4EE-1B4B-9E91-818505840EC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200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298950"/>
            <a:ext cx="5486400" cy="48450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B1D0B-D4EE-1B4B-9E91-818505840EC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910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286250"/>
            <a:ext cx="5486400" cy="4216400"/>
          </a:xfrm>
        </p:spPr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B1D0B-D4EE-1B4B-9E91-818505840EC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3160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E5904-189C-C03C-FB71-4C9A005CA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69A7C1-6B25-966E-575C-742358D149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7945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5B1771-773F-0AB5-1ECE-C0DD1B44B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216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10C424-61EB-735A-29A0-6A98DCAACD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B1D0B-D4EE-1B4B-9E91-818505840EC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715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9749"/>
            <a:ext cx="5861050" cy="465455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B1D0B-D4EE-1B4B-9E91-818505840EC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3841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B1D0B-D4EE-1B4B-9E91-818505840EC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682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27b578b852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27b578b8524_0_0:notes"/>
          <p:cNvSpPr txBox="1">
            <a:spLocks noGrp="1"/>
          </p:cNvSpPr>
          <p:nvPr>
            <p:ph type="body" idx="1"/>
          </p:nvPr>
        </p:nvSpPr>
        <p:spPr>
          <a:xfrm>
            <a:off x="677487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CA3F5-8278-3CAA-D9F3-8221F74705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FAAE3E-74F1-E999-C3A1-69CF2CA1A1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F0159A-9B92-157E-645A-04788DE7C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6BAE-4B16-1B44-8CC1-113DD2AA1C63}" type="datetimeFigureOut">
              <a:rPr lang="en-US" smtClean="0"/>
              <a:t>10/3/24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49C4D-FFE9-FAD7-C846-E93891F86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EFFC8-4797-EAB8-DBD8-09FBF2C7C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A268-FD52-0747-AFD2-BFEC1E916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029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79964-0DF9-7715-375A-7F7649CE9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3910DF-7F3C-0DA6-9132-2FA3FF0A8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7F8262-7DF2-0D30-C584-9E4FCE16E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6BAE-4B16-1B44-8CC1-113DD2AA1C63}" type="datetimeFigureOut">
              <a:rPr lang="en-US" smtClean="0"/>
              <a:t>10/3/24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03536-5B4C-E913-3D15-BB27C6F2D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FAAFF-6005-56C5-7A2C-D500A3031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A268-FD52-0747-AFD2-BFEC1E916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089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470C1-FE6D-44CC-FBA7-6100679E6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E57B7F-51E4-A4B3-58CA-25926E53D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AD32E-420B-F007-2899-0431F1C62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6BAE-4B16-1B44-8CC1-113DD2AA1C63}" type="datetimeFigureOut">
              <a:rPr lang="en-US" smtClean="0"/>
              <a:t>10/3/24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45365-4323-6456-0D37-3897332C6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BD0FA-3F13-80D5-5A1C-1CD98CC8C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A268-FD52-0747-AFD2-BFEC1E916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86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043B5-0212-E600-029B-1957FE459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63A06-61BC-60D2-2F1C-ED6E5A2861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E0C320-2C33-88CC-BFA3-C77D791A5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A860A4-DBE8-C697-F581-97845347A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6BAE-4B16-1B44-8CC1-113DD2AA1C63}" type="datetimeFigureOut">
              <a:rPr lang="en-US" smtClean="0"/>
              <a:t>10/3/24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515915-AEE1-9833-688B-D3FB027D0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47693C-CD1C-2872-800A-D2792F8A9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A268-FD52-0747-AFD2-BFEC1E916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739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635A1-3592-B620-C3D5-73BC1F7B3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385AD1-46A5-C86D-9EA4-24D619437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734F0A-2E69-75B5-89BF-159C3A854C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C8126C-1124-2AFA-9D9D-E8DA7B4DC2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4AFA09-9785-E019-7E52-4F66DD1EFE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10964A-5DFC-B8B2-79A9-B892DE4ED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6BAE-4B16-1B44-8CC1-113DD2AA1C63}" type="datetimeFigureOut">
              <a:rPr lang="en-US" smtClean="0"/>
              <a:t>10/3/24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0D29EC-4CAF-8D6E-4491-A02F85FCE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F0640D-946B-731C-AAA2-EA0B178E6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A268-FD52-0747-AFD2-BFEC1E916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40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02F6E-2D53-8842-3846-3F3045EBF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48FCC4-18F1-93C4-C012-3CA4D994F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6BAE-4B16-1B44-8CC1-113DD2AA1C63}" type="datetimeFigureOut">
              <a:rPr lang="en-US" smtClean="0"/>
              <a:t>10/3/24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D2D252-4B45-A67F-3EC4-DD9B7DA86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FF5D4E-6639-2505-EB03-680BC913D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A268-FD52-0747-AFD2-BFEC1E916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897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85CD81-490F-15E8-C474-EEC7041F2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6BAE-4B16-1B44-8CC1-113DD2AA1C63}" type="datetimeFigureOut">
              <a:rPr lang="en-US" smtClean="0"/>
              <a:t>10/3/24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DFE0CB-F41A-F522-0ECD-476E9E1FC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74AB1-B3DF-84D2-01CF-27EA9B052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A268-FD52-0747-AFD2-BFEC1E916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952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11628-CBE9-2E66-29AC-A6BB3DD64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56E0B-CDAF-6548-8730-9C9904F71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77BE3C-F848-B997-CD4B-CAB60D2A58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485D0-2DD1-2DA5-1A57-0FCD189AA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6BAE-4B16-1B44-8CC1-113DD2AA1C63}" type="datetimeFigureOut">
              <a:rPr lang="en-US" smtClean="0"/>
              <a:t>10/3/24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A11EC5-FE5B-FEA6-861C-A117D41F8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B50FB-5E26-C103-8717-2C8ADD914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A268-FD52-0747-AFD2-BFEC1E916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93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4AE0A-D85F-0D4E-BFA2-F19D8FF69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2082E2-AE42-7D5F-10FE-CFC1267C0A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FBC35-84F9-2801-D3C2-7BD3A4C490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9D7754-5E42-DEDC-74C3-DBF28B87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6BAE-4B16-1B44-8CC1-113DD2AA1C63}" type="datetimeFigureOut">
              <a:rPr lang="en-US" smtClean="0"/>
              <a:t>10/3/24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271EFB-CA74-597E-2BD0-DB059C30E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0CAD30-51F4-AA3A-9561-36769A5E5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A268-FD52-0747-AFD2-BFEC1E916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343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CC04D-0403-A307-DA74-BE660BAA2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9E79BD-CC73-B70B-518F-0D1513D1D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CE3C3-2D57-18CB-5501-69F97A0A0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6BAE-4B16-1B44-8CC1-113DD2AA1C63}" type="datetimeFigureOut">
              <a:rPr lang="en-US" smtClean="0"/>
              <a:t>10/3/24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DDC29-0631-1CC5-C366-1AF468FF2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100A9-93CD-D61F-C47E-EC598602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A268-FD52-0747-AFD2-BFEC1E916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577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380092-6162-2A27-750C-2F410D9768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ABB988-8287-CE3F-C898-004CD5975B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E028F-13E3-2B7A-C15E-2634AF0D5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6BAE-4B16-1B44-8CC1-113DD2AA1C63}" type="datetimeFigureOut">
              <a:rPr lang="en-US" smtClean="0"/>
              <a:t>10/3/24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38869A-AA7D-D2CF-D32C-2A0A911A0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02359-09AB-AFB9-45BE-7D18C74E3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A268-FD52-0747-AFD2-BFEC1E916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9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82BBE3-5C52-9833-EB94-6FDA5EBBB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0877B6-7017-3EF6-2F9E-F2A79B65D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BF912-FA93-E126-64F2-525BF06C3E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56BAE-4B16-1B44-8CC1-113DD2AA1C63}" type="datetimeFigureOut">
              <a:rPr lang="en-US" smtClean="0"/>
              <a:t>10/3/24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13D44-E115-DBAC-3F56-9210E0C20D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029CD-A5F2-8283-A880-AEDEB60EC7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3A268-FD52-0747-AFD2-BFEC1E916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96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EB85ABE-2310-BB51-ECC3-71F61AA68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450" y="0"/>
            <a:ext cx="7023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30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BB86890-DF60-43F1-5718-1CCF36AC80C9}"/>
              </a:ext>
            </a:extLst>
          </p:cNvPr>
          <p:cNvGrpSpPr/>
          <p:nvPr/>
        </p:nvGrpSpPr>
        <p:grpSpPr>
          <a:xfrm>
            <a:off x="0" y="0"/>
            <a:ext cx="12480757" cy="7443886"/>
            <a:chOff x="12700" y="0"/>
            <a:chExt cx="12179300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4E7C23B-394A-EB68-4056-A8180CB883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3150" y="0"/>
              <a:ext cx="1004570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5CB5054F-9565-5BA6-FB0B-564FF8B496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3287" y="0"/>
              <a:ext cx="1128713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494EC60A-5CF9-5EE9-96A6-541D55F37B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" y="0"/>
              <a:ext cx="1058863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F9B9B4B-68B5-F50C-884C-C3879A0E04D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38377"/>
          <a:stretch/>
        </p:blipFill>
        <p:spPr>
          <a:xfrm>
            <a:off x="3035808" y="1504655"/>
            <a:ext cx="4901184" cy="443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10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6791B75D-CC8B-F25E-8783-895A7159B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6979" y="-38100"/>
            <a:ext cx="1589077" cy="10284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DD14ACF3-EC9B-4258-997A-3382CD564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1128346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A9FBD7B-0DA9-71B0-5D4E-AAD3FA162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556000" y="0"/>
            <a:ext cx="5080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19CB5D-7F77-836A-6259-DD549485B1F5}"/>
              </a:ext>
            </a:extLst>
          </p:cNvPr>
          <p:cNvSpPr txBox="1"/>
          <p:nvPr/>
        </p:nvSpPr>
        <p:spPr>
          <a:xfrm>
            <a:off x="3448515" y="4894714"/>
            <a:ext cx="68970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10" name="Up Arrow 9">
            <a:extLst>
              <a:ext uri="{FF2B5EF4-FFF2-40B4-BE49-F238E27FC236}">
                <a16:creationId xmlns:a16="http://schemas.microsoft.com/office/drawing/2014/main" id="{EBF4A74B-912C-DAE2-07C9-191C14AC81A3}"/>
              </a:ext>
            </a:extLst>
          </p:cNvPr>
          <p:cNvSpPr/>
          <p:nvPr/>
        </p:nvSpPr>
        <p:spPr>
          <a:xfrm rot="780000">
            <a:off x="6234201" y="4773767"/>
            <a:ext cx="137378" cy="369332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44BA1789-FC93-0925-4DF8-445D73A603BB}"/>
              </a:ext>
            </a:extLst>
          </p:cNvPr>
          <p:cNvSpPr/>
          <p:nvPr/>
        </p:nvSpPr>
        <p:spPr>
          <a:xfrm rot="-120000" flipH="1">
            <a:off x="6272955" y="2165117"/>
            <a:ext cx="91440" cy="2628527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Up Arrow 11">
            <a:extLst>
              <a:ext uri="{FF2B5EF4-FFF2-40B4-BE49-F238E27FC236}">
                <a16:creationId xmlns:a16="http://schemas.microsoft.com/office/drawing/2014/main" id="{8BEDDAB1-A5F1-817B-E90C-7F774B263B35}"/>
              </a:ext>
            </a:extLst>
          </p:cNvPr>
          <p:cNvSpPr/>
          <p:nvPr/>
        </p:nvSpPr>
        <p:spPr>
          <a:xfrm rot="9720000">
            <a:off x="6671120" y="2126404"/>
            <a:ext cx="109450" cy="2467125"/>
          </a:xfrm>
          <a:prstGeom prst="up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643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098817D9-78C9-138E-1636-300728DE8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67"/>
            <a:ext cx="1130035" cy="686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E74D6879-935E-4F01-9CD3-CC610BCBB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7690" y="0"/>
            <a:ext cx="1061191" cy="686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65B500-D8F5-5B6C-A753-60CA95E2D525}"/>
              </a:ext>
            </a:extLst>
          </p:cNvPr>
          <p:cNvSpPr txBox="1"/>
          <p:nvPr/>
        </p:nvSpPr>
        <p:spPr>
          <a:xfrm>
            <a:off x="1179484" y="1192695"/>
            <a:ext cx="9952618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Today’s Outline – </a:t>
            </a:r>
          </a:p>
          <a:p>
            <a:endParaRPr lang="en-US" sz="9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Prophetic message of  John the Baptist:</a:t>
            </a:r>
          </a:p>
          <a:p>
            <a:r>
              <a:rPr lang="en-US" sz="3600" b="1" dirty="0"/>
              <a:t>	Repent</a:t>
            </a:r>
            <a:r>
              <a:rPr lang="en-US" sz="3600" dirty="0"/>
              <a:t>, for the end is near</a:t>
            </a:r>
          </a:p>
          <a:p>
            <a:endParaRPr lang="en-US" sz="1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Jesus’ response to Satan:</a:t>
            </a:r>
          </a:p>
          <a:p>
            <a:pPr lvl="2"/>
            <a:r>
              <a:rPr lang="en-US" sz="3600" b="1" dirty="0"/>
              <a:t>Resist</a:t>
            </a:r>
            <a:r>
              <a:rPr lang="en-US" sz="3600" dirty="0"/>
              <a:t> temptation</a:t>
            </a:r>
          </a:p>
          <a:p>
            <a:pPr lvl="2"/>
            <a:endParaRPr lang="en-US" sz="1400" dirty="0"/>
          </a:p>
          <a:p>
            <a:r>
              <a:rPr lang="en-US" sz="3600" dirty="0"/>
              <a:t>The only way to </a:t>
            </a:r>
            <a:r>
              <a:rPr lang="en-US" sz="3600" b="1" dirty="0"/>
              <a:t>Repent</a:t>
            </a:r>
            <a:r>
              <a:rPr lang="en-US" sz="3600" dirty="0"/>
              <a:t> and </a:t>
            </a:r>
            <a:r>
              <a:rPr lang="en-US" sz="3600" b="1" dirty="0"/>
              <a:t>Resist</a:t>
            </a:r>
            <a:r>
              <a:rPr lang="en-US" sz="3600" dirty="0"/>
              <a:t> temptation is to </a:t>
            </a:r>
            <a:r>
              <a:rPr lang="en-US" sz="3600" b="1" dirty="0"/>
              <a:t>Rely</a:t>
            </a:r>
            <a:r>
              <a:rPr lang="en-US" sz="3600" dirty="0"/>
              <a:t> on the </a:t>
            </a:r>
            <a:r>
              <a:rPr lang="en-US" sz="3600" b="1" dirty="0"/>
              <a:t>Power </a:t>
            </a:r>
            <a:r>
              <a:rPr lang="en-US" sz="3600" dirty="0"/>
              <a:t>of the </a:t>
            </a:r>
            <a:r>
              <a:rPr lang="en-US" sz="3600" b="1" dirty="0"/>
              <a:t>Holy Spirit.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49545E-2C82-AC20-A743-C5FA1C7D2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5279427"/>
            <a:ext cx="2292902" cy="156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3D5D13-BE92-4B7E-1F77-2CEDD1E660C7}"/>
              </a:ext>
            </a:extLst>
          </p:cNvPr>
          <p:cNvSpPr txBox="1"/>
          <p:nvPr/>
        </p:nvSpPr>
        <p:spPr>
          <a:xfrm>
            <a:off x="1179484" y="99879"/>
            <a:ext cx="9952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REPENT, RESIST, RELY</a:t>
            </a:r>
          </a:p>
        </p:txBody>
      </p:sp>
    </p:spTree>
    <p:extLst>
      <p:ext uri="{BB962C8B-B14F-4D97-AF65-F5344CB8AC3E}">
        <p14:creationId xmlns:p14="http://schemas.microsoft.com/office/powerpoint/2010/main" val="1091739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098817D9-78C9-138E-1636-300728DE8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67"/>
            <a:ext cx="1130035" cy="686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E74D6879-935E-4F01-9CD3-CC610BCBB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7690" y="0"/>
            <a:ext cx="1061191" cy="686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663EDB0-8627-7A13-4CDC-AAE1D22B6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5279427"/>
            <a:ext cx="2292902" cy="156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687A2D-707A-ACBD-9C4F-0E8FA4ED4594}"/>
              </a:ext>
            </a:extLst>
          </p:cNvPr>
          <p:cNvSpPr txBox="1"/>
          <p:nvPr/>
        </p:nvSpPr>
        <p:spPr>
          <a:xfrm>
            <a:off x="1101295" y="2415114"/>
            <a:ext cx="46081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CROWD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TAX COLLECTORS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SOLDIERS</a:t>
            </a:r>
            <a:r>
              <a:rPr lang="en-US" sz="4000" dirty="0"/>
              <a:t> </a:t>
            </a:r>
          </a:p>
          <a:p>
            <a:pPr algn="r"/>
            <a:endParaRPr lang="en-US" sz="2000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211CAD-C2CD-31CF-3891-8B7EC4433711}"/>
              </a:ext>
            </a:extLst>
          </p:cNvPr>
          <p:cNvSpPr txBox="1"/>
          <p:nvPr/>
        </p:nvSpPr>
        <p:spPr>
          <a:xfrm>
            <a:off x="1166232" y="88729"/>
            <a:ext cx="9952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REPENT, RESIST, RELY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5D0EF2-3356-E6AE-A7FC-55D0103B9A46}"/>
              </a:ext>
            </a:extLst>
          </p:cNvPr>
          <p:cNvSpPr txBox="1"/>
          <p:nvPr/>
        </p:nvSpPr>
        <p:spPr>
          <a:xfrm>
            <a:off x="5307986" y="1679738"/>
            <a:ext cx="6434248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DON’T </a:t>
            </a:r>
            <a:r>
              <a:rPr lang="en-US" sz="4000" b="1" dirty="0"/>
              <a:t>		</a:t>
            </a:r>
            <a:r>
              <a:rPr lang="en-US" sz="4000" b="1" dirty="0">
                <a:solidFill>
                  <a:srgbClr val="00B050"/>
                </a:solidFill>
              </a:rPr>
              <a:t>DO</a:t>
            </a:r>
          </a:p>
          <a:p>
            <a:endParaRPr lang="en-US" sz="800" dirty="0"/>
          </a:p>
          <a:p>
            <a:r>
              <a:rPr lang="en-US" sz="3600" dirty="0"/>
              <a:t>Be stingy 		Share w/poor</a:t>
            </a:r>
          </a:p>
          <a:p>
            <a:endParaRPr lang="en-US" sz="3600" dirty="0"/>
          </a:p>
          <a:p>
            <a:r>
              <a:rPr lang="en-US" sz="3600" dirty="0"/>
              <a:t>Extort money	Work honorably</a:t>
            </a:r>
          </a:p>
          <a:p>
            <a:endParaRPr lang="en-US" sz="3600" dirty="0"/>
          </a:p>
          <a:p>
            <a:r>
              <a:rPr lang="en-US" sz="3600" dirty="0"/>
              <a:t>Lie &amp; steal	Seek </a:t>
            </a:r>
            <a:r>
              <a:rPr lang="en-US" sz="3400" dirty="0"/>
              <a:t>righteousne</a:t>
            </a:r>
            <a:r>
              <a:rPr lang="en-US" sz="3400" dirty="0">
                <a:solidFill>
                  <a:schemeClr val="bg1"/>
                </a:solidFill>
              </a:rPr>
              <a:t>ss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7F4FB4-C5CD-465C-AC52-8D5E3B0A0012}"/>
              </a:ext>
            </a:extLst>
          </p:cNvPr>
          <p:cNvSpPr txBox="1"/>
          <p:nvPr/>
        </p:nvSpPr>
        <p:spPr>
          <a:xfrm>
            <a:off x="2282291" y="920864"/>
            <a:ext cx="5642891" cy="646331"/>
          </a:xfrm>
          <a:prstGeom prst="rect">
            <a:avLst/>
          </a:prstGeom>
          <a:solidFill>
            <a:srgbClr val="1C4587"/>
          </a:solidFill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John Chastises as he Baptizes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FB8541-3249-05C6-61A0-620FDCF81264}"/>
              </a:ext>
            </a:extLst>
          </p:cNvPr>
          <p:cNvSpPr txBox="1"/>
          <p:nvPr/>
        </p:nvSpPr>
        <p:spPr>
          <a:xfrm>
            <a:off x="8350961" y="918187"/>
            <a:ext cx="2307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/>
              <a:t>Luke 3:10-14</a:t>
            </a:r>
          </a:p>
        </p:txBody>
      </p:sp>
    </p:spTree>
    <p:extLst>
      <p:ext uri="{BB962C8B-B14F-4D97-AF65-F5344CB8AC3E}">
        <p14:creationId xmlns:p14="http://schemas.microsoft.com/office/powerpoint/2010/main" val="973293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098817D9-78C9-138E-1636-300728DE8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67"/>
            <a:ext cx="1130035" cy="686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E74D6879-935E-4F01-9CD3-CC610BCBB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7690" y="0"/>
            <a:ext cx="1061191" cy="686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C8D88A8-19C9-6D48-21D9-013F3562F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5279427"/>
            <a:ext cx="2292902" cy="156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C75D55-DAC8-6340-7196-B23AD4354CE2}"/>
              </a:ext>
            </a:extLst>
          </p:cNvPr>
          <p:cNvSpPr txBox="1"/>
          <p:nvPr/>
        </p:nvSpPr>
        <p:spPr>
          <a:xfrm>
            <a:off x="1469126" y="986182"/>
            <a:ext cx="9253751" cy="5201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4000" b="1" dirty="0"/>
              <a:t>Jesus</a:t>
            </a:r>
            <a:r>
              <a:rPr lang="en-US" sz="3600" dirty="0"/>
              <a:t> comes to John to be baptized</a:t>
            </a:r>
          </a:p>
          <a:p>
            <a:pPr algn="ctr"/>
            <a:endParaRPr lang="en-US" sz="3600" dirty="0"/>
          </a:p>
          <a:p>
            <a:pPr algn="ctr"/>
            <a:r>
              <a:rPr lang="en-US" sz="3600" b="1" dirty="0"/>
              <a:t>Father</a:t>
            </a:r>
            <a:r>
              <a:rPr lang="en-US" sz="3600" dirty="0"/>
              <a:t> declares </a:t>
            </a:r>
            <a:r>
              <a:rPr lang="en-US" sz="4000" dirty="0"/>
              <a:t>Jesus</a:t>
            </a:r>
            <a:r>
              <a:rPr lang="en-US" sz="3600" dirty="0"/>
              <a:t> is His Son, whom He loves</a:t>
            </a:r>
          </a:p>
          <a:p>
            <a:pPr algn="ctr"/>
            <a:endParaRPr lang="en-US" sz="3600" dirty="0"/>
          </a:p>
          <a:p>
            <a:pPr algn="ctr"/>
            <a:r>
              <a:rPr lang="en-US" sz="3600" b="1" dirty="0"/>
              <a:t>Holy Spirit </a:t>
            </a:r>
            <a:r>
              <a:rPr lang="en-US" sz="3600" dirty="0"/>
              <a:t>descends on Jesus like a dove</a:t>
            </a:r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algn="ctr"/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B6A842-C335-2591-43D4-D7FC69354246}"/>
              </a:ext>
            </a:extLst>
          </p:cNvPr>
          <p:cNvSpPr txBox="1"/>
          <p:nvPr/>
        </p:nvSpPr>
        <p:spPr>
          <a:xfrm>
            <a:off x="1179484" y="77576"/>
            <a:ext cx="9952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REPENT, RESIST, RELY</a:t>
            </a:r>
          </a:p>
        </p:txBody>
      </p:sp>
    </p:spTree>
    <p:extLst>
      <p:ext uri="{BB962C8B-B14F-4D97-AF65-F5344CB8AC3E}">
        <p14:creationId xmlns:p14="http://schemas.microsoft.com/office/powerpoint/2010/main" val="255079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C8669-F788-1DA1-162B-92435D478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F63CF91C-38EA-41C6-DD40-7CE71F231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67"/>
            <a:ext cx="1130035" cy="686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9FC6A566-E3AD-4DF4-2BA4-7DBC87E71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8841" y="0"/>
            <a:ext cx="1061191" cy="686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49AB94E-C736-142B-D9A5-7F150C5F2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5279427"/>
            <a:ext cx="2292902" cy="156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E8482E-F764-1009-90E6-763BCB24E025}"/>
              </a:ext>
            </a:extLst>
          </p:cNvPr>
          <p:cNvSpPr txBox="1"/>
          <p:nvPr/>
        </p:nvSpPr>
        <p:spPr>
          <a:xfrm>
            <a:off x="1705411" y="986182"/>
            <a:ext cx="9557321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Jesus’ Genealogy</a:t>
            </a:r>
          </a:p>
          <a:p>
            <a:pPr algn="ctr"/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/>
              <a:t>Royalty – King David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/>
              <a:t>Israelite Heritage – Abraham, Isaac &amp; Jacob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/>
              <a:t>Historic Significance – Noah, Shem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/>
              <a:t>All Humanity – Adam </a:t>
            </a:r>
          </a:p>
          <a:p>
            <a:pPr algn="ctr"/>
            <a:endParaRPr lang="en-US" sz="1000" b="1" dirty="0"/>
          </a:p>
          <a:p>
            <a:r>
              <a:rPr lang="en-US" sz="4800" b="1" dirty="0"/>
              <a:t>	     Jesus,</a:t>
            </a:r>
            <a:r>
              <a:rPr lang="en-US" sz="4800" dirty="0"/>
              <a:t> the Son of God</a:t>
            </a:r>
          </a:p>
          <a:p>
            <a:pPr algn="ctr"/>
            <a:endParaRPr lang="en-US" sz="3600" dirty="0"/>
          </a:p>
          <a:p>
            <a:pPr algn="ctr"/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3B6EA1-B7CF-3939-8A04-15374A972A63}"/>
              </a:ext>
            </a:extLst>
          </p:cNvPr>
          <p:cNvSpPr txBox="1"/>
          <p:nvPr/>
        </p:nvSpPr>
        <p:spPr>
          <a:xfrm>
            <a:off x="1179484" y="77576"/>
            <a:ext cx="9952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REPENT, RESIST, RELY</a:t>
            </a:r>
          </a:p>
        </p:txBody>
      </p:sp>
    </p:spTree>
    <p:extLst>
      <p:ext uri="{BB962C8B-B14F-4D97-AF65-F5344CB8AC3E}">
        <p14:creationId xmlns:p14="http://schemas.microsoft.com/office/powerpoint/2010/main" val="202264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098817D9-78C9-138E-1636-300728DE8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67"/>
            <a:ext cx="1130035" cy="686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E74D6879-935E-4F01-9CD3-CC610BCBB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2102" y="278296"/>
            <a:ext cx="1061191" cy="686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C8D88A8-19C9-6D48-21D9-013F3562F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5279427"/>
            <a:ext cx="2292902" cy="156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E02162-9778-B503-8974-F5757AFDEE07}"/>
              </a:ext>
            </a:extLst>
          </p:cNvPr>
          <p:cNvSpPr txBox="1"/>
          <p:nvPr/>
        </p:nvSpPr>
        <p:spPr>
          <a:xfrm>
            <a:off x="1130035" y="49201"/>
            <a:ext cx="9952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REPENT, RESIST, RELY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7B0AA9-1140-8C54-EEF8-F8487FC12502}"/>
              </a:ext>
            </a:extLst>
          </p:cNvPr>
          <p:cNvSpPr txBox="1"/>
          <p:nvPr/>
        </p:nvSpPr>
        <p:spPr>
          <a:xfrm>
            <a:off x="1115653" y="1767925"/>
            <a:ext cx="1034994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r>
              <a:rPr lang="en-US" sz="3200" b="1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‘Man shall not live on bread alone.’</a:t>
            </a:r>
            <a:r>
              <a:rPr lang="en-US" sz="3200" dirty="0">
                <a:effectLst/>
              </a:rPr>
              <a:t> </a:t>
            </a:r>
            <a:r>
              <a:rPr lang="en-US" sz="3200" dirty="0"/>
              <a:t>Deut. 8:3 </a:t>
            </a:r>
            <a:endParaRPr lang="en-US" sz="3200" dirty="0">
              <a:effectLst/>
            </a:endParaRPr>
          </a:p>
          <a:p>
            <a:r>
              <a:rPr lang="en-US" sz="3200" b="1" dirty="0">
                <a:ea typeface="Aptos" panose="020B0004020202020204" pitchFamily="34" charset="0"/>
                <a:cs typeface="Times New Roman" panose="02020603050405020304" pitchFamily="18" charset="0"/>
              </a:rPr>
              <a:t>‘</a:t>
            </a:r>
            <a:r>
              <a:rPr lang="en-US" sz="3200" b="1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Worship the Lord your God and serve Him only.’ </a:t>
            </a:r>
            <a:r>
              <a:rPr lang="en-US" sz="3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Deut. 6:</a:t>
            </a:r>
            <a:r>
              <a:rPr lang="en-US" sz="2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13</a:t>
            </a:r>
            <a:r>
              <a:rPr lang="en-US" sz="2800" dirty="0">
                <a:effectLst/>
              </a:rPr>
              <a:t> </a:t>
            </a:r>
          </a:p>
          <a:p>
            <a:pPr algn="ctr"/>
            <a:endParaRPr lang="en-US" sz="1200" dirty="0">
              <a:effectLst/>
            </a:endParaRPr>
          </a:p>
          <a:p>
            <a:pPr algn="ctr"/>
            <a:r>
              <a:rPr lang="en-US" sz="2800" dirty="0">
                <a:effectLst/>
              </a:rPr>
              <a:t>Satan says, </a:t>
            </a:r>
            <a:r>
              <a:rPr lang="en-US" dirty="0">
                <a:effectLst/>
              </a:rPr>
              <a:t>“</a:t>
            </a:r>
            <a:r>
              <a:rPr lang="en-US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it is written: ‘He will command his angels concerning you to guard you carefully; they will lift you up in their hands, so that you will not strike your foot against a stone.’” 									</a:t>
            </a:r>
            <a:r>
              <a:rPr lang="en-US" sz="24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Psalm 91:11-12</a:t>
            </a:r>
          </a:p>
          <a:p>
            <a:endParaRPr lang="en-US" sz="1000" b="1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ea typeface="Aptos" panose="020B0004020202020204" pitchFamily="34" charset="0"/>
                <a:cs typeface="Times New Roman" panose="02020603050405020304" pitchFamily="18" charset="0"/>
              </a:rPr>
              <a:t>‘</a:t>
            </a:r>
            <a:r>
              <a:rPr lang="en-US" sz="3200" b="1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Do not put the Lord your God to the test.’ </a:t>
            </a:r>
            <a:r>
              <a:rPr lang="en-US" sz="32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Deut. 6:16 </a:t>
            </a:r>
            <a:r>
              <a:rPr lang="en-US" sz="3200" dirty="0">
                <a:effectLst/>
              </a:rPr>
              <a:t> </a:t>
            </a:r>
          </a:p>
          <a:p>
            <a:endParaRPr lang="en-US" sz="3200" dirty="0">
              <a:effectLst/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74801C-DB10-BCA0-218C-0F02807C4656}"/>
              </a:ext>
            </a:extLst>
          </p:cNvPr>
          <p:cNvSpPr txBox="1"/>
          <p:nvPr/>
        </p:nvSpPr>
        <p:spPr>
          <a:xfrm>
            <a:off x="3564678" y="1113923"/>
            <a:ext cx="5103961" cy="646331"/>
          </a:xfrm>
          <a:prstGeom prst="rect">
            <a:avLst/>
          </a:prstGeom>
          <a:solidFill>
            <a:srgbClr val="1C4587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Jesus says: “It is written…”</a:t>
            </a:r>
          </a:p>
        </p:txBody>
      </p:sp>
    </p:spTree>
    <p:extLst>
      <p:ext uri="{BB962C8B-B14F-4D97-AF65-F5344CB8AC3E}">
        <p14:creationId xmlns:p14="http://schemas.microsoft.com/office/powerpoint/2010/main" val="3236661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098817D9-78C9-138E-1636-300728DE8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67"/>
            <a:ext cx="1130035" cy="686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E74D6879-935E-4F01-9CD3-CC610BCBB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7690" y="0"/>
            <a:ext cx="1061191" cy="686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C8D88A8-19C9-6D48-21D9-013F3562F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5279427"/>
            <a:ext cx="2292902" cy="156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E02162-9778-B503-8974-F5757AFDEE07}"/>
              </a:ext>
            </a:extLst>
          </p:cNvPr>
          <p:cNvSpPr txBox="1"/>
          <p:nvPr/>
        </p:nvSpPr>
        <p:spPr>
          <a:xfrm>
            <a:off x="1152980" y="66427"/>
            <a:ext cx="9952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REPENT, RESIST, RELY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C9949D-76DE-A888-2BEC-8A09A66C9DA0}"/>
              </a:ext>
            </a:extLst>
          </p:cNvPr>
          <p:cNvSpPr txBox="1"/>
          <p:nvPr/>
        </p:nvSpPr>
        <p:spPr>
          <a:xfrm>
            <a:off x="1152980" y="1104900"/>
            <a:ext cx="9954969" cy="37240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John preached repentance and </a:t>
            </a:r>
            <a:r>
              <a:rPr lang="en-US" sz="2800" b="1" dirty="0"/>
              <a:t>social disruption </a:t>
            </a:r>
          </a:p>
          <a:p>
            <a:endParaRPr lang="en-US" sz="1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He called out each group’s sin: stop hoarding, stealing and lying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Give cheerfully: </a:t>
            </a:r>
            <a:r>
              <a:rPr lang="en-US" sz="2800" b="1" i="1" dirty="0"/>
              <a:t>2 Corinthians 9:6-7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Jesus modeled resistance to temptation and </a:t>
            </a:r>
            <a:r>
              <a:rPr lang="en-US" sz="2800" b="1" dirty="0"/>
              <a:t>personal interruption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We must </a:t>
            </a:r>
            <a:r>
              <a:rPr lang="en-US" sz="2800" b="1" dirty="0"/>
              <a:t>read, know </a:t>
            </a:r>
            <a:r>
              <a:rPr lang="en-US" sz="2800" dirty="0"/>
              <a:t>and </a:t>
            </a:r>
            <a:r>
              <a:rPr lang="en-US" sz="2800" b="1" dirty="0"/>
              <a:t>recall </a:t>
            </a:r>
            <a:r>
              <a:rPr lang="en-US" sz="2800" dirty="0"/>
              <a:t>Scripture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Recite powerfully: </a:t>
            </a:r>
            <a:r>
              <a:rPr lang="en-US" sz="2800" b="1" i="1" dirty="0"/>
              <a:t>2 Timothy 3:16</a:t>
            </a:r>
          </a:p>
        </p:txBody>
      </p:sp>
    </p:spTree>
    <p:extLst>
      <p:ext uri="{BB962C8B-B14F-4D97-AF65-F5344CB8AC3E}">
        <p14:creationId xmlns:p14="http://schemas.microsoft.com/office/powerpoint/2010/main" val="2873714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3372C-5715-2A67-0F61-7B257A942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C2686E5-7164-2925-25DD-A939D5DED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67"/>
            <a:ext cx="1130035" cy="686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149A09FE-12A0-D692-BB0C-C28CD4983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7690" y="0"/>
            <a:ext cx="1061191" cy="686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5EFCBCC-9DD8-ACF8-18D4-F4B889A8F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23" y="5284006"/>
            <a:ext cx="2292902" cy="156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557AFA-6074-38ED-B25E-2387448DBC02}"/>
              </a:ext>
            </a:extLst>
          </p:cNvPr>
          <p:cNvSpPr txBox="1"/>
          <p:nvPr/>
        </p:nvSpPr>
        <p:spPr>
          <a:xfrm>
            <a:off x="1152980" y="32974"/>
            <a:ext cx="9952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REPENT, RESIST, RELY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0A5138-36DB-756A-D485-B9B5662F8F4F}"/>
              </a:ext>
            </a:extLst>
          </p:cNvPr>
          <p:cNvSpPr txBox="1"/>
          <p:nvPr/>
        </p:nvSpPr>
        <p:spPr>
          <a:xfrm>
            <a:off x="1373780" y="736910"/>
            <a:ext cx="650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Methods of Memorizing Scripture</a:t>
            </a:r>
            <a:endParaRPr lang="en-US" sz="2800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89BAF9-C6FF-C481-A47E-BEFDB816A81E}"/>
              </a:ext>
            </a:extLst>
          </p:cNvPr>
          <p:cNvSpPr txBox="1"/>
          <p:nvPr/>
        </p:nvSpPr>
        <p:spPr>
          <a:xfrm>
            <a:off x="1575897" y="1773052"/>
            <a:ext cx="5188856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The </a:t>
            </a:r>
            <a:r>
              <a:rPr lang="en-US" sz="3200" b="1" dirty="0"/>
              <a:t>Bible Memory </a:t>
            </a:r>
            <a:r>
              <a:rPr lang="en-US" sz="3200" dirty="0"/>
              <a:t>app – free </a:t>
            </a:r>
          </a:p>
          <a:p>
            <a:r>
              <a:rPr lang="en-US" sz="3200" dirty="0"/>
              <a:t>Dwell app (audio Bible)</a:t>
            </a:r>
          </a:p>
          <a:p>
            <a:r>
              <a:rPr lang="en-US" sz="3200" dirty="0"/>
              <a:t>Use acronyms</a:t>
            </a:r>
          </a:p>
          <a:p>
            <a:r>
              <a:rPr lang="en-US" sz="3200" dirty="0"/>
              <a:t>Write </a:t>
            </a:r>
          </a:p>
          <a:p>
            <a:r>
              <a:rPr lang="en-US" sz="3200" dirty="0"/>
              <a:t>Songs</a:t>
            </a:r>
          </a:p>
          <a:p>
            <a:r>
              <a:rPr lang="en-US" sz="3200" dirty="0"/>
              <a:t>Phone lock screen</a:t>
            </a:r>
          </a:p>
          <a:p>
            <a:r>
              <a:rPr lang="en-US" sz="3200" dirty="0"/>
              <a:t>Post-It on mirror</a:t>
            </a:r>
          </a:p>
          <a:p>
            <a:endParaRPr lang="en-US" sz="3200" dirty="0"/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940835C8-0309-F801-DD10-3249F66388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1553171" cy="155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3DCCC3-B3FB-9282-CBF0-42D0C0CA65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6614" y="969715"/>
            <a:ext cx="3306117" cy="588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782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098817D9-78C9-138E-1636-300728DE8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67"/>
            <a:ext cx="1130035" cy="686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E74D6879-935E-4F01-9CD3-CC610BCBB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7690" y="0"/>
            <a:ext cx="1061191" cy="686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C8D88A8-19C9-6D48-21D9-013F3562F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5279427"/>
            <a:ext cx="2292902" cy="156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E02162-9778-B503-8974-F5757AFDEE07}"/>
              </a:ext>
            </a:extLst>
          </p:cNvPr>
          <p:cNvSpPr txBox="1"/>
          <p:nvPr/>
        </p:nvSpPr>
        <p:spPr>
          <a:xfrm>
            <a:off x="1152980" y="129390"/>
            <a:ext cx="9952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REPENT, RESIST, RELY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2E1CAE-1FB2-1B38-BA59-5F858BCFF541}"/>
              </a:ext>
            </a:extLst>
          </p:cNvPr>
          <p:cNvSpPr txBox="1"/>
          <p:nvPr/>
        </p:nvSpPr>
        <p:spPr>
          <a:xfrm>
            <a:off x="1130034" y="982745"/>
            <a:ext cx="1000206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1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Key Message: </a:t>
            </a:r>
          </a:p>
          <a:p>
            <a:endParaRPr lang="en-US" sz="2800" b="1" kern="100" dirty="0">
              <a:solidFill>
                <a:srgbClr val="000000"/>
              </a:solidFill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4000" dirty="0"/>
              <a:t>The only way to </a:t>
            </a:r>
            <a:r>
              <a:rPr lang="en-US" sz="4000" b="1" dirty="0"/>
              <a:t>Repent</a:t>
            </a:r>
            <a:r>
              <a:rPr lang="en-US" sz="4000" dirty="0"/>
              <a:t> and </a:t>
            </a:r>
            <a:r>
              <a:rPr lang="en-US" sz="4000" b="1" dirty="0"/>
              <a:t>Resist</a:t>
            </a:r>
            <a:r>
              <a:rPr lang="en-US" sz="4000" dirty="0"/>
              <a:t> temptation is to </a:t>
            </a:r>
            <a:r>
              <a:rPr lang="en-US" sz="4000" b="1" dirty="0"/>
              <a:t>Rely</a:t>
            </a:r>
            <a:r>
              <a:rPr lang="en-US" sz="4000" dirty="0"/>
              <a:t> on the </a:t>
            </a:r>
            <a:r>
              <a:rPr lang="en-US" sz="4000" b="1" dirty="0"/>
              <a:t>Power </a:t>
            </a:r>
            <a:r>
              <a:rPr lang="en-US" sz="4000" dirty="0"/>
              <a:t>of the </a:t>
            </a:r>
            <a:r>
              <a:rPr lang="en-US" sz="4000" b="1" dirty="0"/>
              <a:t>Holy Spirit. </a:t>
            </a:r>
          </a:p>
          <a:p>
            <a:pPr algn="ctr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93670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098817D9-78C9-138E-1636-300728DE8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67"/>
            <a:ext cx="1130035" cy="686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E74D6879-935E-4F01-9CD3-CC610BCBB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7690" y="0"/>
            <a:ext cx="1061191" cy="686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C8D88A8-19C9-6D48-21D9-013F3562F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5279427"/>
            <a:ext cx="2292902" cy="156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E02162-9778-B503-8974-F5757AFDEE07}"/>
              </a:ext>
            </a:extLst>
          </p:cNvPr>
          <p:cNvSpPr txBox="1"/>
          <p:nvPr/>
        </p:nvSpPr>
        <p:spPr>
          <a:xfrm>
            <a:off x="1152980" y="32974"/>
            <a:ext cx="9952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REPENT, RESIST, RELY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5A5433-AE9B-42C1-6F68-C7A75C83D85D}"/>
              </a:ext>
            </a:extLst>
          </p:cNvPr>
          <p:cNvSpPr txBox="1"/>
          <p:nvPr/>
        </p:nvSpPr>
        <p:spPr>
          <a:xfrm>
            <a:off x="826125" y="1430767"/>
            <a:ext cx="1037175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        </a:t>
            </a:r>
            <a:r>
              <a:rPr lang="en-US" sz="2400" b="1" dirty="0"/>
              <a:t>Learning statement:</a:t>
            </a:r>
          </a:p>
          <a:p>
            <a:endParaRPr lang="en-US" sz="2400" b="1" dirty="0"/>
          </a:p>
          <a:p>
            <a:pPr lvl="1"/>
            <a:endParaRPr lang="en-US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Because I am being transformed by the Holy Spirit, I can </a:t>
            </a:r>
          </a:p>
          <a:p>
            <a:pPr lvl="1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experience joy in the interruptions, participate in Jesus’ </a:t>
            </a:r>
          </a:p>
          <a:p>
            <a:pPr lvl="1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kingdom work of cultural disruptions, and rest in the </a:t>
            </a:r>
          </a:p>
          <a:p>
            <a:pPr lvl="1"/>
            <a:r>
              <a:rPr lang="en-US" sz="2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assurance of the Father’s kingdom to come. </a:t>
            </a:r>
            <a:endParaRPr lang="en-US" sz="2800" b="1" dirty="0">
              <a:effectLst/>
            </a:endParaRPr>
          </a:p>
          <a:p>
            <a:br>
              <a:rPr lang="en-US" sz="28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259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1"/>
            <a:ext cx="12191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45"/>
          <p:cNvSpPr/>
          <p:nvPr/>
        </p:nvSpPr>
        <p:spPr>
          <a:xfrm>
            <a:off x="378400" y="219490"/>
            <a:ext cx="11435200" cy="6196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397" name="Google Shape;397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652" y="535318"/>
            <a:ext cx="8708697" cy="57873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4E8CB43-865F-4C7F-11EF-E6C187DB3723}"/>
              </a:ext>
            </a:extLst>
          </p:cNvPr>
          <p:cNvGrpSpPr/>
          <p:nvPr/>
        </p:nvGrpSpPr>
        <p:grpSpPr>
          <a:xfrm>
            <a:off x="12700" y="157254"/>
            <a:ext cx="12179300" cy="6858000"/>
            <a:chOff x="12700" y="0"/>
            <a:chExt cx="12179300" cy="6858000"/>
          </a:xfrm>
        </p:grpSpPr>
        <p:pic>
          <p:nvPicPr>
            <p:cNvPr id="3" name="Picture 4">
              <a:extLst>
                <a:ext uri="{FF2B5EF4-FFF2-40B4-BE49-F238E27FC236}">
                  <a16:creationId xmlns:a16="http://schemas.microsoft.com/office/drawing/2014/main" id="{F8C79DBF-EE08-0BCB-2CA5-7B015CD449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3150" y="0"/>
              <a:ext cx="1004570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6">
              <a:extLst>
                <a:ext uri="{FF2B5EF4-FFF2-40B4-BE49-F238E27FC236}">
                  <a16:creationId xmlns:a16="http://schemas.microsoft.com/office/drawing/2014/main" id="{A9B5F151-6587-C1F0-EBD9-F33A03B856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3287" y="0"/>
              <a:ext cx="1128713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8">
              <a:extLst>
                <a:ext uri="{FF2B5EF4-FFF2-40B4-BE49-F238E27FC236}">
                  <a16:creationId xmlns:a16="http://schemas.microsoft.com/office/drawing/2014/main" id="{4774B404-97D5-1450-4695-30BFE876F5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" y="0"/>
              <a:ext cx="1058863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38528</TotalTime>
  <Words>447</Words>
  <Application>Microsoft Macintosh PowerPoint</Application>
  <PresentationFormat>Widescreen</PresentationFormat>
  <Paragraphs>100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Winter Haverim image</dc:title>
  <dc:creator>Pier Scott</dc:creator>
  <cp:lastModifiedBy>Pier Scott</cp:lastModifiedBy>
  <cp:revision>187</cp:revision>
  <dcterms:created xsi:type="dcterms:W3CDTF">2024-01-19T14:46:40Z</dcterms:created>
  <dcterms:modified xsi:type="dcterms:W3CDTF">2024-10-03T17:07:03Z</dcterms:modified>
</cp:coreProperties>
</file>