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8" r:id="rId1"/>
  </p:sldMasterIdLst>
  <p:notesMasterIdLst>
    <p:notesMasterId r:id="rId92"/>
  </p:notesMasterIdLst>
  <p:sldIdLst>
    <p:sldId id="256" r:id="rId2"/>
    <p:sldId id="257" r:id="rId3"/>
    <p:sldId id="299" r:id="rId4"/>
    <p:sldId id="368" r:id="rId5"/>
    <p:sldId id="369" r:id="rId6"/>
    <p:sldId id="370" r:id="rId7"/>
    <p:sldId id="305" r:id="rId8"/>
    <p:sldId id="306" r:id="rId9"/>
    <p:sldId id="307" r:id="rId10"/>
    <p:sldId id="308" r:id="rId11"/>
    <p:sldId id="372" r:id="rId12"/>
    <p:sldId id="373" r:id="rId13"/>
    <p:sldId id="371" r:id="rId14"/>
    <p:sldId id="264" r:id="rId15"/>
    <p:sldId id="265" r:id="rId16"/>
    <p:sldId id="266" r:id="rId17"/>
    <p:sldId id="346" r:id="rId18"/>
    <p:sldId id="267" r:id="rId19"/>
    <p:sldId id="268" r:id="rId20"/>
    <p:sldId id="269" r:id="rId21"/>
    <p:sldId id="270" r:id="rId22"/>
    <p:sldId id="271" r:id="rId23"/>
    <p:sldId id="272" r:id="rId24"/>
    <p:sldId id="347" r:id="rId25"/>
    <p:sldId id="340" r:id="rId26"/>
    <p:sldId id="348" r:id="rId27"/>
    <p:sldId id="281" r:id="rId28"/>
    <p:sldId id="311" r:id="rId29"/>
    <p:sldId id="310" r:id="rId30"/>
    <p:sldId id="357" r:id="rId31"/>
    <p:sldId id="282" r:id="rId32"/>
    <p:sldId id="318" r:id="rId33"/>
    <p:sldId id="358" r:id="rId34"/>
    <p:sldId id="359" r:id="rId35"/>
    <p:sldId id="360" r:id="rId36"/>
    <p:sldId id="361" r:id="rId37"/>
    <p:sldId id="374" r:id="rId38"/>
    <p:sldId id="363" r:id="rId39"/>
    <p:sldId id="278" r:id="rId40"/>
    <p:sldId id="375" r:id="rId41"/>
    <p:sldId id="378" r:id="rId42"/>
    <p:sldId id="287" r:id="rId43"/>
    <p:sldId id="279" r:id="rId44"/>
    <p:sldId id="280" r:id="rId45"/>
    <p:sldId id="364" r:id="rId46"/>
    <p:sldId id="284" r:id="rId47"/>
    <p:sldId id="365" r:id="rId48"/>
    <p:sldId id="366" r:id="rId49"/>
    <p:sldId id="376" r:id="rId50"/>
    <p:sldId id="325" r:id="rId51"/>
    <p:sldId id="328" r:id="rId52"/>
    <p:sldId id="349" r:id="rId53"/>
    <p:sldId id="258" r:id="rId54"/>
    <p:sldId id="379" r:id="rId55"/>
    <p:sldId id="333" r:id="rId56"/>
    <p:sldId id="332" r:id="rId57"/>
    <p:sldId id="335" r:id="rId58"/>
    <p:sldId id="352" r:id="rId59"/>
    <p:sldId id="334" r:id="rId60"/>
    <p:sldId id="259" r:id="rId61"/>
    <p:sldId id="260" r:id="rId62"/>
    <p:sldId id="261" r:id="rId63"/>
    <p:sldId id="380" r:id="rId64"/>
    <p:sldId id="381" r:id="rId65"/>
    <p:sldId id="354" r:id="rId66"/>
    <p:sldId id="326" r:id="rId67"/>
    <p:sldId id="382" r:id="rId68"/>
    <p:sldId id="355" r:id="rId69"/>
    <p:sldId id="336" r:id="rId70"/>
    <p:sldId id="337" r:id="rId71"/>
    <p:sldId id="283" r:id="rId72"/>
    <p:sldId id="383" r:id="rId73"/>
    <p:sldId id="298" r:id="rId74"/>
    <p:sldId id="285" r:id="rId75"/>
    <p:sldId id="295" r:id="rId76"/>
    <p:sldId id="297" r:id="rId77"/>
    <p:sldId id="289" r:id="rId78"/>
    <p:sldId id="290" r:id="rId79"/>
    <p:sldId id="339" r:id="rId80"/>
    <p:sldId id="291" r:id="rId81"/>
    <p:sldId id="292" r:id="rId82"/>
    <p:sldId id="293" r:id="rId83"/>
    <p:sldId id="341" r:id="rId84"/>
    <p:sldId id="342" r:id="rId85"/>
    <p:sldId id="356" r:id="rId86"/>
    <p:sldId id="343" r:id="rId87"/>
    <p:sldId id="350" r:id="rId88"/>
    <p:sldId id="351" r:id="rId89"/>
    <p:sldId id="344" r:id="rId90"/>
    <p:sldId id="345" r:id="rId9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4" autoAdjust="0"/>
    <p:restoredTop sz="61037" autoAdjust="0"/>
  </p:normalViewPr>
  <p:slideViewPr>
    <p:cSldViewPr snapToGrid="0">
      <p:cViewPr varScale="1">
        <p:scale>
          <a:sx n="67" d="100"/>
          <a:sy n="67" d="100"/>
        </p:scale>
        <p:origin x="60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1C52EB-3CC4-4A8C-B72B-425D7A2212B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82FF5D4E-93DD-4623-85FE-8578ADA78270}">
      <dgm:prSet phldrT="[Text]"/>
      <dgm:spPr/>
      <dgm:t>
        <a:bodyPr/>
        <a:lstStyle/>
        <a:p>
          <a:r>
            <a:rPr lang="en-US" dirty="0"/>
            <a:t>Quid Pro Quo</a:t>
          </a:r>
        </a:p>
      </dgm:t>
    </dgm:pt>
    <dgm:pt modelId="{4796F574-D5D9-4DCB-9551-2D1322964981}" type="parTrans" cxnId="{4AA94DB8-23B0-4CD7-9667-9835E1EA1E01}">
      <dgm:prSet/>
      <dgm:spPr/>
      <dgm:t>
        <a:bodyPr/>
        <a:lstStyle/>
        <a:p>
          <a:endParaRPr lang="en-US"/>
        </a:p>
      </dgm:t>
    </dgm:pt>
    <dgm:pt modelId="{FDCEFBAD-DA27-461C-88BE-5CD0D43154A4}" type="sibTrans" cxnId="{4AA94DB8-23B0-4CD7-9667-9835E1EA1E01}">
      <dgm:prSet/>
      <dgm:spPr/>
      <dgm:t>
        <a:bodyPr/>
        <a:lstStyle/>
        <a:p>
          <a:endParaRPr lang="en-US"/>
        </a:p>
      </dgm:t>
    </dgm:pt>
    <dgm:pt modelId="{DD95F9A8-A5D1-4172-AC52-606D5008795E}">
      <dgm:prSet phldrT="[Text]"/>
      <dgm:spPr/>
      <dgm:t>
        <a:bodyPr/>
        <a:lstStyle/>
        <a:p>
          <a:r>
            <a:rPr lang="en-US" dirty="0"/>
            <a:t>When an employee conditions some benefit in exchange for unwelcome sexual conduct</a:t>
          </a:r>
        </a:p>
      </dgm:t>
    </dgm:pt>
    <dgm:pt modelId="{6497C154-F636-4328-9832-608C47AA36DF}" type="parTrans" cxnId="{F0FBDD09-7E7B-4C91-8DE2-E45B4002D996}">
      <dgm:prSet/>
      <dgm:spPr/>
      <dgm:t>
        <a:bodyPr/>
        <a:lstStyle/>
        <a:p>
          <a:endParaRPr lang="en-US"/>
        </a:p>
      </dgm:t>
    </dgm:pt>
    <dgm:pt modelId="{48B159BF-8FAD-49E2-855B-FF98CEFDA509}" type="sibTrans" cxnId="{F0FBDD09-7E7B-4C91-8DE2-E45B4002D996}">
      <dgm:prSet/>
      <dgm:spPr/>
      <dgm:t>
        <a:bodyPr/>
        <a:lstStyle/>
        <a:p>
          <a:endParaRPr lang="en-US"/>
        </a:p>
      </dgm:t>
    </dgm:pt>
    <dgm:pt modelId="{D0BB035C-AE40-4932-B0BF-78AADE2DCF24}">
      <dgm:prSet phldrT="[Text]"/>
      <dgm:spPr/>
      <dgm:t>
        <a:bodyPr/>
        <a:lstStyle/>
        <a:p>
          <a:r>
            <a:rPr lang="en-US" dirty="0"/>
            <a:t>Hostile Environment</a:t>
          </a:r>
        </a:p>
      </dgm:t>
    </dgm:pt>
    <dgm:pt modelId="{8A773B2B-3A95-4567-BCD4-0A950AB7B6F5}" type="parTrans" cxnId="{A9D78454-859E-4CD7-8734-25734E8619EC}">
      <dgm:prSet/>
      <dgm:spPr/>
      <dgm:t>
        <a:bodyPr/>
        <a:lstStyle/>
        <a:p>
          <a:endParaRPr lang="en-US"/>
        </a:p>
      </dgm:t>
    </dgm:pt>
    <dgm:pt modelId="{2CA2AB7C-04D4-44E1-90F2-C86248AA3A37}" type="sibTrans" cxnId="{A9D78454-859E-4CD7-8734-25734E8619EC}">
      <dgm:prSet/>
      <dgm:spPr/>
      <dgm:t>
        <a:bodyPr/>
        <a:lstStyle/>
        <a:p>
          <a:endParaRPr lang="en-US"/>
        </a:p>
      </dgm:t>
    </dgm:pt>
    <dgm:pt modelId="{269E6CAB-2B4C-4730-AD51-79626D5E8F77}">
      <dgm:prSet phldrT="[Text]"/>
      <dgm:spPr/>
      <dgm:t>
        <a:bodyPr/>
        <a:lstStyle/>
        <a:p>
          <a:r>
            <a:rPr lang="en-US" dirty="0"/>
            <a:t>Conduct that is so </a:t>
          </a:r>
          <a:r>
            <a:rPr lang="en-US" b="1" i="1" u="sng" dirty="0"/>
            <a:t>severe</a:t>
          </a:r>
          <a:r>
            <a:rPr lang="en-US" dirty="0"/>
            <a:t>, </a:t>
          </a:r>
          <a:r>
            <a:rPr lang="en-US" b="1" i="1" u="sng" dirty="0"/>
            <a:t>pervasive</a:t>
          </a:r>
          <a:r>
            <a:rPr lang="en-US" dirty="0"/>
            <a:t>, AND </a:t>
          </a:r>
          <a:r>
            <a:rPr lang="en-US" b="1" i="1" u="sng" dirty="0"/>
            <a:t>objectively offensive </a:t>
          </a:r>
          <a:r>
            <a:rPr lang="en-US" dirty="0"/>
            <a:t>that</a:t>
          </a:r>
        </a:p>
      </dgm:t>
    </dgm:pt>
    <dgm:pt modelId="{1A5731B0-6F8A-418E-969A-2C28FF67EE24}" type="parTrans" cxnId="{C1752559-C9BD-4B81-9F7E-BD69A9C9D83C}">
      <dgm:prSet/>
      <dgm:spPr/>
      <dgm:t>
        <a:bodyPr/>
        <a:lstStyle/>
        <a:p>
          <a:endParaRPr lang="en-US"/>
        </a:p>
      </dgm:t>
    </dgm:pt>
    <dgm:pt modelId="{0AA400E2-5C0D-4862-AC78-56C3A6315561}" type="sibTrans" cxnId="{C1752559-C9BD-4B81-9F7E-BD69A9C9D83C}">
      <dgm:prSet/>
      <dgm:spPr/>
      <dgm:t>
        <a:bodyPr/>
        <a:lstStyle/>
        <a:p>
          <a:endParaRPr lang="en-US"/>
        </a:p>
      </dgm:t>
    </dgm:pt>
    <dgm:pt modelId="{8688A9CB-79AA-4570-B344-9AB44BD2AE55}">
      <dgm:prSet phldrT="[Text]"/>
      <dgm:spPr/>
      <dgm:t>
        <a:bodyPr/>
        <a:lstStyle/>
        <a:p>
          <a:r>
            <a:rPr lang="en-US" dirty="0"/>
            <a:t>It denies equal access to educational program</a:t>
          </a:r>
        </a:p>
      </dgm:t>
    </dgm:pt>
    <dgm:pt modelId="{4CAB9A95-CBD5-4C8F-8D20-48B34D5F6CE5}" type="parTrans" cxnId="{4DEC3DF6-AA00-4112-BF73-1E04F4971056}">
      <dgm:prSet/>
      <dgm:spPr/>
      <dgm:t>
        <a:bodyPr/>
        <a:lstStyle/>
        <a:p>
          <a:endParaRPr lang="en-US"/>
        </a:p>
      </dgm:t>
    </dgm:pt>
    <dgm:pt modelId="{27DF0A2D-A2B6-422D-A880-EF590C2F5FFE}" type="sibTrans" cxnId="{4DEC3DF6-AA00-4112-BF73-1E04F4971056}">
      <dgm:prSet/>
      <dgm:spPr/>
      <dgm:t>
        <a:bodyPr/>
        <a:lstStyle/>
        <a:p>
          <a:endParaRPr lang="en-US"/>
        </a:p>
      </dgm:t>
    </dgm:pt>
    <dgm:pt modelId="{56693E6A-62B3-4E17-850A-D302D4EA9C7B}">
      <dgm:prSet phldrT="[Text]"/>
      <dgm:spPr/>
      <dgm:t>
        <a:bodyPr/>
        <a:lstStyle/>
        <a:p>
          <a:r>
            <a:rPr lang="en-US" dirty="0"/>
            <a:t>Violence Against Woman Act Big 4</a:t>
          </a:r>
        </a:p>
      </dgm:t>
    </dgm:pt>
    <dgm:pt modelId="{9BCE40D0-2BA6-4477-AF3E-A7095117B3AF}" type="parTrans" cxnId="{864D174D-9A07-4DE4-9E40-5DE6445A55C1}">
      <dgm:prSet/>
      <dgm:spPr/>
      <dgm:t>
        <a:bodyPr/>
        <a:lstStyle/>
        <a:p>
          <a:endParaRPr lang="en-US"/>
        </a:p>
      </dgm:t>
    </dgm:pt>
    <dgm:pt modelId="{2CD05FBC-965B-462E-BDA5-A3B0E55E870A}" type="sibTrans" cxnId="{864D174D-9A07-4DE4-9E40-5DE6445A55C1}">
      <dgm:prSet/>
      <dgm:spPr/>
      <dgm:t>
        <a:bodyPr/>
        <a:lstStyle/>
        <a:p>
          <a:endParaRPr lang="en-US"/>
        </a:p>
      </dgm:t>
    </dgm:pt>
    <dgm:pt modelId="{32E29333-04B8-498D-BD2C-0BD6BA33809A}">
      <dgm:prSet phldrT="[Text]"/>
      <dgm:spPr/>
      <dgm:t>
        <a:bodyPr/>
        <a:lstStyle/>
        <a:p>
          <a:r>
            <a:rPr lang="en-US" dirty="0"/>
            <a:t>Sexual assault</a:t>
          </a:r>
        </a:p>
      </dgm:t>
    </dgm:pt>
    <dgm:pt modelId="{02510FA8-4228-4502-BC0E-2434A7CDE305}" type="parTrans" cxnId="{0EA0E60B-5C73-4F4F-9DDD-7DBD1C66071B}">
      <dgm:prSet/>
      <dgm:spPr/>
      <dgm:t>
        <a:bodyPr/>
        <a:lstStyle/>
        <a:p>
          <a:endParaRPr lang="en-US"/>
        </a:p>
      </dgm:t>
    </dgm:pt>
    <dgm:pt modelId="{554EBAEB-672F-4321-BD77-C5E3F532C66E}" type="sibTrans" cxnId="{0EA0E60B-5C73-4F4F-9DDD-7DBD1C66071B}">
      <dgm:prSet/>
      <dgm:spPr/>
      <dgm:t>
        <a:bodyPr/>
        <a:lstStyle/>
        <a:p>
          <a:endParaRPr lang="en-US"/>
        </a:p>
      </dgm:t>
    </dgm:pt>
    <dgm:pt modelId="{5B87EB6B-9661-4FA8-93C6-9D7985154919}">
      <dgm:prSet phldrT="[Text]"/>
      <dgm:spPr/>
      <dgm:t>
        <a:bodyPr/>
        <a:lstStyle/>
        <a:p>
          <a:r>
            <a:rPr lang="en-US" dirty="0"/>
            <a:t>Dating violence</a:t>
          </a:r>
        </a:p>
      </dgm:t>
    </dgm:pt>
    <dgm:pt modelId="{F4249CB3-8230-43DB-B051-3B5DAC867E1F}" type="parTrans" cxnId="{F9E4369E-9653-4776-A261-A029BC754F43}">
      <dgm:prSet/>
      <dgm:spPr/>
      <dgm:t>
        <a:bodyPr/>
        <a:lstStyle/>
        <a:p>
          <a:endParaRPr lang="en-US"/>
        </a:p>
      </dgm:t>
    </dgm:pt>
    <dgm:pt modelId="{EEA2A3B7-8BF5-4AB3-AC5C-CDD7BEEECC92}" type="sibTrans" cxnId="{F9E4369E-9653-4776-A261-A029BC754F43}">
      <dgm:prSet/>
      <dgm:spPr/>
      <dgm:t>
        <a:bodyPr/>
        <a:lstStyle/>
        <a:p>
          <a:endParaRPr lang="en-US"/>
        </a:p>
      </dgm:t>
    </dgm:pt>
    <dgm:pt modelId="{A8C19752-67B5-4B25-B24B-D877CDE5667F}">
      <dgm:prSet phldrT="[Text]"/>
      <dgm:spPr/>
      <dgm:t>
        <a:bodyPr/>
        <a:lstStyle/>
        <a:p>
          <a:r>
            <a:rPr lang="en-US" dirty="0"/>
            <a:t>Domestic violence</a:t>
          </a:r>
        </a:p>
      </dgm:t>
    </dgm:pt>
    <dgm:pt modelId="{2D860B35-34BB-44BC-9945-8E96780FE8EA}" type="parTrans" cxnId="{15E64B68-29F6-430E-93A3-3DAB4089C9EF}">
      <dgm:prSet/>
      <dgm:spPr/>
      <dgm:t>
        <a:bodyPr/>
        <a:lstStyle/>
        <a:p>
          <a:endParaRPr lang="en-US"/>
        </a:p>
      </dgm:t>
    </dgm:pt>
    <dgm:pt modelId="{9C15E44E-804C-4686-B014-E7805752B20A}" type="sibTrans" cxnId="{15E64B68-29F6-430E-93A3-3DAB4089C9EF}">
      <dgm:prSet/>
      <dgm:spPr/>
      <dgm:t>
        <a:bodyPr/>
        <a:lstStyle/>
        <a:p>
          <a:endParaRPr lang="en-US"/>
        </a:p>
      </dgm:t>
    </dgm:pt>
    <dgm:pt modelId="{E826482C-3B47-471A-B96B-255EF1E64B6C}">
      <dgm:prSet phldrT="[Text]"/>
      <dgm:spPr/>
      <dgm:t>
        <a:bodyPr/>
        <a:lstStyle/>
        <a:p>
          <a:r>
            <a:rPr lang="en-US" dirty="0"/>
            <a:t>Stalking</a:t>
          </a:r>
        </a:p>
      </dgm:t>
    </dgm:pt>
    <dgm:pt modelId="{E604A041-1297-4C10-A3AF-F2ED1DEF36C6}" type="parTrans" cxnId="{7827595B-E53F-4CFE-9B98-F448226F54D4}">
      <dgm:prSet/>
      <dgm:spPr/>
      <dgm:t>
        <a:bodyPr/>
        <a:lstStyle/>
        <a:p>
          <a:endParaRPr lang="en-US"/>
        </a:p>
      </dgm:t>
    </dgm:pt>
    <dgm:pt modelId="{1C4468BF-F86D-4E3E-89C9-82DF13ACD8C6}" type="sibTrans" cxnId="{7827595B-E53F-4CFE-9B98-F448226F54D4}">
      <dgm:prSet/>
      <dgm:spPr/>
      <dgm:t>
        <a:bodyPr/>
        <a:lstStyle/>
        <a:p>
          <a:endParaRPr lang="en-US"/>
        </a:p>
      </dgm:t>
    </dgm:pt>
    <dgm:pt modelId="{C03EA666-3323-47F4-B098-86BEC14F3334}" type="pres">
      <dgm:prSet presAssocID="{421C52EB-3CC4-4A8C-B72B-425D7A2212BB}" presName="Name0" presStyleCnt="0">
        <dgm:presLayoutVars>
          <dgm:dir/>
          <dgm:animLvl val="lvl"/>
          <dgm:resizeHandles val="exact"/>
        </dgm:presLayoutVars>
      </dgm:prSet>
      <dgm:spPr/>
    </dgm:pt>
    <dgm:pt modelId="{86390B8F-258A-4E11-BA6C-7EEA6E2EFA9F}" type="pres">
      <dgm:prSet presAssocID="{82FF5D4E-93DD-4623-85FE-8578ADA78270}" presName="composite" presStyleCnt="0"/>
      <dgm:spPr/>
    </dgm:pt>
    <dgm:pt modelId="{081DE35E-8519-47AA-8032-34AC470A42A3}" type="pres">
      <dgm:prSet presAssocID="{82FF5D4E-93DD-4623-85FE-8578ADA78270}" presName="parTx" presStyleLbl="alignNode1" presStyleIdx="0" presStyleCnt="3">
        <dgm:presLayoutVars>
          <dgm:chMax val="0"/>
          <dgm:chPref val="0"/>
          <dgm:bulletEnabled val="1"/>
        </dgm:presLayoutVars>
      </dgm:prSet>
      <dgm:spPr/>
    </dgm:pt>
    <dgm:pt modelId="{C7B4DB6C-8BE3-48A5-BBB9-69E14DFAF1CB}" type="pres">
      <dgm:prSet presAssocID="{82FF5D4E-93DD-4623-85FE-8578ADA78270}" presName="desTx" presStyleLbl="alignAccFollowNode1" presStyleIdx="0" presStyleCnt="3">
        <dgm:presLayoutVars>
          <dgm:bulletEnabled val="1"/>
        </dgm:presLayoutVars>
      </dgm:prSet>
      <dgm:spPr/>
    </dgm:pt>
    <dgm:pt modelId="{E9FD2D1C-0AA2-48C3-88D5-F1400972516E}" type="pres">
      <dgm:prSet presAssocID="{FDCEFBAD-DA27-461C-88BE-5CD0D43154A4}" presName="space" presStyleCnt="0"/>
      <dgm:spPr/>
    </dgm:pt>
    <dgm:pt modelId="{7A00EAF3-7295-428D-A1EE-373CB6275CD5}" type="pres">
      <dgm:prSet presAssocID="{D0BB035C-AE40-4932-B0BF-78AADE2DCF24}" presName="composite" presStyleCnt="0"/>
      <dgm:spPr/>
    </dgm:pt>
    <dgm:pt modelId="{1946C1C2-5A54-4188-B9AF-4FD2EA692853}" type="pres">
      <dgm:prSet presAssocID="{D0BB035C-AE40-4932-B0BF-78AADE2DCF24}" presName="parTx" presStyleLbl="alignNode1" presStyleIdx="1" presStyleCnt="3">
        <dgm:presLayoutVars>
          <dgm:chMax val="0"/>
          <dgm:chPref val="0"/>
          <dgm:bulletEnabled val="1"/>
        </dgm:presLayoutVars>
      </dgm:prSet>
      <dgm:spPr/>
    </dgm:pt>
    <dgm:pt modelId="{1667CE6F-CFEB-4044-AFD7-7687E3A7D3B4}" type="pres">
      <dgm:prSet presAssocID="{D0BB035C-AE40-4932-B0BF-78AADE2DCF24}" presName="desTx" presStyleLbl="alignAccFollowNode1" presStyleIdx="1" presStyleCnt="3">
        <dgm:presLayoutVars>
          <dgm:bulletEnabled val="1"/>
        </dgm:presLayoutVars>
      </dgm:prSet>
      <dgm:spPr/>
    </dgm:pt>
    <dgm:pt modelId="{DDEDE74A-5416-4688-BB22-A6662E89DFF9}" type="pres">
      <dgm:prSet presAssocID="{2CA2AB7C-04D4-44E1-90F2-C86248AA3A37}" presName="space" presStyleCnt="0"/>
      <dgm:spPr/>
    </dgm:pt>
    <dgm:pt modelId="{6C5AA7AD-AFF7-4DA8-8E8B-B6EE026CEA8A}" type="pres">
      <dgm:prSet presAssocID="{56693E6A-62B3-4E17-850A-D302D4EA9C7B}" presName="composite" presStyleCnt="0"/>
      <dgm:spPr/>
    </dgm:pt>
    <dgm:pt modelId="{E407F7DD-07D4-48CB-BA7F-BA82BD3C3EC7}" type="pres">
      <dgm:prSet presAssocID="{56693E6A-62B3-4E17-850A-D302D4EA9C7B}" presName="parTx" presStyleLbl="alignNode1" presStyleIdx="2" presStyleCnt="3">
        <dgm:presLayoutVars>
          <dgm:chMax val="0"/>
          <dgm:chPref val="0"/>
          <dgm:bulletEnabled val="1"/>
        </dgm:presLayoutVars>
      </dgm:prSet>
      <dgm:spPr/>
    </dgm:pt>
    <dgm:pt modelId="{AD529198-AEE3-4171-9818-759A8521868A}" type="pres">
      <dgm:prSet presAssocID="{56693E6A-62B3-4E17-850A-D302D4EA9C7B}" presName="desTx" presStyleLbl="alignAccFollowNode1" presStyleIdx="2" presStyleCnt="3">
        <dgm:presLayoutVars>
          <dgm:bulletEnabled val="1"/>
        </dgm:presLayoutVars>
      </dgm:prSet>
      <dgm:spPr/>
    </dgm:pt>
  </dgm:ptLst>
  <dgm:cxnLst>
    <dgm:cxn modelId="{9FB31F06-816C-44DA-896A-8C54824AC547}" type="presOf" srcId="{DD95F9A8-A5D1-4172-AC52-606D5008795E}" destId="{C7B4DB6C-8BE3-48A5-BBB9-69E14DFAF1CB}" srcOrd="0" destOrd="0" presId="urn:microsoft.com/office/officeart/2005/8/layout/hList1"/>
    <dgm:cxn modelId="{5F14FA07-CB0A-4C8C-8C19-756A261AEDA9}" type="presOf" srcId="{E826482C-3B47-471A-B96B-255EF1E64B6C}" destId="{AD529198-AEE3-4171-9818-759A8521868A}" srcOrd="0" destOrd="3" presId="urn:microsoft.com/office/officeart/2005/8/layout/hList1"/>
    <dgm:cxn modelId="{F0FBDD09-7E7B-4C91-8DE2-E45B4002D996}" srcId="{82FF5D4E-93DD-4623-85FE-8578ADA78270}" destId="{DD95F9A8-A5D1-4172-AC52-606D5008795E}" srcOrd="0" destOrd="0" parTransId="{6497C154-F636-4328-9832-608C47AA36DF}" sibTransId="{48B159BF-8FAD-49E2-855B-FF98CEFDA509}"/>
    <dgm:cxn modelId="{D021530A-BB98-44C2-A55C-C634D5E11210}" type="presOf" srcId="{269E6CAB-2B4C-4730-AD51-79626D5E8F77}" destId="{1667CE6F-CFEB-4044-AFD7-7687E3A7D3B4}" srcOrd="0" destOrd="0" presId="urn:microsoft.com/office/officeart/2005/8/layout/hList1"/>
    <dgm:cxn modelId="{0EA0E60B-5C73-4F4F-9DDD-7DBD1C66071B}" srcId="{56693E6A-62B3-4E17-850A-D302D4EA9C7B}" destId="{32E29333-04B8-498D-BD2C-0BD6BA33809A}" srcOrd="0" destOrd="0" parTransId="{02510FA8-4228-4502-BC0E-2434A7CDE305}" sibTransId="{554EBAEB-672F-4321-BD77-C5E3F532C66E}"/>
    <dgm:cxn modelId="{D9CDF712-61BF-4D32-A332-9AF9CA6EA72D}" type="presOf" srcId="{D0BB035C-AE40-4932-B0BF-78AADE2DCF24}" destId="{1946C1C2-5A54-4188-B9AF-4FD2EA692853}" srcOrd="0" destOrd="0" presId="urn:microsoft.com/office/officeart/2005/8/layout/hList1"/>
    <dgm:cxn modelId="{5F3E7324-BB2A-4CBC-AC87-B66D80988E34}" type="presOf" srcId="{32E29333-04B8-498D-BD2C-0BD6BA33809A}" destId="{AD529198-AEE3-4171-9818-759A8521868A}" srcOrd="0" destOrd="0" presId="urn:microsoft.com/office/officeart/2005/8/layout/hList1"/>
    <dgm:cxn modelId="{7827595B-E53F-4CFE-9B98-F448226F54D4}" srcId="{56693E6A-62B3-4E17-850A-D302D4EA9C7B}" destId="{E826482C-3B47-471A-B96B-255EF1E64B6C}" srcOrd="3" destOrd="0" parTransId="{E604A041-1297-4C10-A3AF-F2ED1DEF36C6}" sibTransId="{1C4468BF-F86D-4E3E-89C9-82DF13ACD8C6}"/>
    <dgm:cxn modelId="{69378E42-5288-4242-8A89-4B61A424F0F4}" type="presOf" srcId="{56693E6A-62B3-4E17-850A-D302D4EA9C7B}" destId="{E407F7DD-07D4-48CB-BA7F-BA82BD3C3EC7}" srcOrd="0" destOrd="0" presId="urn:microsoft.com/office/officeart/2005/8/layout/hList1"/>
    <dgm:cxn modelId="{15E64B68-29F6-430E-93A3-3DAB4089C9EF}" srcId="{56693E6A-62B3-4E17-850A-D302D4EA9C7B}" destId="{A8C19752-67B5-4B25-B24B-D877CDE5667F}" srcOrd="2" destOrd="0" parTransId="{2D860B35-34BB-44BC-9945-8E96780FE8EA}" sibTransId="{9C15E44E-804C-4686-B014-E7805752B20A}"/>
    <dgm:cxn modelId="{864D174D-9A07-4DE4-9E40-5DE6445A55C1}" srcId="{421C52EB-3CC4-4A8C-B72B-425D7A2212BB}" destId="{56693E6A-62B3-4E17-850A-D302D4EA9C7B}" srcOrd="2" destOrd="0" parTransId="{9BCE40D0-2BA6-4477-AF3E-A7095117B3AF}" sibTransId="{2CD05FBC-965B-462E-BDA5-A3B0E55E870A}"/>
    <dgm:cxn modelId="{A9D78454-859E-4CD7-8734-25734E8619EC}" srcId="{421C52EB-3CC4-4A8C-B72B-425D7A2212BB}" destId="{D0BB035C-AE40-4932-B0BF-78AADE2DCF24}" srcOrd="1" destOrd="0" parTransId="{8A773B2B-3A95-4567-BCD4-0A950AB7B6F5}" sibTransId="{2CA2AB7C-04D4-44E1-90F2-C86248AA3A37}"/>
    <dgm:cxn modelId="{C1752559-C9BD-4B81-9F7E-BD69A9C9D83C}" srcId="{D0BB035C-AE40-4932-B0BF-78AADE2DCF24}" destId="{269E6CAB-2B4C-4730-AD51-79626D5E8F77}" srcOrd="0" destOrd="0" parTransId="{1A5731B0-6F8A-418E-969A-2C28FF67EE24}" sibTransId="{0AA400E2-5C0D-4862-AC78-56C3A6315561}"/>
    <dgm:cxn modelId="{519B9481-07FF-4CA4-8EF7-1D9F47740389}" type="presOf" srcId="{A8C19752-67B5-4B25-B24B-D877CDE5667F}" destId="{AD529198-AEE3-4171-9818-759A8521868A}" srcOrd="0" destOrd="2" presId="urn:microsoft.com/office/officeart/2005/8/layout/hList1"/>
    <dgm:cxn modelId="{34289689-9C68-4233-9A25-32927227A8FE}" type="presOf" srcId="{8688A9CB-79AA-4570-B344-9AB44BD2AE55}" destId="{1667CE6F-CFEB-4044-AFD7-7687E3A7D3B4}" srcOrd="0" destOrd="1" presId="urn:microsoft.com/office/officeart/2005/8/layout/hList1"/>
    <dgm:cxn modelId="{DAC55A8E-AB80-4B82-AC9D-4E587505DF4A}" type="presOf" srcId="{82FF5D4E-93DD-4623-85FE-8578ADA78270}" destId="{081DE35E-8519-47AA-8032-34AC470A42A3}" srcOrd="0" destOrd="0" presId="urn:microsoft.com/office/officeart/2005/8/layout/hList1"/>
    <dgm:cxn modelId="{F9E4369E-9653-4776-A261-A029BC754F43}" srcId="{56693E6A-62B3-4E17-850A-D302D4EA9C7B}" destId="{5B87EB6B-9661-4FA8-93C6-9D7985154919}" srcOrd="1" destOrd="0" parTransId="{F4249CB3-8230-43DB-B051-3B5DAC867E1F}" sibTransId="{EEA2A3B7-8BF5-4AB3-AC5C-CDD7BEEECC92}"/>
    <dgm:cxn modelId="{4AA94DB8-23B0-4CD7-9667-9835E1EA1E01}" srcId="{421C52EB-3CC4-4A8C-B72B-425D7A2212BB}" destId="{82FF5D4E-93DD-4623-85FE-8578ADA78270}" srcOrd="0" destOrd="0" parTransId="{4796F574-D5D9-4DCB-9551-2D1322964981}" sibTransId="{FDCEFBAD-DA27-461C-88BE-5CD0D43154A4}"/>
    <dgm:cxn modelId="{0A5FD8EB-E303-4F19-B1C5-0E190980BFF4}" type="presOf" srcId="{421C52EB-3CC4-4A8C-B72B-425D7A2212BB}" destId="{C03EA666-3323-47F4-B098-86BEC14F3334}" srcOrd="0" destOrd="0" presId="urn:microsoft.com/office/officeart/2005/8/layout/hList1"/>
    <dgm:cxn modelId="{D5942DF4-14D5-4642-A666-0DE9E05E84FD}" type="presOf" srcId="{5B87EB6B-9661-4FA8-93C6-9D7985154919}" destId="{AD529198-AEE3-4171-9818-759A8521868A}" srcOrd="0" destOrd="1" presId="urn:microsoft.com/office/officeart/2005/8/layout/hList1"/>
    <dgm:cxn modelId="{4DEC3DF6-AA00-4112-BF73-1E04F4971056}" srcId="{D0BB035C-AE40-4932-B0BF-78AADE2DCF24}" destId="{8688A9CB-79AA-4570-B344-9AB44BD2AE55}" srcOrd="1" destOrd="0" parTransId="{4CAB9A95-CBD5-4C8F-8D20-48B34D5F6CE5}" sibTransId="{27DF0A2D-A2B6-422D-A880-EF590C2F5FFE}"/>
    <dgm:cxn modelId="{FDD8C9D8-1C6E-43A6-947E-6559FBAF13DE}" type="presParOf" srcId="{C03EA666-3323-47F4-B098-86BEC14F3334}" destId="{86390B8F-258A-4E11-BA6C-7EEA6E2EFA9F}" srcOrd="0" destOrd="0" presId="urn:microsoft.com/office/officeart/2005/8/layout/hList1"/>
    <dgm:cxn modelId="{F942EB76-7B10-4B82-BF58-7B17D877E626}" type="presParOf" srcId="{86390B8F-258A-4E11-BA6C-7EEA6E2EFA9F}" destId="{081DE35E-8519-47AA-8032-34AC470A42A3}" srcOrd="0" destOrd="0" presId="urn:microsoft.com/office/officeart/2005/8/layout/hList1"/>
    <dgm:cxn modelId="{18A66C13-7165-4E52-BCEA-F92AE71A4259}" type="presParOf" srcId="{86390B8F-258A-4E11-BA6C-7EEA6E2EFA9F}" destId="{C7B4DB6C-8BE3-48A5-BBB9-69E14DFAF1CB}" srcOrd="1" destOrd="0" presId="urn:microsoft.com/office/officeart/2005/8/layout/hList1"/>
    <dgm:cxn modelId="{689827A6-7611-4319-895A-EE91A11733B8}" type="presParOf" srcId="{C03EA666-3323-47F4-B098-86BEC14F3334}" destId="{E9FD2D1C-0AA2-48C3-88D5-F1400972516E}" srcOrd="1" destOrd="0" presId="urn:microsoft.com/office/officeart/2005/8/layout/hList1"/>
    <dgm:cxn modelId="{F5354326-7174-450C-844B-D94B6A156F6E}" type="presParOf" srcId="{C03EA666-3323-47F4-B098-86BEC14F3334}" destId="{7A00EAF3-7295-428D-A1EE-373CB6275CD5}" srcOrd="2" destOrd="0" presId="urn:microsoft.com/office/officeart/2005/8/layout/hList1"/>
    <dgm:cxn modelId="{916E98D8-0B00-4823-A5C3-697481A66638}" type="presParOf" srcId="{7A00EAF3-7295-428D-A1EE-373CB6275CD5}" destId="{1946C1C2-5A54-4188-B9AF-4FD2EA692853}" srcOrd="0" destOrd="0" presId="urn:microsoft.com/office/officeart/2005/8/layout/hList1"/>
    <dgm:cxn modelId="{2CC84ADC-F06E-4AD6-87A3-FCC2983A582C}" type="presParOf" srcId="{7A00EAF3-7295-428D-A1EE-373CB6275CD5}" destId="{1667CE6F-CFEB-4044-AFD7-7687E3A7D3B4}" srcOrd="1" destOrd="0" presId="urn:microsoft.com/office/officeart/2005/8/layout/hList1"/>
    <dgm:cxn modelId="{7037FD15-CA88-4816-B1FB-07E9ECB66648}" type="presParOf" srcId="{C03EA666-3323-47F4-B098-86BEC14F3334}" destId="{DDEDE74A-5416-4688-BB22-A6662E89DFF9}" srcOrd="3" destOrd="0" presId="urn:microsoft.com/office/officeart/2005/8/layout/hList1"/>
    <dgm:cxn modelId="{9114EF11-3783-4074-AEF7-C560E807AAC9}" type="presParOf" srcId="{C03EA666-3323-47F4-B098-86BEC14F3334}" destId="{6C5AA7AD-AFF7-4DA8-8E8B-B6EE026CEA8A}" srcOrd="4" destOrd="0" presId="urn:microsoft.com/office/officeart/2005/8/layout/hList1"/>
    <dgm:cxn modelId="{BE212663-629A-4CE9-B025-E4D25CCF32E4}" type="presParOf" srcId="{6C5AA7AD-AFF7-4DA8-8E8B-B6EE026CEA8A}" destId="{E407F7DD-07D4-48CB-BA7F-BA82BD3C3EC7}" srcOrd="0" destOrd="0" presId="urn:microsoft.com/office/officeart/2005/8/layout/hList1"/>
    <dgm:cxn modelId="{E7D49A5C-D832-4129-BFAF-0B3920B59E37}" type="presParOf" srcId="{6C5AA7AD-AFF7-4DA8-8E8B-B6EE026CEA8A}" destId="{AD529198-AEE3-4171-9818-759A8521868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7AB719-66E8-468C-802C-36E081DE937E}" type="doc">
      <dgm:prSet loTypeId="urn:microsoft.com/office/officeart/2005/8/layout/bProcess4" loCatId="process" qsTypeId="urn:microsoft.com/office/officeart/2005/8/quickstyle/simple3" qsCatId="simple" csTypeId="urn:microsoft.com/office/officeart/2005/8/colors/accent1_2" csCatId="accent1" phldr="1"/>
      <dgm:spPr/>
      <dgm:t>
        <a:bodyPr/>
        <a:lstStyle/>
        <a:p>
          <a:endParaRPr lang="en-US"/>
        </a:p>
      </dgm:t>
    </dgm:pt>
    <dgm:pt modelId="{6EA20A9C-8F91-4954-B7CD-807FC1B1B7BA}">
      <dgm:prSet phldrT="[Text]"/>
      <dgm:spPr/>
      <dgm:t>
        <a:bodyPr/>
        <a:lstStyle/>
        <a:p>
          <a:r>
            <a:rPr lang="en-US" dirty="0"/>
            <a:t>Complaint comes in</a:t>
          </a:r>
        </a:p>
      </dgm:t>
    </dgm:pt>
    <dgm:pt modelId="{8E038E33-0F02-4C50-AD78-4765F8559E33}" type="parTrans" cxnId="{8A6BB6A4-89BC-41BD-9B44-24DE8F0DF375}">
      <dgm:prSet/>
      <dgm:spPr/>
      <dgm:t>
        <a:bodyPr/>
        <a:lstStyle/>
        <a:p>
          <a:endParaRPr lang="en-US"/>
        </a:p>
      </dgm:t>
    </dgm:pt>
    <dgm:pt modelId="{CCC94A48-D9FB-4FFA-93EE-E6AC87C95254}" type="sibTrans" cxnId="{8A6BB6A4-89BC-41BD-9B44-24DE8F0DF375}">
      <dgm:prSet/>
      <dgm:spPr/>
      <dgm:t>
        <a:bodyPr/>
        <a:lstStyle/>
        <a:p>
          <a:endParaRPr lang="en-US"/>
        </a:p>
      </dgm:t>
    </dgm:pt>
    <dgm:pt modelId="{95B204B7-608D-4424-AB7E-D32606232CA6}">
      <dgm:prSet phldrT="[Text]"/>
      <dgm:spPr/>
      <dgm:t>
        <a:bodyPr/>
        <a:lstStyle/>
        <a:p>
          <a:r>
            <a:rPr lang="en-US" dirty="0"/>
            <a:t>Initial Screener to Determine Title IX Jurisdiction</a:t>
          </a:r>
        </a:p>
      </dgm:t>
    </dgm:pt>
    <dgm:pt modelId="{CD49A783-87CD-48FE-8B7E-BA8D2C79931B}" type="parTrans" cxnId="{57F9ECC1-E6E2-4EBE-B154-1E617D29667A}">
      <dgm:prSet/>
      <dgm:spPr/>
      <dgm:t>
        <a:bodyPr/>
        <a:lstStyle/>
        <a:p>
          <a:endParaRPr lang="en-US"/>
        </a:p>
      </dgm:t>
    </dgm:pt>
    <dgm:pt modelId="{0CC18B8F-E4ED-4773-8265-7C22392E88A4}" type="sibTrans" cxnId="{57F9ECC1-E6E2-4EBE-B154-1E617D29667A}">
      <dgm:prSet/>
      <dgm:spPr/>
      <dgm:t>
        <a:bodyPr/>
        <a:lstStyle/>
        <a:p>
          <a:endParaRPr lang="en-US"/>
        </a:p>
      </dgm:t>
    </dgm:pt>
    <dgm:pt modelId="{F8964818-A872-4270-B5BA-7DD2F3D81C6D}">
      <dgm:prSet phldrT="[Text]"/>
      <dgm:spPr/>
      <dgm:t>
        <a:bodyPr/>
        <a:lstStyle/>
        <a:p>
          <a:r>
            <a:rPr lang="en-US" dirty="0"/>
            <a:t>TIXC Meets with Coordinator –Offers Formal Complaint and Supportive Measures*</a:t>
          </a:r>
        </a:p>
      </dgm:t>
    </dgm:pt>
    <dgm:pt modelId="{630A3736-C9ED-4601-843C-E00CE27EB8E4}" type="parTrans" cxnId="{FDA04EFA-67D7-461E-8912-64AD570FF0BC}">
      <dgm:prSet/>
      <dgm:spPr/>
      <dgm:t>
        <a:bodyPr/>
        <a:lstStyle/>
        <a:p>
          <a:endParaRPr lang="en-US"/>
        </a:p>
      </dgm:t>
    </dgm:pt>
    <dgm:pt modelId="{9AB3A3C5-F674-4171-8DF2-B35CB7A58B44}" type="sibTrans" cxnId="{FDA04EFA-67D7-461E-8912-64AD570FF0BC}">
      <dgm:prSet/>
      <dgm:spPr/>
      <dgm:t>
        <a:bodyPr/>
        <a:lstStyle/>
        <a:p>
          <a:endParaRPr lang="en-US"/>
        </a:p>
      </dgm:t>
    </dgm:pt>
    <dgm:pt modelId="{0294B1B3-0856-40C3-8FAC-24AFFD293994}">
      <dgm:prSet phldrT="[Text]"/>
      <dgm:spPr/>
      <dgm:t>
        <a:bodyPr/>
        <a:lstStyle/>
        <a:p>
          <a:r>
            <a:rPr lang="en-US" dirty="0"/>
            <a:t>Notice of Allegations</a:t>
          </a:r>
        </a:p>
      </dgm:t>
    </dgm:pt>
    <dgm:pt modelId="{7859C744-B24E-4298-8359-8F6297C586EE}" type="parTrans" cxnId="{6A71ED9C-4BA0-48A8-A49F-4F709B5CD6D6}">
      <dgm:prSet/>
      <dgm:spPr/>
      <dgm:t>
        <a:bodyPr/>
        <a:lstStyle/>
        <a:p>
          <a:endParaRPr lang="en-US"/>
        </a:p>
      </dgm:t>
    </dgm:pt>
    <dgm:pt modelId="{C831ADDA-2056-4880-AC34-FE4F54E62F85}" type="sibTrans" cxnId="{6A71ED9C-4BA0-48A8-A49F-4F709B5CD6D6}">
      <dgm:prSet/>
      <dgm:spPr/>
      <dgm:t>
        <a:bodyPr/>
        <a:lstStyle/>
        <a:p>
          <a:endParaRPr lang="en-US"/>
        </a:p>
      </dgm:t>
    </dgm:pt>
    <dgm:pt modelId="{1DCEAB63-3A70-4A9A-9A24-BF7A643F9DC6}">
      <dgm:prSet phldrT="[Text]"/>
      <dgm:spPr/>
      <dgm:t>
        <a:bodyPr/>
        <a:lstStyle/>
        <a:p>
          <a:r>
            <a:rPr lang="en-US" dirty="0"/>
            <a:t>Investigation</a:t>
          </a:r>
        </a:p>
      </dgm:t>
    </dgm:pt>
    <dgm:pt modelId="{EA3443D3-5F86-4B96-8FC4-E658F24D56CC}" type="parTrans" cxnId="{8AFCE80C-1C25-4C2C-BB02-98B34B965D68}">
      <dgm:prSet/>
      <dgm:spPr/>
      <dgm:t>
        <a:bodyPr/>
        <a:lstStyle/>
        <a:p>
          <a:endParaRPr lang="en-US"/>
        </a:p>
      </dgm:t>
    </dgm:pt>
    <dgm:pt modelId="{B2D44725-F74E-4A43-9D59-B87D3F307562}" type="sibTrans" cxnId="{8AFCE80C-1C25-4C2C-BB02-98B34B965D68}">
      <dgm:prSet/>
      <dgm:spPr/>
      <dgm:t>
        <a:bodyPr/>
        <a:lstStyle/>
        <a:p>
          <a:endParaRPr lang="en-US"/>
        </a:p>
      </dgm:t>
    </dgm:pt>
    <dgm:pt modelId="{ED238FA7-9464-4BC1-A2EB-3B774CDFAD50}">
      <dgm:prSet phldrT="[Text]"/>
      <dgm:spPr/>
      <dgm:t>
        <a:bodyPr/>
        <a:lstStyle/>
        <a:p>
          <a:r>
            <a:rPr lang="en-US" dirty="0"/>
            <a:t>10 Day Review by Parties</a:t>
          </a:r>
        </a:p>
      </dgm:t>
    </dgm:pt>
    <dgm:pt modelId="{C5A21889-A1FB-494D-9A7D-9ECCB8786C32}" type="parTrans" cxnId="{30116341-7DB0-40A9-A250-24910FE88131}">
      <dgm:prSet/>
      <dgm:spPr/>
      <dgm:t>
        <a:bodyPr/>
        <a:lstStyle/>
        <a:p>
          <a:endParaRPr lang="en-US"/>
        </a:p>
      </dgm:t>
    </dgm:pt>
    <dgm:pt modelId="{3191474C-6E5B-4F22-8592-47D31F531EDA}" type="sibTrans" cxnId="{30116341-7DB0-40A9-A250-24910FE88131}">
      <dgm:prSet/>
      <dgm:spPr/>
      <dgm:t>
        <a:bodyPr/>
        <a:lstStyle/>
        <a:p>
          <a:endParaRPr lang="en-US"/>
        </a:p>
      </dgm:t>
    </dgm:pt>
    <dgm:pt modelId="{8A4F1B18-BA1B-4FA9-9641-B2C2F673E2BD}">
      <dgm:prSet phldrT="[Text]"/>
      <dgm:spPr/>
      <dgm:t>
        <a:bodyPr/>
        <a:lstStyle/>
        <a:p>
          <a:r>
            <a:rPr lang="en-US" dirty="0"/>
            <a:t>Investigative Report</a:t>
          </a:r>
        </a:p>
      </dgm:t>
    </dgm:pt>
    <dgm:pt modelId="{1AC983C6-0866-4389-95EA-F80A9842101C}" type="parTrans" cxnId="{2348363E-F918-44AD-974D-FDA72B93C4AD}">
      <dgm:prSet/>
      <dgm:spPr/>
      <dgm:t>
        <a:bodyPr/>
        <a:lstStyle/>
        <a:p>
          <a:endParaRPr lang="en-US"/>
        </a:p>
      </dgm:t>
    </dgm:pt>
    <dgm:pt modelId="{840E184B-BD27-4F36-9E2C-432F6C02B91D}" type="sibTrans" cxnId="{2348363E-F918-44AD-974D-FDA72B93C4AD}">
      <dgm:prSet/>
      <dgm:spPr/>
      <dgm:t>
        <a:bodyPr/>
        <a:lstStyle/>
        <a:p>
          <a:endParaRPr lang="en-US"/>
        </a:p>
      </dgm:t>
    </dgm:pt>
    <dgm:pt modelId="{6DDF2B39-EFBE-4BA9-8B5F-874FBD5B1FEC}">
      <dgm:prSet phldrT="[Text]"/>
      <dgm:spPr/>
      <dgm:t>
        <a:bodyPr/>
        <a:lstStyle/>
        <a:p>
          <a:r>
            <a:rPr lang="en-US" dirty="0"/>
            <a:t>10 Day Review and Q/A Period</a:t>
          </a:r>
        </a:p>
      </dgm:t>
    </dgm:pt>
    <dgm:pt modelId="{E1238C6C-7329-4F0B-A20E-D95AA2EB9269}" type="parTrans" cxnId="{3EBB3D06-8BF0-4E4A-96B1-44B1A9B7D9BC}">
      <dgm:prSet/>
      <dgm:spPr/>
      <dgm:t>
        <a:bodyPr/>
        <a:lstStyle/>
        <a:p>
          <a:endParaRPr lang="en-US"/>
        </a:p>
      </dgm:t>
    </dgm:pt>
    <dgm:pt modelId="{FA7D82B2-59DC-4C46-A000-36D42D8FB7DF}" type="sibTrans" cxnId="{3EBB3D06-8BF0-4E4A-96B1-44B1A9B7D9BC}">
      <dgm:prSet/>
      <dgm:spPr/>
      <dgm:t>
        <a:bodyPr/>
        <a:lstStyle/>
        <a:p>
          <a:endParaRPr lang="en-US"/>
        </a:p>
      </dgm:t>
    </dgm:pt>
    <dgm:pt modelId="{A88EE631-44A9-4A6C-A5AF-6FDDD75FD878}">
      <dgm:prSet phldrT="[Text]"/>
      <dgm:spPr/>
      <dgm:t>
        <a:bodyPr/>
        <a:lstStyle/>
        <a:p>
          <a:r>
            <a:rPr lang="en-US" dirty="0"/>
            <a:t>Final Determination by Decision-Maker</a:t>
          </a:r>
        </a:p>
      </dgm:t>
    </dgm:pt>
    <dgm:pt modelId="{E40079F3-C321-423C-9751-8CEB91EDC33F}" type="parTrans" cxnId="{EED1ADBD-73CF-4F4A-A02F-9555CB8BA4A7}">
      <dgm:prSet/>
      <dgm:spPr/>
      <dgm:t>
        <a:bodyPr/>
        <a:lstStyle/>
        <a:p>
          <a:endParaRPr lang="en-US"/>
        </a:p>
      </dgm:t>
    </dgm:pt>
    <dgm:pt modelId="{6338E92C-4925-45CC-8E0D-5CD823204F7E}" type="sibTrans" cxnId="{EED1ADBD-73CF-4F4A-A02F-9555CB8BA4A7}">
      <dgm:prSet/>
      <dgm:spPr/>
      <dgm:t>
        <a:bodyPr/>
        <a:lstStyle/>
        <a:p>
          <a:endParaRPr lang="en-US"/>
        </a:p>
      </dgm:t>
    </dgm:pt>
    <dgm:pt modelId="{8E7AAC14-FB3C-4A8D-A61B-61842209FB48}" type="pres">
      <dgm:prSet presAssocID="{F67AB719-66E8-468C-802C-36E081DE937E}" presName="Name0" presStyleCnt="0">
        <dgm:presLayoutVars>
          <dgm:dir/>
          <dgm:resizeHandles/>
        </dgm:presLayoutVars>
      </dgm:prSet>
      <dgm:spPr/>
    </dgm:pt>
    <dgm:pt modelId="{AB5506A4-DC9B-4ED3-8B26-1CCA38284DDD}" type="pres">
      <dgm:prSet presAssocID="{6EA20A9C-8F91-4954-B7CD-807FC1B1B7BA}" presName="compNode" presStyleCnt="0"/>
      <dgm:spPr/>
    </dgm:pt>
    <dgm:pt modelId="{65033466-470D-4E7E-88D4-4951E7EC9421}" type="pres">
      <dgm:prSet presAssocID="{6EA20A9C-8F91-4954-B7CD-807FC1B1B7BA}" presName="dummyConnPt" presStyleCnt="0"/>
      <dgm:spPr/>
    </dgm:pt>
    <dgm:pt modelId="{D1637FAE-85B0-4F62-9286-4931C45EC729}" type="pres">
      <dgm:prSet presAssocID="{6EA20A9C-8F91-4954-B7CD-807FC1B1B7BA}" presName="node" presStyleLbl="node1" presStyleIdx="0" presStyleCnt="9">
        <dgm:presLayoutVars>
          <dgm:bulletEnabled val="1"/>
        </dgm:presLayoutVars>
      </dgm:prSet>
      <dgm:spPr/>
    </dgm:pt>
    <dgm:pt modelId="{E9A5610F-AA7E-445B-BA54-39DDC648C193}" type="pres">
      <dgm:prSet presAssocID="{CCC94A48-D9FB-4FFA-93EE-E6AC87C95254}" presName="sibTrans" presStyleLbl="bgSibTrans2D1" presStyleIdx="0" presStyleCnt="8"/>
      <dgm:spPr/>
    </dgm:pt>
    <dgm:pt modelId="{A4E26FED-731F-4A0A-98C2-0665AADA3D3A}" type="pres">
      <dgm:prSet presAssocID="{95B204B7-608D-4424-AB7E-D32606232CA6}" presName="compNode" presStyleCnt="0"/>
      <dgm:spPr/>
    </dgm:pt>
    <dgm:pt modelId="{63012D51-F16D-43B7-A481-BB01813B12EB}" type="pres">
      <dgm:prSet presAssocID="{95B204B7-608D-4424-AB7E-D32606232CA6}" presName="dummyConnPt" presStyleCnt="0"/>
      <dgm:spPr/>
    </dgm:pt>
    <dgm:pt modelId="{4FF24482-46B2-400A-86CC-01B429B9D863}" type="pres">
      <dgm:prSet presAssocID="{95B204B7-608D-4424-AB7E-D32606232CA6}" presName="node" presStyleLbl="node1" presStyleIdx="1" presStyleCnt="9">
        <dgm:presLayoutVars>
          <dgm:bulletEnabled val="1"/>
        </dgm:presLayoutVars>
      </dgm:prSet>
      <dgm:spPr/>
    </dgm:pt>
    <dgm:pt modelId="{73FB977F-8346-4402-AC2D-A977549C0859}" type="pres">
      <dgm:prSet presAssocID="{0CC18B8F-E4ED-4773-8265-7C22392E88A4}" presName="sibTrans" presStyleLbl="bgSibTrans2D1" presStyleIdx="1" presStyleCnt="8"/>
      <dgm:spPr/>
    </dgm:pt>
    <dgm:pt modelId="{6E221091-98FD-4D6C-BFA2-A812C6A4FE4E}" type="pres">
      <dgm:prSet presAssocID="{F8964818-A872-4270-B5BA-7DD2F3D81C6D}" presName="compNode" presStyleCnt="0"/>
      <dgm:spPr/>
    </dgm:pt>
    <dgm:pt modelId="{0BF0FD75-9EA4-47E7-AA7A-3F226BF82A67}" type="pres">
      <dgm:prSet presAssocID="{F8964818-A872-4270-B5BA-7DD2F3D81C6D}" presName="dummyConnPt" presStyleCnt="0"/>
      <dgm:spPr/>
    </dgm:pt>
    <dgm:pt modelId="{34CEE55C-4409-4CC4-8A21-0B414FA97711}" type="pres">
      <dgm:prSet presAssocID="{F8964818-A872-4270-B5BA-7DD2F3D81C6D}" presName="node" presStyleLbl="node1" presStyleIdx="2" presStyleCnt="9">
        <dgm:presLayoutVars>
          <dgm:bulletEnabled val="1"/>
        </dgm:presLayoutVars>
      </dgm:prSet>
      <dgm:spPr/>
    </dgm:pt>
    <dgm:pt modelId="{6D05F928-09E8-40D3-97CC-3475BB24D4ED}" type="pres">
      <dgm:prSet presAssocID="{9AB3A3C5-F674-4171-8DF2-B35CB7A58B44}" presName="sibTrans" presStyleLbl="bgSibTrans2D1" presStyleIdx="2" presStyleCnt="8"/>
      <dgm:spPr/>
    </dgm:pt>
    <dgm:pt modelId="{EE370A6C-5BB7-47C4-B163-9B55726C1A87}" type="pres">
      <dgm:prSet presAssocID="{0294B1B3-0856-40C3-8FAC-24AFFD293994}" presName="compNode" presStyleCnt="0"/>
      <dgm:spPr/>
    </dgm:pt>
    <dgm:pt modelId="{003F94AB-1753-43FA-BF22-BD29DAEA4C79}" type="pres">
      <dgm:prSet presAssocID="{0294B1B3-0856-40C3-8FAC-24AFFD293994}" presName="dummyConnPt" presStyleCnt="0"/>
      <dgm:spPr/>
    </dgm:pt>
    <dgm:pt modelId="{C937E364-8757-40CD-BCA4-06C112D8833D}" type="pres">
      <dgm:prSet presAssocID="{0294B1B3-0856-40C3-8FAC-24AFFD293994}" presName="node" presStyleLbl="node1" presStyleIdx="3" presStyleCnt="9">
        <dgm:presLayoutVars>
          <dgm:bulletEnabled val="1"/>
        </dgm:presLayoutVars>
      </dgm:prSet>
      <dgm:spPr/>
    </dgm:pt>
    <dgm:pt modelId="{F030490E-338C-439D-8360-31E4183D4ABF}" type="pres">
      <dgm:prSet presAssocID="{C831ADDA-2056-4880-AC34-FE4F54E62F85}" presName="sibTrans" presStyleLbl="bgSibTrans2D1" presStyleIdx="3" presStyleCnt="8"/>
      <dgm:spPr/>
    </dgm:pt>
    <dgm:pt modelId="{C4206F47-9A2D-4789-964F-3C2975D07F73}" type="pres">
      <dgm:prSet presAssocID="{1DCEAB63-3A70-4A9A-9A24-BF7A643F9DC6}" presName="compNode" presStyleCnt="0"/>
      <dgm:spPr/>
    </dgm:pt>
    <dgm:pt modelId="{9506047B-980A-4CFF-955B-FC91ADE0055F}" type="pres">
      <dgm:prSet presAssocID="{1DCEAB63-3A70-4A9A-9A24-BF7A643F9DC6}" presName="dummyConnPt" presStyleCnt="0"/>
      <dgm:spPr/>
    </dgm:pt>
    <dgm:pt modelId="{783AEBB5-F612-4009-9D2A-0E84DFA6E00A}" type="pres">
      <dgm:prSet presAssocID="{1DCEAB63-3A70-4A9A-9A24-BF7A643F9DC6}" presName="node" presStyleLbl="node1" presStyleIdx="4" presStyleCnt="9">
        <dgm:presLayoutVars>
          <dgm:bulletEnabled val="1"/>
        </dgm:presLayoutVars>
      </dgm:prSet>
      <dgm:spPr/>
    </dgm:pt>
    <dgm:pt modelId="{BC3AA37A-2FB2-40F2-9B10-6D75FB5FC218}" type="pres">
      <dgm:prSet presAssocID="{B2D44725-F74E-4A43-9D59-B87D3F307562}" presName="sibTrans" presStyleLbl="bgSibTrans2D1" presStyleIdx="4" presStyleCnt="8"/>
      <dgm:spPr/>
    </dgm:pt>
    <dgm:pt modelId="{BD226F29-0B0C-49B5-B4CD-F83DF3E77934}" type="pres">
      <dgm:prSet presAssocID="{ED238FA7-9464-4BC1-A2EB-3B774CDFAD50}" presName="compNode" presStyleCnt="0"/>
      <dgm:spPr/>
    </dgm:pt>
    <dgm:pt modelId="{782595D7-5EB7-44C1-8633-0CF462FF05A5}" type="pres">
      <dgm:prSet presAssocID="{ED238FA7-9464-4BC1-A2EB-3B774CDFAD50}" presName="dummyConnPt" presStyleCnt="0"/>
      <dgm:spPr/>
    </dgm:pt>
    <dgm:pt modelId="{E20FBAE0-BD78-4608-A54D-76908447D58E}" type="pres">
      <dgm:prSet presAssocID="{ED238FA7-9464-4BC1-A2EB-3B774CDFAD50}" presName="node" presStyleLbl="node1" presStyleIdx="5" presStyleCnt="9">
        <dgm:presLayoutVars>
          <dgm:bulletEnabled val="1"/>
        </dgm:presLayoutVars>
      </dgm:prSet>
      <dgm:spPr/>
    </dgm:pt>
    <dgm:pt modelId="{B9A2E92C-BF8B-4F4B-ACC6-BA9CF941CAE5}" type="pres">
      <dgm:prSet presAssocID="{3191474C-6E5B-4F22-8592-47D31F531EDA}" presName="sibTrans" presStyleLbl="bgSibTrans2D1" presStyleIdx="5" presStyleCnt="8"/>
      <dgm:spPr/>
    </dgm:pt>
    <dgm:pt modelId="{B28C3040-323D-4473-9AF8-4D4AB3A0E9EA}" type="pres">
      <dgm:prSet presAssocID="{8A4F1B18-BA1B-4FA9-9641-B2C2F673E2BD}" presName="compNode" presStyleCnt="0"/>
      <dgm:spPr/>
    </dgm:pt>
    <dgm:pt modelId="{249D753E-8E76-479F-AB47-E6C22DD5D763}" type="pres">
      <dgm:prSet presAssocID="{8A4F1B18-BA1B-4FA9-9641-B2C2F673E2BD}" presName="dummyConnPt" presStyleCnt="0"/>
      <dgm:spPr/>
    </dgm:pt>
    <dgm:pt modelId="{0FC05AA8-3FF4-4CE6-96CF-A091D6882C66}" type="pres">
      <dgm:prSet presAssocID="{8A4F1B18-BA1B-4FA9-9641-B2C2F673E2BD}" presName="node" presStyleLbl="node1" presStyleIdx="6" presStyleCnt="9">
        <dgm:presLayoutVars>
          <dgm:bulletEnabled val="1"/>
        </dgm:presLayoutVars>
      </dgm:prSet>
      <dgm:spPr/>
    </dgm:pt>
    <dgm:pt modelId="{2F1ECF99-C5AB-4533-8C84-32D174AED425}" type="pres">
      <dgm:prSet presAssocID="{840E184B-BD27-4F36-9E2C-432F6C02B91D}" presName="sibTrans" presStyleLbl="bgSibTrans2D1" presStyleIdx="6" presStyleCnt="8"/>
      <dgm:spPr/>
    </dgm:pt>
    <dgm:pt modelId="{CBD0C7D0-1C8E-45F9-BD1D-E1F7DC2FD34B}" type="pres">
      <dgm:prSet presAssocID="{6DDF2B39-EFBE-4BA9-8B5F-874FBD5B1FEC}" presName="compNode" presStyleCnt="0"/>
      <dgm:spPr/>
    </dgm:pt>
    <dgm:pt modelId="{4CB44FBC-C94F-4F14-B416-F574DC4AC666}" type="pres">
      <dgm:prSet presAssocID="{6DDF2B39-EFBE-4BA9-8B5F-874FBD5B1FEC}" presName="dummyConnPt" presStyleCnt="0"/>
      <dgm:spPr/>
    </dgm:pt>
    <dgm:pt modelId="{0BA505AC-5D40-478C-96FB-D830919233E1}" type="pres">
      <dgm:prSet presAssocID="{6DDF2B39-EFBE-4BA9-8B5F-874FBD5B1FEC}" presName="node" presStyleLbl="node1" presStyleIdx="7" presStyleCnt="9">
        <dgm:presLayoutVars>
          <dgm:bulletEnabled val="1"/>
        </dgm:presLayoutVars>
      </dgm:prSet>
      <dgm:spPr/>
    </dgm:pt>
    <dgm:pt modelId="{C1A82DD2-9770-48FA-B48D-287E0E750159}" type="pres">
      <dgm:prSet presAssocID="{FA7D82B2-59DC-4C46-A000-36D42D8FB7DF}" presName="sibTrans" presStyleLbl="bgSibTrans2D1" presStyleIdx="7" presStyleCnt="8"/>
      <dgm:spPr/>
    </dgm:pt>
    <dgm:pt modelId="{57088569-14B4-4221-9BDA-8897F2D5AC8C}" type="pres">
      <dgm:prSet presAssocID="{A88EE631-44A9-4A6C-A5AF-6FDDD75FD878}" presName="compNode" presStyleCnt="0"/>
      <dgm:spPr/>
    </dgm:pt>
    <dgm:pt modelId="{5B7D5DCF-5EF1-4BEE-91AC-3525EA79A231}" type="pres">
      <dgm:prSet presAssocID="{A88EE631-44A9-4A6C-A5AF-6FDDD75FD878}" presName="dummyConnPt" presStyleCnt="0"/>
      <dgm:spPr/>
    </dgm:pt>
    <dgm:pt modelId="{BE2898E0-1DC4-4583-A60E-0F15E72329B0}" type="pres">
      <dgm:prSet presAssocID="{A88EE631-44A9-4A6C-A5AF-6FDDD75FD878}" presName="node" presStyleLbl="node1" presStyleIdx="8" presStyleCnt="9">
        <dgm:presLayoutVars>
          <dgm:bulletEnabled val="1"/>
        </dgm:presLayoutVars>
      </dgm:prSet>
      <dgm:spPr/>
    </dgm:pt>
  </dgm:ptLst>
  <dgm:cxnLst>
    <dgm:cxn modelId="{3EBB3D06-8BF0-4E4A-96B1-44B1A9B7D9BC}" srcId="{F67AB719-66E8-468C-802C-36E081DE937E}" destId="{6DDF2B39-EFBE-4BA9-8B5F-874FBD5B1FEC}" srcOrd="7" destOrd="0" parTransId="{E1238C6C-7329-4F0B-A20E-D95AA2EB9269}" sibTransId="{FA7D82B2-59DC-4C46-A000-36D42D8FB7DF}"/>
    <dgm:cxn modelId="{8AFCE80C-1C25-4C2C-BB02-98B34B965D68}" srcId="{F67AB719-66E8-468C-802C-36E081DE937E}" destId="{1DCEAB63-3A70-4A9A-9A24-BF7A643F9DC6}" srcOrd="4" destOrd="0" parTransId="{EA3443D3-5F86-4B96-8FC4-E658F24D56CC}" sibTransId="{B2D44725-F74E-4A43-9D59-B87D3F307562}"/>
    <dgm:cxn modelId="{362FD50D-4DA4-4AFB-ADE9-D3D589EB4057}" type="presOf" srcId="{0294B1B3-0856-40C3-8FAC-24AFFD293994}" destId="{C937E364-8757-40CD-BCA4-06C112D8833D}" srcOrd="0" destOrd="0" presId="urn:microsoft.com/office/officeart/2005/8/layout/bProcess4"/>
    <dgm:cxn modelId="{E287FF1D-2261-473D-A79C-87F363994D9F}" type="presOf" srcId="{A88EE631-44A9-4A6C-A5AF-6FDDD75FD878}" destId="{BE2898E0-1DC4-4583-A60E-0F15E72329B0}" srcOrd="0" destOrd="0" presId="urn:microsoft.com/office/officeart/2005/8/layout/bProcess4"/>
    <dgm:cxn modelId="{6AE5BC2D-A92F-41D6-AC34-95150FB57253}" type="presOf" srcId="{8A4F1B18-BA1B-4FA9-9641-B2C2F673E2BD}" destId="{0FC05AA8-3FF4-4CE6-96CF-A091D6882C66}" srcOrd="0" destOrd="0" presId="urn:microsoft.com/office/officeart/2005/8/layout/bProcess4"/>
    <dgm:cxn modelId="{88C70D31-1838-4740-8A6B-8D683F06EA67}" type="presOf" srcId="{ED238FA7-9464-4BC1-A2EB-3B774CDFAD50}" destId="{E20FBAE0-BD78-4608-A54D-76908447D58E}" srcOrd="0" destOrd="0" presId="urn:microsoft.com/office/officeart/2005/8/layout/bProcess4"/>
    <dgm:cxn modelId="{B7E03F36-6DEA-403E-A0E7-937224791CD7}" type="presOf" srcId="{F67AB719-66E8-468C-802C-36E081DE937E}" destId="{8E7AAC14-FB3C-4A8D-A61B-61842209FB48}" srcOrd="0" destOrd="0" presId="urn:microsoft.com/office/officeart/2005/8/layout/bProcess4"/>
    <dgm:cxn modelId="{DFA6B13B-BCF4-4E91-ADF5-C20A28905385}" type="presOf" srcId="{95B204B7-608D-4424-AB7E-D32606232CA6}" destId="{4FF24482-46B2-400A-86CC-01B429B9D863}" srcOrd="0" destOrd="0" presId="urn:microsoft.com/office/officeart/2005/8/layout/bProcess4"/>
    <dgm:cxn modelId="{F952163E-197B-460E-8788-B93C26C5CE85}" type="presOf" srcId="{9AB3A3C5-F674-4171-8DF2-B35CB7A58B44}" destId="{6D05F928-09E8-40D3-97CC-3475BB24D4ED}" srcOrd="0" destOrd="0" presId="urn:microsoft.com/office/officeart/2005/8/layout/bProcess4"/>
    <dgm:cxn modelId="{2348363E-F918-44AD-974D-FDA72B93C4AD}" srcId="{F67AB719-66E8-468C-802C-36E081DE937E}" destId="{8A4F1B18-BA1B-4FA9-9641-B2C2F673E2BD}" srcOrd="6" destOrd="0" parTransId="{1AC983C6-0866-4389-95EA-F80A9842101C}" sibTransId="{840E184B-BD27-4F36-9E2C-432F6C02B91D}"/>
    <dgm:cxn modelId="{30116341-7DB0-40A9-A250-24910FE88131}" srcId="{F67AB719-66E8-468C-802C-36E081DE937E}" destId="{ED238FA7-9464-4BC1-A2EB-3B774CDFAD50}" srcOrd="5" destOrd="0" parTransId="{C5A21889-A1FB-494D-9A7D-9ECCB8786C32}" sibTransId="{3191474C-6E5B-4F22-8592-47D31F531EDA}"/>
    <dgm:cxn modelId="{DB4EC947-A81B-456D-AEC1-7DB106298944}" type="presOf" srcId="{C831ADDA-2056-4880-AC34-FE4F54E62F85}" destId="{F030490E-338C-439D-8360-31E4183D4ABF}" srcOrd="0" destOrd="0" presId="urn:microsoft.com/office/officeart/2005/8/layout/bProcess4"/>
    <dgm:cxn modelId="{C5A36A6F-3992-4426-A2B8-738ED9CB52FB}" type="presOf" srcId="{0CC18B8F-E4ED-4773-8265-7C22392E88A4}" destId="{73FB977F-8346-4402-AC2D-A977549C0859}" srcOrd="0" destOrd="0" presId="urn:microsoft.com/office/officeart/2005/8/layout/bProcess4"/>
    <dgm:cxn modelId="{3F605F77-03A6-4685-962C-DE79239433EA}" type="presOf" srcId="{840E184B-BD27-4F36-9E2C-432F6C02B91D}" destId="{2F1ECF99-C5AB-4533-8C84-32D174AED425}" srcOrd="0" destOrd="0" presId="urn:microsoft.com/office/officeart/2005/8/layout/bProcess4"/>
    <dgm:cxn modelId="{9022047C-EFC0-4AD8-9F7B-DFD0B35CE5CF}" type="presOf" srcId="{1DCEAB63-3A70-4A9A-9A24-BF7A643F9DC6}" destId="{783AEBB5-F612-4009-9D2A-0E84DFA6E00A}" srcOrd="0" destOrd="0" presId="urn:microsoft.com/office/officeart/2005/8/layout/bProcess4"/>
    <dgm:cxn modelId="{A12B5288-2C87-4A55-8238-7CCC9ECA7435}" type="presOf" srcId="{6DDF2B39-EFBE-4BA9-8B5F-874FBD5B1FEC}" destId="{0BA505AC-5D40-478C-96FB-D830919233E1}" srcOrd="0" destOrd="0" presId="urn:microsoft.com/office/officeart/2005/8/layout/bProcess4"/>
    <dgm:cxn modelId="{35C3EE88-3D2C-4EFA-9934-5074C5B1E4E7}" type="presOf" srcId="{CCC94A48-D9FB-4FFA-93EE-E6AC87C95254}" destId="{E9A5610F-AA7E-445B-BA54-39DDC648C193}" srcOrd="0" destOrd="0" presId="urn:microsoft.com/office/officeart/2005/8/layout/bProcess4"/>
    <dgm:cxn modelId="{6A71ED9C-4BA0-48A8-A49F-4F709B5CD6D6}" srcId="{F67AB719-66E8-468C-802C-36E081DE937E}" destId="{0294B1B3-0856-40C3-8FAC-24AFFD293994}" srcOrd="3" destOrd="0" parTransId="{7859C744-B24E-4298-8359-8F6297C586EE}" sibTransId="{C831ADDA-2056-4880-AC34-FE4F54E62F85}"/>
    <dgm:cxn modelId="{8A6BB6A4-89BC-41BD-9B44-24DE8F0DF375}" srcId="{F67AB719-66E8-468C-802C-36E081DE937E}" destId="{6EA20A9C-8F91-4954-B7CD-807FC1B1B7BA}" srcOrd="0" destOrd="0" parTransId="{8E038E33-0F02-4C50-AD78-4765F8559E33}" sibTransId="{CCC94A48-D9FB-4FFA-93EE-E6AC87C95254}"/>
    <dgm:cxn modelId="{0F83D0AE-A7F4-400D-A75D-477C96091913}" type="presOf" srcId="{3191474C-6E5B-4F22-8592-47D31F531EDA}" destId="{B9A2E92C-BF8B-4F4B-ACC6-BA9CF941CAE5}" srcOrd="0" destOrd="0" presId="urn:microsoft.com/office/officeart/2005/8/layout/bProcess4"/>
    <dgm:cxn modelId="{30EBB7B9-C983-4C11-A899-F928C92FBEBB}" type="presOf" srcId="{B2D44725-F74E-4A43-9D59-B87D3F307562}" destId="{BC3AA37A-2FB2-40F2-9B10-6D75FB5FC218}" srcOrd="0" destOrd="0" presId="urn:microsoft.com/office/officeart/2005/8/layout/bProcess4"/>
    <dgm:cxn modelId="{EED1ADBD-73CF-4F4A-A02F-9555CB8BA4A7}" srcId="{F67AB719-66E8-468C-802C-36E081DE937E}" destId="{A88EE631-44A9-4A6C-A5AF-6FDDD75FD878}" srcOrd="8" destOrd="0" parTransId="{E40079F3-C321-423C-9751-8CEB91EDC33F}" sibTransId="{6338E92C-4925-45CC-8E0D-5CD823204F7E}"/>
    <dgm:cxn modelId="{57F9ECC1-E6E2-4EBE-B154-1E617D29667A}" srcId="{F67AB719-66E8-468C-802C-36E081DE937E}" destId="{95B204B7-608D-4424-AB7E-D32606232CA6}" srcOrd="1" destOrd="0" parTransId="{CD49A783-87CD-48FE-8B7E-BA8D2C79931B}" sibTransId="{0CC18B8F-E4ED-4773-8265-7C22392E88A4}"/>
    <dgm:cxn modelId="{D177D9C5-650F-4C86-9B25-4296BA7346A0}" type="presOf" srcId="{F8964818-A872-4270-B5BA-7DD2F3D81C6D}" destId="{34CEE55C-4409-4CC4-8A21-0B414FA97711}" srcOrd="0" destOrd="0" presId="urn:microsoft.com/office/officeart/2005/8/layout/bProcess4"/>
    <dgm:cxn modelId="{E355E0CE-AD84-4F14-AB8D-1ED2FF121145}" type="presOf" srcId="{FA7D82B2-59DC-4C46-A000-36D42D8FB7DF}" destId="{C1A82DD2-9770-48FA-B48D-287E0E750159}" srcOrd="0" destOrd="0" presId="urn:microsoft.com/office/officeart/2005/8/layout/bProcess4"/>
    <dgm:cxn modelId="{79162ED0-DCA3-400D-B1A0-751A74BC3147}" type="presOf" srcId="{6EA20A9C-8F91-4954-B7CD-807FC1B1B7BA}" destId="{D1637FAE-85B0-4F62-9286-4931C45EC729}" srcOrd="0" destOrd="0" presId="urn:microsoft.com/office/officeart/2005/8/layout/bProcess4"/>
    <dgm:cxn modelId="{FDA04EFA-67D7-461E-8912-64AD570FF0BC}" srcId="{F67AB719-66E8-468C-802C-36E081DE937E}" destId="{F8964818-A872-4270-B5BA-7DD2F3D81C6D}" srcOrd="2" destOrd="0" parTransId="{630A3736-C9ED-4601-843C-E00CE27EB8E4}" sibTransId="{9AB3A3C5-F674-4171-8DF2-B35CB7A58B44}"/>
    <dgm:cxn modelId="{F701AE69-1BDA-4DCC-8108-CC7BCF033211}" type="presParOf" srcId="{8E7AAC14-FB3C-4A8D-A61B-61842209FB48}" destId="{AB5506A4-DC9B-4ED3-8B26-1CCA38284DDD}" srcOrd="0" destOrd="0" presId="urn:microsoft.com/office/officeart/2005/8/layout/bProcess4"/>
    <dgm:cxn modelId="{46972FBA-491B-4568-9C00-627A445BAEA7}" type="presParOf" srcId="{AB5506A4-DC9B-4ED3-8B26-1CCA38284DDD}" destId="{65033466-470D-4E7E-88D4-4951E7EC9421}" srcOrd="0" destOrd="0" presId="urn:microsoft.com/office/officeart/2005/8/layout/bProcess4"/>
    <dgm:cxn modelId="{F3FFAABD-3BDE-4DB7-BEAD-697493AE516D}" type="presParOf" srcId="{AB5506A4-DC9B-4ED3-8B26-1CCA38284DDD}" destId="{D1637FAE-85B0-4F62-9286-4931C45EC729}" srcOrd="1" destOrd="0" presId="urn:microsoft.com/office/officeart/2005/8/layout/bProcess4"/>
    <dgm:cxn modelId="{FFAF4EDF-704E-4475-8FC4-70916100CE40}" type="presParOf" srcId="{8E7AAC14-FB3C-4A8D-A61B-61842209FB48}" destId="{E9A5610F-AA7E-445B-BA54-39DDC648C193}" srcOrd="1" destOrd="0" presId="urn:microsoft.com/office/officeart/2005/8/layout/bProcess4"/>
    <dgm:cxn modelId="{32696BBA-59BC-46AA-AF25-82FCA6790A5B}" type="presParOf" srcId="{8E7AAC14-FB3C-4A8D-A61B-61842209FB48}" destId="{A4E26FED-731F-4A0A-98C2-0665AADA3D3A}" srcOrd="2" destOrd="0" presId="urn:microsoft.com/office/officeart/2005/8/layout/bProcess4"/>
    <dgm:cxn modelId="{FA0815A0-FEEB-4089-900D-78EFBA90EC5E}" type="presParOf" srcId="{A4E26FED-731F-4A0A-98C2-0665AADA3D3A}" destId="{63012D51-F16D-43B7-A481-BB01813B12EB}" srcOrd="0" destOrd="0" presId="urn:microsoft.com/office/officeart/2005/8/layout/bProcess4"/>
    <dgm:cxn modelId="{34E18B99-E4BB-4FD8-80A2-D8FB18AFC721}" type="presParOf" srcId="{A4E26FED-731F-4A0A-98C2-0665AADA3D3A}" destId="{4FF24482-46B2-400A-86CC-01B429B9D863}" srcOrd="1" destOrd="0" presId="urn:microsoft.com/office/officeart/2005/8/layout/bProcess4"/>
    <dgm:cxn modelId="{8C7FB874-98EA-4E64-9EF9-4099999C25B7}" type="presParOf" srcId="{8E7AAC14-FB3C-4A8D-A61B-61842209FB48}" destId="{73FB977F-8346-4402-AC2D-A977549C0859}" srcOrd="3" destOrd="0" presId="urn:microsoft.com/office/officeart/2005/8/layout/bProcess4"/>
    <dgm:cxn modelId="{A21F7088-25E9-455F-9312-C4F2F0D43603}" type="presParOf" srcId="{8E7AAC14-FB3C-4A8D-A61B-61842209FB48}" destId="{6E221091-98FD-4D6C-BFA2-A812C6A4FE4E}" srcOrd="4" destOrd="0" presId="urn:microsoft.com/office/officeart/2005/8/layout/bProcess4"/>
    <dgm:cxn modelId="{358F239B-DE4B-43E8-9222-A3F69A8F13E1}" type="presParOf" srcId="{6E221091-98FD-4D6C-BFA2-A812C6A4FE4E}" destId="{0BF0FD75-9EA4-47E7-AA7A-3F226BF82A67}" srcOrd="0" destOrd="0" presId="urn:microsoft.com/office/officeart/2005/8/layout/bProcess4"/>
    <dgm:cxn modelId="{9782D740-19A0-4832-9B0E-F88290B1A476}" type="presParOf" srcId="{6E221091-98FD-4D6C-BFA2-A812C6A4FE4E}" destId="{34CEE55C-4409-4CC4-8A21-0B414FA97711}" srcOrd="1" destOrd="0" presId="urn:microsoft.com/office/officeart/2005/8/layout/bProcess4"/>
    <dgm:cxn modelId="{BE1394C2-92E0-4225-A654-4872FBD7E64B}" type="presParOf" srcId="{8E7AAC14-FB3C-4A8D-A61B-61842209FB48}" destId="{6D05F928-09E8-40D3-97CC-3475BB24D4ED}" srcOrd="5" destOrd="0" presId="urn:microsoft.com/office/officeart/2005/8/layout/bProcess4"/>
    <dgm:cxn modelId="{958F2A9C-347F-48AF-AD4F-51C12202C59A}" type="presParOf" srcId="{8E7AAC14-FB3C-4A8D-A61B-61842209FB48}" destId="{EE370A6C-5BB7-47C4-B163-9B55726C1A87}" srcOrd="6" destOrd="0" presId="urn:microsoft.com/office/officeart/2005/8/layout/bProcess4"/>
    <dgm:cxn modelId="{466D828E-B79D-46FB-B36C-066187AFBC66}" type="presParOf" srcId="{EE370A6C-5BB7-47C4-B163-9B55726C1A87}" destId="{003F94AB-1753-43FA-BF22-BD29DAEA4C79}" srcOrd="0" destOrd="0" presId="urn:microsoft.com/office/officeart/2005/8/layout/bProcess4"/>
    <dgm:cxn modelId="{7DCB4F07-FDF3-42F1-A698-6060986DE9C5}" type="presParOf" srcId="{EE370A6C-5BB7-47C4-B163-9B55726C1A87}" destId="{C937E364-8757-40CD-BCA4-06C112D8833D}" srcOrd="1" destOrd="0" presId="urn:microsoft.com/office/officeart/2005/8/layout/bProcess4"/>
    <dgm:cxn modelId="{B1E3535D-ECD4-4C50-8626-58D36DB8250D}" type="presParOf" srcId="{8E7AAC14-FB3C-4A8D-A61B-61842209FB48}" destId="{F030490E-338C-439D-8360-31E4183D4ABF}" srcOrd="7" destOrd="0" presId="urn:microsoft.com/office/officeart/2005/8/layout/bProcess4"/>
    <dgm:cxn modelId="{01939511-082D-4145-9618-9FEFFC58781F}" type="presParOf" srcId="{8E7AAC14-FB3C-4A8D-A61B-61842209FB48}" destId="{C4206F47-9A2D-4789-964F-3C2975D07F73}" srcOrd="8" destOrd="0" presId="urn:microsoft.com/office/officeart/2005/8/layout/bProcess4"/>
    <dgm:cxn modelId="{0B2D2FEF-740F-4941-86DC-1EAAA7BBB63F}" type="presParOf" srcId="{C4206F47-9A2D-4789-964F-3C2975D07F73}" destId="{9506047B-980A-4CFF-955B-FC91ADE0055F}" srcOrd="0" destOrd="0" presId="urn:microsoft.com/office/officeart/2005/8/layout/bProcess4"/>
    <dgm:cxn modelId="{8BE90DD0-CCDA-4977-9A56-B78E75500668}" type="presParOf" srcId="{C4206F47-9A2D-4789-964F-3C2975D07F73}" destId="{783AEBB5-F612-4009-9D2A-0E84DFA6E00A}" srcOrd="1" destOrd="0" presId="urn:microsoft.com/office/officeart/2005/8/layout/bProcess4"/>
    <dgm:cxn modelId="{01CE566B-3893-44E8-AA19-E98A9605B0EA}" type="presParOf" srcId="{8E7AAC14-FB3C-4A8D-A61B-61842209FB48}" destId="{BC3AA37A-2FB2-40F2-9B10-6D75FB5FC218}" srcOrd="9" destOrd="0" presId="urn:microsoft.com/office/officeart/2005/8/layout/bProcess4"/>
    <dgm:cxn modelId="{C5951282-39B5-4C47-8546-6B59E55F63B3}" type="presParOf" srcId="{8E7AAC14-FB3C-4A8D-A61B-61842209FB48}" destId="{BD226F29-0B0C-49B5-B4CD-F83DF3E77934}" srcOrd="10" destOrd="0" presId="urn:microsoft.com/office/officeart/2005/8/layout/bProcess4"/>
    <dgm:cxn modelId="{9A902DD6-AF5A-479D-BA18-3F81414459C0}" type="presParOf" srcId="{BD226F29-0B0C-49B5-B4CD-F83DF3E77934}" destId="{782595D7-5EB7-44C1-8633-0CF462FF05A5}" srcOrd="0" destOrd="0" presId="urn:microsoft.com/office/officeart/2005/8/layout/bProcess4"/>
    <dgm:cxn modelId="{F6ADC4EC-CFA4-40C3-89AC-16D484600388}" type="presParOf" srcId="{BD226F29-0B0C-49B5-B4CD-F83DF3E77934}" destId="{E20FBAE0-BD78-4608-A54D-76908447D58E}" srcOrd="1" destOrd="0" presId="urn:microsoft.com/office/officeart/2005/8/layout/bProcess4"/>
    <dgm:cxn modelId="{E37F7D9D-C7D3-470D-9E73-DC44B8025AD9}" type="presParOf" srcId="{8E7AAC14-FB3C-4A8D-A61B-61842209FB48}" destId="{B9A2E92C-BF8B-4F4B-ACC6-BA9CF941CAE5}" srcOrd="11" destOrd="0" presId="urn:microsoft.com/office/officeart/2005/8/layout/bProcess4"/>
    <dgm:cxn modelId="{B73993BC-66C8-4329-8BC2-F84AA54C0788}" type="presParOf" srcId="{8E7AAC14-FB3C-4A8D-A61B-61842209FB48}" destId="{B28C3040-323D-4473-9AF8-4D4AB3A0E9EA}" srcOrd="12" destOrd="0" presId="urn:microsoft.com/office/officeart/2005/8/layout/bProcess4"/>
    <dgm:cxn modelId="{60F4C143-3F54-442A-9E71-AF53985397E4}" type="presParOf" srcId="{B28C3040-323D-4473-9AF8-4D4AB3A0E9EA}" destId="{249D753E-8E76-479F-AB47-E6C22DD5D763}" srcOrd="0" destOrd="0" presId="urn:microsoft.com/office/officeart/2005/8/layout/bProcess4"/>
    <dgm:cxn modelId="{C642518E-1239-407E-B4B4-9F0309B484A4}" type="presParOf" srcId="{B28C3040-323D-4473-9AF8-4D4AB3A0E9EA}" destId="{0FC05AA8-3FF4-4CE6-96CF-A091D6882C66}" srcOrd="1" destOrd="0" presId="urn:microsoft.com/office/officeart/2005/8/layout/bProcess4"/>
    <dgm:cxn modelId="{277EF89A-41DF-4635-9846-103D96D07614}" type="presParOf" srcId="{8E7AAC14-FB3C-4A8D-A61B-61842209FB48}" destId="{2F1ECF99-C5AB-4533-8C84-32D174AED425}" srcOrd="13" destOrd="0" presId="urn:microsoft.com/office/officeart/2005/8/layout/bProcess4"/>
    <dgm:cxn modelId="{5B289A48-859A-491B-96E4-430D8B0A6687}" type="presParOf" srcId="{8E7AAC14-FB3C-4A8D-A61B-61842209FB48}" destId="{CBD0C7D0-1C8E-45F9-BD1D-E1F7DC2FD34B}" srcOrd="14" destOrd="0" presId="urn:microsoft.com/office/officeart/2005/8/layout/bProcess4"/>
    <dgm:cxn modelId="{22232A68-76CA-40D4-861F-293063CD6977}" type="presParOf" srcId="{CBD0C7D0-1C8E-45F9-BD1D-E1F7DC2FD34B}" destId="{4CB44FBC-C94F-4F14-B416-F574DC4AC666}" srcOrd="0" destOrd="0" presId="urn:microsoft.com/office/officeart/2005/8/layout/bProcess4"/>
    <dgm:cxn modelId="{B5BC30D2-AA92-4B29-8331-31CDCA49BD2B}" type="presParOf" srcId="{CBD0C7D0-1C8E-45F9-BD1D-E1F7DC2FD34B}" destId="{0BA505AC-5D40-478C-96FB-D830919233E1}" srcOrd="1" destOrd="0" presId="urn:microsoft.com/office/officeart/2005/8/layout/bProcess4"/>
    <dgm:cxn modelId="{31E810A5-DD0C-4BD9-8A55-5BB01FDF0F0F}" type="presParOf" srcId="{8E7AAC14-FB3C-4A8D-A61B-61842209FB48}" destId="{C1A82DD2-9770-48FA-B48D-287E0E750159}" srcOrd="15" destOrd="0" presId="urn:microsoft.com/office/officeart/2005/8/layout/bProcess4"/>
    <dgm:cxn modelId="{D0BDD2C3-0EAF-47CB-B9F5-9E136A8D77F1}" type="presParOf" srcId="{8E7AAC14-FB3C-4A8D-A61B-61842209FB48}" destId="{57088569-14B4-4221-9BDA-8897F2D5AC8C}" srcOrd="16" destOrd="0" presId="urn:microsoft.com/office/officeart/2005/8/layout/bProcess4"/>
    <dgm:cxn modelId="{7FCA89AB-A27C-4D6F-B552-55FEB6E26091}" type="presParOf" srcId="{57088569-14B4-4221-9BDA-8897F2D5AC8C}" destId="{5B7D5DCF-5EF1-4BEE-91AC-3525EA79A231}" srcOrd="0" destOrd="0" presId="urn:microsoft.com/office/officeart/2005/8/layout/bProcess4"/>
    <dgm:cxn modelId="{E48B7A2E-C0B0-45BA-A3DB-AD090357CB72}" type="presParOf" srcId="{57088569-14B4-4221-9BDA-8897F2D5AC8C}" destId="{BE2898E0-1DC4-4583-A60E-0F15E72329B0}"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1DE35E-8519-47AA-8032-34AC470A42A3}">
      <dsp:nvSpPr>
        <dsp:cNvPr id="0" name=""/>
        <dsp:cNvSpPr/>
      </dsp:nvSpPr>
      <dsp:spPr>
        <a:xfrm>
          <a:off x="2286" y="667990"/>
          <a:ext cx="2228849" cy="75713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Quid Pro Quo</a:t>
          </a:r>
        </a:p>
      </dsp:txBody>
      <dsp:txXfrm>
        <a:off x="2286" y="667990"/>
        <a:ext cx="2228849" cy="757130"/>
      </dsp:txXfrm>
    </dsp:sp>
    <dsp:sp modelId="{C7B4DB6C-8BE3-48A5-BBB9-69E14DFAF1CB}">
      <dsp:nvSpPr>
        <dsp:cNvPr id="0" name=""/>
        <dsp:cNvSpPr/>
      </dsp:nvSpPr>
      <dsp:spPr>
        <a:xfrm>
          <a:off x="2286" y="1425120"/>
          <a:ext cx="2228849" cy="302816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t>When an employee conditions some benefit in exchange for unwelcome sexual conduct</a:t>
          </a:r>
        </a:p>
      </dsp:txBody>
      <dsp:txXfrm>
        <a:off x="2286" y="1425120"/>
        <a:ext cx="2228849" cy="3028163"/>
      </dsp:txXfrm>
    </dsp:sp>
    <dsp:sp modelId="{1946C1C2-5A54-4188-B9AF-4FD2EA692853}">
      <dsp:nvSpPr>
        <dsp:cNvPr id="0" name=""/>
        <dsp:cNvSpPr/>
      </dsp:nvSpPr>
      <dsp:spPr>
        <a:xfrm>
          <a:off x="2543175" y="667990"/>
          <a:ext cx="2228849" cy="75713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Hostile Environment</a:t>
          </a:r>
        </a:p>
      </dsp:txBody>
      <dsp:txXfrm>
        <a:off x="2543175" y="667990"/>
        <a:ext cx="2228849" cy="757130"/>
      </dsp:txXfrm>
    </dsp:sp>
    <dsp:sp modelId="{1667CE6F-CFEB-4044-AFD7-7687E3A7D3B4}">
      <dsp:nvSpPr>
        <dsp:cNvPr id="0" name=""/>
        <dsp:cNvSpPr/>
      </dsp:nvSpPr>
      <dsp:spPr>
        <a:xfrm>
          <a:off x="2543175" y="1425120"/>
          <a:ext cx="2228849" cy="302816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t>Conduct that is so </a:t>
          </a:r>
          <a:r>
            <a:rPr lang="en-US" sz="2100" b="1" i="1" u="sng" kern="1200" dirty="0"/>
            <a:t>severe</a:t>
          </a:r>
          <a:r>
            <a:rPr lang="en-US" sz="2100" kern="1200" dirty="0"/>
            <a:t>, </a:t>
          </a:r>
          <a:r>
            <a:rPr lang="en-US" sz="2100" b="1" i="1" u="sng" kern="1200" dirty="0"/>
            <a:t>pervasive</a:t>
          </a:r>
          <a:r>
            <a:rPr lang="en-US" sz="2100" kern="1200" dirty="0"/>
            <a:t>, AND </a:t>
          </a:r>
          <a:r>
            <a:rPr lang="en-US" sz="2100" b="1" i="1" u="sng" kern="1200" dirty="0"/>
            <a:t>objectively offensive </a:t>
          </a:r>
          <a:r>
            <a:rPr lang="en-US" sz="2100" kern="1200" dirty="0"/>
            <a:t>that</a:t>
          </a:r>
        </a:p>
        <a:p>
          <a:pPr marL="228600" lvl="1" indent="-228600" algn="l" defTabSz="933450">
            <a:lnSpc>
              <a:spcPct val="90000"/>
            </a:lnSpc>
            <a:spcBef>
              <a:spcPct val="0"/>
            </a:spcBef>
            <a:spcAft>
              <a:spcPct val="15000"/>
            </a:spcAft>
            <a:buChar char="•"/>
          </a:pPr>
          <a:r>
            <a:rPr lang="en-US" sz="2100" kern="1200" dirty="0"/>
            <a:t>It denies equal access to educational program</a:t>
          </a:r>
        </a:p>
      </dsp:txBody>
      <dsp:txXfrm>
        <a:off x="2543175" y="1425120"/>
        <a:ext cx="2228849" cy="3028163"/>
      </dsp:txXfrm>
    </dsp:sp>
    <dsp:sp modelId="{E407F7DD-07D4-48CB-BA7F-BA82BD3C3EC7}">
      <dsp:nvSpPr>
        <dsp:cNvPr id="0" name=""/>
        <dsp:cNvSpPr/>
      </dsp:nvSpPr>
      <dsp:spPr>
        <a:xfrm>
          <a:off x="5084063" y="667990"/>
          <a:ext cx="2228849" cy="75713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Violence Against Woman Act Big 4</a:t>
          </a:r>
        </a:p>
      </dsp:txBody>
      <dsp:txXfrm>
        <a:off x="5084063" y="667990"/>
        <a:ext cx="2228849" cy="757130"/>
      </dsp:txXfrm>
    </dsp:sp>
    <dsp:sp modelId="{AD529198-AEE3-4171-9818-759A8521868A}">
      <dsp:nvSpPr>
        <dsp:cNvPr id="0" name=""/>
        <dsp:cNvSpPr/>
      </dsp:nvSpPr>
      <dsp:spPr>
        <a:xfrm>
          <a:off x="5084063" y="1425120"/>
          <a:ext cx="2228849" cy="302816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t>Sexual assault</a:t>
          </a:r>
        </a:p>
        <a:p>
          <a:pPr marL="228600" lvl="1" indent="-228600" algn="l" defTabSz="933450">
            <a:lnSpc>
              <a:spcPct val="90000"/>
            </a:lnSpc>
            <a:spcBef>
              <a:spcPct val="0"/>
            </a:spcBef>
            <a:spcAft>
              <a:spcPct val="15000"/>
            </a:spcAft>
            <a:buChar char="•"/>
          </a:pPr>
          <a:r>
            <a:rPr lang="en-US" sz="2100" kern="1200" dirty="0"/>
            <a:t>Dating violence</a:t>
          </a:r>
        </a:p>
        <a:p>
          <a:pPr marL="228600" lvl="1" indent="-228600" algn="l" defTabSz="933450">
            <a:lnSpc>
              <a:spcPct val="90000"/>
            </a:lnSpc>
            <a:spcBef>
              <a:spcPct val="0"/>
            </a:spcBef>
            <a:spcAft>
              <a:spcPct val="15000"/>
            </a:spcAft>
            <a:buChar char="•"/>
          </a:pPr>
          <a:r>
            <a:rPr lang="en-US" sz="2100" kern="1200" dirty="0"/>
            <a:t>Domestic violence</a:t>
          </a:r>
        </a:p>
        <a:p>
          <a:pPr marL="228600" lvl="1" indent="-228600" algn="l" defTabSz="933450">
            <a:lnSpc>
              <a:spcPct val="90000"/>
            </a:lnSpc>
            <a:spcBef>
              <a:spcPct val="0"/>
            </a:spcBef>
            <a:spcAft>
              <a:spcPct val="15000"/>
            </a:spcAft>
            <a:buChar char="•"/>
          </a:pPr>
          <a:r>
            <a:rPr lang="en-US" sz="2100" kern="1200" dirty="0"/>
            <a:t>Stalking</a:t>
          </a:r>
        </a:p>
      </dsp:txBody>
      <dsp:txXfrm>
        <a:off x="5084063" y="1425120"/>
        <a:ext cx="2228849" cy="30281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A5610F-AA7E-445B-BA54-39DDC648C193}">
      <dsp:nvSpPr>
        <dsp:cNvPr id="0" name=""/>
        <dsp:cNvSpPr/>
      </dsp:nvSpPr>
      <dsp:spPr>
        <a:xfrm rot="5400000">
          <a:off x="730350" y="1240075"/>
          <a:ext cx="1940053" cy="233752"/>
        </a:xfrm>
        <a:prstGeom prst="rect">
          <a:avLst/>
        </a:prstGeom>
        <a:gradFill rotWithShape="0">
          <a:gsLst>
            <a:gs pos="0">
              <a:schemeClr val="accent1">
                <a:tint val="60000"/>
                <a:hueOff val="0"/>
                <a:satOff val="0"/>
                <a:lumOff val="0"/>
                <a:alphaOff val="0"/>
                <a:tint val="65000"/>
                <a:satMod val="120000"/>
                <a:lumMod val="107000"/>
              </a:schemeClr>
            </a:gs>
            <a:gs pos="50000">
              <a:schemeClr val="accent1">
                <a:tint val="60000"/>
                <a:hueOff val="0"/>
                <a:satOff val="0"/>
                <a:lumOff val="0"/>
                <a:alphaOff val="0"/>
                <a:tint val="70000"/>
                <a:satMod val="124000"/>
                <a:lumMod val="103000"/>
              </a:schemeClr>
            </a:gs>
            <a:gs pos="100000">
              <a:schemeClr val="accent1">
                <a:tint val="60000"/>
                <a:hueOff val="0"/>
                <a:satOff val="0"/>
                <a:lumOff val="0"/>
                <a:alphaOff val="0"/>
                <a:tint val="85000"/>
                <a:satMod val="120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D1637FAE-85B0-4F62-9286-4931C45EC729}">
      <dsp:nvSpPr>
        <dsp:cNvPr id="0" name=""/>
        <dsp:cNvSpPr/>
      </dsp:nvSpPr>
      <dsp:spPr>
        <a:xfrm>
          <a:off x="1176985" y="2440"/>
          <a:ext cx="2597249" cy="1558349"/>
        </a:xfrm>
        <a:prstGeom prst="roundRect">
          <a:avLst>
            <a:gd name="adj" fmla="val 10000"/>
          </a:avLst>
        </a:prstGeom>
        <a:gradFill rotWithShape="0">
          <a:gsLst>
            <a:gs pos="0">
              <a:schemeClr val="accent1">
                <a:hueOff val="0"/>
                <a:satOff val="0"/>
                <a:lumOff val="0"/>
                <a:alphaOff val="0"/>
                <a:tint val="65000"/>
                <a:satMod val="120000"/>
                <a:lumMod val="107000"/>
              </a:schemeClr>
            </a:gs>
            <a:gs pos="50000">
              <a:schemeClr val="accent1">
                <a:hueOff val="0"/>
                <a:satOff val="0"/>
                <a:lumOff val="0"/>
                <a:alphaOff val="0"/>
                <a:tint val="70000"/>
                <a:satMod val="124000"/>
                <a:lumMod val="103000"/>
              </a:schemeClr>
            </a:gs>
            <a:gs pos="100000">
              <a:schemeClr val="accent1">
                <a:hueOff val="0"/>
                <a:satOff val="0"/>
                <a:lumOff val="0"/>
                <a:alphaOff val="0"/>
                <a:tint val="85000"/>
                <a:satMod val="120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Complaint comes in</a:t>
          </a:r>
        </a:p>
      </dsp:txBody>
      <dsp:txXfrm>
        <a:off x="1222627" y="48082"/>
        <a:ext cx="2505965" cy="1467065"/>
      </dsp:txXfrm>
    </dsp:sp>
    <dsp:sp modelId="{73FB977F-8346-4402-AC2D-A977549C0859}">
      <dsp:nvSpPr>
        <dsp:cNvPr id="0" name=""/>
        <dsp:cNvSpPr/>
      </dsp:nvSpPr>
      <dsp:spPr>
        <a:xfrm rot="5400000">
          <a:off x="730350" y="3188013"/>
          <a:ext cx="1940053" cy="233752"/>
        </a:xfrm>
        <a:prstGeom prst="rect">
          <a:avLst/>
        </a:prstGeom>
        <a:gradFill rotWithShape="0">
          <a:gsLst>
            <a:gs pos="0">
              <a:schemeClr val="accent1">
                <a:tint val="60000"/>
                <a:hueOff val="0"/>
                <a:satOff val="0"/>
                <a:lumOff val="0"/>
                <a:alphaOff val="0"/>
                <a:tint val="65000"/>
                <a:satMod val="120000"/>
                <a:lumMod val="107000"/>
              </a:schemeClr>
            </a:gs>
            <a:gs pos="50000">
              <a:schemeClr val="accent1">
                <a:tint val="60000"/>
                <a:hueOff val="0"/>
                <a:satOff val="0"/>
                <a:lumOff val="0"/>
                <a:alphaOff val="0"/>
                <a:tint val="70000"/>
                <a:satMod val="124000"/>
                <a:lumMod val="103000"/>
              </a:schemeClr>
            </a:gs>
            <a:gs pos="100000">
              <a:schemeClr val="accent1">
                <a:tint val="60000"/>
                <a:hueOff val="0"/>
                <a:satOff val="0"/>
                <a:lumOff val="0"/>
                <a:alphaOff val="0"/>
                <a:tint val="85000"/>
                <a:satMod val="120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4FF24482-46B2-400A-86CC-01B429B9D863}">
      <dsp:nvSpPr>
        <dsp:cNvPr id="0" name=""/>
        <dsp:cNvSpPr/>
      </dsp:nvSpPr>
      <dsp:spPr>
        <a:xfrm>
          <a:off x="1176985" y="1950377"/>
          <a:ext cx="2597249" cy="1558349"/>
        </a:xfrm>
        <a:prstGeom prst="roundRect">
          <a:avLst>
            <a:gd name="adj" fmla="val 10000"/>
          </a:avLst>
        </a:prstGeom>
        <a:gradFill rotWithShape="0">
          <a:gsLst>
            <a:gs pos="0">
              <a:schemeClr val="accent1">
                <a:hueOff val="0"/>
                <a:satOff val="0"/>
                <a:lumOff val="0"/>
                <a:alphaOff val="0"/>
                <a:tint val="65000"/>
                <a:satMod val="120000"/>
                <a:lumMod val="107000"/>
              </a:schemeClr>
            </a:gs>
            <a:gs pos="50000">
              <a:schemeClr val="accent1">
                <a:hueOff val="0"/>
                <a:satOff val="0"/>
                <a:lumOff val="0"/>
                <a:alphaOff val="0"/>
                <a:tint val="70000"/>
                <a:satMod val="124000"/>
                <a:lumMod val="103000"/>
              </a:schemeClr>
            </a:gs>
            <a:gs pos="100000">
              <a:schemeClr val="accent1">
                <a:hueOff val="0"/>
                <a:satOff val="0"/>
                <a:lumOff val="0"/>
                <a:alphaOff val="0"/>
                <a:tint val="85000"/>
                <a:satMod val="120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Initial Screener to Determine Title IX Jurisdiction</a:t>
          </a:r>
        </a:p>
      </dsp:txBody>
      <dsp:txXfrm>
        <a:off x="1222627" y="1996019"/>
        <a:ext cx="2505965" cy="1467065"/>
      </dsp:txXfrm>
    </dsp:sp>
    <dsp:sp modelId="{6D05F928-09E8-40D3-97CC-3475BB24D4ED}">
      <dsp:nvSpPr>
        <dsp:cNvPr id="0" name=""/>
        <dsp:cNvSpPr/>
      </dsp:nvSpPr>
      <dsp:spPr>
        <a:xfrm>
          <a:off x="1704319" y="4161981"/>
          <a:ext cx="3446458" cy="233752"/>
        </a:xfrm>
        <a:prstGeom prst="rect">
          <a:avLst/>
        </a:prstGeom>
        <a:gradFill rotWithShape="0">
          <a:gsLst>
            <a:gs pos="0">
              <a:schemeClr val="accent1">
                <a:tint val="60000"/>
                <a:hueOff val="0"/>
                <a:satOff val="0"/>
                <a:lumOff val="0"/>
                <a:alphaOff val="0"/>
                <a:tint val="65000"/>
                <a:satMod val="120000"/>
                <a:lumMod val="107000"/>
              </a:schemeClr>
            </a:gs>
            <a:gs pos="50000">
              <a:schemeClr val="accent1">
                <a:tint val="60000"/>
                <a:hueOff val="0"/>
                <a:satOff val="0"/>
                <a:lumOff val="0"/>
                <a:alphaOff val="0"/>
                <a:tint val="70000"/>
                <a:satMod val="124000"/>
                <a:lumMod val="103000"/>
              </a:schemeClr>
            </a:gs>
            <a:gs pos="100000">
              <a:schemeClr val="accent1">
                <a:tint val="60000"/>
                <a:hueOff val="0"/>
                <a:satOff val="0"/>
                <a:lumOff val="0"/>
                <a:alphaOff val="0"/>
                <a:tint val="85000"/>
                <a:satMod val="120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34CEE55C-4409-4CC4-8A21-0B414FA97711}">
      <dsp:nvSpPr>
        <dsp:cNvPr id="0" name=""/>
        <dsp:cNvSpPr/>
      </dsp:nvSpPr>
      <dsp:spPr>
        <a:xfrm>
          <a:off x="1176985" y="3898314"/>
          <a:ext cx="2597249" cy="1558349"/>
        </a:xfrm>
        <a:prstGeom prst="roundRect">
          <a:avLst>
            <a:gd name="adj" fmla="val 10000"/>
          </a:avLst>
        </a:prstGeom>
        <a:gradFill rotWithShape="0">
          <a:gsLst>
            <a:gs pos="0">
              <a:schemeClr val="accent1">
                <a:hueOff val="0"/>
                <a:satOff val="0"/>
                <a:lumOff val="0"/>
                <a:alphaOff val="0"/>
                <a:tint val="65000"/>
                <a:satMod val="120000"/>
                <a:lumMod val="107000"/>
              </a:schemeClr>
            </a:gs>
            <a:gs pos="50000">
              <a:schemeClr val="accent1">
                <a:hueOff val="0"/>
                <a:satOff val="0"/>
                <a:lumOff val="0"/>
                <a:alphaOff val="0"/>
                <a:tint val="70000"/>
                <a:satMod val="124000"/>
                <a:lumMod val="103000"/>
              </a:schemeClr>
            </a:gs>
            <a:gs pos="100000">
              <a:schemeClr val="accent1">
                <a:hueOff val="0"/>
                <a:satOff val="0"/>
                <a:lumOff val="0"/>
                <a:alphaOff val="0"/>
                <a:tint val="85000"/>
                <a:satMod val="120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TIXC Meets with Coordinator –Offers Formal Complaint and Supportive Measures*</a:t>
          </a:r>
        </a:p>
      </dsp:txBody>
      <dsp:txXfrm>
        <a:off x="1222627" y="3943956"/>
        <a:ext cx="2505965" cy="1467065"/>
      </dsp:txXfrm>
    </dsp:sp>
    <dsp:sp modelId="{F030490E-338C-439D-8360-31E4183D4ABF}">
      <dsp:nvSpPr>
        <dsp:cNvPr id="0" name=""/>
        <dsp:cNvSpPr/>
      </dsp:nvSpPr>
      <dsp:spPr>
        <a:xfrm rot="16200000">
          <a:off x="4184692" y="3188013"/>
          <a:ext cx="1940053" cy="233752"/>
        </a:xfrm>
        <a:prstGeom prst="rect">
          <a:avLst/>
        </a:prstGeom>
        <a:gradFill rotWithShape="0">
          <a:gsLst>
            <a:gs pos="0">
              <a:schemeClr val="accent1">
                <a:tint val="60000"/>
                <a:hueOff val="0"/>
                <a:satOff val="0"/>
                <a:lumOff val="0"/>
                <a:alphaOff val="0"/>
                <a:tint val="65000"/>
                <a:satMod val="120000"/>
                <a:lumMod val="107000"/>
              </a:schemeClr>
            </a:gs>
            <a:gs pos="50000">
              <a:schemeClr val="accent1">
                <a:tint val="60000"/>
                <a:hueOff val="0"/>
                <a:satOff val="0"/>
                <a:lumOff val="0"/>
                <a:alphaOff val="0"/>
                <a:tint val="70000"/>
                <a:satMod val="124000"/>
                <a:lumMod val="103000"/>
              </a:schemeClr>
            </a:gs>
            <a:gs pos="100000">
              <a:schemeClr val="accent1">
                <a:tint val="60000"/>
                <a:hueOff val="0"/>
                <a:satOff val="0"/>
                <a:lumOff val="0"/>
                <a:alphaOff val="0"/>
                <a:tint val="85000"/>
                <a:satMod val="120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C937E364-8757-40CD-BCA4-06C112D8833D}">
      <dsp:nvSpPr>
        <dsp:cNvPr id="0" name=""/>
        <dsp:cNvSpPr/>
      </dsp:nvSpPr>
      <dsp:spPr>
        <a:xfrm>
          <a:off x="4631327" y="3898314"/>
          <a:ext cx="2597249" cy="1558349"/>
        </a:xfrm>
        <a:prstGeom prst="roundRect">
          <a:avLst>
            <a:gd name="adj" fmla="val 10000"/>
          </a:avLst>
        </a:prstGeom>
        <a:gradFill rotWithShape="0">
          <a:gsLst>
            <a:gs pos="0">
              <a:schemeClr val="accent1">
                <a:hueOff val="0"/>
                <a:satOff val="0"/>
                <a:lumOff val="0"/>
                <a:alphaOff val="0"/>
                <a:tint val="65000"/>
                <a:satMod val="120000"/>
                <a:lumMod val="107000"/>
              </a:schemeClr>
            </a:gs>
            <a:gs pos="50000">
              <a:schemeClr val="accent1">
                <a:hueOff val="0"/>
                <a:satOff val="0"/>
                <a:lumOff val="0"/>
                <a:alphaOff val="0"/>
                <a:tint val="70000"/>
                <a:satMod val="124000"/>
                <a:lumMod val="103000"/>
              </a:schemeClr>
            </a:gs>
            <a:gs pos="100000">
              <a:schemeClr val="accent1">
                <a:hueOff val="0"/>
                <a:satOff val="0"/>
                <a:lumOff val="0"/>
                <a:alphaOff val="0"/>
                <a:tint val="85000"/>
                <a:satMod val="120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Notice of Allegations</a:t>
          </a:r>
        </a:p>
      </dsp:txBody>
      <dsp:txXfrm>
        <a:off x="4676969" y="3943956"/>
        <a:ext cx="2505965" cy="1467065"/>
      </dsp:txXfrm>
    </dsp:sp>
    <dsp:sp modelId="{BC3AA37A-2FB2-40F2-9B10-6D75FB5FC218}">
      <dsp:nvSpPr>
        <dsp:cNvPr id="0" name=""/>
        <dsp:cNvSpPr/>
      </dsp:nvSpPr>
      <dsp:spPr>
        <a:xfrm rot="16200000">
          <a:off x="4184692" y="1240075"/>
          <a:ext cx="1940053" cy="233752"/>
        </a:xfrm>
        <a:prstGeom prst="rect">
          <a:avLst/>
        </a:prstGeom>
        <a:gradFill rotWithShape="0">
          <a:gsLst>
            <a:gs pos="0">
              <a:schemeClr val="accent1">
                <a:tint val="60000"/>
                <a:hueOff val="0"/>
                <a:satOff val="0"/>
                <a:lumOff val="0"/>
                <a:alphaOff val="0"/>
                <a:tint val="65000"/>
                <a:satMod val="120000"/>
                <a:lumMod val="107000"/>
              </a:schemeClr>
            </a:gs>
            <a:gs pos="50000">
              <a:schemeClr val="accent1">
                <a:tint val="60000"/>
                <a:hueOff val="0"/>
                <a:satOff val="0"/>
                <a:lumOff val="0"/>
                <a:alphaOff val="0"/>
                <a:tint val="70000"/>
                <a:satMod val="124000"/>
                <a:lumMod val="103000"/>
              </a:schemeClr>
            </a:gs>
            <a:gs pos="100000">
              <a:schemeClr val="accent1">
                <a:tint val="60000"/>
                <a:hueOff val="0"/>
                <a:satOff val="0"/>
                <a:lumOff val="0"/>
                <a:alphaOff val="0"/>
                <a:tint val="85000"/>
                <a:satMod val="120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783AEBB5-F612-4009-9D2A-0E84DFA6E00A}">
      <dsp:nvSpPr>
        <dsp:cNvPr id="0" name=""/>
        <dsp:cNvSpPr/>
      </dsp:nvSpPr>
      <dsp:spPr>
        <a:xfrm>
          <a:off x="4631327" y="1950377"/>
          <a:ext cx="2597249" cy="1558349"/>
        </a:xfrm>
        <a:prstGeom prst="roundRect">
          <a:avLst>
            <a:gd name="adj" fmla="val 10000"/>
          </a:avLst>
        </a:prstGeom>
        <a:gradFill rotWithShape="0">
          <a:gsLst>
            <a:gs pos="0">
              <a:schemeClr val="accent1">
                <a:hueOff val="0"/>
                <a:satOff val="0"/>
                <a:lumOff val="0"/>
                <a:alphaOff val="0"/>
                <a:tint val="65000"/>
                <a:satMod val="120000"/>
                <a:lumMod val="107000"/>
              </a:schemeClr>
            </a:gs>
            <a:gs pos="50000">
              <a:schemeClr val="accent1">
                <a:hueOff val="0"/>
                <a:satOff val="0"/>
                <a:lumOff val="0"/>
                <a:alphaOff val="0"/>
                <a:tint val="70000"/>
                <a:satMod val="124000"/>
                <a:lumMod val="103000"/>
              </a:schemeClr>
            </a:gs>
            <a:gs pos="100000">
              <a:schemeClr val="accent1">
                <a:hueOff val="0"/>
                <a:satOff val="0"/>
                <a:lumOff val="0"/>
                <a:alphaOff val="0"/>
                <a:tint val="85000"/>
                <a:satMod val="120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Investigation</a:t>
          </a:r>
        </a:p>
      </dsp:txBody>
      <dsp:txXfrm>
        <a:off x="4676969" y="1996019"/>
        <a:ext cx="2505965" cy="1467065"/>
      </dsp:txXfrm>
    </dsp:sp>
    <dsp:sp modelId="{B9A2E92C-BF8B-4F4B-ACC6-BA9CF941CAE5}">
      <dsp:nvSpPr>
        <dsp:cNvPr id="0" name=""/>
        <dsp:cNvSpPr/>
      </dsp:nvSpPr>
      <dsp:spPr>
        <a:xfrm>
          <a:off x="5158660" y="266107"/>
          <a:ext cx="3446458" cy="233752"/>
        </a:xfrm>
        <a:prstGeom prst="rect">
          <a:avLst/>
        </a:prstGeom>
        <a:gradFill rotWithShape="0">
          <a:gsLst>
            <a:gs pos="0">
              <a:schemeClr val="accent1">
                <a:tint val="60000"/>
                <a:hueOff val="0"/>
                <a:satOff val="0"/>
                <a:lumOff val="0"/>
                <a:alphaOff val="0"/>
                <a:tint val="65000"/>
                <a:satMod val="120000"/>
                <a:lumMod val="107000"/>
              </a:schemeClr>
            </a:gs>
            <a:gs pos="50000">
              <a:schemeClr val="accent1">
                <a:tint val="60000"/>
                <a:hueOff val="0"/>
                <a:satOff val="0"/>
                <a:lumOff val="0"/>
                <a:alphaOff val="0"/>
                <a:tint val="70000"/>
                <a:satMod val="124000"/>
                <a:lumMod val="103000"/>
              </a:schemeClr>
            </a:gs>
            <a:gs pos="100000">
              <a:schemeClr val="accent1">
                <a:tint val="60000"/>
                <a:hueOff val="0"/>
                <a:satOff val="0"/>
                <a:lumOff val="0"/>
                <a:alphaOff val="0"/>
                <a:tint val="85000"/>
                <a:satMod val="120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E20FBAE0-BD78-4608-A54D-76908447D58E}">
      <dsp:nvSpPr>
        <dsp:cNvPr id="0" name=""/>
        <dsp:cNvSpPr/>
      </dsp:nvSpPr>
      <dsp:spPr>
        <a:xfrm>
          <a:off x="4631327" y="2440"/>
          <a:ext cx="2597249" cy="1558349"/>
        </a:xfrm>
        <a:prstGeom prst="roundRect">
          <a:avLst>
            <a:gd name="adj" fmla="val 10000"/>
          </a:avLst>
        </a:prstGeom>
        <a:gradFill rotWithShape="0">
          <a:gsLst>
            <a:gs pos="0">
              <a:schemeClr val="accent1">
                <a:hueOff val="0"/>
                <a:satOff val="0"/>
                <a:lumOff val="0"/>
                <a:alphaOff val="0"/>
                <a:tint val="65000"/>
                <a:satMod val="120000"/>
                <a:lumMod val="107000"/>
              </a:schemeClr>
            </a:gs>
            <a:gs pos="50000">
              <a:schemeClr val="accent1">
                <a:hueOff val="0"/>
                <a:satOff val="0"/>
                <a:lumOff val="0"/>
                <a:alphaOff val="0"/>
                <a:tint val="70000"/>
                <a:satMod val="124000"/>
                <a:lumMod val="103000"/>
              </a:schemeClr>
            </a:gs>
            <a:gs pos="100000">
              <a:schemeClr val="accent1">
                <a:hueOff val="0"/>
                <a:satOff val="0"/>
                <a:lumOff val="0"/>
                <a:alphaOff val="0"/>
                <a:tint val="85000"/>
                <a:satMod val="120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10 Day Review by Parties</a:t>
          </a:r>
        </a:p>
      </dsp:txBody>
      <dsp:txXfrm>
        <a:off x="4676969" y="48082"/>
        <a:ext cx="2505965" cy="1467065"/>
      </dsp:txXfrm>
    </dsp:sp>
    <dsp:sp modelId="{2F1ECF99-C5AB-4533-8C84-32D174AED425}">
      <dsp:nvSpPr>
        <dsp:cNvPr id="0" name=""/>
        <dsp:cNvSpPr/>
      </dsp:nvSpPr>
      <dsp:spPr>
        <a:xfrm rot="5400000">
          <a:off x="7639034" y="1240075"/>
          <a:ext cx="1940053" cy="233752"/>
        </a:xfrm>
        <a:prstGeom prst="rect">
          <a:avLst/>
        </a:prstGeom>
        <a:gradFill rotWithShape="0">
          <a:gsLst>
            <a:gs pos="0">
              <a:schemeClr val="accent1">
                <a:tint val="60000"/>
                <a:hueOff val="0"/>
                <a:satOff val="0"/>
                <a:lumOff val="0"/>
                <a:alphaOff val="0"/>
                <a:tint val="65000"/>
                <a:satMod val="120000"/>
                <a:lumMod val="107000"/>
              </a:schemeClr>
            </a:gs>
            <a:gs pos="50000">
              <a:schemeClr val="accent1">
                <a:tint val="60000"/>
                <a:hueOff val="0"/>
                <a:satOff val="0"/>
                <a:lumOff val="0"/>
                <a:alphaOff val="0"/>
                <a:tint val="70000"/>
                <a:satMod val="124000"/>
                <a:lumMod val="103000"/>
              </a:schemeClr>
            </a:gs>
            <a:gs pos="100000">
              <a:schemeClr val="accent1">
                <a:tint val="60000"/>
                <a:hueOff val="0"/>
                <a:satOff val="0"/>
                <a:lumOff val="0"/>
                <a:alphaOff val="0"/>
                <a:tint val="85000"/>
                <a:satMod val="120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0FC05AA8-3FF4-4CE6-96CF-A091D6882C66}">
      <dsp:nvSpPr>
        <dsp:cNvPr id="0" name=""/>
        <dsp:cNvSpPr/>
      </dsp:nvSpPr>
      <dsp:spPr>
        <a:xfrm>
          <a:off x="8085669" y="2440"/>
          <a:ext cx="2597249" cy="1558349"/>
        </a:xfrm>
        <a:prstGeom prst="roundRect">
          <a:avLst>
            <a:gd name="adj" fmla="val 10000"/>
          </a:avLst>
        </a:prstGeom>
        <a:gradFill rotWithShape="0">
          <a:gsLst>
            <a:gs pos="0">
              <a:schemeClr val="accent1">
                <a:hueOff val="0"/>
                <a:satOff val="0"/>
                <a:lumOff val="0"/>
                <a:alphaOff val="0"/>
                <a:tint val="65000"/>
                <a:satMod val="120000"/>
                <a:lumMod val="107000"/>
              </a:schemeClr>
            </a:gs>
            <a:gs pos="50000">
              <a:schemeClr val="accent1">
                <a:hueOff val="0"/>
                <a:satOff val="0"/>
                <a:lumOff val="0"/>
                <a:alphaOff val="0"/>
                <a:tint val="70000"/>
                <a:satMod val="124000"/>
                <a:lumMod val="103000"/>
              </a:schemeClr>
            </a:gs>
            <a:gs pos="100000">
              <a:schemeClr val="accent1">
                <a:hueOff val="0"/>
                <a:satOff val="0"/>
                <a:lumOff val="0"/>
                <a:alphaOff val="0"/>
                <a:tint val="85000"/>
                <a:satMod val="120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Investigative Report</a:t>
          </a:r>
        </a:p>
      </dsp:txBody>
      <dsp:txXfrm>
        <a:off x="8131311" y="48082"/>
        <a:ext cx="2505965" cy="1467065"/>
      </dsp:txXfrm>
    </dsp:sp>
    <dsp:sp modelId="{C1A82DD2-9770-48FA-B48D-287E0E750159}">
      <dsp:nvSpPr>
        <dsp:cNvPr id="0" name=""/>
        <dsp:cNvSpPr/>
      </dsp:nvSpPr>
      <dsp:spPr>
        <a:xfrm rot="5400000">
          <a:off x="7639034" y="3188013"/>
          <a:ext cx="1940053" cy="233752"/>
        </a:xfrm>
        <a:prstGeom prst="rect">
          <a:avLst/>
        </a:prstGeom>
        <a:gradFill rotWithShape="0">
          <a:gsLst>
            <a:gs pos="0">
              <a:schemeClr val="accent1">
                <a:tint val="60000"/>
                <a:hueOff val="0"/>
                <a:satOff val="0"/>
                <a:lumOff val="0"/>
                <a:alphaOff val="0"/>
                <a:tint val="65000"/>
                <a:satMod val="120000"/>
                <a:lumMod val="107000"/>
              </a:schemeClr>
            </a:gs>
            <a:gs pos="50000">
              <a:schemeClr val="accent1">
                <a:tint val="60000"/>
                <a:hueOff val="0"/>
                <a:satOff val="0"/>
                <a:lumOff val="0"/>
                <a:alphaOff val="0"/>
                <a:tint val="70000"/>
                <a:satMod val="124000"/>
                <a:lumMod val="103000"/>
              </a:schemeClr>
            </a:gs>
            <a:gs pos="100000">
              <a:schemeClr val="accent1">
                <a:tint val="60000"/>
                <a:hueOff val="0"/>
                <a:satOff val="0"/>
                <a:lumOff val="0"/>
                <a:alphaOff val="0"/>
                <a:tint val="85000"/>
                <a:satMod val="120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0BA505AC-5D40-478C-96FB-D830919233E1}">
      <dsp:nvSpPr>
        <dsp:cNvPr id="0" name=""/>
        <dsp:cNvSpPr/>
      </dsp:nvSpPr>
      <dsp:spPr>
        <a:xfrm>
          <a:off x="8085669" y="1950377"/>
          <a:ext cx="2597249" cy="1558349"/>
        </a:xfrm>
        <a:prstGeom prst="roundRect">
          <a:avLst>
            <a:gd name="adj" fmla="val 10000"/>
          </a:avLst>
        </a:prstGeom>
        <a:gradFill rotWithShape="0">
          <a:gsLst>
            <a:gs pos="0">
              <a:schemeClr val="accent1">
                <a:hueOff val="0"/>
                <a:satOff val="0"/>
                <a:lumOff val="0"/>
                <a:alphaOff val="0"/>
                <a:tint val="65000"/>
                <a:satMod val="120000"/>
                <a:lumMod val="107000"/>
              </a:schemeClr>
            </a:gs>
            <a:gs pos="50000">
              <a:schemeClr val="accent1">
                <a:hueOff val="0"/>
                <a:satOff val="0"/>
                <a:lumOff val="0"/>
                <a:alphaOff val="0"/>
                <a:tint val="70000"/>
                <a:satMod val="124000"/>
                <a:lumMod val="103000"/>
              </a:schemeClr>
            </a:gs>
            <a:gs pos="100000">
              <a:schemeClr val="accent1">
                <a:hueOff val="0"/>
                <a:satOff val="0"/>
                <a:lumOff val="0"/>
                <a:alphaOff val="0"/>
                <a:tint val="85000"/>
                <a:satMod val="120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10 Day Review and Q/A Period</a:t>
          </a:r>
        </a:p>
      </dsp:txBody>
      <dsp:txXfrm>
        <a:off x="8131311" y="1996019"/>
        <a:ext cx="2505965" cy="1467065"/>
      </dsp:txXfrm>
    </dsp:sp>
    <dsp:sp modelId="{BE2898E0-1DC4-4583-A60E-0F15E72329B0}">
      <dsp:nvSpPr>
        <dsp:cNvPr id="0" name=""/>
        <dsp:cNvSpPr/>
      </dsp:nvSpPr>
      <dsp:spPr>
        <a:xfrm>
          <a:off x="8085669" y="3898314"/>
          <a:ext cx="2597249" cy="1558349"/>
        </a:xfrm>
        <a:prstGeom prst="roundRect">
          <a:avLst>
            <a:gd name="adj" fmla="val 10000"/>
          </a:avLst>
        </a:prstGeom>
        <a:gradFill rotWithShape="0">
          <a:gsLst>
            <a:gs pos="0">
              <a:schemeClr val="accent1">
                <a:hueOff val="0"/>
                <a:satOff val="0"/>
                <a:lumOff val="0"/>
                <a:alphaOff val="0"/>
                <a:tint val="65000"/>
                <a:satMod val="120000"/>
                <a:lumMod val="107000"/>
              </a:schemeClr>
            </a:gs>
            <a:gs pos="50000">
              <a:schemeClr val="accent1">
                <a:hueOff val="0"/>
                <a:satOff val="0"/>
                <a:lumOff val="0"/>
                <a:alphaOff val="0"/>
                <a:tint val="70000"/>
                <a:satMod val="124000"/>
                <a:lumMod val="103000"/>
              </a:schemeClr>
            </a:gs>
            <a:gs pos="100000">
              <a:schemeClr val="accent1">
                <a:hueOff val="0"/>
                <a:satOff val="0"/>
                <a:lumOff val="0"/>
                <a:alphaOff val="0"/>
                <a:tint val="85000"/>
                <a:satMod val="120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Final Determination by Decision-Maker</a:t>
          </a:r>
        </a:p>
      </dsp:txBody>
      <dsp:txXfrm>
        <a:off x="8131311" y="3943956"/>
        <a:ext cx="2505965" cy="1467065"/>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A5D393-BA75-4646-B09A-77C0CFDE439A}" type="datetimeFigureOut">
              <a:rPr lang="en-US" smtClean="0"/>
              <a:t>8/26/2024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03E01D-CEF6-47BB-82CF-EC7572AF9CBD}" type="slidenum">
              <a:rPr lang="en-US" smtClean="0"/>
              <a:t>‹#›</a:t>
            </a:fld>
            <a:endParaRPr lang="en-US"/>
          </a:p>
        </p:txBody>
      </p:sp>
    </p:spTree>
    <p:extLst>
      <p:ext uri="{BB962C8B-B14F-4D97-AF65-F5344CB8AC3E}">
        <p14:creationId xmlns:p14="http://schemas.microsoft.com/office/powerpoint/2010/main" val="2295897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Discrimination claims: this teacher is failing me because I’m a boy; I’m not allowed to use the restroom associated with my identified gender/sex</a:t>
            </a:r>
          </a:p>
          <a:p>
            <a:endParaRPr lang="en-US" dirty="0"/>
          </a:p>
        </p:txBody>
      </p:sp>
      <p:sp>
        <p:nvSpPr>
          <p:cNvPr id="4" name="Slide Number Placeholder 3"/>
          <p:cNvSpPr>
            <a:spLocks noGrp="1"/>
          </p:cNvSpPr>
          <p:nvPr>
            <p:ph type="sldNum" sz="quarter" idx="5"/>
          </p:nvPr>
        </p:nvSpPr>
        <p:spPr/>
        <p:txBody>
          <a:bodyPr/>
          <a:lstStyle/>
          <a:p>
            <a:fld id="{D003E01D-CEF6-47BB-82CF-EC7572AF9CBD}" type="slidenum">
              <a:rPr lang="en-US" smtClean="0"/>
              <a:t>5</a:t>
            </a:fld>
            <a:endParaRPr lang="en-US"/>
          </a:p>
        </p:txBody>
      </p:sp>
    </p:spTree>
    <p:extLst>
      <p:ext uri="{BB962C8B-B14F-4D97-AF65-F5344CB8AC3E}">
        <p14:creationId xmlns:p14="http://schemas.microsoft.com/office/powerpoint/2010/main" val="2601550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Franklin, a female sophomore in a high school operated by the Gwinnett County Public Schools, alleged that she was subjected to continued sexual harassment and abuse by Hill, a male sports coach and teacher. Among the allegations that Franklin made were that Hill engaged her in sexually explicit conversations, forced kissing, and coercive intercourse on school grounds. Franklin claimed that although teachers and administrators were aware of the harassment, they did nothing to stop it, even discouraging her from bringing charges against Hill.</a:t>
            </a:r>
            <a:endParaRPr dirty="0"/>
          </a:p>
          <a:p>
            <a:pPr marL="0" lvl="0" indent="0" algn="l" rtl="0">
              <a:spcBef>
                <a:spcPts val="0"/>
              </a:spcBef>
              <a:spcAft>
                <a:spcPts val="0"/>
              </a:spcAft>
              <a:buNone/>
            </a:pPr>
            <a:r>
              <a:rPr lang="en-US" dirty="0"/>
              <a:t>Franklin thus sued for monetary damages under Title IX. After a federal trial court in Georgia and the Eleventh Circuit rejected Franklin’s claims, the U.S. Supreme Court reversed in her behalf.</a:t>
            </a:r>
            <a:endParaRPr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r>
              <a:rPr lang="en-US" dirty="0">
                <a:uFillTx/>
              </a:rPr>
              <a:t>In 1991–92 </a:t>
            </a:r>
            <a:r>
              <a:rPr lang="en-US" dirty="0" err="1">
                <a:uFillTx/>
              </a:rPr>
              <a:t>Alida</a:t>
            </a:r>
            <a:r>
              <a:rPr lang="en-US" dirty="0">
                <a:uFillTx/>
              </a:rPr>
              <a:t> Star </a:t>
            </a:r>
            <a:r>
              <a:rPr lang="en-US" dirty="0" err="1">
                <a:uFillTx/>
              </a:rPr>
              <a:t>Gebser</a:t>
            </a:r>
            <a:r>
              <a:rPr lang="en-US" dirty="0">
                <a:uFillTx/>
              </a:rPr>
              <a:t> was a </a:t>
            </a:r>
            <a:r>
              <a:rPr lang="en-US" b="1" dirty="0">
                <a:uFillTx/>
              </a:rPr>
              <a:t>ninth-grade student </a:t>
            </a:r>
            <a:r>
              <a:rPr lang="en-US" dirty="0">
                <a:uFillTx/>
              </a:rPr>
              <a:t>in the Lago Vista Independent School District, a public school system in Texas that received federal funds. Frank Waldrop, a male teacher, made sexually suggestive comments to </a:t>
            </a:r>
            <a:r>
              <a:rPr lang="en-US" dirty="0" err="1">
                <a:uFillTx/>
              </a:rPr>
              <a:t>Gebser</a:t>
            </a:r>
            <a:r>
              <a:rPr lang="en-US" dirty="0">
                <a:uFillTx/>
              </a:rPr>
              <a:t> in school and initiated sexual contact with her during a home visit. For about a half year, Waldrop engaged </a:t>
            </a:r>
            <a:r>
              <a:rPr lang="en-US" dirty="0" err="1">
                <a:uFillTx/>
              </a:rPr>
              <a:t>Gebser</a:t>
            </a:r>
            <a:r>
              <a:rPr lang="en-US" dirty="0">
                <a:uFillTx/>
              </a:rPr>
              <a:t> in sexual relations but never on school grounds. In addition, </a:t>
            </a:r>
            <a:r>
              <a:rPr lang="en-US" dirty="0" err="1">
                <a:uFillTx/>
              </a:rPr>
              <a:t>Gebser</a:t>
            </a:r>
            <a:r>
              <a:rPr lang="en-US" dirty="0">
                <a:uFillTx/>
              </a:rPr>
              <a:t> never notified school officials about the relationship. In January 1993 police arrested Waldrop after the two were discovered while having sexual intercourse. The board fired the teacher, and his credentials were revoked. At that time the board did not have an antiharassment policy or an official grievance procedure as required by federal regulations.</a:t>
            </a:r>
          </a:p>
          <a:p>
            <a:endParaRPr lang="en-US" dirty="0">
              <a:uFillTx/>
            </a:endParaRPr>
          </a:p>
          <a:p>
            <a:r>
              <a:rPr lang="en-US" dirty="0">
                <a:uFillTx/>
              </a:rPr>
              <a:t>In 1993 </a:t>
            </a:r>
            <a:r>
              <a:rPr lang="en-US" dirty="0" err="1">
                <a:uFillTx/>
              </a:rPr>
              <a:t>Gebser</a:t>
            </a:r>
            <a:r>
              <a:rPr lang="en-US" dirty="0">
                <a:uFillTx/>
              </a:rPr>
              <a:t> and her mother sued the school board for monetary damages under Title IX.</a:t>
            </a:r>
          </a:p>
          <a:p>
            <a:endParaRPr lang="en-US" dirty="0">
              <a:uFillTx/>
            </a:endParaRPr>
          </a:p>
          <a:p>
            <a:r>
              <a:rPr lang="en-US" dirty="0">
                <a:uFillTx/>
              </a:rPr>
              <a:t>Both</a:t>
            </a:r>
            <a:r>
              <a:rPr lang="en-US" baseline="0" dirty="0">
                <a:uFillTx/>
              </a:rPr>
              <a:t> a federal district court and the Fifth Circuit Court of Appeals ruled in favor of the board. According to the latter court, “there was insufficient evidence to suggest that a school official should have known about Waldrop’s relationship with </a:t>
            </a:r>
            <a:r>
              <a:rPr lang="en-US" baseline="0" dirty="0" err="1">
                <a:uFillTx/>
              </a:rPr>
              <a:t>Gebser</a:t>
            </a:r>
            <a:r>
              <a:rPr lang="en-US" baseline="0" dirty="0">
                <a:uFillTx/>
              </a:rPr>
              <a:t>.</a:t>
            </a:r>
          </a:p>
          <a:p>
            <a:endParaRPr lang="en-US" baseline="0" dirty="0">
              <a:uFillTx/>
            </a:endParaRPr>
          </a:p>
          <a:p>
            <a:endParaRPr lang="en-US" baseline="0" dirty="0">
              <a:uFillTx/>
            </a:endParaRPr>
          </a:p>
          <a:p>
            <a:r>
              <a:rPr lang="en-US" dirty="0">
                <a:uFillTx/>
              </a:rPr>
              <a:t>Davis began when Aurelia Davis, the mother of LaShonda, a fifth grader, brought a claim under Title IX seeking injunctive relief and compensatory damages for the alleged continuous sexual harassment of her daughter by a classmate. The plaintiff contended that school officials knew of the harassment but failed to take any meaningful action to prevent it from continuing.</a:t>
            </a:r>
          </a:p>
          <a:p>
            <a:r>
              <a:rPr lang="en-US" dirty="0">
                <a:uFillTx/>
              </a:rPr>
              <a:t>Over a six-month period, a fifth-grade student identified as G. F. harassed or abused LaShonda (and others) by attempting to fondle her, fondling her, and directing offensive language toward her, according to the complaint. An example of G. F.’s behavior occurred in December of 1992, when G. F. attempted to touch LaShonda’s breasts and vaginal area, telling her “I want to get in bed with you,” and “I want to feel your boobs.” In another example, G. F. placed a doorstop in his pants and behaved in a sexually suggestive manner toward LaShonda.</a:t>
            </a:r>
          </a:p>
          <a:p>
            <a:endParaRPr lang="en-US" dirty="0">
              <a:uFillTx/>
            </a:endParaRPr>
          </a:p>
          <a:p>
            <a:r>
              <a:rPr lang="en-US" dirty="0">
                <a:uFillTx/>
              </a:rPr>
              <a:t>LaShonda reported G. F. to her teachers and her mother after all but one of the incidents. LaShonda’s mother called the teacher and the principal several times to see what could be done to protect her daughter. The requests for protection went unfulfilled. Even LaShonda’s request to change seats because G. F. sat next to her was not allowed until after LaShonda had complained for over three months regarding G. F.</a:t>
            </a:r>
          </a:p>
          <a:p>
            <a:endParaRPr lang="en-US" dirty="0">
              <a:uFillTx/>
            </a:endParaRPr>
          </a:p>
          <a:p>
            <a:r>
              <a:rPr lang="en-US" dirty="0">
                <a:uFillTx/>
              </a:rPr>
              <a:t>The case started in a federal trial court in Georgia and went on to the Eleventh Circuit Court of Appeals, with both rejecting the notion of board liability for student-to-student sexual harassment, before making its way to the U.S. Supreme Court. A total of 20 judges ruled on this case between the time Davis filed her suit in 1994 and the time of the Supreme Court ruling five years later.</a:t>
            </a:r>
          </a:p>
          <a:p>
            <a:endParaRPr lang="en-US" dirty="0">
              <a:uFillTx/>
            </a:endParaRPr>
          </a:p>
          <a:p>
            <a:pPr marL="0" lvl="0" indent="0" algn="l" rtl="0">
              <a:spcBef>
                <a:spcPts val="0"/>
              </a:spcBef>
              <a:spcAft>
                <a:spcPts val="0"/>
              </a:spcAft>
              <a:buNone/>
            </a:pPr>
            <a:endParaRPr dirty="0"/>
          </a:p>
        </p:txBody>
      </p:sp>
      <p:sp>
        <p:nvSpPr>
          <p:cNvPr id="133" name="Google Shape;133;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cap="none" dirty="0"/>
              <a:t>, heavily focused on the rights of the victim and the obligation of schools to take prompt and effective steps reasonably calculated to end any harassment and prevent harassment from occurring again.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cap="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cap="none" dirty="0"/>
              <a:t>while providing interim supportive measure to the victim, informing the victim of the progress of the investigation, and informing the victim of the outcome of the investigation.</a:t>
            </a:r>
          </a:p>
          <a:p>
            <a:endParaRPr lang="en-US" dirty="0"/>
          </a:p>
        </p:txBody>
      </p:sp>
      <p:sp>
        <p:nvSpPr>
          <p:cNvPr id="4" name="Slide Number Placeholder 3"/>
          <p:cNvSpPr>
            <a:spLocks noGrp="1"/>
          </p:cNvSpPr>
          <p:nvPr>
            <p:ph type="sldNum" sz="quarter" idx="5"/>
          </p:nvPr>
        </p:nvSpPr>
        <p:spPr/>
        <p:txBody>
          <a:bodyPr/>
          <a:lstStyle/>
          <a:p>
            <a:fld id="{D003E01D-CEF6-47BB-82CF-EC7572AF9CBD}" type="slidenum">
              <a:rPr lang="en-US" smtClean="0"/>
              <a:t>8</a:t>
            </a:fld>
            <a:endParaRPr lang="en-US"/>
          </a:p>
        </p:txBody>
      </p:sp>
    </p:spTree>
    <p:extLst>
      <p:ext uri="{BB962C8B-B14F-4D97-AF65-F5344CB8AC3E}">
        <p14:creationId xmlns:p14="http://schemas.microsoft.com/office/powerpoint/2010/main" val="3321134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Sexual Harassment includes: Quid Pro Quo, “sever, pervasive, and objective offensive”, Sexual Assault, Stalking, Domestic Violence, and Dating Violence. Be sure you’re familiar with the definitions in the regulations.  Severe, pervasive, and objectively offensive is not defined in the regulations; this slide is intended to help determine what constitutes “SPOO.” </a:t>
            </a:r>
          </a:p>
        </p:txBody>
      </p:sp>
      <p:sp>
        <p:nvSpPr>
          <p:cNvPr id="4" name="Slide Number Placeholder 3"/>
          <p:cNvSpPr>
            <a:spLocks noGrp="1"/>
          </p:cNvSpPr>
          <p:nvPr>
            <p:ph type="sldNum" sz="quarter" idx="5"/>
          </p:nvPr>
        </p:nvSpPr>
        <p:spPr/>
        <p:txBody>
          <a:bodyPr/>
          <a:lstStyle/>
          <a:p>
            <a:fld id="{B6CA5AFD-AD73-4C7B-914C-28AD79752E76}" type="slidenum">
              <a:rPr lang="en-US" smtClean="0"/>
              <a:t>17</a:t>
            </a:fld>
            <a:endParaRPr lang="en-US"/>
          </a:p>
        </p:txBody>
      </p:sp>
    </p:spTree>
    <p:extLst>
      <p:ext uri="{BB962C8B-B14F-4D97-AF65-F5344CB8AC3E}">
        <p14:creationId xmlns:p14="http://schemas.microsoft.com/office/powerpoint/2010/main" val="3836517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a big ask of small LEAs with limited administrators.  Work with each other to contract for services for any of these roles.  The only service you cannot contract out is the Title IX Coordinator.  </a:t>
            </a:r>
          </a:p>
          <a:p>
            <a:endParaRPr lang="en-US" dirty="0"/>
          </a:p>
        </p:txBody>
      </p:sp>
      <p:sp>
        <p:nvSpPr>
          <p:cNvPr id="4" name="Slide Number Placeholder 3"/>
          <p:cNvSpPr>
            <a:spLocks noGrp="1"/>
          </p:cNvSpPr>
          <p:nvPr>
            <p:ph type="sldNum" sz="quarter" idx="5"/>
          </p:nvPr>
        </p:nvSpPr>
        <p:spPr/>
        <p:txBody>
          <a:bodyPr/>
          <a:lstStyle/>
          <a:p>
            <a:fld id="{D003E01D-CEF6-47BB-82CF-EC7572AF9CBD}" type="slidenum">
              <a:rPr lang="en-US" smtClean="0"/>
              <a:t>27</a:t>
            </a:fld>
            <a:endParaRPr lang="en-US"/>
          </a:p>
        </p:txBody>
      </p:sp>
    </p:spTree>
    <p:extLst>
      <p:ext uri="{BB962C8B-B14F-4D97-AF65-F5344CB8AC3E}">
        <p14:creationId xmlns:p14="http://schemas.microsoft.com/office/powerpoint/2010/main" val="1080098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new rule includes specific procedural steps that must be taken during a sexual harassment investigation. </a:t>
            </a:r>
          </a:p>
          <a:p>
            <a:endParaRPr lang="en-US" dirty="0"/>
          </a:p>
        </p:txBody>
      </p:sp>
      <p:sp>
        <p:nvSpPr>
          <p:cNvPr id="4" name="Slide Number Placeholder 3"/>
          <p:cNvSpPr>
            <a:spLocks noGrp="1"/>
          </p:cNvSpPr>
          <p:nvPr>
            <p:ph type="sldNum" sz="quarter" idx="5"/>
          </p:nvPr>
        </p:nvSpPr>
        <p:spPr/>
        <p:txBody>
          <a:bodyPr/>
          <a:lstStyle/>
          <a:p>
            <a:fld id="{1C30A5A2-ED5D-4AD5-B4CC-56DB3B907447}" type="slidenum">
              <a:rPr lang="en-US" smtClean="0"/>
              <a:t>32</a:t>
            </a:fld>
            <a:endParaRPr lang="en-US"/>
          </a:p>
        </p:txBody>
      </p:sp>
    </p:spTree>
    <p:extLst>
      <p:ext uri="{BB962C8B-B14F-4D97-AF65-F5344CB8AC3E}">
        <p14:creationId xmlns:p14="http://schemas.microsoft.com/office/powerpoint/2010/main" val="2128617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CA5AFD-AD73-4C7B-914C-28AD79752E76}" type="slidenum">
              <a:rPr lang="en-US" smtClean="0"/>
              <a:t>36</a:t>
            </a:fld>
            <a:endParaRPr lang="en-US"/>
          </a:p>
        </p:txBody>
      </p:sp>
    </p:spTree>
    <p:extLst>
      <p:ext uri="{BB962C8B-B14F-4D97-AF65-F5344CB8AC3E}">
        <p14:creationId xmlns:p14="http://schemas.microsoft.com/office/powerpoint/2010/main" val="3715508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of Allegations to Complainant and to Respondent must include:</a:t>
            </a:r>
          </a:p>
          <a:p>
            <a:r>
              <a:rPr lang="en-US" dirty="0">
                <a:sym typeface="Wingdings" panose="05000000000000000000" pitchFamily="2" charset="2"/>
              </a:rPr>
              <a:t></a:t>
            </a:r>
            <a:r>
              <a:rPr lang="en-US" dirty="0"/>
              <a:t>Complainant’s specific allegations, a description of the alleged misconduct, and a range of dates during which the misconduct is alleged to have occurred</a:t>
            </a:r>
          </a:p>
          <a:p>
            <a:r>
              <a:rPr lang="en-US" dirty="0">
                <a:sym typeface="Wingdings" panose="05000000000000000000" pitchFamily="2" charset="2"/>
              </a:rPr>
              <a:t></a:t>
            </a:r>
            <a:r>
              <a:rPr lang="en-US" dirty="0"/>
              <a:t>Statement that Respondent is presumed NOT to be responsible until findings otherwise</a:t>
            </a:r>
          </a:p>
          <a:p>
            <a:r>
              <a:rPr lang="en-US" dirty="0">
                <a:sym typeface="Wingdings" panose="05000000000000000000" pitchFamily="2" charset="2"/>
              </a:rPr>
              <a:t></a:t>
            </a:r>
            <a:r>
              <a:rPr lang="en-US" dirty="0"/>
              <a:t>Information regarding the overall process.</a:t>
            </a:r>
          </a:p>
          <a:p>
            <a:r>
              <a:rPr lang="en-US" dirty="0">
                <a:sym typeface="Wingdings" panose="05000000000000000000" pitchFamily="2" charset="2"/>
              </a:rPr>
              <a:t></a:t>
            </a:r>
            <a:r>
              <a:rPr lang="en-US" dirty="0"/>
              <a:t>A provision that a preponderance of the evidence standard will be applied</a:t>
            </a:r>
          </a:p>
          <a:p>
            <a:r>
              <a:rPr lang="en-US" dirty="0">
                <a:sym typeface="Wingdings" panose="05000000000000000000" pitchFamily="2" charset="2"/>
              </a:rPr>
              <a:t></a:t>
            </a:r>
            <a:r>
              <a:rPr lang="en-US" dirty="0"/>
              <a:t>Directives for the Respondent not to retaliate</a:t>
            </a:r>
          </a:p>
          <a:p>
            <a:r>
              <a:rPr lang="en-US" dirty="0">
                <a:sym typeface="Wingdings" panose="05000000000000000000" pitchFamily="2" charset="2"/>
              </a:rPr>
              <a:t></a:t>
            </a:r>
            <a:r>
              <a:rPr lang="en-US" dirty="0"/>
              <a:t>Information about the Informal Resolution Process </a:t>
            </a:r>
          </a:p>
          <a:p>
            <a:endParaRPr lang="en-US" dirty="0"/>
          </a:p>
          <a:p>
            <a:r>
              <a:rPr lang="en-US" dirty="0"/>
              <a:t>Best practice is so also include whether the case has been referred to law enforcement.</a:t>
            </a:r>
          </a:p>
          <a:p>
            <a:endParaRPr lang="en-US" dirty="0"/>
          </a:p>
        </p:txBody>
      </p:sp>
      <p:sp>
        <p:nvSpPr>
          <p:cNvPr id="4" name="Slide Number Placeholder 3"/>
          <p:cNvSpPr>
            <a:spLocks noGrp="1"/>
          </p:cNvSpPr>
          <p:nvPr>
            <p:ph type="sldNum" sz="quarter" idx="5"/>
          </p:nvPr>
        </p:nvSpPr>
        <p:spPr/>
        <p:txBody>
          <a:bodyPr/>
          <a:lstStyle/>
          <a:p>
            <a:fld id="{B6CA5AFD-AD73-4C7B-914C-28AD79752E76}" type="slidenum">
              <a:rPr lang="en-US" smtClean="0"/>
              <a:t>39</a:t>
            </a:fld>
            <a:endParaRPr lang="en-US"/>
          </a:p>
        </p:txBody>
      </p:sp>
    </p:spTree>
    <p:extLst>
      <p:ext uri="{BB962C8B-B14F-4D97-AF65-F5344CB8AC3E}">
        <p14:creationId xmlns:p14="http://schemas.microsoft.com/office/powerpoint/2010/main" val="39353445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sz="1200" dirty="0"/>
              <a:t>The regulations do not specify the number of days of advance notice for interviews, but Title IX experts agree 2-3 is likely sufficient.</a:t>
            </a:r>
          </a:p>
          <a:p>
            <a:endParaRPr lang="en-US" dirty="0"/>
          </a:p>
        </p:txBody>
      </p:sp>
      <p:sp>
        <p:nvSpPr>
          <p:cNvPr id="4" name="Slide Number Placeholder 3"/>
          <p:cNvSpPr>
            <a:spLocks noGrp="1"/>
          </p:cNvSpPr>
          <p:nvPr>
            <p:ph type="sldNum" sz="quarter" idx="5"/>
          </p:nvPr>
        </p:nvSpPr>
        <p:spPr/>
        <p:txBody>
          <a:bodyPr/>
          <a:lstStyle/>
          <a:p>
            <a:fld id="{D003E01D-CEF6-47BB-82CF-EC7572AF9CBD}" type="slidenum">
              <a:rPr lang="en-US" smtClean="0"/>
              <a:t>44</a:t>
            </a:fld>
            <a:endParaRPr lang="en-US"/>
          </a:p>
        </p:txBody>
      </p:sp>
    </p:spTree>
    <p:extLst>
      <p:ext uri="{BB962C8B-B14F-4D97-AF65-F5344CB8AC3E}">
        <p14:creationId xmlns:p14="http://schemas.microsoft.com/office/powerpoint/2010/main" val="2111839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Supportive Measures are also offered to Respondent once the Notice of Allegations are sent</a:t>
            </a:r>
          </a:p>
        </p:txBody>
      </p:sp>
      <p:sp>
        <p:nvSpPr>
          <p:cNvPr id="4" name="Slide Number Placeholder 3"/>
          <p:cNvSpPr>
            <a:spLocks noGrp="1"/>
          </p:cNvSpPr>
          <p:nvPr>
            <p:ph type="sldNum" sz="quarter" idx="5"/>
          </p:nvPr>
        </p:nvSpPr>
        <p:spPr/>
        <p:txBody>
          <a:bodyPr/>
          <a:lstStyle/>
          <a:p>
            <a:fld id="{D003E01D-CEF6-47BB-82CF-EC7572AF9CBD}" type="slidenum">
              <a:rPr lang="en-US" smtClean="0"/>
              <a:t>49</a:t>
            </a:fld>
            <a:endParaRPr lang="en-US"/>
          </a:p>
        </p:txBody>
      </p:sp>
    </p:spTree>
    <p:extLst>
      <p:ext uri="{BB962C8B-B14F-4D97-AF65-F5344CB8AC3E}">
        <p14:creationId xmlns:p14="http://schemas.microsoft.com/office/powerpoint/2010/main" val="19528146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1237A6-87F5-4712-ABF8-615E09E69123}" type="slidenum">
              <a:rPr lang="en-US" smtClean="0"/>
              <a:t>75</a:t>
            </a:fld>
            <a:endParaRPr lang="en-US"/>
          </a:p>
        </p:txBody>
      </p:sp>
    </p:spTree>
    <p:extLst>
      <p:ext uri="{BB962C8B-B14F-4D97-AF65-F5344CB8AC3E}">
        <p14:creationId xmlns:p14="http://schemas.microsoft.com/office/powerpoint/2010/main" val="17885991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Consider the source opportunity, source motive, and source status of the person you are interviewing</a:t>
            </a:r>
          </a:p>
          <a:p>
            <a:endParaRPr lang="en-US" dirty="0"/>
          </a:p>
        </p:txBody>
      </p:sp>
      <p:sp>
        <p:nvSpPr>
          <p:cNvPr id="4" name="Slide Number Placeholder 3"/>
          <p:cNvSpPr>
            <a:spLocks noGrp="1"/>
          </p:cNvSpPr>
          <p:nvPr>
            <p:ph type="sldNum" sz="quarter" idx="5"/>
          </p:nvPr>
        </p:nvSpPr>
        <p:spPr/>
        <p:txBody>
          <a:bodyPr/>
          <a:lstStyle/>
          <a:p>
            <a:fld id="{D003E01D-CEF6-47BB-82CF-EC7572AF9CBD}" type="slidenum">
              <a:rPr lang="en-US" smtClean="0"/>
              <a:t>88</a:t>
            </a:fld>
            <a:endParaRPr lang="en-US"/>
          </a:p>
        </p:txBody>
      </p:sp>
    </p:spTree>
    <p:extLst>
      <p:ext uri="{BB962C8B-B14F-4D97-AF65-F5344CB8AC3E}">
        <p14:creationId xmlns:p14="http://schemas.microsoft.com/office/powerpoint/2010/main" val="851447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6823067-5C59-45A2-8D03-D39E66287342}" type="datetimeFigureOut">
              <a:rPr lang="en-US" smtClean="0"/>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267961-F4A3-4B59-B443-13B8A94F0D93}" type="slidenum">
              <a:rPr lang="en-US" smtClean="0"/>
              <a:t>‹#›</a:t>
            </a:fld>
            <a:endParaRPr lang="en-US"/>
          </a:p>
        </p:txBody>
      </p:sp>
    </p:spTree>
    <p:extLst>
      <p:ext uri="{BB962C8B-B14F-4D97-AF65-F5344CB8AC3E}">
        <p14:creationId xmlns:p14="http://schemas.microsoft.com/office/powerpoint/2010/main" val="352557321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823067-5C59-45A2-8D03-D39E66287342}" type="datetimeFigureOut">
              <a:rPr lang="en-US" smtClean="0"/>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267961-F4A3-4B59-B443-13B8A94F0D93}" type="slidenum">
              <a:rPr lang="en-US" smtClean="0"/>
              <a:t>‹#›</a:t>
            </a:fld>
            <a:endParaRPr lang="en-US"/>
          </a:p>
        </p:txBody>
      </p:sp>
    </p:spTree>
    <p:extLst>
      <p:ext uri="{BB962C8B-B14F-4D97-AF65-F5344CB8AC3E}">
        <p14:creationId xmlns:p14="http://schemas.microsoft.com/office/powerpoint/2010/main" val="3013042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26823067-5C59-45A2-8D03-D39E66287342}" type="datetimeFigureOut">
              <a:rPr lang="en-US" smtClean="0"/>
              <a:t>8/26/2024</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A6267961-F4A3-4B59-B443-13B8A94F0D93}" type="slidenum">
              <a:rPr lang="en-US" smtClean="0"/>
              <a:t>‹#›</a:t>
            </a:fld>
            <a:endParaRPr lang="en-US"/>
          </a:p>
        </p:txBody>
      </p:sp>
    </p:spTree>
    <p:extLst>
      <p:ext uri="{BB962C8B-B14F-4D97-AF65-F5344CB8AC3E}">
        <p14:creationId xmlns:p14="http://schemas.microsoft.com/office/powerpoint/2010/main" val="99626444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6823067-5C59-45A2-8D03-D39E66287342}" type="datetimeFigureOut">
              <a:rPr lang="en-US" smtClean="0"/>
              <a:t>8/26/2024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267961-F4A3-4B59-B443-13B8A94F0D93}" type="slidenum">
              <a:rPr lang="en-US" smtClean="0"/>
              <a:t>‹#›</a:t>
            </a:fld>
            <a:endParaRPr lang="en-US"/>
          </a:p>
        </p:txBody>
      </p:sp>
    </p:spTree>
    <p:extLst>
      <p:ext uri="{BB962C8B-B14F-4D97-AF65-F5344CB8AC3E}">
        <p14:creationId xmlns:p14="http://schemas.microsoft.com/office/powerpoint/2010/main" val="997482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6823067-5C59-45A2-8D03-D39E66287342}" type="datetimeFigureOut">
              <a:rPr lang="en-US" smtClean="0"/>
              <a:t>8/26/2024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267961-F4A3-4B59-B443-13B8A94F0D93}" type="slidenum">
              <a:rPr lang="en-US" smtClean="0"/>
              <a:t>‹#›</a:t>
            </a:fld>
            <a:endParaRPr lang="en-US"/>
          </a:p>
        </p:txBody>
      </p:sp>
    </p:spTree>
    <p:extLst>
      <p:ext uri="{BB962C8B-B14F-4D97-AF65-F5344CB8AC3E}">
        <p14:creationId xmlns:p14="http://schemas.microsoft.com/office/powerpoint/2010/main" val="3572418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6823067-5C59-45A2-8D03-D39E66287342}" type="datetimeFigureOut">
              <a:rPr lang="en-US" smtClean="0"/>
              <a:t>8/26/2024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267961-F4A3-4B59-B443-13B8A94F0D93}" type="slidenum">
              <a:rPr lang="en-US" smtClean="0"/>
              <a:t>‹#›</a:t>
            </a:fld>
            <a:endParaRPr lang="en-US"/>
          </a:p>
        </p:txBody>
      </p:sp>
    </p:spTree>
    <p:extLst>
      <p:ext uri="{BB962C8B-B14F-4D97-AF65-F5344CB8AC3E}">
        <p14:creationId xmlns:p14="http://schemas.microsoft.com/office/powerpoint/2010/main" val="1460911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823067-5C59-45A2-8D03-D39E66287342}" type="datetimeFigureOut">
              <a:rPr lang="en-US" smtClean="0"/>
              <a:t>8/26/2024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267961-F4A3-4B59-B443-13B8A94F0D93}" type="slidenum">
              <a:rPr lang="en-US" smtClean="0"/>
              <a:t>‹#›</a:t>
            </a:fld>
            <a:endParaRPr lang="en-US"/>
          </a:p>
        </p:txBody>
      </p:sp>
    </p:spTree>
    <p:extLst>
      <p:ext uri="{BB962C8B-B14F-4D97-AF65-F5344CB8AC3E}">
        <p14:creationId xmlns:p14="http://schemas.microsoft.com/office/powerpoint/2010/main" val="1945932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6823067-5C59-45A2-8D03-D39E66287342}" type="datetimeFigureOut">
              <a:rPr lang="en-US" smtClean="0"/>
              <a:t>8/26/2024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267961-F4A3-4B59-B443-13B8A94F0D93}" type="slidenum">
              <a:rPr lang="en-US" smtClean="0"/>
              <a:t>‹#›</a:t>
            </a:fld>
            <a:endParaRPr lang="en-US"/>
          </a:p>
        </p:txBody>
      </p:sp>
    </p:spTree>
    <p:extLst>
      <p:ext uri="{BB962C8B-B14F-4D97-AF65-F5344CB8AC3E}">
        <p14:creationId xmlns:p14="http://schemas.microsoft.com/office/powerpoint/2010/main" val="1578133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6823067-5C59-45A2-8D03-D39E66287342}" type="datetimeFigureOut">
              <a:rPr lang="en-US" smtClean="0"/>
              <a:t>8/26/2024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267961-F4A3-4B59-B443-13B8A94F0D93}" type="slidenum">
              <a:rPr lang="en-US" smtClean="0"/>
              <a:t>‹#›</a:t>
            </a:fld>
            <a:endParaRPr lang="en-US"/>
          </a:p>
        </p:txBody>
      </p:sp>
    </p:spTree>
    <p:extLst>
      <p:ext uri="{BB962C8B-B14F-4D97-AF65-F5344CB8AC3E}">
        <p14:creationId xmlns:p14="http://schemas.microsoft.com/office/powerpoint/2010/main" val="530451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823067-5C59-45A2-8D03-D39E66287342}" type="datetimeFigureOut">
              <a:rPr lang="en-US" smtClean="0"/>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267961-F4A3-4B59-B443-13B8A94F0D93}" type="slidenum">
              <a:rPr lang="en-US" smtClean="0"/>
              <a:t>‹#›</a:t>
            </a:fld>
            <a:endParaRPr lang="en-US"/>
          </a:p>
        </p:txBody>
      </p:sp>
    </p:spTree>
    <p:extLst>
      <p:ext uri="{BB962C8B-B14F-4D97-AF65-F5344CB8AC3E}">
        <p14:creationId xmlns:p14="http://schemas.microsoft.com/office/powerpoint/2010/main" val="2839097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26823067-5C59-45A2-8D03-D39E66287342}" type="datetimeFigureOut">
              <a:rPr lang="en-US" smtClean="0"/>
              <a:t>8/26/2024</a:t>
            </a:fld>
            <a:endParaRPr lang="en-US"/>
          </a:p>
        </p:txBody>
      </p:sp>
      <p:sp>
        <p:nvSpPr>
          <p:cNvPr id="5" name="Footer Placeholder 4"/>
          <p:cNvSpPr>
            <a:spLocks noGrp="1"/>
          </p:cNvSpPr>
          <p:nvPr>
            <p:ph type="ftr" sz="quarter" idx="11"/>
          </p:nvPr>
        </p:nvSpPr>
        <p:spPr>
          <a:xfrm>
            <a:off x="3776135" y="6422854"/>
            <a:ext cx="4279669" cy="365125"/>
          </a:xfrm>
        </p:spPr>
        <p:txBody>
          <a:bodyPr/>
          <a:lstStyle/>
          <a:p>
            <a:endParaRPr lang="en-US"/>
          </a:p>
        </p:txBody>
      </p:sp>
      <p:sp>
        <p:nvSpPr>
          <p:cNvPr id="6" name="Slide Number Placeholder 5"/>
          <p:cNvSpPr>
            <a:spLocks noGrp="1"/>
          </p:cNvSpPr>
          <p:nvPr>
            <p:ph type="sldNum" sz="quarter" idx="12"/>
          </p:nvPr>
        </p:nvSpPr>
        <p:spPr>
          <a:xfrm>
            <a:off x="8073048" y="6422854"/>
            <a:ext cx="879759" cy="365125"/>
          </a:xfrm>
        </p:spPr>
        <p:txBody>
          <a:bodyPr/>
          <a:lstStyle/>
          <a:p>
            <a:fld id="{A6267961-F4A3-4B59-B443-13B8A94F0D93}" type="slidenum">
              <a:rPr lang="en-US" smtClean="0"/>
              <a:t>‹#›</a:t>
            </a:fld>
            <a:endParaRPr lang="en-US"/>
          </a:p>
        </p:txBody>
      </p:sp>
    </p:spTree>
    <p:extLst>
      <p:ext uri="{BB962C8B-B14F-4D97-AF65-F5344CB8AC3E}">
        <p14:creationId xmlns:p14="http://schemas.microsoft.com/office/powerpoint/2010/main" val="418495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6823067-5C59-45A2-8D03-D39E66287342}" type="datetimeFigureOut">
              <a:rPr lang="en-US" smtClean="0"/>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267961-F4A3-4B59-B443-13B8A94F0D93}" type="slidenum">
              <a:rPr lang="en-US" smtClean="0"/>
              <a:t>‹#›</a:t>
            </a:fld>
            <a:endParaRPr lang="en-US"/>
          </a:p>
        </p:txBody>
      </p:sp>
    </p:spTree>
    <p:extLst>
      <p:ext uri="{BB962C8B-B14F-4D97-AF65-F5344CB8AC3E}">
        <p14:creationId xmlns:p14="http://schemas.microsoft.com/office/powerpoint/2010/main" val="980060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26823067-5C59-45A2-8D03-D39E66287342}" type="datetimeFigureOut">
              <a:rPr lang="en-US" smtClean="0"/>
              <a:t>8/26/2024</a:t>
            </a:fld>
            <a:endParaRPr lang="en-US"/>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A6267961-F4A3-4B59-B443-13B8A94F0D93}" type="slidenum">
              <a:rPr lang="en-US" smtClean="0"/>
              <a:t>‹#›</a:t>
            </a:fld>
            <a:endParaRPr lang="en-US"/>
          </a:p>
        </p:txBody>
      </p:sp>
    </p:spTree>
    <p:extLst>
      <p:ext uri="{BB962C8B-B14F-4D97-AF65-F5344CB8AC3E}">
        <p14:creationId xmlns:p14="http://schemas.microsoft.com/office/powerpoint/2010/main" val="2945944946"/>
      </p:ext>
    </p:extLst>
  </p:cSld>
  <p:clrMap bg1="dk1" tx1="lt1" bg2="dk2" tx2="lt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1" r:id="rId12"/>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hyperlink" Target="https://www.theiacp.org/sites/default/files/2020-06/Final%20Design%20Successful%20Trauma%20Informed%20Victim%20Interviewing.pdf"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ideo" Target="\ppt\slides\NULL"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3A959-6016-4919-837A-FF867890DCC2}"/>
              </a:ext>
            </a:extLst>
          </p:cNvPr>
          <p:cNvSpPr>
            <a:spLocks noGrp="1"/>
          </p:cNvSpPr>
          <p:nvPr>
            <p:ph type="ctrTitle"/>
          </p:nvPr>
        </p:nvSpPr>
        <p:spPr/>
        <p:txBody>
          <a:bodyPr/>
          <a:lstStyle/>
          <a:p>
            <a:r>
              <a:rPr lang="en-US" dirty="0"/>
              <a:t>Tooele School District TITLE IX TRAINING</a:t>
            </a:r>
          </a:p>
        </p:txBody>
      </p:sp>
      <p:sp>
        <p:nvSpPr>
          <p:cNvPr id="3" name="Subtitle 2">
            <a:extLst>
              <a:ext uri="{FF2B5EF4-FFF2-40B4-BE49-F238E27FC236}">
                <a16:creationId xmlns:a16="http://schemas.microsoft.com/office/drawing/2014/main" id="{DBA29519-3F91-4347-ADCF-65DB2CEAC25B}"/>
              </a:ext>
            </a:extLst>
          </p:cNvPr>
          <p:cNvSpPr>
            <a:spLocks noGrp="1"/>
          </p:cNvSpPr>
          <p:nvPr>
            <p:ph type="subTitle" idx="1"/>
          </p:nvPr>
        </p:nvSpPr>
        <p:spPr/>
        <p:txBody>
          <a:bodyPr>
            <a:normAutofit/>
          </a:bodyPr>
          <a:lstStyle/>
          <a:p>
            <a:r>
              <a:rPr lang="en-US" dirty="0"/>
              <a:t>Heidi Alder</a:t>
            </a:r>
          </a:p>
          <a:p>
            <a:r>
              <a:rPr lang="en-US" dirty="0"/>
              <a:t>ALDER EDUCATION LAW</a:t>
            </a:r>
          </a:p>
          <a:p>
            <a:r>
              <a:rPr lang="en-US"/>
              <a:t>August 27, 2024</a:t>
            </a:r>
            <a:endParaRPr lang="en-US" dirty="0"/>
          </a:p>
        </p:txBody>
      </p:sp>
    </p:spTree>
    <p:extLst>
      <p:ext uri="{BB962C8B-B14F-4D97-AF65-F5344CB8AC3E}">
        <p14:creationId xmlns:p14="http://schemas.microsoft.com/office/powerpoint/2010/main" val="3475454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79945-ABFE-4B38-91B2-496FF2BBEF73}"/>
              </a:ext>
            </a:extLst>
          </p:cNvPr>
          <p:cNvSpPr>
            <a:spLocks noGrp="1"/>
          </p:cNvSpPr>
          <p:nvPr>
            <p:ph type="title"/>
          </p:nvPr>
        </p:nvSpPr>
        <p:spPr/>
        <p:txBody>
          <a:bodyPr/>
          <a:lstStyle/>
          <a:p>
            <a:pPr algn="ctr"/>
            <a:r>
              <a:rPr lang="en-US" b="1" dirty="0"/>
              <a:t>AGENDA</a:t>
            </a:r>
            <a:r>
              <a:rPr lang="en-US" dirty="0"/>
              <a:t> </a:t>
            </a:r>
          </a:p>
        </p:txBody>
      </p:sp>
      <p:sp>
        <p:nvSpPr>
          <p:cNvPr id="3" name="Content Placeholder 2">
            <a:extLst>
              <a:ext uri="{FF2B5EF4-FFF2-40B4-BE49-F238E27FC236}">
                <a16:creationId xmlns:a16="http://schemas.microsoft.com/office/drawing/2014/main" id="{DF00C1EA-709B-4F73-B058-71DBEC10EFA0}"/>
              </a:ext>
            </a:extLst>
          </p:cNvPr>
          <p:cNvSpPr>
            <a:spLocks noGrp="1"/>
          </p:cNvSpPr>
          <p:nvPr>
            <p:ph idx="1"/>
          </p:nvPr>
        </p:nvSpPr>
        <p:spPr>
          <a:xfrm>
            <a:off x="259307" y="2011680"/>
            <a:ext cx="10727692" cy="4562144"/>
          </a:xfrm>
        </p:spPr>
        <p:txBody>
          <a:bodyPr>
            <a:normAutofit/>
          </a:bodyPr>
          <a:lstStyle/>
          <a:p>
            <a:pPr lvl="0"/>
            <a:r>
              <a:rPr lang="en-US" sz="2900" dirty="0"/>
              <a:t>Overview of Process—a Step-by-Step Overview</a:t>
            </a:r>
          </a:p>
          <a:p>
            <a:pPr lvl="0"/>
            <a:r>
              <a:rPr lang="en-US" sz="2900" dirty="0"/>
              <a:t>Investigation Training</a:t>
            </a:r>
          </a:p>
          <a:p>
            <a:pPr lvl="1"/>
            <a:r>
              <a:rPr lang="en-US" sz="2900" dirty="0"/>
              <a:t>Avoiding Bias and Conflict of Interest</a:t>
            </a:r>
          </a:p>
          <a:p>
            <a:pPr lvl="1"/>
            <a:r>
              <a:rPr lang="en-US" sz="2900" dirty="0"/>
              <a:t>Working with Law Enforcement</a:t>
            </a:r>
          </a:p>
          <a:p>
            <a:pPr lvl="1"/>
            <a:r>
              <a:rPr lang="en-US" sz="2900" dirty="0"/>
              <a:t>Tips for Interviewing</a:t>
            </a:r>
          </a:p>
          <a:p>
            <a:pPr lvl="1"/>
            <a:r>
              <a:rPr lang="en-US" sz="2900" dirty="0"/>
              <a:t>Credibility and Reliability</a:t>
            </a:r>
          </a:p>
          <a:p>
            <a:pPr lvl="0"/>
            <a:r>
              <a:rPr lang="en-US" sz="2900" dirty="0"/>
              <a:t>Walking through a scenario with the investigative report—if time permits</a:t>
            </a:r>
          </a:p>
          <a:p>
            <a:pPr marL="0" indent="0">
              <a:buNone/>
            </a:pPr>
            <a:endParaRPr lang="en-US" dirty="0"/>
          </a:p>
        </p:txBody>
      </p:sp>
      <p:pic>
        <p:nvPicPr>
          <p:cNvPr id="4" name="Picture 3">
            <a:extLst>
              <a:ext uri="{FF2B5EF4-FFF2-40B4-BE49-F238E27FC236}">
                <a16:creationId xmlns:a16="http://schemas.microsoft.com/office/drawing/2014/main" id="{D9B67323-2D69-4BC8-A277-E191A557DE7C}"/>
              </a:ext>
            </a:extLst>
          </p:cNvPr>
          <p:cNvPicPr>
            <a:picLocks noChangeAspect="1"/>
          </p:cNvPicPr>
          <p:nvPr/>
        </p:nvPicPr>
        <p:blipFill>
          <a:blip r:embed="rId2"/>
          <a:stretch>
            <a:fillRect/>
          </a:stretch>
        </p:blipFill>
        <p:spPr>
          <a:xfrm>
            <a:off x="8348377" y="2200072"/>
            <a:ext cx="3693498" cy="2457855"/>
          </a:xfrm>
          <a:prstGeom prst="rect">
            <a:avLst/>
          </a:prstGeom>
        </p:spPr>
      </p:pic>
    </p:spTree>
    <p:extLst>
      <p:ext uri="{BB962C8B-B14F-4D97-AF65-F5344CB8AC3E}">
        <p14:creationId xmlns:p14="http://schemas.microsoft.com/office/powerpoint/2010/main" val="186607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Title IX states:</a:t>
            </a:r>
            <a:br>
              <a:rPr lang="en-US" b="1" dirty="0"/>
            </a:br>
            <a:endParaRPr lang="en-US" dirty="0"/>
          </a:p>
        </p:txBody>
      </p:sp>
      <p:sp>
        <p:nvSpPr>
          <p:cNvPr id="3" name="Content Placeholder 2"/>
          <p:cNvSpPr>
            <a:spLocks noGrp="1"/>
          </p:cNvSpPr>
          <p:nvPr>
            <p:ph idx="1"/>
          </p:nvPr>
        </p:nvSpPr>
        <p:spPr/>
        <p:txBody>
          <a:bodyPr>
            <a:normAutofit/>
          </a:bodyPr>
          <a:lstStyle/>
          <a:p>
            <a:endParaRPr lang="en-US" sz="3000" dirty="0"/>
          </a:p>
          <a:p>
            <a:pPr marL="0" indent="0" algn="ctr">
              <a:buNone/>
            </a:pPr>
            <a:r>
              <a:rPr lang="en-US" sz="2800" dirty="0"/>
              <a:t>“No person in the United States o</a:t>
            </a:r>
            <a:r>
              <a:rPr lang="en-US" sz="3000" dirty="0"/>
              <a:t>n the basis of sex shall be excluded from participation in, be denied the benefits of, or be subjected to discrimination under any education program or activity receiving Federal financial assistance.”</a:t>
            </a:r>
          </a:p>
          <a:p>
            <a:endParaRPr lang="en-US" sz="3000" dirty="0"/>
          </a:p>
        </p:txBody>
      </p:sp>
    </p:spTree>
    <p:extLst>
      <p:ext uri="{BB962C8B-B14F-4D97-AF65-F5344CB8AC3E}">
        <p14:creationId xmlns:p14="http://schemas.microsoft.com/office/powerpoint/2010/main" val="829859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3C63A-62BB-4A35-AB56-5F1D7E408A4F}"/>
              </a:ext>
            </a:extLst>
          </p:cNvPr>
          <p:cNvSpPr>
            <a:spLocks noGrp="1"/>
          </p:cNvSpPr>
          <p:nvPr>
            <p:ph type="title"/>
          </p:nvPr>
        </p:nvSpPr>
        <p:spPr/>
        <p:txBody>
          <a:bodyPr/>
          <a:lstStyle/>
          <a:p>
            <a:r>
              <a:rPr lang="en-US" dirty="0"/>
              <a:t>Title ix federal regulations</a:t>
            </a:r>
          </a:p>
        </p:txBody>
      </p:sp>
      <p:pic>
        <p:nvPicPr>
          <p:cNvPr id="4" name="Content Placeholder 3">
            <a:extLst>
              <a:ext uri="{FF2B5EF4-FFF2-40B4-BE49-F238E27FC236}">
                <a16:creationId xmlns:a16="http://schemas.microsoft.com/office/drawing/2014/main" id="{5ACC1549-17F7-492D-BEBF-EC167EB7F210}"/>
              </a:ext>
            </a:extLst>
          </p:cNvPr>
          <p:cNvPicPr>
            <a:picLocks noGrp="1" noChangeAspect="1"/>
          </p:cNvPicPr>
          <p:nvPr>
            <p:ph idx="1"/>
          </p:nvPr>
        </p:nvPicPr>
        <p:blipFill>
          <a:blip r:embed="rId2"/>
          <a:stretch>
            <a:fillRect/>
          </a:stretch>
        </p:blipFill>
        <p:spPr>
          <a:xfrm>
            <a:off x="573206" y="2011363"/>
            <a:ext cx="11068334" cy="4751528"/>
          </a:xfrm>
          <a:prstGeom prst="rect">
            <a:avLst/>
          </a:prstGeom>
        </p:spPr>
      </p:pic>
    </p:spTree>
    <p:extLst>
      <p:ext uri="{BB962C8B-B14F-4D97-AF65-F5344CB8AC3E}">
        <p14:creationId xmlns:p14="http://schemas.microsoft.com/office/powerpoint/2010/main" val="2071913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97AA9-B36E-4206-8D01-AEB40545E289}"/>
              </a:ext>
            </a:extLst>
          </p:cNvPr>
          <p:cNvSpPr>
            <a:spLocks noGrp="1"/>
          </p:cNvSpPr>
          <p:nvPr>
            <p:ph type="title"/>
          </p:nvPr>
        </p:nvSpPr>
        <p:spPr/>
        <p:txBody>
          <a:bodyPr/>
          <a:lstStyle/>
          <a:p>
            <a:r>
              <a:rPr lang="en-US" dirty="0"/>
              <a:t>Title ix coordinator oversees:</a:t>
            </a:r>
          </a:p>
        </p:txBody>
      </p:sp>
      <p:sp>
        <p:nvSpPr>
          <p:cNvPr id="3" name="Content Placeholder 2">
            <a:extLst>
              <a:ext uri="{FF2B5EF4-FFF2-40B4-BE49-F238E27FC236}">
                <a16:creationId xmlns:a16="http://schemas.microsoft.com/office/drawing/2014/main" id="{2A961404-140D-4090-A450-592464565FC4}"/>
              </a:ext>
            </a:extLst>
          </p:cNvPr>
          <p:cNvSpPr>
            <a:spLocks noGrp="1"/>
          </p:cNvSpPr>
          <p:nvPr>
            <p:ph idx="1"/>
          </p:nvPr>
        </p:nvSpPr>
        <p:spPr/>
        <p:txBody>
          <a:bodyPr>
            <a:normAutofit fontScale="92500"/>
          </a:bodyPr>
          <a:lstStyle/>
          <a:p>
            <a:r>
              <a:rPr lang="en-US" sz="3200" dirty="0"/>
              <a:t>Claims of discrimination based on sex</a:t>
            </a:r>
          </a:p>
          <a:p>
            <a:r>
              <a:rPr lang="en-US" sz="3200" dirty="0"/>
              <a:t>Pregnancy discrimination</a:t>
            </a:r>
          </a:p>
          <a:p>
            <a:r>
              <a:rPr lang="en-US" sz="3200" dirty="0"/>
              <a:t>Retaliation as a result of any of these</a:t>
            </a:r>
          </a:p>
          <a:p>
            <a:r>
              <a:rPr lang="en-US" sz="3200" dirty="0"/>
              <a:t>Bullying/Cyberbullying when there’s a sexual component</a:t>
            </a:r>
          </a:p>
          <a:p>
            <a:r>
              <a:rPr lang="en-US" sz="3200" dirty="0"/>
              <a:t>Hazing when there’s a sexual component </a:t>
            </a:r>
          </a:p>
          <a:p>
            <a:r>
              <a:rPr lang="en-US" sz="3200" dirty="0"/>
              <a:t>Gender equity in athletics</a:t>
            </a:r>
          </a:p>
          <a:p>
            <a:r>
              <a:rPr lang="en-US" sz="3200" dirty="0"/>
              <a:t>Sexual harassment</a:t>
            </a:r>
          </a:p>
          <a:p>
            <a:endParaRPr lang="en-US" dirty="0"/>
          </a:p>
        </p:txBody>
      </p:sp>
    </p:spTree>
    <p:extLst>
      <p:ext uri="{BB962C8B-B14F-4D97-AF65-F5344CB8AC3E}">
        <p14:creationId xmlns:p14="http://schemas.microsoft.com/office/powerpoint/2010/main" val="3420382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3" name="Title 2">
            <a:extLst>
              <a:ext uri="{FF2B5EF4-FFF2-40B4-BE49-F238E27FC236}">
                <a16:creationId xmlns:a16="http://schemas.microsoft.com/office/drawing/2014/main" id="{6708C292-7DF3-4006-9BAC-CFF8897F44D4}"/>
              </a:ext>
            </a:extLst>
          </p:cNvPr>
          <p:cNvSpPr>
            <a:spLocks noGrp="1"/>
          </p:cNvSpPr>
          <p:nvPr>
            <p:ph type="title"/>
          </p:nvPr>
        </p:nvSpPr>
        <p:spPr/>
        <p:txBody>
          <a:bodyPr/>
          <a:lstStyle/>
          <a:p>
            <a:r>
              <a:rPr lang="en-US" dirty="0"/>
              <a:t>SEXUAL HARASSMENT UNDER TITLE IX FROM THE COURTS</a:t>
            </a:r>
          </a:p>
        </p:txBody>
      </p:sp>
      <p:sp>
        <p:nvSpPr>
          <p:cNvPr id="136" name="Google Shape;136;p6"/>
          <p:cNvSpPr txBox="1">
            <a:spLocks noGrp="1"/>
          </p:cNvSpPr>
          <p:nvPr>
            <p:ph idx="1"/>
          </p:nvPr>
        </p:nvSpPr>
        <p:spPr>
          <a:xfrm>
            <a:off x="327546" y="2011679"/>
            <a:ext cx="11655188" cy="4730315"/>
          </a:xfrm>
          <a:prstGeom prst="rect">
            <a:avLst/>
          </a:prstGeom>
          <a:noFill/>
          <a:ln>
            <a:noFill/>
          </a:ln>
        </p:spPr>
        <p:txBody>
          <a:bodyPr spcFirstLastPara="1" wrap="square" lIns="91425" tIns="45700" rIns="91425" bIns="45700" anchor="t" anchorCtr="0">
            <a:normAutofit fontScale="92500" lnSpcReduction="20000"/>
          </a:bodyPr>
          <a:lstStyle/>
          <a:p>
            <a:pPr marL="228600" lvl="0" indent="-228600" algn="l" rtl="0">
              <a:lnSpc>
                <a:spcPct val="120000"/>
              </a:lnSpc>
              <a:spcBef>
                <a:spcPts val="0"/>
              </a:spcBef>
              <a:spcAft>
                <a:spcPts val="0"/>
              </a:spcAft>
              <a:buSzPct val="100000"/>
              <a:buChar char="•"/>
            </a:pPr>
            <a:r>
              <a:rPr lang="en-US" dirty="0"/>
              <a:t>1992 </a:t>
            </a:r>
            <a:r>
              <a:rPr lang="en-US" u="sng" dirty="0"/>
              <a:t>Franklin v. Gwinnett County Public Schools</a:t>
            </a:r>
            <a:r>
              <a:rPr lang="en-US" dirty="0"/>
              <a:t>, 503 U.S. 60 (1992)</a:t>
            </a:r>
            <a:endParaRPr dirty="0"/>
          </a:p>
          <a:p>
            <a:pPr marL="685800" lvl="1" indent="-228600" algn="l" rtl="0">
              <a:lnSpc>
                <a:spcPct val="120000"/>
              </a:lnSpc>
              <a:spcBef>
                <a:spcPts val="500"/>
              </a:spcBef>
              <a:spcAft>
                <a:spcPts val="0"/>
              </a:spcAft>
              <a:buSzPct val="100000"/>
              <a:buChar char="•"/>
            </a:pPr>
            <a:r>
              <a:rPr lang="en-US" dirty="0"/>
              <a:t>Sexual harassment constitutes sex discrimination under title IX</a:t>
            </a:r>
            <a:endParaRPr dirty="0"/>
          </a:p>
          <a:p>
            <a:pPr marL="685800" lvl="1" indent="-228600" algn="l" rtl="0">
              <a:lnSpc>
                <a:spcPct val="120000"/>
              </a:lnSpc>
              <a:spcBef>
                <a:spcPts val="500"/>
              </a:spcBef>
              <a:spcAft>
                <a:spcPts val="0"/>
              </a:spcAft>
              <a:buSzPct val="100000"/>
              <a:buChar char="•"/>
            </a:pPr>
            <a:r>
              <a:rPr lang="en-US" dirty="0"/>
              <a:t>Title IX not only provides equitable remedies to require fair treatment, it also provides for damages awards (i.e., District can be sued for money)</a:t>
            </a:r>
            <a:endParaRPr dirty="0"/>
          </a:p>
          <a:p>
            <a:pPr marL="228600" lvl="0" indent="-228600" algn="l" rtl="0">
              <a:lnSpc>
                <a:spcPct val="120000"/>
              </a:lnSpc>
              <a:spcBef>
                <a:spcPts val="1000"/>
              </a:spcBef>
              <a:spcAft>
                <a:spcPts val="0"/>
              </a:spcAft>
              <a:buSzPct val="100000"/>
              <a:buChar char="•"/>
            </a:pPr>
            <a:r>
              <a:rPr lang="en-US" dirty="0"/>
              <a:t>1998 </a:t>
            </a:r>
            <a:r>
              <a:rPr lang="en-US" u="sng" dirty="0" err="1"/>
              <a:t>Gesber</a:t>
            </a:r>
            <a:r>
              <a:rPr lang="en-US" u="sng" dirty="0"/>
              <a:t> v. Lago Vista Independent School Dist.</a:t>
            </a:r>
            <a:r>
              <a:rPr lang="en-US" dirty="0"/>
              <a:t>, 524 U.S. 274 (1998)</a:t>
            </a:r>
            <a:endParaRPr dirty="0"/>
          </a:p>
          <a:p>
            <a:pPr marL="685800" lvl="1" indent="-228600" algn="l" rtl="0">
              <a:lnSpc>
                <a:spcPct val="120000"/>
              </a:lnSpc>
              <a:spcBef>
                <a:spcPts val="500"/>
              </a:spcBef>
              <a:spcAft>
                <a:spcPts val="0"/>
              </a:spcAft>
              <a:buSzPct val="100000"/>
              <a:buChar char="•"/>
            </a:pPr>
            <a:r>
              <a:rPr lang="en-US" dirty="0"/>
              <a:t>A school is not liable for monetary damages for teacher-student sexual harassment unless a school district official who “at a minimum has authority to institute corrective measures on the district’s behalf” has </a:t>
            </a:r>
            <a:r>
              <a:rPr lang="en-US" b="1" i="1" u="sng" dirty="0"/>
              <a:t>actual notice </a:t>
            </a:r>
            <a:r>
              <a:rPr lang="en-US" dirty="0"/>
              <a:t>of, and is </a:t>
            </a:r>
            <a:r>
              <a:rPr lang="en-US" b="1" i="1" u="sng" dirty="0"/>
              <a:t>deliberately indifferent</a:t>
            </a:r>
            <a:r>
              <a:rPr lang="en-US" dirty="0"/>
              <a:t> to, the teacher’s misconduct.</a:t>
            </a:r>
            <a:endParaRPr dirty="0"/>
          </a:p>
          <a:p>
            <a:pPr marL="228600" lvl="0" indent="-228600" algn="l" rtl="0">
              <a:lnSpc>
                <a:spcPct val="120000"/>
              </a:lnSpc>
              <a:spcBef>
                <a:spcPts val="1000"/>
              </a:spcBef>
              <a:spcAft>
                <a:spcPts val="0"/>
              </a:spcAft>
              <a:buSzPct val="100000"/>
              <a:buChar char="•"/>
            </a:pPr>
            <a:r>
              <a:rPr lang="en-US" dirty="0"/>
              <a:t>1999 </a:t>
            </a:r>
            <a:r>
              <a:rPr lang="en-US" u="sng" dirty="0"/>
              <a:t>Davis v. Monroe County Board of Education</a:t>
            </a:r>
            <a:r>
              <a:rPr lang="en-US" dirty="0"/>
              <a:t> 536 U.S. 629 (1999)</a:t>
            </a:r>
            <a:endParaRPr dirty="0"/>
          </a:p>
          <a:p>
            <a:pPr marL="685800" lvl="1" indent="-228600" algn="l" rtl="0">
              <a:lnSpc>
                <a:spcPct val="120000"/>
              </a:lnSpc>
              <a:spcBef>
                <a:spcPts val="500"/>
              </a:spcBef>
              <a:spcAft>
                <a:spcPts val="0"/>
              </a:spcAft>
              <a:buSzPct val="100000"/>
              <a:buChar char="•"/>
            </a:pPr>
            <a:r>
              <a:rPr lang="en-US" dirty="0"/>
              <a:t>A school board may be held liable in cases of </a:t>
            </a:r>
            <a:r>
              <a:rPr lang="en-US" b="1" i="1" u="sng" dirty="0"/>
              <a:t>student-on-student harassment</a:t>
            </a:r>
            <a:r>
              <a:rPr lang="en-US" dirty="0"/>
              <a:t>, but only where the district is </a:t>
            </a:r>
            <a:r>
              <a:rPr lang="en-US" b="1" i="1" u="sng" dirty="0"/>
              <a:t>deliberately indifferent to sexual harassment</a:t>
            </a:r>
            <a:r>
              <a:rPr lang="en-US" dirty="0"/>
              <a:t>, of which the district has </a:t>
            </a:r>
            <a:r>
              <a:rPr lang="en-US" b="1" i="1" u="sng" dirty="0"/>
              <a:t>actual knowledge</a:t>
            </a:r>
            <a:r>
              <a:rPr lang="en-US" dirty="0"/>
              <a:t>, and that harassment is so </a:t>
            </a:r>
            <a:r>
              <a:rPr lang="en-US" b="1" i="1" dirty="0"/>
              <a:t>severe</a:t>
            </a:r>
            <a:r>
              <a:rPr lang="en-US" dirty="0"/>
              <a:t>, </a:t>
            </a:r>
            <a:r>
              <a:rPr lang="en-US" b="1" i="1" dirty="0"/>
              <a:t>pervasive</a:t>
            </a:r>
            <a:r>
              <a:rPr lang="en-US" dirty="0"/>
              <a:t>, and </a:t>
            </a:r>
            <a:r>
              <a:rPr lang="en-US" b="1" i="1" u="sng" dirty="0"/>
              <a:t>objectively offensive </a:t>
            </a:r>
            <a:r>
              <a:rPr lang="en-US" dirty="0"/>
              <a:t>that it can be said to deprive the victims of access to the educational opportunities or benefits provided by the school.  </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a:uFillTx/>
              </a:rPr>
              <a:t>Department of Education  </a:t>
            </a:r>
            <a:br>
              <a:rPr lang="en-US" sz="4000" dirty="0">
                <a:uFillTx/>
              </a:rPr>
            </a:br>
            <a:r>
              <a:rPr lang="en-US" sz="4000" dirty="0">
                <a:uFillTx/>
              </a:rPr>
              <a:t>The Office for Civil Rights </a:t>
            </a:r>
          </a:p>
        </p:txBody>
      </p:sp>
      <p:pic>
        <p:nvPicPr>
          <p:cNvPr id="4" name="Content Placeholder 3"/>
          <p:cNvPicPr>
            <a:picLocks noGrp="1" noChangeAspect="1"/>
          </p:cNvPicPr>
          <p:nvPr>
            <p:ph idx="1"/>
          </p:nvPr>
        </p:nvPicPr>
        <p:blipFill>
          <a:blip/>
          <a:stretch>
            <a:fillRect/>
          </a:stretch>
        </p:blipFill>
        <p:spPr>
          <a:xfrm>
            <a:off x="3998794" y="2252111"/>
            <a:ext cx="3901461" cy="3913357"/>
          </a:xfrm>
          <a:prstGeom prst="rect">
            <a:avLst/>
          </a:prstGeom>
        </p:spPr>
      </p:pic>
    </p:spTree>
    <p:extLst>
      <p:ext uri="{BB962C8B-B14F-4D97-AF65-F5344CB8AC3E}">
        <p14:creationId xmlns:p14="http://schemas.microsoft.com/office/powerpoint/2010/main" val="1192415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OCR Guidance</a:t>
            </a:r>
          </a:p>
        </p:txBody>
      </p:sp>
      <p:sp>
        <p:nvSpPr>
          <p:cNvPr id="3" name="Content Placeholder 2"/>
          <p:cNvSpPr>
            <a:spLocks noGrp="1"/>
          </p:cNvSpPr>
          <p:nvPr>
            <p:ph sz="half" idx="1"/>
          </p:nvPr>
        </p:nvSpPr>
        <p:spPr>
          <a:xfrm>
            <a:off x="313899" y="2011679"/>
            <a:ext cx="5646325" cy="4675723"/>
          </a:xfrm>
        </p:spPr>
        <p:txBody>
          <a:bodyPr>
            <a:normAutofit/>
          </a:bodyPr>
          <a:lstStyle/>
          <a:p>
            <a:r>
              <a:rPr lang="en-US" sz="2400" cap="none" dirty="0"/>
              <a:t>From 2001-2017, OCR issued several guidance documents regarding sexual harassment and Title IX</a:t>
            </a:r>
          </a:p>
          <a:p>
            <a:endParaRPr lang="en-US" sz="2400" cap="none" dirty="0"/>
          </a:p>
          <a:p>
            <a:r>
              <a:rPr lang="en-US" sz="2400" cap="none" dirty="0"/>
              <a:t>Schools were required to engage in prompt, thorough, and impartial investigation.</a:t>
            </a:r>
          </a:p>
          <a:p>
            <a:endParaRPr lang="en-US" sz="2400" cap="none" dirty="0"/>
          </a:p>
          <a:p>
            <a:r>
              <a:rPr lang="en-US" sz="2400" cap="none" dirty="0"/>
              <a:t> </a:t>
            </a:r>
            <a:r>
              <a:rPr lang="en-US" sz="2400" dirty="0"/>
              <a:t>Victim was the focus.</a:t>
            </a:r>
            <a:endParaRPr lang="en-US" sz="2400" cap="none" dirty="0"/>
          </a:p>
        </p:txBody>
      </p:sp>
      <p:sp>
        <p:nvSpPr>
          <p:cNvPr id="5" name="Content Placeholder 4">
            <a:extLst>
              <a:ext uri="{FF2B5EF4-FFF2-40B4-BE49-F238E27FC236}">
                <a16:creationId xmlns:a16="http://schemas.microsoft.com/office/drawing/2014/main" id="{AA349303-64B3-4F04-9DCB-1A6AB3E3F3F8}"/>
              </a:ext>
            </a:extLst>
          </p:cNvPr>
          <p:cNvSpPr>
            <a:spLocks noGrp="1"/>
          </p:cNvSpPr>
          <p:nvPr>
            <p:ph sz="half" idx="2"/>
          </p:nvPr>
        </p:nvSpPr>
        <p:spPr/>
        <p:txBody>
          <a:bodyPr>
            <a:normAutofit/>
          </a:bodyPr>
          <a:lstStyle/>
          <a:p>
            <a:endParaRPr lang="en-US"/>
          </a:p>
        </p:txBody>
      </p:sp>
      <p:pic>
        <p:nvPicPr>
          <p:cNvPr id="4" name="Picture 3">
            <a:extLst>
              <a:ext uri="{FF2B5EF4-FFF2-40B4-BE49-F238E27FC236}">
                <a16:creationId xmlns:a16="http://schemas.microsoft.com/office/drawing/2014/main" id="{91E1B672-D23F-4FCC-B020-1D6CAEC2EB6D}"/>
              </a:ext>
            </a:extLst>
          </p:cNvPr>
          <p:cNvPicPr>
            <a:picLocks noChangeAspect="1"/>
          </p:cNvPicPr>
          <p:nvPr/>
        </p:nvPicPr>
        <p:blipFill>
          <a:blip r:embed="rId3"/>
          <a:stretch>
            <a:fillRect/>
          </a:stretch>
        </p:blipFill>
        <p:spPr>
          <a:xfrm>
            <a:off x="6230390" y="1792936"/>
            <a:ext cx="5507841" cy="4424984"/>
          </a:xfrm>
          <a:prstGeom prst="rect">
            <a:avLst/>
          </a:prstGeom>
        </p:spPr>
      </p:pic>
    </p:spTree>
    <p:extLst>
      <p:ext uri="{BB962C8B-B14F-4D97-AF65-F5344CB8AC3E}">
        <p14:creationId xmlns:p14="http://schemas.microsoft.com/office/powerpoint/2010/main" val="288772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to the regulations</a:t>
            </a:r>
          </a:p>
        </p:txBody>
      </p:sp>
      <p:sp>
        <p:nvSpPr>
          <p:cNvPr id="3" name="Content Placeholder 2"/>
          <p:cNvSpPr>
            <a:spLocks noGrp="1"/>
          </p:cNvSpPr>
          <p:nvPr>
            <p:ph idx="1"/>
          </p:nvPr>
        </p:nvSpPr>
        <p:spPr/>
        <p:txBody>
          <a:bodyPr>
            <a:normAutofit/>
          </a:bodyPr>
          <a:lstStyle/>
          <a:p>
            <a:r>
              <a:rPr lang="en-US" cap="none" dirty="0"/>
              <a:t>Responding to complaints that the Department of Education’s guidance did not adequately protect the rights of those accused of sexual harassment or sexual violence, in 2017, the U.S. Department of Education Secretary Betsy </a:t>
            </a:r>
            <a:r>
              <a:rPr lang="en-US" cap="none" dirty="0" err="1"/>
              <a:t>Devos</a:t>
            </a:r>
            <a:r>
              <a:rPr lang="en-US" cap="none" dirty="0"/>
              <a:t> rescinded the Obama-era guidelines which encouraged colleges and universities to more aggressively investigate campus sexual assaults.</a:t>
            </a:r>
          </a:p>
          <a:p>
            <a:r>
              <a:rPr lang="en-US" cap="none" dirty="0"/>
              <a:t>In October, 2018, DOE proposed new regulations for the first time since 1997.</a:t>
            </a:r>
          </a:p>
          <a:p>
            <a:r>
              <a:rPr lang="en-US" cap="none" dirty="0"/>
              <a:t>The regulations were open to public comment, and the DOE received over 124,000 responses.</a:t>
            </a:r>
          </a:p>
          <a:p>
            <a:r>
              <a:rPr lang="en-US" cap="none" dirty="0"/>
              <a:t>The regulations were published May 6, 2020, and made effective August 14, 2020.</a:t>
            </a:r>
          </a:p>
          <a:p>
            <a:endParaRPr lang="en-US" cap="none" dirty="0"/>
          </a:p>
        </p:txBody>
      </p:sp>
    </p:spTree>
    <p:extLst>
      <p:ext uri="{BB962C8B-B14F-4D97-AF65-F5344CB8AC3E}">
        <p14:creationId xmlns:p14="http://schemas.microsoft.com/office/powerpoint/2010/main" val="1023881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2918" y="284176"/>
            <a:ext cx="10329439" cy="1508760"/>
          </a:xfrm>
        </p:spPr>
        <p:txBody>
          <a:bodyPr>
            <a:normAutofit/>
          </a:bodyPr>
          <a:lstStyle/>
          <a:p>
            <a:r>
              <a:rPr lang="en-US" sz="4500" dirty="0"/>
              <a:t>Overview of the 2020 regulations</a:t>
            </a:r>
          </a:p>
        </p:txBody>
      </p:sp>
      <p:sp>
        <p:nvSpPr>
          <p:cNvPr id="3" name="Content Placeholder 2"/>
          <p:cNvSpPr>
            <a:spLocks noGrp="1"/>
          </p:cNvSpPr>
          <p:nvPr>
            <p:ph idx="1"/>
          </p:nvPr>
        </p:nvSpPr>
        <p:spPr>
          <a:xfrm>
            <a:off x="532263" y="2011680"/>
            <a:ext cx="10454736" cy="4562144"/>
          </a:xfrm>
        </p:spPr>
        <p:txBody>
          <a:bodyPr>
            <a:normAutofit lnSpcReduction="10000"/>
          </a:bodyPr>
          <a:lstStyle/>
          <a:p>
            <a:pPr marL="0" indent="0">
              <a:spcBef>
                <a:spcPct val="0"/>
              </a:spcBef>
              <a:spcAft>
                <a:spcPts val="600"/>
              </a:spcAft>
              <a:buNone/>
            </a:pPr>
            <a:endParaRPr lang="en-US" sz="2200" dirty="0">
              <a:ln w="3175" cmpd="sng">
                <a:noFill/>
              </a:ln>
              <a:solidFill>
                <a:srgbClr val="262626"/>
              </a:solidFill>
            </a:endParaRPr>
          </a:p>
          <a:p>
            <a:pPr marL="525780" indent="-571500">
              <a:spcBef>
                <a:spcPct val="0"/>
              </a:spcBef>
              <a:spcAft>
                <a:spcPts val="600"/>
              </a:spcAft>
              <a:buFont typeface="Arial" panose="020B0604020202020204" pitchFamily="34" charset="0"/>
              <a:buChar char="•"/>
            </a:pPr>
            <a:r>
              <a:rPr lang="en-US" sz="2400" cap="none" dirty="0">
                <a:ln w="3175" cmpd="sng">
                  <a:noFill/>
                </a:ln>
              </a:rPr>
              <a:t>Definition of sexual harassment has changed—it is reserved for only very serious sexual conduct</a:t>
            </a:r>
          </a:p>
          <a:p>
            <a:pPr marL="525780" indent="-571500">
              <a:spcBef>
                <a:spcPct val="0"/>
              </a:spcBef>
              <a:spcAft>
                <a:spcPts val="600"/>
              </a:spcAft>
              <a:buFont typeface="Arial" panose="020B0604020202020204" pitchFamily="34" charset="0"/>
              <a:buChar char="•"/>
            </a:pPr>
            <a:r>
              <a:rPr lang="en-US" sz="2400" cap="none" dirty="0">
                <a:ln w="3175" cmpd="sng">
                  <a:noFill/>
                </a:ln>
              </a:rPr>
              <a:t>Respondents will get written notice before first investigative interview</a:t>
            </a:r>
          </a:p>
          <a:p>
            <a:pPr marL="525780" indent="-571500">
              <a:spcBef>
                <a:spcPct val="0"/>
              </a:spcBef>
              <a:spcAft>
                <a:spcPts val="600"/>
              </a:spcAft>
              <a:buFont typeface="Arial" panose="020B0604020202020204" pitchFamily="34" charset="0"/>
              <a:buChar char="•"/>
            </a:pPr>
            <a:r>
              <a:rPr lang="en-US" sz="2400" cap="none" dirty="0">
                <a:ln w="3175" cmpd="sng">
                  <a:noFill/>
                </a:ln>
              </a:rPr>
              <a:t>Parties will be able to have a parent and/or attorney at interview (an “advisor”)</a:t>
            </a:r>
          </a:p>
          <a:p>
            <a:pPr marL="525780" indent="-571500">
              <a:spcBef>
                <a:spcPct val="0"/>
              </a:spcBef>
              <a:spcAft>
                <a:spcPts val="600"/>
              </a:spcAft>
              <a:buFont typeface="Arial" panose="020B0604020202020204" pitchFamily="34" charset="0"/>
              <a:buChar char="•"/>
            </a:pPr>
            <a:r>
              <a:rPr lang="en-US" sz="2400" cap="none" dirty="0">
                <a:ln w="3175" cmpd="sng">
                  <a:noFill/>
                </a:ln>
              </a:rPr>
              <a:t>Gag orders prohibited</a:t>
            </a:r>
          </a:p>
          <a:p>
            <a:pPr marL="525780" indent="-571500">
              <a:spcBef>
                <a:spcPct val="0"/>
              </a:spcBef>
              <a:spcAft>
                <a:spcPts val="600"/>
              </a:spcAft>
              <a:buFont typeface="Arial" panose="020B0604020202020204" pitchFamily="34" charset="0"/>
              <a:buChar char="•"/>
            </a:pPr>
            <a:r>
              <a:rPr lang="en-US" sz="2400" cap="none" dirty="0">
                <a:ln w="3175" cmpd="sng">
                  <a:noFill/>
                </a:ln>
              </a:rPr>
              <a:t>The person who investigates the allegation and the person who makes the final decision must be different people </a:t>
            </a:r>
          </a:p>
          <a:p>
            <a:pPr marL="525780" indent="-571500">
              <a:spcBef>
                <a:spcPct val="0"/>
              </a:spcBef>
              <a:spcAft>
                <a:spcPts val="600"/>
              </a:spcAft>
              <a:buFont typeface="Arial" panose="020B0604020202020204" pitchFamily="34" charset="0"/>
              <a:buChar char="•"/>
            </a:pPr>
            <a:r>
              <a:rPr lang="en-US" sz="2400" cap="none" dirty="0">
                <a:ln w="3175" cmpd="sng">
                  <a:noFill/>
                </a:ln>
              </a:rPr>
              <a:t>Both parties have extensive opportunity to respond to evidence presented against them</a:t>
            </a:r>
          </a:p>
          <a:p>
            <a:pPr marL="525780" indent="-571500">
              <a:spcBef>
                <a:spcPct val="0"/>
              </a:spcBef>
              <a:spcAft>
                <a:spcPts val="600"/>
              </a:spcAft>
              <a:buFont typeface="Arial" panose="020B0604020202020204" pitchFamily="34" charset="0"/>
              <a:buChar char="•"/>
            </a:pPr>
            <a:r>
              <a:rPr lang="en-US" sz="2400" cap="none" dirty="0">
                <a:ln w="3175" cmpd="sng">
                  <a:noFill/>
                </a:ln>
              </a:rPr>
              <a:t>Appeal must be offered</a:t>
            </a:r>
          </a:p>
          <a:p>
            <a:endParaRPr lang="en-US" dirty="0"/>
          </a:p>
        </p:txBody>
      </p:sp>
    </p:spTree>
    <p:extLst>
      <p:ext uri="{BB962C8B-B14F-4D97-AF65-F5344CB8AC3E}">
        <p14:creationId xmlns:p14="http://schemas.microsoft.com/office/powerpoint/2010/main" val="2946126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EAF3C-ACC8-4FBB-9154-A96814319C7C}"/>
              </a:ext>
            </a:extLst>
          </p:cNvPr>
          <p:cNvSpPr>
            <a:spLocks noGrp="1"/>
          </p:cNvSpPr>
          <p:nvPr>
            <p:ph type="title"/>
          </p:nvPr>
        </p:nvSpPr>
        <p:spPr/>
        <p:txBody>
          <a:bodyPr/>
          <a:lstStyle/>
          <a:p>
            <a:r>
              <a:rPr lang="en-US" dirty="0"/>
              <a:t>Preview of 20222 regulations</a:t>
            </a:r>
          </a:p>
        </p:txBody>
      </p:sp>
      <p:sp>
        <p:nvSpPr>
          <p:cNvPr id="3" name="Content Placeholder 2">
            <a:extLst>
              <a:ext uri="{FF2B5EF4-FFF2-40B4-BE49-F238E27FC236}">
                <a16:creationId xmlns:a16="http://schemas.microsoft.com/office/drawing/2014/main" id="{847D78DA-3818-4949-9B30-A0E9EDEA620A}"/>
              </a:ext>
            </a:extLst>
          </p:cNvPr>
          <p:cNvSpPr>
            <a:spLocks noGrp="1"/>
          </p:cNvSpPr>
          <p:nvPr>
            <p:ph idx="1"/>
          </p:nvPr>
        </p:nvSpPr>
        <p:spPr/>
        <p:txBody>
          <a:bodyPr>
            <a:normAutofit lnSpcReduction="10000"/>
          </a:bodyPr>
          <a:lstStyle/>
          <a:p>
            <a:r>
              <a:rPr lang="en-US" dirty="0"/>
              <a:t>Scope of the regulations expanded</a:t>
            </a:r>
          </a:p>
          <a:p>
            <a:r>
              <a:rPr lang="en-US" dirty="0"/>
              <a:t>Mandated training expanded</a:t>
            </a:r>
          </a:p>
          <a:p>
            <a:r>
              <a:rPr lang="en-US" dirty="0"/>
              <a:t>Additional/modified definitions</a:t>
            </a:r>
          </a:p>
          <a:p>
            <a:r>
              <a:rPr lang="en-US" dirty="0"/>
              <a:t>Sexual harassment will be “sex based harassment”</a:t>
            </a:r>
          </a:p>
          <a:p>
            <a:r>
              <a:rPr lang="en-US" dirty="0"/>
              <a:t>Less prescriptive grievance process</a:t>
            </a:r>
          </a:p>
          <a:p>
            <a:r>
              <a:rPr lang="en-US" dirty="0"/>
              <a:t>Informal Resolution can be initiated without a formal complaint</a:t>
            </a:r>
          </a:p>
          <a:p>
            <a:r>
              <a:rPr lang="en-US" dirty="0"/>
              <a:t>Retaliation protections</a:t>
            </a:r>
          </a:p>
          <a:p>
            <a:r>
              <a:rPr lang="en-US" dirty="0"/>
              <a:t>Discrimination based on pregnancy</a:t>
            </a:r>
          </a:p>
          <a:p>
            <a:r>
              <a:rPr lang="en-US" dirty="0"/>
              <a:t>Expends recording-keeping</a:t>
            </a:r>
          </a:p>
        </p:txBody>
      </p:sp>
    </p:spTree>
    <p:extLst>
      <p:ext uri="{BB962C8B-B14F-4D97-AF65-F5344CB8AC3E}">
        <p14:creationId xmlns:p14="http://schemas.microsoft.com/office/powerpoint/2010/main" val="2546555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E9D9C11-A2BF-4B9E-9D58-8360705FEAD2}"/>
              </a:ext>
            </a:extLst>
          </p:cNvPr>
          <p:cNvSpPr>
            <a:spLocks noGrp="1"/>
          </p:cNvSpPr>
          <p:nvPr>
            <p:ph type="title"/>
          </p:nvPr>
        </p:nvSpPr>
        <p:spPr/>
        <p:txBody>
          <a:bodyPr/>
          <a:lstStyle/>
          <a:p>
            <a:r>
              <a:rPr lang="en-US" dirty="0">
                <a:solidFill>
                  <a:schemeClr val="tx1"/>
                </a:solidFill>
              </a:rPr>
              <a:t>But that’s for another day…</a:t>
            </a:r>
          </a:p>
        </p:txBody>
      </p:sp>
      <p:sp>
        <p:nvSpPr>
          <p:cNvPr id="6" name="Text Placeholder 5">
            <a:extLst>
              <a:ext uri="{FF2B5EF4-FFF2-40B4-BE49-F238E27FC236}">
                <a16:creationId xmlns:a16="http://schemas.microsoft.com/office/drawing/2014/main" id="{3CD408CA-41B3-4BD5-B336-018CC8B4A10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235623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FD0540-E395-499A-B857-DF145D840485}"/>
              </a:ext>
            </a:extLst>
          </p:cNvPr>
          <p:cNvSpPr>
            <a:spLocks noGrp="1"/>
          </p:cNvSpPr>
          <p:nvPr>
            <p:ph type="title"/>
          </p:nvPr>
        </p:nvSpPr>
        <p:spPr/>
        <p:txBody>
          <a:bodyPr/>
          <a:lstStyle/>
          <a:p>
            <a:r>
              <a:rPr lang="en-US" dirty="0"/>
              <a:t>Breaking down the </a:t>
            </a:r>
            <a:r>
              <a:rPr lang="en-US" b="1" dirty="0"/>
              <a:t>current</a:t>
            </a:r>
            <a:r>
              <a:rPr lang="en-US" dirty="0"/>
              <a:t> regulations</a:t>
            </a:r>
          </a:p>
        </p:txBody>
      </p:sp>
      <p:sp>
        <p:nvSpPr>
          <p:cNvPr id="5" name="Text Placeholder 4">
            <a:extLst>
              <a:ext uri="{FF2B5EF4-FFF2-40B4-BE49-F238E27FC236}">
                <a16:creationId xmlns:a16="http://schemas.microsoft.com/office/drawing/2014/main" id="{75BF840B-A101-4236-A5B7-C84FDE8E3F7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30535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New Definition of Sexual Harassment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79952015"/>
              </p:ext>
            </p:extLst>
          </p:nvPr>
        </p:nvGraphicFramePr>
        <p:xfrm>
          <a:off x="2680018" y="2225040"/>
          <a:ext cx="7315200"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03425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Quid Pro Quo</a:t>
            </a:r>
          </a:p>
        </p:txBody>
      </p:sp>
      <p:sp>
        <p:nvSpPr>
          <p:cNvPr id="4" name="Content Placeholder 3"/>
          <p:cNvSpPr>
            <a:spLocks noGrp="1"/>
          </p:cNvSpPr>
          <p:nvPr>
            <p:ph sz="half" idx="1"/>
          </p:nvPr>
        </p:nvSpPr>
        <p:spPr/>
        <p:txBody>
          <a:bodyPr>
            <a:normAutofit fontScale="92500" lnSpcReduction="10000"/>
          </a:bodyPr>
          <a:lstStyle/>
          <a:p>
            <a:r>
              <a:rPr lang="en-US" sz="3000" dirty="0"/>
              <a:t>Principal promises bad evaluation if teacher doesn’t give him massage</a:t>
            </a:r>
          </a:p>
          <a:p>
            <a:r>
              <a:rPr lang="en-US" sz="3000" dirty="0"/>
              <a:t>Teacher offers student higher grade if student kisses her</a:t>
            </a:r>
          </a:p>
          <a:p>
            <a:r>
              <a:rPr lang="en-US" sz="3000" dirty="0"/>
              <a:t>Coach implies athlete will start if she lets him sit close and rub her legs</a:t>
            </a:r>
          </a:p>
          <a:p>
            <a:r>
              <a:rPr lang="en-US" sz="3000" dirty="0"/>
              <a:t>*MUST BE BY AN EMPLOYEE*</a:t>
            </a:r>
          </a:p>
          <a:p>
            <a:endParaRPr lang="en-US" dirty="0"/>
          </a:p>
        </p:txBody>
      </p:sp>
      <p:pic>
        <p:nvPicPr>
          <p:cNvPr id="6" name="Picture 2" descr="https://sites.google.com/site/quidproquoinfo220/_/rsrc/1424653414631/home/Pussycat_1_r620x413.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6230938" y="2531225"/>
            <a:ext cx="4754562" cy="3167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3197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Hostile Environment </a:t>
            </a:r>
          </a:p>
        </p:txBody>
      </p:sp>
      <p:sp>
        <p:nvSpPr>
          <p:cNvPr id="3" name="Content Placeholder 2"/>
          <p:cNvSpPr>
            <a:spLocks noGrp="1"/>
          </p:cNvSpPr>
          <p:nvPr>
            <p:ph idx="1"/>
          </p:nvPr>
        </p:nvSpPr>
        <p:spPr/>
        <p:txBody>
          <a:bodyPr>
            <a:normAutofit fontScale="92500" lnSpcReduction="10000"/>
          </a:bodyPr>
          <a:lstStyle/>
          <a:p>
            <a:pPr marL="0" indent="0" algn="ctr">
              <a:buNone/>
            </a:pPr>
            <a:r>
              <a:rPr lang="en-US" sz="3000" b="1" u="sng" dirty="0"/>
              <a:t>MUST MEET ALL FOUR ELEMENTS</a:t>
            </a:r>
          </a:p>
          <a:p>
            <a:r>
              <a:rPr lang="en-US" sz="2500" dirty="0"/>
              <a:t>Severe = reasonable person considers it severe</a:t>
            </a:r>
          </a:p>
          <a:p>
            <a:pPr lvl="1"/>
            <a:r>
              <a:rPr lang="en-US" sz="2300" dirty="0"/>
              <a:t>Most physical contact will be considered severe</a:t>
            </a:r>
          </a:p>
          <a:p>
            <a:pPr lvl="1"/>
            <a:r>
              <a:rPr lang="en-US" sz="2300" dirty="0"/>
              <a:t>Non-physical contact associated by threats of violence </a:t>
            </a:r>
          </a:p>
          <a:p>
            <a:r>
              <a:rPr lang="en-US" sz="2500" dirty="0"/>
              <a:t>Pervasive = pattern or widespread dissemination</a:t>
            </a:r>
          </a:p>
          <a:p>
            <a:r>
              <a:rPr lang="en-US" sz="2500" dirty="0"/>
              <a:t>Objectively Offensive = reasonable person is offended</a:t>
            </a:r>
          </a:p>
          <a:p>
            <a:pPr lvl="1"/>
            <a:r>
              <a:rPr lang="en-US" sz="2300" dirty="0"/>
              <a:t>“I know it when I see it”</a:t>
            </a:r>
          </a:p>
          <a:p>
            <a:r>
              <a:rPr lang="en-US" sz="2500" dirty="0"/>
              <a:t>Denies Access = undermines or detracts from educational experience</a:t>
            </a:r>
          </a:p>
          <a:p>
            <a:pPr lvl="1"/>
            <a:r>
              <a:rPr lang="en-US" sz="2300" dirty="0"/>
              <a:t>Could include dropping out of activities, grades dropping, skipping certain classes (or all classes), staying in for lunch, opting for online school</a:t>
            </a:r>
          </a:p>
          <a:p>
            <a:endParaRPr lang="en-US" dirty="0"/>
          </a:p>
        </p:txBody>
      </p:sp>
    </p:spTree>
    <p:extLst>
      <p:ext uri="{BB962C8B-B14F-4D97-AF65-F5344CB8AC3E}">
        <p14:creationId xmlns:p14="http://schemas.microsoft.com/office/powerpoint/2010/main" val="29232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8DAEB-F832-4464-A60B-842D4122666C}"/>
              </a:ext>
            </a:extLst>
          </p:cNvPr>
          <p:cNvSpPr>
            <a:spLocks noGrp="1"/>
          </p:cNvSpPr>
          <p:nvPr>
            <p:ph type="title"/>
          </p:nvPr>
        </p:nvSpPr>
        <p:spPr>
          <a:xfrm>
            <a:off x="1154954" y="973668"/>
            <a:ext cx="9996955" cy="706964"/>
          </a:xfrm>
        </p:spPr>
        <p:txBody>
          <a:bodyPr>
            <a:normAutofit/>
          </a:bodyPr>
          <a:lstStyle/>
          <a:p>
            <a:r>
              <a:rPr lang="en-US" dirty="0"/>
              <a:t>Figuring out “SPOO</a:t>
            </a:r>
          </a:p>
        </p:txBody>
      </p:sp>
      <p:sp>
        <p:nvSpPr>
          <p:cNvPr id="3" name="Content Placeholder 2">
            <a:extLst>
              <a:ext uri="{FF2B5EF4-FFF2-40B4-BE49-F238E27FC236}">
                <a16:creationId xmlns:a16="http://schemas.microsoft.com/office/drawing/2014/main" id="{28D669DD-2CCD-4F0B-80A1-8E79AF469D22}"/>
              </a:ext>
            </a:extLst>
          </p:cNvPr>
          <p:cNvSpPr>
            <a:spLocks noGrp="1"/>
          </p:cNvSpPr>
          <p:nvPr>
            <p:ph idx="1"/>
          </p:nvPr>
        </p:nvSpPr>
        <p:spPr>
          <a:xfrm>
            <a:off x="327546" y="2526383"/>
            <a:ext cx="11437105" cy="4166648"/>
          </a:xfrm>
        </p:spPr>
        <p:txBody>
          <a:bodyPr>
            <a:normAutofit/>
          </a:bodyPr>
          <a:lstStyle/>
          <a:p>
            <a:r>
              <a:rPr lang="en-US" dirty="0"/>
              <a:t>This conduct is NOT conduct that would otherwise meet the definition of sexual assault.  If the conduct meets the definition of sexual assault, no need to go through this analysis.</a:t>
            </a:r>
          </a:p>
          <a:p>
            <a:r>
              <a:rPr lang="en-US" b="1" dirty="0"/>
              <a:t>Severe</a:t>
            </a:r>
            <a:r>
              <a:rPr lang="en-US" dirty="0"/>
              <a:t>: Consider the age, the impact on the Complainant, and the school community at large</a:t>
            </a:r>
          </a:p>
          <a:p>
            <a:r>
              <a:rPr lang="en-US" b="1" dirty="0"/>
              <a:t>Pervasive:  </a:t>
            </a:r>
            <a:r>
              <a:rPr lang="en-US" dirty="0"/>
              <a:t>Could mean it happened multiple times, could mean something was disseminated to multiple people, or it could mean the impact was widespread</a:t>
            </a:r>
          </a:p>
          <a:p>
            <a:r>
              <a:rPr lang="en-US" b="1" dirty="0"/>
              <a:t>Objectively Offensive:  </a:t>
            </a:r>
            <a:r>
              <a:rPr lang="en-US" dirty="0"/>
              <a:t>If 9 out of 10 people in a room find it offensive, it probably is.</a:t>
            </a:r>
          </a:p>
          <a:p>
            <a:r>
              <a:rPr lang="en-US" dirty="0"/>
              <a:t>SPOO +  deprives the Complainant equal access to educational opportunities.  = Title IX route. </a:t>
            </a:r>
          </a:p>
          <a:p>
            <a:r>
              <a:rPr lang="en-US" b="1" dirty="0"/>
              <a:t>NOTE:  </a:t>
            </a:r>
            <a:r>
              <a:rPr lang="en-US" dirty="0"/>
              <a:t>This is typically behavior that is </a:t>
            </a:r>
            <a:r>
              <a:rPr lang="en-US" i="1" dirty="0"/>
              <a:t>really</a:t>
            </a:r>
            <a:r>
              <a:rPr lang="en-US" dirty="0"/>
              <a:t> bad </a:t>
            </a:r>
            <a:r>
              <a:rPr lang="en-US" u="sng" dirty="0"/>
              <a:t>(“shocks the conscience”) </a:t>
            </a:r>
            <a:r>
              <a:rPr lang="en-US" dirty="0"/>
              <a:t>and would generally result in long-term removal from school.  </a:t>
            </a:r>
          </a:p>
        </p:txBody>
      </p:sp>
    </p:spTree>
    <p:extLst>
      <p:ext uri="{BB962C8B-B14F-4D97-AF65-F5344CB8AC3E}">
        <p14:creationId xmlns:p14="http://schemas.microsoft.com/office/powerpoint/2010/main" val="1233939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Violence Against Women Act Big 4</a:t>
            </a:r>
          </a:p>
        </p:txBody>
      </p:sp>
      <p:sp>
        <p:nvSpPr>
          <p:cNvPr id="5" name="Content Placeholder 4"/>
          <p:cNvSpPr>
            <a:spLocks noGrp="1"/>
          </p:cNvSpPr>
          <p:nvPr>
            <p:ph idx="1"/>
          </p:nvPr>
        </p:nvSpPr>
        <p:spPr/>
        <p:txBody>
          <a:bodyPr anchor="t">
            <a:normAutofit/>
          </a:bodyPr>
          <a:lstStyle/>
          <a:p>
            <a:r>
              <a:rPr lang="en-US" sz="3500" dirty="0"/>
              <a:t>Sexual Assault</a:t>
            </a:r>
          </a:p>
          <a:p>
            <a:r>
              <a:rPr lang="en-US" sz="3500" dirty="0"/>
              <a:t>Dating Violence</a:t>
            </a:r>
          </a:p>
          <a:p>
            <a:r>
              <a:rPr lang="en-US" sz="3500" dirty="0"/>
              <a:t>Domestic Violence</a:t>
            </a:r>
          </a:p>
          <a:p>
            <a:r>
              <a:rPr lang="en-US" sz="3500" dirty="0"/>
              <a:t>Stalking</a:t>
            </a:r>
          </a:p>
        </p:txBody>
      </p:sp>
      <p:pic>
        <p:nvPicPr>
          <p:cNvPr id="6" name="Picture 5"/>
          <p:cNvPicPr>
            <a:picLocks noChangeAspect="1"/>
          </p:cNvPicPr>
          <p:nvPr/>
        </p:nvPicPr>
        <p:blipFill>
          <a:blip/>
          <a:stretch>
            <a:fillRect/>
          </a:stretch>
        </p:blipFill>
        <p:spPr>
          <a:xfrm>
            <a:off x="6815137" y="2786063"/>
            <a:ext cx="4762499" cy="4071937"/>
          </a:xfrm>
          <a:prstGeom prst="rect">
            <a:avLst/>
          </a:prstGeom>
        </p:spPr>
      </p:pic>
    </p:spTree>
    <p:extLst>
      <p:ext uri="{BB962C8B-B14F-4D97-AF65-F5344CB8AC3E}">
        <p14:creationId xmlns:p14="http://schemas.microsoft.com/office/powerpoint/2010/main" val="18898597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500" dirty="0"/>
              <a:t>Sexual Assault Defined</a:t>
            </a:r>
          </a:p>
        </p:txBody>
      </p:sp>
      <p:sp>
        <p:nvSpPr>
          <p:cNvPr id="3" name="Content Placeholder 2"/>
          <p:cNvSpPr>
            <a:spLocks noGrp="1"/>
          </p:cNvSpPr>
          <p:nvPr>
            <p:ph idx="1"/>
          </p:nvPr>
        </p:nvSpPr>
        <p:spPr>
          <a:xfrm>
            <a:off x="1154954" y="2603500"/>
            <a:ext cx="10681446" cy="3990340"/>
          </a:xfrm>
        </p:spPr>
        <p:txBody>
          <a:bodyPr>
            <a:normAutofit/>
          </a:bodyPr>
          <a:lstStyle/>
          <a:p>
            <a:pPr marL="0" indent="0" algn="ctr">
              <a:buNone/>
            </a:pPr>
            <a:r>
              <a:rPr lang="en-US" sz="2500" dirty="0"/>
              <a:t>“any sexual act directed against another person, without the consent of the that person including instances where the person is incapable of giving consent, such as forcible rape, forcible sodomy, sexual assault with an object, forcible fondling*.”</a:t>
            </a:r>
          </a:p>
          <a:p>
            <a:pPr marL="0" indent="0" algn="ctr">
              <a:buNone/>
            </a:pPr>
            <a:endParaRPr lang="en-US" sz="2500" dirty="0"/>
          </a:p>
          <a:p>
            <a:pPr marL="0" indent="0">
              <a:buNone/>
            </a:pPr>
            <a:endParaRPr lang="en-US" dirty="0"/>
          </a:p>
          <a:p>
            <a:pPr marL="0" indent="0">
              <a:buNone/>
            </a:pPr>
            <a:r>
              <a:rPr lang="en-US" dirty="0"/>
              <a:t>*NOTE:  Fondling requires that the touching be </a:t>
            </a:r>
            <a:r>
              <a:rPr lang="en-US" b="1" i="1" dirty="0"/>
              <a:t>for the purposes of sexual gratification</a:t>
            </a:r>
            <a:r>
              <a:rPr lang="en-US" dirty="0"/>
              <a:t>. </a:t>
            </a:r>
          </a:p>
        </p:txBody>
      </p:sp>
    </p:spTree>
    <p:extLst>
      <p:ext uri="{BB962C8B-B14F-4D97-AF65-F5344CB8AC3E}">
        <p14:creationId xmlns:p14="http://schemas.microsoft.com/office/powerpoint/2010/main" val="1130910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500" dirty="0"/>
              <a:t>Sexual Assault in Schools</a:t>
            </a:r>
          </a:p>
        </p:txBody>
      </p:sp>
      <p:sp>
        <p:nvSpPr>
          <p:cNvPr id="3" name="Content Placeholder 2"/>
          <p:cNvSpPr>
            <a:spLocks noGrp="1"/>
          </p:cNvSpPr>
          <p:nvPr>
            <p:ph idx="1"/>
          </p:nvPr>
        </p:nvSpPr>
        <p:spPr/>
        <p:txBody>
          <a:bodyPr>
            <a:normAutofit/>
          </a:bodyPr>
          <a:lstStyle/>
          <a:p>
            <a:r>
              <a:rPr lang="en-US" sz="2700" dirty="0"/>
              <a:t>Butt slaps (“Ass Grab Game”)?</a:t>
            </a:r>
          </a:p>
          <a:p>
            <a:r>
              <a:rPr lang="en-US" sz="2700" dirty="0"/>
              <a:t>Playing doctor?</a:t>
            </a:r>
          </a:p>
          <a:p>
            <a:r>
              <a:rPr lang="en-US" sz="2700" dirty="0"/>
              <a:t>Crowded hallway?</a:t>
            </a:r>
          </a:p>
          <a:p>
            <a:r>
              <a:rPr lang="en-US" sz="2700" dirty="0"/>
              <a:t>Squirrel tapping (grabbing or touching male genitalia over the pants in a joking manner)?</a:t>
            </a:r>
          </a:p>
        </p:txBody>
      </p:sp>
      <p:pic>
        <p:nvPicPr>
          <p:cNvPr id="4" name="Picture 3"/>
          <p:cNvPicPr>
            <a:picLocks noChangeAspect="1"/>
          </p:cNvPicPr>
          <p:nvPr/>
        </p:nvPicPr>
        <p:blipFill>
          <a:blip/>
          <a:stretch>
            <a:fillRect/>
          </a:stretch>
        </p:blipFill>
        <p:spPr>
          <a:xfrm>
            <a:off x="9710210" y="4653457"/>
            <a:ext cx="2143125" cy="2143125"/>
          </a:xfrm>
          <a:prstGeom prst="rect">
            <a:avLst/>
          </a:prstGeom>
        </p:spPr>
      </p:pic>
    </p:spTree>
    <p:extLst>
      <p:ext uri="{BB962C8B-B14F-4D97-AF65-F5344CB8AC3E}">
        <p14:creationId xmlns:p14="http://schemas.microsoft.com/office/powerpoint/2010/main" val="10648895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500" dirty="0"/>
              <a:t>Sexual Intent?</a:t>
            </a:r>
          </a:p>
        </p:txBody>
      </p:sp>
      <p:sp>
        <p:nvSpPr>
          <p:cNvPr id="3" name="Content Placeholder 2"/>
          <p:cNvSpPr>
            <a:spLocks noGrp="1"/>
          </p:cNvSpPr>
          <p:nvPr>
            <p:ph idx="1"/>
          </p:nvPr>
        </p:nvSpPr>
        <p:spPr/>
        <p:txBody>
          <a:bodyPr anchor="ctr">
            <a:normAutofit fontScale="85000" lnSpcReduction="20000"/>
          </a:bodyPr>
          <a:lstStyle/>
          <a:p>
            <a:pPr marL="0" indent="0">
              <a:buNone/>
            </a:pPr>
            <a:r>
              <a:rPr lang="en-US" sz="3000" u="sng" dirty="0"/>
              <a:t>Factors In Determining Intent</a:t>
            </a:r>
            <a:r>
              <a:rPr lang="en-US" sz="3000" dirty="0"/>
              <a:t>: </a:t>
            </a:r>
            <a:endParaRPr lang="en-US" sz="3000" u="sng" dirty="0"/>
          </a:p>
          <a:p>
            <a:r>
              <a:rPr lang="en-US" sz="3000" dirty="0"/>
              <a:t>Age and maturity of students?</a:t>
            </a:r>
          </a:p>
          <a:p>
            <a:r>
              <a:rPr lang="en-US" sz="3000" dirty="0"/>
              <a:t>Disability?</a:t>
            </a:r>
          </a:p>
          <a:p>
            <a:r>
              <a:rPr lang="en-US" sz="3000" dirty="0"/>
              <a:t>Experience or understanding?</a:t>
            </a:r>
          </a:p>
          <a:p>
            <a:r>
              <a:rPr lang="en-US" sz="3000" dirty="0"/>
              <a:t>Control or coercion?</a:t>
            </a:r>
            <a:endParaRPr lang="en-US" dirty="0"/>
          </a:p>
          <a:p>
            <a:r>
              <a:rPr lang="en-US" sz="3000" dirty="0"/>
              <a:t>Attitude of both students?</a:t>
            </a:r>
          </a:p>
          <a:p>
            <a:r>
              <a:rPr lang="en-US" sz="3000" dirty="0"/>
              <a:t>Concealment?</a:t>
            </a:r>
          </a:p>
          <a:p>
            <a:r>
              <a:rPr lang="en-US" sz="3000" dirty="0"/>
              <a:t>Where did it happen?</a:t>
            </a:r>
          </a:p>
          <a:p>
            <a:r>
              <a:rPr lang="en-US" sz="3000" dirty="0"/>
              <a:t>How long did it last? </a:t>
            </a:r>
          </a:p>
        </p:txBody>
      </p:sp>
    </p:spTree>
    <p:extLst>
      <p:ext uri="{BB962C8B-B14F-4D97-AF65-F5344CB8AC3E}">
        <p14:creationId xmlns:p14="http://schemas.microsoft.com/office/powerpoint/2010/main" val="851406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Dating Violence</a:t>
            </a:r>
          </a:p>
        </p:txBody>
      </p:sp>
      <p:sp>
        <p:nvSpPr>
          <p:cNvPr id="3" name="Content Placeholder 2"/>
          <p:cNvSpPr>
            <a:spLocks noGrp="1"/>
          </p:cNvSpPr>
          <p:nvPr>
            <p:ph idx="1"/>
          </p:nvPr>
        </p:nvSpPr>
        <p:spPr/>
        <p:txBody>
          <a:bodyPr>
            <a:normAutofit/>
          </a:bodyPr>
          <a:lstStyle/>
          <a:p>
            <a:pPr marL="0" indent="0" algn="ctr">
              <a:buNone/>
            </a:pPr>
            <a:r>
              <a:rPr lang="en-US" sz="2500" dirty="0"/>
              <a:t>“violence committed by a person who is or has been in a social relationship of a romantic or intimate nature with the Complainant. The existence of such a relationship shall be determined based on the Complainant’s statement and with consideration of the length of the relationship, the type of relationship, and the frequency of interaction between the persons involved in the relationship”</a:t>
            </a:r>
          </a:p>
          <a:p>
            <a:pPr marL="0" indent="0">
              <a:buNone/>
            </a:pPr>
            <a:endParaRPr lang="en-US" b="1" dirty="0"/>
          </a:p>
          <a:p>
            <a:pPr marL="0" indent="0">
              <a:buNone/>
            </a:pPr>
            <a:r>
              <a:rPr lang="en-US" b="1" dirty="0"/>
              <a:t>*For the purposes of this definition dating violence includes, but is not limited to, sexual or physical abuse or the threat of such abuse.  Importantly, sexual harassment under the dating violence prong does </a:t>
            </a:r>
            <a:r>
              <a:rPr lang="en-US" b="1" u="sng" dirty="0"/>
              <a:t>not</a:t>
            </a:r>
            <a:r>
              <a:rPr lang="en-US" b="1" dirty="0"/>
              <a:t> have to be sexual in nature.  </a:t>
            </a:r>
          </a:p>
          <a:p>
            <a:pPr marL="0" indent="0">
              <a:buNone/>
            </a:pPr>
            <a:endParaRPr lang="en-US" dirty="0"/>
          </a:p>
        </p:txBody>
      </p:sp>
    </p:spTree>
    <p:extLst>
      <p:ext uri="{BB962C8B-B14F-4D97-AF65-F5344CB8AC3E}">
        <p14:creationId xmlns:p14="http://schemas.microsoft.com/office/powerpoint/2010/main" val="2213552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Stalking </a:t>
            </a:r>
          </a:p>
        </p:txBody>
      </p:sp>
      <p:sp>
        <p:nvSpPr>
          <p:cNvPr id="3" name="Content Placeholder 2"/>
          <p:cNvSpPr>
            <a:spLocks noGrp="1"/>
          </p:cNvSpPr>
          <p:nvPr>
            <p:ph idx="1"/>
          </p:nvPr>
        </p:nvSpPr>
        <p:spPr/>
        <p:txBody>
          <a:bodyPr>
            <a:normAutofit/>
          </a:bodyPr>
          <a:lstStyle/>
          <a:p>
            <a:pPr marL="0" indent="0" algn="ctr">
              <a:buNone/>
            </a:pPr>
            <a:r>
              <a:rPr lang="en-US" sz="2500" dirty="0"/>
              <a:t>“engaging in a course of conduct directed at a specific person that would cause a reasonable person to fear for the person’s safety or the safety of others; or suffer substantial emotional distress”</a:t>
            </a:r>
          </a:p>
          <a:p>
            <a:endParaRPr lang="en-US" dirty="0"/>
          </a:p>
          <a:p>
            <a:r>
              <a:rPr lang="en-US" b="1" dirty="0"/>
              <a:t>Must be two or more acts (on district property or during school sponsored activities), including, but not limited to, acts in which the stalker directly, indirectly, or through third parties, by any action, method, device, or means, follows, monitors, observes, surveils, threatens, or communicates to or about a person, or interferes with a person’s property.</a:t>
            </a:r>
          </a:p>
          <a:p>
            <a:endParaRPr lang="en-US" dirty="0"/>
          </a:p>
        </p:txBody>
      </p:sp>
    </p:spTree>
    <p:extLst>
      <p:ext uri="{BB962C8B-B14F-4D97-AF65-F5344CB8AC3E}">
        <p14:creationId xmlns:p14="http://schemas.microsoft.com/office/powerpoint/2010/main" val="4525280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1C13C8A-48D2-4BFD-8ACA-8978799CFB62}"/>
              </a:ext>
            </a:extLst>
          </p:cNvPr>
          <p:cNvSpPr>
            <a:spLocks noGrp="1"/>
          </p:cNvSpPr>
          <p:nvPr>
            <p:ph type="title"/>
          </p:nvPr>
        </p:nvSpPr>
        <p:spPr/>
        <p:txBody>
          <a:bodyPr/>
          <a:lstStyle/>
          <a:p>
            <a:r>
              <a:rPr lang="en-US" dirty="0"/>
              <a:t>LET’S WALK THROUGH A FEW</a:t>
            </a:r>
          </a:p>
        </p:txBody>
      </p:sp>
      <p:sp>
        <p:nvSpPr>
          <p:cNvPr id="6" name="Content Placeholder 5">
            <a:extLst>
              <a:ext uri="{FF2B5EF4-FFF2-40B4-BE49-F238E27FC236}">
                <a16:creationId xmlns:a16="http://schemas.microsoft.com/office/drawing/2014/main" id="{CBC6080E-6059-420C-9DC6-C4E31D8DDC5A}"/>
              </a:ext>
            </a:extLst>
          </p:cNvPr>
          <p:cNvSpPr>
            <a:spLocks noGrp="1"/>
          </p:cNvSpPr>
          <p:nvPr>
            <p:ph idx="1"/>
          </p:nvPr>
        </p:nvSpPr>
        <p:spPr>
          <a:xfrm>
            <a:off x="707010" y="2603500"/>
            <a:ext cx="10774837" cy="3416300"/>
          </a:xfrm>
        </p:spPr>
        <p:txBody>
          <a:bodyPr>
            <a:normAutofit lnSpcReduction="10000"/>
          </a:bodyPr>
          <a:lstStyle/>
          <a:p>
            <a:r>
              <a:rPr lang="en-US" dirty="0"/>
              <a:t>Student exposes himself in front of a teacher and begins to masturbate.  At school.</a:t>
            </a:r>
          </a:p>
          <a:p>
            <a:r>
              <a:rPr lang="en-US" dirty="0"/>
              <a:t>9</a:t>
            </a:r>
            <a:r>
              <a:rPr lang="en-US" baseline="30000" dirty="0"/>
              <a:t>th</a:t>
            </a:r>
            <a:r>
              <a:rPr lang="en-US" dirty="0"/>
              <a:t> grade boy and 10</a:t>
            </a:r>
            <a:r>
              <a:rPr lang="en-US" baseline="30000" dirty="0"/>
              <a:t>th</a:t>
            </a:r>
            <a:r>
              <a:rPr lang="en-US" dirty="0"/>
              <a:t> grade girl have consensual sex off campus.  Boy films he and girl having sex, with girl’s knowledge and reluctant consent.  Boy promises to erase video, but instead takes it to school and shows 5-7 kids at lunch and 2 others in math class.  Girl goes to different school but decides that she can’t go to school in person anymore and opts for online.  </a:t>
            </a:r>
          </a:p>
          <a:p>
            <a:r>
              <a:rPr lang="en-US" dirty="0"/>
              <a:t>8</a:t>
            </a:r>
            <a:r>
              <a:rPr lang="en-US" baseline="30000" dirty="0"/>
              <a:t>th</a:t>
            </a:r>
            <a:r>
              <a:rPr lang="en-US" dirty="0"/>
              <a:t> grade girl reports that 8</a:t>
            </a:r>
            <a:r>
              <a:rPr lang="en-US" baseline="30000" dirty="0"/>
              <a:t>th</a:t>
            </a:r>
            <a:r>
              <a:rPr lang="en-US" dirty="0"/>
              <a:t> grade boy has touched her private parts in art class several times over the course of one week.  She reports that he reaches under the table and puts his hand on her thigh, moving it up until he is touching her crotch area, and that he has reached around her shoulders and put his hand down her shirt and grabbed her breast.</a:t>
            </a:r>
          </a:p>
          <a:p>
            <a:endParaRPr lang="en-US" dirty="0"/>
          </a:p>
          <a:p>
            <a:endParaRPr lang="en-US" dirty="0"/>
          </a:p>
        </p:txBody>
      </p:sp>
    </p:spTree>
    <p:extLst>
      <p:ext uri="{BB962C8B-B14F-4D97-AF65-F5344CB8AC3E}">
        <p14:creationId xmlns:p14="http://schemas.microsoft.com/office/powerpoint/2010/main" val="34068198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92955-C5AF-4763-87E6-DFAE20A385E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79A15DB-4484-4ACB-A9D2-6AADB504B064}"/>
              </a:ext>
            </a:extLst>
          </p:cNvPr>
          <p:cNvSpPr>
            <a:spLocks noGrp="1"/>
          </p:cNvSpPr>
          <p:nvPr>
            <p:ph idx="1"/>
          </p:nvPr>
        </p:nvSpPr>
        <p:spPr>
          <a:xfrm>
            <a:off x="1154954" y="2603500"/>
            <a:ext cx="10506003" cy="3731312"/>
          </a:xfrm>
        </p:spPr>
        <p:txBody>
          <a:bodyPr>
            <a:normAutofit fontScale="92500" lnSpcReduction="10000"/>
          </a:bodyPr>
          <a:lstStyle/>
          <a:p>
            <a:r>
              <a:rPr lang="en-US" dirty="0"/>
              <a:t>Three different girls report that boy harassed them by engaging in the following conduct:</a:t>
            </a:r>
          </a:p>
          <a:p>
            <a:pPr lvl="1"/>
            <a:r>
              <a:rPr lang="en-US" dirty="0"/>
              <a:t> Girl 1 reported boy messaged her, called her names, used swear words, stated he was watching her, sometimes repeating messages within a short time or blaming girl for boy’s depression and suicidal thoughts. </a:t>
            </a:r>
          </a:p>
          <a:p>
            <a:pPr lvl="1"/>
            <a:r>
              <a:rPr lang="en-US" dirty="0"/>
              <a:t> Girl 2 reported boy sent ongoing direct messages, emails and texts to her and classmates at times containing inappropriate comments such as “nice ass”, and telling girl she looked pretty when she was home and not in the vicinity of the boy, and reporting to classmates that he’d had sex with the girl</a:t>
            </a:r>
          </a:p>
          <a:p>
            <a:pPr lvl="1"/>
            <a:r>
              <a:rPr lang="en-US" dirty="0"/>
              <a:t>Girl 3 reported that boy sent a message to a peer stating that they had slept together.  When girl emailed boy and asked him to stop, he said he wouldn’t and was going to commit suicide.  Girl also said boy is telling peers that she and another girl (Girl 2) got him suspended.</a:t>
            </a:r>
          </a:p>
          <a:p>
            <a:r>
              <a:rPr lang="en-US" dirty="0"/>
              <a:t>4</a:t>
            </a:r>
            <a:r>
              <a:rPr lang="en-US" baseline="30000" dirty="0"/>
              <a:t>th</a:t>
            </a:r>
            <a:r>
              <a:rPr lang="en-US" dirty="0"/>
              <a:t> grade boys playing “squirrel tap” repeatedly at recess.  Boy #1 asks boy #2—the ring-leader of the squirrel tapping—to stop and boy #2 instead amps his game.</a:t>
            </a:r>
          </a:p>
          <a:p>
            <a:endParaRPr lang="en-US" dirty="0"/>
          </a:p>
        </p:txBody>
      </p:sp>
    </p:spTree>
    <p:extLst>
      <p:ext uri="{BB962C8B-B14F-4D97-AF65-F5344CB8AC3E}">
        <p14:creationId xmlns:p14="http://schemas.microsoft.com/office/powerpoint/2010/main" val="35155166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F6EA8-6941-4565-A41F-5A13CDDBFCF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F4FBED7-2E16-4C15-810E-3D56CF212E35}"/>
              </a:ext>
            </a:extLst>
          </p:cNvPr>
          <p:cNvSpPr>
            <a:spLocks noGrp="1"/>
          </p:cNvSpPr>
          <p:nvPr>
            <p:ph idx="1"/>
          </p:nvPr>
        </p:nvSpPr>
        <p:spPr>
          <a:xfrm>
            <a:off x="820132" y="2603500"/>
            <a:ext cx="10746557" cy="3844434"/>
          </a:xfrm>
        </p:spPr>
        <p:txBody>
          <a:bodyPr>
            <a:normAutofit fontScale="92500" lnSpcReduction="10000"/>
          </a:bodyPr>
          <a:lstStyle/>
          <a:p>
            <a:r>
              <a:rPr lang="en-US" dirty="0"/>
              <a:t>Girl #1 showed friends at school pictures of the breasts of Girl #2 taken during a sleepover. Both girls are in high school. </a:t>
            </a:r>
          </a:p>
          <a:p>
            <a:r>
              <a:rPr lang="en-US" dirty="0"/>
              <a:t>Boy #1 grabbed and twisted the penis of Boy #2. Both boys are in elementary school.</a:t>
            </a:r>
          </a:p>
          <a:p>
            <a:r>
              <a:rPr lang="en-US" dirty="0"/>
              <a:t>Boy #1 peeked over the bathroom stall and watched Boy #2 urinating.  Boy #1 then commented on the size of Boy #1’s penis to the class.  Both boys are in elementary school. </a:t>
            </a:r>
          </a:p>
          <a:p>
            <a:r>
              <a:rPr lang="en-US" dirty="0"/>
              <a:t>High school boy cornered high school girl in the band practice room, asked to see her breasts, she refused and he groped her. </a:t>
            </a:r>
          </a:p>
          <a:p>
            <a:r>
              <a:rPr lang="en-US" dirty="0"/>
              <a:t>Girl send inappropriate sexual messages through text to boy.  Boy opened and reviewed the messages at school. </a:t>
            </a:r>
          </a:p>
          <a:p>
            <a:r>
              <a:rPr lang="en-US" dirty="0"/>
              <a:t>Notification by police that they are investigating possible rape by boy at the high school against girl at the high school.  No indication the rape took place at school or at a school-related activity.</a:t>
            </a:r>
          </a:p>
        </p:txBody>
      </p:sp>
    </p:spTree>
    <p:extLst>
      <p:ext uri="{BB962C8B-B14F-4D97-AF65-F5344CB8AC3E}">
        <p14:creationId xmlns:p14="http://schemas.microsoft.com/office/powerpoint/2010/main" val="3707314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Players</a:t>
            </a:r>
          </a:p>
        </p:txBody>
      </p:sp>
      <p:sp>
        <p:nvSpPr>
          <p:cNvPr id="3" name="Content Placeholder 2"/>
          <p:cNvSpPr>
            <a:spLocks noGrp="1"/>
          </p:cNvSpPr>
          <p:nvPr>
            <p:ph idx="1"/>
          </p:nvPr>
        </p:nvSpPr>
        <p:spPr>
          <a:xfrm>
            <a:off x="586854" y="2011680"/>
            <a:ext cx="11041039" cy="4562144"/>
          </a:xfrm>
        </p:spPr>
        <p:txBody>
          <a:bodyPr>
            <a:normAutofit/>
          </a:bodyPr>
          <a:lstStyle/>
          <a:p>
            <a:r>
              <a:rPr lang="en-US" dirty="0"/>
              <a:t>Title IX Coordinator</a:t>
            </a:r>
          </a:p>
          <a:p>
            <a:r>
              <a:rPr lang="en-US" dirty="0"/>
              <a:t>Investigator(s)</a:t>
            </a:r>
          </a:p>
          <a:p>
            <a:r>
              <a:rPr lang="en-US" dirty="0"/>
              <a:t>Decision Maker(s)</a:t>
            </a:r>
          </a:p>
          <a:p>
            <a:r>
              <a:rPr lang="en-US" dirty="0"/>
              <a:t>Informal Resolution Facilitator</a:t>
            </a:r>
          </a:p>
          <a:p>
            <a:r>
              <a:rPr lang="en-US" dirty="0"/>
              <a:t>Appellate person</a:t>
            </a:r>
          </a:p>
          <a:p>
            <a:pPr marL="0" indent="0">
              <a:buNone/>
            </a:pPr>
            <a:r>
              <a:rPr lang="en-US" u="sng" dirty="0"/>
              <a:t>NOTE</a:t>
            </a:r>
            <a:r>
              <a:rPr lang="en-US" dirty="0"/>
              <a:t>:  Your Title IX Coordinator MAY also be an investigator, but you cannot have your investigator or the Title IX Coordinator be the decision-maker.    The Informal Resolution Facilitator could also take on any of the other roles but best practice is not to share roles of Investigator/IRF or Decision-Maker/IFR.  The person reviewing appeals should also be independent.</a:t>
            </a:r>
          </a:p>
        </p:txBody>
      </p:sp>
      <p:pic>
        <p:nvPicPr>
          <p:cNvPr id="4" name="Picture 3">
            <a:extLst>
              <a:ext uri="{FF2B5EF4-FFF2-40B4-BE49-F238E27FC236}">
                <a16:creationId xmlns:a16="http://schemas.microsoft.com/office/drawing/2014/main" id="{8FDAB596-C3A5-4B4B-87EC-5FBC13E8DCC1}"/>
              </a:ext>
            </a:extLst>
          </p:cNvPr>
          <p:cNvPicPr>
            <a:picLocks noChangeAspect="1"/>
          </p:cNvPicPr>
          <p:nvPr/>
        </p:nvPicPr>
        <p:blipFill>
          <a:blip r:embed="rId3"/>
          <a:stretch>
            <a:fillRect/>
          </a:stretch>
        </p:blipFill>
        <p:spPr>
          <a:xfrm>
            <a:off x="7266650" y="0"/>
            <a:ext cx="3979105" cy="1792936"/>
          </a:xfrm>
          <a:prstGeom prst="rect">
            <a:avLst/>
          </a:prstGeom>
        </p:spPr>
      </p:pic>
    </p:spTree>
    <p:extLst>
      <p:ext uri="{BB962C8B-B14F-4D97-AF65-F5344CB8AC3E}">
        <p14:creationId xmlns:p14="http://schemas.microsoft.com/office/powerpoint/2010/main" val="30799680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 Your Staff to Report</a:t>
            </a:r>
          </a:p>
        </p:txBody>
      </p:sp>
      <p:sp>
        <p:nvSpPr>
          <p:cNvPr id="3" name="Content Placeholder 2"/>
          <p:cNvSpPr>
            <a:spLocks noGrp="1"/>
          </p:cNvSpPr>
          <p:nvPr>
            <p:ph idx="1"/>
          </p:nvPr>
        </p:nvSpPr>
        <p:spPr>
          <a:xfrm>
            <a:off x="709684" y="2011680"/>
            <a:ext cx="10740788" cy="4562144"/>
          </a:xfrm>
        </p:spPr>
        <p:txBody>
          <a:bodyPr>
            <a:normAutofit/>
          </a:bodyPr>
          <a:lstStyle/>
          <a:p>
            <a:r>
              <a:rPr lang="en-US" dirty="0"/>
              <a:t>Previously, a school was not deemed to have “actual knowledge” of sexual harassment unless someone with authority knew.</a:t>
            </a:r>
          </a:p>
          <a:p>
            <a:r>
              <a:rPr lang="en-US" dirty="0"/>
              <a:t>Now, the new regulations impute actual knowledge to an LEA when </a:t>
            </a:r>
            <a:r>
              <a:rPr lang="en-US" b="1" dirty="0"/>
              <a:t>ANY EMPLOYEE </a:t>
            </a:r>
            <a:r>
              <a:rPr lang="en-US" dirty="0"/>
              <a:t>knows. </a:t>
            </a:r>
          </a:p>
          <a:p>
            <a:r>
              <a:rPr lang="en-US" dirty="0"/>
              <a:t>Make sure your employees know:</a:t>
            </a:r>
          </a:p>
          <a:p>
            <a:pPr lvl="1"/>
            <a:r>
              <a:rPr lang="en-US" dirty="0"/>
              <a:t>What to report</a:t>
            </a:r>
          </a:p>
          <a:p>
            <a:pPr lvl="1"/>
            <a:r>
              <a:rPr lang="en-US" dirty="0"/>
              <a:t>When to report it (immediately!)</a:t>
            </a:r>
          </a:p>
          <a:p>
            <a:pPr lvl="1"/>
            <a:r>
              <a:rPr lang="en-US" dirty="0"/>
              <a:t>And to whom they report </a:t>
            </a:r>
          </a:p>
          <a:p>
            <a:r>
              <a:rPr lang="en-US" dirty="0"/>
              <a:t>You may train your staff on the new definition of sexual harassment, OR you may just tell your staff if you know of or even suspect </a:t>
            </a:r>
            <a:r>
              <a:rPr lang="en-US" b="1" i="1" u="sng" dirty="0"/>
              <a:t>any</a:t>
            </a:r>
            <a:r>
              <a:rPr lang="en-US" dirty="0"/>
              <a:t> conduct that is sexual in nature occurring at our schools, report it!</a:t>
            </a:r>
          </a:p>
        </p:txBody>
      </p:sp>
      <p:pic>
        <p:nvPicPr>
          <p:cNvPr id="4" name="Picture 3">
            <a:extLst>
              <a:ext uri="{FF2B5EF4-FFF2-40B4-BE49-F238E27FC236}">
                <a16:creationId xmlns:a16="http://schemas.microsoft.com/office/drawing/2014/main" id="{A9FD7556-05C3-47BE-837D-3446D01E1BAB}"/>
              </a:ext>
            </a:extLst>
          </p:cNvPr>
          <p:cNvPicPr>
            <a:picLocks noChangeAspect="1"/>
          </p:cNvPicPr>
          <p:nvPr/>
        </p:nvPicPr>
        <p:blipFill>
          <a:blip r:embed="rId2"/>
          <a:stretch>
            <a:fillRect/>
          </a:stretch>
        </p:blipFill>
        <p:spPr>
          <a:xfrm>
            <a:off x="8068741" y="3429000"/>
            <a:ext cx="2714625" cy="1685925"/>
          </a:xfrm>
          <a:prstGeom prst="rect">
            <a:avLst/>
          </a:prstGeom>
        </p:spPr>
      </p:pic>
    </p:spTree>
    <p:extLst>
      <p:ext uri="{BB962C8B-B14F-4D97-AF65-F5344CB8AC3E}">
        <p14:creationId xmlns:p14="http://schemas.microsoft.com/office/powerpoint/2010/main" val="31719402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Know Your Policy</a:t>
            </a:r>
          </a:p>
        </p:txBody>
      </p:sp>
      <p:sp>
        <p:nvSpPr>
          <p:cNvPr id="3" name="Content Placeholder 2"/>
          <p:cNvSpPr>
            <a:spLocks noGrp="1"/>
          </p:cNvSpPr>
          <p:nvPr>
            <p:ph idx="1"/>
          </p:nvPr>
        </p:nvSpPr>
        <p:spPr/>
        <p:txBody>
          <a:bodyPr/>
          <a:lstStyle/>
          <a:p>
            <a:pPr marL="0" indent="0">
              <a:buNone/>
            </a:pPr>
            <a:r>
              <a:rPr lang="en-US" sz="2500" dirty="0"/>
              <a:t>South Summit Policy 3023</a:t>
            </a:r>
          </a:p>
          <a:p>
            <a:r>
              <a:rPr lang="en-US" dirty="0"/>
              <a:t>A clear statement prohibiting sexual harassment at school and at school-related</a:t>
            </a:r>
          </a:p>
          <a:p>
            <a:r>
              <a:rPr lang="en-US" dirty="0"/>
              <a:t>Definitions (see previous slides)</a:t>
            </a:r>
          </a:p>
          <a:p>
            <a:r>
              <a:rPr lang="en-US" dirty="0"/>
              <a:t>General provisions (see next slide)</a:t>
            </a:r>
          </a:p>
          <a:p>
            <a:r>
              <a:rPr lang="en-US" dirty="0"/>
              <a:t>Grievance procedures (see next few slides)</a:t>
            </a:r>
          </a:p>
          <a:p>
            <a:r>
              <a:rPr lang="en-US" dirty="0"/>
              <a:t>Training requirements </a:t>
            </a:r>
          </a:p>
        </p:txBody>
      </p:sp>
      <p:pic>
        <p:nvPicPr>
          <p:cNvPr id="5" name="Picture 4">
            <a:extLst>
              <a:ext uri="{FF2B5EF4-FFF2-40B4-BE49-F238E27FC236}">
                <a16:creationId xmlns:a16="http://schemas.microsoft.com/office/drawing/2014/main" id="{822E90C1-58C1-4057-8BA6-274FB1F16E46}"/>
              </a:ext>
            </a:extLst>
          </p:cNvPr>
          <p:cNvPicPr>
            <a:picLocks noChangeAspect="1"/>
          </p:cNvPicPr>
          <p:nvPr/>
        </p:nvPicPr>
        <p:blipFill>
          <a:blip/>
          <a:stretch>
            <a:fillRect/>
          </a:stretch>
        </p:blipFill>
        <p:spPr>
          <a:xfrm>
            <a:off x="9053512" y="3429001"/>
            <a:ext cx="2619375" cy="2894534"/>
          </a:xfrm>
          <a:prstGeom prst="rect">
            <a:avLst/>
          </a:prstGeom>
        </p:spPr>
      </p:pic>
    </p:spTree>
    <p:extLst>
      <p:ext uri="{BB962C8B-B14F-4D97-AF65-F5344CB8AC3E}">
        <p14:creationId xmlns:p14="http://schemas.microsoft.com/office/powerpoint/2010/main" val="31716939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1DC22-9E9C-4F2C-BE8A-E767570929CB}"/>
              </a:ext>
            </a:extLst>
          </p:cNvPr>
          <p:cNvSpPr>
            <a:spLocks noGrp="1"/>
          </p:cNvSpPr>
          <p:nvPr>
            <p:ph type="title"/>
          </p:nvPr>
        </p:nvSpPr>
        <p:spPr/>
        <p:txBody>
          <a:bodyPr/>
          <a:lstStyle/>
          <a:p>
            <a:r>
              <a:rPr lang="en-US" dirty="0"/>
              <a:t>South Summit Policy</a:t>
            </a:r>
          </a:p>
        </p:txBody>
      </p:sp>
      <p:sp>
        <p:nvSpPr>
          <p:cNvPr id="3" name="Content Placeholder 2">
            <a:extLst>
              <a:ext uri="{FF2B5EF4-FFF2-40B4-BE49-F238E27FC236}">
                <a16:creationId xmlns:a16="http://schemas.microsoft.com/office/drawing/2014/main" id="{514E9290-F62C-4D20-BAC2-0762B24DD26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8276622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Provisions</a:t>
            </a:r>
            <a:endParaRPr lang="en-US" sz="3000" dirty="0"/>
          </a:p>
        </p:txBody>
      </p:sp>
      <p:sp>
        <p:nvSpPr>
          <p:cNvPr id="3" name="Content Placeholder 2"/>
          <p:cNvSpPr>
            <a:spLocks noGrp="1"/>
          </p:cNvSpPr>
          <p:nvPr>
            <p:ph idx="1"/>
          </p:nvPr>
        </p:nvSpPr>
        <p:spPr>
          <a:xfrm>
            <a:off x="477520" y="2458720"/>
            <a:ext cx="11226800" cy="4043680"/>
          </a:xfrm>
        </p:spPr>
        <p:txBody>
          <a:bodyPr>
            <a:normAutofit fontScale="70000" lnSpcReduction="20000"/>
          </a:bodyPr>
          <a:lstStyle/>
          <a:p>
            <a:r>
              <a:rPr lang="en-US" dirty="0"/>
              <a:t>Complainants and Respondents are to be treated equitably by providing remedies to a Complainant where a determination of responsibility for Sexual Harassment has been made against the Respondent, and by following these grievance procedures before imposing any disciplinary sanction or other actions are taken against the Respondent.</a:t>
            </a:r>
            <a:endParaRPr lang="en-US" sz="1800" dirty="0"/>
          </a:p>
          <a:p>
            <a:r>
              <a:rPr lang="en-US" dirty="0"/>
              <a:t>These grievance procedures require an objective evaluation of all relevant evidence, both </a:t>
            </a:r>
            <a:r>
              <a:rPr lang="en-US" dirty="0" err="1"/>
              <a:t>inculpatory</a:t>
            </a:r>
            <a:r>
              <a:rPr lang="en-US" dirty="0"/>
              <a:t> and exculpatory evidence. Credibility determinations may not be based on a person’s status as a Complainant, Respondent, or Witness.</a:t>
            </a:r>
            <a:endParaRPr lang="en-US" sz="1800" dirty="0"/>
          </a:p>
          <a:p>
            <a:r>
              <a:rPr lang="en-US" dirty="0"/>
              <a:t>All individuals designated as Title IX Coordinator, Investigator, Decision-Maker(s), or any person designated to facilitate an Informal Resolution Process shall not have a conflict of interest or bias, and shall receive training</a:t>
            </a:r>
            <a:endParaRPr lang="en-US" sz="1800" dirty="0"/>
          </a:p>
          <a:p>
            <a:r>
              <a:rPr lang="en-US" dirty="0"/>
              <a:t>A Respondent is presumed not Responsible for the alleged conduct until a determination regarding responsibility is made at the conclusion of the grievance process.</a:t>
            </a:r>
            <a:endParaRPr lang="en-US" sz="1800" dirty="0"/>
          </a:p>
          <a:p>
            <a:r>
              <a:rPr lang="en-US" dirty="0"/>
              <a:t>The District will ensure reasonably prompt timeframes for conclusion of the grievance process, including for filing and resolving appeals and informal resolution processes, HOWEVER, the process may be delayed for good cause, including, among other things, involvement of law enforcement</a:t>
            </a:r>
            <a:endParaRPr lang="en-US" sz="1800" dirty="0"/>
          </a:p>
          <a:p>
            <a:r>
              <a:rPr lang="en-US" dirty="0"/>
              <a:t>The standard of evidence for all complaints of sexual harassment through this process is preponderance of the evidence.</a:t>
            </a:r>
            <a:endParaRPr lang="en-US" sz="1800" dirty="0"/>
          </a:p>
          <a:p>
            <a:r>
              <a:rPr lang="en-US" dirty="0"/>
              <a:t>Both the Complainant and Respondent shall have the right to appeal the Decision-Makers’ decision</a:t>
            </a:r>
          </a:p>
          <a:p>
            <a:r>
              <a:rPr lang="en-US" dirty="0"/>
              <a:t>Supportive Measures will be made available to the Complainant and Respondent throughout the grievance process.  Examples of Supportive Measures are listed in Section V.C of this Policy</a:t>
            </a:r>
            <a:endParaRPr lang="en-US" sz="1800" dirty="0"/>
          </a:p>
          <a:p>
            <a:endParaRPr lang="en-US" dirty="0"/>
          </a:p>
        </p:txBody>
      </p:sp>
    </p:spTree>
    <p:extLst>
      <p:ext uri="{BB962C8B-B14F-4D97-AF65-F5344CB8AC3E}">
        <p14:creationId xmlns:p14="http://schemas.microsoft.com/office/powerpoint/2010/main" val="35863660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58047-0F1D-48B6-84C2-8CE1040AB847}"/>
              </a:ext>
            </a:extLst>
          </p:cNvPr>
          <p:cNvSpPr>
            <a:spLocks noGrp="1"/>
          </p:cNvSpPr>
          <p:nvPr>
            <p:ph type="title"/>
          </p:nvPr>
        </p:nvSpPr>
        <p:spPr/>
        <p:txBody>
          <a:bodyPr/>
          <a:lstStyle/>
          <a:p>
            <a:r>
              <a:rPr lang="en-US" dirty="0"/>
              <a:t>Grievance Procedures</a:t>
            </a:r>
            <a:endParaRPr lang="en-US" sz="3000" dirty="0"/>
          </a:p>
        </p:txBody>
      </p:sp>
      <p:pic>
        <p:nvPicPr>
          <p:cNvPr id="4" name="Content Placeholder 3">
            <a:extLst>
              <a:ext uri="{FF2B5EF4-FFF2-40B4-BE49-F238E27FC236}">
                <a16:creationId xmlns:a16="http://schemas.microsoft.com/office/drawing/2014/main" id="{55DC5645-2CAB-4130-89B0-2AC5C10DD033}"/>
              </a:ext>
            </a:extLst>
          </p:cNvPr>
          <p:cNvPicPr>
            <a:picLocks noGrp="1" noChangeAspect="1"/>
          </p:cNvPicPr>
          <p:nvPr>
            <p:ph idx="1"/>
          </p:nvPr>
        </p:nvPicPr>
        <p:blipFill>
          <a:blip/>
          <a:stretch>
            <a:fillRect/>
          </a:stretch>
        </p:blipFill>
        <p:spPr>
          <a:xfrm>
            <a:off x="2947917" y="2329042"/>
            <a:ext cx="5909480" cy="3982947"/>
          </a:xfrm>
          <a:prstGeom prst="rect">
            <a:avLst/>
          </a:prstGeom>
        </p:spPr>
      </p:pic>
    </p:spTree>
    <p:extLst>
      <p:ext uri="{BB962C8B-B14F-4D97-AF65-F5344CB8AC3E}">
        <p14:creationId xmlns:p14="http://schemas.microsoft.com/office/powerpoint/2010/main" val="27697599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dirty="0"/>
              <a:t>“Actual Knowledge”*</a:t>
            </a:r>
            <a:br>
              <a:rPr lang="en-US" dirty="0"/>
            </a:br>
            <a:r>
              <a:rPr lang="en-US" sz="2200" dirty="0"/>
              <a:t>*Actual knowledge means ANY information that ANY employee has about possible sexual harassment.</a:t>
            </a:r>
          </a:p>
        </p:txBody>
      </p:sp>
      <p:sp>
        <p:nvSpPr>
          <p:cNvPr id="8" name="Content Placeholder 7"/>
          <p:cNvSpPr>
            <a:spLocks noGrp="1"/>
          </p:cNvSpPr>
          <p:nvPr>
            <p:ph idx="1"/>
          </p:nvPr>
        </p:nvSpPr>
        <p:spPr/>
        <p:txBody>
          <a:bodyPr>
            <a:normAutofit fontScale="77500" lnSpcReduction="20000"/>
          </a:bodyPr>
          <a:lstStyle/>
          <a:p>
            <a:pPr marL="0" indent="0">
              <a:buNone/>
            </a:pPr>
            <a:r>
              <a:rPr lang="en-US" sz="2500" dirty="0"/>
              <a:t>There are two ways that this process will be triggered: </a:t>
            </a:r>
          </a:p>
          <a:p>
            <a:pPr marL="0" indent="0">
              <a:buNone/>
            </a:pPr>
            <a:endParaRPr lang="en-US" sz="2500" dirty="0"/>
          </a:p>
          <a:p>
            <a:pPr marL="457200" indent="-457200">
              <a:buAutoNum type="arabicPeriod"/>
            </a:pPr>
            <a:r>
              <a:rPr lang="en-US" sz="2500" dirty="0"/>
              <a:t>LEA employee becomes aware of conduct that could amount to Sexual Harassment through report or observation.</a:t>
            </a:r>
          </a:p>
          <a:p>
            <a:pPr lvl="1"/>
            <a:r>
              <a:rPr lang="en-US" sz="2100" dirty="0"/>
              <a:t>Student/witness reports what he saw or heard</a:t>
            </a:r>
          </a:p>
          <a:p>
            <a:pPr lvl="1"/>
            <a:r>
              <a:rPr lang="en-US" sz="2100" dirty="0"/>
              <a:t>Complainant/victim reports </a:t>
            </a:r>
          </a:p>
          <a:p>
            <a:pPr lvl="1"/>
            <a:r>
              <a:rPr lang="en-US" sz="2100" dirty="0"/>
              <a:t>Parent calls with a complaint</a:t>
            </a:r>
          </a:p>
          <a:p>
            <a:pPr lvl="1"/>
            <a:r>
              <a:rPr lang="en-US" sz="2300" dirty="0"/>
              <a:t>NOTE: </a:t>
            </a:r>
            <a:r>
              <a:rPr lang="en-US" sz="2300" b="1" u="sng" dirty="0"/>
              <a:t>ANY</a:t>
            </a:r>
            <a:r>
              <a:rPr lang="en-US" sz="2300" dirty="0"/>
              <a:t> employee who becomes aware of conduct that COULD amount to Sexual Harassment—either through observation or a personal report—is </a:t>
            </a:r>
            <a:r>
              <a:rPr lang="en-US" sz="2300" b="1" u="sng" dirty="0"/>
              <a:t>REQUIRED</a:t>
            </a:r>
            <a:r>
              <a:rPr lang="en-US" sz="2300" dirty="0"/>
              <a:t> to report to immediate supervisor who then reports to administrator. </a:t>
            </a:r>
          </a:p>
          <a:p>
            <a:pPr marL="457200" lvl="1" indent="0">
              <a:buNone/>
            </a:pPr>
            <a:endParaRPr lang="en-US" sz="2300" dirty="0"/>
          </a:p>
          <a:p>
            <a:pPr marL="457200" lvl="1" indent="0" algn="ctr">
              <a:buNone/>
            </a:pPr>
            <a:r>
              <a:rPr lang="en-US" sz="2700" dirty="0"/>
              <a:t>OR </a:t>
            </a:r>
          </a:p>
          <a:p>
            <a:pPr marL="457200" indent="-457200">
              <a:buAutoNum type="arabicPeriod"/>
            </a:pPr>
            <a:r>
              <a:rPr lang="en-US" sz="2500" dirty="0"/>
              <a:t>Formal Complaint filed</a:t>
            </a:r>
          </a:p>
          <a:p>
            <a:pPr lvl="1"/>
            <a:r>
              <a:rPr lang="en-US" sz="2300" dirty="0"/>
              <a:t>Student or employee files a Formal Complaint with the Title IX Coordinator or principal, who then forwards it to Title IX Coordinator</a:t>
            </a:r>
          </a:p>
        </p:txBody>
      </p:sp>
      <p:sp>
        <p:nvSpPr>
          <p:cNvPr id="9" name="Right Arrow 8"/>
          <p:cNvSpPr/>
          <p:nvPr/>
        </p:nvSpPr>
        <p:spPr>
          <a:xfrm>
            <a:off x="9728616" y="5725020"/>
            <a:ext cx="2463384" cy="11329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8">
            <a:extLst>
              <a:ext uri="{FF2B5EF4-FFF2-40B4-BE49-F238E27FC236}">
                <a16:creationId xmlns:a16="http://schemas.microsoft.com/office/drawing/2014/main" id="{F461B134-BA14-4D70-87FD-CF29F24F1E5F}"/>
              </a:ext>
            </a:extLst>
          </p:cNvPr>
          <p:cNvSpPr/>
          <p:nvPr/>
        </p:nvSpPr>
        <p:spPr>
          <a:xfrm>
            <a:off x="9728616" y="5745410"/>
            <a:ext cx="2463384" cy="11329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8840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537BE-D292-4530-9C8C-2635D58CBA0A}"/>
              </a:ext>
            </a:extLst>
          </p:cNvPr>
          <p:cNvSpPr>
            <a:spLocks noGrp="1"/>
          </p:cNvSpPr>
          <p:nvPr>
            <p:ph type="title"/>
          </p:nvPr>
        </p:nvSpPr>
        <p:spPr/>
        <p:txBody>
          <a:bodyPr/>
          <a:lstStyle/>
          <a:p>
            <a:pPr algn="ctr"/>
            <a:r>
              <a:rPr lang="en-US" dirty="0"/>
              <a:t>STOP EVERYTHING!</a:t>
            </a:r>
          </a:p>
        </p:txBody>
      </p:sp>
      <p:sp>
        <p:nvSpPr>
          <p:cNvPr id="3" name="Content Placeholder 2">
            <a:extLst>
              <a:ext uri="{FF2B5EF4-FFF2-40B4-BE49-F238E27FC236}">
                <a16:creationId xmlns:a16="http://schemas.microsoft.com/office/drawing/2014/main" id="{81D92CD2-5D84-4FF6-80EB-AF28D803CEAA}"/>
              </a:ext>
            </a:extLst>
          </p:cNvPr>
          <p:cNvSpPr>
            <a:spLocks noGrp="1"/>
          </p:cNvSpPr>
          <p:nvPr>
            <p:ph idx="1"/>
          </p:nvPr>
        </p:nvSpPr>
        <p:spPr/>
        <p:txBody>
          <a:bodyPr/>
          <a:lstStyle/>
          <a:p>
            <a:r>
              <a:rPr lang="en-US" dirty="0"/>
              <a:t>Before proceeding with an investigation of any allegation of a sexual misconduct or a  with suspension, STOP, and follow the next few slides.</a:t>
            </a:r>
          </a:p>
        </p:txBody>
      </p:sp>
      <p:pic>
        <p:nvPicPr>
          <p:cNvPr id="4" name="Picture 3">
            <a:extLst>
              <a:ext uri="{FF2B5EF4-FFF2-40B4-BE49-F238E27FC236}">
                <a16:creationId xmlns:a16="http://schemas.microsoft.com/office/drawing/2014/main" id="{82CECC3F-52EB-4035-9E6F-A3F3373725A2}"/>
              </a:ext>
            </a:extLst>
          </p:cNvPr>
          <p:cNvPicPr>
            <a:picLocks noChangeAspect="1"/>
          </p:cNvPicPr>
          <p:nvPr/>
        </p:nvPicPr>
        <p:blipFill>
          <a:blip r:embed="rId2"/>
          <a:stretch>
            <a:fillRect/>
          </a:stretch>
        </p:blipFill>
        <p:spPr>
          <a:xfrm>
            <a:off x="4290615" y="3716619"/>
            <a:ext cx="3021107" cy="3021107"/>
          </a:xfrm>
          <a:prstGeom prst="rect">
            <a:avLst/>
          </a:prstGeom>
        </p:spPr>
      </p:pic>
    </p:spTree>
    <p:extLst>
      <p:ext uri="{BB962C8B-B14F-4D97-AF65-F5344CB8AC3E}">
        <p14:creationId xmlns:p14="http://schemas.microsoft.com/office/powerpoint/2010/main" val="22809261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Initial Screening</a:t>
            </a:r>
            <a:br>
              <a:rPr lang="en-US" sz="4000" dirty="0"/>
            </a:br>
            <a:r>
              <a:rPr lang="en-US" sz="1800" dirty="0"/>
              <a:t>*</a:t>
            </a:r>
            <a:r>
              <a:rPr lang="en-US" sz="2000" dirty="0"/>
              <a:t>This screening process is not required in the regulations but a suggested good practice</a:t>
            </a:r>
          </a:p>
        </p:txBody>
      </p:sp>
      <p:sp>
        <p:nvSpPr>
          <p:cNvPr id="3" name="Content Placeholder 2"/>
          <p:cNvSpPr>
            <a:spLocks noGrp="1"/>
          </p:cNvSpPr>
          <p:nvPr>
            <p:ph idx="1"/>
          </p:nvPr>
        </p:nvSpPr>
        <p:spPr>
          <a:xfrm>
            <a:off x="756745" y="2292824"/>
            <a:ext cx="11056883" cy="4305938"/>
          </a:xfrm>
        </p:spPr>
        <p:txBody>
          <a:bodyPr>
            <a:normAutofit fontScale="62500" lnSpcReduction="20000"/>
          </a:bodyPr>
          <a:lstStyle/>
          <a:p>
            <a:r>
              <a:rPr lang="en-US" sz="3000" dirty="0"/>
              <a:t>Building Principal conducts screening interview with potential Complainant </a:t>
            </a:r>
          </a:p>
          <a:p>
            <a:pPr lvl="1"/>
            <a:endParaRPr lang="en-US" sz="2800" dirty="0"/>
          </a:p>
          <a:p>
            <a:pPr lvl="1"/>
            <a:r>
              <a:rPr lang="en-US" sz="2800" dirty="0"/>
              <a:t>What’s the allegation?**</a:t>
            </a:r>
          </a:p>
          <a:p>
            <a:pPr lvl="1"/>
            <a:r>
              <a:rPr lang="en-US" sz="2800" dirty="0"/>
              <a:t>Where did it happen?</a:t>
            </a:r>
          </a:p>
          <a:p>
            <a:pPr lvl="1"/>
            <a:r>
              <a:rPr lang="en-US" sz="2800" dirty="0"/>
              <a:t>How many students were involved? </a:t>
            </a:r>
          </a:p>
          <a:p>
            <a:pPr lvl="1"/>
            <a:r>
              <a:rPr lang="en-US" sz="2800" dirty="0"/>
              <a:t>Has Respondent done this before?  When and where? </a:t>
            </a:r>
          </a:p>
          <a:p>
            <a:pPr lvl="1"/>
            <a:r>
              <a:rPr lang="en-US" sz="2800" dirty="0"/>
              <a:t>Is student in a dating relationship with the Respondent?</a:t>
            </a:r>
          </a:p>
          <a:p>
            <a:pPr lvl="1"/>
            <a:r>
              <a:rPr lang="en-US" sz="2800" dirty="0"/>
              <a:t>Has student reported to police or Children’s Justice Center?</a:t>
            </a:r>
          </a:p>
          <a:p>
            <a:pPr lvl="1"/>
            <a:r>
              <a:rPr lang="en-US" sz="2800" dirty="0"/>
              <a:t>Does student intend to?  School may have to if student doesn’t.</a:t>
            </a:r>
            <a:endParaRPr lang="en-US" sz="2800" strike="sngStrike" dirty="0"/>
          </a:p>
          <a:p>
            <a:pPr marL="457200" lvl="1" indent="0">
              <a:buNone/>
            </a:pPr>
            <a:endParaRPr lang="en-US" sz="2800" dirty="0"/>
          </a:p>
          <a:p>
            <a:r>
              <a:rPr lang="en-US" sz="3000" b="1" dirty="0"/>
              <a:t>**This is NOT an investigative interview. This is just to determine which process we follow.  </a:t>
            </a:r>
          </a:p>
          <a:p>
            <a:endParaRPr lang="en-US" sz="3000" dirty="0"/>
          </a:p>
          <a:p>
            <a:r>
              <a:rPr lang="en-US" sz="3000" dirty="0"/>
              <a:t>IMPORTANT: In consultation with your SRO, determine whether to involve law enforcement</a:t>
            </a:r>
            <a:r>
              <a:rPr lang="en-US" sz="3000" dirty="0">
                <a:solidFill>
                  <a:srgbClr val="FF0000"/>
                </a:solidFill>
              </a:rPr>
              <a:t>.</a:t>
            </a:r>
            <a:endParaRPr lang="en-US" sz="3000" dirty="0"/>
          </a:p>
          <a:p>
            <a:r>
              <a:rPr lang="en-US" sz="3000" dirty="0"/>
              <a:t>These questions should be asked immediately upon receiving information of potential sexual harassment. </a:t>
            </a:r>
          </a:p>
          <a:p>
            <a:endParaRPr lang="en-US" dirty="0"/>
          </a:p>
        </p:txBody>
      </p:sp>
    </p:spTree>
    <p:extLst>
      <p:ext uri="{BB962C8B-B14F-4D97-AF65-F5344CB8AC3E}">
        <p14:creationId xmlns:p14="http://schemas.microsoft.com/office/powerpoint/2010/main" val="32616153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09575"/>
            <a:ext cx="10179205" cy="1325563"/>
          </a:xfrm>
        </p:spPr>
        <p:txBody>
          <a:bodyPr>
            <a:normAutofit fontScale="90000"/>
          </a:bodyPr>
          <a:lstStyle/>
          <a:p>
            <a:r>
              <a:rPr lang="en-US" dirty="0"/>
              <a:t>Initial Screening, Cont. </a:t>
            </a:r>
            <a:br>
              <a:rPr lang="en-US" dirty="0"/>
            </a:br>
            <a:r>
              <a:rPr lang="en-US" dirty="0"/>
              <a:t>(</a:t>
            </a:r>
            <a:r>
              <a:rPr lang="en-US" sz="2700" dirty="0">
                <a:solidFill>
                  <a:srgbClr val="FF0000"/>
                </a:solidFill>
              </a:rPr>
              <a:t>See Form #3</a:t>
            </a:r>
            <a:r>
              <a:rPr lang="en-US" sz="2800" dirty="0"/>
              <a:t>)</a:t>
            </a:r>
            <a:br>
              <a:rPr lang="en-US" dirty="0"/>
            </a:br>
            <a:endParaRPr lang="en-US" dirty="0"/>
          </a:p>
        </p:txBody>
      </p:sp>
      <p:sp>
        <p:nvSpPr>
          <p:cNvPr id="3" name="Content Placeholder 2"/>
          <p:cNvSpPr>
            <a:spLocks noGrp="1"/>
          </p:cNvSpPr>
          <p:nvPr>
            <p:ph sz="half" idx="1"/>
          </p:nvPr>
        </p:nvSpPr>
        <p:spPr>
          <a:xfrm>
            <a:off x="838200" y="2183641"/>
            <a:ext cx="5181600" cy="4537669"/>
          </a:xfrm>
        </p:spPr>
        <p:txBody>
          <a:bodyPr>
            <a:normAutofit fontScale="47500" lnSpcReduction="20000"/>
          </a:bodyPr>
          <a:lstStyle/>
          <a:p>
            <a:pPr marL="342900" indent="-342900">
              <a:buFont typeface="+mj-lt"/>
              <a:buAutoNum type="arabicPeriod"/>
            </a:pPr>
            <a:r>
              <a:rPr lang="en-US" sz="3500" dirty="0"/>
              <a:t>Does the allegation involve an employee offering a benefit in exchange for a sexual favor?</a:t>
            </a:r>
          </a:p>
          <a:p>
            <a:pPr marL="0" indent="0">
              <a:buNone/>
            </a:pPr>
            <a:r>
              <a:rPr lang="en-US" sz="3500" dirty="0"/>
              <a:t>	If </a:t>
            </a:r>
            <a:r>
              <a:rPr lang="en-US" sz="3500" dirty="0" err="1"/>
              <a:t>yes</a:t>
            </a:r>
            <a:r>
              <a:rPr lang="en-US" sz="3500" dirty="0" err="1">
                <a:sym typeface="Wingdings" panose="05000000000000000000" pitchFamily="2" charset="2"/>
              </a:rPr>
              <a:t></a:t>
            </a:r>
            <a:r>
              <a:rPr lang="en-US" sz="3500" dirty="0" err="1"/>
              <a:t>Call</a:t>
            </a:r>
            <a:r>
              <a:rPr lang="en-US" sz="3500" dirty="0"/>
              <a:t> TIXC.;	 If </a:t>
            </a:r>
            <a:r>
              <a:rPr lang="en-US" sz="3500" dirty="0" err="1"/>
              <a:t>no</a:t>
            </a:r>
            <a:r>
              <a:rPr lang="en-US" sz="3500" dirty="0" err="1">
                <a:sym typeface="Wingdings" panose="05000000000000000000" pitchFamily="2" charset="2"/>
              </a:rPr>
              <a:t>Go</a:t>
            </a:r>
            <a:r>
              <a:rPr lang="en-US" sz="3500" dirty="0"/>
              <a:t> to next question.</a:t>
            </a:r>
          </a:p>
          <a:p>
            <a:pPr marL="342900" indent="-342900">
              <a:buFont typeface="+mj-lt"/>
              <a:buAutoNum type="arabicPeriod" startAt="2"/>
            </a:pPr>
            <a:r>
              <a:rPr lang="en-US" sz="3500" dirty="0"/>
              <a:t>Does the allegation involve conduct that is severe*?</a:t>
            </a:r>
          </a:p>
          <a:p>
            <a:pPr marL="0" indent="0">
              <a:buNone/>
            </a:pPr>
            <a:r>
              <a:rPr lang="en-US" sz="3500" dirty="0"/>
              <a:t>	If </a:t>
            </a:r>
            <a:r>
              <a:rPr lang="en-US" sz="3500" dirty="0" err="1"/>
              <a:t>yes</a:t>
            </a:r>
            <a:r>
              <a:rPr lang="en-US" sz="3500" dirty="0" err="1">
                <a:sym typeface="Wingdings" panose="05000000000000000000" pitchFamily="2" charset="2"/>
              </a:rPr>
              <a:t></a:t>
            </a:r>
            <a:r>
              <a:rPr lang="en-US" sz="3500" dirty="0" err="1"/>
              <a:t>Go</a:t>
            </a:r>
            <a:r>
              <a:rPr lang="en-US" sz="3500" dirty="0"/>
              <a:t> on;  If </a:t>
            </a:r>
            <a:r>
              <a:rPr lang="en-US" sz="3500" dirty="0" err="1"/>
              <a:t>no</a:t>
            </a:r>
            <a:r>
              <a:rPr lang="en-US" sz="3500" dirty="0" err="1">
                <a:sym typeface="Wingdings" panose="05000000000000000000" pitchFamily="2" charset="2"/>
              </a:rPr>
              <a:t>G</a:t>
            </a:r>
            <a:r>
              <a:rPr lang="en-US" sz="3500" dirty="0" err="1"/>
              <a:t>o</a:t>
            </a:r>
            <a:r>
              <a:rPr lang="en-US" sz="3500" dirty="0"/>
              <a:t> to question 6</a:t>
            </a:r>
          </a:p>
          <a:p>
            <a:pPr marL="342900" indent="-342900">
              <a:buFont typeface="+mj-lt"/>
              <a:buAutoNum type="arabicPeriod" startAt="3"/>
            </a:pPr>
            <a:r>
              <a:rPr lang="en-US" sz="3500" dirty="0"/>
              <a:t>Does the allegation involve conduct that is pervasive*?  </a:t>
            </a:r>
          </a:p>
          <a:p>
            <a:pPr marL="0" indent="0">
              <a:buNone/>
            </a:pPr>
            <a:r>
              <a:rPr lang="en-US" sz="3500" dirty="0"/>
              <a:t>	If </a:t>
            </a:r>
            <a:r>
              <a:rPr lang="en-US" sz="3500" dirty="0" err="1"/>
              <a:t>yes</a:t>
            </a:r>
            <a:r>
              <a:rPr lang="en-US" sz="3500" dirty="0" err="1">
                <a:sym typeface="Wingdings" panose="05000000000000000000" pitchFamily="2" charset="2"/>
              </a:rPr>
              <a:t></a:t>
            </a:r>
            <a:r>
              <a:rPr lang="en-US" sz="3500" dirty="0" err="1"/>
              <a:t>Go</a:t>
            </a:r>
            <a:r>
              <a:rPr lang="en-US" sz="3500" dirty="0"/>
              <a:t> on; If </a:t>
            </a:r>
            <a:r>
              <a:rPr lang="en-US" sz="3500" dirty="0" err="1"/>
              <a:t>no</a:t>
            </a:r>
            <a:r>
              <a:rPr lang="en-US" sz="3500" dirty="0" err="1">
                <a:sym typeface="Wingdings" panose="05000000000000000000" pitchFamily="2" charset="2"/>
              </a:rPr>
              <a:t>G</a:t>
            </a:r>
            <a:r>
              <a:rPr lang="en-US" sz="3500" dirty="0" err="1"/>
              <a:t>o</a:t>
            </a:r>
            <a:r>
              <a:rPr lang="en-US" sz="3500" dirty="0"/>
              <a:t> to question 6</a:t>
            </a:r>
          </a:p>
          <a:p>
            <a:pPr marL="342900" indent="-342900">
              <a:buFont typeface="+mj-lt"/>
              <a:buAutoNum type="arabicPeriod" startAt="4"/>
            </a:pPr>
            <a:r>
              <a:rPr lang="en-US" sz="3500" dirty="0"/>
              <a:t>Does the allegation involve conduct that is objectively offensive*?</a:t>
            </a:r>
          </a:p>
          <a:p>
            <a:pPr marL="0" indent="0">
              <a:buNone/>
            </a:pPr>
            <a:r>
              <a:rPr lang="en-US" sz="3500" dirty="0"/>
              <a:t>	If </a:t>
            </a:r>
            <a:r>
              <a:rPr lang="en-US" sz="3500" dirty="0" err="1"/>
              <a:t>yes</a:t>
            </a:r>
            <a:r>
              <a:rPr lang="en-US" sz="3500" dirty="0" err="1">
                <a:sym typeface="Wingdings" panose="05000000000000000000" pitchFamily="2" charset="2"/>
              </a:rPr>
              <a:t></a:t>
            </a:r>
            <a:r>
              <a:rPr lang="en-US" sz="3500" dirty="0" err="1"/>
              <a:t>Go</a:t>
            </a:r>
            <a:r>
              <a:rPr lang="en-US" sz="3500" dirty="0"/>
              <a:t> on;  If no</a:t>
            </a:r>
            <a:r>
              <a:rPr lang="en-US" sz="3500" dirty="0">
                <a:sym typeface="Wingdings" panose="05000000000000000000" pitchFamily="2" charset="2"/>
              </a:rPr>
              <a:t></a:t>
            </a:r>
            <a:r>
              <a:rPr lang="en-US" sz="3500" dirty="0"/>
              <a:t> Go to question 6</a:t>
            </a:r>
          </a:p>
          <a:p>
            <a:pPr marL="342900" indent="-342900">
              <a:buFont typeface="+mj-lt"/>
              <a:buAutoNum type="arabicPeriod" startAt="5"/>
            </a:pPr>
            <a:r>
              <a:rPr lang="en-US" sz="3500" dirty="0"/>
              <a:t>Is the complaint being denied access to educational benefits as a result of the conduct?  </a:t>
            </a:r>
          </a:p>
          <a:p>
            <a:pPr marL="0" indent="0">
              <a:buNone/>
            </a:pPr>
            <a:r>
              <a:rPr lang="en-US" sz="3500" dirty="0"/>
              <a:t>	If </a:t>
            </a:r>
            <a:r>
              <a:rPr lang="en-US" sz="3500" dirty="0" err="1"/>
              <a:t>yes</a:t>
            </a:r>
            <a:r>
              <a:rPr lang="en-US" sz="3500" dirty="0" err="1">
                <a:sym typeface="Wingdings" panose="05000000000000000000" pitchFamily="2" charset="2"/>
              </a:rPr>
              <a:t>C</a:t>
            </a:r>
            <a:r>
              <a:rPr lang="en-US" sz="3500" dirty="0" err="1"/>
              <a:t>all</a:t>
            </a:r>
            <a:r>
              <a:rPr lang="en-US" sz="3500" dirty="0"/>
              <a:t> TIXC; If </a:t>
            </a:r>
            <a:r>
              <a:rPr lang="en-US" sz="3500" dirty="0" err="1"/>
              <a:t>no</a:t>
            </a:r>
            <a:r>
              <a:rPr lang="en-US" sz="3500" dirty="0" err="1">
                <a:sym typeface="Wingdings" panose="05000000000000000000" pitchFamily="2" charset="2"/>
              </a:rPr>
              <a:t></a:t>
            </a:r>
            <a:r>
              <a:rPr lang="en-US" sz="3500" dirty="0" err="1"/>
              <a:t>Go</a:t>
            </a:r>
            <a:r>
              <a:rPr lang="en-US" sz="3500" dirty="0"/>
              <a:t> to next question.  </a:t>
            </a:r>
          </a:p>
          <a:p>
            <a:pPr lvl="1"/>
            <a:endParaRPr lang="en-US" dirty="0"/>
          </a:p>
        </p:txBody>
      </p:sp>
      <p:sp>
        <p:nvSpPr>
          <p:cNvPr id="5" name="Content Placeholder 4">
            <a:extLst>
              <a:ext uri="{FF2B5EF4-FFF2-40B4-BE49-F238E27FC236}">
                <a16:creationId xmlns:a16="http://schemas.microsoft.com/office/drawing/2014/main" id="{AF97DCB3-A927-4B02-93EF-411D8F12C23F}"/>
              </a:ext>
            </a:extLst>
          </p:cNvPr>
          <p:cNvSpPr>
            <a:spLocks noGrp="1"/>
          </p:cNvSpPr>
          <p:nvPr>
            <p:ph sz="half" idx="2"/>
          </p:nvPr>
        </p:nvSpPr>
        <p:spPr>
          <a:xfrm>
            <a:off x="6281382" y="2259539"/>
            <a:ext cx="5181600" cy="4172756"/>
          </a:xfrm>
        </p:spPr>
        <p:txBody>
          <a:bodyPr>
            <a:normAutofit fontScale="47500" lnSpcReduction="20000"/>
          </a:bodyPr>
          <a:lstStyle/>
          <a:p>
            <a:pPr marL="342900" indent="-342900">
              <a:buFont typeface="+mj-lt"/>
              <a:buAutoNum type="arabicPeriod" startAt="6"/>
            </a:pPr>
            <a:r>
              <a:rPr lang="en-US" sz="3500" dirty="0"/>
              <a:t>Is the alleged conduct sexual assault**?  </a:t>
            </a:r>
          </a:p>
          <a:p>
            <a:pPr marL="0" indent="0">
              <a:buNone/>
            </a:pPr>
            <a:r>
              <a:rPr lang="en-US" sz="3500" dirty="0"/>
              <a:t>	If </a:t>
            </a:r>
            <a:r>
              <a:rPr lang="en-US" sz="3500" dirty="0" err="1"/>
              <a:t>yes</a:t>
            </a:r>
            <a:r>
              <a:rPr lang="en-US" sz="3500" dirty="0" err="1">
                <a:sym typeface="Wingdings" panose="05000000000000000000" pitchFamily="2" charset="2"/>
              </a:rPr>
              <a:t></a:t>
            </a:r>
            <a:r>
              <a:rPr lang="en-US" sz="3500" dirty="0" err="1"/>
              <a:t>Call</a:t>
            </a:r>
            <a:r>
              <a:rPr lang="en-US" sz="3500" dirty="0"/>
              <a:t> TIXC; If </a:t>
            </a:r>
            <a:r>
              <a:rPr lang="en-US" sz="3500" dirty="0" err="1"/>
              <a:t>no</a:t>
            </a:r>
            <a:r>
              <a:rPr lang="en-US" sz="3500" dirty="0" err="1">
                <a:sym typeface="Wingdings" panose="05000000000000000000" pitchFamily="2" charset="2"/>
              </a:rPr>
              <a:t></a:t>
            </a:r>
            <a:r>
              <a:rPr lang="en-US" sz="3500" dirty="0" err="1"/>
              <a:t>Go</a:t>
            </a:r>
            <a:r>
              <a:rPr lang="en-US" sz="3500" dirty="0"/>
              <a:t> to next question.</a:t>
            </a:r>
          </a:p>
          <a:p>
            <a:pPr marL="342900" indent="-342900">
              <a:buFont typeface="+mj-lt"/>
              <a:buAutoNum type="arabicPeriod" startAt="7"/>
            </a:pPr>
            <a:r>
              <a:rPr lang="en-US" sz="3500" dirty="0"/>
              <a:t>Is the alleged conduct dating violence?  </a:t>
            </a:r>
          </a:p>
          <a:p>
            <a:pPr marL="0" indent="0">
              <a:buNone/>
            </a:pPr>
            <a:r>
              <a:rPr lang="en-US" sz="3500" dirty="0"/>
              <a:t>	If </a:t>
            </a:r>
            <a:r>
              <a:rPr lang="en-US" sz="3500" dirty="0" err="1"/>
              <a:t>yes</a:t>
            </a:r>
            <a:r>
              <a:rPr lang="en-US" sz="3500" dirty="0" err="1">
                <a:sym typeface="Wingdings" panose="05000000000000000000" pitchFamily="2" charset="2"/>
              </a:rPr>
              <a:t></a:t>
            </a:r>
            <a:r>
              <a:rPr lang="en-US" sz="3500" dirty="0" err="1"/>
              <a:t>Call</a:t>
            </a:r>
            <a:r>
              <a:rPr lang="en-US" sz="3500" dirty="0"/>
              <a:t> TIXC;  If </a:t>
            </a:r>
            <a:r>
              <a:rPr lang="en-US" sz="3500" dirty="0" err="1"/>
              <a:t>no</a:t>
            </a:r>
            <a:r>
              <a:rPr lang="en-US" sz="3500" dirty="0" err="1">
                <a:sym typeface="Wingdings" panose="05000000000000000000" pitchFamily="2" charset="2"/>
              </a:rPr>
              <a:t></a:t>
            </a:r>
            <a:r>
              <a:rPr lang="en-US" sz="3500" dirty="0" err="1"/>
              <a:t>Go</a:t>
            </a:r>
            <a:r>
              <a:rPr lang="en-US" sz="3500" dirty="0"/>
              <a:t> to next question.</a:t>
            </a:r>
          </a:p>
          <a:p>
            <a:pPr marL="342900" indent="-342900">
              <a:buFont typeface="+mj-lt"/>
              <a:buAutoNum type="arabicPeriod" startAt="8"/>
            </a:pPr>
            <a:r>
              <a:rPr lang="en-US" sz="3500" dirty="0"/>
              <a:t>Is the alleged conduct stalking? </a:t>
            </a:r>
          </a:p>
          <a:p>
            <a:pPr marL="0" indent="0">
              <a:buNone/>
            </a:pPr>
            <a:r>
              <a:rPr lang="en-US" sz="3500" dirty="0"/>
              <a:t>	If </a:t>
            </a:r>
            <a:r>
              <a:rPr lang="en-US" sz="3500" dirty="0" err="1"/>
              <a:t>yes</a:t>
            </a:r>
            <a:r>
              <a:rPr lang="en-US" sz="3500" dirty="0" err="1">
                <a:sym typeface="Wingdings" panose="05000000000000000000" pitchFamily="2" charset="2"/>
              </a:rPr>
              <a:t></a:t>
            </a:r>
            <a:r>
              <a:rPr lang="en-US" sz="3500" dirty="0" err="1"/>
              <a:t>Call</a:t>
            </a:r>
            <a:r>
              <a:rPr lang="en-US" sz="3500" dirty="0"/>
              <a:t> TIXC; If </a:t>
            </a:r>
            <a:r>
              <a:rPr lang="en-US" sz="3500" dirty="0" err="1"/>
              <a:t>no</a:t>
            </a:r>
            <a:r>
              <a:rPr lang="en-US" sz="3500" dirty="0" err="1">
                <a:sym typeface="Wingdings" panose="05000000000000000000" pitchFamily="2" charset="2"/>
              </a:rPr>
              <a:t></a:t>
            </a:r>
            <a:r>
              <a:rPr lang="en-US" sz="3500" dirty="0" err="1"/>
              <a:t>Go</a:t>
            </a:r>
            <a:r>
              <a:rPr lang="en-US" sz="3500" dirty="0"/>
              <a:t> to next question.</a:t>
            </a:r>
          </a:p>
          <a:p>
            <a:pPr marL="342900" indent="-342900">
              <a:buFont typeface="+mj-lt"/>
              <a:buAutoNum type="arabicPeriod" startAt="9"/>
            </a:pPr>
            <a:r>
              <a:rPr lang="en-US" sz="3500" dirty="0"/>
              <a:t>Is the alleged conduct domestic violence?</a:t>
            </a:r>
          </a:p>
          <a:p>
            <a:pPr marL="0" indent="0">
              <a:buNone/>
            </a:pPr>
            <a:r>
              <a:rPr lang="en-US" sz="3500" dirty="0"/>
              <a:t>	If </a:t>
            </a:r>
            <a:r>
              <a:rPr lang="en-US" sz="3500" dirty="0" err="1"/>
              <a:t>yes</a:t>
            </a:r>
            <a:r>
              <a:rPr lang="en-US" sz="3500" dirty="0" err="1">
                <a:sym typeface="Wingdings" panose="05000000000000000000" pitchFamily="2" charset="2"/>
              </a:rPr>
              <a:t></a:t>
            </a:r>
            <a:r>
              <a:rPr lang="en-US" sz="3500" dirty="0" err="1"/>
              <a:t>Call</a:t>
            </a:r>
            <a:r>
              <a:rPr lang="en-US" sz="3500" dirty="0"/>
              <a:t> TIXC.  </a:t>
            </a:r>
          </a:p>
          <a:p>
            <a:pPr marL="0" indent="0">
              <a:buNone/>
            </a:pPr>
            <a:r>
              <a:rPr lang="en-US" sz="3500" dirty="0"/>
              <a:t>	If </a:t>
            </a:r>
            <a:r>
              <a:rPr lang="en-US" sz="3500" dirty="0" err="1"/>
              <a:t>no</a:t>
            </a:r>
            <a:r>
              <a:rPr lang="en-US" sz="3500" dirty="0" err="1">
                <a:sym typeface="Wingdings" panose="05000000000000000000" pitchFamily="2" charset="2"/>
              </a:rPr>
              <a:t></a:t>
            </a:r>
            <a:r>
              <a:rPr lang="en-US" sz="3500" dirty="0" err="1"/>
              <a:t>HANDLE</a:t>
            </a:r>
            <a:r>
              <a:rPr lang="en-US" sz="3500" dirty="0"/>
              <a:t> CONDUCT UNDER CODE OF CONDUCT 	POLICY</a:t>
            </a:r>
            <a:r>
              <a:rPr lang="en-US" sz="3500" b="1" dirty="0"/>
              <a:t>.  DO NOT IGNORE!!!</a:t>
            </a:r>
          </a:p>
          <a:p>
            <a:pPr marL="0" indent="0">
              <a:buNone/>
            </a:pPr>
            <a:endParaRPr lang="en-US" dirty="0"/>
          </a:p>
          <a:p>
            <a:pPr marL="0" indent="0">
              <a:buNone/>
            </a:pPr>
            <a:endParaRPr lang="en-US" dirty="0"/>
          </a:p>
        </p:txBody>
      </p:sp>
      <p:sp>
        <p:nvSpPr>
          <p:cNvPr id="4" name="Right Arrow 3"/>
          <p:cNvSpPr/>
          <p:nvPr/>
        </p:nvSpPr>
        <p:spPr>
          <a:xfrm>
            <a:off x="9909735" y="5794310"/>
            <a:ext cx="2120900" cy="10287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97249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06FFE-9FB4-4EA4-9261-B0A19F03BDA2}"/>
              </a:ext>
            </a:extLst>
          </p:cNvPr>
          <p:cNvSpPr>
            <a:spLocks noGrp="1"/>
          </p:cNvSpPr>
          <p:nvPr>
            <p:ph type="title"/>
          </p:nvPr>
        </p:nvSpPr>
        <p:spPr/>
        <p:txBody>
          <a:bodyPr/>
          <a:lstStyle/>
          <a:p>
            <a:r>
              <a:rPr lang="en-US" dirty="0"/>
              <a:t>note</a:t>
            </a:r>
          </a:p>
        </p:txBody>
      </p:sp>
      <p:sp>
        <p:nvSpPr>
          <p:cNvPr id="5" name="Content Placeholder 4">
            <a:extLst>
              <a:ext uri="{FF2B5EF4-FFF2-40B4-BE49-F238E27FC236}">
                <a16:creationId xmlns:a16="http://schemas.microsoft.com/office/drawing/2014/main" id="{6F8977D4-031E-4BA2-A34B-326E6991044E}"/>
              </a:ext>
            </a:extLst>
          </p:cNvPr>
          <p:cNvSpPr>
            <a:spLocks noGrp="1"/>
          </p:cNvSpPr>
          <p:nvPr>
            <p:ph idx="1"/>
          </p:nvPr>
        </p:nvSpPr>
        <p:spPr/>
        <p:txBody>
          <a:bodyPr/>
          <a:lstStyle/>
          <a:p>
            <a:pPr marL="0" indent="0">
              <a:buNone/>
            </a:pPr>
            <a:r>
              <a:rPr lang="en-US" dirty="0"/>
              <a:t>*Severe, pervasive and objectively offensive are not clearly defined.  For your purposes, if SOMEONE might think the conduct was severe or objectively offensive, report.  If the conduct happened more than once </a:t>
            </a:r>
            <a:r>
              <a:rPr lang="en-US" u="sng" dirty="0"/>
              <a:t>and/or</a:t>
            </a:r>
            <a:r>
              <a:rPr lang="en-US" dirty="0"/>
              <a:t> involved more than one person, report.</a:t>
            </a:r>
          </a:p>
          <a:p>
            <a:pPr marL="0" indent="0">
              <a:buNone/>
            </a:pPr>
            <a:endParaRPr lang="en-US" dirty="0"/>
          </a:p>
          <a:p>
            <a:pPr marL="0" indent="0">
              <a:buNone/>
            </a:pPr>
            <a:endParaRPr lang="en-US" dirty="0"/>
          </a:p>
          <a:p>
            <a:pPr marL="0" indent="0">
              <a:buNone/>
            </a:pPr>
            <a:r>
              <a:rPr lang="en-US" dirty="0"/>
              <a:t>**Sexual assault: unwanted touching with an intent to receive sexual gratification</a:t>
            </a:r>
          </a:p>
        </p:txBody>
      </p:sp>
    </p:spTree>
    <p:extLst>
      <p:ext uri="{BB962C8B-B14F-4D97-AF65-F5344CB8AC3E}">
        <p14:creationId xmlns:p14="http://schemas.microsoft.com/office/powerpoint/2010/main" val="34758138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202E3B6-D64B-485F-8118-DAD3D8DAD776}"/>
              </a:ext>
            </a:extLst>
          </p:cNvPr>
          <p:cNvPicPr/>
          <p:nvPr/>
        </p:nvPicPr>
        <p:blipFill rotWithShape="1">
          <a:blip/>
          <a:srcRect l="50381" t="20437" r="18843" b="8915"/>
          <a:stretch/>
        </p:blipFill>
        <p:spPr bwMode="auto">
          <a:xfrm>
            <a:off x="2897436" y="176270"/>
            <a:ext cx="5166912" cy="668173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778835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28187"/>
          </a:xfrm>
        </p:spPr>
        <p:txBody>
          <a:bodyPr/>
          <a:lstStyle/>
          <a:p>
            <a:r>
              <a:rPr lang="en-US" dirty="0"/>
              <a:t>Title IX Coordinator (TIXC)</a:t>
            </a:r>
          </a:p>
        </p:txBody>
      </p:sp>
      <p:sp>
        <p:nvSpPr>
          <p:cNvPr id="3" name="Content Placeholder 2"/>
          <p:cNvSpPr>
            <a:spLocks noGrp="1"/>
          </p:cNvSpPr>
          <p:nvPr>
            <p:ph idx="1"/>
          </p:nvPr>
        </p:nvSpPr>
        <p:spPr>
          <a:xfrm>
            <a:off x="838199" y="2306472"/>
            <a:ext cx="11154103" cy="4320570"/>
          </a:xfrm>
        </p:spPr>
        <p:txBody>
          <a:bodyPr>
            <a:normAutofit fontScale="92500" lnSpcReduction="10000"/>
          </a:bodyPr>
          <a:lstStyle/>
          <a:p>
            <a:r>
              <a:rPr lang="en-US" dirty="0"/>
              <a:t>TIXC confirms conduct meets the definitional elements of Sexual Harassment on its face (see next slide)</a:t>
            </a:r>
          </a:p>
          <a:p>
            <a:r>
              <a:rPr lang="en-US" dirty="0"/>
              <a:t>TIXC confirms the District has jurisdiction under the regulations</a:t>
            </a:r>
          </a:p>
          <a:p>
            <a:pPr lvl="1"/>
            <a:r>
              <a:rPr lang="en-US" dirty="0"/>
              <a:t>at school or school program/activity or in route to school program/activity where District exercised substantial control over Respondent and the context in which the Harassment occurred. </a:t>
            </a:r>
          </a:p>
          <a:p>
            <a:pPr lvl="1"/>
            <a:r>
              <a:rPr lang="en-US" dirty="0"/>
              <a:t>off-campus conduct that has a clear nexus to school and which impacts a Complainant’s ability to access and continue in his/her educational program</a:t>
            </a:r>
          </a:p>
          <a:p>
            <a:pPr lvl="1"/>
            <a:r>
              <a:rPr lang="en-US" dirty="0"/>
              <a:t>in the U.S.</a:t>
            </a:r>
          </a:p>
          <a:p>
            <a:pPr lvl="1"/>
            <a:r>
              <a:rPr lang="en-US" dirty="0"/>
              <a:t>Complainant must be enrolled or employed (or seeking enrollment or employment)</a:t>
            </a:r>
          </a:p>
          <a:p>
            <a:r>
              <a:rPr lang="en-US" dirty="0"/>
              <a:t>If the conduct does not meet the definition or if no jurisdiction, TIXC either dismisses (if Formal Complaint has been filed) or sends back to school.  </a:t>
            </a:r>
          </a:p>
          <a:p>
            <a:pPr lvl="1"/>
            <a:r>
              <a:rPr lang="en-US" dirty="0">
                <a:solidFill>
                  <a:srgbClr val="FF0000"/>
                </a:solidFill>
              </a:rPr>
              <a:t>Written Notice of Dismissal (Form #9)</a:t>
            </a:r>
          </a:p>
          <a:p>
            <a:pPr lvl="1"/>
            <a:r>
              <a:rPr lang="en-US" dirty="0"/>
              <a:t>School will handle case under other student code of conduct policies</a:t>
            </a:r>
          </a:p>
        </p:txBody>
      </p:sp>
      <p:pic>
        <p:nvPicPr>
          <p:cNvPr id="6" name="Picture 5">
            <a:extLst>
              <a:ext uri="{FF2B5EF4-FFF2-40B4-BE49-F238E27FC236}">
                <a16:creationId xmlns:a16="http://schemas.microsoft.com/office/drawing/2014/main" id="{3C39B13C-A99E-4417-8CBF-58E25848B571}"/>
              </a:ext>
            </a:extLst>
          </p:cNvPr>
          <p:cNvPicPr>
            <a:picLocks noChangeAspect="1"/>
          </p:cNvPicPr>
          <p:nvPr/>
        </p:nvPicPr>
        <p:blipFill>
          <a:blip/>
          <a:stretch>
            <a:fillRect/>
          </a:stretch>
        </p:blipFill>
        <p:spPr>
          <a:xfrm>
            <a:off x="10205545" y="5748011"/>
            <a:ext cx="1902373" cy="1170533"/>
          </a:xfrm>
          <a:prstGeom prst="rect">
            <a:avLst/>
          </a:prstGeom>
        </p:spPr>
      </p:pic>
    </p:spTree>
    <p:extLst>
      <p:ext uri="{BB962C8B-B14F-4D97-AF65-F5344CB8AC3E}">
        <p14:creationId xmlns:p14="http://schemas.microsoft.com/office/powerpoint/2010/main" val="36409076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A005E-6533-40BC-91F3-00EF541C4723}"/>
              </a:ext>
            </a:extLst>
          </p:cNvPr>
          <p:cNvSpPr>
            <a:spLocks noGrp="1"/>
          </p:cNvSpPr>
          <p:nvPr>
            <p:ph type="title"/>
          </p:nvPr>
        </p:nvSpPr>
        <p:spPr/>
        <p:txBody>
          <a:bodyPr/>
          <a:lstStyle/>
          <a:p>
            <a:r>
              <a:rPr lang="en-US" dirty="0"/>
              <a:t>Title ix coordinator </a:t>
            </a:r>
          </a:p>
        </p:txBody>
      </p:sp>
      <p:sp>
        <p:nvSpPr>
          <p:cNvPr id="3" name="Content Placeholder 2">
            <a:extLst>
              <a:ext uri="{FF2B5EF4-FFF2-40B4-BE49-F238E27FC236}">
                <a16:creationId xmlns:a16="http://schemas.microsoft.com/office/drawing/2014/main" id="{26A01311-6F08-44EC-8E55-D184AC1565D2}"/>
              </a:ext>
            </a:extLst>
          </p:cNvPr>
          <p:cNvSpPr>
            <a:spLocks noGrp="1"/>
          </p:cNvSpPr>
          <p:nvPr>
            <p:ph idx="1"/>
          </p:nvPr>
        </p:nvSpPr>
        <p:spPr>
          <a:xfrm>
            <a:off x="627796" y="2011680"/>
            <a:ext cx="10713493" cy="4562144"/>
          </a:xfrm>
        </p:spPr>
        <p:txBody>
          <a:bodyPr>
            <a:normAutofit/>
          </a:bodyPr>
          <a:lstStyle/>
          <a:p>
            <a:r>
              <a:rPr lang="en-US" dirty="0"/>
              <a:t>If jurisdiction is met, TIXC meets with the Complainant/parent to offer supportive measures and to explain the process of filing a Formal Complaint (See </a:t>
            </a:r>
            <a:r>
              <a:rPr lang="en-US" dirty="0">
                <a:solidFill>
                  <a:srgbClr val="FF0000"/>
                </a:solidFill>
              </a:rPr>
              <a:t>Formal Complaint Template [Form #4]</a:t>
            </a:r>
            <a:r>
              <a:rPr lang="en-US" dirty="0"/>
              <a:t>)</a:t>
            </a:r>
          </a:p>
          <a:p>
            <a:pPr lvl="1"/>
            <a:r>
              <a:rPr lang="en-US" b="1" dirty="0"/>
              <a:t>In order to investigate an allegation that clearly meets the definition of sexual harassment, a formal complaint MUST be filed</a:t>
            </a:r>
          </a:p>
          <a:p>
            <a:pPr lvl="1"/>
            <a:r>
              <a:rPr lang="en-US" dirty="0"/>
              <a:t>Title IX Coordinator may file formal complaint if Complainant does not </a:t>
            </a:r>
          </a:p>
          <a:p>
            <a:r>
              <a:rPr lang="en-US" dirty="0"/>
              <a:t>TIXC and school personnel offer Supportive Measures* (see next slide) to Complainant 	</a:t>
            </a:r>
          </a:p>
          <a:p>
            <a:r>
              <a:rPr lang="en-US" dirty="0"/>
              <a:t>TIXC sends a </a:t>
            </a:r>
            <a:r>
              <a:rPr lang="en-US" dirty="0">
                <a:solidFill>
                  <a:srgbClr val="FF0000"/>
                </a:solidFill>
              </a:rPr>
              <a:t>Notice of Allegations  (Form #5) </a:t>
            </a:r>
            <a:r>
              <a:rPr lang="en-US" dirty="0"/>
              <a:t>(must include certain provisions) to both parties </a:t>
            </a:r>
          </a:p>
          <a:p>
            <a:r>
              <a:rPr lang="en-US" dirty="0"/>
              <a:t>TIXC determines whether Emergency Removal* is warranted (see slide on Emergency Removal)</a:t>
            </a:r>
          </a:p>
          <a:p>
            <a:endParaRPr lang="en-US" dirty="0"/>
          </a:p>
        </p:txBody>
      </p:sp>
    </p:spTree>
    <p:extLst>
      <p:ext uri="{BB962C8B-B14F-4D97-AF65-F5344CB8AC3E}">
        <p14:creationId xmlns:p14="http://schemas.microsoft.com/office/powerpoint/2010/main" val="8578484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11B5B-5C14-4120-899D-A860D3414A70}"/>
              </a:ext>
            </a:extLst>
          </p:cNvPr>
          <p:cNvPicPr>
            <a:picLocks noChangeAspect="1"/>
          </p:cNvPicPr>
          <p:nvPr/>
        </p:nvPicPr>
        <p:blipFill>
          <a:blip r:embed="rId2"/>
          <a:stretch>
            <a:fillRect/>
          </a:stretch>
        </p:blipFill>
        <p:spPr>
          <a:xfrm>
            <a:off x="3315967" y="0"/>
            <a:ext cx="5560066" cy="6858000"/>
          </a:xfrm>
          <a:prstGeom prst="rect">
            <a:avLst/>
          </a:prstGeom>
        </p:spPr>
      </p:pic>
    </p:spTree>
    <p:extLst>
      <p:ext uri="{BB962C8B-B14F-4D97-AF65-F5344CB8AC3E}">
        <p14:creationId xmlns:p14="http://schemas.microsoft.com/office/powerpoint/2010/main" val="32552692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Supportive Measures </a:t>
            </a:r>
          </a:p>
        </p:txBody>
      </p:sp>
      <p:sp>
        <p:nvSpPr>
          <p:cNvPr id="3" name="Content Placeholder 2"/>
          <p:cNvSpPr>
            <a:spLocks noGrp="1"/>
          </p:cNvSpPr>
          <p:nvPr>
            <p:ph sz="half" idx="1"/>
          </p:nvPr>
        </p:nvSpPr>
        <p:spPr>
          <a:xfrm>
            <a:off x="341194" y="2011680"/>
            <a:ext cx="5619030" cy="4416416"/>
          </a:xfrm>
        </p:spPr>
        <p:txBody>
          <a:bodyPr>
            <a:normAutofit fontScale="47500" lnSpcReduction="20000"/>
          </a:bodyPr>
          <a:lstStyle/>
          <a:p>
            <a:r>
              <a:rPr lang="en-US" sz="3800" dirty="0"/>
              <a:t>counseling, </a:t>
            </a:r>
          </a:p>
          <a:p>
            <a:r>
              <a:rPr lang="en-US" sz="3800" dirty="0"/>
              <a:t>extensions of deadlines or other course-related adjustments, </a:t>
            </a:r>
          </a:p>
          <a:p>
            <a:r>
              <a:rPr lang="en-US" sz="3800" dirty="0"/>
              <a:t>modifications of work or class schedules, </a:t>
            </a:r>
          </a:p>
          <a:p>
            <a:r>
              <a:rPr lang="en-US" sz="3800" dirty="0"/>
              <a:t>altering work arrangements for employees or student-employees, </a:t>
            </a:r>
          </a:p>
          <a:p>
            <a:r>
              <a:rPr lang="en-US" sz="3800" dirty="0"/>
              <a:t>school safety plan, </a:t>
            </a:r>
          </a:p>
          <a:p>
            <a:r>
              <a:rPr lang="en-US" sz="3800" dirty="0"/>
              <a:t>mutual restrictions on contact between the parties, </a:t>
            </a:r>
          </a:p>
          <a:p>
            <a:r>
              <a:rPr lang="en-US" sz="4000" dirty="0"/>
              <a:t>changes in work locations, </a:t>
            </a:r>
          </a:p>
          <a:p>
            <a:r>
              <a:rPr lang="en-US" sz="4000" dirty="0"/>
              <a:t>leaves of absence, </a:t>
            </a:r>
          </a:p>
          <a:p>
            <a:r>
              <a:rPr lang="en-US" sz="4000" dirty="0"/>
              <a:t>increased security and monitoring of certain areas of the school, and </a:t>
            </a:r>
          </a:p>
          <a:p>
            <a:r>
              <a:rPr lang="en-US" sz="4000" dirty="0"/>
              <a:t>other similar measures</a:t>
            </a:r>
          </a:p>
          <a:p>
            <a:endParaRPr lang="en-US" sz="3800" dirty="0"/>
          </a:p>
          <a:p>
            <a:endParaRPr lang="en-US" dirty="0"/>
          </a:p>
        </p:txBody>
      </p:sp>
      <p:sp>
        <p:nvSpPr>
          <p:cNvPr id="4" name="Content Placeholder 3">
            <a:extLst>
              <a:ext uri="{FF2B5EF4-FFF2-40B4-BE49-F238E27FC236}">
                <a16:creationId xmlns:a16="http://schemas.microsoft.com/office/drawing/2014/main" id="{B6FBF9B0-5CAC-4836-A6C8-0589B489A316}"/>
              </a:ext>
            </a:extLst>
          </p:cNvPr>
          <p:cNvSpPr>
            <a:spLocks noGrp="1"/>
          </p:cNvSpPr>
          <p:nvPr>
            <p:ph sz="half" idx="2"/>
          </p:nvPr>
        </p:nvSpPr>
        <p:spPr>
          <a:xfrm>
            <a:off x="6230391" y="2011679"/>
            <a:ext cx="4754880" cy="4416415"/>
          </a:xfrm>
        </p:spPr>
        <p:txBody>
          <a:bodyPr>
            <a:normAutofit fontScale="47500" lnSpcReduction="20000"/>
          </a:bodyPr>
          <a:lstStyle/>
          <a:p>
            <a:pPr marL="0" indent="0">
              <a:buNone/>
            </a:pPr>
            <a:endParaRPr lang="en-US" sz="2000" dirty="0"/>
          </a:p>
          <a:p>
            <a:pPr marL="0" indent="0">
              <a:buNone/>
            </a:pPr>
            <a:r>
              <a:rPr lang="en-US" sz="4200" b="1" i="1" dirty="0"/>
              <a:t>Respondent should also be offered Supportive Measures once the investigation begins.</a:t>
            </a:r>
          </a:p>
          <a:p>
            <a:pPr marL="0" indent="0">
              <a:buNone/>
            </a:pPr>
            <a:endParaRPr lang="en-US" sz="2000" dirty="0"/>
          </a:p>
          <a:p>
            <a:pPr marL="0" indent="0">
              <a:buNone/>
            </a:pPr>
            <a:r>
              <a:rPr lang="en-US" sz="4200" dirty="0"/>
              <a:t>DOCUMENT MEASURES OFFERED TO BOTH PARTIES.  (See </a:t>
            </a:r>
            <a:r>
              <a:rPr lang="en-US" sz="4200" dirty="0">
                <a:solidFill>
                  <a:srgbClr val="FF0000"/>
                </a:solidFill>
              </a:rPr>
              <a:t>Supportive Measures Template* (Form # 21)</a:t>
            </a:r>
            <a:endParaRPr lang="en-US" sz="4200" dirty="0"/>
          </a:p>
          <a:p>
            <a:pPr marL="0" indent="0">
              <a:buNone/>
            </a:pPr>
            <a:endParaRPr lang="en-US" sz="4200" dirty="0"/>
          </a:p>
          <a:p>
            <a:pPr marL="0" indent="0">
              <a:buNone/>
            </a:pPr>
            <a:r>
              <a:rPr lang="en-US" sz="4200" dirty="0"/>
              <a:t>*Not required in the regs, but best practice to document</a:t>
            </a:r>
          </a:p>
        </p:txBody>
      </p:sp>
    </p:spTree>
    <p:extLst>
      <p:ext uri="{BB962C8B-B14F-4D97-AF65-F5344CB8AC3E}">
        <p14:creationId xmlns:p14="http://schemas.microsoft.com/office/powerpoint/2010/main" val="8157411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Emergency Removal</a:t>
            </a:r>
          </a:p>
        </p:txBody>
      </p:sp>
      <p:sp>
        <p:nvSpPr>
          <p:cNvPr id="3" name="Content Placeholder 2"/>
          <p:cNvSpPr>
            <a:spLocks noGrp="1"/>
          </p:cNvSpPr>
          <p:nvPr>
            <p:ph idx="1"/>
          </p:nvPr>
        </p:nvSpPr>
        <p:spPr/>
        <p:txBody>
          <a:bodyPr>
            <a:normAutofit lnSpcReduction="10000"/>
          </a:bodyPr>
          <a:lstStyle/>
          <a:p>
            <a:r>
              <a:rPr lang="en-US" b="1" dirty="0"/>
              <a:t>Emergency Removal </a:t>
            </a:r>
            <a:r>
              <a:rPr lang="en-US" dirty="0"/>
              <a:t>is appropriate when it is determined, based on an individualized safety and risk analysis, that an immediate threat to the physical health or safety of any student justifies removal. </a:t>
            </a:r>
          </a:p>
          <a:p>
            <a:r>
              <a:rPr lang="en-US" dirty="0"/>
              <a:t>These determinations will be made by __________ </a:t>
            </a:r>
          </a:p>
          <a:p>
            <a:pPr lvl="1"/>
            <a:r>
              <a:rPr lang="en-US" u="sng" dirty="0"/>
              <a:t>E.g.</a:t>
            </a:r>
            <a:r>
              <a:rPr lang="en-US" dirty="0"/>
              <a:t>, the Title IX Coordinator in consultation with the Building Principal and possibly Mental Health Specialist Supervisor on a case-by-case basis.</a:t>
            </a:r>
          </a:p>
          <a:p>
            <a:r>
              <a:rPr lang="en-US" dirty="0"/>
              <a:t>The basis for removal must be documented.</a:t>
            </a:r>
          </a:p>
          <a:p>
            <a:r>
              <a:rPr lang="en-US" dirty="0"/>
              <a:t>If Respondent is removed under the Emergency Removal Provision, a formal </a:t>
            </a:r>
            <a:r>
              <a:rPr lang="en-US" dirty="0">
                <a:solidFill>
                  <a:srgbClr val="FF0000"/>
                </a:solidFill>
              </a:rPr>
              <a:t>Notice of Removal (Form #10) </a:t>
            </a:r>
            <a:r>
              <a:rPr lang="en-US" dirty="0"/>
              <a:t>must be sent to Respondent.</a:t>
            </a:r>
          </a:p>
          <a:p>
            <a:r>
              <a:rPr lang="en-US" dirty="0"/>
              <a:t>NOTE:  An employee may always be removed and placed on paid administrative leave pending the investigation, but be prepared to pay a long-term substitute.  (Use </a:t>
            </a:r>
            <a:r>
              <a:rPr lang="en-US" dirty="0">
                <a:solidFill>
                  <a:srgbClr val="FF0000"/>
                </a:solidFill>
              </a:rPr>
              <a:t>Notice of Administrative Leave [Form #11]</a:t>
            </a:r>
            <a:r>
              <a:rPr lang="en-US" dirty="0"/>
              <a:t>)</a:t>
            </a:r>
          </a:p>
        </p:txBody>
      </p:sp>
    </p:spTree>
    <p:extLst>
      <p:ext uri="{BB962C8B-B14F-4D97-AF65-F5344CB8AC3E}">
        <p14:creationId xmlns:p14="http://schemas.microsoft.com/office/powerpoint/2010/main" val="34778627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Investigator(s):</a:t>
            </a:r>
          </a:p>
        </p:txBody>
      </p:sp>
      <p:sp>
        <p:nvSpPr>
          <p:cNvPr id="3" name="Content Placeholder 2"/>
          <p:cNvSpPr>
            <a:spLocks noGrp="1"/>
          </p:cNvSpPr>
          <p:nvPr>
            <p:ph idx="1"/>
          </p:nvPr>
        </p:nvSpPr>
        <p:spPr>
          <a:xfrm>
            <a:off x="805218" y="2011680"/>
            <a:ext cx="10495128" cy="4562144"/>
          </a:xfrm>
        </p:spPr>
        <p:txBody>
          <a:bodyPr>
            <a:normAutofit/>
          </a:bodyPr>
          <a:lstStyle/>
          <a:p>
            <a:r>
              <a:rPr lang="en-US" dirty="0"/>
              <a:t>Investigator sends </a:t>
            </a:r>
            <a:r>
              <a:rPr lang="en-US" dirty="0">
                <a:solidFill>
                  <a:srgbClr val="FF0000"/>
                </a:solidFill>
              </a:rPr>
              <a:t>Notice of Interview (Form #12) </a:t>
            </a:r>
            <a:r>
              <a:rPr lang="en-US" dirty="0"/>
              <a:t>to Complainant and to Respondent, which includes:</a:t>
            </a:r>
          </a:p>
          <a:p>
            <a:pPr lvl="1"/>
            <a:r>
              <a:rPr lang="en-US" dirty="0"/>
              <a:t>Notice that an interview will be held within 2-3 days of the notification*, including date, time, and location of the meeting, the purpose of the meeting, the participants expected at the meeting, and that an advisor or attorney is allowed, and that the parties may bring any documents, evidence, or other information they would like the Investigator to consider.</a:t>
            </a:r>
          </a:p>
          <a:p>
            <a:pPr lvl="1"/>
            <a:endParaRPr lang="en-US" dirty="0"/>
          </a:p>
          <a:p>
            <a:r>
              <a:rPr lang="en-US" dirty="0"/>
              <a:t>Any time an investigator meets with either party, the parties must receive written notice of the meeting with sufficient time* to prepare for the meeting, with the information listed above.</a:t>
            </a:r>
          </a:p>
        </p:txBody>
      </p:sp>
      <p:pic>
        <p:nvPicPr>
          <p:cNvPr id="4" name="Picture 3"/>
          <p:cNvPicPr>
            <a:picLocks noChangeAspect="1"/>
          </p:cNvPicPr>
          <p:nvPr/>
        </p:nvPicPr>
        <p:blipFill>
          <a:blip/>
          <a:stretch>
            <a:fillRect/>
          </a:stretch>
        </p:blipFill>
        <p:spPr>
          <a:xfrm>
            <a:off x="9710713" y="5687467"/>
            <a:ext cx="2481287" cy="1170533"/>
          </a:xfrm>
          <a:prstGeom prst="rect">
            <a:avLst/>
          </a:prstGeom>
        </p:spPr>
      </p:pic>
    </p:spTree>
    <p:extLst>
      <p:ext uri="{BB962C8B-B14F-4D97-AF65-F5344CB8AC3E}">
        <p14:creationId xmlns:p14="http://schemas.microsoft.com/office/powerpoint/2010/main" val="9429882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Investigator(s): </a:t>
            </a:r>
          </a:p>
        </p:txBody>
      </p:sp>
      <p:sp>
        <p:nvSpPr>
          <p:cNvPr id="3" name="Content Placeholder 2"/>
          <p:cNvSpPr>
            <a:spLocks noGrp="1"/>
          </p:cNvSpPr>
          <p:nvPr>
            <p:ph idx="1"/>
          </p:nvPr>
        </p:nvSpPr>
        <p:spPr>
          <a:xfrm>
            <a:off x="838200" y="2142699"/>
            <a:ext cx="10515600" cy="4469974"/>
          </a:xfrm>
        </p:spPr>
        <p:txBody>
          <a:bodyPr>
            <a:normAutofit fontScale="77500" lnSpcReduction="20000"/>
          </a:bodyPr>
          <a:lstStyle/>
          <a:p>
            <a:r>
              <a:rPr lang="en-US" dirty="0"/>
              <a:t>Meets with Complainant and asks for any documents or witnesses.  Takes notes of interview.  </a:t>
            </a:r>
          </a:p>
          <a:p>
            <a:r>
              <a:rPr lang="en-US" dirty="0"/>
              <a:t>Meets with Respondent and asks for any documents or witnesses. Takes notes of interview.</a:t>
            </a:r>
          </a:p>
          <a:p>
            <a:r>
              <a:rPr lang="en-US" dirty="0"/>
              <a:t>Collects all available evidence not submitted by parties (security camera, police reports, past disciplinary action of both parties, if applicable).</a:t>
            </a:r>
          </a:p>
          <a:p>
            <a:r>
              <a:rPr lang="en-US" dirty="0"/>
              <a:t>Meets with witnesses. Takes notes of interview.</a:t>
            </a:r>
          </a:p>
          <a:p>
            <a:r>
              <a:rPr lang="en-US" dirty="0"/>
              <a:t>Follows up with Complainant and/or Respondent if necessary. (Send follow-Up </a:t>
            </a:r>
            <a:r>
              <a:rPr lang="en-US" dirty="0">
                <a:solidFill>
                  <a:srgbClr val="FF0000"/>
                </a:solidFill>
              </a:rPr>
              <a:t>Notice of Interview)</a:t>
            </a:r>
            <a:endParaRPr lang="en-US" dirty="0"/>
          </a:p>
          <a:p>
            <a:r>
              <a:rPr lang="en-US" dirty="0"/>
              <a:t>Compiles all evidence (notes of interviews, camera footage, police reports, past disciplinary actions, etc.) and send to both parties. (Use </a:t>
            </a:r>
            <a:r>
              <a:rPr lang="en-US" dirty="0">
                <a:solidFill>
                  <a:srgbClr val="FF0000"/>
                </a:solidFill>
              </a:rPr>
              <a:t>Cover Letter for Parties Receiving Evidence(Form #13)</a:t>
            </a:r>
            <a:r>
              <a:rPr lang="en-US" dirty="0"/>
              <a:t>)</a:t>
            </a:r>
          </a:p>
          <a:p>
            <a:r>
              <a:rPr lang="en-US" dirty="0"/>
              <a:t>Allows 10 days for parties to respond to evidence.</a:t>
            </a:r>
          </a:p>
          <a:p>
            <a:r>
              <a:rPr lang="en-US" dirty="0"/>
              <a:t>Considers parties’ responses, and drafts Investigative Report which summarizes the evidence (Use </a:t>
            </a:r>
            <a:r>
              <a:rPr lang="en-US" dirty="0">
                <a:solidFill>
                  <a:srgbClr val="FF0000"/>
                </a:solidFill>
              </a:rPr>
              <a:t>Investigative Report Template [Form #14].  </a:t>
            </a:r>
            <a:r>
              <a:rPr lang="en-US" dirty="0"/>
              <a:t>See</a:t>
            </a:r>
            <a:r>
              <a:rPr lang="en-US" dirty="0">
                <a:solidFill>
                  <a:srgbClr val="FF0000"/>
                </a:solidFill>
              </a:rPr>
              <a:t> Sample Final Investigative Report, Form #15</a:t>
            </a:r>
            <a:r>
              <a:rPr lang="en-US" dirty="0"/>
              <a:t>)</a:t>
            </a:r>
          </a:p>
          <a:p>
            <a:r>
              <a:rPr lang="en-US" dirty="0"/>
              <a:t>Send Investigative Report to TIXC who sends the report to both parties and Decision-Makers.*</a:t>
            </a:r>
          </a:p>
          <a:p>
            <a:pPr marL="0" indent="0">
              <a:buNone/>
            </a:pPr>
            <a:r>
              <a:rPr lang="en-US" dirty="0"/>
              <a:t>*The regulations do not specify who sends the report to the parties, but the form in this packet contemplates the report coming from the TIXC.</a:t>
            </a:r>
          </a:p>
        </p:txBody>
      </p:sp>
      <p:pic>
        <p:nvPicPr>
          <p:cNvPr id="4" name="Picture 3"/>
          <p:cNvPicPr>
            <a:picLocks noChangeAspect="1"/>
          </p:cNvPicPr>
          <p:nvPr/>
        </p:nvPicPr>
        <p:blipFill>
          <a:blip/>
          <a:stretch>
            <a:fillRect/>
          </a:stretch>
        </p:blipFill>
        <p:spPr>
          <a:xfrm>
            <a:off x="9746355" y="5988557"/>
            <a:ext cx="2481287" cy="1170533"/>
          </a:xfrm>
          <a:prstGeom prst="rect">
            <a:avLst/>
          </a:prstGeom>
        </p:spPr>
      </p:pic>
    </p:spTree>
    <p:extLst>
      <p:ext uri="{BB962C8B-B14F-4D97-AF65-F5344CB8AC3E}">
        <p14:creationId xmlns:p14="http://schemas.microsoft.com/office/powerpoint/2010/main" val="7942687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Decision-Maker or Team: </a:t>
            </a:r>
          </a:p>
        </p:txBody>
      </p:sp>
      <p:sp>
        <p:nvSpPr>
          <p:cNvPr id="3" name="Content Placeholder 2"/>
          <p:cNvSpPr>
            <a:spLocks noGrp="1"/>
          </p:cNvSpPr>
          <p:nvPr>
            <p:ph idx="1"/>
          </p:nvPr>
        </p:nvSpPr>
        <p:spPr/>
        <p:txBody>
          <a:bodyPr>
            <a:normAutofit/>
          </a:bodyPr>
          <a:lstStyle/>
          <a:p>
            <a:r>
              <a:rPr lang="en-US" dirty="0"/>
              <a:t>Allows 10 days for parties to submit cross-examination questions in writing to the Decision-Making Team. </a:t>
            </a:r>
          </a:p>
          <a:p>
            <a:r>
              <a:rPr lang="en-US" dirty="0"/>
              <a:t>Upon review for relevance, forwards cross-examination questions to each party and allows opportunity to respond. (You decide how long to allow for responses).</a:t>
            </a:r>
          </a:p>
          <a:p>
            <a:r>
              <a:rPr lang="en-US" dirty="0"/>
              <a:t>Reviews responses.</a:t>
            </a:r>
          </a:p>
          <a:p>
            <a:r>
              <a:rPr lang="en-US" dirty="0"/>
              <a:t>Writes Final Written Determination (Use </a:t>
            </a:r>
            <a:r>
              <a:rPr lang="en-US" dirty="0">
                <a:solidFill>
                  <a:srgbClr val="FF0000"/>
                </a:solidFill>
              </a:rPr>
              <a:t>Written Determination Template, Form #16; see also Sample Final Written Determination, Form #17</a:t>
            </a:r>
            <a:r>
              <a:rPr lang="en-US" dirty="0"/>
              <a:t>).</a:t>
            </a:r>
          </a:p>
        </p:txBody>
      </p:sp>
      <p:pic>
        <p:nvPicPr>
          <p:cNvPr id="4" name="Picture 3"/>
          <p:cNvPicPr>
            <a:picLocks noChangeAspect="1"/>
          </p:cNvPicPr>
          <p:nvPr/>
        </p:nvPicPr>
        <p:blipFill>
          <a:blip/>
          <a:stretch>
            <a:fillRect/>
          </a:stretch>
        </p:blipFill>
        <p:spPr>
          <a:xfrm>
            <a:off x="9710713" y="5775820"/>
            <a:ext cx="2481287" cy="1170533"/>
          </a:xfrm>
          <a:prstGeom prst="rect">
            <a:avLst/>
          </a:prstGeom>
        </p:spPr>
      </p:pic>
    </p:spTree>
    <p:extLst>
      <p:ext uri="{BB962C8B-B14F-4D97-AF65-F5344CB8AC3E}">
        <p14:creationId xmlns:p14="http://schemas.microsoft.com/office/powerpoint/2010/main" val="18475001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2063"/>
            <a:ext cx="10515600" cy="1325563"/>
          </a:xfrm>
        </p:spPr>
        <p:txBody>
          <a:bodyPr/>
          <a:lstStyle/>
          <a:p>
            <a:r>
              <a:rPr lang="en-US" dirty="0"/>
              <a:t>Appeal</a:t>
            </a:r>
          </a:p>
        </p:txBody>
      </p:sp>
      <p:sp>
        <p:nvSpPr>
          <p:cNvPr id="3" name="Content Placeholder 2"/>
          <p:cNvSpPr>
            <a:spLocks noGrp="1"/>
          </p:cNvSpPr>
          <p:nvPr>
            <p:ph idx="1"/>
          </p:nvPr>
        </p:nvSpPr>
        <p:spPr>
          <a:xfrm>
            <a:off x="471399" y="2011680"/>
            <a:ext cx="10515600" cy="4206240"/>
          </a:xfrm>
        </p:spPr>
        <p:txBody>
          <a:bodyPr>
            <a:normAutofit fontScale="85000" lnSpcReduction="20000"/>
          </a:bodyPr>
          <a:lstStyle/>
          <a:p>
            <a:r>
              <a:rPr lang="en-US" dirty="0"/>
              <a:t>An appeal must be made in writing to the Title IX Coordinator within 5 days of the Final Decision being issued. (Use </a:t>
            </a:r>
            <a:r>
              <a:rPr lang="en-US" dirty="0">
                <a:solidFill>
                  <a:srgbClr val="FF0000"/>
                </a:solidFill>
              </a:rPr>
              <a:t>Appeal Request, Form #18</a:t>
            </a:r>
            <a:r>
              <a:rPr lang="en-US" dirty="0"/>
              <a:t>)</a:t>
            </a:r>
          </a:p>
          <a:p>
            <a:r>
              <a:rPr lang="en-US" dirty="0"/>
              <a:t>Title IX Coordinator forwards appeals to appointed Appellate Officer (optional title), and Appellate Officer* sends </a:t>
            </a:r>
            <a:r>
              <a:rPr lang="en-US" dirty="0">
                <a:solidFill>
                  <a:srgbClr val="FF0000"/>
                </a:solidFill>
              </a:rPr>
              <a:t>Notice of Appeal (Form #19)</a:t>
            </a:r>
            <a:r>
              <a:rPr lang="en-US" dirty="0"/>
              <a:t>.</a:t>
            </a:r>
          </a:p>
          <a:p>
            <a:r>
              <a:rPr lang="en-US" dirty="0"/>
              <a:t>Appeals MUST be granted IF</a:t>
            </a:r>
          </a:p>
          <a:p>
            <a:pPr lvl="1"/>
            <a:r>
              <a:rPr lang="en-US" dirty="0"/>
              <a:t>Procedural irregularities that affected outcome</a:t>
            </a:r>
          </a:p>
          <a:p>
            <a:pPr lvl="1"/>
            <a:r>
              <a:rPr lang="en-US" dirty="0"/>
              <a:t>Bias or conflict of interest</a:t>
            </a:r>
          </a:p>
          <a:p>
            <a:pPr lvl="1"/>
            <a:r>
              <a:rPr lang="en-US" dirty="0"/>
              <a:t>New information that would have changed the outcome</a:t>
            </a:r>
          </a:p>
          <a:p>
            <a:r>
              <a:rPr lang="en-US" dirty="0"/>
              <a:t>Appeals MAY be granted within discretion of the Appellate Officer</a:t>
            </a:r>
            <a:r>
              <a:rPr lang="en-US" dirty="0">
                <a:solidFill>
                  <a:srgbClr val="FF0000"/>
                </a:solidFill>
              </a:rPr>
              <a:t>.</a:t>
            </a:r>
            <a:r>
              <a:rPr lang="en-US" dirty="0"/>
              <a:t> </a:t>
            </a:r>
          </a:p>
          <a:p>
            <a:r>
              <a:rPr lang="en-US" dirty="0"/>
              <a:t>If the appeal is granted, both parties submit written statements supporting or challenging the outcome.</a:t>
            </a:r>
          </a:p>
          <a:p>
            <a:r>
              <a:rPr lang="en-US" dirty="0"/>
              <a:t>Appellate Officer will issue written decision affirming, repealing, or remanding the decision-maker’s decision. (Use </a:t>
            </a:r>
            <a:r>
              <a:rPr lang="en-US" dirty="0">
                <a:solidFill>
                  <a:srgbClr val="FF0000"/>
                </a:solidFill>
              </a:rPr>
              <a:t>Appeal Decision Template, Form #20</a:t>
            </a:r>
            <a:r>
              <a:rPr lang="en-US" dirty="0"/>
              <a:t>)</a:t>
            </a:r>
          </a:p>
          <a:p>
            <a:pPr marL="0" indent="0">
              <a:buNone/>
            </a:pPr>
            <a:r>
              <a:rPr lang="en-US" dirty="0"/>
              <a:t>*The Notice of Appeal can come from the Title IX Coordinator, as well. </a:t>
            </a:r>
          </a:p>
          <a:p>
            <a:endParaRPr lang="en-US" dirty="0"/>
          </a:p>
        </p:txBody>
      </p:sp>
    </p:spTree>
    <p:extLst>
      <p:ext uri="{BB962C8B-B14F-4D97-AF65-F5344CB8AC3E}">
        <p14:creationId xmlns:p14="http://schemas.microsoft.com/office/powerpoint/2010/main" val="4240581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Informal Resolution Process</a:t>
            </a:r>
          </a:p>
        </p:txBody>
      </p:sp>
      <p:sp>
        <p:nvSpPr>
          <p:cNvPr id="3" name="Content Placeholder 2"/>
          <p:cNvSpPr>
            <a:spLocks noGrp="1"/>
          </p:cNvSpPr>
          <p:nvPr>
            <p:ph idx="1"/>
          </p:nvPr>
        </p:nvSpPr>
        <p:spPr/>
        <p:txBody>
          <a:bodyPr>
            <a:normAutofit fontScale="92500"/>
          </a:bodyPr>
          <a:lstStyle/>
          <a:p>
            <a:r>
              <a:rPr lang="en-US" dirty="0"/>
              <a:t>At any time BEFORE a final decision is reached, the parties may enter an Informal Resolution Process (IRP).  </a:t>
            </a:r>
          </a:p>
          <a:p>
            <a:r>
              <a:rPr lang="en-US" dirty="0"/>
              <a:t>Since the Notice of Allegations must include a paragraph about the IRP as an option, it is best practice to send information about the IRP with the Notice of Allegations.  </a:t>
            </a:r>
          </a:p>
          <a:p>
            <a:r>
              <a:rPr lang="en-US" dirty="0"/>
              <a:t>Both parties must provide written consent before moving forward with the IRP.  (See</a:t>
            </a:r>
            <a:r>
              <a:rPr lang="en-US" dirty="0">
                <a:solidFill>
                  <a:srgbClr val="FF0000"/>
                </a:solidFill>
              </a:rPr>
              <a:t> Sample of Informal Resolution Process Notice and Consent.</a:t>
            </a:r>
            <a:r>
              <a:rPr lang="en-US" dirty="0"/>
              <a:t> </a:t>
            </a:r>
            <a:r>
              <a:rPr lang="en-US" dirty="0">
                <a:solidFill>
                  <a:srgbClr val="FF0000"/>
                </a:solidFill>
              </a:rPr>
              <a:t>[Form #6.]  </a:t>
            </a:r>
            <a:r>
              <a:rPr lang="en-US" dirty="0"/>
              <a:t>This Sample is based on one idea for the IRP but may be modified to fit your LEA’s process.)</a:t>
            </a:r>
          </a:p>
          <a:p>
            <a:r>
              <a:rPr lang="en-US" dirty="0"/>
              <a:t>Allegations of a student Complainant against an employee Respondent DO NOT have the option of going through the Informal Resolution Process.</a:t>
            </a:r>
          </a:p>
          <a:p>
            <a:r>
              <a:rPr lang="en-US" dirty="0"/>
              <a:t>The Informal Resolution Process Facilitator will work with the parties to resolve the allegations and document the resolution in an </a:t>
            </a:r>
            <a:r>
              <a:rPr lang="en-US" dirty="0">
                <a:solidFill>
                  <a:srgbClr val="FF0000"/>
                </a:solidFill>
              </a:rPr>
              <a:t>Informal Resolution Agreement (Form #8)</a:t>
            </a:r>
            <a:r>
              <a:rPr lang="en-US" dirty="0"/>
              <a:t>.</a:t>
            </a:r>
          </a:p>
        </p:txBody>
      </p:sp>
    </p:spTree>
    <p:extLst>
      <p:ext uri="{BB962C8B-B14F-4D97-AF65-F5344CB8AC3E}">
        <p14:creationId xmlns:p14="http://schemas.microsoft.com/office/powerpoint/2010/main" val="14621255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80B9BF31-DF85-4E12-9A78-3DC231C9C934}"/>
              </a:ext>
            </a:extLst>
          </p:cNvPr>
          <p:cNvGraphicFramePr>
            <a:graphicFrameLocks noGrp="1"/>
          </p:cNvGraphicFramePr>
          <p:nvPr>
            <p:ph idx="4294967295"/>
            <p:extLst>
              <p:ext uri="{D42A27DB-BD31-4B8C-83A1-F6EECF244321}">
                <p14:modId xmlns:p14="http://schemas.microsoft.com/office/powerpoint/2010/main" val="3485766338"/>
              </p:ext>
            </p:extLst>
          </p:nvPr>
        </p:nvGraphicFramePr>
        <p:xfrm>
          <a:off x="0" y="750627"/>
          <a:ext cx="11859904" cy="54591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675827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F4A4F-BAB7-4952-8A51-0521FA103B69}"/>
              </a:ext>
            </a:extLst>
          </p:cNvPr>
          <p:cNvSpPr>
            <a:spLocks noGrp="1"/>
          </p:cNvSpPr>
          <p:nvPr>
            <p:ph type="title"/>
          </p:nvPr>
        </p:nvSpPr>
        <p:spPr/>
        <p:txBody>
          <a:bodyPr/>
          <a:lstStyle/>
          <a:p>
            <a:r>
              <a:rPr lang="en-US" dirty="0"/>
              <a:t>End of Process</a:t>
            </a:r>
          </a:p>
        </p:txBody>
      </p:sp>
      <p:pic>
        <p:nvPicPr>
          <p:cNvPr id="12" name="Content Placeholder 11">
            <a:extLst>
              <a:ext uri="{FF2B5EF4-FFF2-40B4-BE49-F238E27FC236}">
                <a16:creationId xmlns:a16="http://schemas.microsoft.com/office/drawing/2014/main" id="{DC8A0E5D-05C3-42AC-B0F8-639C9079225C}"/>
              </a:ext>
            </a:extLst>
          </p:cNvPr>
          <p:cNvPicPr>
            <a:picLocks noGrp="1" noChangeAspect="1"/>
          </p:cNvPicPr>
          <p:nvPr>
            <p:ph idx="1"/>
          </p:nvPr>
        </p:nvPicPr>
        <p:blipFill>
          <a:blip/>
          <a:stretch>
            <a:fillRect/>
          </a:stretch>
        </p:blipFill>
        <p:spPr>
          <a:xfrm>
            <a:off x="4012442" y="1974529"/>
            <a:ext cx="4599295" cy="4599295"/>
          </a:xfrm>
          <a:prstGeom prst="rect">
            <a:avLst/>
          </a:prstGeom>
        </p:spPr>
      </p:pic>
    </p:spTree>
    <p:extLst>
      <p:ext uri="{BB962C8B-B14F-4D97-AF65-F5344CB8AC3E}">
        <p14:creationId xmlns:p14="http://schemas.microsoft.com/office/powerpoint/2010/main" val="34634399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4BC6F-43C2-4FF8-A857-402C3D3327E9}"/>
              </a:ext>
            </a:extLst>
          </p:cNvPr>
          <p:cNvSpPr>
            <a:spLocks noGrp="1"/>
          </p:cNvSpPr>
          <p:nvPr>
            <p:ph type="title"/>
          </p:nvPr>
        </p:nvSpPr>
        <p:spPr/>
        <p:txBody>
          <a:bodyPr/>
          <a:lstStyle/>
          <a:p>
            <a:r>
              <a:rPr lang="en-US" dirty="0"/>
              <a:t>QUESTIONS? </a:t>
            </a:r>
          </a:p>
        </p:txBody>
      </p:sp>
      <p:pic>
        <p:nvPicPr>
          <p:cNvPr id="4" name="Content Placeholder 3">
            <a:extLst>
              <a:ext uri="{FF2B5EF4-FFF2-40B4-BE49-F238E27FC236}">
                <a16:creationId xmlns:a16="http://schemas.microsoft.com/office/drawing/2014/main" id="{53F6F8C6-2DE0-4F78-A6A5-12F6742D0E1B}"/>
              </a:ext>
            </a:extLst>
          </p:cNvPr>
          <p:cNvPicPr>
            <a:picLocks noGrp="1" noChangeAspect="1"/>
          </p:cNvPicPr>
          <p:nvPr>
            <p:ph idx="1"/>
          </p:nvPr>
        </p:nvPicPr>
        <p:blipFill>
          <a:blip/>
          <a:stretch>
            <a:fillRect/>
          </a:stretch>
        </p:blipFill>
        <p:spPr>
          <a:xfrm>
            <a:off x="5023644" y="3043238"/>
            <a:ext cx="2143125" cy="2143125"/>
          </a:xfrm>
          <a:prstGeom prst="rect">
            <a:avLst/>
          </a:prstGeom>
        </p:spPr>
      </p:pic>
    </p:spTree>
    <p:extLst>
      <p:ext uri="{BB962C8B-B14F-4D97-AF65-F5344CB8AC3E}">
        <p14:creationId xmlns:p14="http://schemas.microsoft.com/office/powerpoint/2010/main" val="30131491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6B436-0904-461A-858F-08B903B502EA}"/>
              </a:ext>
            </a:extLst>
          </p:cNvPr>
          <p:cNvSpPr>
            <a:spLocks noGrp="1"/>
          </p:cNvSpPr>
          <p:nvPr>
            <p:ph type="title"/>
          </p:nvPr>
        </p:nvSpPr>
        <p:spPr/>
        <p:txBody>
          <a:bodyPr/>
          <a:lstStyle/>
          <a:p>
            <a:pPr algn="ctr"/>
            <a:r>
              <a:rPr lang="en-US" dirty="0"/>
              <a:t>Break #1 </a:t>
            </a:r>
          </a:p>
        </p:txBody>
      </p:sp>
      <p:pic>
        <p:nvPicPr>
          <p:cNvPr id="4" name="Content Placeholder 3">
            <a:extLst>
              <a:ext uri="{FF2B5EF4-FFF2-40B4-BE49-F238E27FC236}">
                <a16:creationId xmlns:a16="http://schemas.microsoft.com/office/drawing/2014/main" id="{CD3B8F0A-3B94-43E8-B320-B368C0F86FB9}"/>
              </a:ext>
            </a:extLst>
          </p:cNvPr>
          <p:cNvPicPr>
            <a:picLocks noGrp="1" noChangeAspect="1"/>
          </p:cNvPicPr>
          <p:nvPr>
            <p:ph idx="1"/>
          </p:nvPr>
        </p:nvPicPr>
        <p:blipFill>
          <a:blip/>
          <a:stretch>
            <a:fillRect/>
          </a:stretch>
        </p:blipFill>
        <p:spPr>
          <a:xfrm>
            <a:off x="4709319" y="3290888"/>
            <a:ext cx="2771775" cy="1647825"/>
          </a:xfrm>
          <a:prstGeom prst="rect">
            <a:avLst/>
          </a:prstGeom>
        </p:spPr>
      </p:pic>
    </p:spTree>
    <p:extLst>
      <p:ext uri="{BB962C8B-B14F-4D97-AF65-F5344CB8AC3E}">
        <p14:creationId xmlns:p14="http://schemas.microsoft.com/office/powerpoint/2010/main" val="1992489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A48F15-ED2C-4CB1-BB07-F1E96434DBA1}"/>
              </a:ext>
            </a:extLst>
          </p:cNvPr>
          <p:cNvSpPr>
            <a:spLocks noGrp="1"/>
          </p:cNvSpPr>
          <p:nvPr>
            <p:ph type="title"/>
          </p:nvPr>
        </p:nvSpPr>
        <p:spPr>
          <a:xfrm>
            <a:off x="1683170" y="1214487"/>
            <a:ext cx="8825660" cy="1501417"/>
          </a:xfrm>
        </p:spPr>
        <p:txBody>
          <a:bodyPr>
            <a:normAutofit/>
          </a:bodyPr>
          <a:lstStyle/>
          <a:p>
            <a:pPr algn="ctr"/>
            <a:r>
              <a:rPr lang="en-US" sz="4500" dirty="0">
                <a:solidFill>
                  <a:schemeClr val="tx1"/>
                </a:solidFill>
              </a:rPr>
              <a:t>PART II--INVESTIGATIONS</a:t>
            </a:r>
          </a:p>
        </p:txBody>
      </p:sp>
      <p:sp>
        <p:nvSpPr>
          <p:cNvPr id="6" name="Text Placeholder 5">
            <a:extLst>
              <a:ext uri="{FF2B5EF4-FFF2-40B4-BE49-F238E27FC236}">
                <a16:creationId xmlns:a16="http://schemas.microsoft.com/office/drawing/2014/main" id="{113BF09D-DCF0-4380-9C5E-3E9AAFCFA6D7}"/>
              </a:ext>
            </a:extLst>
          </p:cNvPr>
          <p:cNvSpPr>
            <a:spLocks noGrp="1"/>
          </p:cNvSpPr>
          <p:nvPr>
            <p:ph type="body" idx="1"/>
          </p:nvPr>
        </p:nvSpPr>
        <p:spPr>
          <a:xfrm>
            <a:off x="512630" y="3429000"/>
            <a:ext cx="9563518" cy="2835322"/>
          </a:xfrm>
        </p:spPr>
        <p:txBody>
          <a:bodyPr>
            <a:normAutofit/>
          </a:bodyPr>
          <a:lstStyle/>
          <a:p>
            <a:r>
              <a:rPr lang="en-US" b="1" dirty="0"/>
              <a:t>Investigation Agenda:</a:t>
            </a:r>
          </a:p>
          <a:p>
            <a:pPr marL="457200" indent="-457200">
              <a:buAutoNum type="arabicPeriod"/>
            </a:pPr>
            <a:r>
              <a:rPr lang="en-US" dirty="0"/>
              <a:t>Bias and Conflict of Interest</a:t>
            </a:r>
          </a:p>
          <a:p>
            <a:pPr marL="457200" indent="-457200">
              <a:buAutoNum type="arabicPeriod"/>
            </a:pPr>
            <a:r>
              <a:rPr lang="en-US" dirty="0"/>
              <a:t>Working with Law Enforcement</a:t>
            </a:r>
          </a:p>
          <a:p>
            <a:pPr marL="457200" indent="-457200">
              <a:buAutoNum type="arabicPeriod"/>
            </a:pPr>
            <a:r>
              <a:rPr lang="en-US" dirty="0"/>
              <a:t>Tips for Investigations and Interviews</a:t>
            </a:r>
          </a:p>
          <a:p>
            <a:pPr marL="457200" indent="-457200">
              <a:buAutoNum type="arabicPeriod"/>
            </a:pPr>
            <a:r>
              <a:rPr lang="en-US" dirty="0"/>
              <a:t>Investigating for Credibility, Reliability, and Relevance</a:t>
            </a:r>
          </a:p>
          <a:p>
            <a:pPr marL="457200" indent="-457200">
              <a:buAutoNum type="arabicPeriod"/>
            </a:pPr>
            <a:endParaRPr lang="en-US" dirty="0"/>
          </a:p>
        </p:txBody>
      </p:sp>
    </p:spTree>
    <p:extLst>
      <p:ext uri="{BB962C8B-B14F-4D97-AF65-F5344CB8AC3E}">
        <p14:creationId xmlns:p14="http://schemas.microsoft.com/office/powerpoint/2010/main" val="32349279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58BD95-97BD-4DCA-AE06-BEBBBF28D6A1}"/>
              </a:ext>
            </a:extLst>
          </p:cNvPr>
          <p:cNvSpPr>
            <a:spLocks noGrp="1"/>
          </p:cNvSpPr>
          <p:nvPr>
            <p:ph type="title"/>
          </p:nvPr>
        </p:nvSpPr>
        <p:spPr/>
        <p:txBody>
          <a:bodyPr/>
          <a:lstStyle/>
          <a:p>
            <a:r>
              <a:rPr lang="en-US" dirty="0"/>
              <a:t>Conflict of interest and bias</a:t>
            </a:r>
          </a:p>
        </p:txBody>
      </p:sp>
      <p:sp>
        <p:nvSpPr>
          <p:cNvPr id="5" name="Text Placeholder 4">
            <a:extLst>
              <a:ext uri="{FF2B5EF4-FFF2-40B4-BE49-F238E27FC236}">
                <a16:creationId xmlns:a16="http://schemas.microsoft.com/office/drawing/2014/main" id="{6234A5E7-6C02-4012-B488-4E2E1CA586A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960494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93705-0415-445E-8023-077A40A54A2E}"/>
              </a:ext>
            </a:extLst>
          </p:cNvPr>
          <p:cNvSpPr>
            <a:spLocks noGrp="1"/>
          </p:cNvSpPr>
          <p:nvPr>
            <p:ph type="title"/>
          </p:nvPr>
        </p:nvSpPr>
        <p:spPr/>
        <p:txBody>
          <a:bodyPr/>
          <a:lstStyle/>
          <a:p>
            <a:r>
              <a:rPr lang="en-US" dirty="0"/>
              <a:t>Conflict of interest and Bias as a basis for appeal</a:t>
            </a:r>
          </a:p>
        </p:txBody>
      </p:sp>
      <p:sp>
        <p:nvSpPr>
          <p:cNvPr id="3" name="Content Placeholder 2">
            <a:extLst>
              <a:ext uri="{FF2B5EF4-FFF2-40B4-BE49-F238E27FC236}">
                <a16:creationId xmlns:a16="http://schemas.microsoft.com/office/drawing/2014/main" id="{EB2D004E-C986-4E65-8D85-5892C7440DFB}"/>
              </a:ext>
            </a:extLst>
          </p:cNvPr>
          <p:cNvSpPr>
            <a:spLocks noGrp="1"/>
          </p:cNvSpPr>
          <p:nvPr>
            <p:ph idx="1"/>
          </p:nvPr>
        </p:nvSpPr>
        <p:spPr>
          <a:xfrm>
            <a:off x="1202919" y="2011679"/>
            <a:ext cx="10411326" cy="4675723"/>
          </a:xfrm>
        </p:spPr>
        <p:txBody>
          <a:bodyPr>
            <a:normAutofit/>
          </a:bodyPr>
          <a:lstStyle/>
          <a:p>
            <a:pPr marL="0" indent="0">
              <a:buNone/>
            </a:pPr>
            <a:r>
              <a:rPr lang="en-US" sz="2800" dirty="0"/>
              <a:t>There are three bases for an appeal: </a:t>
            </a:r>
          </a:p>
          <a:p>
            <a:pPr marL="514350" indent="-514350">
              <a:buFont typeface="+mj-lt"/>
              <a:buAutoNum type="arabicPeriod"/>
            </a:pPr>
            <a:r>
              <a:rPr lang="en-US" sz="2800" dirty="0"/>
              <a:t>Procedural irregularity that affected the outcome of the matter;</a:t>
            </a:r>
          </a:p>
          <a:p>
            <a:pPr marL="514350" indent="-514350">
              <a:buFont typeface="+mj-lt"/>
              <a:buAutoNum type="arabicPeriod"/>
            </a:pPr>
            <a:r>
              <a:rPr lang="en-US" sz="2800" dirty="0"/>
              <a:t>New evidence that was not reasonably available at the time the determination regarding responsibility or dismissal was made, that could affect the outcome of the matter; and</a:t>
            </a:r>
          </a:p>
          <a:p>
            <a:pPr marL="514350" indent="-514350">
              <a:buFont typeface="+mj-lt"/>
              <a:buAutoNum type="arabicPeriod"/>
            </a:pPr>
            <a:r>
              <a:rPr lang="en-US" sz="2800" b="1" i="1" dirty="0"/>
              <a:t>The Title IX Coordinator, investigator(s), or decision-maker(s) had a conflict of interest or bias for or against complainants or respondents generally or the individual complainant or respondent that affected the outcome of the matter.</a:t>
            </a:r>
            <a:endParaRPr lang="en-US" sz="2800" dirty="0"/>
          </a:p>
        </p:txBody>
      </p:sp>
    </p:spTree>
    <p:extLst>
      <p:ext uri="{BB962C8B-B14F-4D97-AF65-F5344CB8AC3E}">
        <p14:creationId xmlns:p14="http://schemas.microsoft.com/office/powerpoint/2010/main" val="375394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71E8C-637D-4F83-ABCF-6355AAE45B9E}"/>
              </a:ext>
            </a:extLst>
          </p:cNvPr>
          <p:cNvSpPr>
            <a:spLocks noGrp="1"/>
          </p:cNvSpPr>
          <p:nvPr>
            <p:ph type="title"/>
          </p:nvPr>
        </p:nvSpPr>
        <p:spPr/>
        <p:txBody>
          <a:bodyPr/>
          <a:lstStyle/>
          <a:p>
            <a:r>
              <a:rPr lang="en-US" dirty="0"/>
              <a:t>Conflict of Interest</a:t>
            </a:r>
          </a:p>
        </p:txBody>
      </p:sp>
      <p:sp>
        <p:nvSpPr>
          <p:cNvPr id="3" name="Content Placeholder 2">
            <a:extLst>
              <a:ext uri="{FF2B5EF4-FFF2-40B4-BE49-F238E27FC236}">
                <a16:creationId xmlns:a16="http://schemas.microsoft.com/office/drawing/2014/main" id="{0F35E682-9A8A-40A4-896D-A0CFB734B047}"/>
              </a:ext>
            </a:extLst>
          </p:cNvPr>
          <p:cNvSpPr>
            <a:spLocks noGrp="1"/>
          </p:cNvSpPr>
          <p:nvPr>
            <p:ph idx="1"/>
          </p:nvPr>
        </p:nvSpPr>
        <p:spPr>
          <a:xfrm>
            <a:off x="272956" y="2011680"/>
            <a:ext cx="11723426" cy="4562144"/>
          </a:xfrm>
        </p:spPr>
        <p:txBody>
          <a:bodyPr>
            <a:noAutofit/>
          </a:bodyPr>
          <a:lstStyle/>
          <a:p>
            <a:r>
              <a:rPr lang="en-US" sz="2700" dirty="0"/>
              <a:t>Connection-free investigations are tough in a small community.</a:t>
            </a:r>
          </a:p>
          <a:p>
            <a:r>
              <a:rPr lang="en-US" sz="2700" dirty="0"/>
              <a:t>You are not required to be a stranger to those you interview, but you have to be objective!</a:t>
            </a:r>
          </a:p>
          <a:p>
            <a:pPr lvl="1"/>
            <a:r>
              <a:rPr lang="en-US" sz="2700" dirty="0"/>
              <a:t>Can you be objective if the Respondent is your daughter’s boyfriend?</a:t>
            </a:r>
          </a:p>
          <a:p>
            <a:pPr lvl="1"/>
            <a:r>
              <a:rPr lang="en-US" sz="2700" dirty="0"/>
              <a:t>Can you be objective if the Complainant is your next-door neighbor since she was born?</a:t>
            </a:r>
          </a:p>
          <a:p>
            <a:pPr lvl="1"/>
            <a:r>
              <a:rPr lang="en-US" sz="2700" dirty="0"/>
              <a:t>Can you be objective if the Respondent is your niece?</a:t>
            </a:r>
          </a:p>
          <a:p>
            <a:pPr lvl="1"/>
            <a:r>
              <a:rPr lang="en-US" sz="2700" dirty="0"/>
              <a:t>Can you be objective if the Complainant is a member of your congregation?</a:t>
            </a:r>
          </a:p>
        </p:txBody>
      </p:sp>
    </p:spTree>
    <p:extLst>
      <p:ext uri="{BB962C8B-B14F-4D97-AF65-F5344CB8AC3E}">
        <p14:creationId xmlns:p14="http://schemas.microsoft.com/office/powerpoint/2010/main" val="41423240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4B287-95F6-4355-85B3-50B6BE6029FF}"/>
              </a:ext>
            </a:extLst>
          </p:cNvPr>
          <p:cNvSpPr>
            <a:spLocks noGrp="1"/>
          </p:cNvSpPr>
          <p:nvPr>
            <p:ph type="title"/>
          </p:nvPr>
        </p:nvSpPr>
        <p:spPr/>
        <p:txBody>
          <a:bodyPr/>
          <a:lstStyle/>
          <a:p>
            <a:r>
              <a:rPr lang="en-US" dirty="0"/>
              <a:t>Bias</a:t>
            </a:r>
          </a:p>
        </p:txBody>
      </p:sp>
      <p:sp>
        <p:nvSpPr>
          <p:cNvPr id="3" name="Content Placeholder 2">
            <a:extLst>
              <a:ext uri="{FF2B5EF4-FFF2-40B4-BE49-F238E27FC236}">
                <a16:creationId xmlns:a16="http://schemas.microsoft.com/office/drawing/2014/main" id="{69994535-BFCB-4D12-A281-3A5457D789EB}"/>
              </a:ext>
            </a:extLst>
          </p:cNvPr>
          <p:cNvSpPr>
            <a:spLocks noGrp="1"/>
          </p:cNvSpPr>
          <p:nvPr>
            <p:ph idx="1"/>
          </p:nvPr>
        </p:nvSpPr>
        <p:spPr/>
        <p:txBody>
          <a:bodyPr/>
          <a:lstStyle/>
          <a:p>
            <a:r>
              <a:rPr lang="en-US" sz="3000" dirty="0"/>
              <a:t>We all have biases.</a:t>
            </a:r>
          </a:p>
          <a:p>
            <a:r>
              <a:rPr lang="en-US" sz="3000" dirty="0"/>
              <a:t>Be aware of your biases.</a:t>
            </a:r>
          </a:p>
          <a:p>
            <a:r>
              <a:rPr lang="en-US" sz="3000" dirty="0"/>
              <a:t>There are different types of biases, for example:</a:t>
            </a:r>
          </a:p>
          <a:p>
            <a:pPr lvl="1"/>
            <a:r>
              <a:rPr lang="en-US" sz="2300" dirty="0"/>
              <a:t>Association Bias </a:t>
            </a:r>
          </a:p>
          <a:p>
            <a:pPr lvl="1"/>
            <a:r>
              <a:rPr lang="en-US" sz="2500" dirty="0"/>
              <a:t>Confirmation bias</a:t>
            </a:r>
          </a:p>
          <a:p>
            <a:pPr lvl="1"/>
            <a:r>
              <a:rPr lang="en-US" sz="2500" dirty="0"/>
              <a:t>“Like me” or Affinity Bias</a:t>
            </a:r>
          </a:p>
          <a:p>
            <a:pPr lvl="1"/>
            <a:r>
              <a:rPr lang="en-US" sz="2500" dirty="0"/>
              <a:t>Priming</a:t>
            </a:r>
          </a:p>
          <a:p>
            <a:pPr lvl="1"/>
            <a:endParaRPr lang="en-US" dirty="0"/>
          </a:p>
          <a:p>
            <a:pPr lvl="1"/>
            <a:endParaRPr lang="en-US" dirty="0"/>
          </a:p>
        </p:txBody>
      </p:sp>
      <p:pic>
        <p:nvPicPr>
          <p:cNvPr id="4" name="Picture 3">
            <a:extLst>
              <a:ext uri="{FF2B5EF4-FFF2-40B4-BE49-F238E27FC236}">
                <a16:creationId xmlns:a16="http://schemas.microsoft.com/office/drawing/2014/main" id="{2D02FA7D-22DF-4854-A855-97D0FDA3A2E7}"/>
              </a:ext>
            </a:extLst>
          </p:cNvPr>
          <p:cNvPicPr>
            <a:picLocks noChangeAspect="1"/>
          </p:cNvPicPr>
          <p:nvPr/>
        </p:nvPicPr>
        <p:blipFill>
          <a:blip r:embed="rId2"/>
          <a:stretch>
            <a:fillRect/>
          </a:stretch>
        </p:blipFill>
        <p:spPr>
          <a:xfrm>
            <a:off x="8840320" y="3759185"/>
            <a:ext cx="3156062" cy="2677479"/>
          </a:xfrm>
          <a:prstGeom prst="rect">
            <a:avLst/>
          </a:prstGeom>
        </p:spPr>
      </p:pic>
    </p:spTree>
    <p:extLst>
      <p:ext uri="{BB962C8B-B14F-4D97-AF65-F5344CB8AC3E}">
        <p14:creationId xmlns:p14="http://schemas.microsoft.com/office/powerpoint/2010/main" val="41706926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869ED-A6D9-461F-AC42-2D497F57280C}"/>
              </a:ext>
            </a:extLst>
          </p:cNvPr>
          <p:cNvSpPr>
            <a:spLocks noGrp="1"/>
          </p:cNvSpPr>
          <p:nvPr>
            <p:ph type="title"/>
          </p:nvPr>
        </p:nvSpPr>
        <p:spPr/>
        <p:txBody>
          <a:bodyPr/>
          <a:lstStyle/>
          <a:p>
            <a:r>
              <a:rPr lang="en-US" dirty="0"/>
              <a:t>Association bias</a:t>
            </a:r>
          </a:p>
        </p:txBody>
      </p:sp>
      <p:sp>
        <p:nvSpPr>
          <p:cNvPr id="3" name="Content Placeholder 2">
            <a:extLst>
              <a:ext uri="{FF2B5EF4-FFF2-40B4-BE49-F238E27FC236}">
                <a16:creationId xmlns:a16="http://schemas.microsoft.com/office/drawing/2014/main" id="{2B7FB606-C377-4AF7-8BB4-CCBF7A526BF4}"/>
              </a:ext>
            </a:extLst>
          </p:cNvPr>
          <p:cNvSpPr>
            <a:spLocks noGrp="1"/>
          </p:cNvSpPr>
          <p:nvPr>
            <p:ph idx="1"/>
          </p:nvPr>
        </p:nvSpPr>
        <p:spPr/>
        <p:txBody>
          <a:bodyPr/>
          <a:lstStyle/>
          <a:p>
            <a:r>
              <a:rPr lang="en-US" dirty="0"/>
              <a:t>Association bias is when you tend to believe those who you associate with someone you know or an experience you had</a:t>
            </a:r>
          </a:p>
          <a:p>
            <a:pPr lvl="1"/>
            <a:r>
              <a:rPr lang="en-US" dirty="0"/>
              <a:t>The complainant looks just like your nephew.</a:t>
            </a:r>
          </a:p>
          <a:p>
            <a:pPr lvl="1"/>
            <a:r>
              <a:rPr lang="en-US" dirty="0"/>
              <a:t>Your sister was sexually assaulted when she was in high school</a:t>
            </a:r>
          </a:p>
          <a:p>
            <a:pPr lvl="1"/>
            <a:r>
              <a:rPr lang="en-US" dirty="0"/>
              <a:t>Your father was accused of sexual assault and he lost his job as a result</a:t>
            </a:r>
          </a:p>
          <a:p>
            <a:pPr lvl="1"/>
            <a:r>
              <a:rPr lang="en-US" dirty="0"/>
              <a:t>The witness has the same mannerisms as your brother, who you do not get along with and find incredibly annoying</a:t>
            </a:r>
          </a:p>
        </p:txBody>
      </p:sp>
    </p:spTree>
    <p:extLst>
      <p:ext uri="{BB962C8B-B14F-4D97-AF65-F5344CB8AC3E}">
        <p14:creationId xmlns:p14="http://schemas.microsoft.com/office/powerpoint/2010/main" val="31741130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CB979-1150-4ED9-9585-37951060C7D2}"/>
              </a:ext>
            </a:extLst>
          </p:cNvPr>
          <p:cNvSpPr>
            <a:spLocks noGrp="1"/>
          </p:cNvSpPr>
          <p:nvPr>
            <p:ph type="title"/>
          </p:nvPr>
        </p:nvSpPr>
        <p:spPr/>
        <p:txBody>
          <a:bodyPr/>
          <a:lstStyle/>
          <a:p>
            <a:r>
              <a:rPr lang="en-US" dirty="0"/>
              <a:t>Confirmation bias</a:t>
            </a:r>
          </a:p>
        </p:txBody>
      </p:sp>
      <p:sp>
        <p:nvSpPr>
          <p:cNvPr id="3" name="Content Placeholder 2">
            <a:extLst>
              <a:ext uri="{FF2B5EF4-FFF2-40B4-BE49-F238E27FC236}">
                <a16:creationId xmlns:a16="http://schemas.microsoft.com/office/drawing/2014/main" id="{5EE5FAC0-4FDD-4DD7-A7A7-DFF3DBD44284}"/>
              </a:ext>
            </a:extLst>
          </p:cNvPr>
          <p:cNvSpPr>
            <a:spLocks noGrp="1"/>
          </p:cNvSpPr>
          <p:nvPr>
            <p:ph idx="1"/>
          </p:nvPr>
        </p:nvSpPr>
        <p:spPr/>
        <p:txBody>
          <a:bodyPr/>
          <a:lstStyle/>
          <a:p>
            <a:r>
              <a:rPr lang="en-US" dirty="0"/>
              <a:t>The natural tendency to give more weight to information that confirms a preconceived notion or belief.</a:t>
            </a:r>
          </a:p>
          <a:p>
            <a:pPr lvl="1"/>
            <a:r>
              <a:rPr lang="en-US" dirty="0"/>
              <a:t>Boys will take whatever they can get from girls.</a:t>
            </a:r>
          </a:p>
          <a:p>
            <a:pPr lvl="1"/>
            <a:r>
              <a:rPr lang="en-US" dirty="0"/>
              <a:t>Girls who wear short skirts and mid-riff shirts are asking for it, and likely consented to whatever they’re complaining of</a:t>
            </a:r>
          </a:p>
          <a:p>
            <a:pPr lvl="1"/>
            <a:r>
              <a:rPr lang="en-US" dirty="0"/>
              <a:t>Boys will be boys and exploring sexual limits is part of growing up</a:t>
            </a:r>
          </a:p>
          <a:p>
            <a:pPr lvl="1"/>
            <a:r>
              <a:rPr lang="en-US" dirty="0"/>
              <a:t>Girls make things up and cause drama.</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18465734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84152-8623-4A60-983E-981DC4FD77E9}"/>
              </a:ext>
            </a:extLst>
          </p:cNvPr>
          <p:cNvSpPr>
            <a:spLocks noGrp="1"/>
          </p:cNvSpPr>
          <p:nvPr>
            <p:ph type="title"/>
          </p:nvPr>
        </p:nvSpPr>
        <p:spPr/>
        <p:txBody>
          <a:bodyPr/>
          <a:lstStyle/>
          <a:p>
            <a:r>
              <a:rPr lang="en-US" dirty="0"/>
              <a:t>Confirmation bias, cont.</a:t>
            </a:r>
          </a:p>
        </p:txBody>
      </p:sp>
      <p:sp>
        <p:nvSpPr>
          <p:cNvPr id="3" name="Content Placeholder 2">
            <a:extLst>
              <a:ext uri="{FF2B5EF4-FFF2-40B4-BE49-F238E27FC236}">
                <a16:creationId xmlns:a16="http://schemas.microsoft.com/office/drawing/2014/main" id="{50633BBB-FF54-4EDA-B231-59478C064F65}"/>
              </a:ext>
            </a:extLst>
          </p:cNvPr>
          <p:cNvSpPr>
            <a:spLocks noGrp="1"/>
          </p:cNvSpPr>
          <p:nvPr>
            <p:ph idx="1"/>
          </p:nvPr>
        </p:nvSpPr>
        <p:spPr/>
        <p:txBody>
          <a:bodyPr/>
          <a:lstStyle/>
          <a:p>
            <a:r>
              <a:rPr lang="en-US" dirty="0"/>
              <a:t>Confirmation bias can influence who you interview and what evidence you seek.   </a:t>
            </a:r>
          </a:p>
          <a:p>
            <a:pPr lvl="1"/>
            <a:r>
              <a:rPr lang="en-US" dirty="0"/>
              <a:t>If you believe boys will take whatever they can get, and the Respondent is a boy, there may be a tendency to review that student’s disciplinary record with a fine tooth comb</a:t>
            </a:r>
          </a:p>
          <a:p>
            <a:pPr lvl="1"/>
            <a:r>
              <a:rPr lang="en-US" dirty="0"/>
              <a:t>If you believe girls like to make things up and cause drama, you may not interview individuals identified by a female Complainant, dismissing additional witnesses as lacking credibility.</a:t>
            </a:r>
          </a:p>
        </p:txBody>
      </p:sp>
    </p:spTree>
    <p:extLst>
      <p:ext uri="{BB962C8B-B14F-4D97-AF65-F5344CB8AC3E}">
        <p14:creationId xmlns:p14="http://schemas.microsoft.com/office/powerpoint/2010/main" val="27616699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D9B67-A474-4138-B5FD-82F112DD3F06}"/>
              </a:ext>
            </a:extLst>
          </p:cNvPr>
          <p:cNvSpPr>
            <a:spLocks noGrp="1"/>
          </p:cNvSpPr>
          <p:nvPr>
            <p:ph type="title"/>
          </p:nvPr>
        </p:nvSpPr>
        <p:spPr/>
        <p:txBody>
          <a:bodyPr/>
          <a:lstStyle/>
          <a:p>
            <a:r>
              <a:rPr lang="en-US" dirty="0"/>
              <a:t>“Like me” bias (or affinity bias)</a:t>
            </a:r>
          </a:p>
        </p:txBody>
      </p:sp>
      <p:sp>
        <p:nvSpPr>
          <p:cNvPr id="3" name="Content Placeholder 2">
            <a:extLst>
              <a:ext uri="{FF2B5EF4-FFF2-40B4-BE49-F238E27FC236}">
                <a16:creationId xmlns:a16="http://schemas.microsoft.com/office/drawing/2014/main" id="{DACD87D4-B929-4408-86AA-3E8737681BF1}"/>
              </a:ext>
            </a:extLst>
          </p:cNvPr>
          <p:cNvSpPr>
            <a:spLocks noGrp="1"/>
          </p:cNvSpPr>
          <p:nvPr>
            <p:ph idx="1"/>
          </p:nvPr>
        </p:nvSpPr>
        <p:spPr/>
        <p:txBody>
          <a:bodyPr>
            <a:normAutofit/>
          </a:bodyPr>
          <a:lstStyle/>
          <a:p>
            <a:r>
              <a:rPr lang="en-US" dirty="0"/>
              <a:t>The tendency for an investigator to favor information received from witnesses who are, in some respect, “like” the investigator.  </a:t>
            </a:r>
          </a:p>
          <a:p>
            <a:pPr lvl="1"/>
            <a:r>
              <a:rPr lang="en-US" dirty="0"/>
              <a:t>If the investigator has a son who plays football and the Respondent plays football, there may be an unconscious tendency to believe the Respondent because of the common bond of football.</a:t>
            </a:r>
          </a:p>
          <a:p>
            <a:pPr lvl="1"/>
            <a:r>
              <a:rPr lang="en-US" dirty="0"/>
              <a:t>If the investigator is the only employee in the district who is not a member of the predominant faith and the Complainant is also not a member of the predominant faith, the investigator may tend to believe the Complainant based on the common bond of being an outsider.</a:t>
            </a:r>
          </a:p>
          <a:p>
            <a:pPr lvl="1"/>
            <a:r>
              <a:rPr lang="en-US" dirty="0"/>
              <a:t>Sometimes the very fact that the investigator is male can unconsciously lead him to tend towards believing the male party; same with females</a:t>
            </a:r>
          </a:p>
        </p:txBody>
      </p:sp>
    </p:spTree>
    <p:extLst>
      <p:ext uri="{BB962C8B-B14F-4D97-AF65-F5344CB8AC3E}">
        <p14:creationId xmlns:p14="http://schemas.microsoft.com/office/powerpoint/2010/main" val="36070602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40967-BCC4-4E3E-9D81-50D9076E762C}"/>
              </a:ext>
            </a:extLst>
          </p:cNvPr>
          <p:cNvSpPr>
            <a:spLocks noGrp="1"/>
          </p:cNvSpPr>
          <p:nvPr>
            <p:ph type="title"/>
          </p:nvPr>
        </p:nvSpPr>
        <p:spPr/>
        <p:txBody>
          <a:bodyPr/>
          <a:lstStyle/>
          <a:p>
            <a:r>
              <a:rPr lang="en-US" dirty="0"/>
              <a:t>Priming</a:t>
            </a:r>
          </a:p>
        </p:txBody>
      </p:sp>
      <p:sp>
        <p:nvSpPr>
          <p:cNvPr id="3" name="Content Placeholder 2">
            <a:extLst>
              <a:ext uri="{FF2B5EF4-FFF2-40B4-BE49-F238E27FC236}">
                <a16:creationId xmlns:a16="http://schemas.microsoft.com/office/drawing/2014/main" id="{7BE280DC-10EF-4747-848E-A7816E62DCC5}"/>
              </a:ext>
            </a:extLst>
          </p:cNvPr>
          <p:cNvSpPr>
            <a:spLocks noGrp="1"/>
          </p:cNvSpPr>
          <p:nvPr>
            <p:ph idx="1"/>
          </p:nvPr>
        </p:nvSpPr>
        <p:spPr/>
        <p:txBody>
          <a:bodyPr/>
          <a:lstStyle/>
          <a:p>
            <a:r>
              <a:rPr lang="en-US" dirty="0"/>
              <a:t>The tendency to phrase questions in such a way that elicits a certain response based on the investigator’s bias (conscious or unconscious)</a:t>
            </a:r>
          </a:p>
          <a:p>
            <a:pPr lvl="1"/>
            <a:r>
              <a:rPr lang="en-US" dirty="0"/>
              <a:t>“What did you do when he attacked you?” v.  “What did you do when he put his hands on you like that?”</a:t>
            </a:r>
          </a:p>
          <a:p>
            <a:pPr lvl="1"/>
            <a:r>
              <a:rPr lang="en-US" dirty="0"/>
              <a:t>“How did you feel when you found out you were being stalked?” v. “How did you feel when you found out Respondent was following you?”  </a:t>
            </a:r>
          </a:p>
          <a:p>
            <a:pPr marL="228600" lvl="1" indent="0">
              <a:buNone/>
            </a:pPr>
            <a:endParaRPr lang="en-US" dirty="0"/>
          </a:p>
        </p:txBody>
      </p:sp>
    </p:spTree>
    <p:extLst>
      <p:ext uri="{BB962C8B-B14F-4D97-AF65-F5344CB8AC3E}">
        <p14:creationId xmlns:p14="http://schemas.microsoft.com/office/powerpoint/2010/main" val="16817462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71980-A58E-4466-9BA7-551417E3C194}"/>
              </a:ext>
            </a:extLst>
          </p:cNvPr>
          <p:cNvSpPr>
            <a:spLocks noGrp="1"/>
          </p:cNvSpPr>
          <p:nvPr>
            <p:ph type="title"/>
          </p:nvPr>
        </p:nvSpPr>
        <p:spPr/>
        <p:txBody>
          <a:bodyPr/>
          <a:lstStyle/>
          <a:p>
            <a:r>
              <a:rPr lang="en-US" dirty="0"/>
              <a:t>Bias impacts investigations and decision-making</a:t>
            </a:r>
          </a:p>
        </p:txBody>
      </p:sp>
      <p:sp>
        <p:nvSpPr>
          <p:cNvPr id="3" name="Content Placeholder 2">
            <a:extLst>
              <a:ext uri="{FF2B5EF4-FFF2-40B4-BE49-F238E27FC236}">
                <a16:creationId xmlns:a16="http://schemas.microsoft.com/office/drawing/2014/main" id="{6F053C96-BA71-4D90-8F7A-E2754381B40C}"/>
              </a:ext>
            </a:extLst>
          </p:cNvPr>
          <p:cNvSpPr>
            <a:spLocks noGrp="1"/>
          </p:cNvSpPr>
          <p:nvPr>
            <p:ph idx="1"/>
          </p:nvPr>
        </p:nvSpPr>
        <p:spPr/>
        <p:txBody>
          <a:bodyPr/>
          <a:lstStyle/>
          <a:p>
            <a:r>
              <a:rPr lang="en-US" dirty="0"/>
              <a:t>Affects the questions we ask</a:t>
            </a:r>
          </a:p>
          <a:p>
            <a:r>
              <a:rPr lang="en-US" dirty="0"/>
              <a:t>Whether to add to the investigative report following information from one of the parties during the 1</a:t>
            </a:r>
            <a:r>
              <a:rPr lang="en-US" baseline="30000" dirty="0"/>
              <a:t>st</a:t>
            </a:r>
            <a:r>
              <a:rPr lang="en-US" dirty="0"/>
              <a:t> 10 day Review Period</a:t>
            </a:r>
          </a:p>
          <a:p>
            <a:r>
              <a:rPr lang="en-US" dirty="0"/>
              <a:t>Impacts the way investigative reports are written</a:t>
            </a:r>
          </a:p>
          <a:p>
            <a:r>
              <a:rPr lang="en-US" dirty="0"/>
              <a:t>Influences decision-makers’ assessment of credibility and reliability of parties and witnesses</a:t>
            </a:r>
          </a:p>
          <a:p>
            <a:r>
              <a:rPr lang="en-US" dirty="0"/>
              <a:t>May influence the overall determination</a:t>
            </a:r>
          </a:p>
        </p:txBody>
      </p:sp>
    </p:spTree>
    <p:extLst>
      <p:ext uri="{BB962C8B-B14F-4D97-AF65-F5344CB8AC3E}">
        <p14:creationId xmlns:p14="http://schemas.microsoft.com/office/powerpoint/2010/main" val="20270698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D9407-7996-4BC2-A666-551A6CFBECC4}"/>
              </a:ext>
            </a:extLst>
          </p:cNvPr>
          <p:cNvSpPr>
            <a:spLocks noGrp="1"/>
          </p:cNvSpPr>
          <p:nvPr>
            <p:ph type="title"/>
          </p:nvPr>
        </p:nvSpPr>
        <p:spPr/>
        <p:txBody>
          <a:bodyPr/>
          <a:lstStyle/>
          <a:p>
            <a:r>
              <a:rPr lang="en-US" dirty="0"/>
              <a:t>Mitigating bias</a:t>
            </a:r>
          </a:p>
        </p:txBody>
      </p:sp>
      <p:sp>
        <p:nvSpPr>
          <p:cNvPr id="3" name="Content Placeholder 2">
            <a:extLst>
              <a:ext uri="{FF2B5EF4-FFF2-40B4-BE49-F238E27FC236}">
                <a16:creationId xmlns:a16="http://schemas.microsoft.com/office/drawing/2014/main" id="{B2AE671A-2A07-477C-AB71-45DDAEF35D30}"/>
              </a:ext>
            </a:extLst>
          </p:cNvPr>
          <p:cNvSpPr>
            <a:spLocks noGrp="1"/>
          </p:cNvSpPr>
          <p:nvPr>
            <p:ph idx="1"/>
          </p:nvPr>
        </p:nvSpPr>
        <p:spPr/>
        <p:txBody>
          <a:bodyPr/>
          <a:lstStyle/>
          <a:p>
            <a:r>
              <a:rPr lang="en-US" dirty="0"/>
              <a:t>Ensure there was equity throughout the process: both parties were given the same process</a:t>
            </a:r>
          </a:p>
          <a:p>
            <a:r>
              <a:rPr lang="en-US" dirty="0"/>
              <a:t>Ensure questions to all parties were fair and asked in a neutral, non-leading way (more on this later)</a:t>
            </a:r>
          </a:p>
          <a:p>
            <a:r>
              <a:rPr lang="en-US" dirty="0"/>
              <a:t>Information in an Investigative Report must be presented objectively—avoid unnecessary adjectives or descriptors.  Report facts.  “Complainant reported…”  “Respondent stated…” </a:t>
            </a:r>
          </a:p>
          <a:p>
            <a:r>
              <a:rPr lang="en-US" dirty="0"/>
              <a:t>Decision-makers need to consider ALL possible outcomes.  Prior to finalizing a decision, consider the opposite of that decision and whether there is evidence to support a different conclusion</a:t>
            </a:r>
          </a:p>
        </p:txBody>
      </p:sp>
    </p:spTree>
    <p:extLst>
      <p:ext uri="{BB962C8B-B14F-4D97-AF65-F5344CB8AC3E}">
        <p14:creationId xmlns:p14="http://schemas.microsoft.com/office/powerpoint/2010/main" val="14735408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BCFA0BA-9BA1-4473-B672-DF829665386F}"/>
              </a:ext>
            </a:extLst>
          </p:cNvPr>
          <p:cNvSpPr>
            <a:spLocks noGrp="1"/>
          </p:cNvSpPr>
          <p:nvPr>
            <p:ph type="title"/>
          </p:nvPr>
        </p:nvSpPr>
        <p:spPr/>
        <p:txBody>
          <a:bodyPr/>
          <a:lstStyle/>
          <a:p>
            <a:pPr algn="ctr"/>
            <a:r>
              <a:rPr lang="en-US" dirty="0"/>
              <a:t>Working with Law Enforcement</a:t>
            </a:r>
          </a:p>
        </p:txBody>
      </p:sp>
      <p:sp>
        <p:nvSpPr>
          <p:cNvPr id="3" name="Text Placeholder 2">
            <a:extLst>
              <a:ext uri="{FF2B5EF4-FFF2-40B4-BE49-F238E27FC236}">
                <a16:creationId xmlns:a16="http://schemas.microsoft.com/office/drawing/2014/main" id="{3C61D75B-5A17-446F-BB67-4357CB71376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3749680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06E3A-E968-456E-B888-3739D562739D}"/>
              </a:ext>
            </a:extLst>
          </p:cNvPr>
          <p:cNvSpPr>
            <a:spLocks noGrp="1"/>
          </p:cNvSpPr>
          <p:nvPr>
            <p:ph type="title"/>
          </p:nvPr>
        </p:nvSpPr>
        <p:spPr>
          <a:xfrm>
            <a:off x="838200" y="565608"/>
            <a:ext cx="10515600" cy="1442300"/>
          </a:xfrm>
        </p:spPr>
        <p:txBody>
          <a:bodyPr>
            <a:normAutofit/>
          </a:bodyPr>
          <a:lstStyle/>
          <a:p>
            <a:r>
              <a:rPr lang="en-US" dirty="0"/>
              <a:t>Working with Law Enforcement </a:t>
            </a:r>
          </a:p>
        </p:txBody>
      </p:sp>
      <p:sp>
        <p:nvSpPr>
          <p:cNvPr id="3" name="Content Placeholder 2">
            <a:extLst>
              <a:ext uri="{FF2B5EF4-FFF2-40B4-BE49-F238E27FC236}">
                <a16:creationId xmlns:a16="http://schemas.microsoft.com/office/drawing/2014/main" id="{AA9852D5-A47F-42F4-8D17-CE59A853260D}"/>
              </a:ext>
            </a:extLst>
          </p:cNvPr>
          <p:cNvSpPr>
            <a:spLocks noGrp="1"/>
          </p:cNvSpPr>
          <p:nvPr>
            <p:ph idx="1"/>
          </p:nvPr>
        </p:nvSpPr>
        <p:spPr>
          <a:xfrm>
            <a:off x="838200" y="2375554"/>
            <a:ext cx="10515600" cy="4117319"/>
          </a:xfrm>
        </p:spPr>
        <p:txBody>
          <a:bodyPr>
            <a:normAutofit/>
          </a:bodyPr>
          <a:lstStyle/>
          <a:p>
            <a:endParaRPr lang="en-US" cap="none" dirty="0">
              <a:effectLst>
                <a:glow rad="38100">
                  <a:schemeClr val="bg1">
                    <a:lumMod val="50000"/>
                    <a:lumOff val="50000"/>
                    <a:alpha val="20000"/>
                  </a:schemeClr>
                </a:glow>
              </a:effectLst>
            </a:endParaRPr>
          </a:p>
          <a:p>
            <a:endParaRPr lang="en-US" dirty="0">
              <a:effectLst>
                <a:glow rad="38100">
                  <a:schemeClr val="bg1">
                    <a:lumMod val="50000"/>
                    <a:lumOff val="50000"/>
                    <a:alpha val="20000"/>
                  </a:schemeClr>
                </a:glow>
              </a:effectLst>
            </a:endParaRPr>
          </a:p>
          <a:p>
            <a:endParaRPr lang="en-US" cap="none" dirty="0">
              <a:effectLst>
                <a:glow rad="38100">
                  <a:schemeClr val="bg1">
                    <a:lumMod val="50000"/>
                    <a:lumOff val="50000"/>
                    <a:alpha val="20000"/>
                  </a:schemeClr>
                </a:glow>
              </a:effectLst>
            </a:endParaRPr>
          </a:p>
          <a:p>
            <a:r>
              <a:rPr lang="en-US" cap="none" dirty="0">
                <a:effectLst>
                  <a:glow rad="38100">
                    <a:schemeClr val="bg1">
                      <a:lumMod val="50000"/>
                      <a:lumOff val="50000"/>
                      <a:alpha val="20000"/>
                    </a:schemeClr>
                  </a:glow>
                </a:effectLst>
              </a:rPr>
              <a:t>The regs allow a reasonable delay for an ongoing law enforcement investigation. </a:t>
            </a:r>
          </a:p>
          <a:p>
            <a:r>
              <a:rPr lang="en-US" cap="none" dirty="0">
                <a:effectLst>
                  <a:glow rad="38100">
                    <a:schemeClr val="bg1">
                      <a:lumMod val="50000"/>
                      <a:lumOff val="50000"/>
                      <a:alpha val="20000"/>
                    </a:schemeClr>
                  </a:glow>
                </a:effectLst>
              </a:rPr>
              <a:t>Start now to develop a positive relationship with law enforcement. </a:t>
            </a:r>
          </a:p>
          <a:p>
            <a:r>
              <a:rPr lang="en-US" dirty="0">
                <a:effectLst>
                  <a:glow rad="38100">
                    <a:schemeClr val="bg1">
                      <a:lumMod val="50000"/>
                      <a:lumOff val="50000"/>
                      <a:alpha val="20000"/>
                    </a:schemeClr>
                  </a:glow>
                </a:effectLst>
              </a:rPr>
              <a:t>CJCs may or may not allow the detective to listen in and document the interview in the police report. </a:t>
            </a:r>
          </a:p>
          <a:p>
            <a:r>
              <a:rPr lang="en-US" cap="none" dirty="0">
                <a:effectLst>
                  <a:glow rad="38100">
                    <a:schemeClr val="bg1">
                      <a:lumMod val="50000"/>
                      <a:lumOff val="50000"/>
                      <a:alpha val="20000"/>
                    </a:schemeClr>
                  </a:glow>
                </a:effectLst>
              </a:rPr>
              <a:t>Re-interviewing the victim/complainant could re-traumatize the victim, so try to get reports from law enforcement.</a:t>
            </a:r>
          </a:p>
          <a:p>
            <a:endParaRPr lang="en-US" cap="none" dirty="0">
              <a:effectLst>
                <a:glow rad="38100">
                  <a:schemeClr val="bg1">
                    <a:lumMod val="50000"/>
                    <a:lumOff val="50000"/>
                    <a:alpha val="20000"/>
                  </a:schemeClr>
                </a:glow>
              </a:effectLst>
            </a:endParaRPr>
          </a:p>
        </p:txBody>
      </p:sp>
      <p:pic>
        <p:nvPicPr>
          <p:cNvPr id="4" name="Picture 3">
            <a:extLst>
              <a:ext uri="{FF2B5EF4-FFF2-40B4-BE49-F238E27FC236}">
                <a16:creationId xmlns:a16="http://schemas.microsoft.com/office/drawing/2014/main" id="{0966A2C6-5162-4C2F-BA77-D21A2578A7F6}"/>
              </a:ext>
            </a:extLst>
          </p:cNvPr>
          <p:cNvPicPr>
            <a:picLocks noChangeAspect="1"/>
          </p:cNvPicPr>
          <p:nvPr/>
        </p:nvPicPr>
        <p:blipFill>
          <a:blip r:embed="rId2"/>
          <a:stretch>
            <a:fillRect/>
          </a:stretch>
        </p:blipFill>
        <p:spPr>
          <a:xfrm>
            <a:off x="4638675" y="2007908"/>
            <a:ext cx="2914650" cy="1562100"/>
          </a:xfrm>
          <a:prstGeom prst="rect">
            <a:avLst/>
          </a:prstGeom>
        </p:spPr>
      </p:pic>
    </p:spTree>
    <p:extLst>
      <p:ext uri="{BB962C8B-B14F-4D97-AF65-F5344CB8AC3E}">
        <p14:creationId xmlns:p14="http://schemas.microsoft.com/office/powerpoint/2010/main" val="1114697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DAC83-411C-4C02-AF9B-A188ABFAFC05}"/>
              </a:ext>
            </a:extLst>
          </p:cNvPr>
          <p:cNvSpPr>
            <a:spLocks noGrp="1"/>
          </p:cNvSpPr>
          <p:nvPr>
            <p:ph type="title"/>
          </p:nvPr>
        </p:nvSpPr>
        <p:spPr/>
        <p:txBody>
          <a:bodyPr/>
          <a:lstStyle/>
          <a:p>
            <a:r>
              <a:rPr lang="en-US" dirty="0"/>
              <a:t>Working with law enforcement, cont.</a:t>
            </a:r>
          </a:p>
        </p:txBody>
      </p:sp>
      <p:sp>
        <p:nvSpPr>
          <p:cNvPr id="3" name="Content Placeholder 2">
            <a:extLst>
              <a:ext uri="{FF2B5EF4-FFF2-40B4-BE49-F238E27FC236}">
                <a16:creationId xmlns:a16="http://schemas.microsoft.com/office/drawing/2014/main" id="{C306E090-71A8-4F26-B69A-206D16FAAD05}"/>
              </a:ext>
            </a:extLst>
          </p:cNvPr>
          <p:cNvSpPr>
            <a:spLocks noGrp="1"/>
          </p:cNvSpPr>
          <p:nvPr>
            <p:ph idx="1"/>
          </p:nvPr>
        </p:nvSpPr>
        <p:spPr/>
        <p:txBody>
          <a:bodyPr/>
          <a:lstStyle/>
          <a:p>
            <a:r>
              <a:rPr lang="en-US" dirty="0">
                <a:effectLst>
                  <a:glow rad="38100">
                    <a:schemeClr val="bg1">
                      <a:lumMod val="50000"/>
                      <a:lumOff val="50000"/>
                      <a:alpha val="20000"/>
                    </a:schemeClr>
                  </a:glow>
                </a:effectLst>
              </a:rPr>
              <a:t>Title IX Coordinator:  Be patient but do continue to follow up on a regular basis.  Put it on your calendar to check in with the detective every few days, and DOCUMENT that you’re checking in.</a:t>
            </a:r>
          </a:p>
          <a:p>
            <a:r>
              <a:rPr lang="en-US" dirty="0">
                <a:effectLst>
                  <a:glow rad="38100">
                    <a:schemeClr val="bg1">
                      <a:lumMod val="50000"/>
                      <a:lumOff val="50000"/>
                      <a:alpha val="20000"/>
                    </a:schemeClr>
                  </a:glow>
                </a:effectLst>
              </a:rPr>
              <a:t>Communicate regularly with the family about where law enforcement is at.</a:t>
            </a:r>
          </a:p>
          <a:p>
            <a:r>
              <a:rPr lang="en-US" dirty="0">
                <a:effectLst>
                  <a:glow rad="38100">
                    <a:schemeClr val="bg1">
                      <a:lumMod val="50000"/>
                      <a:lumOff val="50000"/>
                      <a:alpha val="20000"/>
                    </a:schemeClr>
                  </a:glow>
                </a:effectLst>
              </a:rPr>
              <a:t>Failure to charge or prosecute does not mean you are relieved or your responsibility to investigate!</a:t>
            </a:r>
          </a:p>
          <a:p>
            <a:endParaRPr lang="en-US" dirty="0"/>
          </a:p>
        </p:txBody>
      </p:sp>
      <p:pic>
        <p:nvPicPr>
          <p:cNvPr id="4" name="Picture 3">
            <a:extLst>
              <a:ext uri="{FF2B5EF4-FFF2-40B4-BE49-F238E27FC236}">
                <a16:creationId xmlns:a16="http://schemas.microsoft.com/office/drawing/2014/main" id="{996E64EA-915D-45AD-B54F-3273C72F0FFE}"/>
              </a:ext>
            </a:extLst>
          </p:cNvPr>
          <p:cNvPicPr>
            <a:picLocks noChangeAspect="1"/>
          </p:cNvPicPr>
          <p:nvPr/>
        </p:nvPicPr>
        <p:blipFill>
          <a:blip r:embed="rId2"/>
          <a:stretch>
            <a:fillRect/>
          </a:stretch>
        </p:blipFill>
        <p:spPr>
          <a:xfrm>
            <a:off x="7178722" y="4251691"/>
            <a:ext cx="3480180" cy="2322133"/>
          </a:xfrm>
          <a:prstGeom prst="rect">
            <a:avLst/>
          </a:prstGeom>
        </p:spPr>
      </p:pic>
    </p:spTree>
    <p:extLst>
      <p:ext uri="{BB962C8B-B14F-4D97-AF65-F5344CB8AC3E}">
        <p14:creationId xmlns:p14="http://schemas.microsoft.com/office/powerpoint/2010/main" val="30855670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2ACB522-2FB7-4671-95D1-C6C83F3CA51D}"/>
              </a:ext>
            </a:extLst>
          </p:cNvPr>
          <p:cNvSpPr>
            <a:spLocks noGrp="1"/>
          </p:cNvSpPr>
          <p:nvPr>
            <p:ph type="title"/>
          </p:nvPr>
        </p:nvSpPr>
        <p:spPr/>
        <p:txBody>
          <a:bodyPr/>
          <a:lstStyle/>
          <a:p>
            <a:pPr algn="ctr"/>
            <a:r>
              <a:rPr lang="en-US" dirty="0"/>
              <a:t>Tips for Investigation and Interviews</a:t>
            </a:r>
          </a:p>
        </p:txBody>
      </p:sp>
      <p:sp>
        <p:nvSpPr>
          <p:cNvPr id="2" name="Text Placeholder 1">
            <a:extLst>
              <a:ext uri="{FF2B5EF4-FFF2-40B4-BE49-F238E27FC236}">
                <a16:creationId xmlns:a16="http://schemas.microsoft.com/office/drawing/2014/main" id="{4C8A2967-4FD3-4689-A389-1B2D6C3EF57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26794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53DAA-EA23-4A42-9927-8A8BD11F51A0}"/>
              </a:ext>
            </a:extLst>
          </p:cNvPr>
          <p:cNvSpPr>
            <a:spLocks noGrp="1"/>
          </p:cNvSpPr>
          <p:nvPr>
            <p:ph type="title"/>
          </p:nvPr>
        </p:nvSpPr>
        <p:spPr/>
        <p:txBody>
          <a:bodyPr/>
          <a:lstStyle/>
          <a:p>
            <a:r>
              <a:rPr lang="en-US" dirty="0"/>
              <a:t>Investigations</a:t>
            </a:r>
          </a:p>
        </p:txBody>
      </p:sp>
      <p:sp>
        <p:nvSpPr>
          <p:cNvPr id="3" name="Content Placeholder 2">
            <a:extLst>
              <a:ext uri="{FF2B5EF4-FFF2-40B4-BE49-F238E27FC236}">
                <a16:creationId xmlns:a16="http://schemas.microsoft.com/office/drawing/2014/main" id="{C0737F6D-0169-4EE7-9A32-34ED01FD00EE}"/>
              </a:ext>
            </a:extLst>
          </p:cNvPr>
          <p:cNvSpPr>
            <a:spLocks noGrp="1"/>
          </p:cNvSpPr>
          <p:nvPr>
            <p:ph idx="1"/>
          </p:nvPr>
        </p:nvSpPr>
        <p:spPr>
          <a:xfrm>
            <a:off x="1154954" y="2603500"/>
            <a:ext cx="9516188" cy="3891568"/>
          </a:xfrm>
        </p:spPr>
        <p:txBody>
          <a:bodyPr>
            <a:normAutofit/>
          </a:bodyPr>
          <a:lstStyle/>
          <a:p>
            <a:r>
              <a:rPr lang="en-US" dirty="0"/>
              <a:t>Step 1:  Send both parties Notice of Interview.  Be sure to include:</a:t>
            </a:r>
          </a:p>
          <a:p>
            <a:pPr lvl="1"/>
            <a:r>
              <a:rPr lang="en-US" dirty="0"/>
              <a:t>Where the interview will take place</a:t>
            </a:r>
          </a:p>
          <a:p>
            <a:pPr lvl="1"/>
            <a:r>
              <a:rPr lang="en-US" dirty="0"/>
              <a:t>What the interview is intended to cover</a:t>
            </a:r>
          </a:p>
          <a:p>
            <a:pPr lvl="1"/>
            <a:r>
              <a:rPr lang="en-US" dirty="0"/>
              <a:t>Who will be at the interview*</a:t>
            </a:r>
          </a:p>
          <a:p>
            <a:pPr lvl="2"/>
            <a:r>
              <a:rPr lang="en-US" dirty="0"/>
              <a:t>*NOTE:  Consider having a male and female in all interviews, or at least on the investigative “team”, so that a member of the same gender can conduct the interview.</a:t>
            </a:r>
          </a:p>
          <a:p>
            <a:pPr lvl="1"/>
            <a:r>
              <a:rPr lang="en-US" dirty="0"/>
              <a:t>That the party may bring an “advisor”—could be a parent, an attorney, another trusted adult (NOT another student)</a:t>
            </a:r>
          </a:p>
          <a:p>
            <a:pPr lvl="1"/>
            <a:r>
              <a:rPr lang="en-US" dirty="0"/>
              <a:t>That the party should bring any document that the party wants the investigator to consider.</a:t>
            </a:r>
          </a:p>
          <a:p>
            <a:r>
              <a:rPr lang="en-US" dirty="0"/>
              <a:t>Notice should be sent 2-3 days in advance of any interviews with the parties.</a:t>
            </a:r>
          </a:p>
        </p:txBody>
      </p:sp>
    </p:spTree>
    <p:extLst>
      <p:ext uri="{BB962C8B-B14F-4D97-AF65-F5344CB8AC3E}">
        <p14:creationId xmlns:p14="http://schemas.microsoft.com/office/powerpoint/2010/main" val="6580640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60D7E-3084-4B59-9976-ACA3E8F2CAE7}"/>
              </a:ext>
            </a:extLst>
          </p:cNvPr>
          <p:cNvSpPr>
            <a:spLocks noGrp="1"/>
          </p:cNvSpPr>
          <p:nvPr>
            <p:ph type="title"/>
          </p:nvPr>
        </p:nvSpPr>
        <p:spPr/>
        <p:txBody>
          <a:bodyPr/>
          <a:lstStyle/>
          <a:p>
            <a:r>
              <a:rPr lang="en-US" dirty="0"/>
              <a:t>Best Practice Tips for Investigations</a:t>
            </a:r>
          </a:p>
        </p:txBody>
      </p:sp>
      <p:sp>
        <p:nvSpPr>
          <p:cNvPr id="3" name="Content Placeholder 2">
            <a:extLst>
              <a:ext uri="{FF2B5EF4-FFF2-40B4-BE49-F238E27FC236}">
                <a16:creationId xmlns:a16="http://schemas.microsoft.com/office/drawing/2014/main" id="{CAE72E46-138A-41E5-8447-F37909CCC661}"/>
              </a:ext>
            </a:extLst>
          </p:cNvPr>
          <p:cNvSpPr>
            <a:spLocks noGrp="1"/>
          </p:cNvSpPr>
          <p:nvPr>
            <p:ph idx="1"/>
          </p:nvPr>
        </p:nvSpPr>
        <p:spPr>
          <a:xfrm>
            <a:off x="546755" y="2603500"/>
            <a:ext cx="11076493" cy="3985836"/>
          </a:xfrm>
        </p:spPr>
        <p:txBody>
          <a:bodyPr>
            <a:normAutofit/>
          </a:bodyPr>
          <a:lstStyle/>
          <a:p>
            <a:r>
              <a:rPr lang="en-US" b="1" dirty="0"/>
              <a:t>Step 2:  </a:t>
            </a:r>
            <a:r>
              <a:rPr lang="en-US" dirty="0"/>
              <a:t>Interview the parties and witnesses. </a:t>
            </a:r>
          </a:p>
          <a:p>
            <a:pPr lvl="1"/>
            <a:r>
              <a:rPr lang="en-US" dirty="0"/>
              <a:t>Interview with Complainant should include trauma-informed interview techniques.  See </a:t>
            </a:r>
            <a:r>
              <a:rPr lang="en-US" dirty="0">
                <a:hlinkClick r:id="rId2"/>
              </a:rPr>
              <a:t>Trauma Informed Victim Interviewing </a:t>
            </a:r>
            <a:r>
              <a:rPr lang="en-US" dirty="0"/>
              <a:t>(from the International Association of Chiefs of Police)</a:t>
            </a:r>
          </a:p>
          <a:p>
            <a:pPr lvl="1"/>
            <a:r>
              <a:rPr lang="en-US" dirty="0"/>
              <a:t>Interview with Respondent should avoid cross-examination style questions or questions intended to intimidate or “catch” someone in a lie. You’re just getting this student’s side of the story.</a:t>
            </a:r>
          </a:p>
          <a:p>
            <a:pPr lvl="1"/>
            <a:r>
              <a:rPr lang="en-US" dirty="0"/>
              <a:t>Take detailed notes of your interviews.  Consider recording them, but let the parties know you are recording for your own recollection later.  (If you record, delete the recording after taking notes of the interview so it does not become part of the evidentiary record.)</a:t>
            </a:r>
          </a:p>
          <a:p>
            <a:pPr lvl="1"/>
            <a:r>
              <a:rPr lang="en-US" dirty="0"/>
              <a:t>Always ask everyone you interview,  “Can you think of anyone else who might have some information relevant to this discussion?” </a:t>
            </a:r>
          </a:p>
          <a:p>
            <a:pPr lvl="1"/>
            <a:endParaRPr lang="en-US" dirty="0"/>
          </a:p>
          <a:p>
            <a:pPr lvl="1"/>
            <a:endParaRPr lang="en-US" dirty="0"/>
          </a:p>
        </p:txBody>
      </p:sp>
    </p:spTree>
    <p:extLst>
      <p:ext uri="{BB962C8B-B14F-4D97-AF65-F5344CB8AC3E}">
        <p14:creationId xmlns:p14="http://schemas.microsoft.com/office/powerpoint/2010/main" val="28763343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1D3E6-58CF-4B87-8303-6F461D8FEEEB}"/>
              </a:ext>
            </a:extLst>
          </p:cNvPr>
          <p:cNvSpPr>
            <a:spLocks noGrp="1"/>
          </p:cNvSpPr>
          <p:nvPr>
            <p:ph type="title"/>
          </p:nvPr>
        </p:nvSpPr>
        <p:spPr>
          <a:xfrm>
            <a:off x="838200" y="365125"/>
            <a:ext cx="10515600" cy="1006475"/>
          </a:xfrm>
        </p:spPr>
        <p:txBody>
          <a:bodyPr/>
          <a:lstStyle/>
          <a:p>
            <a:r>
              <a:rPr lang="en-US" dirty="0"/>
              <a:t>Investigation Procedures</a:t>
            </a:r>
          </a:p>
        </p:txBody>
      </p:sp>
      <p:sp>
        <p:nvSpPr>
          <p:cNvPr id="3" name="Content Placeholder 2">
            <a:extLst>
              <a:ext uri="{FF2B5EF4-FFF2-40B4-BE49-F238E27FC236}">
                <a16:creationId xmlns:a16="http://schemas.microsoft.com/office/drawing/2014/main" id="{9F5F7EE5-8D61-4138-8BA3-FA28E3C8E965}"/>
              </a:ext>
            </a:extLst>
          </p:cNvPr>
          <p:cNvSpPr>
            <a:spLocks noGrp="1"/>
          </p:cNvSpPr>
          <p:nvPr>
            <p:ph idx="1"/>
          </p:nvPr>
        </p:nvSpPr>
        <p:spPr>
          <a:xfrm>
            <a:off x="537328" y="2403835"/>
            <a:ext cx="11349872" cy="4209236"/>
          </a:xfrm>
        </p:spPr>
        <p:txBody>
          <a:bodyPr>
            <a:normAutofit lnSpcReduction="10000"/>
          </a:bodyPr>
          <a:lstStyle/>
          <a:p>
            <a:r>
              <a:rPr lang="en-US" b="1" dirty="0"/>
              <a:t>Step 3: </a:t>
            </a:r>
            <a:r>
              <a:rPr lang="en-US" dirty="0"/>
              <a:t>Gather videos, documents, and other physical evidence (including text messages, snapchats, and whatever else the complainant provides to you</a:t>
            </a:r>
          </a:p>
          <a:p>
            <a:pPr lvl="1"/>
            <a:r>
              <a:rPr lang="en-US" dirty="0"/>
              <a:t>Ask police for a copy of the police report.</a:t>
            </a:r>
          </a:p>
          <a:p>
            <a:pPr lvl="1"/>
            <a:r>
              <a:rPr lang="en-US" dirty="0"/>
              <a:t>Watch security cameras. </a:t>
            </a:r>
          </a:p>
          <a:p>
            <a:pPr lvl="1"/>
            <a:r>
              <a:rPr lang="en-US" dirty="0"/>
              <a:t>Review text messages and social media posts. </a:t>
            </a:r>
            <a:r>
              <a:rPr lang="en-US" b="1" dirty="0"/>
              <a:t>NOTE:  DON’T EVER REQUEST A STUDENT SEND YOU IMAGES OF NUDE PHOTOS.  CONTACT SRO IF THE ALLEGATION INVOLVES NUDES.  </a:t>
            </a:r>
          </a:p>
          <a:p>
            <a:pPr lvl="1"/>
            <a:r>
              <a:rPr lang="en-US" dirty="0"/>
              <a:t>Pull class schedules.</a:t>
            </a:r>
          </a:p>
          <a:p>
            <a:pPr lvl="1"/>
            <a:r>
              <a:rPr lang="en-US" dirty="0"/>
              <a:t>Ask for seating charts (if teachers don’t have one, ask students to draw one).</a:t>
            </a:r>
          </a:p>
          <a:p>
            <a:pPr lvl="1"/>
            <a:r>
              <a:rPr lang="en-US" dirty="0"/>
              <a:t>If relevant, look at disciplinary tags.</a:t>
            </a:r>
          </a:p>
          <a:p>
            <a:pPr lvl="1"/>
            <a:r>
              <a:rPr lang="en-US" dirty="0"/>
              <a:t>If relevant, review special education files (</a:t>
            </a:r>
          </a:p>
          <a:p>
            <a:pPr lvl="1"/>
            <a:endParaRPr lang="en-US" dirty="0"/>
          </a:p>
          <a:p>
            <a:pPr marL="228600" lvl="1" indent="0">
              <a:buNone/>
            </a:pPr>
            <a:r>
              <a:rPr lang="en-US" dirty="0"/>
              <a:t>Keep in mind all evidence obtained that is “directly related to the allegation” must be provided to both parties to review and inspect.  Not all documents you look at will be directly related to the allegations. </a:t>
            </a:r>
          </a:p>
          <a:p>
            <a:endParaRPr lang="en-US" dirty="0"/>
          </a:p>
        </p:txBody>
      </p:sp>
    </p:spTree>
    <p:extLst>
      <p:ext uri="{BB962C8B-B14F-4D97-AF65-F5344CB8AC3E}">
        <p14:creationId xmlns:p14="http://schemas.microsoft.com/office/powerpoint/2010/main" val="30646630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8A340-A6B7-4CB3-98C8-20642FFC8E8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18B6527-3153-411D-B0DE-60B63169D816}"/>
              </a:ext>
            </a:extLst>
          </p:cNvPr>
          <p:cNvSpPr>
            <a:spLocks noGrp="1"/>
          </p:cNvSpPr>
          <p:nvPr>
            <p:ph idx="1"/>
          </p:nvPr>
        </p:nvSpPr>
        <p:spPr>
          <a:xfrm>
            <a:off x="464024" y="2011680"/>
            <a:ext cx="11150221" cy="4206240"/>
          </a:xfrm>
        </p:spPr>
        <p:txBody>
          <a:bodyPr/>
          <a:lstStyle/>
          <a:p>
            <a:r>
              <a:rPr lang="en-US" dirty="0"/>
              <a:t>Not all evidence is going to tell you definitively yes this happened, or no, it didn’t happen.  A lot of documentary evidence may just be circumstantial or even tangential.  For example, if a student witness claims to have seen Andy grope Charly inappropriately during the group photo of the choir class, ask for the group photo.  While it is unlikely the photo will show Andy groping Charly, it will show where the student witness was in relation to Andy and Charly and you can get a sense of whether it is even possible for the student witness to have seen the incident.</a:t>
            </a:r>
          </a:p>
          <a:p>
            <a:r>
              <a:rPr lang="en-US" dirty="0"/>
              <a:t>Gathering evidence should be happening throughout the process.  If anyone—party or witness—mentions something that may be documented somewhere, ask for a copy of that.  IT may not all be relevant, but gather it now, and sort that out later.</a:t>
            </a:r>
          </a:p>
          <a:p>
            <a:endParaRPr lang="en-US" dirty="0"/>
          </a:p>
        </p:txBody>
      </p:sp>
    </p:spTree>
    <p:extLst>
      <p:ext uri="{BB962C8B-B14F-4D97-AF65-F5344CB8AC3E}">
        <p14:creationId xmlns:p14="http://schemas.microsoft.com/office/powerpoint/2010/main" val="243828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9E621-3CBF-41A9-9F46-DEF5BB371D73}"/>
              </a:ext>
            </a:extLst>
          </p:cNvPr>
          <p:cNvSpPr>
            <a:spLocks noGrp="1"/>
          </p:cNvSpPr>
          <p:nvPr>
            <p:ph type="title"/>
          </p:nvPr>
        </p:nvSpPr>
        <p:spPr/>
        <p:txBody>
          <a:bodyPr/>
          <a:lstStyle/>
          <a:p>
            <a:pPr algn="ctr"/>
            <a:r>
              <a:rPr lang="en-US" b="1" dirty="0"/>
              <a:t>THE INTERVIEW</a:t>
            </a:r>
          </a:p>
        </p:txBody>
      </p:sp>
      <p:pic>
        <p:nvPicPr>
          <p:cNvPr id="4" name="Content Placeholder 3">
            <a:extLst>
              <a:ext uri="{FF2B5EF4-FFF2-40B4-BE49-F238E27FC236}">
                <a16:creationId xmlns:a16="http://schemas.microsoft.com/office/drawing/2014/main" id="{2ED731C2-C718-4F73-8238-3BE1E2C88DA0}"/>
              </a:ext>
            </a:extLst>
          </p:cNvPr>
          <p:cNvPicPr>
            <a:picLocks noGrp="1" noChangeAspect="1"/>
          </p:cNvPicPr>
          <p:nvPr>
            <p:ph idx="1"/>
          </p:nvPr>
        </p:nvPicPr>
        <p:blipFill>
          <a:blip/>
          <a:stretch>
            <a:fillRect/>
          </a:stretch>
        </p:blipFill>
        <p:spPr>
          <a:xfrm>
            <a:off x="1338000" y="1897488"/>
            <a:ext cx="8395319" cy="4717102"/>
          </a:xfrm>
          <a:prstGeom prst="rect">
            <a:avLst/>
          </a:prstGeom>
        </p:spPr>
      </p:pic>
    </p:spTree>
    <p:extLst>
      <p:ext uri="{BB962C8B-B14F-4D97-AF65-F5344CB8AC3E}">
        <p14:creationId xmlns:p14="http://schemas.microsoft.com/office/powerpoint/2010/main" val="32633200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2F061-FF71-4949-9A52-1C704C878C4D}"/>
              </a:ext>
            </a:extLst>
          </p:cNvPr>
          <p:cNvSpPr>
            <a:spLocks noGrp="1"/>
          </p:cNvSpPr>
          <p:nvPr>
            <p:ph type="title"/>
          </p:nvPr>
        </p:nvSpPr>
        <p:spPr/>
        <p:txBody>
          <a:bodyPr>
            <a:normAutofit/>
          </a:bodyPr>
          <a:lstStyle/>
          <a:p>
            <a:pPr algn="ctr"/>
            <a:r>
              <a:rPr lang="en-US" b="1" dirty="0"/>
              <a:t>CREATE A SAFE ATMOSPHERE</a:t>
            </a:r>
          </a:p>
        </p:txBody>
      </p:sp>
      <p:sp>
        <p:nvSpPr>
          <p:cNvPr id="3" name="Content Placeholder 2">
            <a:extLst>
              <a:ext uri="{FF2B5EF4-FFF2-40B4-BE49-F238E27FC236}">
                <a16:creationId xmlns:a16="http://schemas.microsoft.com/office/drawing/2014/main" id="{EA0C834F-1159-422C-A566-A3A515B68FC1}"/>
              </a:ext>
            </a:extLst>
          </p:cNvPr>
          <p:cNvSpPr>
            <a:spLocks noGrp="1"/>
          </p:cNvSpPr>
          <p:nvPr>
            <p:ph idx="1"/>
          </p:nvPr>
        </p:nvSpPr>
        <p:spPr>
          <a:xfrm>
            <a:off x="838200" y="2762054"/>
            <a:ext cx="10515600" cy="3524446"/>
          </a:xfrm>
        </p:spPr>
        <p:txBody>
          <a:bodyPr>
            <a:normAutofit fontScale="92500" lnSpcReduction="10000"/>
          </a:bodyPr>
          <a:lstStyle/>
          <a:p>
            <a:pPr lvl="0"/>
            <a:r>
              <a:rPr lang="en-US" dirty="0"/>
              <a:t>Have comfort items in your office (blanket, Kleenexes, water) to make the interviewee feel more comfortable.</a:t>
            </a:r>
          </a:p>
          <a:p>
            <a:r>
              <a:rPr lang="en-US" dirty="0"/>
              <a:t>Avoid confrontation—sitting across from the witness v. sitting next to witness.</a:t>
            </a:r>
          </a:p>
          <a:p>
            <a:pPr lvl="0"/>
            <a:r>
              <a:rPr lang="en-US" dirty="0"/>
              <a:t>Begin with an explanation about the interview</a:t>
            </a:r>
          </a:p>
          <a:p>
            <a:pPr lvl="1"/>
            <a:r>
              <a:rPr lang="en-US" dirty="0"/>
              <a:t>Build rapport </a:t>
            </a:r>
          </a:p>
          <a:p>
            <a:pPr lvl="1"/>
            <a:r>
              <a:rPr lang="en-US" dirty="0"/>
              <a:t>Explain the process and why you are interviewing this person. </a:t>
            </a:r>
          </a:p>
          <a:p>
            <a:pPr lvl="2"/>
            <a:r>
              <a:rPr lang="en-US" i="1" dirty="0"/>
              <a:t>For complainant</a:t>
            </a:r>
            <a:r>
              <a:rPr lang="en-US" dirty="0"/>
              <a:t>: Allow the student to tell you what happened (per trauma-informed practices)</a:t>
            </a:r>
          </a:p>
          <a:p>
            <a:pPr lvl="2"/>
            <a:r>
              <a:rPr lang="en-US" i="1" dirty="0"/>
              <a:t>For witnesses:  </a:t>
            </a:r>
            <a:r>
              <a:rPr lang="en-US" dirty="0"/>
              <a:t>The reason you’re here is we are investigating some allegations raised by a classmate of yours and I understand you might have some information that would be helpful to our investigation.</a:t>
            </a:r>
          </a:p>
          <a:p>
            <a:pPr lvl="2"/>
            <a:r>
              <a:rPr lang="en-US" i="1" dirty="0"/>
              <a:t>For respondent: </a:t>
            </a:r>
            <a:r>
              <a:rPr lang="en-US" dirty="0"/>
              <a:t>So the reason you’re here is because we are investigating allegations raised by a classmate that you [FILL IN THE BLANK].  We are trying to find out exactly what, if anything, happened.</a:t>
            </a:r>
          </a:p>
          <a:p>
            <a:endParaRPr lang="en-US" dirty="0"/>
          </a:p>
        </p:txBody>
      </p:sp>
    </p:spTree>
    <p:extLst>
      <p:ext uri="{BB962C8B-B14F-4D97-AF65-F5344CB8AC3E}">
        <p14:creationId xmlns:p14="http://schemas.microsoft.com/office/powerpoint/2010/main" val="13166012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 Few Good Men - You cant handle the truth!">
            <a:hlinkClick r:id="" action="ppaction://media"/>
            <a:extLst>
              <a:ext uri="{FF2B5EF4-FFF2-40B4-BE49-F238E27FC236}">
                <a16:creationId xmlns:a16="http://schemas.microsoft.com/office/drawing/2014/main" id="{855A3BC7-A257-4475-949D-F78606836870}"/>
              </a:ext>
            </a:extLst>
          </p:cNvPr>
          <p:cNvPicPr>
            <a:picLocks noChangeAspect="1"/>
          </p:cNvPicPr>
          <p:nvPr>
            <a:videoFile r:link="rId1"/>
          </p:nvPr>
        </p:nvPicPr>
        <p:blipFill>
          <a:blip/>
          <a:stretch>
            <a:fillRect/>
          </a:stretch>
        </p:blipFill>
        <p:spPr>
          <a:xfrm>
            <a:off x="590550" y="590550"/>
            <a:ext cx="11029950" cy="5981700"/>
          </a:xfrm>
          <a:prstGeom prst="rect">
            <a:avLst/>
          </a:prstGeom>
        </p:spPr>
      </p:pic>
    </p:spTree>
    <p:extLst>
      <p:ext uri="{BB962C8B-B14F-4D97-AF65-F5344CB8AC3E}">
        <p14:creationId xmlns:p14="http://schemas.microsoft.com/office/powerpoint/2010/main" val="1128780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702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DE471-46D4-4A55-BD05-7B8B1127FE89}"/>
              </a:ext>
            </a:extLst>
          </p:cNvPr>
          <p:cNvSpPr>
            <a:spLocks noGrp="1"/>
          </p:cNvSpPr>
          <p:nvPr>
            <p:ph type="title"/>
          </p:nvPr>
        </p:nvSpPr>
        <p:spPr/>
        <p:txBody>
          <a:bodyPr/>
          <a:lstStyle/>
          <a:p>
            <a:r>
              <a:rPr lang="en-US" dirty="0"/>
              <a:t>Safe Atmosphere, cont. </a:t>
            </a:r>
          </a:p>
        </p:txBody>
      </p:sp>
      <p:sp>
        <p:nvSpPr>
          <p:cNvPr id="3" name="Content Placeholder 2">
            <a:extLst>
              <a:ext uri="{FF2B5EF4-FFF2-40B4-BE49-F238E27FC236}">
                <a16:creationId xmlns:a16="http://schemas.microsoft.com/office/drawing/2014/main" id="{CB034780-142C-4EA2-9EBC-4DD4BFA4FF2A}"/>
              </a:ext>
            </a:extLst>
          </p:cNvPr>
          <p:cNvSpPr>
            <a:spLocks noGrp="1"/>
          </p:cNvSpPr>
          <p:nvPr>
            <p:ph idx="1"/>
          </p:nvPr>
        </p:nvSpPr>
        <p:spPr>
          <a:xfrm>
            <a:off x="838200" y="2733773"/>
            <a:ext cx="10515600" cy="3759102"/>
          </a:xfrm>
        </p:spPr>
        <p:txBody>
          <a:bodyPr>
            <a:normAutofit lnSpcReduction="10000"/>
          </a:bodyPr>
          <a:lstStyle/>
          <a:p>
            <a:r>
              <a:rPr lang="en-US" dirty="0"/>
              <a:t>Avoid “cross examination” techniques—we are not trying to catch someone in a lie, we are trying to understand what actually happened.  </a:t>
            </a:r>
          </a:p>
          <a:p>
            <a:r>
              <a:rPr lang="en-US" dirty="0"/>
              <a:t>When evidence you have contradicts something a witness is saying, be direct and tell the person: “Here’s what I know so far (based on evidence like text messages).  But you’re saying it’s something different.  Is there something I’m missing?”</a:t>
            </a:r>
          </a:p>
          <a:p>
            <a:r>
              <a:rPr lang="en-US" dirty="0"/>
              <a:t>When interviewing students, ask them to put phones on the desk so they cannot text/communicate with other students to corroborate stories.</a:t>
            </a:r>
          </a:p>
          <a:p>
            <a:r>
              <a:rPr lang="en-US" dirty="0"/>
              <a:t>Avoid interruptions and allow pauses that encourage communication.  Don’t be afraid of the silence!  Allow the person to talk. </a:t>
            </a:r>
          </a:p>
          <a:p>
            <a:r>
              <a:rPr lang="en-US" dirty="0"/>
              <a:t>Avoid inflammatory words and phrases like “victim”, “perpetrator”.</a:t>
            </a:r>
          </a:p>
          <a:p>
            <a:endParaRPr lang="en-US" dirty="0"/>
          </a:p>
          <a:p>
            <a:endParaRPr lang="en-US" dirty="0"/>
          </a:p>
        </p:txBody>
      </p:sp>
    </p:spTree>
    <p:extLst>
      <p:ext uri="{BB962C8B-B14F-4D97-AF65-F5344CB8AC3E}">
        <p14:creationId xmlns:p14="http://schemas.microsoft.com/office/powerpoint/2010/main" val="29475359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347FB-3F37-438C-AFB4-2C2AD6041EEA}"/>
              </a:ext>
            </a:extLst>
          </p:cNvPr>
          <p:cNvSpPr>
            <a:spLocks noGrp="1"/>
          </p:cNvSpPr>
          <p:nvPr>
            <p:ph type="title"/>
          </p:nvPr>
        </p:nvSpPr>
        <p:spPr/>
        <p:txBody>
          <a:bodyPr/>
          <a:lstStyle/>
          <a:p>
            <a:r>
              <a:rPr lang="en-US" dirty="0"/>
              <a:t>Safe Atmosphere, cont. </a:t>
            </a:r>
          </a:p>
        </p:txBody>
      </p:sp>
      <p:sp>
        <p:nvSpPr>
          <p:cNvPr id="3" name="Content Placeholder 2">
            <a:extLst>
              <a:ext uri="{FF2B5EF4-FFF2-40B4-BE49-F238E27FC236}">
                <a16:creationId xmlns:a16="http://schemas.microsoft.com/office/drawing/2014/main" id="{4DB9261E-D3D7-490C-B119-B268FE659DB9}"/>
              </a:ext>
            </a:extLst>
          </p:cNvPr>
          <p:cNvSpPr>
            <a:spLocks noGrp="1"/>
          </p:cNvSpPr>
          <p:nvPr>
            <p:ph idx="1"/>
          </p:nvPr>
        </p:nvSpPr>
        <p:spPr>
          <a:xfrm>
            <a:off x="527902" y="2603500"/>
            <a:ext cx="11227324" cy="3416300"/>
          </a:xfrm>
        </p:spPr>
        <p:txBody>
          <a:bodyPr>
            <a:normAutofit fontScale="92500" lnSpcReduction="20000"/>
          </a:bodyPr>
          <a:lstStyle/>
          <a:p>
            <a:pPr lvl="0"/>
            <a:r>
              <a:rPr lang="en-US" dirty="0"/>
              <a:t>Ask open-ended questions aimed at the What, When, Where, How.  </a:t>
            </a:r>
          </a:p>
          <a:p>
            <a:pPr lvl="1"/>
            <a:r>
              <a:rPr lang="en-US" b="1" dirty="0"/>
              <a:t>What</a:t>
            </a:r>
            <a:r>
              <a:rPr lang="en-US" dirty="0"/>
              <a:t> happened?  What was said during the incident?  Before the incident?  After the incident?  What did you see/hear?  </a:t>
            </a:r>
          </a:p>
          <a:p>
            <a:pPr lvl="1"/>
            <a:r>
              <a:rPr lang="en-US" b="1" dirty="0"/>
              <a:t>Who</a:t>
            </a:r>
            <a:r>
              <a:rPr lang="en-US" dirty="0"/>
              <a:t> was involved? Who else saw or heard it happen?</a:t>
            </a:r>
          </a:p>
          <a:p>
            <a:pPr lvl="1"/>
            <a:r>
              <a:rPr lang="en-US" b="1" dirty="0"/>
              <a:t>When</a:t>
            </a:r>
            <a:r>
              <a:rPr lang="en-US" dirty="0"/>
              <a:t> did it happen?</a:t>
            </a:r>
          </a:p>
          <a:p>
            <a:pPr lvl="1"/>
            <a:r>
              <a:rPr lang="en-US" b="1" dirty="0"/>
              <a:t>Where</a:t>
            </a:r>
            <a:r>
              <a:rPr lang="en-US" dirty="0"/>
              <a:t> did it happen?</a:t>
            </a:r>
          </a:p>
          <a:p>
            <a:pPr lvl="1"/>
            <a:r>
              <a:rPr lang="en-US" b="1" dirty="0"/>
              <a:t>How </a:t>
            </a:r>
            <a:r>
              <a:rPr lang="en-US" dirty="0"/>
              <a:t>did it happen?</a:t>
            </a:r>
          </a:p>
          <a:p>
            <a:pPr lvl="0"/>
            <a:r>
              <a:rPr lang="en-US" dirty="0"/>
              <a:t>Be cautious about the “why” when interviewing complainant.  Avoid asking the complainant “Why did this happen to you?”  </a:t>
            </a:r>
          </a:p>
          <a:p>
            <a:pPr lvl="0"/>
            <a:r>
              <a:rPr lang="en-US" dirty="0"/>
              <a:t>Be sure the “why” matters before asking it.  For example, you may ask the respondent, “Do you know why the complainant might lie about this allegation?” if the respondent denies the allegation.  </a:t>
            </a:r>
          </a:p>
          <a:p>
            <a:endParaRPr lang="en-US" dirty="0"/>
          </a:p>
        </p:txBody>
      </p:sp>
    </p:spTree>
    <p:extLst>
      <p:ext uri="{BB962C8B-B14F-4D97-AF65-F5344CB8AC3E}">
        <p14:creationId xmlns:p14="http://schemas.microsoft.com/office/powerpoint/2010/main" val="40187987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3BA4C-5FE6-43FE-BC44-62B2C3B5F0A1}"/>
              </a:ext>
            </a:extLst>
          </p:cNvPr>
          <p:cNvSpPr>
            <a:spLocks noGrp="1"/>
          </p:cNvSpPr>
          <p:nvPr>
            <p:ph type="title"/>
          </p:nvPr>
        </p:nvSpPr>
        <p:spPr/>
        <p:txBody>
          <a:bodyPr/>
          <a:lstStyle/>
          <a:p>
            <a:r>
              <a:rPr lang="en-US" dirty="0"/>
              <a:t>Safe Atmosphere, cont. </a:t>
            </a:r>
          </a:p>
        </p:txBody>
      </p:sp>
      <p:sp>
        <p:nvSpPr>
          <p:cNvPr id="3" name="Content Placeholder 2">
            <a:extLst>
              <a:ext uri="{FF2B5EF4-FFF2-40B4-BE49-F238E27FC236}">
                <a16:creationId xmlns:a16="http://schemas.microsoft.com/office/drawing/2014/main" id="{6BA176DE-77FC-44D9-B2AA-0031B03F5128}"/>
              </a:ext>
            </a:extLst>
          </p:cNvPr>
          <p:cNvSpPr>
            <a:spLocks noGrp="1"/>
          </p:cNvSpPr>
          <p:nvPr>
            <p:ph idx="1"/>
          </p:nvPr>
        </p:nvSpPr>
        <p:spPr>
          <a:xfrm>
            <a:off x="518474" y="2603500"/>
            <a:ext cx="10963373" cy="4032970"/>
          </a:xfrm>
        </p:spPr>
        <p:txBody>
          <a:bodyPr>
            <a:normAutofit/>
          </a:bodyPr>
          <a:lstStyle/>
          <a:p>
            <a:pPr lvl="0"/>
            <a:r>
              <a:rPr lang="en-US" dirty="0"/>
              <a:t>Back-to-back interviews should be avoided—you don’t want students crossing paths on the way to the office.</a:t>
            </a:r>
          </a:p>
          <a:p>
            <a:r>
              <a:rPr lang="en-US" dirty="0"/>
              <a:t>Avoid expression sympathy for the Complainant.  “Wow, that really sucks.  What else did she do?”  “Seriously?  She did that during class?”</a:t>
            </a:r>
          </a:p>
          <a:p>
            <a:pPr lvl="0"/>
            <a:r>
              <a:rPr lang="en-US" dirty="0"/>
              <a:t>Ask questions in a straightforward, non-accusatory manner. </a:t>
            </a:r>
          </a:p>
          <a:p>
            <a:pPr lvl="0"/>
            <a:r>
              <a:rPr lang="en-US" dirty="0"/>
              <a:t>Do not ask leading questions!  </a:t>
            </a:r>
            <a:r>
              <a:rPr lang="en-US" sz="2200" dirty="0"/>
              <a:t> </a:t>
            </a:r>
          </a:p>
          <a:p>
            <a:pPr lvl="1">
              <a:buFont typeface="Wingdings" panose="05000000000000000000" pitchFamily="2" charset="2"/>
              <a:buChar char="Ø"/>
            </a:pPr>
            <a:r>
              <a:rPr lang="en-US" sz="1400" dirty="0"/>
              <a:t>Don’t ask:  “Did you see Sarah touch John under his pants?”</a:t>
            </a:r>
          </a:p>
          <a:p>
            <a:pPr lvl="1">
              <a:buFont typeface="Wingdings" panose="05000000000000000000" pitchFamily="2" charset="2"/>
              <a:buChar char="Ø"/>
            </a:pPr>
            <a:r>
              <a:rPr lang="en-US" sz="1400" dirty="0"/>
              <a:t>Instead:  “Were you in the science class on October 25?  Did you see or notice anything happening between Sarah and John?  Can you tell me what happened?” </a:t>
            </a:r>
          </a:p>
          <a:p>
            <a:pPr lvl="1">
              <a:buFont typeface="Wingdings" panose="05000000000000000000" pitchFamily="2" charset="2"/>
              <a:buChar char="Ø"/>
            </a:pPr>
            <a:r>
              <a:rPr lang="en-US" sz="1400" dirty="0"/>
              <a:t>Ask the what, who, when, where, and how questions</a:t>
            </a:r>
          </a:p>
          <a:p>
            <a:endParaRPr lang="en-US" dirty="0"/>
          </a:p>
        </p:txBody>
      </p:sp>
    </p:spTree>
    <p:extLst>
      <p:ext uri="{BB962C8B-B14F-4D97-AF65-F5344CB8AC3E}">
        <p14:creationId xmlns:p14="http://schemas.microsoft.com/office/powerpoint/2010/main" val="1455531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0B36A-DF61-419C-B37F-4A4B37FFDC00}"/>
              </a:ext>
            </a:extLst>
          </p:cNvPr>
          <p:cNvSpPr>
            <a:spLocks noGrp="1"/>
          </p:cNvSpPr>
          <p:nvPr>
            <p:ph type="title"/>
          </p:nvPr>
        </p:nvSpPr>
        <p:spPr/>
        <p:txBody>
          <a:bodyPr/>
          <a:lstStyle/>
          <a:p>
            <a:pPr algn="ctr"/>
            <a:r>
              <a:rPr lang="en-US" b="1" dirty="0"/>
              <a:t>CONDUCT A TIMELY INVESTIGATION</a:t>
            </a:r>
          </a:p>
        </p:txBody>
      </p:sp>
      <p:sp>
        <p:nvSpPr>
          <p:cNvPr id="3" name="Content Placeholder 2">
            <a:extLst>
              <a:ext uri="{FF2B5EF4-FFF2-40B4-BE49-F238E27FC236}">
                <a16:creationId xmlns:a16="http://schemas.microsoft.com/office/drawing/2014/main" id="{F0E91033-366C-4129-B8CC-EDB3D45A2B4C}"/>
              </a:ext>
            </a:extLst>
          </p:cNvPr>
          <p:cNvSpPr>
            <a:spLocks noGrp="1"/>
          </p:cNvSpPr>
          <p:nvPr>
            <p:ph idx="1"/>
          </p:nvPr>
        </p:nvSpPr>
        <p:spPr>
          <a:xfrm>
            <a:off x="820132" y="2603500"/>
            <a:ext cx="10048973" cy="3416300"/>
          </a:xfrm>
        </p:spPr>
        <p:txBody>
          <a:bodyPr/>
          <a:lstStyle/>
          <a:p>
            <a:pPr lvl="0"/>
            <a:r>
              <a:rPr lang="en-US" dirty="0"/>
              <a:t>Parties and witnesses should be interviewed as soon as possible.  </a:t>
            </a:r>
          </a:p>
          <a:p>
            <a:pPr lvl="0"/>
            <a:r>
              <a:rPr lang="en-US" dirty="0"/>
              <a:t>Solicit witness lists from people you talk to—who saw the incident, who did you tell about the incident, whose name have you heard in connection with this incident and contact those individuals as soon as possible.</a:t>
            </a:r>
          </a:p>
          <a:p>
            <a:endParaRPr lang="en-US" dirty="0"/>
          </a:p>
        </p:txBody>
      </p:sp>
      <p:pic>
        <p:nvPicPr>
          <p:cNvPr id="4" name="Picture 3">
            <a:extLst>
              <a:ext uri="{FF2B5EF4-FFF2-40B4-BE49-F238E27FC236}">
                <a16:creationId xmlns:a16="http://schemas.microsoft.com/office/drawing/2014/main" id="{3BE6099A-5E0B-414C-8114-84389EEBD3D3}"/>
              </a:ext>
            </a:extLst>
          </p:cNvPr>
          <p:cNvPicPr>
            <a:picLocks noChangeAspect="1"/>
          </p:cNvPicPr>
          <p:nvPr/>
        </p:nvPicPr>
        <p:blipFill>
          <a:blip r:embed="rId2"/>
          <a:stretch>
            <a:fillRect/>
          </a:stretch>
        </p:blipFill>
        <p:spPr>
          <a:xfrm>
            <a:off x="7562921" y="3888473"/>
            <a:ext cx="2522775" cy="2522775"/>
          </a:xfrm>
          <a:prstGeom prst="rect">
            <a:avLst/>
          </a:prstGeom>
        </p:spPr>
      </p:pic>
    </p:spTree>
    <p:extLst>
      <p:ext uri="{BB962C8B-B14F-4D97-AF65-F5344CB8AC3E}">
        <p14:creationId xmlns:p14="http://schemas.microsoft.com/office/powerpoint/2010/main" val="28595121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AD319-617D-4C2B-8E29-A0DB93EE6859}"/>
              </a:ext>
            </a:extLst>
          </p:cNvPr>
          <p:cNvSpPr>
            <a:spLocks noGrp="1"/>
          </p:cNvSpPr>
          <p:nvPr>
            <p:ph type="title"/>
          </p:nvPr>
        </p:nvSpPr>
        <p:spPr/>
        <p:txBody>
          <a:bodyPr/>
          <a:lstStyle/>
          <a:p>
            <a:pPr algn="ctr"/>
            <a:r>
              <a:rPr lang="en-US" b="1" dirty="0"/>
              <a:t>GET THE MOST ACCURATE INFORMATION</a:t>
            </a:r>
          </a:p>
        </p:txBody>
      </p:sp>
      <p:sp>
        <p:nvSpPr>
          <p:cNvPr id="3" name="Content Placeholder 2">
            <a:extLst>
              <a:ext uri="{FF2B5EF4-FFF2-40B4-BE49-F238E27FC236}">
                <a16:creationId xmlns:a16="http://schemas.microsoft.com/office/drawing/2014/main" id="{4E24456C-9F1C-4B17-9E18-0DF03F533813}"/>
              </a:ext>
            </a:extLst>
          </p:cNvPr>
          <p:cNvSpPr>
            <a:spLocks noGrp="1"/>
          </p:cNvSpPr>
          <p:nvPr>
            <p:ph idx="1"/>
          </p:nvPr>
        </p:nvSpPr>
        <p:spPr>
          <a:xfrm>
            <a:off x="772998" y="2197768"/>
            <a:ext cx="10180948" cy="4660231"/>
          </a:xfrm>
        </p:spPr>
        <p:txBody>
          <a:bodyPr>
            <a:normAutofit fontScale="85000" lnSpcReduction="20000"/>
          </a:bodyPr>
          <a:lstStyle/>
          <a:p>
            <a:pPr lvl="0"/>
            <a:r>
              <a:rPr lang="en-US" dirty="0"/>
              <a:t>When witnesses write statements after telling you what happened, review the written statement with the student to ensure the written and verbal statement line up.</a:t>
            </a:r>
          </a:p>
          <a:p>
            <a:pPr lvl="0"/>
            <a:r>
              <a:rPr lang="en-US" dirty="0"/>
              <a:t>Consider age of student and whether having student write his/her own statement is more effective than writing and reading back.  Be sure what is written reflects what is intended.</a:t>
            </a:r>
          </a:p>
          <a:p>
            <a:pPr lvl="0"/>
            <a:r>
              <a:rPr lang="en-US" dirty="0"/>
              <a:t>When taking notes, try to write exactly what the person said rather than characterize it after the fact.  For example:</a:t>
            </a:r>
          </a:p>
          <a:p>
            <a:pPr lvl="1"/>
            <a:r>
              <a:rPr lang="en-US" dirty="0">
                <a:solidFill>
                  <a:schemeClr val="tx1"/>
                </a:solidFill>
              </a:rPr>
              <a:t>Terry said that “Jerry yelled ‘Get off me !’ to Kerry!”   Don’t write, Jerry told Kerry to get off of him.  </a:t>
            </a:r>
            <a:endParaRPr lang="en-US" dirty="0"/>
          </a:p>
          <a:p>
            <a:r>
              <a:rPr lang="en-US" dirty="0"/>
              <a:t>Anytime an interviewee mentions the name of another student who was present or may have heard or seen something, FOLLOW UP</a:t>
            </a:r>
          </a:p>
          <a:p>
            <a:pPr lvl="0"/>
            <a:r>
              <a:rPr lang="en-US" dirty="0"/>
              <a:t>Anytime an interviewee tells you something that can be verified (</a:t>
            </a:r>
            <a:r>
              <a:rPr lang="en-US" dirty="0" err="1"/>
              <a:t>ie</a:t>
            </a:r>
            <a:r>
              <a:rPr lang="en-US" dirty="0"/>
              <a:t>, I was out of class that day because I had a doctor’s appointment, so I couldn’t have slapped that kid on the butt that day), VERIFY.</a:t>
            </a:r>
          </a:p>
          <a:p>
            <a:pPr lvl="0"/>
            <a:r>
              <a:rPr lang="en-US" dirty="0"/>
              <a:t>Anytime a witness says something that is contradictory, ask for clarification.  For example:  “Yeah, I saw Johnny touch Isaac inappropriately.  I was standing right there playing soccer and I heard Isaac say, He! Don’t do that, and I turned around and Isaac was pushing Johnny away from him.”  DID WITNESS SEE JOHNNY TOUCH ISAAC OR NOT SEE IT? </a:t>
            </a:r>
          </a:p>
          <a:p>
            <a:endParaRPr lang="en-US" dirty="0"/>
          </a:p>
        </p:txBody>
      </p:sp>
    </p:spTree>
    <p:extLst>
      <p:ext uri="{BB962C8B-B14F-4D97-AF65-F5344CB8AC3E}">
        <p14:creationId xmlns:p14="http://schemas.microsoft.com/office/powerpoint/2010/main" val="39113902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48955-E0B5-4C75-8BCC-0E809FA1AC16}"/>
              </a:ext>
            </a:extLst>
          </p:cNvPr>
          <p:cNvSpPr>
            <a:spLocks noGrp="1"/>
          </p:cNvSpPr>
          <p:nvPr>
            <p:ph type="title"/>
          </p:nvPr>
        </p:nvSpPr>
        <p:spPr/>
        <p:txBody>
          <a:bodyPr/>
          <a:lstStyle/>
          <a:p>
            <a:r>
              <a:rPr lang="en-US" dirty="0"/>
              <a:t>Getting Accurate Information, cont.</a:t>
            </a:r>
          </a:p>
        </p:txBody>
      </p:sp>
      <p:sp>
        <p:nvSpPr>
          <p:cNvPr id="3" name="Content Placeholder 2">
            <a:extLst>
              <a:ext uri="{FF2B5EF4-FFF2-40B4-BE49-F238E27FC236}">
                <a16:creationId xmlns:a16="http://schemas.microsoft.com/office/drawing/2014/main" id="{3C3027CE-6CD1-4E4C-9A42-54D18FBC580D}"/>
              </a:ext>
            </a:extLst>
          </p:cNvPr>
          <p:cNvSpPr>
            <a:spLocks noGrp="1"/>
          </p:cNvSpPr>
          <p:nvPr>
            <p:ph idx="1"/>
          </p:nvPr>
        </p:nvSpPr>
        <p:spPr>
          <a:xfrm>
            <a:off x="565608" y="2603500"/>
            <a:ext cx="10350631" cy="3416300"/>
          </a:xfrm>
        </p:spPr>
        <p:txBody>
          <a:bodyPr>
            <a:normAutofit/>
          </a:bodyPr>
          <a:lstStyle/>
          <a:p>
            <a:pPr lvl="0"/>
            <a:r>
              <a:rPr lang="en-US" dirty="0"/>
              <a:t>Leave some time between interviews to review your notes, and possibly type up a summary of what was said by the interviewee.</a:t>
            </a:r>
          </a:p>
          <a:p>
            <a:pPr lvl="0"/>
            <a:r>
              <a:rPr lang="en-US" dirty="0"/>
              <a:t>Remember the goals of the interview:  learn the facts, establish a timeline, understand each party’s perception.  Try to develop an understanding of what is more likely than not to have happened.  </a:t>
            </a:r>
          </a:p>
          <a:p>
            <a:r>
              <a:rPr lang="en-US" dirty="0"/>
              <a:t>Listen carefully and adapt follow-up questions.  It’s okay to have a script, but don’t be afraid to veer from it based on the responses you get. Do not be thinking about your next question while the interviewee is talking.</a:t>
            </a:r>
          </a:p>
          <a:p>
            <a:pPr lvl="0"/>
            <a:endParaRPr lang="en-US" dirty="0"/>
          </a:p>
          <a:p>
            <a:endParaRPr lang="en-US" dirty="0"/>
          </a:p>
        </p:txBody>
      </p:sp>
    </p:spTree>
    <p:extLst>
      <p:ext uri="{BB962C8B-B14F-4D97-AF65-F5344CB8AC3E}">
        <p14:creationId xmlns:p14="http://schemas.microsoft.com/office/powerpoint/2010/main" val="19841273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0570A-89D7-4E5D-B1A4-50402B8C7BF9}"/>
              </a:ext>
            </a:extLst>
          </p:cNvPr>
          <p:cNvSpPr>
            <a:spLocks noGrp="1"/>
          </p:cNvSpPr>
          <p:nvPr>
            <p:ph type="title"/>
          </p:nvPr>
        </p:nvSpPr>
        <p:spPr/>
        <p:txBody>
          <a:bodyPr/>
          <a:lstStyle/>
          <a:p>
            <a:r>
              <a:rPr lang="en-US" dirty="0"/>
              <a:t>Getting Accurate Information, cont. </a:t>
            </a:r>
          </a:p>
        </p:txBody>
      </p:sp>
      <p:sp>
        <p:nvSpPr>
          <p:cNvPr id="3" name="Content Placeholder 2">
            <a:extLst>
              <a:ext uri="{FF2B5EF4-FFF2-40B4-BE49-F238E27FC236}">
                <a16:creationId xmlns:a16="http://schemas.microsoft.com/office/drawing/2014/main" id="{17F0C927-E56B-4981-B5B7-6A3657090A36}"/>
              </a:ext>
            </a:extLst>
          </p:cNvPr>
          <p:cNvSpPr>
            <a:spLocks noGrp="1"/>
          </p:cNvSpPr>
          <p:nvPr>
            <p:ph idx="1"/>
          </p:nvPr>
        </p:nvSpPr>
        <p:spPr>
          <a:xfrm>
            <a:off x="838200" y="2060812"/>
            <a:ext cx="10515600" cy="4644787"/>
          </a:xfrm>
        </p:spPr>
        <p:txBody>
          <a:bodyPr>
            <a:normAutofit fontScale="92500"/>
          </a:bodyPr>
          <a:lstStyle/>
          <a:p>
            <a:pPr lvl="0"/>
            <a:r>
              <a:rPr lang="en-US" dirty="0"/>
              <a:t>Ask clarifying questions about terms that can have multiple meanings or a spectrum of meanings, like a “few”, “couple”, “sometimes”, “yelling/screaming”, etc.</a:t>
            </a:r>
          </a:p>
          <a:p>
            <a:pPr lvl="1"/>
            <a:r>
              <a:rPr lang="en-US" dirty="0"/>
              <a:t>Other words without clear meaning:  “bullying”, “harassing”, “ignoring”, “stalking”, “inappropriate”</a:t>
            </a:r>
          </a:p>
          <a:p>
            <a:pPr lvl="0"/>
            <a:r>
              <a:rPr lang="en-US" dirty="0"/>
              <a:t>Ask witnesses for everything they saw, heard, and any other direct sensory perception.  Then, it’s okay to ask for their opinion and why.  These can be indicators of other places to investigate.</a:t>
            </a:r>
          </a:p>
          <a:p>
            <a:r>
              <a:rPr lang="en-US" dirty="0"/>
              <a:t>When the interviewee can’t remember </a:t>
            </a:r>
            <a:r>
              <a:rPr lang="en-US" i="1" dirty="0"/>
              <a:t>when</a:t>
            </a:r>
            <a:r>
              <a:rPr lang="en-US" dirty="0"/>
              <a:t> exactly something happened, ask questions that might help trigger the memory:</a:t>
            </a:r>
          </a:p>
          <a:p>
            <a:pPr lvl="1"/>
            <a:r>
              <a:rPr lang="en-US" dirty="0"/>
              <a:t>Was it the fall or winter?  (cold outside?  Wearing coats yet?  Snow on the ground?)</a:t>
            </a:r>
          </a:p>
          <a:p>
            <a:pPr lvl="1"/>
            <a:r>
              <a:rPr lang="en-US" dirty="0"/>
              <a:t>Do you have any scheduled event, like piano lessons or soccer after school on certain day?  Do you recall if what you’re telling me happened on one of those days?  Did you go to piano lessons? </a:t>
            </a:r>
          </a:p>
          <a:p>
            <a:pPr lvl="1"/>
            <a:r>
              <a:rPr lang="en-US" dirty="0"/>
              <a:t>Was it during 1</a:t>
            </a:r>
            <a:r>
              <a:rPr lang="en-US" baseline="30000" dirty="0"/>
              <a:t>st</a:t>
            </a:r>
            <a:r>
              <a:rPr lang="en-US" dirty="0"/>
              <a:t> semester or 2d?  Think about what teachers and classes you had.</a:t>
            </a:r>
          </a:p>
          <a:p>
            <a:pPr lvl="1"/>
            <a:r>
              <a:rPr lang="en-US" dirty="0"/>
              <a:t>What else was going on in your life at the time?  Can we you remember what that other life event occurred? </a:t>
            </a:r>
          </a:p>
        </p:txBody>
      </p:sp>
    </p:spTree>
    <p:extLst>
      <p:ext uri="{BB962C8B-B14F-4D97-AF65-F5344CB8AC3E}">
        <p14:creationId xmlns:p14="http://schemas.microsoft.com/office/powerpoint/2010/main" val="2112783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21F9F-4445-4EB9-824E-750AC0F94DFA}"/>
              </a:ext>
            </a:extLst>
          </p:cNvPr>
          <p:cNvSpPr>
            <a:spLocks noGrp="1"/>
          </p:cNvSpPr>
          <p:nvPr>
            <p:ph type="title"/>
          </p:nvPr>
        </p:nvSpPr>
        <p:spPr/>
        <p:txBody>
          <a:bodyPr/>
          <a:lstStyle/>
          <a:p>
            <a:r>
              <a:rPr lang="en-US" dirty="0"/>
              <a:t>Getting Accurate Information, cont. </a:t>
            </a:r>
          </a:p>
        </p:txBody>
      </p:sp>
      <p:sp>
        <p:nvSpPr>
          <p:cNvPr id="3" name="Content Placeholder 2">
            <a:extLst>
              <a:ext uri="{FF2B5EF4-FFF2-40B4-BE49-F238E27FC236}">
                <a16:creationId xmlns:a16="http://schemas.microsoft.com/office/drawing/2014/main" id="{9AD65F10-189A-4AB3-8D3B-4164A39D2B49}"/>
              </a:ext>
            </a:extLst>
          </p:cNvPr>
          <p:cNvSpPr>
            <a:spLocks noGrp="1"/>
          </p:cNvSpPr>
          <p:nvPr>
            <p:ph idx="1"/>
          </p:nvPr>
        </p:nvSpPr>
        <p:spPr>
          <a:xfrm>
            <a:off x="838200" y="2648931"/>
            <a:ext cx="10515600" cy="3882043"/>
          </a:xfrm>
        </p:spPr>
        <p:txBody>
          <a:bodyPr>
            <a:normAutofit lnSpcReduction="10000"/>
          </a:bodyPr>
          <a:lstStyle/>
          <a:p>
            <a:pPr lvl="0"/>
            <a:r>
              <a:rPr lang="en-US" dirty="0"/>
              <a:t>Keep a poker face—don’t roll eyes, or exhibit body language that suggests you don’t believe the person</a:t>
            </a:r>
          </a:p>
          <a:p>
            <a:pPr lvl="0"/>
            <a:r>
              <a:rPr lang="en-US" dirty="0"/>
              <a:t>Repeat what you’re hearing them say in a non-judgmental, inquisitive way.</a:t>
            </a:r>
          </a:p>
          <a:p>
            <a:pPr lvl="0"/>
            <a:r>
              <a:rPr lang="en-US" dirty="0"/>
              <a:t>Ask open-ended questions that cannot be answered with a simple “yes” or “no”.  </a:t>
            </a:r>
          </a:p>
          <a:p>
            <a:pPr lvl="1"/>
            <a:r>
              <a:rPr lang="en-US" dirty="0"/>
              <a:t>NOTE:  It’s okay to ask a yes/no questions as foundational questions.  For example, “Were you in class today? Is Respondent in your class?  Is Complainant in your class?  Did you see or observe anything out of the ordinary occur between Respondent and Complainant?”  </a:t>
            </a:r>
            <a:r>
              <a:rPr lang="en-US" b="1" dirty="0"/>
              <a:t>THEN</a:t>
            </a:r>
            <a:r>
              <a:rPr lang="en-US" dirty="0"/>
              <a:t> “Tell me about that.”</a:t>
            </a:r>
          </a:p>
          <a:p>
            <a:r>
              <a:rPr lang="en-US" dirty="0"/>
              <a:t>Get details:  Where were you sitting in relation to Respondent/Complainant?  Where was Who was sitting next to Respondent on the left, right, front, and back?  What was going on in class that day?  Where was the teacher? Did teacher say anything? </a:t>
            </a:r>
          </a:p>
          <a:p>
            <a:pPr lvl="1"/>
            <a:endParaRPr lang="en-US" dirty="0"/>
          </a:p>
          <a:p>
            <a:endParaRPr lang="en-US" dirty="0"/>
          </a:p>
        </p:txBody>
      </p:sp>
    </p:spTree>
    <p:extLst>
      <p:ext uri="{BB962C8B-B14F-4D97-AF65-F5344CB8AC3E}">
        <p14:creationId xmlns:p14="http://schemas.microsoft.com/office/powerpoint/2010/main" val="3676355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F8CC2-2ACD-4EA6-BA7A-0B1873E7023C}"/>
              </a:ext>
            </a:extLst>
          </p:cNvPr>
          <p:cNvSpPr>
            <a:spLocks noGrp="1"/>
          </p:cNvSpPr>
          <p:nvPr>
            <p:ph type="title"/>
          </p:nvPr>
        </p:nvSpPr>
        <p:spPr/>
        <p:txBody>
          <a:bodyPr/>
          <a:lstStyle/>
          <a:p>
            <a:r>
              <a:rPr lang="en-US" dirty="0"/>
              <a:t>Getting Accurate Information, cont. </a:t>
            </a:r>
          </a:p>
        </p:txBody>
      </p:sp>
      <p:sp>
        <p:nvSpPr>
          <p:cNvPr id="3" name="Content Placeholder 2">
            <a:extLst>
              <a:ext uri="{FF2B5EF4-FFF2-40B4-BE49-F238E27FC236}">
                <a16:creationId xmlns:a16="http://schemas.microsoft.com/office/drawing/2014/main" id="{BB840D3C-A2B3-4FBE-94F8-BDAEEBB69B30}"/>
              </a:ext>
            </a:extLst>
          </p:cNvPr>
          <p:cNvSpPr>
            <a:spLocks noGrp="1"/>
          </p:cNvSpPr>
          <p:nvPr>
            <p:ph idx="1"/>
          </p:nvPr>
        </p:nvSpPr>
        <p:spPr>
          <a:xfrm>
            <a:off x="866196" y="2603500"/>
            <a:ext cx="8825659" cy="3416300"/>
          </a:xfrm>
        </p:spPr>
        <p:txBody>
          <a:bodyPr>
            <a:normAutofit fontScale="55000" lnSpcReduction="20000"/>
          </a:bodyPr>
          <a:lstStyle/>
          <a:p>
            <a:r>
              <a:rPr lang="en-US" sz="3200" b="1" dirty="0">
                <a:sym typeface="Wingdings" panose="05000000000000000000" pitchFamily="2" charset="2"/>
              </a:rPr>
              <a:t>By the end of your interviews, you should have enough information to re-create the entire scenario through a screen play, complete with stage directions. </a:t>
            </a:r>
            <a:r>
              <a:rPr lang="en-US" sz="3200" b="1" dirty="0"/>
              <a:t>  </a:t>
            </a:r>
          </a:p>
          <a:p>
            <a:pPr lvl="0"/>
            <a:endParaRPr lang="en-US" sz="3200" dirty="0"/>
          </a:p>
          <a:p>
            <a:pPr lvl="0"/>
            <a:r>
              <a:rPr lang="en-US" sz="3200" dirty="0"/>
              <a:t>Always ask at the conclusion:  “Is there anything else you think we should know, or is there anyone else you think we should talk to?”</a:t>
            </a:r>
          </a:p>
          <a:p>
            <a:pPr lvl="0"/>
            <a:endParaRPr lang="en-US" dirty="0"/>
          </a:p>
          <a:p>
            <a:pPr marL="0" lvl="0" indent="0">
              <a:buNone/>
            </a:pPr>
            <a:endParaRPr lang="en-US" dirty="0"/>
          </a:p>
          <a:p>
            <a:pPr marL="0" lvl="0" indent="0" algn="ctr">
              <a:buNone/>
            </a:pPr>
            <a:r>
              <a:rPr lang="en-US" sz="15000" b="1" dirty="0"/>
              <a:t>???</a:t>
            </a:r>
          </a:p>
        </p:txBody>
      </p:sp>
      <p:pic>
        <p:nvPicPr>
          <p:cNvPr id="4" name="Picture 3">
            <a:extLst>
              <a:ext uri="{FF2B5EF4-FFF2-40B4-BE49-F238E27FC236}">
                <a16:creationId xmlns:a16="http://schemas.microsoft.com/office/drawing/2014/main" id="{19D931C3-0057-42E8-9F03-4250B4DC02B2}"/>
              </a:ext>
            </a:extLst>
          </p:cNvPr>
          <p:cNvPicPr>
            <a:picLocks noChangeAspect="1"/>
          </p:cNvPicPr>
          <p:nvPr/>
        </p:nvPicPr>
        <p:blipFill>
          <a:blip/>
          <a:stretch>
            <a:fillRect/>
          </a:stretch>
        </p:blipFill>
        <p:spPr>
          <a:xfrm>
            <a:off x="9916367" y="2168525"/>
            <a:ext cx="2143125" cy="2143125"/>
          </a:xfrm>
          <a:prstGeom prst="rect">
            <a:avLst/>
          </a:prstGeom>
        </p:spPr>
      </p:pic>
    </p:spTree>
    <p:extLst>
      <p:ext uri="{BB962C8B-B14F-4D97-AF65-F5344CB8AC3E}">
        <p14:creationId xmlns:p14="http://schemas.microsoft.com/office/powerpoint/2010/main" val="34776291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E5BD8F-7186-4009-BC5E-44E77769F85D}"/>
              </a:ext>
            </a:extLst>
          </p:cNvPr>
          <p:cNvSpPr>
            <a:spLocks noGrp="1"/>
          </p:cNvSpPr>
          <p:nvPr>
            <p:ph type="title"/>
          </p:nvPr>
        </p:nvSpPr>
        <p:spPr/>
        <p:txBody>
          <a:bodyPr/>
          <a:lstStyle/>
          <a:p>
            <a:pPr algn="ctr"/>
            <a:r>
              <a:rPr lang="en-US" dirty="0"/>
              <a:t>Assessing Credibility and Reliability</a:t>
            </a:r>
          </a:p>
        </p:txBody>
      </p:sp>
      <p:sp>
        <p:nvSpPr>
          <p:cNvPr id="2" name="Text Placeholder 1">
            <a:extLst>
              <a:ext uri="{FF2B5EF4-FFF2-40B4-BE49-F238E27FC236}">
                <a16:creationId xmlns:a16="http://schemas.microsoft.com/office/drawing/2014/main" id="{6C177873-7807-4CB9-90ED-C8AB90C312F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252708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55CB3-2566-436D-97E4-E5E7114D8AC2}"/>
              </a:ext>
            </a:extLst>
          </p:cNvPr>
          <p:cNvSpPr>
            <a:spLocks noGrp="1"/>
          </p:cNvSpPr>
          <p:nvPr>
            <p:ph type="title"/>
          </p:nvPr>
        </p:nvSpPr>
        <p:spPr/>
        <p:txBody>
          <a:bodyPr/>
          <a:lstStyle/>
          <a:p>
            <a:r>
              <a:rPr lang="en-US" dirty="0"/>
              <a:t>Asking Question to Help Assess Credibility and Reliability </a:t>
            </a:r>
          </a:p>
        </p:txBody>
      </p:sp>
      <p:sp>
        <p:nvSpPr>
          <p:cNvPr id="3" name="Content Placeholder 2">
            <a:extLst>
              <a:ext uri="{FF2B5EF4-FFF2-40B4-BE49-F238E27FC236}">
                <a16:creationId xmlns:a16="http://schemas.microsoft.com/office/drawing/2014/main" id="{339A51B3-CD35-4253-8AFD-FE273CAE739B}"/>
              </a:ext>
            </a:extLst>
          </p:cNvPr>
          <p:cNvSpPr>
            <a:spLocks noGrp="1"/>
          </p:cNvSpPr>
          <p:nvPr>
            <p:ph idx="1"/>
          </p:nvPr>
        </p:nvSpPr>
        <p:spPr>
          <a:xfrm>
            <a:off x="385012" y="2603500"/>
            <a:ext cx="11341768" cy="3416300"/>
          </a:xfrm>
        </p:spPr>
        <p:txBody>
          <a:bodyPr>
            <a:normAutofit fontScale="92500"/>
          </a:bodyPr>
          <a:lstStyle/>
          <a:p>
            <a:r>
              <a:rPr lang="en-US" dirty="0"/>
              <a:t>What if there are no witnesses to the conduct, and it is a he-said, she-said situation?  Lost cause?</a:t>
            </a:r>
          </a:p>
          <a:p>
            <a:r>
              <a:rPr lang="en-US" dirty="0"/>
              <a:t>Rare to have a case where you cannot land on one side or the other</a:t>
            </a:r>
          </a:p>
          <a:p>
            <a:r>
              <a:rPr lang="en-US" dirty="0"/>
              <a:t>Credibility is often the factor that pushes you to one side or the other</a:t>
            </a:r>
          </a:p>
          <a:p>
            <a:r>
              <a:rPr lang="en-US" dirty="0"/>
              <a:t>As an investigator, you need to include details to allow the decision-maker to weigh credibility of evidence.</a:t>
            </a:r>
          </a:p>
          <a:p>
            <a:r>
              <a:rPr lang="en-US" dirty="0"/>
              <a:t>Example: Carl reports that Rita touched Carl on the genitals and butt while making sexual comments to him during P.E. class.  Carl reports that Wayne and Winona might be helpful witnesses because they were in the same P.E. class and were right next to Carl when it happened.  You interview Wayne and Winona and they didn’t hear or see anything.  Does this mean it didn’t happen and you’re done?</a:t>
            </a:r>
          </a:p>
        </p:txBody>
      </p:sp>
    </p:spTree>
    <p:extLst>
      <p:ext uri="{BB962C8B-B14F-4D97-AF65-F5344CB8AC3E}">
        <p14:creationId xmlns:p14="http://schemas.microsoft.com/office/powerpoint/2010/main" val="12011213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78EC3-1B91-4DEE-A096-1B1F77AC5B0B}"/>
              </a:ext>
            </a:extLst>
          </p:cNvPr>
          <p:cNvSpPr>
            <a:spLocks noGrp="1"/>
          </p:cNvSpPr>
          <p:nvPr>
            <p:ph type="title"/>
          </p:nvPr>
        </p:nvSpPr>
        <p:spPr/>
        <p:txBody>
          <a:bodyPr/>
          <a:lstStyle/>
          <a:p>
            <a:r>
              <a:rPr lang="en-US" dirty="0"/>
              <a:t>Plausibility</a:t>
            </a:r>
          </a:p>
        </p:txBody>
      </p:sp>
      <p:sp>
        <p:nvSpPr>
          <p:cNvPr id="3" name="Content Placeholder 2">
            <a:extLst>
              <a:ext uri="{FF2B5EF4-FFF2-40B4-BE49-F238E27FC236}">
                <a16:creationId xmlns:a16="http://schemas.microsoft.com/office/drawing/2014/main" id="{43471CAB-773C-4959-B624-6A8F9CDCADA1}"/>
              </a:ext>
            </a:extLst>
          </p:cNvPr>
          <p:cNvSpPr>
            <a:spLocks noGrp="1"/>
          </p:cNvSpPr>
          <p:nvPr>
            <p:ph idx="1"/>
          </p:nvPr>
        </p:nvSpPr>
        <p:spPr>
          <a:xfrm>
            <a:off x="1154954" y="2358189"/>
            <a:ext cx="8825659" cy="4283243"/>
          </a:xfrm>
        </p:spPr>
        <p:txBody>
          <a:bodyPr>
            <a:normAutofit fontScale="92500" lnSpcReduction="10000"/>
          </a:bodyPr>
          <a:lstStyle/>
          <a:p>
            <a:r>
              <a:rPr lang="en-US" dirty="0"/>
              <a:t>In this situation, ask yourself, “Is it plausible that Carl’s report is true and Winona and Wayne did not hear or see?” </a:t>
            </a:r>
          </a:p>
          <a:p>
            <a:pPr lvl="1"/>
            <a:r>
              <a:rPr lang="en-US" dirty="0"/>
              <a:t>Was the gym loud?  </a:t>
            </a:r>
          </a:p>
          <a:p>
            <a:pPr lvl="1"/>
            <a:r>
              <a:rPr lang="en-US" dirty="0"/>
              <a:t>Where were Winona and Wayne in relation to Carl and Rita?</a:t>
            </a:r>
          </a:p>
          <a:p>
            <a:pPr lvl="1"/>
            <a:r>
              <a:rPr lang="en-US" dirty="0"/>
              <a:t>What was going on in the class?  Were kids goofing around, not paying attention, or was everyone quiet and attentive when the incident allegedly occurred? </a:t>
            </a:r>
          </a:p>
          <a:p>
            <a:r>
              <a:rPr lang="en-US" dirty="0"/>
              <a:t>Ask these follow-up questions to Winona and Wayne and if necessary go back to Carl and ask follow-up questions.  Ask:  describe the scene to me. Where you were in relation to X?  What was going on in the background?  Was it loud or quiet?  </a:t>
            </a:r>
          </a:p>
          <a:p>
            <a:pPr lvl="1"/>
            <a:r>
              <a:rPr lang="en-US" dirty="0"/>
              <a:t>But remember—avoid asking questions that are leading and suggest the answer you are looking for</a:t>
            </a:r>
          </a:p>
          <a:p>
            <a:pPr lvl="1"/>
            <a:r>
              <a:rPr lang="en-US" dirty="0"/>
              <a:t>Also avoid asking the Complainant: How is it possible that no one saw or heard anything if they were really that close to you?</a:t>
            </a:r>
          </a:p>
        </p:txBody>
      </p:sp>
    </p:spTree>
    <p:extLst>
      <p:ext uri="{BB962C8B-B14F-4D97-AF65-F5344CB8AC3E}">
        <p14:creationId xmlns:p14="http://schemas.microsoft.com/office/powerpoint/2010/main" val="11272361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BB50B-56E4-4EEA-9DE8-40968AD3712B}"/>
              </a:ext>
            </a:extLst>
          </p:cNvPr>
          <p:cNvSpPr>
            <a:spLocks noGrp="1"/>
          </p:cNvSpPr>
          <p:nvPr>
            <p:ph type="title"/>
          </p:nvPr>
        </p:nvSpPr>
        <p:spPr/>
        <p:txBody>
          <a:bodyPr/>
          <a:lstStyle/>
          <a:p>
            <a:r>
              <a:rPr lang="en-US" dirty="0"/>
              <a:t>Source: Opportunity, motive, and status</a:t>
            </a:r>
          </a:p>
        </p:txBody>
      </p:sp>
      <p:sp>
        <p:nvSpPr>
          <p:cNvPr id="3" name="Content Placeholder 2">
            <a:extLst>
              <a:ext uri="{FF2B5EF4-FFF2-40B4-BE49-F238E27FC236}">
                <a16:creationId xmlns:a16="http://schemas.microsoft.com/office/drawing/2014/main" id="{BE1C82C0-0570-4F6B-99FD-313E6B357190}"/>
              </a:ext>
            </a:extLst>
          </p:cNvPr>
          <p:cNvSpPr>
            <a:spLocks noGrp="1"/>
          </p:cNvSpPr>
          <p:nvPr>
            <p:ph idx="1"/>
          </p:nvPr>
        </p:nvSpPr>
        <p:spPr>
          <a:xfrm>
            <a:off x="593558" y="2294021"/>
            <a:ext cx="10892589" cy="4331367"/>
          </a:xfrm>
        </p:spPr>
        <p:txBody>
          <a:bodyPr>
            <a:normAutofit/>
          </a:bodyPr>
          <a:lstStyle/>
          <a:p>
            <a:pPr lvl="1"/>
            <a:r>
              <a:rPr lang="en-US" dirty="0"/>
              <a:t>Source opportunity:</a:t>
            </a:r>
          </a:p>
          <a:p>
            <a:pPr lvl="2"/>
            <a:r>
              <a:rPr lang="en-US" dirty="0"/>
              <a:t>How did the witness learn the information?  If 1</a:t>
            </a:r>
            <a:r>
              <a:rPr lang="en-US" baseline="30000" dirty="0"/>
              <a:t>st</a:t>
            </a:r>
            <a:r>
              <a:rPr lang="en-US" dirty="0"/>
              <a:t> hand, could the witness have seen/heard what they claim to have seen/heard? </a:t>
            </a:r>
          </a:p>
          <a:p>
            <a:pPr lvl="2"/>
            <a:r>
              <a:rPr lang="en-US" dirty="0"/>
              <a:t>If 2sd hand, who and how did that person obtain the information?  Could THAT person have seen/heard what they claim from where they were?  </a:t>
            </a:r>
          </a:p>
          <a:p>
            <a:pPr lvl="1"/>
            <a:r>
              <a:rPr lang="en-US" dirty="0"/>
              <a:t>Source motive:  </a:t>
            </a:r>
          </a:p>
          <a:p>
            <a:pPr lvl="2"/>
            <a:r>
              <a:rPr lang="en-US" dirty="0"/>
              <a:t>Does the witness have reason to lie or embellish?</a:t>
            </a:r>
          </a:p>
          <a:p>
            <a:pPr lvl="2"/>
            <a:r>
              <a:rPr lang="en-US" dirty="0"/>
              <a:t>Is the witness close friends or have a negative history with one of the parties?</a:t>
            </a:r>
          </a:p>
          <a:p>
            <a:pPr lvl="2"/>
            <a:r>
              <a:rPr lang="en-US" dirty="0"/>
              <a:t>Is there a vested interested in the outcome or will there be a negative impact on the witness?</a:t>
            </a:r>
          </a:p>
          <a:p>
            <a:pPr lvl="1"/>
            <a:r>
              <a:rPr lang="en-US" dirty="0"/>
              <a:t>Source status:</a:t>
            </a:r>
          </a:p>
          <a:p>
            <a:pPr lvl="2"/>
            <a:r>
              <a:rPr lang="en-US" dirty="0"/>
              <a:t>How credible is the source based on the source’s status?  </a:t>
            </a:r>
            <a:r>
              <a:rPr lang="en-US" dirty="0" err="1"/>
              <a:t>Ie</a:t>
            </a:r>
            <a:r>
              <a:rPr lang="en-US" dirty="0"/>
              <a:t>, teacher with no dog in the fight versus student with history of lying and insubordination</a:t>
            </a:r>
          </a:p>
        </p:txBody>
      </p:sp>
    </p:spTree>
    <p:extLst>
      <p:ext uri="{BB962C8B-B14F-4D97-AF65-F5344CB8AC3E}">
        <p14:creationId xmlns:p14="http://schemas.microsoft.com/office/powerpoint/2010/main" val="19395083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6B436-0904-461A-858F-08B903B502EA}"/>
              </a:ext>
            </a:extLst>
          </p:cNvPr>
          <p:cNvSpPr>
            <a:spLocks noGrp="1"/>
          </p:cNvSpPr>
          <p:nvPr>
            <p:ph type="title"/>
          </p:nvPr>
        </p:nvSpPr>
        <p:spPr/>
        <p:txBody>
          <a:bodyPr/>
          <a:lstStyle/>
          <a:p>
            <a:pPr algn="ctr"/>
            <a:r>
              <a:rPr lang="en-US" dirty="0"/>
              <a:t>Break #2 </a:t>
            </a:r>
          </a:p>
        </p:txBody>
      </p:sp>
      <p:pic>
        <p:nvPicPr>
          <p:cNvPr id="4" name="Content Placeholder 3">
            <a:extLst>
              <a:ext uri="{FF2B5EF4-FFF2-40B4-BE49-F238E27FC236}">
                <a16:creationId xmlns:a16="http://schemas.microsoft.com/office/drawing/2014/main" id="{CD3B8F0A-3B94-43E8-B320-B368C0F86FB9}"/>
              </a:ext>
            </a:extLst>
          </p:cNvPr>
          <p:cNvPicPr>
            <a:picLocks noGrp="1" noChangeAspect="1"/>
          </p:cNvPicPr>
          <p:nvPr>
            <p:ph idx="1"/>
          </p:nvPr>
        </p:nvPicPr>
        <p:blipFill>
          <a:blip/>
          <a:stretch>
            <a:fillRect/>
          </a:stretch>
        </p:blipFill>
        <p:spPr>
          <a:xfrm>
            <a:off x="4709319" y="3290888"/>
            <a:ext cx="2771775" cy="1647825"/>
          </a:xfrm>
          <a:prstGeom prst="rect">
            <a:avLst/>
          </a:prstGeom>
        </p:spPr>
      </p:pic>
    </p:spTree>
    <p:extLst>
      <p:ext uri="{BB962C8B-B14F-4D97-AF65-F5344CB8AC3E}">
        <p14:creationId xmlns:p14="http://schemas.microsoft.com/office/powerpoint/2010/main" val="17772586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4CA65-5EEA-445D-BA23-9355AED4D6E5}"/>
              </a:ext>
            </a:extLst>
          </p:cNvPr>
          <p:cNvSpPr>
            <a:spLocks noGrp="1"/>
          </p:cNvSpPr>
          <p:nvPr>
            <p:ph type="title"/>
          </p:nvPr>
        </p:nvSpPr>
        <p:spPr/>
        <p:txBody>
          <a:bodyPr/>
          <a:lstStyle/>
          <a:p>
            <a:r>
              <a:rPr lang="en-US" dirty="0"/>
              <a:t>Walking Through A Case</a:t>
            </a:r>
          </a:p>
        </p:txBody>
      </p:sp>
      <p:sp>
        <p:nvSpPr>
          <p:cNvPr id="3" name="Content Placeholder 2">
            <a:extLst>
              <a:ext uri="{FF2B5EF4-FFF2-40B4-BE49-F238E27FC236}">
                <a16:creationId xmlns:a16="http://schemas.microsoft.com/office/drawing/2014/main" id="{2BF7C2AE-8493-483F-A12C-106D07BAC9C1}"/>
              </a:ext>
            </a:extLst>
          </p:cNvPr>
          <p:cNvSpPr>
            <a:spLocks noGrp="1"/>
          </p:cNvSpPr>
          <p:nvPr>
            <p:ph idx="1"/>
          </p:nvPr>
        </p:nvSpPr>
        <p:spPr/>
        <p:txBody>
          <a:bodyPr>
            <a:normAutofit/>
          </a:bodyPr>
          <a:lstStyle/>
          <a:p>
            <a:pPr marL="0" indent="0">
              <a:buNone/>
            </a:pPr>
            <a:r>
              <a:rPr lang="en-US" sz="2500" dirty="0"/>
              <a:t>Case No.: 2025-10</a:t>
            </a:r>
          </a:p>
          <a:p>
            <a:pPr marL="0" indent="0">
              <a:buNone/>
            </a:pPr>
            <a:r>
              <a:rPr lang="en-US" sz="2500" dirty="0"/>
              <a:t>Complainant: Natasha Romanoff</a:t>
            </a:r>
          </a:p>
          <a:p>
            <a:pPr marL="0" indent="0">
              <a:buNone/>
            </a:pPr>
            <a:r>
              <a:rPr lang="en-US" sz="2500" dirty="0"/>
              <a:t>Respondent:  Loki </a:t>
            </a:r>
            <a:r>
              <a:rPr lang="en-US" sz="2500" dirty="0" err="1"/>
              <a:t>Odison</a:t>
            </a:r>
            <a:endParaRPr lang="en-US" sz="2500" dirty="0"/>
          </a:p>
          <a:p>
            <a:pPr marL="0" indent="0">
              <a:buNone/>
            </a:pPr>
            <a:r>
              <a:rPr lang="en-US" sz="2500" dirty="0"/>
              <a:t>Complaint Filed: December 2, 2025</a:t>
            </a:r>
          </a:p>
        </p:txBody>
      </p:sp>
    </p:spTree>
    <p:extLst>
      <p:ext uri="{BB962C8B-B14F-4D97-AF65-F5344CB8AC3E}">
        <p14:creationId xmlns:p14="http://schemas.microsoft.com/office/powerpoint/2010/main" val="5377668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ysClr val="windowText" lastClr="000000"/>
      </a:dk1>
      <a:lt1>
        <a:sysClr val="window" lastClr="FFFFFF"/>
      </a:lt1>
      <a:dk2>
        <a:srgbClr val="323232"/>
      </a:dk2>
      <a:lt2>
        <a:srgbClr val="E3DED1"/>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tint val="98000"/>
              </a:schemeClr>
              <a:schemeClr val="phClr">
                <a:tint val="99000"/>
                <a:shade val="96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C3935CB6-B0E3-44A7-AB37-996D901F73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TM03090430[[fn=Banded]]</Template>
  <TotalTime>39985</TotalTime>
  <Words>8839</Words>
  <Application>Microsoft Office PowerPoint</Application>
  <PresentationFormat>Widescreen</PresentationFormat>
  <Paragraphs>579</Paragraphs>
  <Slides>90</Slides>
  <Notes>12</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90</vt:i4>
      </vt:variant>
    </vt:vector>
  </HeadingPairs>
  <TitlesOfParts>
    <vt:vector size="95" baseType="lpstr">
      <vt:lpstr>Arial</vt:lpstr>
      <vt:lpstr>Calibri</vt:lpstr>
      <vt:lpstr>Corbel</vt:lpstr>
      <vt:lpstr>Wingdings</vt:lpstr>
      <vt:lpstr>Banded</vt:lpstr>
      <vt:lpstr>Tooele School District TITLE IX TRAINING</vt:lpstr>
      <vt:lpstr>AGENDA </vt:lpstr>
      <vt:lpstr>Title IX states: </vt:lpstr>
      <vt:lpstr>Title ix federal regulations</vt:lpstr>
      <vt:lpstr>Title ix coordinator oversees:</vt:lpstr>
      <vt:lpstr>SEXUAL HARASSMENT UNDER TITLE IX FROM THE COURTS</vt:lpstr>
      <vt:lpstr>Department of Education   The Office for Civil Rights </vt:lpstr>
      <vt:lpstr>OCR Guidance</vt:lpstr>
      <vt:lpstr>Changes to the regulations</vt:lpstr>
      <vt:lpstr>Overview of the 2020 regulations</vt:lpstr>
      <vt:lpstr>Preview of 20222 regulations</vt:lpstr>
      <vt:lpstr>But that’s for another day…</vt:lpstr>
      <vt:lpstr>Breaking down the current regulations</vt:lpstr>
      <vt:lpstr>New Definition of Sexual Harassment</vt:lpstr>
      <vt:lpstr>Quid Pro Quo</vt:lpstr>
      <vt:lpstr>Hostile Environment </vt:lpstr>
      <vt:lpstr>Figuring out “SPOO</vt:lpstr>
      <vt:lpstr>Violence Against Women Act Big 4</vt:lpstr>
      <vt:lpstr>Sexual Assault Defined</vt:lpstr>
      <vt:lpstr>Sexual Assault in Schools</vt:lpstr>
      <vt:lpstr>Sexual Intent?</vt:lpstr>
      <vt:lpstr>Dating Violence</vt:lpstr>
      <vt:lpstr>Stalking </vt:lpstr>
      <vt:lpstr>LET’S WALK THROUGH A FEW</vt:lpstr>
      <vt:lpstr>PowerPoint Presentation</vt:lpstr>
      <vt:lpstr>PowerPoint Presentation</vt:lpstr>
      <vt:lpstr>The Players</vt:lpstr>
      <vt:lpstr>Train Your Staff to Report</vt:lpstr>
      <vt:lpstr>Know Your Policy</vt:lpstr>
      <vt:lpstr>South Summit Policy</vt:lpstr>
      <vt:lpstr>General Provisions</vt:lpstr>
      <vt:lpstr>Grievance Procedures</vt:lpstr>
      <vt:lpstr>“Actual Knowledge”* *Actual knowledge means ANY information that ANY employee has about possible sexual harassment.</vt:lpstr>
      <vt:lpstr>STOP EVERYTHING!</vt:lpstr>
      <vt:lpstr>Initial Screening *This screening process is not required in the regulations but a suggested good practice</vt:lpstr>
      <vt:lpstr>Initial Screening, Cont.  (See Form #3) </vt:lpstr>
      <vt:lpstr>note</vt:lpstr>
      <vt:lpstr>PowerPoint Presentation</vt:lpstr>
      <vt:lpstr>Title IX Coordinator (TIXC)</vt:lpstr>
      <vt:lpstr>Title ix coordinator </vt:lpstr>
      <vt:lpstr>PowerPoint Presentation</vt:lpstr>
      <vt:lpstr>Supportive Measures </vt:lpstr>
      <vt:lpstr>Emergency Removal</vt:lpstr>
      <vt:lpstr>Investigator(s):</vt:lpstr>
      <vt:lpstr>Investigator(s): </vt:lpstr>
      <vt:lpstr>Decision-Maker or Team: </vt:lpstr>
      <vt:lpstr>Appeal</vt:lpstr>
      <vt:lpstr>Informal Resolution Process</vt:lpstr>
      <vt:lpstr>PowerPoint Presentation</vt:lpstr>
      <vt:lpstr>End of Process</vt:lpstr>
      <vt:lpstr>QUESTIONS? </vt:lpstr>
      <vt:lpstr>Break #1 </vt:lpstr>
      <vt:lpstr>PART II--INVESTIGATIONS</vt:lpstr>
      <vt:lpstr>Conflict of interest and bias</vt:lpstr>
      <vt:lpstr>Conflict of interest and Bias as a basis for appeal</vt:lpstr>
      <vt:lpstr>Conflict of Interest</vt:lpstr>
      <vt:lpstr>Bias</vt:lpstr>
      <vt:lpstr>Association bias</vt:lpstr>
      <vt:lpstr>Confirmation bias</vt:lpstr>
      <vt:lpstr>Confirmation bias, cont.</vt:lpstr>
      <vt:lpstr>“Like me” bias (or affinity bias)</vt:lpstr>
      <vt:lpstr>Priming</vt:lpstr>
      <vt:lpstr>Bias impacts investigations and decision-making</vt:lpstr>
      <vt:lpstr>Mitigating bias</vt:lpstr>
      <vt:lpstr>Working with Law Enforcement</vt:lpstr>
      <vt:lpstr>Working with Law Enforcement </vt:lpstr>
      <vt:lpstr>Working with law enforcement, cont.</vt:lpstr>
      <vt:lpstr>Tips for Investigation and Interviews</vt:lpstr>
      <vt:lpstr>Investigations</vt:lpstr>
      <vt:lpstr>Best Practice Tips for Investigations</vt:lpstr>
      <vt:lpstr>Investigation Procedures</vt:lpstr>
      <vt:lpstr>PowerPoint Presentation</vt:lpstr>
      <vt:lpstr>THE INTERVIEW</vt:lpstr>
      <vt:lpstr>CREATE A SAFE ATMOSPHERE</vt:lpstr>
      <vt:lpstr>PowerPoint Presentation</vt:lpstr>
      <vt:lpstr>Safe Atmosphere, cont. </vt:lpstr>
      <vt:lpstr>Safe Atmosphere, cont. </vt:lpstr>
      <vt:lpstr>Safe Atmosphere, cont. </vt:lpstr>
      <vt:lpstr>CONDUCT A TIMELY INVESTIGATION</vt:lpstr>
      <vt:lpstr>GET THE MOST ACCURATE INFORMATION</vt:lpstr>
      <vt:lpstr>Getting Accurate Information, cont.</vt:lpstr>
      <vt:lpstr>Getting Accurate Information, cont. </vt:lpstr>
      <vt:lpstr>Getting Accurate Information, cont. </vt:lpstr>
      <vt:lpstr>Getting Accurate Information, cont. </vt:lpstr>
      <vt:lpstr>Assessing Credibility and Reliability</vt:lpstr>
      <vt:lpstr>Asking Question to Help Assess Credibility and Reliability </vt:lpstr>
      <vt:lpstr>Plausibility</vt:lpstr>
      <vt:lpstr>Source: Opportunity, motive, and status</vt:lpstr>
      <vt:lpstr>Break #2 </vt:lpstr>
      <vt:lpstr>Walking Through A Case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NUES TITLE IX TRAINING</dc:title>
  <dc:creator>Heidi Alder</dc:creator>
  <cp:lastModifiedBy>Heidi</cp:lastModifiedBy>
  <cp:revision>42</cp:revision>
  <dcterms:created xsi:type="dcterms:W3CDTF">2022-05-11T03:11:54Z</dcterms:created>
  <dcterms:modified xsi:type="dcterms:W3CDTF">2024-08-27T03:47:03Z</dcterms:modified>
</cp:coreProperties>
</file>