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10287000" cx="1828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5" roundtripDataSignature="AMtx7mggaZ3MarCWH9qGgalCYX2FDei8Q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customschemas.google.com/relationships/presentationmetadata" Target="metadata"/><Relationship Id="rId14" Type="http://schemas.openxmlformats.org/officeDocument/2006/relationships/slide" Target="slides/slide9.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1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1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1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1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1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1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1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1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1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0"/>
          <p:cNvSpPr/>
          <p:nvPr>
            <p:ph idx="2" type="pic"/>
          </p:nvPr>
        </p:nvSpPr>
        <p:spPr>
          <a:xfrm>
            <a:off x="1792288" y="612775"/>
            <a:ext cx="5486400" cy="4114800"/>
          </a:xfrm>
          <a:prstGeom prst="rect">
            <a:avLst/>
          </a:prstGeom>
          <a:noFill/>
          <a:ln>
            <a:noFill/>
          </a:ln>
        </p:spPr>
      </p:sp>
      <p:sp>
        <p:nvSpPr>
          <p:cNvPr id="64" name="Google Shape;64;p2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8.jpg"/><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jpg"/><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jpg"/><Relationship Id="rId4" Type="http://schemas.openxmlformats.org/officeDocument/2006/relationships/image" Target="../media/image10.jpg"/><Relationship Id="rId5"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2"/>
          <p:cNvPicPr preferRelativeResize="0"/>
          <p:nvPr/>
        </p:nvPicPr>
        <p:blipFill rotWithShape="1">
          <a:blip r:embed="rId3">
            <a:alphaModFix/>
          </a:blip>
          <a:srcRect b="0" l="0" r="0" t="15094"/>
          <a:stretch/>
        </p:blipFill>
        <p:spPr>
          <a:xfrm>
            <a:off x="0" y="0"/>
            <a:ext cx="18288000" cy="10287000"/>
          </a:xfrm>
          <a:prstGeom prst="rect">
            <a:avLst/>
          </a:prstGeom>
          <a:noFill/>
          <a:ln>
            <a:noFill/>
          </a:ln>
        </p:spPr>
      </p:pic>
      <p:sp>
        <p:nvSpPr>
          <p:cNvPr id="85" name="Google Shape;85;p2"/>
          <p:cNvSpPr txBox="1"/>
          <p:nvPr/>
        </p:nvSpPr>
        <p:spPr>
          <a:xfrm>
            <a:off x="3809391" y="5169858"/>
            <a:ext cx="12451500" cy="18471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12000">
                <a:solidFill>
                  <a:srgbClr val="FFFFFF"/>
                </a:solidFill>
              </a:rPr>
              <a:t>Kaylee Basso</a:t>
            </a:r>
            <a:endParaRPr/>
          </a:p>
        </p:txBody>
      </p:sp>
      <p:sp>
        <p:nvSpPr>
          <p:cNvPr id="86" name="Google Shape;86;p2"/>
          <p:cNvSpPr txBox="1"/>
          <p:nvPr/>
        </p:nvSpPr>
        <p:spPr>
          <a:xfrm>
            <a:off x="2918217" y="7406870"/>
            <a:ext cx="12451500" cy="12930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lang="en-US" sz="3500">
                <a:solidFill>
                  <a:srgbClr val="FFFFFF"/>
                </a:solidFill>
              </a:rPr>
              <a:t>Beresford Elementary School</a:t>
            </a:r>
            <a:endParaRPr sz="3500">
              <a:solidFill>
                <a:srgbClr val="FFFFFF"/>
              </a:solidFill>
            </a:endParaRPr>
          </a:p>
          <a:p>
            <a:pPr indent="0" lvl="0" marL="0" marR="0" rtl="0" algn="ctr">
              <a:lnSpc>
                <a:spcPct val="140000"/>
              </a:lnSpc>
              <a:spcBef>
                <a:spcPts val="0"/>
              </a:spcBef>
              <a:spcAft>
                <a:spcPts val="0"/>
              </a:spcAft>
              <a:buNone/>
            </a:pPr>
            <a:r>
              <a:rPr lang="en-US" sz="3500">
                <a:solidFill>
                  <a:srgbClr val="FFFFFF"/>
                </a:solidFill>
              </a:rPr>
              <a:t>TK</a:t>
            </a:r>
            <a:endParaRPr/>
          </a:p>
        </p:txBody>
      </p:sp>
      <p:sp>
        <p:nvSpPr>
          <p:cNvPr id="87" name="Google Shape;87;p2"/>
          <p:cNvSpPr txBox="1"/>
          <p:nvPr/>
        </p:nvSpPr>
        <p:spPr>
          <a:xfrm>
            <a:off x="3049891" y="1306520"/>
            <a:ext cx="12451566" cy="3667125"/>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0" i="0" lang="en-US" sz="12000" u="none" cap="none" strike="noStrike">
                <a:solidFill>
                  <a:srgbClr val="FFFFFF"/>
                </a:solidFill>
                <a:latin typeface="Arial"/>
                <a:ea typeface="Arial"/>
                <a:cs typeface="Arial"/>
                <a:sym typeface="Arial"/>
              </a:rPr>
              <a:t>Induction Final Project</a:t>
            </a:r>
            <a:endParaRPr/>
          </a:p>
        </p:txBody>
      </p:sp>
      <p:sp>
        <p:nvSpPr>
          <p:cNvPr id="88" name="Google Shape;88;p2"/>
          <p:cNvSpPr txBox="1"/>
          <p:nvPr/>
        </p:nvSpPr>
        <p:spPr>
          <a:xfrm>
            <a:off x="2918217" y="8168261"/>
            <a:ext cx="12451500" cy="12930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t/>
            </a:r>
            <a:endParaRPr sz="3500">
              <a:solidFill>
                <a:srgbClr val="FFFFFF"/>
              </a:solidFill>
            </a:endParaRPr>
          </a:p>
          <a:p>
            <a:pPr indent="0" lvl="0" marL="0" marR="0" rtl="0" algn="ctr">
              <a:lnSpc>
                <a:spcPct val="140000"/>
              </a:lnSpc>
              <a:spcBef>
                <a:spcPts val="0"/>
              </a:spcBef>
              <a:spcAft>
                <a:spcPts val="0"/>
              </a:spcAft>
              <a:buNone/>
            </a:pPr>
            <a:r>
              <a:rPr lang="en-US" sz="3500">
                <a:solidFill>
                  <a:srgbClr val="FFFFFF"/>
                </a:solidFill>
              </a:rPr>
              <a:t>5/</a:t>
            </a:r>
            <a:r>
              <a:rPr lang="en-US" sz="3500">
                <a:solidFill>
                  <a:srgbClr val="FFFFFF"/>
                </a:solidFill>
              </a:rPr>
              <a:t>24</a:t>
            </a:r>
            <a:r>
              <a:rPr lang="en-US" sz="3500">
                <a:solidFill>
                  <a:srgbClr val="FFFFFF"/>
                </a:solidFill>
              </a:rPr>
              <a:t>/23</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pic>
        <p:nvPicPr>
          <p:cNvPr id="93" name="Google Shape;93;p3"/>
          <p:cNvPicPr preferRelativeResize="0"/>
          <p:nvPr/>
        </p:nvPicPr>
        <p:blipFill rotWithShape="1">
          <a:blip r:embed="rId3">
            <a:alphaModFix/>
          </a:blip>
          <a:srcRect b="0" l="0" r="0" t="15094"/>
          <a:stretch/>
        </p:blipFill>
        <p:spPr>
          <a:xfrm>
            <a:off x="0" y="0"/>
            <a:ext cx="18288000" cy="10287000"/>
          </a:xfrm>
          <a:prstGeom prst="rect">
            <a:avLst/>
          </a:prstGeom>
          <a:noFill/>
          <a:ln>
            <a:noFill/>
          </a:ln>
        </p:spPr>
      </p:pic>
      <p:grpSp>
        <p:nvGrpSpPr>
          <p:cNvPr id="94" name="Google Shape;94;p3"/>
          <p:cNvGrpSpPr/>
          <p:nvPr/>
        </p:nvGrpSpPr>
        <p:grpSpPr>
          <a:xfrm>
            <a:off x="0" y="-206524"/>
            <a:ext cx="9017670" cy="10493524"/>
            <a:chOff x="0" y="-38100"/>
            <a:chExt cx="2375024" cy="2763726"/>
          </a:xfrm>
        </p:grpSpPr>
        <p:sp>
          <p:nvSpPr>
            <p:cNvPr id="95" name="Google Shape;95;p3"/>
            <p:cNvSpPr/>
            <p:nvPr/>
          </p:nvSpPr>
          <p:spPr>
            <a:xfrm>
              <a:off x="0" y="0"/>
              <a:ext cx="2375024" cy="2725626"/>
            </a:xfrm>
            <a:custGeom>
              <a:rect b="b" l="l" r="r" t="t"/>
              <a:pathLst>
                <a:path extrusionOk="0" h="2725626" w="2375024">
                  <a:moveTo>
                    <a:pt x="0" y="0"/>
                  </a:moveTo>
                  <a:lnTo>
                    <a:pt x="2375024" y="0"/>
                  </a:lnTo>
                  <a:lnTo>
                    <a:pt x="2375024" y="2725626"/>
                  </a:lnTo>
                  <a:lnTo>
                    <a:pt x="0" y="2725626"/>
                  </a:lnTo>
                  <a:close/>
                </a:path>
              </a:pathLst>
            </a:custGeom>
            <a:solidFill>
              <a:srgbClr val="FFFFFF"/>
            </a:solidFill>
            <a:ln>
              <a:noFill/>
            </a:ln>
          </p:spPr>
        </p:sp>
        <p:sp>
          <p:nvSpPr>
            <p:cNvPr id="96" name="Google Shape;96;p3"/>
            <p:cNvSpPr txBox="1"/>
            <p:nvPr/>
          </p:nvSpPr>
          <p:spPr>
            <a:xfrm>
              <a:off x="0" y="-38100"/>
              <a:ext cx="812800" cy="8509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7" name="Google Shape;97;p3"/>
          <p:cNvSpPr txBox="1"/>
          <p:nvPr/>
        </p:nvSpPr>
        <p:spPr>
          <a:xfrm>
            <a:off x="11696692" y="3956171"/>
            <a:ext cx="6591300" cy="2370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7000">
                <a:solidFill>
                  <a:srgbClr val="FFFFFF"/>
                </a:solidFill>
              </a:rPr>
              <a:t>engaging, busy, fun!</a:t>
            </a:r>
            <a:endParaRPr/>
          </a:p>
        </p:txBody>
      </p:sp>
      <p:pic>
        <p:nvPicPr>
          <p:cNvPr id="98" name="Google Shape;98;p3"/>
          <p:cNvPicPr preferRelativeResize="0"/>
          <p:nvPr/>
        </p:nvPicPr>
        <p:blipFill>
          <a:blip r:embed="rId4">
            <a:alphaModFix/>
          </a:blip>
          <a:stretch>
            <a:fillRect/>
          </a:stretch>
        </p:blipFill>
        <p:spPr>
          <a:xfrm>
            <a:off x="700900" y="1135275"/>
            <a:ext cx="10602000" cy="79161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4"/>
          <p:cNvPicPr preferRelativeResize="0"/>
          <p:nvPr/>
        </p:nvPicPr>
        <p:blipFill rotWithShape="1">
          <a:blip r:embed="rId3">
            <a:alphaModFix/>
          </a:blip>
          <a:srcRect b="0" l="0" r="0" t="15094"/>
          <a:stretch/>
        </p:blipFill>
        <p:spPr>
          <a:xfrm>
            <a:off x="0" y="0"/>
            <a:ext cx="18288000" cy="10287000"/>
          </a:xfrm>
          <a:prstGeom prst="rect">
            <a:avLst/>
          </a:prstGeom>
          <a:noFill/>
          <a:ln>
            <a:noFill/>
          </a:ln>
        </p:spPr>
      </p:pic>
      <p:sp>
        <p:nvSpPr>
          <p:cNvPr id="104" name="Google Shape;104;p4"/>
          <p:cNvSpPr txBox="1"/>
          <p:nvPr/>
        </p:nvSpPr>
        <p:spPr>
          <a:xfrm>
            <a:off x="438200" y="489450"/>
            <a:ext cx="17423100" cy="9308100"/>
          </a:xfrm>
          <a:prstGeom prst="rect">
            <a:avLst/>
          </a:prstGeom>
          <a:noFill/>
          <a:ln>
            <a:noFill/>
          </a:ln>
        </p:spPr>
        <p:txBody>
          <a:bodyPr anchorCtr="0" anchor="t" bIns="0" lIns="0" spcFirstLastPara="1" rIns="0" wrap="square" tIns="0">
            <a:spAutoFit/>
          </a:bodyPr>
          <a:lstStyle/>
          <a:p>
            <a:pPr indent="0" lvl="0" marL="0" marR="0" rtl="0" algn="ctr">
              <a:lnSpc>
                <a:spcPct val="140007"/>
              </a:lnSpc>
              <a:spcBef>
                <a:spcPts val="0"/>
              </a:spcBef>
              <a:spcAft>
                <a:spcPts val="0"/>
              </a:spcAft>
              <a:buNone/>
            </a:pPr>
            <a:r>
              <a:rPr lang="en-US" sz="5599">
                <a:solidFill>
                  <a:srgbClr val="FFFFFF"/>
                </a:solidFill>
              </a:rPr>
              <a:t>My initial goals were supporting multilingual learners,  extending/modifying lessons, and attending </a:t>
            </a:r>
            <a:r>
              <a:rPr lang="en-US" sz="5599">
                <a:solidFill>
                  <a:srgbClr val="FFFFFF"/>
                </a:solidFill>
              </a:rPr>
              <a:t>professional</a:t>
            </a:r>
            <a:r>
              <a:rPr lang="en-US" sz="5599">
                <a:solidFill>
                  <a:srgbClr val="FFFFFF"/>
                </a:solidFill>
              </a:rPr>
              <a:t> developments.</a:t>
            </a:r>
            <a:endParaRPr/>
          </a:p>
          <a:p>
            <a:pPr indent="0" lvl="0" marL="0" marR="0" rtl="0" algn="ctr">
              <a:lnSpc>
                <a:spcPct val="140007"/>
              </a:lnSpc>
              <a:spcBef>
                <a:spcPts val="0"/>
              </a:spcBef>
              <a:spcAft>
                <a:spcPts val="0"/>
              </a:spcAft>
              <a:buNone/>
            </a:pPr>
            <a:r>
              <a:rPr lang="en-US" sz="5599">
                <a:solidFill>
                  <a:srgbClr val="FFFFFF"/>
                </a:solidFill>
              </a:rPr>
              <a:t>The most important goal I </a:t>
            </a:r>
            <a:r>
              <a:rPr lang="en-US" sz="5599">
                <a:solidFill>
                  <a:srgbClr val="FFFFFF"/>
                </a:solidFill>
              </a:rPr>
              <a:t>achieved</a:t>
            </a:r>
            <a:r>
              <a:rPr lang="en-US" sz="5599">
                <a:solidFill>
                  <a:srgbClr val="FFFFFF"/>
                </a:solidFill>
              </a:rPr>
              <a:t> this year was attending the PDs, collaborating with colleagues to gain new perspective and support.  I was also able to extend/modify lessons using the Twig Science this year.</a:t>
            </a:r>
            <a:endParaRPr b="0" i="0" sz="5599" u="none" cap="none" strike="noStrike">
              <a:solidFill>
                <a:srgbClr val="FFFFFF"/>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pic>
        <p:nvPicPr>
          <p:cNvPr id="109" name="Google Shape;109;p5"/>
          <p:cNvPicPr preferRelativeResize="0"/>
          <p:nvPr/>
        </p:nvPicPr>
        <p:blipFill rotWithShape="1">
          <a:blip r:embed="rId3">
            <a:alphaModFix/>
          </a:blip>
          <a:srcRect b="21874" l="0" r="0" t="21875"/>
          <a:stretch/>
        </p:blipFill>
        <p:spPr>
          <a:xfrm>
            <a:off x="0" y="0"/>
            <a:ext cx="18288000" cy="10287000"/>
          </a:xfrm>
          <a:prstGeom prst="rect">
            <a:avLst/>
          </a:prstGeom>
          <a:noFill/>
          <a:ln>
            <a:noFill/>
          </a:ln>
        </p:spPr>
      </p:pic>
      <p:sp>
        <p:nvSpPr>
          <p:cNvPr id="110" name="Google Shape;110;p5"/>
          <p:cNvSpPr txBox="1"/>
          <p:nvPr/>
        </p:nvSpPr>
        <p:spPr>
          <a:xfrm>
            <a:off x="2808331" y="1470087"/>
            <a:ext cx="12279900" cy="7803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3900">
                <a:solidFill>
                  <a:schemeClr val="lt1"/>
                </a:solidFill>
              </a:rPr>
              <a:t>During my Inquiry 1 I collected data on students literacy </a:t>
            </a:r>
            <a:r>
              <a:rPr lang="en-US" sz="3900">
                <a:solidFill>
                  <a:schemeClr val="lt1"/>
                </a:solidFill>
              </a:rPr>
              <a:t>skills</a:t>
            </a:r>
            <a:r>
              <a:rPr lang="en-US" sz="3900">
                <a:solidFill>
                  <a:schemeClr val="lt1"/>
                </a:solidFill>
              </a:rPr>
              <a:t>. We began Heggerty in February and focused on beginning sounds, ending sounds, and rhymes.</a:t>
            </a:r>
            <a:endParaRPr sz="100">
              <a:solidFill>
                <a:schemeClr val="lt1"/>
              </a:solidFill>
            </a:endParaRPr>
          </a:p>
          <a:p>
            <a:pPr indent="0" lvl="0" marL="0" marR="0" rtl="0" algn="ctr">
              <a:lnSpc>
                <a:spcPct val="120000"/>
              </a:lnSpc>
              <a:spcBef>
                <a:spcPts val="0"/>
              </a:spcBef>
              <a:spcAft>
                <a:spcPts val="0"/>
              </a:spcAft>
              <a:buNone/>
            </a:pPr>
            <a:r>
              <a:rPr b="0" i="0" lang="en-US" sz="3900" u="none" cap="none" strike="noStrike">
                <a:solidFill>
                  <a:schemeClr val="dk1"/>
                </a:solidFill>
                <a:latin typeface="Arial"/>
                <a:ea typeface="Arial"/>
                <a:cs typeface="Arial"/>
                <a:sym typeface="Arial"/>
              </a:rPr>
              <a:t>What did you learn?</a:t>
            </a:r>
            <a:endParaRPr b="0" i="0" sz="3900" u="none" cap="none" strike="noStrike">
              <a:solidFill>
                <a:schemeClr val="dk1"/>
              </a:solidFill>
              <a:latin typeface="Arial"/>
              <a:ea typeface="Arial"/>
              <a:cs typeface="Arial"/>
              <a:sym typeface="Arial"/>
            </a:endParaRPr>
          </a:p>
          <a:p>
            <a:pPr indent="0" lvl="0" marL="0" marR="0" rtl="0" algn="ctr">
              <a:lnSpc>
                <a:spcPct val="120000"/>
              </a:lnSpc>
              <a:spcBef>
                <a:spcPts val="0"/>
              </a:spcBef>
              <a:spcAft>
                <a:spcPts val="0"/>
              </a:spcAft>
              <a:buNone/>
            </a:pPr>
            <a:r>
              <a:rPr lang="en-US" sz="3900">
                <a:solidFill>
                  <a:schemeClr val="lt1"/>
                </a:solidFill>
              </a:rPr>
              <a:t>Our class has come a long way and </a:t>
            </a:r>
            <a:r>
              <a:rPr lang="en-US" sz="3900">
                <a:solidFill>
                  <a:schemeClr val="lt1"/>
                </a:solidFill>
              </a:rPr>
              <a:t>boosted</a:t>
            </a:r>
            <a:r>
              <a:rPr lang="en-US" sz="3900">
                <a:solidFill>
                  <a:schemeClr val="lt1"/>
                </a:solidFill>
              </a:rPr>
              <a:t> our </a:t>
            </a:r>
            <a:r>
              <a:rPr lang="en-US" sz="3900">
                <a:solidFill>
                  <a:schemeClr val="lt1"/>
                </a:solidFill>
              </a:rPr>
              <a:t>literacy</a:t>
            </a:r>
            <a:r>
              <a:rPr lang="en-US" sz="3900">
                <a:solidFill>
                  <a:schemeClr val="lt1"/>
                </a:solidFill>
              </a:rPr>
              <a:t> skills. I learned students really enjoyed blending but had a harder time segmenting. Also students who had a harder time with letter names and letter sounds did better during Heggerty as it is a listening and repeating lesson. It’s a great way to see students assets and knowledge in a different form. </a:t>
            </a:r>
            <a:endParaRPr sz="39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6"/>
          <p:cNvPicPr preferRelativeResize="0"/>
          <p:nvPr/>
        </p:nvPicPr>
        <p:blipFill rotWithShape="1">
          <a:blip r:embed="rId3">
            <a:alphaModFix/>
          </a:blip>
          <a:srcRect b="0" l="0" r="0" t="15094"/>
          <a:stretch/>
        </p:blipFill>
        <p:spPr>
          <a:xfrm>
            <a:off x="0" y="0"/>
            <a:ext cx="18288000" cy="10287000"/>
          </a:xfrm>
          <a:prstGeom prst="rect">
            <a:avLst/>
          </a:prstGeom>
          <a:noFill/>
          <a:ln>
            <a:noFill/>
          </a:ln>
        </p:spPr>
      </p:pic>
      <p:sp>
        <p:nvSpPr>
          <p:cNvPr id="116" name="Google Shape;116;p6"/>
          <p:cNvSpPr txBox="1"/>
          <p:nvPr/>
        </p:nvSpPr>
        <p:spPr>
          <a:xfrm>
            <a:off x="125200" y="191975"/>
            <a:ext cx="18162900" cy="95895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b="1" i="0" lang="en-US" sz="4600" u="none" cap="none" strike="noStrike">
                <a:solidFill>
                  <a:schemeClr val="dk1"/>
                </a:solidFill>
              </a:rPr>
              <a:t>What Professional Development did you </a:t>
            </a:r>
            <a:r>
              <a:rPr b="1" i="0" lang="en-US" sz="4600" u="none" cap="none" strike="noStrike">
                <a:solidFill>
                  <a:schemeClr val="dk1"/>
                </a:solidFill>
              </a:rPr>
              <a:t>attend? </a:t>
            </a:r>
            <a:endParaRPr b="1" i="0" sz="4600" u="none" cap="none" strike="noStrike">
              <a:solidFill>
                <a:schemeClr val="dk1"/>
              </a:solidFill>
            </a:endParaRPr>
          </a:p>
          <a:p>
            <a:pPr indent="-520700" lvl="0" marL="457200" marR="0" rtl="0" algn="l">
              <a:lnSpc>
                <a:spcPct val="120000"/>
              </a:lnSpc>
              <a:spcBef>
                <a:spcPts val="1000"/>
              </a:spcBef>
              <a:spcAft>
                <a:spcPts val="0"/>
              </a:spcAft>
              <a:buClr>
                <a:srgbClr val="FFFFFF"/>
              </a:buClr>
              <a:buSzPts val="4600"/>
              <a:buChar char="●"/>
            </a:pPr>
            <a:r>
              <a:rPr lang="en-US" sz="4600">
                <a:solidFill>
                  <a:srgbClr val="FFFFFF"/>
                </a:solidFill>
              </a:rPr>
              <a:t>ELRISE PD academic text to deepen language literacy</a:t>
            </a:r>
            <a:endParaRPr sz="4600">
              <a:solidFill>
                <a:srgbClr val="FFFFFF"/>
              </a:solidFill>
            </a:endParaRPr>
          </a:p>
          <a:p>
            <a:pPr indent="-520700" lvl="0" marL="457200" marR="0" rtl="0" algn="l">
              <a:lnSpc>
                <a:spcPct val="120000"/>
              </a:lnSpc>
              <a:spcBef>
                <a:spcPts val="0"/>
              </a:spcBef>
              <a:spcAft>
                <a:spcPts val="0"/>
              </a:spcAft>
              <a:buClr>
                <a:srgbClr val="FFFFFF"/>
              </a:buClr>
              <a:buSzPts val="4600"/>
              <a:buChar char="●"/>
            </a:pPr>
            <a:r>
              <a:rPr lang="en-US" sz="4600">
                <a:solidFill>
                  <a:srgbClr val="FFFFFF"/>
                </a:solidFill>
              </a:rPr>
              <a:t>Supports in the Classroom: How to Implement Reinforcement Strategies</a:t>
            </a:r>
            <a:endParaRPr sz="4600">
              <a:solidFill>
                <a:srgbClr val="FFFFFF"/>
              </a:solidFill>
            </a:endParaRPr>
          </a:p>
          <a:p>
            <a:pPr indent="-520700" lvl="0" marL="457200" marR="0" rtl="0" algn="l">
              <a:lnSpc>
                <a:spcPct val="120000"/>
              </a:lnSpc>
              <a:spcBef>
                <a:spcPts val="0"/>
              </a:spcBef>
              <a:spcAft>
                <a:spcPts val="0"/>
              </a:spcAft>
              <a:buClr>
                <a:srgbClr val="FFFFFF"/>
              </a:buClr>
              <a:buSzPts val="4600"/>
              <a:buChar char="●"/>
            </a:pPr>
            <a:r>
              <a:rPr lang="en-US" sz="4600">
                <a:solidFill>
                  <a:srgbClr val="FFFFFF"/>
                </a:solidFill>
              </a:rPr>
              <a:t>Alexs Pate's Innocent Classroom: Building Authentic Relationships with Each and Every Child</a:t>
            </a:r>
            <a:endParaRPr sz="4600">
              <a:solidFill>
                <a:srgbClr val="FFFFFF"/>
              </a:solidFill>
            </a:endParaRPr>
          </a:p>
          <a:p>
            <a:pPr indent="0" lvl="0" marL="457200" marR="0" rtl="0" algn="l">
              <a:lnSpc>
                <a:spcPct val="120000"/>
              </a:lnSpc>
              <a:spcBef>
                <a:spcPts val="1000"/>
              </a:spcBef>
              <a:spcAft>
                <a:spcPts val="0"/>
              </a:spcAft>
              <a:buNone/>
            </a:pPr>
            <a:r>
              <a:t/>
            </a:r>
            <a:endParaRPr sz="4600">
              <a:solidFill>
                <a:srgbClr val="FFFFFF"/>
              </a:solidFill>
            </a:endParaRPr>
          </a:p>
          <a:p>
            <a:pPr indent="0" lvl="0" marL="0" marR="0" rtl="0" algn="ctr">
              <a:lnSpc>
                <a:spcPct val="120000"/>
              </a:lnSpc>
              <a:spcBef>
                <a:spcPts val="1000"/>
              </a:spcBef>
              <a:spcAft>
                <a:spcPts val="0"/>
              </a:spcAft>
              <a:buNone/>
            </a:pPr>
            <a:r>
              <a:rPr b="1" i="0" lang="en-US" sz="4600" u="none" cap="none" strike="noStrike">
                <a:solidFill>
                  <a:schemeClr val="dk1"/>
                </a:solidFill>
              </a:rPr>
              <a:t>How did this impact your work on your goals and your teaching?</a:t>
            </a:r>
            <a:endParaRPr b="1" i="0" sz="4600" u="none" cap="none" strike="noStrike">
              <a:solidFill>
                <a:schemeClr val="dk1"/>
              </a:solidFill>
            </a:endParaRPr>
          </a:p>
          <a:p>
            <a:pPr indent="0" lvl="0" marL="0" marR="0" rtl="0" algn="ctr">
              <a:lnSpc>
                <a:spcPct val="120000"/>
              </a:lnSpc>
              <a:spcBef>
                <a:spcPts val="0"/>
              </a:spcBef>
              <a:spcAft>
                <a:spcPts val="0"/>
              </a:spcAft>
              <a:buNone/>
            </a:pPr>
            <a:r>
              <a:rPr lang="en-US" sz="4600">
                <a:solidFill>
                  <a:srgbClr val="FFFFFF"/>
                </a:solidFill>
              </a:rPr>
              <a:t>I felt my work, goals, and teaching </a:t>
            </a:r>
            <a:r>
              <a:rPr lang="en-US" sz="4600">
                <a:solidFill>
                  <a:srgbClr val="FFFFFF"/>
                </a:solidFill>
              </a:rPr>
              <a:t>were</a:t>
            </a:r>
            <a:r>
              <a:rPr lang="en-US" sz="4600">
                <a:solidFill>
                  <a:srgbClr val="FFFFFF"/>
                </a:solidFill>
              </a:rPr>
              <a:t> impacted by these professional developments because they gave me different perspectives, ideas, and ways to integrate strategies in my classroom.</a:t>
            </a:r>
            <a:endParaRPr sz="4600">
              <a:solidFill>
                <a:srgbClr val="FFFF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7"/>
          <p:cNvPicPr preferRelativeResize="0"/>
          <p:nvPr/>
        </p:nvPicPr>
        <p:blipFill rotWithShape="1">
          <a:blip r:embed="rId3">
            <a:alphaModFix/>
          </a:blip>
          <a:srcRect b="0" l="0" r="0" t="0"/>
          <a:stretch/>
        </p:blipFill>
        <p:spPr>
          <a:xfrm>
            <a:off x="9325058" y="767487"/>
            <a:ext cx="8229600" cy="8229600"/>
          </a:xfrm>
          <a:prstGeom prst="rect">
            <a:avLst/>
          </a:prstGeom>
          <a:noFill/>
          <a:ln>
            <a:noFill/>
          </a:ln>
        </p:spPr>
      </p:pic>
      <p:pic>
        <p:nvPicPr>
          <p:cNvPr id="122" name="Google Shape;122;p7"/>
          <p:cNvPicPr preferRelativeResize="0"/>
          <p:nvPr/>
        </p:nvPicPr>
        <p:blipFill rotWithShape="1">
          <a:blip r:embed="rId4">
            <a:alphaModFix/>
          </a:blip>
          <a:srcRect b="0" l="0" r="0" t="0"/>
          <a:stretch/>
        </p:blipFill>
        <p:spPr>
          <a:xfrm>
            <a:off x="651046" y="913485"/>
            <a:ext cx="8229600" cy="8229600"/>
          </a:xfrm>
          <a:prstGeom prst="rect">
            <a:avLst/>
          </a:prstGeom>
          <a:noFill/>
          <a:ln>
            <a:noFill/>
          </a:ln>
        </p:spPr>
      </p:pic>
      <p:sp>
        <p:nvSpPr>
          <p:cNvPr id="123" name="Google Shape;123;p7"/>
          <p:cNvSpPr txBox="1"/>
          <p:nvPr/>
        </p:nvSpPr>
        <p:spPr>
          <a:xfrm>
            <a:off x="10278750" y="1348125"/>
            <a:ext cx="6322200" cy="70683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t>I feel that through work with my L&amp;L TOSA, I was able to build my knowledge of literacy and be better able to serve my students.</a:t>
            </a:r>
            <a:endParaRPr b="0" i="0" sz="5600" u="none" cap="none" strike="noStrike">
              <a:solidFill>
                <a:srgbClr val="000000"/>
              </a:solidFill>
              <a:latin typeface="Arial"/>
              <a:ea typeface="Arial"/>
              <a:cs typeface="Arial"/>
              <a:sym typeface="Arial"/>
            </a:endParaRPr>
          </a:p>
        </p:txBody>
      </p:sp>
      <p:sp>
        <p:nvSpPr>
          <p:cNvPr id="124" name="Google Shape;124;p7"/>
          <p:cNvSpPr txBox="1"/>
          <p:nvPr/>
        </p:nvSpPr>
        <p:spPr>
          <a:xfrm>
            <a:off x="2213766" y="2143850"/>
            <a:ext cx="5104200" cy="60339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5600"/>
              <a:t>The area that was the most challenging was learning to accept things I cannot control.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id="129" name="Google Shape;129;p8"/>
          <p:cNvPicPr preferRelativeResize="0"/>
          <p:nvPr/>
        </p:nvPicPr>
        <p:blipFill rotWithShape="1">
          <a:blip r:embed="rId3">
            <a:alphaModFix/>
          </a:blip>
          <a:srcRect b="0" l="41111" r="7631" t="0"/>
          <a:stretch/>
        </p:blipFill>
        <p:spPr>
          <a:xfrm>
            <a:off x="0" y="0"/>
            <a:ext cx="7958936" cy="10287000"/>
          </a:xfrm>
          <a:prstGeom prst="rect">
            <a:avLst/>
          </a:prstGeom>
          <a:noFill/>
          <a:ln>
            <a:noFill/>
          </a:ln>
        </p:spPr>
      </p:pic>
      <p:sp>
        <p:nvSpPr>
          <p:cNvPr id="130" name="Google Shape;130;p8"/>
          <p:cNvSpPr txBox="1"/>
          <p:nvPr/>
        </p:nvSpPr>
        <p:spPr>
          <a:xfrm>
            <a:off x="7958925" y="43200"/>
            <a:ext cx="10329000" cy="10306800"/>
          </a:xfrm>
          <a:prstGeom prst="rect">
            <a:avLst/>
          </a:prstGeom>
          <a:noFill/>
          <a:ln>
            <a:noFill/>
          </a:ln>
        </p:spPr>
        <p:txBody>
          <a:bodyPr anchorCtr="0" anchor="t" bIns="0" lIns="0" spcFirstLastPara="1" rIns="0" wrap="square" tIns="0">
            <a:spAutoFit/>
          </a:bodyPr>
          <a:lstStyle/>
          <a:p>
            <a:pPr indent="0" lvl="0" marL="0" marR="0" rtl="0" algn="l">
              <a:lnSpc>
                <a:spcPct val="140000"/>
              </a:lnSpc>
              <a:spcBef>
                <a:spcPts val="0"/>
              </a:spcBef>
              <a:spcAft>
                <a:spcPts val="0"/>
              </a:spcAft>
              <a:buNone/>
            </a:pPr>
            <a:r>
              <a:rPr b="1" i="0" lang="en-US" sz="2700" u="none" cap="none" strike="noStrike">
                <a:solidFill>
                  <a:srgbClr val="000000"/>
                </a:solidFill>
              </a:rPr>
              <a:t>Talk about your motivation here:</a:t>
            </a:r>
            <a:endParaRPr b="1" sz="1100"/>
          </a:p>
          <a:p>
            <a:pPr indent="0" lvl="0" marL="0" marR="0" rtl="0" algn="l">
              <a:lnSpc>
                <a:spcPct val="140000"/>
              </a:lnSpc>
              <a:spcBef>
                <a:spcPts val="0"/>
              </a:spcBef>
              <a:spcAft>
                <a:spcPts val="0"/>
              </a:spcAft>
              <a:buNone/>
            </a:pPr>
            <a:r>
              <a:rPr b="1" i="0" lang="en-US" sz="2700" u="none" cap="none" strike="noStrike">
                <a:solidFill>
                  <a:srgbClr val="000000"/>
                </a:solidFill>
              </a:rPr>
              <a:t>You more than likely had a few highs this past year, and now it’s time to reflect on them. Think about the steps you took to reach these highs and what motivated you to get there in the first place. </a:t>
            </a:r>
            <a:endParaRPr b="1" i="0" sz="2700" u="none" cap="none" strike="noStrike">
              <a:solidFill>
                <a:srgbClr val="000000"/>
              </a:solidFill>
            </a:endParaRPr>
          </a:p>
          <a:p>
            <a:pPr indent="0" lvl="0" marL="0" marR="0" rtl="0" algn="l">
              <a:lnSpc>
                <a:spcPct val="140000"/>
              </a:lnSpc>
              <a:spcBef>
                <a:spcPts val="0"/>
              </a:spcBef>
              <a:spcAft>
                <a:spcPts val="0"/>
              </a:spcAft>
              <a:buNone/>
            </a:pPr>
            <a:r>
              <a:rPr lang="en-US" sz="2700"/>
              <a:t>-The professional developments really helped me to help the students make a lot of progress this year.  This progress was evident during the Open House we just recently had.  My students were able to take their parents around to show them many of the things they learned throughout the year and their parents were very impressed with all the knowledge they had gained.</a:t>
            </a:r>
            <a:endParaRPr sz="2700"/>
          </a:p>
          <a:p>
            <a:pPr indent="0" lvl="0" marL="0" marR="0" rtl="0" algn="l">
              <a:lnSpc>
                <a:spcPct val="140000"/>
              </a:lnSpc>
              <a:spcBef>
                <a:spcPts val="0"/>
              </a:spcBef>
              <a:spcAft>
                <a:spcPts val="0"/>
              </a:spcAft>
              <a:buNone/>
            </a:pPr>
            <a:r>
              <a:t/>
            </a:r>
            <a:endParaRPr sz="2700"/>
          </a:p>
          <a:p>
            <a:pPr indent="0" lvl="0" marL="0" marR="0" rtl="0" algn="l">
              <a:lnSpc>
                <a:spcPct val="140000"/>
              </a:lnSpc>
              <a:spcBef>
                <a:spcPts val="0"/>
              </a:spcBef>
              <a:spcAft>
                <a:spcPts val="0"/>
              </a:spcAft>
              <a:buNone/>
            </a:pPr>
            <a:r>
              <a:rPr b="1" i="0" lang="en-US" sz="2700" u="none" cap="none" strike="noStrike">
                <a:solidFill>
                  <a:srgbClr val="000000"/>
                </a:solidFill>
              </a:rPr>
              <a:t>And then, ask yourself, what helped you get through your lows? </a:t>
            </a:r>
            <a:endParaRPr b="1" i="0" sz="2700" u="none" cap="none" strike="noStrike">
              <a:solidFill>
                <a:srgbClr val="000000"/>
              </a:solidFill>
            </a:endParaRPr>
          </a:p>
          <a:p>
            <a:pPr indent="0" lvl="0" marL="0" marR="0" rtl="0" algn="l">
              <a:lnSpc>
                <a:spcPct val="140000"/>
              </a:lnSpc>
              <a:spcBef>
                <a:spcPts val="0"/>
              </a:spcBef>
              <a:spcAft>
                <a:spcPts val="0"/>
              </a:spcAft>
              <a:buNone/>
            </a:pPr>
            <a:r>
              <a:rPr lang="en-US" sz="2700"/>
              <a:t>-Being able to talk to coworkers/colleagues and getting tips.  Also being able to plan vacations and time for myself helped me not to worry about work all the time.</a:t>
            </a:r>
            <a:endParaRPr sz="2700"/>
          </a:p>
          <a:p>
            <a:pPr indent="0" lvl="0" marL="0" marR="0" rtl="0" algn="l">
              <a:lnSpc>
                <a:spcPct val="140000"/>
              </a:lnSpc>
              <a:spcBef>
                <a:spcPts val="0"/>
              </a:spcBef>
              <a:spcAft>
                <a:spcPts val="0"/>
              </a:spcAft>
              <a:buNone/>
            </a:pPr>
            <a:r>
              <a:t/>
            </a:r>
            <a:endParaRPr b="0" i="0" sz="2700" u="none" cap="none" strike="noStrike">
              <a:solidFill>
                <a:srgbClr val="000000"/>
              </a:solidFill>
              <a:latin typeface="Arial"/>
              <a:ea typeface="Arial"/>
              <a:cs typeface="Arial"/>
              <a:sym typeface="Arial"/>
            </a:endParaRPr>
          </a:p>
        </p:txBody>
      </p:sp>
      <p:pic>
        <p:nvPicPr>
          <p:cNvPr id="131" name="Google Shape;131;p8"/>
          <p:cNvPicPr preferRelativeResize="0"/>
          <p:nvPr/>
        </p:nvPicPr>
        <p:blipFill>
          <a:blip r:embed="rId4">
            <a:alphaModFix/>
          </a:blip>
          <a:stretch>
            <a:fillRect/>
          </a:stretch>
        </p:blipFill>
        <p:spPr>
          <a:xfrm>
            <a:off x="1351277" y="2097625"/>
            <a:ext cx="5210001" cy="61669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p9"/>
          <p:cNvPicPr preferRelativeResize="0"/>
          <p:nvPr/>
        </p:nvPicPr>
        <p:blipFill rotWithShape="1">
          <a:blip r:embed="rId3">
            <a:alphaModFix/>
          </a:blip>
          <a:srcRect b="7546" l="0" r="0" t="7547"/>
          <a:stretch/>
        </p:blipFill>
        <p:spPr>
          <a:xfrm rot="10800000">
            <a:off x="0" y="0"/>
            <a:ext cx="18288000" cy="10287000"/>
          </a:xfrm>
          <a:prstGeom prst="rect">
            <a:avLst/>
          </a:prstGeom>
          <a:noFill/>
          <a:ln>
            <a:noFill/>
          </a:ln>
        </p:spPr>
      </p:pic>
      <p:grpSp>
        <p:nvGrpSpPr>
          <p:cNvPr id="137" name="Google Shape;137;p9"/>
          <p:cNvGrpSpPr/>
          <p:nvPr/>
        </p:nvGrpSpPr>
        <p:grpSpPr>
          <a:xfrm>
            <a:off x="11630064" y="-144661"/>
            <a:ext cx="6657936" cy="10431661"/>
            <a:chOff x="0" y="-38100"/>
            <a:chExt cx="1753531" cy="2747433"/>
          </a:xfrm>
        </p:grpSpPr>
        <p:sp>
          <p:nvSpPr>
            <p:cNvPr id="138" name="Google Shape;138;p9"/>
            <p:cNvSpPr/>
            <p:nvPr/>
          </p:nvSpPr>
          <p:spPr>
            <a:xfrm>
              <a:off x="0" y="0"/>
              <a:ext cx="1753531" cy="2709333"/>
            </a:xfrm>
            <a:custGeom>
              <a:rect b="b" l="l" r="r" t="t"/>
              <a:pathLst>
                <a:path extrusionOk="0" h="2709333" w="1753531">
                  <a:moveTo>
                    <a:pt x="0" y="0"/>
                  </a:moveTo>
                  <a:lnTo>
                    <a:pt x="1753531" y="0"/>
                  </a:lnTo>
                  <a:lnTo>
                    <a:pt x="1753531" y="2709333"/>
                  </a:lnTo>
                  <a:lnTo>
                    <a:pt x="0" y="2709333"/>
                  </a:lnTo>
                  <a:close/>
                </a:path>
              </a:pathLst>
            </a:custGeom>
            <a:solidFill>
              <a:srgbClr val="FFFFFF"/>
            </a:solidFill>
            <a:ln>
              <a:noFill/>
            </a:ln>
          </p:spPr>
        </p:sp>
        <p:sp>
          <p:nvSpPr>
            <p:cNvPr id="139" name="Google Shape;139;p9"/>
            <p:cNvSpPr txBox="1"/>
            <p:nvPr/>
          </p:nvSpPr>
          <p:spPr>
            <a:xfrm>
              <a:off x="0" y="-38100"/>
              <a:ext cx="812800" cy="850900"/>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0" name="Google Shape;140;p9"/>
          <p:cNvSpPr txBox="1"/>
          <p:nvPr/>
        </p:nvSpPr>
        <p:spPr>
          <a:xfrm>
            <a:off x="12694975" y="2677000"/>
            <a:ext cx="4528200" cy="5932200"/>
          </a:xfrm>
          <a:prstGeom prst="rect">
            <a:avLst/>
          </a:prstGeom>
          <a:noFill/>
          <a:ln>
            <a:noFill/>
          </a:ln>
        </p:spPr>
        <p:txBody>
          <a:bodyPr anchorCtr="0" anchor="t" bIns="0" lIns="0" spcFirstLastPara="1" rIns="0" wrap="square" tIns="0">
            <a:spAutoFit/>
          </a:bodyPr>
          <a:lstStyle/>
          <a:p>
            <a:pPr indent="0" lvl="0" marL="0" marR="0" rtl="0" algn="ctr">
              <a:lnSpc>
                <a:spcPct val="120000"/>
              </a:lnSpc>
              <a:spcBef>
                <a:spcPts val="0"/>
              </a:spcBef>
              <a:spcAft>
                <a:spcPts val="0"/>
              </a:spcAft>
              <a:buNone/>
            </a:pPr>
            <a:r>
              <a:rPr lang="en-US" sz="4100"/>
              <a:t>If I could travel back in time, I would advise myself to be in the moment and to focus on the things that I have control over.</a:t>
            </a:r>
            <a:endParaRPr sz="1900"/>
          </a:p>
        </p:txBody>
      </p:sp>
      <p:pic>
        <p:nvPicPr>
          <p:cNvPr id="141" name="Google Shape;141;p9"/>
          <p:cNvPicPr preferRelativeResize="0"/>
          <p:nvPr/>
        </p:nvPicPr>
        <p:blipFill>
          <a:blip r:embed="rId4">
            <a:alphaModFix/>
          </a:blip>
          <a:stretch>
            <a:fillRect/>
          </a:stretch>
        </p:blipFill>
        <p:spPr>
          <a:xfrm>
            <a:off x="243900" y="729175"/>
            <a:ext cx="5719675" cy="8837249"/>
          </a:xfrm>
          <a:prstGeom prst="rect">
            <a:avLst/>
          </a:prstGeom>
          <a:noFill/>
          <a:ln>
            <a:noFill/>
          </a:ln>
        </p:spPr>
      </p:pic>
      <p:pic>
        <p:nvPicPr>
          <p:cNvPr id="142" name="Google Shape;142;p9"/>
          <p:cNvPicPr preferRelativeResize="0"/>
          <p:nvPr/>
        </p:nvPicPr>
        <p:blipFill>
          <a:blip r:embed="rId5">
            <a:alphaModFix/>
          </a:blip>
          <a:stretch>
            <a:fillRect/>
          </a:stretch>
        </p:blipFill>
        <p:spPr>
          <a:xfrm>
            <a:off x="6297438" y="754180"/>
            <a:ext cx="5083525" cy="883725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10"/>
          <p:cNvPicPr preferRelativeResize="0"/>
          <p:nvPr/>
        </p:nvPicPr>
        <p:blipFill rotWithShape="1">
          <a:blip r:embed="rId3">
            <a:alphaModFix/>
          </a:blip>
          <a:srcRect b="7546" l="0" r="0" t="7547"/>
          <a:stretch/>
        </p:blipFill>
        <p:spPr>
          <a:xfrm>
            <a:off x="0" y="0"/>
            <a:ext cx="18288000" cy="10287000"/>
          </a:xfrm>
          <a:prstGeom prst="rect">
            <a:avLst/>
          </a:prstGeom>
          <a:noFill/>
          <a:ln>
            <a:noFill/>
          </a:ln>
        </p:spPr>
      </p:pic>
      <p:sp>
        <p:nvSpPr>
          <p:cNvPr id="148" name="Google Shape;148;p10"/>
          <p:cNvSpPr txBox="1"/>
          <p:nvPr/>
        </p:nvSpPr>
        <p:spPr>
          <a:xfrm>
            <a:off x="146075" y="504950"/>
            <a:ext cx="18141900" cy="9189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None/>
            </a:pPr>
            <a:r>
              <a:rPr b="0" i="0" lang="en-US" sz="4900" u="none" cap="none" strike="noStrike">
                <a:solidFill>
                  <a:schemeClr val="dk1"/>
                </a:solidFill>
                <a:latin typeface="Arial"/>
                <a:ea typeface="Arial"/>
                <a:cs typeface="Arial"/>
                <a:sym typeface="Arial"/>
              </a:rPr>
              <a:t>What was your biggest career accomplishment this y﻿ear?</a:t>
            </a:r>
            <a:endParaRPr b="0" i="0" sz="4900" u="none" cap="none" strike="noStrike">
              <a:solidFill>
                <a:schemeClr val="dk1"/>
              </a:solidFill>
              <a:latin typeface="Arial"/>
              <a:ea typeface="Arial"/>
              <a:cs typeface="Arial"/>
              <a:sym typeface="Arial"/>
            </a:endParaRPr>
          </a:p>
          <a:p>
            <a:pPr indent="0" lvl="0" marL="0" marR="0" rtl="0" algn="l">
              <a:lnSpc>
                <a:spcPct val="120000"/>
              </a:lnSpc>
              <a:spcBef>
                <a:spcPts val="0"/>
              </a:spcBef>
              <a:spcAft>
                <a:spcPts val="0"/>
              </a:spcAft>
              <a:buNone/>
            </a:pPr>
            <a:r>
              <a:rPr lang="en-US" sz="4900">
                <a:solidFill>
                  <a:schemeClr val="dk1"/>
                </a:solidFill>
              </a:rPr>
              <a:t>  </a:t>
            </a:r>
            <a:r>
              <a:rPr b="0" i="0" lang="en-US" sz="4400" u="none" cap="none" strike="noStrike">
                <a:solidFill>
                  <a:schemeClr val="lt1"/>
                </a:solidFill>
                <a:latin typeface="Arial"/>
                <a:ea typeface="Arial"/>
                <a:cs typeface="Arial"/>
                <a:sym typeface="Arial"/>
              </a:rPr>
              <a:t>Building</a:t>
            </a:r>
            <a:r>
              <a:rPr lang="en-US" sz="4400">
                <a:solidFill>
                  <a:schemeClr val="lt1"/>
                </a:solidFill>
              </a:rPr>
              <a:t> connections with my students and creating </a:t>
            </a:r>
            <a:r>
              <a:rPr b="0" i="0" lang="en-US" sz="4400" u="none" cap="none" strike="noStrike">
                <a:solidFill>
                  <a:schemeClr val="lt1"/>
                </a:solidFill>
                <a:latin typeface="Arial"/>
                <a:ea typeface="Arial"/>
                <a:cs typeface="Arial"/>
                <a:sym typeface="Arial"/>
              </a:rPr>
              <a:t>c</a:t>
            </a:r>
            <a:r>
              <a:rPr lang="en-US" sz="4400">
                <a:solidFill>
                  <a:schemeClr val="lt1"/>
                </a:solidFill>
              </a:rPr>
              <a:t>ommunity within  our classroom!</a:t>
            </a:r>
            <a:endParaRPr sz="4400">
              <a:solidFill>
                <a:schemeClr val="lt1"/>
              </a:solidFill>
            </a:endParaRPr>
          </a:p>
          <a:p>
            <a:pPr indent="-508000" lvl="0" marL="457200" marR="0" rtl="0" algn="l">
              <a:lnSpc>
                <a:spcPct val="120000"/>
              </a:lnSpc>
              <a:spcBef>
                <a:spcPts val="0"/>
              </a:spcBef>
              <a:spcAft>
                <a:spcPts val="0"/>
              </a:spcAft>
              <a:buClr>
                <a:schemeClr val="lt1"/>
              </a:buClr>
              <a:buSzPts val="4400"/>
              <a:buChar char="●"/>
            </a:pPr>
            <a:r>
              <a:rPr lang="en-US" sz="4400">
                <a:solidFill>
                  <a:schemeClr val="lt1"/>
                </a:solidFill>
              </a:rPr>
              <a:t>Learning to be flexible when things do not go as planned.</a:t>
            </a:r>
            <a:endParaRPr sz="4400">
              <a:solidFill>
                <a:schemeClr val="lt1"/>
              </a:solidFill>
            </a:endParaRPr>
          </a:p>
          <a:p>
            <a:pPr indent="-508000" lvl="0" marL="457200" marR="0" rtl="0" algn="l">
              <a:lnSpc>
                <a:spcPct val="120000"/>
              </a:lnSpc>
              <a:spcBef>
                <a:spcPts val="0"/>
              </a:spcBef>
              <a:spcAft>
                <a:spcPts val="0"/>
              </a:spcAft>
              <a:buClr>
                <a:schemeClr val="lt1"/>
              </a:buClr>
              <a:buSzPts val="4400"/>
              <a:buChar char="●"/>
            </a:pPr>
            <a:r>
              <a:rPr lang="en-US" sz="4400">
                <a:solidFill>
                  <a:schemeClr val="lt1"/>
                </a:solidFill>
              </a:rPr>
              <a:t>Taking in feedback from colleagues and PD’s and implementing strategies to best support our students.</a:t>
            </a:r>
            <a:endParaRPr sz="4400">
              <a:solidFill>
                <a:schemeClr val="lt1"/>
              </a:solidFill>
            </a:endParaRPr>
          </a:p>
          <a:p>
            <a:pPr indent="0" lvl="0" marL="0" marR="0" rtl="0" algn="l">
              <a:lnSpc>
                <a:spcPct val="120000"/>
              </a:lnSpc>
              <a:spcBef>
                <a:spcPts val="0"/>
              </a:spcBef>
              <a:spcAft>
                <a:spcPts val="0"/>
              </a:spcAft>
              <a:buNone/>
            </a:pPr>
            <a:r>
              <a:t/>
            </a:r>
            <a:endParaRPr sz="4400">
              <a:solidFill>
                <a:schemeClr val="lt1"/>
              </a:solidFill>
            </a:endParaRPr>
          </a:p>
          <a:p>
            <a:pPr indent="0" lvl="0" marL="0" marR="0" rtl="0" algn="l">
              <a:lnSpc>
                <a:spcPct val="120000"/>
              </a:lnSpc>
              <a:spcBef>
                <a:spcPts val="0"/>
              </a:spcBef>
              <a:spcAft>
                <a:spcPts val="0"/>
              </a:spcAft>
              <a:buNone/>
            </a:pPr>
            <a:r>
              <a:rPr lang="en-US" sz="4700">
                <a:solidFill>
                  <a:schemeClr val="dk1"/>
                </a:solidFill>
              </a:rPr>
              <a:t>Goals for next year: </a:t>
            </a:r>
            <a:r>
              <a:rPr lang="en-US" sz="4700">
                <a:solidFill>
                  <a:srgbClr val="FFFFFF"/>
                </a:solidFill>
              </a:rPr>
              <a:t> </a:t>
            </a:r>
            <a:endParaRPr sz="4700">
              <a:solidFill>
                <a:srgbClr val="FFFFFF"/>
              </a:solidFill>
            </a:endParaRPr>
          </a:p>
          <a:p>
            <a:pPr indent="-508000" lvl="0" marL="457200" marR="0" rtl="0" algn="l">
              <a:lnSpc>
                <a:spcPct val="120000"/>
              </a:lnSpc>
              <a:spcBef>
                <a:spcPts val="0"/>
              </a:spcBef>
              <a:spcAft>
                <a:spcPts val="0"/>
              </a:spcAft>
              <a:buClr>
                <a:srgbClr val="FFFFFF"/>
              </a:buClr>
              <a:buSzPts val="4400"/>
              <a:buChar char="●"/>
            </a:pPr>
            <a:r>
              <a:rPr lang="en-US" sz="4400">
                <a:solidFill>
                  <a:srgbClr val="FFFFFF"/>
                </a:solidFill>
              </a:rPr>
              <a:t>Improve on my targeted small group instruction.</a:t>
            </a:r>
            <a:endParaRPr sz="4400">
              <a:solidFill>
                <a:srgbClr val="FFFFFF"/>
              </a:solidFill>
            </a:endParaRPr>
          </a:p>
          <a:p>
            <a:pPr indent="-552450" lvl="0" marL="457200" marR="0" rtl="0" algn="l">
              <a:lnSpc>
                <a:spcPct val="120000"/>
              </a:lnSpc>
              <a:spcBef>
                <a:spcPts val="0"/>
              </a:spcBef>
              <a:spcAft>
                <a:spcPts val="0"/>
              </a:spcAft>
              <a:buClr>
                <a:srgbClr val="FFFFFF"/>
              </a:buClr>
              <a:buSzPts val="5100"/>
              <a:buChar char="●"/>
            </a:pPr>
            <a:r>
              <a:rPr lang="en-US" sz="4400">
                <a:solidFill>
                  <a:srgbClr val="FFFFFF"/>
                </a:solidFill>
              </a:rPr>
              <a:t>Improve my organizational skills with scheduling out targeted</a:t>
            </a:r>
            <a:r>
              <a:rPr lang="en-US" sz="5100">
                <a:solidFill>
                  <a:srgbClr val="FFFFFF"/>
                </a:solidFill>
              </a:rPr>
              <a:t> </a:t>
            </a:r>
            <a:r>
              <a:rPr lang="en-US" sz="4300">
                <a:solidFill>
                  <a:srgbClr val="FFFFFF"/>
                </a:solidFill>
              </a:rPr>
              <a:t>small group instruction</a:t>
            </a:r>
            <a:r>
              <a:rPr lang="en-US" sz="4500">
                <a:solidFill>
                  <a:srgbClr val="FFFFFF"/>
                </a:solidFill>
              </a:rPr>
              <a:t> time.</a:t>
            </a:r>
            <a:endParaRPr sz="4500">
              <a:solidFill>
                <a:srgbClr val="FFFFFF"/>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