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0"/>
  </p:notesMasterIdLst>
  <p:handoutMasterIdLst>
    <p:handoutMasterId r:id="rId21"/>
  </p:handoutMasterIdLst>
  <p:sldIdLst>
    <p:sldId id="256" r:id="rId5"/>
    <p:sldId id="257" r:id="rId6"/>
    <p:sldId id="262" r:id="rId7"/>
    <p:sldId id="269" r:id="rId8"/>
    <p:sldId id="280" r:id="rId9"/>
    <p:sldId id="281" r:id="rId10"/>
    <p:sldId id="283" r:id="rId11"/>
    <p:sldId id="284" r:id="rId12"/>
    <p:sldId id="285" r:id="rId13"/>
    <p:sldId id="286" r:id="rId14"/>
    <p:sldId id="279" r:id="rId15"/>
    <p:sldId id="287" r:id="rId16"/>
    <p:sldId id="288" r:id="rId17"/>
    <p:sldId id="289" r:id="rId18"/>
    <p:sldId id="290" r:id="rId19"/>
  </p:sldIdLst>
  <p:sldSz cx="9144000" cy="6858000" type="screen4x3"/>
  <p:notesSz cx="7010400"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FF99CC"/>
    <a:srgbClr val="F73737"/>
    <a:srgbClr val="DFF509"/>
    <a:srgbClr val="66FFCC"/>
    <a:srgbClr val="66FF99"/>
    <a:srgbClr val="00009A"/>
    <a:srgbClr val="000066"/>
    <a:srgbClr val="156919"/>
    <a:srgbClr val="2488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74" autoAdjust="0"/>
    <p:restoredTop sz="81528" autoAdjust="0"/>
  </p:normalViewPr>
  <p:slideViewPr>
    <p:cSldViewPr snapToGrid="0">
      <p:cViewPr varScale="1">
        <p:scale>
          <a:sx n="59" d="100"/>
          <a:sy n="59" d="100"/>
        </p:scale>
        <p:origin x="-1740" y="-90"/>
      </p:cViewPr>
      <p:guideLst>
        <p:guide orient="horz" pos="2160"/>
        <p:guide pos="2880"/>
      </p:guideLst>
    </p:cSldViewPr>
  </p:slideViewPr>
  <p:outlineViewPr>
    <p:cViewPr>
      <p:scale>
        <a:sx n="33" d="100"/>
        <a:sy n="33" d="100"/>
      </p:scale>
      <p:origin x="114" y="0"/>
    </p:cViewPr>
  </p:outlineViewPr>
  <p:notesTextViewPr>
    <p:cViewPr>
      <p:scale>
        <a:sx n="100" d="100"/>
        <a:sy n="100" d="100"/>
      </p:scale>
      <p:origin x="0" y="0"/>
    </p:cViewPr>
  </p:notesTextViewPr>
  <p:sorterViewPr>
    <p:cViewPr>
      <p:scale>
        <a:sx n="80" d="100"/>
        <a:sy n="80" d="100"/>
      </p:scale>
      <p:origin x="0" y="0"/>
    </p:cViewPr>
  </p:sorterViewPr>
  <p:notesViewPr>
    <p:cSldViewPr snapToGrid="0">
      <p:cViewPr varScale="1">
        <p:scale>
          <a:sx n="50" d="100"/>
          <a:sy n="50" d="100"/>
        </p:scale>
        <p:origin x="-1908" y="-108"/>
      </p:cViewPr>
      <p:guideLst>
        <p:guide orient="horz" pos="2905"/>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kstempl\Documents\COC%20for%20Measure%20K-Q\Annual%20Report\Charts%20for%202013-14%20report%20%23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kstempl\Documents\COC%20for%20Measure%20K-Q\Annual%20Report\Charts%20for%202014-15%20Report.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kstempl\Documents\COC%20for%20Measure%20K-Q\Annual%20Report\Charts%20for%202014-15%20Report.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1.0208408860273922E-2"/>
          <c:y val="9.9044281381094793E-2"/>
          <c:w val="0.66091803162138207"/>
          <c:h val="0.80142515187663432"/>
        </c:manualLayout>
      </c:layout>
      <c:pie3DChart>
        <c:varyColors val="1"/>
        <c:dLbls>
          <c:showLegendKey val="0"/>
          <c:showVal val="0"/>
          <c:showCatName val="0"/>
          <c:showSerName val="0"/>
          <c:showPercent val="0"/>
          <c:showBubbleSize val="0"/>
          <c:showLeaderLines val="1"/>
        </c:dLbls>
      </c:pie3DChart>
    </c:plotArea>
    <c:legend>
      <c:legendPos val="r"/>
      <c:layout/>
      <c:overlay val="0"/>
      <c:txPr>
        <a:bodyPr/>
        <a:lstStyle/>
        <a:p>
          <a:pPr>
            <a:defRPr sz="1800">
              <a:latin typeface="Calibri"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10289817423399791"/>
          <c:w val="0.74439410380677573"/>
          <c:h val="0.89710182576600206"/>
        </c:manualLayout>
      </c:layout>
      <c:pie3DChart>
        <c:varyColors val="1"/>
        <c:ser>
          <c:idx val="0"/>
          <c:order val="0"/>
          <c:dLbls>
            <c:dLbl>
              <c:idx val="0"/>
              <c:layout/>
              <c:tx>
                <c:rich>
                  <a:bodyPr/>
                  <a:lstStyle/>
                  <a:p>
                    <a:r>
                      <a:rPr lang="en-US" sz="1800" b="1"/>
                      <a:t>$40 M</a:t>
                    </a:r>
                    <a:endParaRPr lang="en-US"/>
                  </a:p>
                </c:rich>
              </c:tx>
              <c:showLegendKey val="0"/>
              <c:showVal val="1"/>
              <c:showCatName val="0"/>
              <c:showSerName val="0"/>
              <c:showPercent val="0"/>
              <c:showBubbleSize val="0"/>
            </c:dLbl>
            <c:dLbl>
              <c:idx val="1"/>
              <c:layout/>
              <c:tx>
                <c:rich>
                  <a:bodyPr/>
                  <a:lstStyle/>
                  <a:p>
                    <a:r>
                      <a:rPr lang="en-US" sz="1800" b="1"/>
                      <a:t>$174 M</a:t>
                    </a:r>
                    <a:endParaRPr lang="en-US"/>
                  </a:p>
                </c:rich>
              </c:tx>
              <c:showLegendKey val="0"/>
              <c:showVal val="1"/>
              <c:showCatName val="0"/>
              <c:showSerName val="0"/>
              <c:showPercent val="0"/>
              <c:showBubbleSize val="0"/>
            </c:dLbl>
            <c:txPr>
              <a:bodyPr/>
              <a:lstStyle/>
              <a:p>
                <a:pPr>
                  <a:defRPr sz="1800" b="1"/>
                </a:pPr>
                <a:endParaRPr lang="en-US"/>
              </a:p>
            </c:txPr>
            <c:showLegendKey val="0"/>
            <c:showVal val="1"/>
            <c:showCatName val="0"/>
            <c:showSerName val="0"/>
            <c:showPercent val="0"/>
            <c:showBubbleSize val="0"/>
            <c:showLeaderLines val="1"/>
          </c:dLbls>
          <c:cat>
            <c:strRef>
              <c:f>Sheet1!$A$46:$A$47</c:f>
              <c:strCache>
                <c:ptCount val="2"/>
                <c:pt idx="0">
                  <c:v>State Funds</c:v>
                </c:pt>
                <c:pt idx="1">
                  <c:v>Local Bond Funds</c:v>
                </c:pt>
              </c:strCache>
            </c:strRef>
          </c:cat>
          <c:val>
            <c:numRef>
              <c:f>Sheet1!$B$46:$B$47</c:f>
              <c:numCache>
                <c:formatCode>General</c:formatCode>
                <c:ptCount val="2"/>
                <c:pt idx="0">
                  <c:v>40</c:v>
                </c:pt>
                <c:pt idx="1">
                  <c:v>174</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0.70100475531696727"/>
          <c:y val="0.77806027074225625"/>
          <c:w val="0.26953632146057316"/>
          <c:h val="0.1495013842485137"/>
        </c:manualLayout>
      </c:layout>
      <c:overlay val="0"/>
      <c:txPr>
        <a:bodyPr/>
        <a:lstStyle/>
        <a:p>
          <a:pPr>
            <a:defRPr sz="1800" b="1">
              <a:latin typeface="Calibri" pitchFamily="34" charset="0"/>
            </a:defRPr>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10192694663167104"/>
          <c:y val="0"/>
          <c:w val="0.7908681102362205"/>
          <c:h val="1"/>
        </c:manualLayout>
      </c:layout>
      <c:pie3DChart>
        <c:varyColors val="1"/>
        <c:ser>
          <c:idx val="0"/>
          <c:order val="0"/>
          <c:dLbls>
            <c:dLbl>
              <c:idx val="0"/>
              <c:layout/>
              <c:tx>
                <c:rich>
                  <a:bodyPr/>
                  <a:lstStyle/>
                  <a:p>
                    <a:r>
                      <a:rPr lang="en-US" sz="1800"/>
                      <a:t>$195 M</a:t>
                    </a:r>
                    <a:endParaRPr lang="en-US"/>
                  </a:p>
                </c:rich>
              </c:tx>
              <c:showLegendKey val="0"/>
              <c:showVal val="1"/>
              <c:showCatName val="0"/>
              <c:showSerName val="0"/>
              <c:showPercent val="0"/>
              <c:showBubbleSize val="0"/>
            </c:dLbl>
            <c:dLbl>
              <c:idx val="1"/>
              <c:layout/>
              <c:tx>
                <c:rich>
                  <a:bodyPr/>
                  <a:lstStyle/>
                  <a:p>
                    <a:r>
                      <a:rPr lang="en-US" sz="1800"/>
                      <a:t>$85 M</a:t>
                    </a:r>
                    <a:endParaRPr lang="en-US"/>
                  </a:p>
                </c:rich>
              </c:tx>
              <c:showLegendKey val="0"/>
              <c:showVal val="1"/>
              <c:showCatName val="0"/>
              <c:showSerName val="0"/>
              <c:showPercent val="0"/>
              <c:showBubbleSize val="0"/>
            </c:dLbl>
            <c:txPr>
              <a:bodyPr/>
              <a:lstStyle/>
              <a:p>
                <a:pPr>
                  <a:defRPr sz="1800" b="1"/>
                </a:pPr>
                <a:endParaRPr lang="en-US"/>
              </a:p>
            </c:txPr>
            <c:showLegendKey val="0"/>
            <c:showVal val="1"/>
            <c:showCatName val="0"/>
            <c:showSerName val="0"/>
            <c:showPercent val="0"/>
            <c:showBubbleSize val="0"/>
            <c:showLeaderLines val="1"/>
          </c:dLbls>
          <c:cat>
            <c:strRef>
              <c:f>Sheet1!$A$54:$A$55</c:f>
              <c:strCache>
                <c:ptCount val="2"/>
                <c:pt idx="0">
                  <c:v>Bond Authorization Used</c:v>
                </c:pt>
                <c:pt idx="1">
                  <c:v>Bond Authorization Remaining </c:v>
                </c:pt>
              </c:strCache>
            </c:strRef>
          </c:cat>
          <c:val>
            <c:numRef>
              <c:f>Sheet1!$B$54:$B$55</c:f>
              <c:numCache>
                <c:formatCode>General</c:formatCode>
                <c:ptCount val="2"/>
                <c:pt idx="0">
                  <c:v>195</c:v>
                </c:pt>
                <c:pt idx="1">
                  <c:v>85</c:v>
                </c:pt>
              </c:numCache>
            </c:numRef>
          </c:val>
        </c:ser>
        <c:dLbls>
          <c:showLegendKey val="0"/>
          <c:showVal val="0"/>
          <c:showCatName val="0"/>
          <c:showSerName val="0"/>
          <c:showPercent val="0"/>
          <c:showBubbleSize val="0"/>
          <c:showLeaderLines val="1"/>
        </c:dLbls>
      </c:pie3DChart>
    </c:plotArea>
    <c:legend>
      <c:legendPos val="r"/>
      <c:layout>
        <c:manualLayout>
          <c:xMode val="edge"/>
          <c:yMode val="edge"/>
          <c:x val="4.7499781277340336E-2"/>
          <c:y val="0.83169264030703893"/>
          <c:w val="0.9052779965004375"/>
          <c:h val="0.16513218071744137"/>
        </c:manualLayout>
      </c:layout>
      <c:overlay val="0"/>
      <c:txPr>
        <a:bodyPr/>
        <a:lstStyle/>
        <a:p>
          <a:pPr>
            <a:defRPr sz="1400" b="1">
              <a:latin typeface="Calibri" pitchFamily="34" charset="0"/>
            </a:defRPr>
          </a:pPr>
          <a:endParaRPr lang="en-US"/>
        </a:p>
      </c:txPr>
    </c:legend>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8.4722222222222227E-2"/>
          <c:y val="9.8455677622100557E-2"/>
          <c:w val="0.82222222222222219"/>
          <c:h val="0.68359211749104298"/>
        </c:manualLayout>
      </c:layout>
      <c:pie3DChart>
        <c:varyColors val="1"/>
        <c:ser>
          <c:idx val="0"/>
          <c:order val="0"/>
          <c:dLbls>
            <c:dLbl>
              <c:idx val="0"/>
              <c:layout/>
              <c:tx>
                <c:rich>
                  <a:bodyPr/>
                  <a:lstStyle/>
                  <a:p>
                    <a:r>
                      <a:rPr lang="en-US" smtClean="0"/>
                      <a:t>$250 M</a:t>
                    </a:r>
                    <a:endParaRPr lang="en-US"/>
                  </a:p>
                </c:rich>
              </c:tx>
              <c:showLegendKey val="0"/>
              <c:showVal val="1"/>
              <c:showCatName val="0"/>
              <c:showSerName val="0"/>
              <c:showPercent val="0"/>
              <c:showBubbleSize val="0"/>
            </c:dLbl>
            <c:dLbl>
              <c:idx val="1"/>
              <c:layout>
                <c:manualLayout>
                  <c:x val="0.11982961504811898"/>
                  <c:y val="0.10243227156144333"/>
                </c:manualLayout>
              </c:layout>
              <c:tx>
                <c:rich>
                  <a:bodyPr/>
                  <a:lstStyle/>
                  <a:p>
                    <a:r>
                      <a:rPr lang="en-US" smtClean="0"/>
                      <a:t>$30 M</a:t>
                    </a:r>
                    <a:endParaRPr lang="en-US"/>
                  </a:p>
                </c:rich>
              </c:tx>
              <c:showLegendKey val="0"/>
              <c:showVal val="1"/>
              <c:showCatName val="0"/>
              <c:showSerName val="0"/>
              <c:showPercent val="0"/>
              <c:showBubbleSize val="0"/>
            </c:dLbl>
            <c:txPr>
              <a:bodyPr/>
              <a:lstStyle/>
              <a:p>
                <a:pPr>
                  <a:defRPr sz="1800" b="1"/>
                </a:pPr>
                <a:endParaRPr lang="en-US"/>
              </a:p>
            </c:txPr>
            <c:showLegendKey val="0"/>
            <c:showVal val="1"/>
            <c:showCatName val="0"/>
            <c:showSerName val="0"/>
            <c:showPercent val="0"/>
            <c:showBubbleSize val="0"/>
            <c:showLeaderLines val="1"/>
          </c:dLbls>
          <c:cat>
            <c:strRef>
              <c:f>Sheet1!$A$65:$A$66</c:f>
              <c:strCache>
                <c:ptCount val="2"/>
                <c:pt idx="0">
                  <c:v>Bond Authorization Used</c:v>
                </c:pt>
                <c:pt idx="1">
                  <c:v>Bond Authorization Remaining </c:v>
                </c:pt>
              </c:strCache>
            </c:strRef>
          </c:cat>
          <c:val>
            <c:numRef>
              <c:f>Sheet1!$B$65:$B$66</c:f>
              <c:numCache>
                <c:formatCode>General</c:formatCode>
                <c:ptCount val="2"/>
                <c:pt idx="0">
                  <c:v>250</c:v>
                </c:pt>
                <c:pt idx="1">
                  <c:v>30</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8.2507874015748037E-2"/>
          <c:y val="0.82558948134813936"/>
          <c:w val="0.8349842519685039"/>
          <c:h val="0.17441051865186061"/>
        </c:manualLayout>
      </c:layout>
      <c:overlay val="0"/>
      <c:txPr>
        <a:bodyPr/>
        <a:lstStyle/>
        <a:p>
          <a:pPr>
            <a:defRPr sz="1400" b="1">
              <a:latin typeface="Calibri" pitchFamily="34" charset="0"/>
            </a:defRPr>
          </a:pPr>
          <a:endParaRPr lang="en-US"/>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6ED0B2-4E4D-47B2-B113-F875A77CC58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3E6D3DC-7369-4BE5-98BB-58A417DD0F27}">
      <dgm:prSet phldrT="[Text]" custT="1"/>
      <dgm:spPr>
        <a:solidFill>
          <a:srgbClr val="00B050"/>
        </a:solidFill>
      </dgm:spPr>
      <dgm:t>
        <a:bodyPr/>
        <a:lstStyle/>
        <a:p>
          <a:r>
            <a:rPr lang="en-US" sz="4400" b="1" dirty="0" smtClean="0"/>
            <a:t>Measure Q - 2010</a:t>
          </a:r>
          <a:endParaRPr lang="en-US" sz="4400" b="1" dirty="0"/>
        </a:p>
      </dgm:t>
    </dgm:pt>
    <dgm:pt modelId="{39F99725-C1C2-4B36-99A0-A4CB5663EA7F}" type="parTrans" cxnId="{D1FF432A-3D98-483C-8E67-458C8BC6742E}">
      <dgm:prSet/>
      <dgm:spPr/>
      <dgm:t>
        <a:bodyPr/>
        <a:lstStyle/>
        <a:p>
          <a:endParaRPr lang="en-US"/>
        </a:p>
      </dgm:t>
    </dgm:pt>
    <dgm:pt modelId="{5321CC2F-5236-4D18-B265-EFDD95CE0084}" type="sibTrans" cxnId="{D1FF432A-3D98-483C-8E67-458C8BC6742E}">
      <dgm:prSet/>
      <dgm:spPr/>
      <dgm:t>
        <a:bodyPr/>
        <a:lstStyle/>
        <a:p>
          <a:endParaRPr lang="en-US"/>
        </a:p>
      </dgm:t>
    </dgm:pt>
    <dgm:pt modelId="{EDD9F9F2-03C6-44EB-A414-C3C929ED6766}">
      <dgm:prSet phldrT="[Text]" custT="1"/>
      <dgm:spPr/>
      <dgm:t>
        <a:bodyPr/>
        <a:lstStyle/>
        <a:p>
          <a:r>
            <a:rPr lang="en-US" sz="4800" dirty="0" smtClean="0"/>
            <a:t>$280 million</a:t>
          </a:r>
          <a:endParaRPr lang="en-US" sz="4800" dirty="0"/>
        </a:p>
      </dgm:t>
    </dgm:pt>
    <dgm:pt modelId="{2CDC7DB5-8DA9-4503-BB0E-924B17F70DFE}" type="parTrans" cxnId="{9FDC342B-9561-40FB-B0F9-51917E6CEEF6}">
      <dgm:prSet/>
      <dgm:spPr/>
      <dgm:t>
        <a:bodyPr/>
        <a:lstStyle/>
        <a:p>
          <a:endParaRPr lang="en-US"/>
        </a:p>
      </dgm:t>
    </dgm:pt>
    <dgm:pt modelId="{A1F2C3FE-5873-4F5A-B1CA-3426EB34192F}" type="sibTrans" cxnId="{9FDC342B-9561-40FB-B0F9-51917E6CEEF6}">
      <dgm:prSet/>
      <dgm:spPr/>
      <dgm:t>
        <a:bodyPr/>
        <a:lstStyle/>
        <a:p>
          <a:endParaRPr lang="en-US"/>
        </a:p>
      </dgm:t>
    </dgm:pt>
    <dgm:pt modelId="{839D3971-2EAA-4619-AA97-2ABAE1E68411}">
      <dgm:prSet phldrT="[Text]" custT="1"/>
      <dgm:spPr>
        <a:solidFill>
          <a:srgbClr val="0070C0"/>
        </a:solidFill>
      </dgm:spPr>
      <dgm:t>
        <a:bodyPr/>
        <a:lstStyle/>
        <a:p>
          <a:r>
            <a:rPr lang="en-US" sz="4400" b="1" dirty="0" smtClean="0"/>
            <a:t>Measure K - 2001</a:t>
          </a:r>
          <a:endParaRPr lang="en-US" sz="4400" b="1" dirty="0"/>
        </a:p>
      </dgm:t>
    </dgm:pt>
    <dgm:pt modelId="{56E847EA-7E78-4E30-99D4-0A5EAC397B77}" type="parTrans" cxnId="{7FEFEC23-0EF1-415E-A420-513448D7829F}">
      <dgm:prSet/>
      <dgm:spPr/>
      <dgm:t>
        <a:bodyPr/>
        <a:lstStyle/>
        <a:p>
          <a:endParaRPr lang="en-US"/>
        </a:p>
      </dgm:t>
    </dgm:pt>
    <dgm:pt modelId="{0C5E939E-4ED4-454C-944D-CD2A87D2E88A}" type="sibTrans" cxnId="{7FEFEC23-0EF1-415E-A420-513448D7829F}">
      <dgm:prSet/>
      <dgm:spPr/>
      <dgm:t>
        <a:bodyPr/>
        <a:lstStyle/>
        <a:p>
          <a:endParaRPr lang="en-US"/>
        </a:p>
      </dgm:t>
    </dgm:pt>
    <dgm:pt modelId="{8566C808-7BFE-4796-B8BA-D2CC4BEC4131}">
      <dgm:prSet phldrT="[Text]" custT="1"/>
      <dgm:spPr/>
      <dgm:t>
        <a:bodyPr/>
        <a:lstStyle/>
        <a:p>
          <a:r>
            <a:rPr lang="en-US" sz="4800" dirty="0" smtClean="0"/>
            <a:t>$199 million</a:t>
          </a:r>
          <a:endParaRPr lang="en-US" sz="4800" dirty="0"/>
        </a:p>
      </dgm:t>
    </dgm:pt>
    <dgm:pt modelId="{58AF9280-BD0A-494E-B24A-80B0D9787307}" type="parTrans" cxnId="{63C9E604-F437-4680-A397-C12BD4BDFDB0}">
      <dgm:prSet/>
      <dgm:spPr/>
      <dgm:t>
        <a:bodyPr/>
        <a:lstStyle/>
        <a:p>
          <a:endParaRPr lang="en-US"/>
        </a:p>
      </dgm:t>
    </dgm:pt>
    <dgm:pt modelId="{BFFD3B4A-9E20-4FEB-B854-C652FA8F941D}" type="sibTrans" cxnId="{63C9E604-F437-4680-A397-C12BD4BDFDB0}">
      <dgm:prSet/>
      <dgm:spPr/>
      <dgm:t>
        <a:bodyPr/>
        <a:lstStyle/>
        <a:p>
          <a:endParaRPr lang="en-US"/>
        </a:p>
      </dgm:t>
    </dgm:pt>
    <dgm:pt modelId="{D2E1CEC1-8029-4D1B-BA7A-8000B76A05C4}" type="pres">
      <dgm:prSet presAssocID="{646ED0B2-4E4D-47B2-B113-F875A77CC58B}" presName="linear" presStyleCnt="0">
        <dgm:presLayoutVars>
          <dgm:animLvl val="lvl"/>
          <dgm:resizeHandles val="exact"/>
        </dgm:presLayoutVars>
      </dgm:prSet>
      <dgm:spPr/>
      <dgm:t>
        <a:bodyPr/>
        <a:lstStyle/>
        <a:p>
          <a:endParaRPr lang="en-US"/>
        </a:p>
      </dgm:t>
    </dgm:pt>
    <dgm:pt modelId="{27D2D25A-3726-4AA3-8C99-5D259B4BAF40}" type="pres">
      <dgm:prSet presAssocID="{D3E6D3DC-7369-4BE5-98BB-58A417DD0F27}" presName="parentText" presStyleLbl="node1" presStyleIdx="0" presStyleCnt="2" custScaleX="89504">
        <dgm:presLayoutVars>
          <dgm:chMax val="0"/>
          <dgm:bulletEnabled val="1"/>
        </dgm:presLayoutVars>
      </dgm:prSet>
      <dgm:spPr/>
      <dgm:t>
        <a:bodyPr/>
        <a:lstStyle/>
        <a:p>
          <a:endParaRPr lang="en-US"/>
        </a:p>
      </dgm:t>
    </dgm:pt>
    <dgm:pt modelId="{2C63CDAE-DF3A-49A0-9256-96B78EA45AD7}" type="pres">
      <dgm:prSet presAssocID="{D3E6D3DC-7369-4BE5-98BB-58A417DD0F27}" presName="childText" presStyleLbl="revTx" presStyleIdx="0" presStyleCnt="2" custScaleX="94169">
        <dgm:presLayoutVars>
          <dgm:bulletEnabled val="1"/>
        </dgm:presLayoutVars>
      </dgm:prSet>
      <dgm:spPr/>
      <dgm:t>
        <a:bodyPr/>
        <a:lstStyle/>
        <a:p>
          <a:endParaRPr lang="en-US"/>
        </a:p>
      </dgm:t>
    </dgm:pt>
    <dgm:pt modelId="{4FBF0D79-BEFE-4D7B-AD97-6F79F153DB9C}" type="pres">
      <dgm:prSet presAssocID="{839D3971-2EAA-4619-AA97-2ABAE1E68411}" presName="parentText" presStyleLbl="node1" presStyleIdx="1" presStyleCnt="2" custScaleX="89854">
        <dgm:presLayoutVars>
          <dgm:chMax val="0"/>
          <dgm:bulletEnabled val="1"/>
        </dgm:presLayoutVars>
      </dgm:prSet>
      <dgm:spPr/>
      <dgm:t>
        <a:bodyPr/>
        <a:lstStyle/>
        <a:p>
          <a:endParaRPr lang="en-US"/>
        </a:p>
      </dgm:t>
    </dgm:pt>
    <dgm:pt modelId="{8EA349C3-984E-444C-9D85-9FF104576C03}" type="pres">
      <dgm:prSet presAssocID="{839D3971-2EAA-4619-AA97-2ABAE1E68411}" presName="childText" presStyleLbl="revTx" presStyleIdx="1" presStyleCnt="2" custScaleX="94519">
        <dgm:presLayoutVars>
          <dgm:bulletEnabled val="1"/>
        </dgm:presLayoutVars>
      </dgm:prSet>
      <dgm:spPr/>
      <dgm:t>
        <a:bodyPr/>
        <a:lstStyle/>
        <a:p>
          <a:endParaRPr lang="en-US"/>
        </a:p>
      </dgm:t>
    </dgm:pt>
  </dgm:ptLst>
  <dgm:cxnLst>
    <dgm:cxn modelId="{63C9E604-F437-4680-A397-C12BD4BDFDB0}" srcId="{839D3971-2EAA-4619-AA97-2ABAE1E68411}" destId="{8566C808-7BFE-4796-B8BA-D2CC4BEC4131}" srcOrd="0" destOrd="0" parTransId="{58AF9280-BD0A-494E-B24A-80B0D9787307}" sibTransId="{BFFD3B4A-9E20-4FEB-B854-C652FA8F941D}"/>
    <dgm:cxn modelId="{7FEFEC23-0EF1-415E-A420-513448D7829F}" srcId="{646ED0B2-4E4D-47B2-B113-F875A77CC58B}" destId="{839D3971-2EAA-4619-AA97-2ABAE1E68411}" srcOrd="1" destOrd="0" parTransId="{56E847EA-7E78-4E30-99D4-0A5EAC397B77}" sibTransId="{0C5E939E-4ED4-454C-944D-CD2A87D2E88A}"/>
    <dgm:cxn modelId="{61FC01B6-5C23-4BA2-A555-4AC2D4FED1F9}" type="presOf" srcId="{EDD9F9F2-03C6-44EB-A414-C3C929ED6766}" destId="{2C63CDAE-DF3A-49A0-9256-96B78EA45AD7}" srcOrd="0" destOrd="0" presId="urn:microsoft.com/office/officeart/2005/8/layout/vList2"/>
    <dgm:cxn modelId="{3BC4D220-92D0-4321-8978-A1B4164E9DBA}" type="presOf" srcId="{646ED0B2-4E4D-47B2-B113-F875A77CC58B}" destId="{D2E1CEC1-8029-4D1B-BA7A-8000B76A05C4}" srcOrd="0" destOrd="0" presId="urn:microsoft.com/office/officeart/2005/8/layout/vList2"/>
    <dgm:cxn modelId="{4EB362BA-D1AE-41F3-B27B-7AB36603699D}" type="presOf" srcId="{839D3971-2EAA-4619-AA97-2ABAE1E68411}" destId="{4FBF0D79-BEFE-4D7B-AD97-6F79F153DB9C}" srcOrd="0" destOrd="0" presId="urn:microsoft.com/office/officeart/2005/8/layout/vList2"/>
    <dgm:cxn modelId="{D89BFA41-75DE-4EED-A3F2-D9AA73793577}" type="presOf" srcId="{8566C808-7BFE-4796-B8BA-D2CC4BEC4131}" destId="{8EA349C3-984E-444C-9D85-9FF104576C03}" srcOrd="0" destOrd="0" presId="urn:microsoft.com/office/officeart/2005/8/layout/vList2"/>
    <dgm:cxn modelId="{3315D4CB-7ED0-43E8-B91D-2424C266886B}" type="presOf" srcId="{D3E6D3DC-7369-4BE5-98BB-58A417DD0F27}" destId="{27D2D25A-3726-4AA3-8C99-5D259B4BAF40}" srcOrd="0" destOrd="0" presId="urn:microsoft.com/office/officeart/2005/8/layout/vList2"/>
    <dgm:cxn modelId="{9FDC342B-9561-40FB-B0F9-51917E6CEEF6}" srcId="{D3E6D3DC-7369-4BE5-98BB-58A417DD0F27}" destId="{EDD9F9F2-03C6-44EB-A414-C3C929ED6766}" srcOrd="0" destOrd="0" parTransId="{2CDC7DB5-8DA9-4503-BB0E-924B17F70DFE}" sibTransId="{A1F2C3FE-5873-4F5A-B1CA-3426EB34192F}"/>
    <dgm:cxn modelId="{D1FF432A-3D98-483C-8E67-458C8BC6742E}" srcId="{646ED0B2-4E4D-47B2-B113-F875A77CC58B}" destId="{D3E6D3DC-7369-4BE5-98BB-58A417DD0F27}" srcOrd="0" destOrd="0" parTransId="{39F99725-C1C2-4B36-99A0-A4CB5663EA7F}" sibTransId="{5321CC2F-5236-4D18-B265-EFDD95CE0084}"/>
    <dgm:cxn modelId="{EC903FA3-EB69-493E-8614-1E1FA0E032EB}" type="presParOf" srcId="{D2E1CEC1-8029-4D1B-BA7A-8000B76A05C4}" destId="{27D2D25A-3726-4AA3-8C99-5D259B4BAF40}" srcOrd="0" destOrd="0" presId="urn:microsoft.com/office/officeart/2005/8/layout/vList2"/>
    <dgm:cxn modelId="{3A1A5B08-F7B0-466B-AD69-0F4512A0A205}" type="presParOf" srcId="{D2E1CEC1-8029-4D1B-BA7A-8000B76A05C4}" destId="{2C63CDAE-DF3A-49A0-9256-96B78EA45AD7}" srcOrd="1" destOrd="0" presId="urn:microsoft.com/office/officeart/2005/8/layout/vList2"/>
    <dgm:cxn modelId="{A12CD34C-D0E9-4E4E-99E4-98DE0CF81C74}" type="presParOf" srcId="{D2E1CEC1-8029-4D1B-BA7A-8000B76A05C4}" destId="{4FBF0D79-BEFE-4D7B-AD97-6F79F153DB9C}" srcOrd="2" destOrd="0" presId="urn:microsoft.com/office/officeart/2005/8/layout/vList2"/>
    <dgm:cxn modelId="{D5B1E245-E921-4FC3-B43B-905034373368}" type="presParOf" srcId="{D2E1CEC1-8029-4D1B-BA7A-8000B76A05C4}" destId="{8EA349C3-984E-444C-9D85-9FF104576C0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2D25A-3726-4AA3-8C99-5D259B4BAF40}">
      <dsp:nvSpPr>
        <dsp:cNvPr id="0" name=""/>
        <dsp:cNvSpPr/>
      </dsp:nvSpPr>
      <dsp:spPr>
        <a:xfrm>
          <a:off x="358973" y="143385"/>
          <a:ext cx="6122240" cy="1216800"/>
        </a:xfrm>
        <a:prstGeom prst="roundRect">
          <a:avLst/>
        </a:prstGeom>
        <a:solidFill>
          <a:srgbClr val="00B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r>
            <a:rPr lang="en-US" sz="4400" b="1" kern="1200" dirty="0" smtClean="0"/>
            <a:t>Measure Q - 2010</a:t>
          </a:r>
          <a:endParaRPr lang="en-US" sz="4400" b="1" kern="1200" dirty="0"/>
        </a:p>
      </dsp:txBody>
      <dsp:txXfrm>
        <a:off x="418372" y="202784"/>
        <a:ext cx="6003442" cy="1098002"/>
      </dsp:txXfrm>
    </dsp:sp>
    <dsp:sp modelId="{2C63CDAE-DF3A-49A0-9256-96B78EA45AD7}">
      <dsp:nvSpPr>
        <dsp:cNvPr id="0" name=""/>
        <dsp:cNvSpPr/>
      </dsp:nvSpPr>
      <dsp:spPr>
        <a:xfrm>
          <a:off x="199425" y="1360185"/>
          <a:ext cx="6441335"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76" tIns="60960" rIns="341376" bIns="60960" numCol="1" spcCol="1270" anchor="t" anchorCtr="0">
          <a:noAutofit/>
        </a:bodyPr>
        <a:lstStyle/>
        <a:p>
          <a:pPr marL="285750" lvl="1" indent="-285750" algn="l" defTabSz="2133600">
            <a:lnSpc>
              <a:spcPct val="90000"/>
            </a:lnSpc>
            <a:spcBef>
              <a:spcPct val="0"/>
            </a:spcBef>
            <a:spcAft>
              <a:spcPct val="20000"/>
            </a:spcAft>
            <a:buChar char="••"/>
          </a:pPr>
          <a:r>
            <a:rPr lang="en-US" sz="4800" kern="1200" dirty="0" smtClean="0"/>
            <a:t>$280 million</a:t>
          </a:r>
          <a:endParaRPr lang="en-US" sz="4800" kern="1200" dirty="0"/>
        </a:p>
      </dsp:txBody>
      <dsp:txXfrm>
        <a:off x="199425" y="1360185"/>
        <a:ext cx="6441335" cy="1076400"/>
      </dsp:txXfrm>
    </dsp:sp>
    <dsp:sp modelId="{4FBF0D79-BEFE-4D7B-AD97-6F79F153DB9C}">
      <dsp:nvSpPr>
        <dsp:cNvPr id="0" name=""/>
        <dsp:cNvSpPr/>
      </dsp:nvSpPr>
      <dsp:spPr>
        <a:xfrm>
          <a:off x="347002" y="2436585"/>
          <a:ext cx="6146181" cy="1216800"/>
        </a:xfrm>
        <a:prstGeom prst="roundRect">
          <a:avLst/>
        </a:prstGeom>
        <a:solidFill>
          <a:srgbClr val="0070C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lvl="0" algn="l" defTabSz="1955800">
            <a:lnSpc>
              <a:spcPct val="90000"/>
            </a:lnSpc>
            <a:spcBef>
              <a:spcPct val="0"/>
            </a:spcBef>
            <a:spcAft>
              <a:spcPct val="35000"/>
            </a:spcAft>
          </a:pPr>
          <a:r>
            <a:rPr lang="en-US" sz="4400" b="1" kern="1200" dirty="0" smtClean="0"/>
            <a:t>Measure K - 2001</a:t>
          </a:r>
          <a:endParaRPr lang="en-US" sz="4400" b="1" kern="1200" dirty="0"/>
        </a:p>
      </dsp:txBody>
      <dsp:txXfrm>
        <a:off x="406401" y="2495984"/>
        <a:ext cx="6027383" cy="1098002"/>
      </dsp:txXfrm>
    </dsp:sp>
    <dsp:sp modelId="{8EA349C3-984E-444C-9D85-9FF104576C03}">
      <dsp:nvSpPr>
        <dsp:cNvPr id="0" name=""/>
        <dsp:cNvSpPr/>
      </dsp:nvSpPr>
      <dsp:spPr>
        <a:xfrm>
          <a:off x="187455" y="3653385"/>
          <a:ext cx="6465276"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176" tIns="60960" rIns="341376" bIns="60960" numCol="1" spcCol="1270" anchor="t" anchorCtr="0">
          <a:noAutofit/>
        </a:bodyPr>
        <a:lstStyle/>
        <a:p>
          <a:pPr marL="285750" lvl="1" indent="-285750" algn="l" defTabSz="2133600">
            <a:lnSpc>
              <a:spcPct val="90000"/>
            </a:lnSpc>
            <a:spcBef>
              <a:spcPct val="0"/>
            </a:spcBef>
            <a:spcAft>
              <a:spcPct val="20000"/>
            </a:spcAft>
            <a:buChar char="••"/>
          </a:pPr>
          <a:r>
            <a:rPr lang="en-US" sz="4800" kern="1200" dirty="0" smtClean="0"/>
            <a:t>$199 million</a:t>
          </a:r>
          <a:endParaRPr lang="en-US" sz="4800" kern="1200" dirty="0"/>
        </a:p>
      </dsp:txBody>
      <dsp:txXfrm>
        <a:off x="187455" y="3653385"/>
        <a:ext cx="6465276" cy="10764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0.54939</cdr:x>
      <cdr:y>0</cdr:y>
    </cdr:from>
    <cdr:to>
      <cdr:x>1</cdr:x>
      <cdr:y>0.1905</cdr:y>
    </cdr:to>
    <cdr:sp macro="" textlink="">
      <cdr:nvSpPr>
        <cdr:cNvPr id="2" name="TextBox 4"/>
        <cdr:cNvSpPr txBox="1"/>
      </cdr:nvSpPr>
      <cdr:spPr>
        <a:xfrm xmlns:a="http://schemas.openxmlformats.org/drawingml/2006/main">
          <a:off x="2511821" y="-2138879"/>
          <a:ext cx="2060179" cy="707886"/>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1169"/>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3"/>
            <a:ext cx="3037840" cy="461169"/>
          </a:xfrm>
          <a:prstGeom prst="rect">
            <a:avLst/>
          </a:prstGeom>
        </p:spPr>
        <p:txBody>
          <a:bodyPr vert="horz" lIns="93177" tIns="46589" rIns="93177" bIns="46589" rtlCol="0"/>
          <a:lstStyle>
            <a:lvl1pPr algn="r">
              <a:defRPr sz="1200"/>
            </a:lvl1pPr>
          </a:lstStyle>
          <a:p>
            <a:fld id="{0DFFE7FF-D310-4A23-9DF0-FF6F55D3FC3B}" type="datetimeFigureOut">
              <a:rPr lang="en-US" smtClean="0"/>
              <a:pPr/>
              <a:t>11/3/2015</a:t>
            </a:fld>
            <a:endParaRPr lang="en-US"/>
          </a:p>
        </p:txBody>
      </p:sp>
      <p:sp>
        <p:nvSpPr>
          <p:cNvPr id="4" name="Footer Placeholder 3"/>
          <p:cNvSpPr>
            <a:spLocks noGrp="1"/>
          </p:cNvSpPr>
          <p:nvPr>
            <p:ph type="ftr" sz="quarter" idx="2"/>
          </p:nvPr>
        </p:nvSpPr>
        <p:spPr>
          <a:xfrm>
            <a:off x="0" y="8760609"/>
            <a:ext cx="3037840" cy="461169"/>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60609"/>
            <a:ext cx="3037840" cy="461169"/>
          </a:xfrm>
          <a:prstGeom prst="rect">
            <a:avLst/>
          </a:prstGeom>
        </p:spPr>
        <p:txBody>
          <a:bodyPr vert="horz" lIns="93177" tIns="46589" rIns="93177" bIns="46589" rtlCol="0" anchor="b"/>
          <a:lstStyle>
            <a:lvl1pPr algn="r">
              <a:defRPr sz="1200"/>
            </a:lvl1pPr>
          </a:lstStyle>
          <a:p>
            <a:fld id="{BBCB4147-0065-4A1A-8E05-E07CB2F9D1B7}" type="slidenum">
              <a:rPr lang="en-US" smtClean="0"/>
              <a:pPr/>
              <a:t>‹#›</a:t>
            </a:fld>
            <a:endParaRPr lang="en-US"/>
          </a:p>
        </p:txBody>
      </p:sp>
    </p:spTree>
    <p:extLst>
      <p:ext uri="{BB962C8B-B14F-4D97-AF65-F5344CB8AC3E}">
        <p14:creationId xmlns:p14="http://schemas.microsoft.com/office/powerpoint/2010/main" val="1374609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1169"/>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3"/>
            <a:ext cx="3037840" cy="461169"/>
          </a:xfrm>
          <a:prstGeom prst="rect">
            <a:avLst/>
          </a:prstGeom>
        </p:spPr>
        <p:txBody>
          <a:bodyPr vert="horz" lIns="93177" tIns="46589" rIns="93177" bIns="46589" rtlCol="0"/>
          <a:lstStyle>
            <a:lvl1pPr algn="r">
              <a:defRPr sz="1200"/>
            </a:lvl1pPr>
          </a:lstStyle>
          <a:p>
            <a:fld id="{EAEDF0A3-2AE3-413D-8026-CE33E1A611C0}" type="datetimeFigureOut">
              <a:rPr lang="en-US" smtClean="0"/>
              <a:pPr/>
              <a:t>11/3/2015</a:t>
            </a:fld>
            <a:endParaRPr lang="en-US"/>
          </a:p>
        </p:txBody>
      </p:sp>
      <p:sp>
        <p:nvSpPr>
          <p:cNvPr id="4" name="Slide Image Placeholder 3"/>
          <p:cNvSpPr>
            <a:spLocks noGrp="1" noRot="1" noChangeAspect="1"/>
          </p:cNvSpPr>
          <p:nvPr>
            <p:ph type="sldImg" idx="2"/>
          </p:nvPr>
        </p:nvSpPr>
        <p:spPr>
          <a:xfrm>
            <a:off x="1200150" y="692150"/>
            <a:ext cx="4610100" cy="34575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381106"/>
            <a:ext cx="5608320" cy="4150519"/>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0609"/>
            <a:ext cx="3037840" cy="461169"/>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60609"/>
            <a:ext cx="3037840" cy="461169"/>
          </a:xfrm>
          <a:prstGeom prst="rect">
            <a:avLst/>
          </a:prstGeom>
        </p:spPr>
        <p:txBody>
          <a:bodyPr vert="horz" lIns="93177" tIns="46589" rIns="93177" bIns="46589" rtlCol="0" anchor="b"/>
          <a:lstStyle>
            <a:lvl1pPr algn="r">
              <a:defRPr sz="1200"/>
            </a:lvl1pPr>
          </a:lstStyle>
          <a:p>
            <a:fld id="{997CDF13-9F30-4367-A3D5-A9DAA55A992A}" type="slidenum">
              <a:rPr lang="en-US" smtClean="0"/>
              <a:pPr/>
              <a:t>‹#›</a:t>
            </a:fld>
            <a:endParaRPr lang="en-US"/>
          </a:p>
        </p:txBody>
      </p:sp>
    </p:spTree>
    <p:extLst>
      <p:ext uri="{BB962C8B-B14F-4D97-AF65-F5344CB8AC3E}">
        <p14:creationId xmlns:p14="http://schemas.microsoft.com/office/powerpoint/2010/main" val="116118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Good evening,</a:t>
            </a:r>
            <a:r>
              <a:rPr lang="en-US" baseline="0" dirty="0" smtClean="0"/>
              <a:t> Board President _________, members of the Board and Superintendent Hanson.  On behalf of the Citizens Oversight Committee for Measure K and Measure Q, I am presenting the 2013/2014 annual report.  This report covers the period July 1, 2013 through June 30, 2014.  The Oversight Committee reviewed and approved the draft report at their October 28th meeting. </a:t>
            </a:r>
          </a:p>
          <a:p>
            <a:endParaRPr lang="en-US" baseline="0" dirty="0" smtClean="0"/>
          </a:p>
          <a:p>
            <a:r>
              <a:rPr lang="en-US" baseline="0" dirty="0" smtClean="0"/>
              <a:t>I want to thank all the members of the Citizens Oversight Committee for their service to the district.  In particular, I am grateful to Mr. Nick </a:t>
            </a:r>
            <a:r>
              <a:rPr lang="en-US" baseline="0" dirty="0" err="1" smtClean="0"/>
              <a:t>Yovino</a:t>
            </a:r>
            <a:r>
              <a:rPr lang="en-US" baseline="0" dirty="0" smtClean="0"/>
              <a:t>, Committee chair, for his dedication and for being here this evening.  </a:t>
            </a:r>
          </a:p>
          <a:p>
            <a:endParaRPr lang="en-US" baseline="0" dirty="0" smtClean="0"/>
          </a:p>
          <a:p>
            <a:r>
              <a:rPr lang="en-US" baseline="0" dirty="0" smtClean="0"/>
              <a:t>I also want to again thank the voters for their support of Measure K and Measure Q, without which essential funding for school facility improvements would not be available. </a:t>
            </a:r>
          </a:p>
          <a:p>
            <a:endParaRPr lang="en-US" baseline="0" dirty="0" smtClean="0"/>
          </a:p>
          <a:p>
            <a:r>
              <a:rPr lang="en-US" baseline="0" dirty="0" smtClean="0"/>
              <a:t>Before I present the report, Mr. </a:t>
            </a:r>
            <a:r>
              <a:rPr lang="en-US" baseline="0" dirty="0" err="1" smtClean="0"/>
              <a:t>Yovino</a:t>
            </a:r>
            <a:r>
              <a:rPr lang="en-US" baseline="0" dirty="0" smtClean="0"/>
              <a:t> has some comments.    </a:t>
            </a:r>
            <a:endParaRPr lang="en-US" dirty="0" smtClean="0"/>
          </a:p>
          <a:p>
            <a:endParaRPr lang="en-US" dirty="0"/>
          </a:p>
        </p:txBody>
      </p:sp>
      <p:sp>
        <p:nvSpPr>
          <p:cNvPr id="4" name="Slide Number Placeholder 3"/>
          <p:cNvSpPr>
            <a:spLocks noGrp="1"/>
          </p:cNvSpPr>
          <p:nvPr>
            <p:ph type="sldNum" sz="quarter" idx="10"/>
          </p:nvPr>
        </p:nvSpPr>
        <p:spPr/>
        <p:txBody>
          <a:bodyPr/>
          <a:lstStyle/>
          <a:p>
            <a:fld id="{997CDF13-9F30-4367-A3D5-A9DAA55A992A}" type="slidenum">
              <a:rPr lang="en-US" smtClean="0"/>
              <a:pPr/>
              <a:t>1</a:t>
            </a:fld>
            <a:endParaRPr lang="en-US"/>
          </a:p>
        </p:txBody>
      </p:sp>
    </p:spTree>
    <p:extLst>
      <p:ext uri="{BB962C8B-B14F-4D97-AF65-F5344CB8AC3E}">
        <p14:creationId xmlns:p14="http://schemas.microsoft.com/office/powerpoint/2010/main" val="4060329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some b</a:t>
            </a:r>
            <a:r>
              <a:rPr lang="en-US" dirty="0" smtClean="0"/>
              <a:t>rief background</a:t>
            </a:r>
            <a:r>
              <a:rPr lang="en-US" baseline="0" dirty="0" smtClean="0"/>
              <a:t> ……</a:t>
            </a:r>
          </a:p>
          <a:p>
            <a:endParaRPr lang="en-US" dirty="0" smtClean="0"/>
          </a:p>
          <a:p>
            <a:r>
              <a:rPr lang="en-US" dirty="0" smtClean="0"/>
              <a:t>Measure Q was approved in November 2010 with 76% voter approval.  </a:t>
            </a:r>
          </a:p>
          <a:p>
            <a:endParaRPr lang="en-US" dirty="0" smtClean="0"/>
          </a:p>
          <a:p>
            <a:r>
              <a:rPr lang="en-US" dirty="0" smtClean="0"/>
              <a:t>Measure K received 67% voter approval in March 2001.  It was among the first</a:t>
            </a:r>
            <a:r>
              <a:rPr lang="en-US" baseline="0" dirty="0" smtClean="0"/>
              <a:t> Proposition 39 bonds, the state initiative that reduced the approval requirement for local school facilities bonds from 2/3 to 55%.  The lower voter approval percentage triggers additional oversight requirements including an oversight committee and annual performance audits. </a:t>
            </a:r>
            <a:endParaRPr lang="en-US" dirty="0"/>
          </a:p>
        </p:txBody>
      </p:sp>
      <p:sp>
        <p:nvSpPr>
          <p:cNvPr id="4" name="Slide Number Placeholder 3"/>
          <p:cNvSpPr>
            <a:spLocks noGrp="1"/>
          </p:cNvSpPr>
          <p:nvPr>
            <p:ph type="sldNum" sz="quarter" idx="10"/>
          </p:nvPr>
        </p:nvSpPr>
        <p:spPr/>
        <p:txBody>
          <a:bodyPr/>
          <a:lstStyle/>
          <a:p>
            <a:fld id="{997CDF13-9F30-4367-A3D5-A9DAA55A992A}" type="slidenum">
              <a:rPr lang="en-US" smtClean="0"/>
              <a:pPr/>
              <a:t>2</a:t>
            </a:fld>
            <a:endParaRPr lang="en-US"/>
          </a:p>
        </p:txBody>
      </p:sp>
    </p:spTree>
    <p:extLst>
      <p:ext uri="{BB962C8B-B14F-4D97-AF65-F5344CB8AC3E}">
        <p14:creationId xmlns:p14="http://schemas.microsoft.com/office/powerpoint/2010/main" val="2028608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Citizens Oversight Committee is a statutory requirement with the responsibility to verify Fresno </a:t>
            </a:r>
            <a:r>
              <a:rPr lang="en-US" baseline="0" dirty="0" err="1" smtClean="0"/>
              <a:t>Unified’s</a:t>
            </a:r>
            <a:r>
              <a:rPr lang="en-US" baseline="0" dirty="0" smtClean="0"/>
              <a:t> compliance with the State Constitution regarding how bond proceeds are expended.  Each Board member has two appointments to the committee, and the Superintendent appoints the Chair.  The Committee meets quarterly and the meetings are publically noticed per the Brown Act.  At each meeting, project and financial updates are presented, including a detailed report of expenditures by project.  </a:t>
            </a:r>
            <a:r>
              <a:rPr lang="en-US" i="0" baseline="0" dirty="0" smtClean="0"/>
              <a:t>In April we take Oversight Committee members on a tour of projects in construction and recently completed so they can see up close the work being done at our schools. </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Also at every meeting, the district’s external auditor reviews the results of the most recent quarterly “agreed upon procedures” report.  The auditors select</a:t>
            </a:r>
            <a:r>
              <a:rPr lang="en-US" sz="1200" kern="1200" dirty="0" smtClean="0">
                <a:solidFill>
                  <a:schemeClr val="tx1"/>
                </a:solidFill>
                <a:effectLst/>
                <a:latin typeface="+mn-lt"/>
                <a:ea typeface="+mn-ea"/>
                <a:cs typeface="+mn-cs"/>
              </a:rPr>
              <a:t> a sample of 25 expenditures during the quarter, with representation across all construction projects, vendors and expenditure amounts.  The auditor examines purchase orders and invoices for each of the selected expenditures to verify they were properly charged</a:t>
            </a:r>
            <a:r>
              <a:rPr lang="en-US" sz="1200" kern="1200" baseline="0" dirty="0" smtClean="0">
                <a:solidFill>
                  <a:schemeClr val="tx1"/>
                </a:solidFill>
                <a:effectLst/>
                <a:latin typeface="+mn-lt"/>
                <a:ea typeface="+mn-ea"/>
                <a:cs typeface="+mn-cs"/>
              </a:rPr>
              <a:t> to eligible projects.  These quarterly reports </a:t>
            </a:r>
            <a:r>
              <a:rPr lang="en-US" baseline="0" dirty="0" smtClean="0"/>
              <a:t>exceed the statutory requirement for only an </a:t>
            </a:r>
            <a:r>
              <a:rPr lang="en-US" u="sng" baseline="0" dirty="0" smtClean="0"/>
              <a:t>annual</a:t>
            </a:r>
            <a:r>
              <a:rPr lang="en-US" baseline="0" dirty="0" smtClean="0"/>
              <a:t> report, and demonstrate our commitment to </a:t>
            </a:r>
            <a:r>
              <a:rPr lang="en-US" i="0" baseline="0" dirty="0" smtClean="0"/>
              <a:t>transparency and accountability in our bond program.   The auditors also conduct the required annual performance audit, as well as the annual financial audit along with all district funds.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smtClean="0"/>
              <a:t>All 2013/14 quarterly reports, and the annual performance audit, were “clean” which means all bond </a:t>
            </a:r>
            <a:r>
              <a:rPr lang="en-US" sz="1200" kern="1200" dirty="0" smtClean="0">
                <a:solidFill>
                  <a:schemeClr val="tx1"/>
                </a:solidFill>
                <a:effectLst/>
                <a:latin typeface="+mn-lt"/>
                <a:ea typeface="+mn-ea"/>
                <a:cs typeface="+mn-cs"/>
              </a:rPr>
              <a:t>expenditures were properly charged and properly coded, and were for the construction of school facilities. The Oversight</a:t>
            </a:r>
            <a:r>
              <a:rPr lang="en-US" sz="1200" kern="1200" baseline="0" dirty="0" smtClean="0">
                <a:solidFill>
                  <a:schemeClr val="tx1"/>
                </a:solidFill>
                <a:effectLst/>
                <a:latin typeface="+mn-lt"/>
                <a:ea typeface="+mn-ea"/>
                <a:cs typeface="+mn-cs"/>
              </a:rPr>
              <a:t> Committee approved every quarterly report and the annual performance audit, thereby verifying the district’s compliance with </a:t>
            </a:r>
            <a:r>
              <a:rPr lang="en-US" i="0" baseline="0" dirty="0" smtClean="0"/>
              <a:t>the requirements of Article XIIIA, Section 1(b)(3) of the California Constitution.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7CDF13-9F30-4367-A3D5-A9DAA55A992A}" type="slidenum">
              <a:rPr lang="en-US" smtClean="0"/>
              <a:pPr/>
              <a:t>3</a:t>
            </a:fld>
            <a:endParaRPr lang="en-US"/>
          </a:p>
        </p:txBody>
      </p:sp>
    </p:spTree>
    <p:extLst>
      <p:ext uri="{BB962C8B-B14F-4D97-AF65-F5344CB8AC3E}">
        <p14:creationId xmlns:p14="http://schemas.microsoft.com/office/powerpoint/2010/main" val="2028608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an overview of the types of projects our bond funds are supporting.  The following slides show examples of the larger projects underway.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97CDF13-9F30-4367-A3D5-A9DAA55A992A}" type="slidenum">
              <a:rPr lang="en-US" smtClean="0"/>
              <a:pPr/>
              <a:t>4</a:t>
            </a:fld>
            <a:endParaRPr lang="en-US"/>
          </a:p>
        </p:txBody>
      </p:sp>
    </p:spTree>
    <p:extLst>
      <p:ext uri="{BB962C8B-B14F-4D97-AF65-F5344CB8AC3E}">
        <p14:creationId xmlns:p14="http://schemas.microsoft.com/office/powerpoint/2010/main" val="3061514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1738" y="693738"/>
            <a:ext cx="4606925" cy="3455987"/>
          </a:xfrm>
        </p:spPr>
      </p:sp>
      <p:sp>
        <p:nvSpPr>
          <p:cNvPr id="3" name="Notes Placeholder 2"/>
          <p:cNvSpPr>
            <a:spLocks noGrp="1"/>
          </p:cNvSpPr>
          <p:nvPr>
            <p:ph type="body" idx="1"/>
          </p:nvPr>
        </p:nvSpPr>
        <p:spPr/>
        <p:txBody>
          <a:bodyPr>
            <a:normAutofit/>
          </a:bodyPr>
          <a:lstStyle/>
          <a:p>
            <a:pPr marL="172148" indent="-172148">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F852DD90-E6DF-487C-A193-966321454395}" type="slidenum">
              <a:rPr lang="en-US" smtClean="0"/>
              <a:pPr/>
              <a:t>5</a:t>
            </a:fld>
            <a:endParaRPr lang="en-US"/>
          </a:p>
        </p:txBody>
      </p:sp>
      <p:sp>
        <p:nvSpPr>
          <p:cNvPr id="5" name="Date Placeholder 4"/>
          <p:cNvSpPr>
            <a:spLocks noGrp="1"/>
          </p:cNvSpPr>
          <p:nvPr>
            <p:ph type="dt" idx="11"/>
          </p:nvPr>
        </p:nvSpPr>
        <p:spPr/>
        <p:txBody>
          <a:bodyPr/>
          <a:lstStyle/>
          <a:p>
            <a:fld id="{B9C937C5-99CC-4A15-955F-3722D0895AD4}" type="datetime1">
              <a:rPr lang="en-US" smtClean="0"/>
              <a:pPr/>
              <a:t>11/3/2015</a:t>
            </a:fld>
            <a:endParaRPr lang="en-US"/>
          </a:p>
        </p:txBody>
      </p:sp>
    </p:spTree>
    <p:extLst>
      <p:ext uri="{BB962C8B-B14F-4D97-AF65-F5344CB8AC3E}">
        <p14:creationId xmlns:p14="http://schemas.microsoft.com/office/powerpoint/2010/main" val="288554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1738" y="693738"/>
            <a:ext cx="4606925" cy="3455987"/>
          </a:xfrm>
        </p:spPr>
      </p:sp>
      <p:sp>
        <p:nvSpPr>
          <p:cNvPr id="3" name="Notes Placeholder 2"/>
          <p:cNvSpPr>
            <a:spLocks noGrp="1"/>
          </p:cNvSpPr>
          <p:nvPr>
            <p:ph type="body" idx="1"/>
          </p:nvPr>
        </p:nvSpPr>
        <p:spPr/>
        <p:txBody>
          <a:bodyPr>
            <a:normAutofit/>
          </a:bodyPr>
          <a:lstStyle/>
          <a:p>
            <a:pPr marL="172148" indent="-172148">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F852DD90-E6DF-487C-A193-966321454395}" type="slidenum">
              <a:rPr lang="en-US" smtClean="0"/>
              <a:pPr/>
              <a:t>6</a:t>
            </a:fld>
            <a:endParaRPr lang="en-US"/>
          </a:p>
        </p:txBody>
      </p:sp>
      <p:sp>
        <p:nvSpPr>
          <p:cNvPr id="5" name="Date Placeholder 4"/>
          <p:cNvSpPr>
            <a:spLocks noGrp="1"/>
          </p:cNvSpPr>
          <p:nvPr>
            <p:ph type="dt" idx="11"/>
          </p:nvPr>
        </p:nvSpPr>
        <p:spPr/>
        <p:txBody>
          <a:bodyPr/>
          <a:lstStyle/>
          <a:p>
            <a:fld id="{B9C937C5-99CC-4A15-955F-3722D0895AD4}" type="datetime1">
              <a:rPr lang="en-US" smtClean="0"/>
              <a:pPr/>
              <a:t>11/3/2015</a:t>
            </a:fld>
            <a:endParaRPr lang="en-US"/>
          </a:p>
        </p:txBody>
      </p:sp>
    </p:spTree>
    <p:extLst>
      <p:ext uri="{BB962C8B-B14F-4D97-AF65-F5344CB8AC3E}">
        <p14:creationId xmlns:p14="http://schemas.microsoft.com/office/powerpoint/2010/main" val="4276682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1738" y="693738"/>
            <a:ext cx="4606925" cy="3455987"/>
          </a:xfrm>
        </p:spPr>
      </p:sp>
      <p:sp>
        <p:nvSpPr>
          <p:cNvPr id="3" name="Notes Placeholder 2"/>
          <p:cNvSpPr>
            <a:spLocks noGrp="1"/>
          </p:cNvSpPr>
          <p:nvPr>
            <p:ph type="body" idx="1"/>
          </p:nvPr>
        </p:nvSpPr>
        <p:spPr/>
        <p:txBody>
          <a:bodyPr>
            <a:normAutofit/>
          </a:bodyPr>
          <a:lstStyle/>
          <a:p>
            <a:pPr marL="172148" indent="-172148">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F852DD90-E6DF-487C-A193-966321454395}" type="slidenum">
              <a:rPr lang="en-US" smtClean="0"/>
              <a:pPr/>
              <a:t>8</a:t>
            </a:fld>
            <a:endParaRPr lang="en-US"/>
          </a:p>
        </p:txBody>
      </p:sp>
      <p:sp>
        <p:nvSpPr>
          <p:cNvPr id="5" name="Date Placeholder 4"/>
          <p:cNvSpPr>
            <a:spLocks noGrp="1"/>
          </p:cNvSpPr>
          <p:nvPr>
            <p:ph type="dt" idx="11"/>
          </p:nvPr>
        </p:nvSpPr>
        <p:spPr/>
        <p:txBody>
          <a:bodyPr/>
          <a:lstStyle/>
          <a:p>
            <a:fld id="{B9C937C5-99CC-4A15-955F-3722D0895AD4}" type="datetime1">
              <a:rPr lang="en-US" smtClean="0"/>
              <a:pPr/>
              <a:t>11/3/2015</a:t>
            </a:fld>
            <a:endParaRPr lang="en-US"/>
          </a:p>
        </p:txBody>
      </p:sp>
    </p:spTree>
    <p:extLst>
      <p:ext uri="{BB962C8B-B14F-4D97-AF65-F5344CB8AC3E}">
        <p14:creationId xmlns:p14="http://schemas.microsoft.com/office/powerpoint/2010/main" val="3334394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1738" y="693738"/>
            <a:ext cx="4606925" cy="345598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52DD90-E6DF-487C-A193-966321454395}" type="slidenum">
              <a:rPr lang="en-US" smtClean="0"/>
              <a:pPr/>
              <a:t>9</a:t>
            </a:fld>
            <a:endParaRPr lang="en-US"/>
          </a:p>
        </p:txBody>
      </p:sp>
      <p:sp>
        <p:nvSpPr>
          <p:cNvPr id="5" name="Date Placeholder 4"/>
          <p:cNvSpPr>
            <a:spLocks noGrp="1"/>
          </p:cNvSpPr>
          <p:nvPr>
            <p:ph type="dt" idx="11"/>
          </p:nvPr>
        </p:nvSpPr>
        <p:spPr/>
        <p:txBody>
          <a:bodyPr/>
          <a:lstStyle/>
          <a:p>
            <a:fld id="{B9C937C5-99CC-4A15-955F-3722D0895AD4}" type="datetime1">
              <a:rPr lang="en-US" smtClean="0"/>
              <a:pPr/>
              <a:t>11/3/2015</a:t>
            </a:fld>
            <a:endParaRPr lang="en-US"/>
          </a:p>
        </p:txBody>
      </p:sp>
    </p:spTree>
    <p:extLst>
      <p:ext uri="{BB962C8B-B14F-4D97-AF65-F5344CB8AC3E}">
        <p14:creationId xmlns:p14="http://schemas.microsoft.com/office/powerpoint/2010/main" val="2956828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aseline="0" dirty="0" smtClean="0"/>
              <a:t>Now moving to Measure Q and Measure K financial updates.  As of June 30, 2014 -- a total of $164 million had been obligated for Measure Q projects, with $45 million in projects last year alone.  </a:t>
            </a:r>
            <a:r>
              <a:rPr lang="en-US" sz="1200" dirty="0" smtClean="0"/>
              <a:t>Consistent with</a:t>
            </a:r>
            <a:r>
              <a:rPr lang="en-US" sz="1200" baseline="0" dirty="0" smtClean="0"/>
              <a:t> our commitment, approximately 90% of the project dollars have remained local.  </a:t>
            </a:r>
          </a:p>
          <a:p>
            <a:endParaRPr lang="en-US" sz="1200" baseline="0" dirty="0" smtClean="0"/>
          </a:p>
          <a:p>
            <a:r>
              <a:rPr lang="en-US" sz="1200" baseline="0" dirty="0" smtClean="0"/>
              <a:t>For Measure K, the program is concluding, as all bond funds have been obligated.  Measure K has served the district very well, with a total of $359 million in projects including new school construction, school modernization, infrastructure upgrades, and a variety of other campus improvements. </a:t>
            </a:r>
          </a:p>
          <a:p>
            <a:endParaRPr lang="en-US" sz="1200" baseline="0" dirty="0" smtClean="0"/>
          </a:p>
          <a:p>
            <a:r>
              <a:rPr lang="en-US" sz="1200" dirty="0" smtClean="0"/>
              <a:t>------------------</a:t>
            </a:r>
          </a:p>
          <a:p>
            <a:pPr marL="0" indent="0">
              <a:lnSpc>
                <a:spcPct val="110000"/>
              </a:lnSpc>
              <a:buFont typeface="Arial" pitchFamily="34" charset="0"/>
              <a:buNone/>
            </a:pPr>
            <a:r>
              <a:rPr lang="en-US" sz="1200" dirty="0" smtClean="0"/>
              <a:t>The total value</a:t>
            </a:r>
            <a:r>
              <a:rPr lang="en-US" sz="1200" baseline="0" dirty="0" smtClean="0"/>
              <a:t> of the projects to be completed with Measure Q funding will be dependent upon the structure and criteria of future state facilities programs, and the availability of state facilities bond funding.  As future state programs are defined, we can update the estimate of total Measure Q projects over the life of the bond.   Staff continues to look for all opportunities for state funding, and we are continuing to submit applications, to get in line and preserve future funding opportunities. </a:t>
            </a:r>
          </a:p>
          <a:p>
            <a:pPr marL="0" indent="0">
              <a:buFont typeface="Arial" pitchFamily="34" charset="0"/>
              <a:buNone/>
            </a:pPr>
            <a:endParaRPr lang="en-US" sz="1200" baseline="0" dirty="0" smtClean="0"/>
          </a:p>
          <a:p>
            <a:pPr marL="0" indent="0">
              <a:buFont typeface="Arial" pitchFamily="34" charset="0"/>
              <a:buNone/>
            </a:pPr>
            <a:r>
              <a:rPr lang="en-US" sz="1200" baseline="0" dirty="0" smtClean="0"/>
              <a:t>Measure K 2013/14:  design on Hoover pool, upgrades to Roosevelt track, McLane locker room, some Gaston expenses</a:t>
            </a:r>
          </a:p>
        </p:txBody>
      </p:sp>
      <p:sp>
        <p:nvSpPr>
          <p:cNvPr id="4" name="Slide Number Placeholder 3"/>
          <p:cNvSpPr>
            <a:spLocks noGrp="1"/>
          </p:cNvSpPr>
          <p:nvPr>
            <p:ph type="sldNum" sz="quarter" idx="10"/>
          </p:nvPr>
        </p:nvSpPr>
        <p:spPr/>
        <p:txBody>
          <a:bodyPr/>
          <a:lstStyle/>
          <a:p>
            <a:fld id="{997CDF13-9F30-4367-A3D5-A9DAA55A992A}" type="slidenum">
              <a:rPr lang="en-US" smtClean="0"/>
              <a:pPr/>
              <a:t>12</a:t>
            </a:fld>
            <a:endParaRPr lang="en-US"/>
          </a:p>
        </p:txBody>
      </p:sp>
    </p:spTree>
    <p:extLst>
      <p:ext uri="{BB962C8B-B14F-4D97-AF65-F5344CB8AC3E}">
        <p14:creationId xmlns:p14="http://schemas.microsoft.com/office/powerpoint/2010/main" val="532886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an illustration of the district’s combined $523 million Measure Q and Measure K investments.  Due to our aggressive pursuit of state funding, Measures Q and K have leveraged $192 million in state funding.  Put another way, our local investment has yielded close to 60 cents from the state for every bond dollar spent.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Our ability to continue this trend in the future will depend on future state bond measures and the structure of future facilities funding programs.  </a:t>
            </a:r>
            <a:r>
              <a:rPr lang="en-US" sz="1200" kern="1200" dirty="0" smtClean="0">
                <a:solidFill>
                  <a:schemeClr val="tx1"/>
                </a:solidFill>
                <a:effectLst/>
                <a:latin typeface="+mn-lt"/>
                <a:ea typeface="+mn-ea"/>
                <a:cs typeface="+mn-cs"/>
              </a:rPr>
              <a:t>In addition to the state dollars received to date, another $36 million in Fresno Unified project applications has been approved for funding; however, there is not currently state funding for these facilities programs so these applications will remain in “approved but unfunded” status until a source of funds is identified at the state level.  Currently, there is a lack of clarity with respect to future state support for school facilities funding.  Fresno Unified continues to take extra steps to ensure that facilities projects meet the eligibility requirements of the existing state programs, in the event that funds become available in the future.   </a:t>
            </a:r>
            <a:endParaRPr lang="en-US" dirty="0"/>
          </a:p>
        </p:txBody>
      </p:sp>
      <p:sp>
        <p:nvSpPr>
          <p:cNvPr id="4" name="Slide Number Placeholder 3"/>
          <p:cNvSpPr>
            <a:spLocks noGrp="1"/>
          </p:cNvSpPr>
          <p:nvPr>
            <p:ph type="sldNum" sz="quarter" idx="10"/>
          </p:nvPr>
        </p:nvSpPr>
        <p:spPr/>
        <p:txBody>
          <a:bodyPr/>
          <a:lstStyle/>
          <a:p>
            <a:fld id="{997CDF13-9F30-4367-A3D5-A9DAA55A992A}" type="slidenum">
              <a:rPr lang="en-US" smtClean="0"/>
              <a:pPr/>
              <a:t>13</a:t>
            </a:fld>
            <a:endParaRPr lang="en-US"/>
          </a:p>
        </p:txBody>
      </p:sp>
    </p:spTree>
    <p:extLst>
      <p:ext uri="{BB962C8B-B14F-4D97-AF65-F5344CB8AC3E}">
        <p14:creationId xmlns:p14="http://schemas.microsoft.com/office/powerpoint/2010/main" val="318679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These</a:t>
            </a:r>
            <a:r>
              <a:rPr lang="en-US" sz="1200" kern="1200" baseline="0" dirty="0" smtClean="0">
                <a:solidFill>
                  <a:schemeClr val="tx1"/>
                </a:solidFill>
                <a:effectLst/>
                <a:latin typeface="+mn-lt"/>
                <a:ea typeface="+mn-ea"/>
                <a:cs typeface="+mn-cs"/>
              </a:rPr>
              <a:t> charts represent, for Measure Q, the bond authorization used and remaining.  We issued $80 million in Measure Q bonds in September 2011, then $55 million in August 2013 and most recently $60 million this past September.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chart on the left illustrates the status of Measure Q issuances as of June 30, the period of the annual report.  The blue is the bond authorization used - $135 million - and the green is the bond authorization remaining at that time - $145 million. </a:t>
            </a:r>
          </a:p>
          <a:p>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 added the chart on the right to give a picture of the current status, after the September 2014 $60 million issuance.  You can see that currently, $85 million in Measure Q remains for future issuances. </a:t>
            </a:r>
            <a:r>
              <a:rPr lang="en-US" sz="1200" kern="1200" dirty="0" smtClean="0">
                <a:solidFill>
                  <a:schemeClr val="tx1"/>
                </a:solidFill>
                <a:effectLst/>
                <a:latin typeface="+mn-lt"/>
                <a:ea typeface="+mn-ea"/>
                <a:cs typeface="+mn-cs"/>
              </a:rPr>
              <a:t> We evaluate project funding needs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regularly, in consultation with our financial</a:t>
            </a:r>
            <a:r>
              <a:rPr lang="en-US" sz="1200" kern="1200" baseline="0" dirty="0" smtClean="0">
                <a:solidFill>
                  <a:schemeClr val="tx1"/>
                </a:solidFill>
                <a:effectLst/>
                <a:latin typeface="+mn-lt"/>
                <a:ea typeface="+mn-ea"/>
                <a:cs typeface="+mn-cs"/>
              </a:rPr>
              <a:t> advisor, </a:t>
            </a:r>
            <a:r>
              <a:rPr lang="en-US" sz="1200" kern="1200" dirty="0" smtClean="0">
                <a:solidFill>
                  <a:schemeClr val="tx1"/>
                </a:solidFill>
                <a:effectLst/>
                <a:latin typeface="+mn-lt"/>
                <a:ea typeface="+mn-ea"/>
                <a:cs typeface="+mn-cs"/>
              </a:rPr>
              <a:t>and at this point we</a:t>
            </a:r>
            <a:r>
              <a:rPr lang="en-US" sz="1200" kern="1200" baseline="0" dirty="0" smtClean="0">
                <a:solidFill>
                  <a:schemeClr val="tx1"/>
                </a:solidFill>
                <a:effectLst/>
                <a:latin typeface="+mn-lt"/>
                <a:ea typeface="+mn-ea"/>
                <a:cs typeface="+mn-cs"/>
              </a:rPr>
              <a:t> anticipate </a:t>
            </a:r>
            <a:r>
              <a:rPr lang="en-US" sz="1200" kern="1200" dirty="0" smtClean="0">
                <a:solidFill>
                  <a:schemeClr val="tx1"/>
                </a:solidFill>
                <a:effectLst/>
                <a:latin typeface="+mn-lt"/>
                <a:ea typeface="+mn-ea"/>
                <a:cs typeface="+mn-cs"/>
              </a:rPr>
              <a:t>coming to the Board in the May-June 2015 timeframe to request authorization for the next Measure Q issuance.   </a:t>
            </a:r>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Debt service payments on the general obligation bonds authorized for issuance by Measure Q are made by the County of Fresno Auditor-Controller from the Bond Interest and Redemption Fund.    </a:t>
            </a:r>
          </a:p>
          <a:p>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997CDF13-9F30-4367-A3D5-A9DAA55A992A}" type="slidenum">
              <a:rPr lang="en-US" smtClean="0"/>
              <a:pPr/>
              <a:t>14</a:t>
            </a:fld>
            <a:endParaRPr lang="en-US"/>
          </a:p>
        </p:txBody>
      </p:sp>
    </p:spTree>
    <p:extLst>
      <p:ext uri="{BB962C8B-B14F-4D97-AF65-F5344CB8AC3E}">
        <p14:creationId xmlns:p14="http://schemas.microsoft.com/office/powerpoint/2010/main" val="728210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Consistent with Measure Q’s commitment, close to 220 aging portables have been or will be removed from school sites due to construction of new classrooms; core facilities are being constructed and improved; state-of-the-art athletic facilities are being provided for our students and community; and campus infrastructure such as electrical and HVAC is being upgraded.  Bond funds are at</a:t>
            </a:r>
            <a:r>
              <a:rPr lang="en-US" sz="1200" kern="1200" baseline="0" dirty="0" smtClean="0">
                <a:solidFill>
                  <a:schemeClr val="tx1"/>
                </a:solidFill>
                <a:effectLst/>
                <a:latin typeface="+mn-lt"/>
                <a:ea typeface="+mn-ea"/>
                <a:cs typeface="+mn-cs"/>
              </a:rPr>
              <a:t> work</a:t>
            </a:r>
            <a:r>
              <a:rPr lang="en-US" sz="1200" kern="1200" dirty="0" smtClean="0">
                <a:solidFill>
                  <a:schemeClr val="tx1"/>
                </a:solidFill>
                <a:effectLst/>
                <a:latin typeface="+mn-lt"/>
                <a:ea typeface="+mn-ea"/>
                <a:cs typeface="+mn-cs"/>
              </a:rPr>
              <a:t> across our</a:t>
            </a:r>
            <a:r>
              <a:rPr lang="en-US" sz="1200" kern="1200" baseline="0" dirty="0" smtClean="0">
                <a:solidFill>
                  <a:schemeClr val="tx1"/>
                </a:solidFill>
                <a:effectLst/>
                <a:latin typeface="+mn-lt"/>
                <a:ea typeface="+mn-ea"/>
                <a:cs typeface="+mn-cs"/>
              </a:rPr>
              <a:t> community</a:t>
            </a:r>
            <a:r>
              <a:rPr lang="en-US" sz="1200" kern="1200" dirty="0" smtClean="0">
                <a:solidFill>
                  <a:schemeClr val="tx1"/>
                </a:solidFill>
                <a:effectLst/>
                <a:latin typeface="+mn-lt"/>
                <a:ea typeface="+mn-ea"/>
                <a:cs typeface="+mn-cs"/>
              </a:rPr>
              <a:t> transforming schools and neighborhoods, </a:t>
            </a:r>
            <a:r>
              <a:rPr lang="en-US" sz="1200" kern="1200" smtClean="0">
                <a:solidFill>
                  <a:schemeClr val="tx1"/>
                </a:solidFill>
                <a:effectLst/>
                <a:latin typeface="+mn-lt"/>
                <a:ea typeface="+mn-ea"/>
                <a:cs typeface="+mn-cs"/>
              </a:rPr>
              <a:t>and creating </a:t>
            </a:r>
            <a:r>
              <a:rPr lang="en-US" sz="1200" kern="1200" dirty="0" smtClean="0">
                <a:solidFill>
                  <a:schemeClr val="tx1"/>
                </a:solidFill>
                <a:effectLst/>
                <a:latin typeface="+mn-lt"/>
                <a:ea typeface="+mn-ea"/>
                <a:cs typeface="+mn-cs"/>
              </a:rPr>
              <a:t>local jobs.   </a:t>
            </a:r>
            <a:endParaRPr lang="en-US" dirty="0" smtClean="0"/>
          </a:p>
          <a:p>
            <a:endParaRPr lang="en-US" dirty="0" smtClean="0"/>
          </a:p>
          <a:p>
            <a:r>
              <a:rPr lang="en-US" dirty="0" smtClean="0"/>
              <a:t>This</a:t>
            </a:r>
            <a:r>
              <a:rPr lang="en-US" baseline="0" dirty="0" smtClean="0"/>
              <a:t> concludes the presentation.  We are available for questions</a:t>
            </a:r>
          </a:p>
          <a:p>
            <a:endParaRPr lang="en-US" baseline="0" dirty="0" smtClean="0"/>
          </a:p>
          <a:p>
            <a:endParaRPr lang="en-US" baseline="0" dirty="0" smtClean="0"/>
          </a:p>
          <a:p>
            <a:r>
              <a:rPr lang="en-US" baseline="0" dirty="0" smtClean="0"/>
              <a:t>---------------------------</a:t>
            </a:r>
          </a:p>
          <a:p>
            <a:r>
              <a:rPr lang="en-US" sz="1200" kern="1200" dirty="0" smtClean="0">
                <a:solidFill>
                  <a:schemeClr val="tx1"/>
                </a:solidFill>
                <a:effectLst/>
                <a:latin typeface="+mn-lt"/>
                <a:ea typeface="+mn-ea"/>
                <a:cs typeface="+mn-cs"/>
              </a:rPr>
              <a:t> </a:t>
            </a:r>
            <a:r>
              <a:rPr lang="en-US" sz="1200" b="1" u="none" kern="1200" dirty="0" smtClean="0">
                <a:solidFill>
                  <a:schemeClr val="tx1"/>
                </a:solidFill>
                <a:effectLst/>
                <a:latin typeface="+mn-lt"/>
                <a:ea typeface="+mn-ea"/>
                <a:cs typeface="+mn-cs"/>
              </a:rPr>
              <a:t>Next bond measure:</a:t>
            </a:r>
            <a:r>
              <a:rPr lang="en-US" sz="1200" kern="1200" dirty="0" smtClean="0">
                <a:solidFill>
                  <a:schemeClr val="tx1"/>
                </a:solidFill>
                <a:effectLst/>
                <a:latin typeface="+mn-lt"/>
                <a:ea typeface="+mn-ea"/>
                <a:cs typeface="+mn-cs"/>
              </a:rPr>
              <a:t>  We are working closely with the district’s financial advisor on a future bond measure and are</a:t>
            </a:r>
            <a:r>
              <a:rPr lang="en-US" sz="1200" kern="1200" baseline="0" dirty="0" smtClean="0">
                <a:solidFill>
                  <a:schemeClr val="tx1"/>
                </a:solidFill>
                <a:effectLst/>
                <a:latin typeface="+mn-lt"/>
                <a:ea typeface="+mn-ea"/>
                <a:cs typeface="+mn-cs"/>
              </a:rPr>
              <a:t> targeting a Board workshop in the first quarter of 2015 to provide an update and preliminary plan for a potential new bond measure</a:t>
            </a:r>
            <a:r>
              <a:rPr lang="en-US" sz="1200" kern="1200" dirty="0" smtClean="0">
                <a:solidFill>
                  <a:schemeClr val="tx1"/>
                </a:solidFill>
                <a:effectLst/>
                <a:latin typeface="+mn-lt"/>
                <a:ea typeface="+mn-ea"/>
                <a:cs typeface="+mn-cs"/>
              </a:rPr>
              <a:t>.  The objective is to provide continuity</a:t>
            </a:r>
            <a:r>
              <a:rPr lang="en-US" sz="1200" kern="1200" baseline="0" dirty="0" smtClean="0">
                <a:solidFill>
                  <a:schemeClr val="tx1"/>
                </a:solidFill>
                <a:effectLst/>
                <a:latin typeface="+mn-lt"/>
                <a:ea typeface="+mn-ea"/>
                <a:cs typeface="+mn-cs"/>
              </a:rPr>
              <a:t> in our facilities improvement program.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Originally, the long-range plan pointed to the potential for a 2018 bond measure, however changes in state legislation and local economic conditions (negative/stagnant AV) are impacting the timeframe.  We continue to monitor and plan, to ensure the best outcome for the district and community.  </a:t>
            </a:r>
          </a:p>
          <a:p>
            <a:endParaRPr lang="en-US" sz="1200" kern="1200" dirty="0" smtClean="0">
              <a:solidFill>
                <a:schemeClr val="tx1"/>
              </a:solidFill>
              <a:effectLst/>
              <a:latin typeface="+mn-lt"/>
              <a:ea typeface="+mn-ea"/>
              <a:cs typeface="+mn-cs"/>
            </a:endParaRPr>
          </a:p>
          <a:p>
            <a:r>
              <a:rPr lang="en-US" sz="1200" b="1" u="none" baseline="0" dirty="0" smtClean="0"/>
              <a:t>CABs:</a:t>
            </a:r>
            <a:r>
              <a:rPr lang="en-US" sz="1200" u="none" baseline="0" dirty="0" smtClean="0"/>
              <a:t>  </a:t>
            </a:r>
            <a:r>
              <a:rPr lang="en-US" sz="1200" baseline="0" dirty="0" smtClean="0"/>
              <a:t>Bonds on which interest is paid at maturity.  Allows flexibility in structuring a bond issuance, depending on factors including local bond capacity, need for funds to move forward on critical projects for students, and evaluation of the entire bond program. </a:t>
            </a:r>
          </a:p>
          <a:p>
            <a:endParaRPr lang="en-US" sz="1200" baseline="0" dirty="0" smtClean="0"/>
          </a:p>
          <a:p>
            <a:r>
              <a:rPr lang="en-US" sz="1200" b="1" u="none" baseline="0" dirty="0" smtClean="0"/>
              <a:t>AB 182:</a:t>
            </a:r>
            <a:r>
              <a:rPr lang="en-US" sz="1200" baseline="0" dirty="0" smtClean="0"/>
              <a:t>  Feb. 2013.  Placed restrictions on the use of capital appreciation bonds.  Repayment ratio and length of maturity.  Due to the rules changing in the middle of Measure Q, there will be less bond proceeds accessible on a timely basis moving forward.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7CDF13-9F30-4367-A3D5-A9DAA55A992A}" type="slidenum">
              <a:rPr lang="en-US" smtClean="0"/>
              <a:pPr/>
              <a:t>15</a:t>
            </a:fld>
            <a:endParaRPr lang="en-US"/>
          </a:p>
        </p:txBody>
      </p:sp>
    </p:spTree>
    <p:extLst>
      <p:ext uri="{BB962C8B-B14F-4D97-AF65-F5344CB8AC3E}">
        <p14:creationId xmlns:p14="http://schemas.microsoft.com/office/powerpoint/2010/main" val="8597595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pic>
        <p:nvPicPr>
          <p:cNvPr id="12" name="Picture 2"/>
          <p:cNvPicPr>
            <a:picLocks noChangeAspect="1" noChangeArrowheads="1"/>
          </p:cNvPicPr>
          <p:nvPr userDrawn="1"/>
        </p:nvPicPr>
        <p:blipFill>
          <a:blip r:embed="rId2" cstate="print"/>
          <a:srcRect/>
          <a:stretch>
            <a:fillRect/>
          </a:stretch>
        </p:blipFill>
        <p:spPr bwMode="auto">
          <a:xfrm>
            <a:off x="246566" y="1781454"/>
            <a:ext cx="3026429" cy="1661833"/>
          </a:xfrm>
          <a:prstGeom prst="rect">
            <a:avLst/>
          </a:prstGeom>
          <a:noFill/>
          <a:ln w="9525">
            <a:noFill/>
            <a:miter lim="800000"/>
            <a:headEnd/>
            <a:tailEnd/>
          </a:ln>
          <a:effectLst/>
        </p:spPr>
      </p:pic>
      <p:sp>
        <p:nvSpPr>
          <p:cNvPr id="11" name="Rectangle 10"/>
          <p:cNvSpPr/>
          <p:nvPr/>
        </p:nvSpPr>
        <p:spPr>
          <a:xfrm>
            <a:off x="0" y="5791200"/>
            <a:ext cx="9144000" cy="1066800"/>
          </a:xfrm>
          <a:prstGeom prst="rect">
            <a:avLst/>
          </a:prstGeom>
          <a:gradFill flip="none" rotWithShape="1">
            <a:gsLst>
              <a:gs pos="0">
                <a:schemeClr val="tx1"/>
              </a:gs>
              <a:gs pos="100000">
                <a:srgbClr val="002060"/>
              </a:gs>
            </a:gsLst>
            <a:lin ang="54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3600450" y="990600"/>
            <a:ext cx="5238750" cy="3595688"/>
          </a:xfrm>
        </p:spPr>
        <p:txBody>
          <a:bodyPr anchor="b"/>
          <a:lstStyle>
            <a:lvl1pPr>
              <a:defRPr b="1" cap="none" baseline="0"/>
            </a:lvl1pPr>
          </a:lstStyle>
          <a:p>
            <a:r>
              <a:rPr kumimoji="0" lang="en-US" dirty="0" smtClean="0"/>
              <a:t>Click to edit Master title style</a:t>
            </a:r>
            <a:endParaRPr kumimoji="0" lang="en-US" dirty="0"/>
          </a:p>
        </p:txBody>
      </p:sp>
      <p:sp>
        <p:nvSpPr>
          <p:cNvPr id="9" name="Subtitle 8"/>
          <p:cNvSpPr>
            <a:spLocks noGrp="1"/>
          </p:cNvSpPr>
          <p:nvPr>
            <p:ph type="subTitle" idx="1"/>
          </p:nvPr>
        </p:nvSpPr>
        <p:spPr>
          <a:xfrm>
            <a:off x="2362200" y="6019800"/>
            <a:ext cx="6705600" cy="685800"/>
          </a:xfrm>
        </p:spPr>
        <p:txBody>
          <a:bodyPr anchor="ctr">
            <a:normAutofit/>
          </a:bodyPr>
          <a:lstStyle>
            <a:lvl1pPr marL="0" indent="0" algn="ctr">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a:xfrm>
            <a:off x="76200" y="6019800"/>
            <a:ext cx="2057400" cy="685800"/>
          </a:xfrm>
        </p:spPr>
        <p:txBody>
          <a:bodyPr>
            <a:noAutofit/>
          </a:bodyPr>
          <a:lstStyle>
            <a:lvl1pPr algn="ctr">
              <a:defRPr sz="2400">
                <a:solidFill>
                  <a:schemeClr val="bg1"/>
                </a:solidFill>
              </a:defRPr>
            </a:lvl1pPr>
          </a:lstStyle>
          <a:p>
            <a:r>
              <a:rPr lang="en-US" smtClean="0"/>
              <a:t>12/09/2015</a:t>
            </a:r>
            <a:endParaRPr lang="en-US" dirty="0"/>
          </a:p>
        </p:txBody>
      </p:sp>
      <p:sp>
        <p:nvSpPr>
          <p:cNvPr id="17" name="Footer Placeholder 16"/>
          <p:cNvSpPr>
            <a:spLocks noGrp="1"/>
          </p:cNvSpPr>
          <p:nvPr>
            <p:ph type="ftr" sz="quarter" idx="11"/>
          </p:nvPr>
        </p:nvSpPr>
        <p:spPr>
          <a:xfrm>
            <a:off x="4419599" y="236538"/>
            <a:ext cx="3533193" cy="373062"/>
          </a:xfrm>
          <a:ln>
            <a:noFill/>
          </a:ln>
        </p:spPr>
        <p:txBody>
          <a:bodyPr/>
          <a:lstStyle>
            <a:lvl1pPr algn="r">
              <a:defRPr i="1">
                <a:solidFill>
                  <a:schemeClr val="tx2"/>
                </a:solidFill>
              </a:defRPr>
            </a:lvl1pPr>
          </a:lstStyle>
          <a:p>
            <a:r>
              <a:rPr lang="en-US" smtClean="0"/>
              <a:t>2014/15 Measure K/Q Annual Report</a:t>
            </a:r>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86F6F16D-00F6-41D7-BBEC-4A32727223A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5930" y="228600"/>
            <a:ext cx="7820117" cy="843455"/>
          </a:xfrm>
        </p:spPr>
        <p:txBody>
          <a:body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r>
              <a:rPr lang="en-US" smtClean="0"/>
              <a:t>12/09/2015</a:t>
            </a:r>
            <a:endParaRPr lang="en-US"/>
          </a:p>
        </p:txBody>
      </p:sp>
      <p:sp>
        <p:nvSpPr>
          <p:cNvPr id="5" name="Footer Placeholder 4"/>
          <p:cNvSpPr>
            <a:spLocks noGrp="1"/>
          </p:cNvSpPr>
          <p:nvPr>
            <p:ph type="ftr" sz="quarter" idx="11"/>
          </p:nvPr>
        </p:nvSpPr>
        <p:spPr/>
        <p:txBody>
          <a:bodyPr/>
          <a:lstStyle/>
          <a:p>
            <a:r>
              <a:rPr lang="en-US" smtClean="0"/>
              <a:t>2014/15 Measure K/Q Annual Report</a:t>
            </a:r>
            <a:endParaRPr lang="en-US"/>
          </a:p>
        </p:txBody>
      </p:sp>
      <p:sp>
        <p:nvSpPr>
          <p:cNvPr id="6" name="Slide Number Placeholder 5"/>
          <p:cNvSpPr>
            <a:spLocks noGrp="1"/>
          </p:cNvSpPr>
          <p:nvPr>
            <p:ph type="sldNum" sz="quarter" idx="12"/>
          </p:nvPr>
        </p:nvSpPr>
        <p:spPr/>
        <p:txBody>
          <a:bodyPr/>
          <a:lstStyle>
            <a:lvl1pPr>
              <a:defRPr>
                <a:solidFill>
                  <a:schemeClr val="tx1">
                    <a:lumMod val="65000"/>
                    <a:lumOff val="35000"/>
                  </a:schemeClr>
                </a:solidFill>
              </a:defRPr>
            </a:lvl1pPr>
          </a:lstStyle>
          <a:p>
            <a:fld id="{86F6F16D-00F6-41D7-BBEC-4A32727223A9}"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tx1"/>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r>
              <a:rPr lang="en-US" smtClean="0"/>
              <a:t>12/09/2015</a:t>
            </a:r>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86F6F16D-00F6-41D7-BBEC-4A32727223A9}" type="slidenum">
              <a:rPr lang="en-US" smtClean="0"/>
              <a:pPr/>
              <a:t>‹#›</a:t>
            </a:fld>
            <a:endParaRPr lang="en-US"/>
          </a:p>
        </p:txBody>
      </p:sp>
      <p:sp>
        <p:nvSpPr>
          <p:cNvPr id="14" name="Footer Placeholder 13"/>
          <p:cNvSpPr>
            <a:spLocks noGrp="1"/>
          </p:cNvSpPr>
          <p:nvPr>
            <p:ph type="ftr" sz="quarter" idx="12"/>
          </p:nvPr>
        </p:nvSpPr>
        <p:spPr/>
        <p:txBody>
          <a:bodyPr/>
          <a:lstStyle/>
          <a:p>
            <a:r>
              <a:rPr lang="en-US" smtClean="0"/>
              <a:t>2014/15 Measure K/Q Annual Report</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r>
              <a:rPr lang="en-US" smtClean="0"/>
              <a:t>12/09/2015</a:t>
            </a:r>
            <a:endParaRPr lang="en-US"/>
          </a:p>
        </p:txBody>
      </p:sp>
      <p:sp>
        <p:nvSpPr>
          <p:cNvPr id="10" name="Slide Number Placeholder 9"/>
          <p:cNvSpPr>
            <a:spLocks noGrp="1"/>
          </p:cNvSpPr>
          <p:nvPr>
            <p:ph type="sldNum" sz="quarter" idx="16"/>
          </p:nvPr>
        </p:nvSpPr>
        <p:spPr/>
        <p:txBody>
          <a:bodyPr rtlCol="0"/>
          <a:lstStyle/>
          <a:p>
            <a:fld id="{86F6F16D-00F6-41D7-BBEC-4A32727223A9}" type="slidenum">
              <a:rPr lang="en-US" smtClean="0"/>
              <a:pPr/>
              <a:t>‹#›</a:t>
            </a:fld>
            <a:endParaRPr lang="en-US"/>
          </a:p>
        </p:txBody>
      </p:sp>
      <p:sp>
        <p:nvSpPr>
          <p:cNvPr id="12" name="Footer Placeholder 11"/>
          <p:cNvSpPr>
            <a:spLocks noGrp="1"/>
          </p:cNvSpPr>
          <p:nvPr>
            <p:ph type="ftr" sz="quarter" idx="17"/>
          </p:nvPr>
        </p:nvSpPr>
        <p:spPr/>
        <p:txBody>
          <a:bodyPr rtlCol="0"/>
          <a:lstStyle/>
          <a:p>
            <a:r>
              <a:rPr lang="en-US" smtClean="0"/>
              <a:t>2014/15 Measure K/Q Annual Report</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r>
              <a:rPr lang="en-US" smtClean="0"/>
              <a:t>12/09/2015</a:t>
            </a:r>
            <a:endParaRPr lang="en-US"/>
          </a:p>
        </p:txBody>
      </p:sp>
      <p:sp>
        <p:nvSpPr>
          <p:cNvPr id="12" name="Slide Number Placeholder 11"/>
          <p:cNvSpPr>
            <a:spLocks noGrp="1"/>
          </p:cNvSpPr>
          <p:nvPr>
            <p:ph type="sldNum" sz="quarter" idx="16"/>
          </p:nvPr>
        </p:nvSpPr>
        <p:spPr/>
        <p:txBody>
          <a:bodyPr rtlCol="0"/>
          <a:lstStyle/>
          <a:p>
            <a:fld id="{86F6F16D-00F6-41D7-BBEC-4A32727223A9}" type="slidenum">
              <a:rPr lang="en-US" smtClean="0"/>
              <a:pPr/>
              <a:t>‹#›</a:t>
            </a:fld>
            <a:endParaRPr lang="en-US"/>
          </a:p>
        </p:txBody>
      </p:sp>
      <p:sp>
        <p:nvSpPr>
          <p:cNvPr id="14" name="Footer Placeholder 13"/>
          <p:cNvSpPr>
            <a:spLocks noGrp="1"/>
          </p:cNvSpPr>
          <p:nvPr>
            <p:ph type="ftr" sz="quarter" idx="17"/>
          </p:nvPr>
        </p:nvSpPr>
        <p:spPr/>
        <p:txBody>
          <a:bodyPr rtlCol="0"/>
          <a:lstStyle/>
          <a:p>
            <a:r>
              <a:rPr lang="en-US" smtClean="0"/>
              <a:t>2014/15 Measure K/Q Annual Report</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lvl1pPr algn="r">
              <a:defRPr/>
            </a:lvl1pPr>
          </a:lstStyle>
          <a:p>
            <a:r>
              <a:rPr lang="en-US" smtClean="0"/>
              <a:t>12/09/2015</a:t>
            </a:r>
            <a:endParaRPr lang="en-US"/>
          </a:p>
        </p:txBody>
      </p:sp>
      <p:sp>
        <p:nvSpPr>
          <p:cNvPr id="4" name="Footer Placeholder 3"/>
          <p:cNvSpPr>
            <a:spLocks noGrp="1"/>
          </p:cNvSpPr>
          <p:nvPr>
            <p:ph type="ftr" sz="quarter" idx="11"/>
          </p:nvPr>
        </p:nvSpPr>
        <p:spPr/>
        <p:txBody>
          <a:bodyPr/>
          <a:lstStyle/>
          <a:p>
            <a:r>
              <a:rPr lang="en-US" smtClean="0"/>
              <a:t>2014/15 Measure K/Q Annual Report</a:t>
            </a:r>
            <a:endParaRPr lang="en-US" dirty="0"/>
          </a:p>
        </p:txBody>
      </p:sp>
      <p:sp>
        <p:nvSpPr>
          <p:cNvPr id="5" name="Slide Number Placeholder 4"/>
          <p:cNvSpPr>
            <a:spLocks noGrp="1"/>
          </p:cNvSpPr>
          <p:nvPr>
            <p:ph type="sldNum" sz="quarter" idx="12"/>
          </p:nvPr>
        </p:nvSpPr>
        <p:spPr>
          <a:xfrm>
            <a:off x="254877" y="488732"/>
            <a:ext cx="533399" cy="270641"/>
          </a:xfrm>
        </p:spPr>
        <p:txBody>
          <a:bodyPr>
            <a:noAutofit/>
          </a:bodyPr>
          <a:lstStyle>
            <a:lvl1pPr>
              <a:defRPr sz="1400">
                <a:solidFill>
                  <a:schemeClr val="tx1">
                    <a:lumMod val="65000"/>
                    <a:lumOff val="35000"/>
                  </a:schemeClr>
                </a:solidFill>
              </a:defRPr>
            </a:lvl1pPr>
          </a:lstStyle>
          <a:p>
            <a:fld id="{86F6F16D-00F6-41D7-BBEC-4A32727223A9}" type="slidenum">
              <a:rPr lang="en-US" smtClean="0"/>
              <a:pPr/>
              <a:t>‹#›</a:t>
            </a:fld>
            <a:endParaRPr lang="en-US" dirty="0"/>
          </a:p>
        </p:txBody>
      </p:sp>
      <p:sp>
        <p:nvSpPr>
          <p:cNvPr id="7" name="타원 34"/>
          <p:cNvSpPr/>
          <p:nvPr userDrawn="1"/>
        </p:nvSpPr>
        <p:spPr>
          <a:xfrm>
            <a:off x="3569525" y="3651166"/>
            <a:ext cx="457200" cy="457200"/>
          </a:xfrm>
          <a:prstGeom prst="ellipse">
            <a:avLst/>
          </a:prstGeom>
          <a:ln w="12700" cmpd="dbl">
            <a:solidFill>
              <a:schemeClr val="bg1">
                <a:lumMod val="65000"/>
              </a:schemeClr>
            </a:solidFill>
          </a:ln>
          <a:effectLst>
            <a:outerShdw blurRad="190500" dist="1270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ko-KR" altLang="en-US">
              <a:latin typeface="Arial" pitchFamily="34" charset="0"/>
              <a:cs typeface="Arial" pitchFamily="34" charset="0"/>
            </a:endParaRPr>
          </a:p>
        </p:txBody>
      </p:sp>
      <p:sp>
        <p:nvSpPr>
          <p:cNvPr id="8" name="타원 36"/>
          <p:cNvSpPr/>
          <p:nvPr userDrawn="1"/>
        </p:nvSpPr>
        <p:spPr>
          <a:xfrm>
            <a:off x="2963874" y="4961412"/>
            <a:ext cx="457200" cy="457200"/>
          </a:xfrm>
          <a:prstGeom prst="ellipse">
            <a:avLst/>
          </a:prstGeom>
          <a:ln w="12700" cmpd="dbl">
            <a:solidFill>
              <a:schemeClr val="bg1">
                <a:lumMod val="65000"/>
              </a:schemeClr>
            </a:solidFill>
          </a:ln>
          <a:effectLst>
            <a:outerShdw blurRad="190500" dist="1270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4"/>
          </a:fillRef>
          <a:effectRef idx="1">
            <a:schemeClr val="accent4"/>
          </a:effectRef>
          <a:fontRef idx="minor">
            <a:schemeClr val="lt1"/>
          </a:fontRef>
        </p:style>
        <p:txBody>
          <a:bodyPr anchor="ctr"/>
          <a:lstStyle/>
          <a:p>
            <a:pPr algn="ctr" fontAlgn="auto">
              <a:spcBef>
                <a:spcPts val="0"/>
              </a:spcBef>
              <a:spcAft>
                <a:spcPts val="0"/>
              </a:spcAft>
              <a:defRPr/>
            </a:pPr>
            <a:endParaRPr lang="ko-KR" altLang="en-US">
              <a:latin typeface="Arial" pitchFamily="34" charset="0"/>
              <a:cs typeface="Arial" pitchFamily="34" charset="0"/>
            </a:endParaRPr>
          </a:p>
        </p:txBody>
      </p:sp>
      <p:sp>
        <p:nvSpPr>
          <p:cNvPr id="9" name="타원 78"/>
          <p:cNvSpPr/>
          <p:nvPr userDrawn="1"/>
        </p:nvSpPr>
        <p:spPr>
          <a:xfrm flipH="1">
            <a:off x="3554681" y="2999015"/>
            <a:ext cx="457200" cy="457200"/>
          </a:xfrm>
          <a:prstGeom prst="ellipse">
            <a:avLst/>
          </a:prstGeom>
          <a:ln w="12700" cmpd="dbl">
            <a:solidFill>
              <a:schemeClr val="bg1">
                <a:lumMod val="65000"/>
              </a:schemeClr>
            </a:solidFill>
          </a:ln>
          <a:effectLst>
            <a:outerShdw blurRad="190500" dist="1270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ko-KR" altLang="en-US">
              <a:latin typeface="Arial" pitchFamily="34" charset="0"/>
              <a:cs typeface="Arial" pitchFamily="34" charset="0"/>
            </a:endParaRPr>
          </a:p>
        </p:txBody>
      </p:sp>
      <p:sp>
        <p:nvSpPr>
          <p:cNvPr id="10" name="타원 91"/>
          <p:cNvSpPr/>
          <p:nvPr userDrawn="1"/>
        </p:nvSpPr>
        <p:spPr>
          <a:xfrm>
            <a:off x="2850075" y="1826325"/>
            <a:ext cx="457200" cy="457200"/>
          </a:xfrm>
          <a:prstGeom prst="ellipse">
            <a:avLst/>
          </a:prstGeom>
          <a:ln w="12700" cmpd="dbl">
            <a:solidFill>
              <a:schemeClr val="bg1">
                <a:lumMod val="65000"/>
              </a:schemeClr>
            </a:solidFill>
          </a:ln>
          <a:effectLst>
            <a:outerShdw blurRad="190500" dist="1270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5"/>
          </a:fillRef>
          <a:effectRef idx="1">
            <a:schemeClr val="accent5"/>
          </a:effectRef>
          <a:fontRef idx="minor">
            <a:schemeClr val="lt1"/>
          </a:fontRef>
        </p:style>
        <p:txBody>
          <a:bodyPr anchor="ctr"/>
          <a:lstStyle/>
          <a:p>
            <a:pPr algn="ctr" fontAlgn="auto">
              <a:spcBef>
                <a:spcPts val="0"/>
              </a:spcBef>
              <a:spcAft>
                <a:spcPts val="0"/>
              </a:spcAft>
              <a:defRPr/>
            </a:pPr>
            <a:endParaRPr lang="ko-KR" altLang="en-US">
              <a:latin typeface="Arial" pitchFamily="34" charset="0"/>
              <a:cs typeface="Arial" pitchFamily="34" charset="0"/>
            </a:endParaRPr>
          </a:p>
        </p:txBody>
      </p:sp>
      <p:sp>
        <p:nvSpPr>
          <p:cNvPr id="15" name="타원 38"/>
          <p:cNvSpPr/>
          <p:nvPr userDrawn="1"/>
        </p:nvSpPr>
        <p:spPr>
          <a:xfrm>
            <a:off x="3352800" y="2400300"/>
            <a:ext cx="457200" cy="457200"/>
          </a:xfrm>
          <a:prstGeom prst="ellipse">
            <a:avLst/>
          </a:prstGeom>
          <a:ln w="12700" cmpd="dbl">
            <a:solidFill>
              <a:schemeClr val="bg1">
                <a:lumMod val="65000"/>
              </a:schemeClr>
            </a:solidFill>
          </a:ln>
          <a:effectLst>
            <a:outerShdw blurRad="190500" dist="1270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2"/>
          </a:fillRef>
          <a:effectRef idx="1">
            <a:schemeClr val="accent2"/>
          </a:effectRef>
          <a:fontRef idx="minor">
            <a:schemeClr val="lt1"/>
          </a:fontRef>
        </p:style>
        <p:txBody>
          <a:bodyPr anchor="ctr"/>
          <a:lstStyle/>
          <a:p>
            <a:pPr algn="ctr" fontAlgn="auto">
              <a:spcBef>
                <a:spcPts val="0"/>
              </a:spcBef>
              <a:spcAft>
                <a:spcPts val="0"/>
              </a:spcAft>
              <a:defRPr/>
            </a:pPr>
            <a:endParaRPr lang="ko-KR" altLang="en-US">
              <a:latin typeface="Arial" pitchFamily="34" charset="0"/>
              <a:cs typeface="Arial" pitchFamily="34" charset="0"/>
            </a:endParaRPr>
          </a:p>
        </p:txBody>
      </p:sp>
      <p:sp>
        <p:nvSpPr>
          <p:cNvPr id="18" name="타원 37"/>
          <p:cNvSpPr/>
          <p:nvPr userDrawn="1"/>
        </p:nvSpPr>
        <p:spPr>
          <a:xfrm>
            <a:off x="365234" y="2312272"/>
            <a:ext cx="2743200" cy="2667000"/>
          </a:xfrm>
          <a:prstGeom prst="ellipse">
            <a:avLst/>
          </a:prstGeom>
          <a:gradFill>
            <a:gsLst>
              <a:gs pos="0">
                <a:srgbClr val="5E9EFF">
                  <a:alpha val="0"/>
                </a:srgbClr>
              </a:gs>
              <a:gs pos="42000">
                <a:srgbClr val="85C2FF">
                  <a:alpha val="51000"/>
                </a:srgbClr>
              </a:gs>
              <a:gs pos="67000">
                <a:srgbClr val="C4D6EB">
                  <a:alpha val="70000"/>
                </a:srgbClr>
              </a:gs>
              <a:gs pos="92000">
                <a:schemeClr val="tx2">
                  <a:lumMod val="60000"/>
                  <a:lumOff val="40000"/>
                </a:schemeClr>
              </a:gs>
            </a:gsLst>
            <a:lin ang="5400000" scaled="0"/>
          </a:gradFill>
          <a:ln cmpd="dbl"/>
          <a:effectLst>
            <a:reflection blurRad="6350" stA="50000" endA="300" endPos="38500" dist="50800" dir="5400000" sy="-100000" algn="bl" rotWithShape="0"/>
          </a:effectLst>
          <a:scene3d>
            <a:camera prst="orthographicFront">
              <a:rot lat="0" lon="0" rev="0"/>
            </a:camera>
            <a:lightRig rig="brightRoom" dir="t"/>
          </a:scene3d>
          <a:sp3d prstMaterial="flat">
            <a:bevelT w="1270000" h="1270000"/>
            <a:bevelB w="0" h="0"/>
            <a:contourClr>
              <a:schemeClr val="accent1">
                <a:lumMod val="75000"/>
              </a:schemeClr>
            </a:contourClr>
          </a:sp3d>
        </p:spPr>
        <p:style>
          <a:lnRef idx="0">
            <a:schemeClr val="accent3"/>
          </a:lnRef>
          <a:fillRef idx="3">
            <a:schemeClr val="accent3"/>
          </a:fillRef>
          <a:effectRef idx="3">
            <a:schemeClr val="accent3"/>
          </a:effectRef>
          <a:fontRef idx="minor">
            <a:schemeClr val="lt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fontAlgn="auto">
              <a:spcBef>
                <a:spcPts val="0"/>
              </a:spcBef>
              <a:spcAft>
                <a:spcPts val="0"/>
              </a:spcAft>
              <a:defRPr/>
            </a:pPr>
            <a:endParaRPr lang="en-US" altLang="ko-KR" b="1" dirty="0">
              <a:ln w="50800"/>
              <a:solidFill>
                <a:schemeClr val="bg1">
                  <a:shade val="50000"/>
                </a:schemeClr>
              </a:solidFill>
              <a:cs typeface="Arial" pitchFamily="34" charset="0"/>
            </a:endParaRPr>
          </a:p>
        </p:txBody>
      </p:sp>
      <p:sp>
        <p:nvSpPr>
          <p:cNvPr id="20" name="Text Placeholder 19"/>
          <p:cNvSpPr>
            <a:spLocks noGrp="1"/>
          </p:cNvSpPr>
          <p:nvPr>
            <p:ph type="body" sz="quarter" idx="13"/>
          </p:nvPr>
        </p:nvSpPr>
        <p:spPr>
          <a:xfrm>
            <a:off x="3412175" y="1752600"/>
            <a:ext cx="5410200" cy="533400"/>
          </a:xfrm>
        </p:spPr>
        <p:txBody>
          <a:bodyPr>
            <a:normAutofit/>
          </a:bodyPr>
          <a:lstStyle>
            <a:lvl1pPr>
              <a:buNone/>
              <a:defRPr sz="2400"/>
            </a:lvl1pPr>
          </a:lstStyle>
          <a:p>
            <a:pPr lvl="0"/>
            <a:r>
              <a:rPr lang="en-US" dirty="0" smtClean="0"/>
              <a:t>Click to edit Master</a:t>
            </a:r>
            <a:endParaRPr lang="en-US" dirty="0"/>
          </a:p>
        </p:txBody>
      </p:sp>
      <p:sp>
        <p:nvSpPr>
          <p:cNvPr id="21" name="Text Placeholder 19"/>
          <p:cNvSpPr>
            <a:spLocks noGrp="1"/>
          </p:cNvSpPr>
          <p:nvPr>
            <p:ph type="body" sz="quarter" idx="14"/>
          </p:nvPr>
        </p:nvSpPr>
        <p:spPr>
          <a:xfrm>
            <a:off x="3962400" y="2362200"/>
            <a:ext cx="4876800" cy="533400"/>
          </a:xfrm>
        </p:spPr>
        <p:txBody>
          <a:bodyPr>
            <a:normAutofit/>
          </a:bodyPr>
          <a:lstStyle>
            <a:lvl1pPr>
              <a:buFont typeface="Arial" pitchFamily="34" charset="0"/>
              <a:buNone/>
              <a:defRPr sz="2400"/>
            </a:lvl1pPr>
          </a:lstStyle>
          <a:p>
            <a:pPr lvl="0"/>
            <a:r>
              <a:rPr lang="en-US" dirty="0" smtClean="0"/>
              <a:t>Click to edit Master</a:t>
            </a:r>
            <a:endParaRPr lang="en-US" dirty="0"/>
          </a:p>
        </p:txBody>
      </p:sp>
      <p:sp>
        <p:nvSpPr>
          <p:cNvPr id="24" name="Text Placeholder 19"/>
          <p:cNvSpPr>
            <a:spLocks noGrp="1"/>
          </p:cNvSpPr>
          <p:nvPr>
            <p:ph type="body" sz="quarter" idx="17"/>
          </p:nvPr>
        </p:nvSpPr>
        <p:spPr>
          <a:xfrm>
            <a:off x="3962400" y="4267200"/>
            <a:ext cx="4876800" cy="533400"/>
          </a:xfrm>
        </p:spPr>
        <p:txBody>
          <a:bodyPr>
            <a:normAutofit/>
          </a:bodyPr>
          <a:lstStyle>
            <a:lvl1pPr>
              <a:buFont typeface="Arial" pitchFamily="34" charset="0"/>
              <a:buNone/>
              <a:defRPr sz="2400"/>
            </a:lvl1pPr>
          </a:lstStyle>
          <a:p>
            <a:pPr lvl="0"/>
            <a:r>
              <a:rPr lang="en-US" dirty="0" smtClean="0"/>
              <a:t>Click to edit Master</a:t>
            </a:r>
            <a:endParaRPr lang="en-US" dirty="0"/>
          </a:p>
        </p:txBody>
      </p:sp>
      <p:sp>
        <p:nvSpPr>
          <p:cNvPr id="25" name="타원 78"/>
          <p:cNvSpPr/>
          <p:nvPr userDrawn="1"/>
        </p:nvSpPr>
        <p:spPr>
          <a:xfrm flipH="1">
            <a:off x="3358738" y="4326081"/>
            <a:ext cx="457200" cy="457200"/>
          </a:xfrm>
          <a:prstGeom prst="ellipse">
            <a:avLst/>
          </a:prstGeom>
          <a:ln w="12700" cmpd="dbl">
            <a:solidFill>
              <a:schemeClr val="bg1">
                <a:lumMod val="65000"/>
              </a:schemeClr>
            </a:solidFill>
          </a:ln>
          <a:effectLst>
            <a:outerShdw blurRad="190500" dist="1270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ko-KR" altLang="en-US">
              <a:latin typeface="Arial" pitchFamily="34" charset="0"/>
              <a:cs typeface="Arial" pitchFamily="34" charset="0"/>
            </a:endParaRPr>
          </a:p>
        </p:txBody>
      </p:sp>
      <p:sp>
        <p:nvSpPr>
          <p:cNvPr id="26" name="Text Placeholder 19"/>
          <p:cNvSpPr>
            <a:spLocks noGrp="1"/>
          </p:cNvSpPr>
          <p:nvPr>
            <p:ph type="body" sz="quarter" idx="18"/>
          </p:nvPr>
        </p:nvSpPr>
        <p:spPr>
          <a:xfrm>
            <a:off x="3513406" y="4953000"/>
            <a:ext cx="5401994" cy="533400"/>
          </a:xfrm>
        </p:spPr>
        <p:txBody>
          <a:bodyPr>
            <a:normAutofit/>
          </a:bodyPr>
          <a:lstStyle>
            <a:lvl1pPr>
              <a:buFont typeface="Arial" pitchFamily="34" charset="0"/>
              <a:buNone/>
              <a:defRPr sz="2400"/>
            </a:lvl1pPr>
          </a:lstStyle>
          <a:p>
            <a:pPr lvl="0"/>
            <a:r>
              <a:rPr lang="en-US" dirty="0" smtClean="0"/>
              <a:t>Click to edit Master</a:t>
            </a:r>
            <a:endParaRPr lang="en-US" dirty="0"/>
          </a:p>
        </p:txBody>
      </p:sp>
      <p:sp>
        <p:nvSpPr>
          <p:cNvPr id="27" name="Text Placeholder 19"/>
          <p:cNvSpPr>
            <a:spLocks noGrp="1"/>
          </p:cNvSpPr>
          <p:nvPr>
            <p:ph type="body" sz="quarter" idx="19"/>
          </p:nvPr>
        </p:nvSpPr>
        <p:spPr>
          <a:xfrm>
            <a:off x="4187482" y="2971800"/>
            <a:ext cx="4651717" cy="533400"/>
          </a:xfrm>
        </p:spPr>
        <p:txBody>
          <a:bodyPr>
            <a:normAutofit/>
          </a:bodyPr>
          <a:lstStyle>
            <a:lvl1pPr>
              <a:buFont typeface="Arial" pitchFamily="34" charset="0"/>
              <a:buNone/>
              <a:defRPr sz="2400"/>
            </a:lvl1pPr>
          </a:lstStyle>
          <a:p>
            <a:pPr lvl="0"/>
            <a:r>
              <a:rPr lang="en-US" dirty="0" smtClean="0"/>
              <a:t>Click to edit Master</a:t>
            </a:r>
            <a:endParaRPr lang="en-US" dirty="0"/>
          </a:p>
        </p:txBody>
      </p:sp>
      <p:sp>
        <p:nvSpPr>
          <p:cNvPr id="28" name="Text Placeholder 19"/>
          <p:cNvSpPr>
            <a:spLocks noGrp="1"/>
          </p:cNvSpPr>
          <p:nvPr>
            <p:ph type="body" sz="quarter" idx="20"/>
          </p:nvPr>
        </p:nvSpPr>
        <p:spPr>
          <a:xfrm>
            <a:off x="4187482" y="3581400"/>
            <a:ext cx="4651717" cy="533400"/>
          </a:xfrm>
        </p:spPr>
        <p:txBody>
          <a:bodyPr>
            <a:normAutofit/>
          </a:bodyPr>
          <a:lstStyle>
            <a:lvl1pPr>
              <a:buFont typeface="Arial" pitchFamily="34" charset="0"/>
              <a:buNone/>
              <a:defRPr sz="2400"/>
            </a:lvl1pPr>
          </a:lstStyle>
          <a:p>
            <a:pPr lvl="0"/>
            <a:r>
              <a:rPr lang="en-US" dirty="0" smtClean="0"/>
              <a:t>Click to edit Master</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12/09/2015</a:t>
            </a:r>
            <a:endParaRPr lang="en-US"/>
          </a:p>
        </p:txBody>
      </p:sp>
      <p:sp>
        <p:nvSpPr>
          <p:cNvPr id="3" name="Footer Placeholder 2"/>
          <p:cNvSpPr>
            <a:spLocks noGrp="1"/>
          </p:cNvSpPr>
          <p:nvPr>
            <p:ph type="ftr" sz="quarter" idx="11"/>
          </p:nvPr>
        </p:nvSpPr>
        <p:spPr/>
        <p:txBody>
          <a:bodyPr/>
          <a:lstStyle/>
          <a:p>
            <a:r>
              <a:rPr lang="en-US" smtClean="0"/>
              <a:t>2014/15 Measure K/Q Annual Report</a:t>
            </a: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86F6F16D-00F6-41D7-BBEC-4A32727223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r>
              <a:rPr lang="en-US" smtClean="0"/>
              <a:t>12/09/2015</a:t>
            </a:r>
            <a:endParaRPr lang="en-US"/>
          </a:p>
        </p:txBody>
      </p:sp>
      <p:sp>
        <p:nvSpPr>
          <p:cNvPr id="6" name="Footer Placeholder 5"/>
          <p:cNvSpPr>
            <a:spLocks noGrp="1"/>
          </p:cNvSpPr>
          <p:nvPr>
            <p:ph type="ftr" sz="quarter" idx="11"/>
          </p:nvPr>
        </p:nvSpPr>
        <p:spPr/>
        <p:txBody>
          <a:bodyPr/>
          <a:lstStyle/>
          <a:p>
            <a:r>
              <a:rPr lang="en-US" smtClean="0"/>
              <a:t>2014/15 Measure K/Q Annual Report</a:t>
            </a: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86F6F16D-00F6-41D7-BBEC-4A32727223A9}"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r>
              <a:rPr lang="en-US" smtClean="0"/>
              <a:t>12/09/2015</a:t>
            </a: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86F6F16D-00F6-41D7-BBEC-4A32727223A9}"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2014/15 Measure K/Q Annual Report</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12/09/2015</a:t>
            </a:r>
            <a:endParaRPr lang="en-US"/>
          </a:p>
        </p:txBody>
      </p:sp>
      <p:sp>
        <p:nvSpPr>
          <p:cNvPr id="5" name="Footer Placeholder 4"/>
          <p:cNvSpPr>
            <a:spLocks noGrp="1"/>
          </p:cNvSpPr>
          <p:nvPr>
            <p:ph type="ftr" sz="quarter" idx="11"/>
          </p:nvPr>
        </p:nvSpPr>
        <p:spPr/>
        <p:txBody>
          <a:bodyPr/>
          <a:lstStyle/>
          <a:p>
            <a:r>
              <a:rPr lang="en-US" smtClean="0"/>
              <a:t>2014/15 Measure K/Q Annual Report</a:t>
            </a:r>
            <a:endParaRPr lang="en-US" dirty="0"/>
          </a:p>
        </p:txBody>
      </p:sp>
      <p:sp>
        <p:nvSpPr>
          <p:cNvPr id="6" name="Slide Number Placeholder 5"/>
          <p:cNvSpPr>
            <a:spLocks noGrp="1"/>
          </p:cNvSpPr>
          <p:nvPr>
            <p:ph type="sldNum" sz="quarter" idx="12"/>
          </p:nvPr>
        </p:nvSpPr>
        <p:spPr/>
        <p:txBody>
          <a:bodyPr/>
          <a:lstStyle/>
          <a:p>
            <a:fld id="{86F6F16D-00F6-41D7-BBEC-4A32727223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r>
              <a:rPr lang="en-US" smtClean="0"/>
              <a:t>12/09/2015</a:t>
            </a:r>
            <a:endParaRPr lang="en-US"/>
          </a:p>
        </p:txBody>
      </p:sp>
      <p:sp>
        <p:nvSpPr>
          <p:cNvPr id="5" name="Footer Placeholder 4"/>
          <p:cNvSpPr>
            <a:spLocks noGrp="1"/>
          </p:cNvSpPr>
          <p:nvPr>
            <p:ph type="ftr" sz="quarter" idx="11"/>
          </p:nvPr>
        </p:nvSpPr>
        <p:spPr>
          <a:xfrm>
            <a:off x="457201" y="6248207"/>
            <a:ext cx="5573483" cy="365125"/>
          </a:xfrm>
        </p:spPr>
        <p:txBody>
          <a:bodyPr/>
          <a:lstStyle/>
          <a:p>
            <a:r>
              <a:rPr lang="en-US" smtClean="0"/>
              <a:t>2014/15 Measure K/Q Annual Report</a:t>
            </a: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tx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86F6F16D-00F6-41D7-BBEC-4A32727223A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295400" y="228600"/>
            <a:ext cx="7467600" cy="9906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7443788" y="6248400"/>
            <a:ext cx="1319212" cy="365125"/>
          </a:xfrm>
          <a:prstGeom prst="rect">
            <a:avLst/>
          </a:prstGeom>
        </p:spPr>
        <p:txBody>
          <a:bodyPr vert="horz" anchor="ctr" anchorCtr="0"/>
          <a:lstStyle>
            <a:lvl1pPr algn="r" eaLnBrk="1" latinLnBrk="0" hangingPunct="1">
              <a:defRPr kumimoji="0" sz="1400" i="1">
                <a:solidFill>
                  <a:schemeClr val="tx2"/>
                </a:solidFill>
              </a:defRPr>
            </a:lvl1pPr>
          </a:lstStyle>
          <a:p>
            <a:r>
              <a:rPr lang="en-US" smtClean="0"/>
              <a:t>12/09/2015</a:t>
            </a:r>
            <a:endParaRPr lang="en-US" dirty="0"/>
          </a:p>
        </p:txBody>
      </p:sp>
      <p:sp>
        <p:nvSpPr>
          <p:cNvPr id="3" name="Footer Placeholder 2"/>
          <p:cNvSpPr>
            <a:spLocks noGrp="1"/>
          </p:cNvSpPr>
          <p:nvPr>
            <p:ph type="ftr" sz="quarter" idx="3"/>
          </p:nvPr>
        </p:nvSpPr>
        <p:spPr>
          <a:xfrm>
            <a:off x="1371600" y="6248206"/>
            <a:ext cx="5786438" cy="365125"/>
          </a:xfrm>
          <a:prstGeom prst="rect">
            <a:avLst/>
          </a:prstGeom>
        </p:spPr>
        <p:txBody>
          <a:bodyPr vert="horz" anchor="ctr"/>
          <a:lstStyle>
            <a:lvl1pPr algn="ctr" eaLnBrk="1" latinLnBrk="0" hangingPunct="1">
              <a:defRPr kumimoji="0" sz="1400" i="1">
                <a:solidFill>
                  <a:schemeClr val="tx2"/>
                </a:solidFill>
              </a:defRPr>
            </a:lvl1pPr>
          </a:lstStyle>
          <a:p>
            <a:r>
              <a:rPr lang="en-US" smtClean="0"/>
              <a:t>2014/15 Measure K/Q Annual Report</a:t>
            </a:r>
            <a:endParaRPr lang="en-US" dirty="0" smtClean="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타원 37"/>
          <p:cNvSpPr/>
          <p:nvPr userDrawn="1"/>
        </p:nvSpPr>
        <p:spPr>
          <a:xfrm>
            <a:off x="228600" y="320040"/>
            <a:ext cx="640080" cy="640080"/>
          </a:xfrm>
          <a:prstGeom prst="ellipse">
            <a:avLst/>
          </a:prstGeom>
          <a:gradFill>
            <a:gsLst>
              <a:gs pos="0">
                <a:srgbClr val="5E9EFF">
                  <a:alpha val="0"/>
                </a:srgbClr>
              </a:gs>
              <a:gs pos="42000">
                <a:srgbClr val="85C2FF">
                  <a:alpha val="51000"/>
                </a:srgbClr>
              </a:gs>
              <a:gs pos="67000">
                <a:srgbClr val="C4D6EB">
                  <a:alpha val="70000"/>
                </a:srgbClr>
              </a:gs>
              <a:gs pos="92000">
                <a:schemeClr val="tx2">
                  <a:lumMod val="60000"/>
                  <a:lumOff val="40000"/>
                </a:schemeClr>
              </a:gs>
            </a:gsLst>
            <a:lin ang="5400000" scaled="0"/>
          </a:gradFill>
          <a:ln cmpd="dbl"/>
          <a:effectLst/>
          <a:scene3d>
            <a:camera prst="orthographicFront">
              <a:rot lat="0" lon="0" rev="0"/>
            </a:camera>
            <a:lightRig rig="brightRoom" dir="t"/>
          </a:scene3d>
          <a:sp3d prstMaterial="flat">
            <a:bevelT w="1270000" h="1270000"/>
            <a:bevelB w="0" h="0"/>
            <a:contourClr>
              <a:schemeClr val="accent1">
                <a:lumMod val="75000"/>
              </a:schemeClr>
            </a:contourClr>
          </a:sp3d>
        </p:spPr>
        <p:style>
          <a:lnRef idx="0">
            <a:schemeClr val="accent3"/>
          </a:lnRef>
          <a:fillRef idx="3">
            <a:schemeClr val="accent3"/>
          </a:fillRef>
          <a:effectRef idx="3">
            <a:schemeClr val="accent3"/>
          </a:effectRef>
          <a:fontRef idx="minor">
            <a:schemeClr val="lt1"/>
          </a:fontRef>
        </p:style>
        <p:txBody>
          <a:bodyPr>
            <a:scene3d>
              <a:camera prst="orthographicFront"/>
              <a:lightRig rig="balanced" dir="t">
                <a:rot lat="0" lon="0" rev="2100000"/>
              </a:lightRig>
            </a:scene3d>
            <a:sp3d extrusionH="57150" prstMaterial="metal">
              <a:bevelT w="38100" h="25400"/>
              <a:contourClr>
                <a:schemeClr val="bg2"/>
              </a:contourClr>
            </a:sp3d>
          </a:bodyPr>
          <a:lstStyle/>
          <a:p>
            <a:pPr fontAlgn="auto">
              <a:spcBef>
                <a:spcPts val="0"/>
              </a:spcBef>
              <a:spcAft>
                <a:spcPts val="0"/>
              </a:spcAft>
              <a:defRPr/>
            </a:pPr>
            <a:endParaRPr lang="en-US" altLang="ko-KR" b="1" dirty="0">
              <a:ln w="50800"/>
              <a:solidFill>
                <a:schemeClr val="bg1">
                  <a:shade val="50000"/>
                </a:schemeClr>
              </a:solidFill>
              <a:cs typeface="Arial" pitchFamily="34" charset="0"/>
            </a:endParaRPr>
          </a:p>
        </p:txBody>
      </p:sp>
      <p:sp>
        <p:nvSpPr>
          <p:cNvPr id="23" name="Slide Number Placeholder 22"/>
          <p:cNvSpPr>
            <a:spLocks noGrp="1"/>
          </p:cNvSpPr>
          <p:nvPr>
            <p:ph type="sldNum" sz="quarter" idx="4"/>
          </p:nvPr>
        </p:nvSpPr>
        <p:spPr>
          <a:xfrm>
            <a:off x="268010" y="499710"/>
            <a:ext cx="533400" cy="244476"/>
          </a:xfrm>
          <a:prstGeom prst="rect">
            <a:avLst/>
          </a:prstGeom>
        </p:spPr>
        <p:txBody>
          <a:bodyPr vert="horz" anchor="ctr" anchorCtr="0">
            <a:noAutofit/>
          </a:bodyPr>
          <a:lstStyle>
            <a:lvl1pPr algn="ctr" eaLnBrk="1" latinLnBrk="0" hangingPunct="1">
              <a:defRPr kumimoji="0" sz="1400" b="1">
                <a:solidFill>
                  <a:schemeClr val="tx1">
                    <a:lumMod val="65000"/>
                    <a:lumOff val="35000"/>
                  </a:schemeClr>
                </a:solidFill>
              </a:defRPr>
            </a:lvl1pPr>
          </a:lstStyle>
          <a:p>
            <a:fld id="{86F6F16D-00F6-41D7-BBEC-4A32727223A9}" type="slidenum">
              <a:rPr lang="en-US" smtClean="0"/>
              <a:pPr/>
              <a:t>‹#›</a:t>
            </a:fld>
            <a:endParaRPr lang="en-US" dirty="0"/>
          </a:p>
        </p:txBody>
      </p:sp>
      <p:sp>
        <p:nvSpPr>
          <p:cNvPr id="12" name="Rectangle 11"/>
          <p:cNvSpPr/>
          <p:nvPr userDrawn="1"/>
        </p:nvSpPr>
        <p:spPr>
          <a:xfrm>
            <a:off x="0" y="1285461"/>
            <a:ext cx="9144000" cy="212034"/>
          </a:xfrm>
          <a:prstGeom prst="rect">
            <a:avLst/>
          </a:prstGeom>
          <a:gradFill flip="none" rotWithShape="1">
            <a:gsLst>
              <a:gs pos="0">
                <a:schemeClr val="tx1"/>
              </a:gs>
              <a:gs pos="100000">
                <a:srgbClr val="002060"/>
              </a:gs>
            </a:gsLst>
            <a:lin ang="27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2050" name="Picture 2"/>
          <p:cNvPicPr>
            <a:picLocks noChangeAspect="1" noChangeArrowheads="1"/>
          </p:cNvPicPr>
          <p:nvPr userDrawn="1"/>
        </p:nvPicPr>
        <p:blipFill>
          <a:blip r:embed="rId13" cstate="print"/>
          <a:srcRect/>
          <a:stretch>
            <a:fillRect/>
          </a:stretch>
        </p:blipFill>
        <p:spPr bwMode="auto">
          <a:xfrm>
            <a:off x="81644" y="6178832"/>
            <a:ext cx="1061356" cy="58279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Calibri" pitchFamily="34"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Calibri" pitchFamily="34" charset="0"/>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Calibri" pitchFamily="34" charset="0"/>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libri" pitchFamily="34" charset="0"/>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libri"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20194" y="1881930"/>
            <a:ext cx="5813946" cy="3372592"/>
          </a:xfrm>
        </p:spPr>
        <p:txBody>
          <a:bodyPr>
            <a:normAutofit/>
          </a:bodyPr>
          <a:lstStyle/>
          <a:p>
            <a:r>
              <a:rPr lang="en-US" sz="3800" dirty="0" smtClean="0">
                <a:solidFill>
                  <a:schemeClr val="tx1"/>
                </a:solidFill>
                <a:latin typeface="Calibri" pitchFamily="34" charset="0"/>
                <a:cs typeface="Calibri" pitchFamily="34" charset="0"/>
              </a:rPr>
              <a:t>2014/15 Annual </a:t>
            </a:r>
            <a:r>
              <a:rPr lang="en-US" sz="3800" dirty="0">
                <a:solidFill>
                  <a:schemeClr val="tx1"/>
                </a:solidFill>
                <a:latin typeface="Calibri" pitchFamily="34" charset="0"/>
                <a:cs typeface="Calibri" pitchFamily="34" charset="0"/>
              </a:rPr>
              <a:t>Report Measure K and Measure Q </a:t>
            </a:r>
            <a:r>
              <a:rPr lang="en-US" sz="3800" dirty="0" smtClean="0">
                <a:solidFill>
                  <a:schemeClr val="tx1"/>
                </a:solidFill>
                <a:latin typeface="Calibri" pitchFamily="34" charset="0"/>
                <a:cs typeface="Calibri" pitchFamily="34" charset="0"/>
              </a:rPr>
              <a:t/>
            </a:r>
            <a:br>
              <a:rPr lang="en-US" sz="3800" dirty="0" smtClean="0">
                <a:solidFill>
                  <a:schemeClr val="tx1"/>
                </a:solidFill>
                <a:latin typeface="Calibri" pitchFamily="34" charset="0"/>
                <a:cs typeface="Calibri" pitchFamily="34" charset="0"/>
              </a:rPr>
            </a:br>
            <a:endParaRPr lang="en-US" sz="3800" dirty="0">
              <a:solidFill>
                <a:schemeClr val="tx1"/>
              </a:solidFill>
              <a:latin typeface="Calibri" pitchFamily="34" charset="0"/>
              <a:cs typeface="Calibri" pitchFamily="34" charset="0"/>
            </a:endParaRPr>
          </a:p>
        </p:txBody>
      </p:sp>
      <p:sp>
        <p:nvSpPr>
          <p:cNvPr id="3" name="Subtitle 2"/>
          <p:cNvSpPr>
            <a:spLocks noGrp="1"/>
          </p:cNvSpPr>
          <p:nvPr>
            <p:ph type="subTitle" idx="1"/>
          </p:nvPr>
        </p:nvSpPr>
        <p:spPr>
          <a:xfrm>
            <a:off x="117987" y="6019800"/>
            <a:ext cx="8949813" cy="685800"/>
          </a:xfrm>
        </p:spPr>
        <p:txBody>
          <a:bodyPr>
            <a:normAutofit/>
          </a:bodyPr>
          <a:lstStyle/>
          <a:p>
            <a:r>
              <a:rPr lang="en-US" sz="2400" dirty="0" smtClean="0"/>
              <a:t>Board Meeting –  December 9, 2015</a:t>
            </a:r>
            <a:endParaRPr lang="en-US" sz="2400" dirty="0"/>
          </a:p>
        </p:txBody>
      </p:sp>
      <p:sp>
        <p:nvSpPr>
          <p:cNvPr id="4" name="TextBox 3"/>
          <p:cNvSpPr txBox="1"/>
          <p:nvPr/>
        </p:nvSpPr>
        <p:spPr>
          <a:xfrm>
            <a:off x="6822276" y="1021278"/>
            <a:ext cx="2013180" cy="369332"/>
          </a:xfrm>
          <a:prstGeom prst="rect">
            <a:avLst/>
          </a:prstGeom>
          <a:noFill/>
        </p:spPr>
        <p:txBody>
          <a:bodyPr wrap="none" rtlCol="0">
            <a:spAutoFit/>
          </a:bodyPr>
          <a:lstStyle/>
          <a:p>
            <a:r>
              <a:rPr lang="en-US" b="1" dirty="0" smtClean="0">
                <a:latin typeface="Calibri" pitchFamily="34" charset="0"/>
                <a:cs typeface="Calibri" pitchFamily="34" charset="0"/>
              </a:rPr>
              <a:t>Agenda Item B - XX</a:t>
            </a:r>
            <a:endParaRPr lang="en-US" b="1" dirty="0">
              <a:latin typeface="Calibri" pitchFamily="34" charset="0"/>
              <a:cs typeface="Calibri"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0701" y="892644"/>
            <a:ext cx="2847113" cy="2196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42737" y="705853"/>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406" y="228600"/>
            <a:ext cx="7288968" cy="843455"/>
          </a:xfrm>
        </p:spPr>
        <p:txBody>
          <a:bodyPr>
            <a:normAutofit fontScale="90000"/>
          </a:bodyPr>
          <a:lstStyle/>
          <a:p>
            <a:pPr algn="ctr"/>
            <a:r>
              <a:rPr lang="en-US" dirty="0" smtClean="0">
                <a:latin typeface="Arial Rounded MT Bold" pitchFamily="34" charset="0"/>
              </a:rPr>
              <a:t>Fresno Unified Bond Measures</a:t>
            </a:r>
            <a:endParaRPr lang="en-US" dirty="0">
              <a:latin typeface="Arial Rounded MT Bold" pitchFamily="34" charset="0"/>
            </a:endParaRPr>
          </a:p>
        </p:txBody>
      </p:sp>
      <p:sp>
        <p:nvSpPr>
          <p:cNvPr id="3" name="Date Placeholder 2"/>
          <p:cNvSpPr>
            <a:spLocks noGrp="1"/>
          </p:cNvSpPr>
          <p:nvPr>
            <p:ph type="dt" sz="half" idx="10"/>
          </p:nvPr>
        </p:nvSpPr>
        <p:spPr/>
        <p:txBody>
          <a:bodyPr/>
          <a:lstStyle/>
          <a:p>
            <a:r>
              <a:rPr lang="en-US" smtClean="0"/>
              <a:t>12/09/2015</a:t>
            </a:r>
            <a:endParaRPr lang="en-US"/>
          </a:p>
        </p:txBody>
      </p:sp>
      <p:sp>
        <p:nvSpPr>
          <p:cNvPr id="4" name="Slide Number Placeholder 3"/>
          <p:cNvSpPr>
            <a:spLocks noGrp="1"/>
          </p:cNvSpPr>
          <p:nvPr>
            <p:ph type="sldNum" sz="quarter" idx="12"/>
          </p:nvPr>
        </p:nvSpPr>
        <p:spPr/>
        <p:txBody>
          <a:bodyPr/>
          <a:lstStyle/>
          <a:p>
            <a:fld id="{86F6F16D-00F6-41D7-BBEC-4A32727223A9}" type="slidenum">
              <a:rPr lang="en-US" smtClean="0"/>
              <a:pPr/>
              <a:t>2</a:t>
            </a:fld>
            <a:endParaRPr lang="en-US" dirty="0"/>
          </a:p>
        </p:txBody>
      </p:sp>
      <p:sp>
        <p:nvSpPr>
          <p:cNvPr id="6" name="Footer Placeholder 5"/>
          <p:cNvSpPr>
            <a:spLocks noGrp="1"/>
          </p:cNvSpPr>
          <p:nvPr>
            <p:ph type="ftr" sz="quarter" idx="11"/>
          </p:nvPr>
        </p:nvSpPr>
        <p:spPr/>
        <p:txBody>
          <a:bodyPr/>
          <a:lstStyle/>
          <a:p>
            <a:r>
              <a:rPr lang="en-US" smtClean="0"/>
              <a:t>2014/15 Measure K/Q Annual Report</a:t>
            </a:r>
            <a:endParaRPr lang="en-US" dirty="0"/>
          </a:p>
        </p:txBody>
      </p:sp>
      <p:graphicFrame>
        <p:nvGraphicFramePr>
          <p:cNvPr id="8" name="Diagram 7"/>
          <p:cNvGraphicFramePr/>
          <p:nvPr>
            <p:extLst>
              <p:ext uri="{D42A27DB-BD31-4B8C-83A1-F6EECF244321}">
                <p14:modId xmlns:p14="http://schemas.microsoft.com/office/powerpoint/2010/main" val="816271779"/>
              </p:ext>
            </p:extLst>
          </p:nvPr>
        </p:nvGraphicFramePr>
        <p:xfrm>
          <a:off x="1270660" y="1587004"/>
          <a:ext cx="6840187" cy="48731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042737" y="705853"/>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6104857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406" y="228600"/>
            <a:ext cx="7275320" cy="843455"/>
          </a:xfrm>
        </p:spPr>
        <p:txBody>
          <a:bodyPr>
            <a:normAutofit fontScale="90000"/>
          </a:bodyPr>
          <a:lstStyle/>
          <a:p>
            <a:pPr algn="ctr"/>
            <a:r>
              <a:rPr lang="en-US" dirty="0" smtClean="0">
                <a:latin typeface="Arial Rounded MT Bold" pitchFamily="34" charset="0"/>
              </a:rPr>
              <a:t>Citizens Oversight Committee</a:t>
            </a:r>
            <a:endParaRPr lang="en-US" dirty="0">
              <a:latin typeface="Arial Rounded MT Bold" pitchFamily="34" charset="0"/>
            </a:endParaRPr>
          </a:p>
        </p:txBody>
      </p:sp>
      <p:sp>
        <p:nvSpPr>
          <p:cNvPr id="3" name="Date Placeholder 2"/>
          <p:cNvSpPr>
            <a:spLocks noGrp="1"/>
          </p:cNvSpPr>
          <p:nvPr>
            <p:ph type="dt" sz="half" idx="10"/>
          </p:nvPr>
        </p:nvSpPr>
        <p:spPr/>
        <p:txBody>
          <a:bodyPr/>
          <a:lstStyle/>
          <a:p>
            <a:r>
              <a:rPr lang="en-US" smtClean="0"/>
              <a:t>12/09/2015</a:t>
            </a:r>
            <a:endParaRPr lang="en-US"/>
          </a:p>
        </p:txBody>
      </p:sp>
      <p:sp>
        <p:nvSpPr>
          <p:cNvPr id="4" name="Slide Number Placeholder 3"/>
          <p:cNvSpPr>
            <a:spLocks noGrp="1"/>
          </p:cNvSpPr>
          <p:nvPr>
            <p:ph type="sldNum" sz="quarter" idx="12"/>
          </p:nvPr>
        </p:nvSpPr>
        <p:spPr/>
        <p:txBody>
          <a:bodyPr/>
          <a:lstStyle/>
          <a:p>
            <a:fld id="{86F6F16D-00F6-41D7-BBEC-4A32727223A9}" type="slidenum">
              <a:rPr lang="en-US" smtClean="0"/>
              <a:pPr/>
              <a:t>3</a:t>
            </a:fld>
            <a:endParaRPr lang="en-US" dirty="0"/>
          </a:p>
        </p:txBody>
      </p:sp>
      <p:sp>
        <p:nvSpPr>
          <p:cNvPr id="5" name="Content Placeholder 4"/>
          <p:cNvSpPr>
            <a:spLocks noGrp="1"/>
          </p:cNvSpPr>
          <p:nvPr>
            <p:ph sz="quarter" idx="1"/>
          </p:nvPr>
        </p:nvSpPr>
        <p:spPr>
          <a:xfrm>
            <a:off x="612648" y="1657350"/>
            <a:ext cx="8139466" cy="4438650"/>
          </a:xfrm>
        </p:spPr>
        <p:txBody>
          <a:bodyPr>
            <a:normAutofit/>
          </a:bodyPr>
          <a:lstStyle/>
          <a:p>
            <a:r>
              <a:rPr lang="en-US" dirty="0" smtClean="0"/>
              <a:t>Citizens Oversight Committee provides expenditure oversight for bond program</a:t>
            </a:r>
          </a:p>
          <a:p>
            <a:r>
              <a:rPr lang="en-US" dirty="0" smtClean="0"/>
              <a:t>Annual Report of Citizens Oversight Committee  </a:t>
            </a:r>
          </a:p>
          <a:p>
            <a:pPr lvl="1">
              <a:buFont typeface="Wingdings" pitchFamily="2" charset="2"/>
              <a:buChar char="§"/>
            </a:pPr>
            <a:r>
              <a:rPr lang="en-US" dirty="0" smtClean="0"/>
              <a:t>Verify compliance with California Constitution </a:t>
            </a:r>
          </a:p>
          <a:p>
            <a:pPr lvl="1">
              <a:buFont typeface="Wingdings" pitchFamily="2" charset="2"/>
              <a:buChar char="§"/>
            </a:pPr>
            <a:r>
              <a:rPr lang="en-US" dirty="0" smtClean="0"/>
              <a:t>Summary of activities</a:t>
            </a:r>
          </a:p>
          <a:p>
            <a:r>
              <a:rPr lang="en-US" dirty="0" smtClean="0"/>
              <a:t>Reports of independent external auditor </a:t>
            </a:r>
          </a:p>
          <a:p>
            <a:pPr lvl="1">
              <a:buFont typeface="Wingdings" pitchFamily="2" charset="2"/>
              <a:buChar char="§"/>
            </a:pPr>
            <a:r>
              <a:rPr lang="en-US" dirty="0"/>
              <a:t>Quarterly </a:t>
            </a:r>
            <a:r>
              <a:rPr lang="en-US" dirty="0" smtClean="0"/>
              <a:t>reports </a:t>
            </a:r>
            <a:r>
              <a:rPr lang="en-US" dirty="0"/>
              <a:t>of agreed upon procedures </a:t>
            </a:r>
          </a:p>
          <a:p>
            <a:pPr lvl="1">
              <a:buFont typeface="Wingdings" pitchFamily="2" charset="2"/>
              <a:buChar char="§"/>
            </a:pPr>
            <a:r>
              <a:rPr lang="en-US" dirty="0" smtClean="0"/>
              <a:t>Annual performance audit</a:t>
            </a:r>
          </a:p>
          <a:p>
            <a:pPr lvl="1">
              <a:buFont typeface="Wingdings" pitchFamily="2" charset="2"/>
              <a:buChar char="§"/>
            </a:pPr>
            <a:r>
              <a:rPr lang="en-US" dirty="0"/>
              <a:t>Annual financial audit</a:t>
            </a:r>
          </a:p>
          <a:p>
            <a:pPr marL="365760" lvl="1" indent="0">
              <a:buNone/>
            </a:pPr>
            <a:endParaRPr lang="en-US" dirty="0" smtClean="0"/>
          </a:p>
          <a:p>
            <a:pPr lvl="1"/>
            <a:endParaRPr lang="en-US" dirty="0" smtClean="0"/>
          </a:p>
          <a:p>
            <a:endParaRPr lang="en-US" dirty="0"/>
          </a:p>
        </p:txBody>
      </p:sp>
      <p:sp>
        <p:nvSpPr>
          <p:cNvPr id="6" name="Footer Placeholder 5"/>
          <p:cNvSpPr>
            <a:spLocks noGrp="1"/>
          </p:cNvSpPr>
          <p:nvPr>
            <p:ph type="ftr" sz="quarter" idx="11"/>
          </p:nvPr>
        </p:nvSpPr>
        <p:spPr/>
        <p:txBody>
          <a:bodyPr/>
          <a:lstStyle/>
          <a:p>
            <a:r>
              <a:rPr lang="en-US" smtClean="0"/>
              <a:t>2014/15 Measure K/Q Annual Report</a:t>
            </a:r>
            <a:endParaRPr lang="en-US" dirty="0"/>
          </a:p>
        </p:txBody>
      </p:sp>
      <p:sp>
        <p:nvSpPr>
          <p:cNvPr id="7" name="TextBox 6"/>
          <p:cNvSpPr txBox="1"/>
          <p:nvPr/>
        </p:nvSpPr>
        <p:spPr>
          <a:xfrm>
            <a:off x="1042737" y="705853"/>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3808207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234451" cy="990600"/>
          </a:xfrm>
        </p:spPr>
        <p:txBody>
          <a:bodyPr>
            <a:normAutofit fontScale="90000"/>
          </a:bodyPr>
          <a:lstStyle/>
          <a:p>
            <a:pPr algn="ctr"/>
            <a:r>
              <a:rPr lang="en-US" dirty="0" smtClean="0">
                <a:latin typeface="Arial Rounded MT Bold" pitchFamily="34" charset="0"/>
              </a:rPr>
              <a:t>2014/15 Bond-funded </a:t>
            </a:r>
            <a:r>
              <a:rPr lang="en-US" dirty="0">
                <a:latin typeface="Arial Rounded MT Bold" pitchFamily="34" charset="0"/>
              </a:rPr>
              <a:t>Projects </a:t>
            </a:r>
            <a:r>
              <a:rPr lang="en-US" dirty="0" smtClean="0">
                <a:latin typeface="Arial Rounded MT Bold" pitchFamily="34" charset="0"/>
              </a:rPr>
              <a:t> </a:t>
            </a:r>
            <a:endParaRPr lang="en-US" dirty="0">
              <a:latin typeface="Arial Rounded MT Bold" pitchFamily="34" charset="0"/>
            </a:endParaRPr>
          </a:p>
        </p:txBody>
      </p:sp>
      <p:sp>
        <p:nvSpPr>
          <p:cNvPr id="3" name="Date Placeholder 2"/>
          <p:cNvSpPr>
            <a:spLocks noGrp="1"/>
          </p:cNvSpPr>
          <p:nvPr>
            <p:ph type="dt" sz="half" idx="10"/>
          </p:nvPr>
        </p:nvSpPr>
        <p:spPr/>
        <p:txBody>
          <a:bodyPr/>
          <a:lstStyle/>
          <a:p>
            <a:r>
              <a:rPr lang="en-US" smtClean="0"/>
              <a:t>12/09/2015</a:t>
            </a:r>
            <a:endParaRPr lang="en-US"/>
          </a:p>
        </p:txBody>
      </p:sp>
      <p:sp>
        <p:nvSpPr>
          <p:cNvPr id="5" name="Footer Placeholder 4"/>
          <p:cNvSpPr>
            <a:spLocks noGrp="1"/>
          </p:cNvSpPr>
          <p:nvPr>
            <p:ph type="ftr" sz="quarter" idx="11"/>
          </p:nvPr>
        </p:nvSpPr>
        <p:spPr/>
        <p:txBody>
          <a:bodyPr/>
          <a:lstStyle/>
          <a:p>
            <a:r>
              <a:rPr lang="en-US" smtClean="0"/>
              <a:t>2014/15 Measure K/Q Annual Report</a:t>
            </a:r>
            <a:endParaRPr lang="en-US"/>
          </a:p>
        </p:txBody>
      </p:sp>
      <p:sp>
        <p:nvSpPr>
          <p:cNvPr id="4" name="Slide Number Placeholder 3"/>
          <p:cNvSpPr>
            <a:spLocks noGrp="1"/>
          </p:cNvSpPr>
          <p:nvPr>
            <p:ph type="sldNum" sz="quarter" idx="12"/>
          </p:nvPr>
        </p:nvSpPr>
        <p:spPr/>
        <p:txBody>
          <a:bodyPr/>
          <a:lstStyle/>
          <a:p>
            <a:fld id="{86F6F16D-00F6-41D7-BBEC-4A32727223A9}" type="slidenum">
              <a:rPr lang="en-US" smtClean="0"/>
              <a:pPr/>
              <a:t>4</a:t>
            </a:fld>
            <a:endParaRPr lang="en-US" dirty="0"/>
          </a:p>
        </p:txBody>
      </p:sp>
      <p:sp>
        <p:nvSpPr>
          <p:cNvPr id="8" name="Content Placeholder 7"/>
          <p:cNvSpPr>
            <a:spLocks noGrp="1"/>
          </p:cNvSpPr>
          <p:nvPr>
            <p:ph type="body" sz="quarter" idx="13"/>
          </p:nvPr>
        </p:nvSpPr>
        <p:spPr/>
        <p:txBody>
          <a:bodyPr>
            <a:normAutofit/>
          </a:bodyPr>
          <a:lstStyle/>
          <a:p>
            <a:pPr marL="0" indent="0"/>
            <a:r>
              <a:rPr lang="en-US" sz="2800" dirty="0" smtClean="0"/>
              <a:t>New classrooms and core facilities</a:t>
            </a:r>
          </a:p>
        </p:txBody>
      </p:sp>
      <p:sp>
        <p:nvSpPr>
          <p:cNvPr id="6" name="Text Placeholder 5"/>
          <p:cNvSpPr>
            <a:spLocks noGrp="1"/>
          </p:cNvSpPr>
          <p:nvPr>
            <p:ph type="body" sz="quarter" idx="14"/>
          </p:nvPr>
        </p:nvSpPr>
        <p:spPr/>
        <p:txBody>
          <a:bodyPr>
            <a:normAutofit/>
          </a:bodyPr>
          <a:lstStyle/>
          <a:p>
            <a:r>
              <a:rPr lang="en-US" sz="2800" dirty="0" smtClean="0"/>
              <a:t>New school construction </a:t>
            </a:r>
            <a:endParaRPr lang="en-US" sz="2800" dirty="0"/>
          </a:p>
        </p:txBody>
      </p:sp>
      <p:sp>
        <p:nvSpPr>
          <p:cNvPr id="7" name="Text Placeholder 6"/>
          <p:cNvSpPr>
            <a:spLocks noGrp="1"/>
          </p:cNvSpPr>
          <p:nvPr>
            <p:ph type="body" sz="quarter" idx="17"/>
          </p:nvPr>
        </p:nvSpPr>
        <p:spPr>
          <a:xfrm>
            <a:off x="3962400" y="4308144"/>
            <a:ext cx="4949588" cy="533400"/>
          </a:xfrm>
        </p:spPr>
        <p:txBody>
          <a:bodyPr>
            <a:normAutofit/>
          </a:bodyPr>
          <a:lstStyle/>
          <a:p>
            <a:r>
              <a:rPr lang="en-US" sz="2800" dirty="0" smtClean="0"/>
              <a:t>Energy conservation projects</a:t>
            </a:r>
            <a:endParaRPr lang="en-US" sz="2800" dirty="0"/>
          </a:p>
        </p:txBody>
      </p:sp>
      <p:sp>
        <p:nvSpPr>
          <p:cNvPr id="9" name="Text Placeholder 8"/>
          <p:cNvSpPr>
            <a:spLocks noGrp="1"/>
          </p:cNvSpPr>
          <p:nvPr>
            <p:ph type="body" sz="quarter" idx="18"/>
          </p:nvPr>
        </p:nvSpPr>
        <p:spPr/>
        <p:txBody>
          <a:bodyPr>
            <a:noAutofit/>
          </a:bodyPr>
          <a:lstStyle/>
          <a:p>
            <a:r>
              <a:rPr lang="en-US" sz="2800" dirty="0"/>
              <a:t>Site and athletic facility </a:t>
            </a:r>
            <a:r>
              <a:rPr lang="en-US" sz="2800" dirty="0" smtClean="0"/>
              <a:t>upgrades</a:t>
            </a:r>
            <a:endParaRPr lang="en-US" sz="2800" dirty="0"/>
          </a:p>
        </p:txBody>
      </p:sp>
      <p:sp>
        <p:nvSpPr>
          <p:cNvPr id="10" name="Text Placeholder 9"/>
          <p:cNvSpPr>
            <a:spLocks noGrp="1"/>
          </p:cNvSpPr>
          <p:nvPr>
            <p:ph type="body" sz="quarter" idx="19"/>
          </p:nvPr>
        </p:nvSpPr>
        <p:spPr>
          <a:xfrm>
            <a:off x="4187482" y="2985448"/>
            <a:ext cx="4651717" cy="533400"/>
          </a:xfrm>
        </p:spPr>
        <p:txBody>
          <a:bodyPr>
            <a:normAutofit/>
          </a:bodyPr>
          <a:lstStyle/>
          <a:p>
            <a:r>
              <a:rPr lang="en-US" sz="2800" dirty="0" smtClean="0"/>
              <a:t>School modernization</a:t>
            </a:r>
            <a:endParaRPr lang="en-US" sz="2800" dirty="0"/>
          </a:p>
        </p:txBody>
      </p:sp>
      <p:sp>
        <p:nvSpPr>
          <p:cNvPr id="11" name="Text Placeholder 10"/>
          <p:cNvSpPr>
            <a:spLocks noGrp="1"/>
          </p:cNvSpPr>
          <p:nvPr>
            <p:ph type="body" sz="quarter" idx="20"/>
          </p:nvPr>
        </p:nvSpPr>
        <p:spPr>
          <a:xfrm>
            <a:off x="4187482" y="3635992"/>
            <a:ext cx="4751802" cy="533400"/>
          </a:xfrm>
        </p:spPr>
        <p:txBody>
          <a:bodyPr>
            <a:noAutofit/>
          </a:bodyPr>
          <a:lstStyle/>
          <a:p>
            <a:r>
              <a:rPr lang="en-US" sz="2800" dirty="0" smtClean="0"/>
              <a:t>Deferred maintenance</a:t>
            </a:r>
            <a:endParaRPr lang="en-US" sz="2800" dirty="0"/>
          </a:p>
        </p:txBody>
      </p:sp>
      <p:sp>
        <p:nvSpPr>
          <p:cNvPr id="12" name="TextBox 11"/>
          <p:cNvSpPr txBox="1"/>
          <p:nvPr/>
        </p:nvSpPr>
        <p:spPr>
          <a:xfrm>
            <a:off x="631788" y="3167124"/>
            <a:ext cx="2215928" cy="830997"/>
          </a:xfrm>
          <a:prstGeom prst="rect">
            <a:avLst/>
          </a:prstGeom>
          <a:noFill/>
        </p:spPr>
        <p:txBody>
          <a:bodyPr wrap="none" rtlCol="0">
            <a:spAutoFit/>
          </a:bodyPr>
          <a:lstStyle/>
          <a:p>
            <a:pPr algn="ctr"/>
            <a:r>
              <a:rPr lang="en-US" sz="2400" b="1" dirty="0" smtClean="0">
                <a:latin typeface="Calibri" pitchFamily="34" charset="0"/>
              </a:rPr>
              <a:t>Measure K/Q</a:t>
            </a:r>
            <a:br>
              <a:rPr lang="en-US" sz="2400" b="1" dirty="0" smtClean="0">
                <a:latin typeface="Calibri" pitchFamily="34" charset="0"/>
              </a:rPr>
            </a:br>
            <a:r>
              <a:rPr lang="en-US" sz="2400" b="1" dirty="0" smtClean="0">
                <a:latin typeface="Calibri" pitchFamily="34" charset="0"/>
              </a:rPr>
              <a:t>Dollars at Work</a:t>
            </a:r>
            <a:endParaRPr lang="en-US" sz="2400" b="1" dirty="0">
              <a:latin typeface="Calibri" pitchFamily="34" charset="0"/>
            </a:endParaRPr>
          </a:p>
        </p:txBody>
      </p:sp>
      <p:sp>
        <p:nvSpPr>
          <p:cNvPr id="13" name="TextBox 12"/>
          <p:cNvSpPr txBox="1"/>
          <p:nvPr/>
        </p:nvSpPr>
        <p:spPr>
          <a:xfrm>
            <a:off x="1042737" y="705853"/>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3721898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300" t="-337" r="4300" b="337"/>
          <a:stretch/>
        </p:blipFill>
        <p:spPr bwMode="auto">
          <a:xfrm>
            <a:off x="5226933" y="4251157"/>
            <a:ext cx="3916795" cy="2406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86F6F16D-00F6-41D7-BBEC-4A32727223A9}" type="slidenum">
              <a:rPr lang="en-US" smtClean="0">
                <a:solidFill>
                  <a:srgbClr val="424456"/>
                </a:solidFill>
              </a:rPr>
              <a:pPr/>
              <a:t>5</a:t>
            </a:fld>
            <a:endParaRPr lang="en-US" dirty="0">
              <a:solidFill>
                <a:srgbClr val="424456"/>
              </a:solidFill>
            </a:endParaRPr>
          </a:p>
        </p:txBody>
      </p:sp>
      <p:sp>
        <p:nvSpPr>
          <p:cNvPr id="2" name="Title 1"/>
          <p:cNvSpPr>
            <a:spLocks noGrp="1"/>
          </p:cNvSpPr>
          <p:nvPr>
            <p:ph type="title" idx="4294967295"/>
          </p:nvPr>
        </p:nvSpPr>
        <p:spPr>
          <a:xfrm>
            <a:off x="1066800" y="228600"/>
            <a:ext cx="7010400" cy="762000"/>
          </a:xfrm>
        </p:spPr>
        <p:txBody>
          <a:bodyPr>
            <a:normAutofit/>
          </a:bodyPr>
          <a:lstStyle/>
          <a:p>
            <a:pPr algn="ctr"/>
            <a:r>
              <a:rPr lang="en-US" dirty="0" smtClean="0">
                <a:latin typeface="Arial Rounded MT Bold" pitchFamily="34" charset="0"/>
              </a:rPr>
              <a:t>Baird Gym</a:t>
            </a:r>
            <a:endParaRPr lang="en-US" dirty="0">
              <a:latin typeface="Arial Rounded MT Bold" pitchFamily="34" charset="0"/>
            </a:endParaRPr>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124200" y="-6015"/>
            <a:ext cx="6026282" cy="4016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0" y="3352800"/>
            <a:ext cx="5259085" cy="3505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74529" y="1042719"/>
            <a:ext cx="1657377" cy="1323439"/>
          </a:xfrm>
          <a:prstGeom prst="rect">
            <a:avLst/>
          </a:prstGeom>
          <a:noFill/>
        </p:spPr>
        <p:txBody>
          <a:bodyPr wrap="none" rtlCol="0">
            <a:spAutoFit/>
          </a:bodyPr>
          <a:lstStyle/>
          <a:p>
            <a:pPr algn="ctr"/>
            <a:r>
              <a:rPr lang="en-US" sz="4000" dirty="0" smtClean="0">
                <a:latin typeface="Arial Rounded MT Bold" pitchFamily="34" charset="0"/>
              </a:rPr>
              <a:t>Baird </a:t>
            </a:r>
          </a:p>
          <a:p>
            <a:pPr algn="ctr"/>
            <a:r>
              <a:rPr lang="en-US" sz="4000" dirty="0" smtClean="0">
                <a:latin typeface="Arial Rounded MT Bold" pitchFamily="34" charset="0"/>
              </a:rPr>
              <a:t>Gym </a:t>
            </a:r>
            <a:endParaRPr lang="en-US" sz="4000" dirty="0">
              <a:latin typeface="Arial Rounded MT Bold" pitchFamily="34" charset="0"/>
            </a:endParaRPr>
          </a:p>
        </p:txBody>
      </p:sp>
      <p:sp>
        <p:nvSpPr>
          <p:cNvPr id="8" name="TextBox 7"/>
          <p:cNvSpPr txBox="1"/>
          <p:nvPr/>
        </p:nvSpPr>
        <p:spPr>
          <a:xfrm>
            <a:off x="569363" y="304783"/>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2704108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86137" y="484773"/>
            <a:ext cx="3429000" cy="1752600"/>
          </a:xfrm>
        </p:spPr>
        <p:txBody>
          <a:bodyPr>
            <a:noAutofit/>
          </a:bodyPr>
          <a:lstStyle/>
          <a:p>
            <a:pPr algn="ctr"/>
            <a:r>
              <a:rPr lang="en-US" sz="2800" dirty="0" smtClean="0">
                <a:latin typeface="Arial Rounded MT Bold" pitchFamily="34" charset="0"/>
              </a:rPr>
              <a:t/>
            </a:r>
            <a:br>
              <a:rPr lang="en-US" sz="2800" dirty="0" smtClean="0">
                <a:latin typeface="Arial Rounded MT Bold" pitchFamily="34" charset="0"/>
              </a:rPr>
            </a:br>
            <a:r>
              <a:rPr lang="en-US" dirty="0" smtClean="0">
                <a:solidFill>
                  <a:schemeClr val="tx1"/>
                </a:solidFill>
                <a:latin typeface="Arial Rounded MT Bold" pitchFamily="34" charset="0"/>
              </a:rPr>
              <a:t>Bullard Classroom Building</a:t>
            </a:r>
            <a:r>
              <a:rPr lang="en-US" dirty="0" smtClean="0">
                <a:latin typeface="Arial Rounded MT Bold" pitchFamily="34" charset="0"/>
              </a:rPr>
              <a:t/>
            </a:r>
            <a:br>
              <a:rPr lang="en-US" dirty="0" smtClean="0">
                <a:latin typeface="Arial Rounded MT Bold" pitchFamily="34" charset="0"/>
              </a:rPr>
            </a:br>
            <a:endParaRPr lang="en-US" dirty="0">
              <a:latin typeface="Arial Rounded MT Bold" pitchFamily="34" charset="0"/>
            </a:endParaRPr>
          </a:p>
        </p:txBody>
      </p:sp>
      <p:sp>
        <p:nvSpPr>
          <p:cNvPr id="5" name="Slide Number Placeholder 4"/>
          <p:cNvSpPr>
            <a:spLocks noGrp="1"/>
          </p:cNvSpPr>
          <p:nvPr>
            <p:ph type="sldNum" sz="quarter" idx="12"/>
          </p:nvPr>
        </p:nvSpPr>
        <p:spPr/>
        <p:txBody>
          <a:bodyPr/>
          <a:lstStyle/>
          <a:p>
            <a:fld id="{86F6F16D-00F6-41D7-BBEC-4A32727223A9}" type="slidenum">
              <a:rPr lang="en-US" smtClean="0">
                <a:solidFill>
                  <a:srgbClr val="424456"/>
                </a:solidFill>
              </a:rPr>
              <a:pPr/>
              <a:t>6</a:t>
            </a:fld>
            <a:endParaRPr lang="en-US" dirty="0">
              <a:solidFill>
                <a:srgbClr val="424456"/>
              </a:solidFill>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0"/>
            <a:ext cx="5056214" cy="37921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5726" y="2791326"/>
            <a:ext cx="5422232" cy="4066674"/>
          </a:xfrm>
          <a:prstGeom prst="rect">
            <a:avLst/>
          </a:prstGeom>
        </p:spPr>
      </p:pic>
      <p:sp>
        <p:nvSpPr>
          <p:cNvPr id="6" name="TextBox 5"/>
          <p:cNvSpPr txBox="1"/>
          <p:nvPr/>
        </p:nvSpPr>
        <p:spPr>
          <a:xfrm>
            <a:off x="689811" y="4470720"/>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578425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56419" y="228600"/>
            <a:ext cx="2783305" cy="2370221"/>
          </a:xfrm>
        </p:spPr>
        <p:txBody>
          <a:bodyPr>
            <a:normAutofit/>
          </a:bodyPr>
          <a:lstStyle/>
          <a:p>
            <a:pPr algn="ctr"/>
            <a:r>
              <a:rPr lang="en-US" dirty="0" smtClean="0">
                <a:solidFill>
                  <a:schemeClr val="tx1"/>
                </a:solidFill>
                <a:latin typeface="Arial Rounded MT Bold" pitchFamily="34" charset="0"/>
              </a:rPr>
              <a:t>Hoover Aquatic Center </a:t>
            </a:r>
            <a:endParaRPr lang="en-US" dirty="0">
              <a:solidFill>
                <a:schemeClr val="tx1"/>
              </a:solidFill>
              <a:latin typeface="Arial Rounded MT Bold" pitchFamily="34"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95" y="0"/>
            <a:ext cx="6260920" cy="41869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386501" y="3015916"/>
            <a:ext cx="5764535" cy="384208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86F6F16D-00F6-41D7-BBEC-4A32727223A9}" type="slidenum">
              <a:rPr lang="en-US" smtClean="0">
                <a:solidFill>
                  <a:schemeClr val="bg1"/>
                </a:solidFill>
              </a:rPr>
              <a:pPr/>
              <a:t>7</a:t>
            </a:fld>
            <a:endParaRPr lang="en-US" dirty="0">
              <a:solidFill>
                <a:schemeClr val="bg1"/>
              </a:solidFill>
            </a:endParaRPr>
          </a:p>
        </p:txBody>
      </p:sp>
      <p:sp>
        <p:nvSpPr>
          <p:cNvPr id="7" name="TextBox 6"/>
          <p:cNvSpPr txBox="1"/>
          <p:nvPr/>
        </p:nvSpPr>
        <p:spPr>
          <a:xfrm>
            <a:off x="561474" y="4936958"/>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28018634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F6F16D-00F6-41D7-BBEC-4A32727223A9}" type="slidenum">
              <a:rPr lang="en-US" smtClean="0">
                <a:solidFill>
                  <a:srgbClr val="424456"/>
                </a:solidFill>
              </a:rPr>
              <a:pPr/>
              <a:t>8</a:t>
            </a:fld>
            <a:endParaRPr lang="en-US" dirty="0">
              <a:solidFill>
                <a:srgbClr val="424456"/>
              </a:solidFill>
            </a:endParaRPr>
          </a:p>
        </p:txBody>
      </p:sp>
      <p:sp>
        <p:nvSpPr>
          <p:cNvPr id="3" name="Title 2"/>
          <p:cNvSpPr>
            <a:spLocks noGrp="1"/>
          </p:cNvSpPr>
          <p:nvPr>
            <p:ph type="title" idx="4294967295"/>
          </p:nvPr>
        </p:nvSpPr>
        <p:spPr>
          <a:xfrm>
            <a:off x="513347" y="88232"/>
            <a:ext cx="8085221" cy="842963"/>
          </a:xfrm>
        </p:spPr>
        <p:txBody>
          <a:bodyPr>
            <a:noAutofit/>
          </a:bodyPr>
          <a:lstStyle/>
          <a:p>
            <a:pPr algn="ctr"/>
            <a:r>
              <a:rPr lang="en-US" dirty="0" smtClean="0">
                <a:solidFill>
                  <a:schemeClr val="tx1"/>
                </a:solidFill>
                <a:latin typeface="Arial Rounded MT Bold" pitchFamily="34" charset="0"/>
              </a:rPr>
              <a:t>McLane Classroom Building</a:t>
            </a:r>
            <a:endParaRPr lang="en-US" dirty="0">
              <a:solidFill>
                <a:schemeClr val="tx1"/>
              </a:solidFill>
              <a:latin typeface="Arial Rounded MT Bold" pitchFamily="34" charset="0"/>
            </a:endParaRPr>
          </a:p>
        </p:txBody>
      </p:sp>
      <p:pic>
        <p:nvPicPr>
          <p:cNvPr id="5"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48463" y="1011913"/>
            <a:ext cx="4384565" cy="58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 y="1011912"/>
            <a:ext cx="3378869" cy="450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556084" y="4387715"/>
            <a:ext cx="3030956" cy="247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688284" y="1413739"/>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3074258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6F6F16D-00F6-41D7-BBEC-4A32727223A9}" type="slidenum">
              <a:rPr lang="en-US" smtClean="0">
                <a:solidFill>
                  <a:srgbClr val="424456"/>
                </a:solidFill>
              </a:rPr>
              <a:pPr/>
              <a:t>9</a:t>
            </a:fld>
            <a:endParaRPr lang="en-US" dirty="0">
              <a:solidFill>
                <a:srgbClr val="424456"/>
              </a:solidFill>
            </a:endParaRPr>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188372" y="974456"/>
            <a:ext cx="5970471" cy="397934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513" y="4186989"/>
            <a:ext cx="4031562" cy="26870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0" y="0"/>
            <a:ext cx="9144000" cy="838200"/>
          </a:xfrm>
        </p:spPr>
        <p:txBody>
          <a:bodyPr>
            <a:normAutofit fontScale="90000"/>
          </a:bodyPr>
          <a:lstStyle/>
          <a:p>
            <a:pPr algn="ctr"/>
            <a:r>
              <a:rPr lang="en-US" sz="4400" dirty="0">
                <a:solidFill>
                  <a:schemeClr val="tx1"/>
                </a:solidFill>
                <a:latin typeface="Arial Rounded MT Bold" pitchFamily="34" charset="0"/>
              </a:rPr>
              <a:t>Patiño </a:t>
            </a:r>
            <a:r>
              <a:rPr lang="en-US" sz="4400" dirty="0" smtClean="0">
                <a:solidFill>
                  <a:schemeClr val="tx1"/>
                </a:solidFill>
                <a:latin typeface="Arial Rounded MT Bold" pitchFamily="34" charset="0"/>
              </a:rPr>
              <a:t>School of Entrepreneurship </a:t>
            </a:r>
            <a:endParaRPr lang="en-US" sz="3400" dirty="0">
              <a:solidFill>
                <a:schemeClr val="tx1"/>
              </a:solidFill>
              <a:latin typeface="Arial Rounded MT Bold" pitchFamily="34" charset="0"/>
            </a:endParaRPr>
          </a:p>
        </p:txBody>
      </p:sp>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 y="1279254"/>
            <a:ext cx="3616526" cy="24104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143517" y="5342022"/>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3848083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F6F16D-00F6-41D7-BBEC-4A32727223A9}" type="slidenum">
              <a:rPr lang="en-US" smtClean="0">
                <a:solidFill>
                  <a:srgbClr val="424456"/>
                </a:solidFill>
              </a:rPr>
              <a:pPr/>
              <a:t>10</a:t>
            </a:fld>
            <a:endParaRPr lang="en-US" dirty="0">
              <a:solidFill>
                <a:srgbClr val="424456"/>
              </a:solidFill>
            </a:endParaRPr>
          </a:p>
        </p:txBody>
      </p:sp>
      <p:sp>
        <p:nvSpPr>
          <p:cNvPr id="3" name="Title 2"/>
          <p:cNvSpPr txBox="1">
            <a:spLocks/>
          </p:cNvSpPr>
          <p:nvPr/>
        </p:nvSpPr>
        <p:spPr>
          <a:xfrm>
            <a:off x="5410199" y="457200"/>
            <a:ext cx="3429001" cy="1981200"/>
          </a:xfrm>
          <a:prstGeom prst="rect">
            <a:avLst/>
          </a:prstGeom>
        </p:spPr>
        <p:txBody>
          <a:bodyPr vert="horz" anchor="ctr">
            <a:no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r>
              <a:rPr lang="en-US" dirty="0" smtClean="0">
                <a:solidFill>
                  <a:schemeClr val="tx1"/>
                </a:solidFill>
                <a:latin typeface="Arial Rounded MT Bold" pitchFamily="34" charset="0"/>
              </a:rPr>
              <a:t>Facility Improvement</a:t>
            </a:r>
          </a:p>
          <a:p>
            <a:pPr algn="ctr"/>
            <a:r>
              <a:rPr lang="en-US" dirty="0" smtClean="0">
                <a:solidFill>
                  <a:schemeClr val="tx1"/>
                </a:solidFill>
                <a:latin typeface="Arial Rounded MT Bold" pitchFamily="34" charset="0"/>
              </a:rPr>
              <a:t>Projects</a:t>
            </a:r>
            <a:endParaRPr lang="en-US" dirty="0">
              <a:solidFill>
                <a:schemeClr val="tx1"/>
              </a:solidFill>
              <a:latin typeface="Arial Rounded MT Bold"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3663" y="3332747"/>
            <a:ext cx="4700337" cy="3525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F:\Completed_Summer_Projects-2015\Kings_CanyonMS\DJI_00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
            <a:ext cx="4876800" cy="3657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60093" y="2935706"/>
            <a:ext cx="1842812" cy="707886"/>
          </a:xfrm>
          <a:prstGeom prst="rect">
            <a:avLst/>
          </a:prstGeom>
          <a:noFill/>
        </p:spPr>
        <p:txBody>
          <a:bodyPr wrap="none" rtlCol="0">
            <a:spAutoFit/>
          </a:bodyPr>
          <a:lstStyle/>
          <a:p>
            <a:pPr algn="ctr"/>
            <a:r>
              <a:rPr lang="en-US" sz="2000" b="1" dirty="0" smtClean="0">
                <a:latin typeface="Calibri" pitchFamily="34" charset="0"/>
              </a:rPr>
              <a:t>Kings Canyon – </a:t>
            </a:r>
          </a:p>
          <a:p>
            <a:pPr algn="ctr"/>
            <a:r>
              <a:rPr lang="en-US" sz="2000" b="1" dirty="0" smtClean="0">
                <a:latin typeface="Calibri" pitchFamily="34" charset="0"/>
              </a:rPr>
              <a:t>Roofing </a:t>
            </a:r>
            <a:endParaRPr lang="en-US" sz="2000" b="1" dirty="0">
              <a:latin typeface="Calibri" pitchFamily="34" charset="0"/>
            </a:endParaRPr>
          </a:p>
        </p:txBody>
      </p:sp>
      <p:sp>
        <p:nvSpPr>
          <p:cNvPr id="6" name="TextBox 5"/>
          <p:cNvSpPr txBox="1"/>
          <p:nvPr/>
        </p:nvSpPr>
        <p:spPr>
          <a:xfrm>
            <a:off x="7434750" y="6132191"/>
            <a:ext cx="1709250" cy="707886"/>
          </a:xfrm>
          <a:prstGeom prst="rect">
            <a:avLst/>
          </a:prstGeom>
          <a:noFill/>
        </p:spPr>
        <p:txBody>
          <a:bodyPr wrap="none" rtlCol="0">
            <a:spAutoFit/>
          </a:bodyPr>
          <a:lstStyle/>
          <a:p>
            <a:pPr algn="ctr"/>
            <a:r>
              <a:rPr lang="en-US" sz="2000" b="1" dirty="0" smtClean="0">
                <a:latin typeface="Calibri" pitchFamily="34" charset="0"/>
              </a:rPr>
              <a:t>Computech – </a:t>
            </a:r>
          </a:p>
          <a:p>
            <a:pPr algn="ctr"/>
            <a:r>
              <a:rPr lang="en-US" sz="2000" b="1" dirty="0" smtClean="0">
                <a:latin typeface="Calibri" pitchFamily="34" charset="0"/>
              </a:rPr>
              <a:t>HVAC upgrade</a:t>
            </a:r>
            <a:endParaRPr lang="en-US" sz="2000" b="1" dirty="0">
              <a:latin typeface="Calibri"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8" y="3914636"/>
            <a:ext cx="4312829" cy="2943727"/>
          </a:xfrm>
          <a:prstGeom prst="rect">
            <a:avLst/>
          </a:prstGeom>
        </p:spPr>
      </p:pic>
      <p:sp>
        <p:nvSpPr>
          <p:cNvPr id="7" name="TextBox 6"/>
          <p:cNvSpPr txBox="1"/>
          <p:nvPr/>
        </p:nvSpPr>
        <p:spPr>
          <a:xfrm>
            <a:off x="2438401" y="3914636"/>
            <a:ext cx="1529008" cy="707886"/>
          </a:xfrm>
          <a:prstGeom prst="rect">
            <a:avLst/>
          </a:prstGeom>
          <a:noFill/>
        </p:spPr>
        <p:txBody>
          <a:bodyPr wrap="none" rtlCol="0">
            <a:spAutoFit/>
          </a:bodyPr>
          <a:lstStyle/>
          <a:p>
            <a:pPr algn="ctr"/>
            <a:r>
              <a:rPr lang="en-US" sz="2000" b="1" dirty="0" smtClean="0">
                <a:latin typeface="Calibri" pitchFamily="34" charset="0"/>
              </a:rPr>
              <a:t>Edison – </a:t>
            </a:r>
          </a:p>
          <a:p>
            <a:pPr algn="ctr"/>
            <a:r>
              <a:rPr lang="en-US" sz="2000" b="1" dirty="0" smtClean="0">
                <a:latin typeface="Calibri" pitchFamily="34" charset="0"/>
              </a:rPr>
              <a:t>Gym Cooling</a:t>
            </a:r>
            <a:endParaRPr lang="en-US" sz="2000" b="1" dirty="0">
              <a:latin typeface="Calibri" pitchFamily="34" charset="0"/>
            </a:endParaRPr>
          </a:p>
        </p:txBody>
      </p:sp>
      <p:sp>
        <p:nvSpPr>
          <p:cNvPr id="11" name="TextBox 10"/>
          <p:cNvSpPr txBox="1"/>
          <p:nvPr/>
        </p:nvSpPr>
        <p:spPr>
          <a:xfrm>
            <a:off x="6094609" y="2442411"/>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3562571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12/09/2015</a:t>
            </a:r>
            <a:endParaRPr lang="en-US"/>
          </a:p>
        </p:txBody>
      </p:sp>
      <p:sp>
        <p:nvSpPr>
          <p:cNvPr id="3" name="Footer Placeholder 2"/>
          <p:cNvSpPr>
            <a:spLocks noGrp="1"/>
          </p:cNvSpPr>
          <p:nvPr>
            <p:ph type="ftr" sz="quarter" idx="11"/>
          </p:nvPr>
        </p:nvSpPr>
        <p:spPr/>
        <p:txBody>
          <a:bodyPr/>
          <a:lstStyle/>
          <a:p>
            <a:r>
              <a:rPr lang="en-US" smtClean="0"/>
              <a:t>2014/15 Measure K/Q Annual Report</a:t>
            </a:r>
            <a:endParaRPr lang="en-US"/>
          </a:p>
        </p:txBody>
      </p:sp>
      <p:sp>
        <p:nvSpPr>
          <p:cNvPr id="4" name="Slide Number Placeholder 3"/>
          <p:cNvSpPr>
            <a:spLocks noGrp="1"/>
          </p:cNvSpPr>
          <p:nvPr>
            <p:ph type="sldNum" sz="quarter" idx="12"/>
          </p:nvPr>
        </p:nvSpPr>
        <p:spPr/>
        <p:txBody>
          <a:bodyPr/>
          <a:lstStyle/>
          <a:p>
            <a:fld id="{86F6F16D-00F6-41D7-BBEC-4A32727223A9}" type="slidenum">
              <a:rPr lang="en-US" smtClean="0"/>
              <a:pPr/>
              <a:t>11</a:t>
            </a:fld>
            <a:endParaRPr lang="en-US"/>
          </a:p>
        </p:txBody>
      </p:sp>
      <p:sp>
        <p:nvSpPr>
          <p:cNvPr id="5" name="TextBox 4"/>
          <p:cNvSpPr txBox="1"/>
          <p:nvPr/>
        </p:nvSpPr>
        <p:spPr>
          <a:xfrm>
            <a:off x="99563" y="113250"/>
            <a:ext cx="3657599" cy="1754326"/>
          </a:xfrm>
          <a:prstGeom prst="rect">
            <a:avLst/>
          </a:prstGeom>
          <a:noFill/>
        </p:spPr>
        <p:txBody>
          <a:bodyPr wrap="square" rtlCol="0">
            <a:spAutoFit/>
          </a:bodyPr>
          <a:lstStyle/>
          <a:p>
            <a:pPr algn="ctr"/>
            <a:r>
              <a:rPr lang="en-US" sz="3600" dirty="0" smtClean="0">
                <a:latin typeface="Arial Rounded MT Bold" pitchFamily="34" charset="0"/>
              </a:rPr>
              <a:t>Facility Improvement  Projects </a:t>
            </a:r>
            <a:endParaRPr lang="en-US" sz="3600" dirty="0">
              <a:latin typeface="Arial Rounded MT Bold" pitchFamily="34"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1" y="3968220"/>
            <a:ext cx="8707553" cy="2926474"/>
          </a:xfrm>
          <a:prstGeom prst="rect">
            <a:avLst/>
          </a:prstGeom>
        </p:spPr>
      </p:pic>
      <p:pic>
        <p:nvPicPr>
          <p:cNvPr id="1026" name="Picture 2" descr="C:\Users\kstempl\AppData\Local\Microsoft\Windows\Temporary Internet Files\Content.Outlook\C11L9S4E\FresnoHS-MQ_Flooring-Gym-03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78153" y="956"/>
            <a:ext cx="5269833" cy="265296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stempl\AppData\Local\Microsoft\Windows\Temporary Internet Files\Content.Outlook\C11L9S4E\FresnoHS-MQ_Flooring_Gym-01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7163" y="2021424"/>
            <a:ext cx="3801979" cy="194679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513069" y="2994822"/>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1363062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57275" y="273050"/>
            <a:ext cx="7295156" cy="869950"/>
          </a:xfrm>
        </p:spPr>
        <p:txBody>
          <a:bodyPr>
            <a:noAutofit/>
          </a:bodyPr>
          <a:lstStyle/>
          <a:p>
            <a:pPr algn="ctr"/>
            <a:r>
              <a:rPr lang="en-US" sz="3800" dirty="0" smtClean="0">
                <a:latin typeface="Arial Rounded MT Bold" pitchFamily="34" charset="0"/>
              </a:rPr>
              <a:t>Update: June 30, 2015</a:t>
            </a:r>
            <a:endParaRPr lang="en-US" sz="3800" dirty="0">
              <a:latin typeface="Arial Rounded MT Bold" pitchFamily="34" charset="0"/>
            </a:endParaRPr>
          </a:p>
        </p:txBody>
      </p:sp>
      <p:sp>
        <p:nvSpPr>
          <p:cNvPr id="8" name="Content Placeholder 7"/>
          <p:cNvSpPr>
            <a:spLocks noGrp="1"/>
          </p:cNvSpPr>
          <p:nvPr>
            <p:ph sz="quarter" idx="2"/>
          </p:nvPr>
        </p:nvSpPr>
        <p:spPr>
          <a:xfrm>
            <a:off x="218367" y="2732682"/>
            <a:ext cx="4454324" cy="3385135"/>
          </a:xfrm>
        </p:spPr>
        <p:txBody>
          <a:bodyPr>
            <a:noAutofit/>
          </a:bodyPr>
          <a:lstStyle/>
          <a:p>
            <a:pPr>
              <a:lnSpc>
                <a:spcPct val="90000"/>
              </a:lnSpc>
            </a:pPr>
            <a:r>
              <a:rPr lang="en-US" sz="2700" dirty="0" smtClean="0"/>
              <a:t>$214 million </a:t>
            </a:r>
            <a:r>
              <a:rPr lang="en-US" sz="2700" dirty="0"/>
              <a:t>in projects </a:t>
            </a:r>
            <a:r>
              <a:rPr lang="en-US" sz="2700" dirty="0" smtClean="0"/>
              <a:t>completed and underway</a:t>
            </a:r>
          </a:p>
          <a:p>
            <a:pPr>
              <a:lnSpc>
                <a:spcPct val="90000"/>
              </a:lnSpc>
            </a:pPr>
            <a:r>
              <a:rPr lang="en-US" sz="2700" dirty="0" smtClean="0"/>
              <a:t>$50 million in projects obligated during 2014/15</a:t>
            </a:r>
          </a:p>
          <a:p>
            <a:pPr>
              <a:lnSpc>
                <a:spcPct val="90000"/>
              </a:lnSpc>
            </a:pPr>
            <a:r>
              <a:rPr lang="en-US" sz="2700" dirty="0" smtClean="0"/>
              <a:t>Approximately 90% of project dollars to local contractors</a:t>
            </a:r>
            <a:endParaRPr lang="en-US" sz="2700" dirty="0"/>
          </a:p>
        </p:txBody>
      </p:sp>
      <p:sp>
        <p:nvSpPr>
          <p:cNvPr id="10" name="Content Placeholder 9"/>
          <p:cNvSpPr>
            <a:spLocks noGrp="1"/>
          </p:cNvSpPr>
          <p:nvPr>
            <p:ph sz="quarter" idx="4"/>
          </p:nvPr>
        </p:nvSpPr>
        <p:spPr>
          <a:xfrm>
            <a:off x="4643252" y="2742206"/>
            <a:ext cx="4334493" cy="3092657"/>
          </a:xfrm>
        </p:spPr>
        <p:txBody>
          <a:bodyPr>
            <a:noAutofit/>
          </a:bodyPr>
          <a:lstStyle/>
          <a:p>
            <a:pPr>
              <a:lnSpc>
                <a:spcPct val="90000"/>
              </a:lnSpc>
            </a:pPr>
            <a:r>
              <a:rPr lang="en-US" sz="2700" dirty="0" smtClean="0"/>
              <a:t>$359 million </a:t>
            </a:r>
            <a:r>
              <a:rPr lang="en-US" sz="2700" dirty="0"/>
              <a:t>in </a:t>
            </a:r>
            <a:r>
              <a:rPr lang="en-US" sz="2700" dirty="0" smtClean="0"/>
              <a:t>total project value  </a:t>
            </a:r>
          </a:p>
          <a:p>
            <a:pPr>
              <a:lnSpc>
                <a:spcPct val="90000"/>
              </a:lnSpc>
            </a:pPr>
            <a:r>
              <a:rPr lang="en-US" sz="2700" dirty="0" smtClean="0"/>
              <a:t>Leveraged $160 million in state funding   </a:t>
            </a:r>
          </a:p>
          <a:p>
            <a:pPr>
              <a:lnSpc>
                <a:spcPct val="90000"/>
              </a:lnSpc>
            </a:pPr>
            <a:r>
              <a:rPr lang="en-US" sz="2700" dirty="0"/>
              <a:t>All Measure K bond funds have been expended </a:t>
            </a:r>
          </a:p>
          <a:p>
            <a:pPr>
              <a:lnSpc>
                <a:spcPct val="90000"/>
              </a:lnSpc>
            </a:pPr>
            <a:endParaRPr lang="en-US" sz="2700" dirty="0" smtClean="0"/>
          </a:p>
          <a:p>
            <a:pPr marL="0" indent="0">
              <a:lnSpc>
                <a:spcPct val="90000"/>
              </a:lnSpc>
              <a:buNone/>
            </a:pPr>
            <a:r>
              <a:rPr lang="en-US" sz="2800" dirty="0" smtClean="0"/>
              <a:t> </a:t>
            </a:r>
            <a:endParaRPr lang="en-US" sz="2800" dirty="0"/>
          </a:p>
          <a:p>
            <a:pPr marL="365760" lvl="1" indent="0">
              <a:lnSpc>
                <a:spcPct val="110000"/>
              </a:lnSpc>
              <a:spcBef>
                <a:spcPts val="700"/>
              </a:spcBef>
              <a:buNone/>
            </a:pPr>
            <a:r>
              <a:rPr lang="en-US" sz="2700" dirty="0" smtClean="0"/>
              <a:t> </a:t>
            </a:r>
            <a:endParaRPr lang="en-US" sz="2700" dirty="0"/>
          </a:p>
        </p:txBody>
      </p:sp>
      <p:sp>
        <p:nvSpPr>
          <p:cNvPr id="3" name="Date Placeholder 2"/>
          <p:cNvSpPr>
            <a:spLocks noGrp="1"/>
          </p:cNvSpPr>
          <p:nvPr>
            <p:ph type="dt" sz="half" idx="15"/>
          </p:nvPr>
        </p:nvSpPr>
        <p:spPr/>
        <p:txBody>
          <a:bodyPr/>
          <a:lstStyle/>
          <a:p>
            <a:r>
              <a:rPr lang="en-US" smtClean="0"/>
              <a:t>12/09/2015</a:t>
            </a:r>
            <a:endParaRPr lang="en-US"/>
          </a:p>
        </p:txBody>
      </p:sp>
      <p:sp>
        <p:nvSpPr>
          <p:cNvPr id="4" name="Slide Number Placeholder 3"/>
          <p:cNvSpPr>
            <a:spLocks noGrp="1"/>
          </p:cNvSpPr>
          <p:nvPr>
            <p:ph type="sldNum" sz="quarter" idx="16"/>
          </p:nvPr>
        </p:nvSpPr>
        <p:spPr/>
        <p:txBody>
          <a:bodyPr/>
          <a:lstStyle/>
          <a:p>
            <a:fld id="{86F6F16D-00F6-41D7-BBEC-4A32727223A9}" type="slidenum">
              <a:rPr lang="en-US" smtClean="0"/>
              <a:pPr/>
              <a:t>12</a:t>
            </a:fld>
            <a:endParaRPr lang="en-US" dirty="0"/>
          </a:p>
        </p:txBody>
      </p:sp>
      <p:sp>
        <p:nvSpPr>
          <p:cNvPr id="7" name="Text Placeholder 6"/>
          <p:cNvSpPr>
            <a:spLocks noGrp="1"/>
          </p:cNvSpPr>
          <p:nvPr>
            <p:ph type="body" sz="quarter" idx="1"/>
          </p:nvPr>
        </p:nvSpPr>
        <p:spPr>
          <a:xfrm>
            <a:off x="334000" y="1848136"/>
            <a:ext cx="4059870" cy="640080"/>
          </a:xfrm>
          <a:solidFill>
            <a:srgbClr val="00B050"/>
          </a:solidFill>
        </p:spPr>
        <p:txBody>
          <a:bodyPr>
            <a:normAutofit/>
          </a:bodyPr>
          <a:lstStyle/>
          <a:p>
            <a:pPr algn="ctr"/>
            <a:r>
              <a:rPr lang="en-US" sz="3200" dirty="0" smtClean="0"/>
              <a:t>Measure Q</a:t>
            </a:r>
            <a:endParaRPr lang="en-US" sz="3200" dirty="0"/>
          </a:p>
        </p:txBody>
      </p:sp>
      <p:sp>
        <p:nvSpPr>
          <p:cNvPr id="9" name="Text Placeholder 8"/>
          <p:cNvSpPr>
            <a:spLocks noGrp="1"/>
          </p:cNvSpPr>
          <p:nvPr>
            <p:ph type="body" sz="quarter" idx="3"/>
          </p:nvPr>
        </p:nvSpPr>
        <p:spPr>
          <a:xfrm>
            <a:off x="4726380" y="1848136"/>
            <a:ext cx="4073235" cy="640080"/>
          </a:xfrm>
          <a:solidFill>
            <a:srgbClr val="0070C0"/>
          </a:solidFill>
        </p:spPr>
        <p:txBody>
          <a:bodyPr>
            <a:normAutofit/>
          </a:bodyPr>
          <a:lstStyle/>
          <a:p>
            <a:pPr algn="ctr"/>
            <a:r>
              <a:rPr lang="en-US" sz="3200" dirty="0" smtClean="0"/>
              <a:t>Measure K</a:t>
            </a:r>
            <a:endParaRPr lang="en-US" sz="3200" dirty="0"/>
          </a:p>
        </p:txBody>
      </p:sp>
      <p:sp>
        <p:nvSpPr>
          <p:cNvPr id="2" name="Footer Placeholder 1"/>
          <p:cNvSpPr>
            <a:spLocks noGrp="1"/>
          </p:cNvSpPr>
          <p:nvPr>
            <p:ph type="ftr" sz="quarter" idx="17"/>
          </p:nvPr>
        </p:nvSpPr>
        <p:spPr/>
        <p:txBody>
          <a:bodyPr/>
          <a:lstStyle/>
          <a:p>
            <a:r>
              <a:rPr lang="en-US" smtClean="0"/>
              <a:t>2014/15 Measure K/Q Annual Report</a:t>
            </a:r>
            <a:endParaRPr lang="en-US"/>
          </a:p>
        </p:txBody>
      </p:sp>
      <p:sp>
        <p:nvSpPr>
          <p:cNvPr id="11" name="TextBox 10"/>
          <p:cNvSpPr txBox="1"/>
          <p:nvPr/>
        </p:nvSpPr>
        <p:spPr>
          <a:xfrm>
            <a:off x="1042737" y="705853"/>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3523131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930" y="228600"/>
            <a:ext cx="7461091" cy="843455"/>
          </a:xfrm>
        </p:spPr>
        <p:txBody>
          <a:bodyPr/>
          <a:lstStyle/>
          <a:p>
            <a:pPr algn="ctr"/>
            <a:r>
              <a:rPr lang="en-US" dirty="0" smtClean="0">
                <a:latin typeface="Arial Rounded MT Bold" pitchFamily="34" charset="0"/>
              </a:rPr>
              <a:t>Maximizing Our Investment</a:t>
            </a:r>
            <a:endParaRPr lang="en-US" dirty="0">
              <a:latin typeface="Arial Rounded MT Bold" pitchFamily="34" charset="0"/>
            </a:endParaRPr>
          </a:p>
        </p:txBody>
      </p:sp>
      <p:sp>
        <p:nvSpPr>
          <p:cNvPr id="3" name="Date Placeholder 2"/>
          <p:cNvSpPr>
            <a:spLocks noGrp="1"/>
          </p:cNvSpPr>
          <p:nvPr>
            <p:ph type="dt" sz="half" idx="10"/>
          </p:nvPr>
        </p:nvSpPr>
        <p:spPr/>
        <p:txBody>
          <a:bodyPr/>
          <a:lstStyle/>
          <a:p>
            <a:r>
              <a:rPr lang="en-US" smtClean="0"/>
              <a:t>12/09/2015</a:t>
            </a:r>
            <a:endParaRPr lang="en-US"/>
          </a:p>
        </p:txBody>
      </p:sp>
      <p:sp>
        <p:nvSpPr>
          <p:cNvPr id="4" name="Footer Placeholder 3"/>
          <p:cNvSpPr>
            <a:spLocks noGrp="1"/>
          </p:cNvSpPr>
          <p:nvPr>
            <p:ph type="ftr" sz="quarter" idx="11"/>
          </p:nvPr>
        </p:nvSpPr>
        <p:spPr/>
        <p:txBody>
          <a:bodyPr/>
          <a:lstStyle/>
          <a:p>
            <a:r>
              <a:rPr lang="en-US" smtClean="0"/>
              <a:t>2014/15 Measure K/Q Annual Report</a:t>
            </a:r>
            <a:endParaRPr lang="en-US"/>
          </a:p>
        </p:txBody>
      </p:sp>
      <p:sp>
        <p:nvSpPr>
          <p:cNvPr id="5" name="Slide Number Placeholder 4"/>
          <p:cNvSpPr>
            <a:spLocks noGrp="1"/>
          </p:cNvSpPr>
          <p:nvPr>
            <p:ph type="sldNum" sz="quarter" idx="12"/>
          </p:nvPr>
        </p:nvSpPr>
        <p:spPr/>
        <p:txBody>
          <a:bodyPr/>
          <a:lstStyle/>
          <a:p>
            <a:fld id="{86F6F16D-00F6-41D7-BBEC-4A32727223A9}" type="slidenum">
              <a:rPr lang="en-US" smtClean="0"/>
              <a:pPr/>
              <a:t>13</a:t>
            </a:fld>
            <a:endParaRPr lang="en-US" dirty="0"/>
          </a:p>
        </p:txBody>
      </p:sp>
      <p:sp>
        <p:nvSpPr>
          <p:cNvPr id="8" name="TextBox 7"/>
          <p:cNvSpPr txBox="1"/>
          <p:nvPr/>
        </p:nvSpPr>
        <p:spPr>
          <a:xfrm>
            <a:off x="395785" y="1671597"/>
            <a:ext cx="8325135" cy="492443"/>
          </a:xfrm>
          <a:prstGeom prst="rect">
            <a:avLst/>
          </a:prstGeom>
          <a:noFill/>
        </p:spPr>
        <p:txBody>
          <a:bodyPr wrap="square" rtlCol="0">
            <a:spAutoFit/>
          </a:bodyPr>
          <a:lstStyle/>
          <a:p>
            <a:pPr algn="ctr"/>
            <a:r>
              <a:rPr lang="en-US" sz="2600" b="1" u="sng" dirty="0" smtClean="0">
                <a:latin typeface="Calibri" pitchFamily="34" charset="0"/>
              </a:rPr>
              <a:t>$214 million in Measure Q Projects through June 30, 2015</a:t>
            </a:r>
            <a:endParaRPr lang="en-US" sz="2600" b="1" u="sng" dirty="0">
              <a:latin typeface="Calibri" pitchFamily="34" charset="0"/>
            </a:endParaRPr>
          </a:p>
        </p:txBody>
      </p:sp>
      <p:graphicFrame>
        <p:nvGraphicFramePr>
          <p:cNvPr id="9" name="Chart 8"/>
          <p:cNvGraphicFramePr>
            <a:graphicFrameLocks/>
          </p:cNvGraphicFramePr>
          <p:nvPr>
            <p:extLst>
              <p:ext uri="{D42A27DB-BD31-4B8C-83A1-F6EECF244321}">
                <p14:modId xmlns:p14="http://schemas.microsoft.com/office/powerpoint/2010/main" val="2122769010"/>
              </p:ext>
            </p:extLst>
          </p:nvPr>
        </p:nvGraphicFramePr>
        <p:xfrm>
          <a:off x="532265" y="1933207"/>
          <a:ext cx="8352428" cy="46996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ext uri="{D42A27DB-BD31-4B8C-83A1-F6EECF244321}">
                <p14:modId xmlns:p14="http://schemas.microsoft.com/office/powerpoint/2010/main" val="2060325956"/>
              </p:ext>
            </p:extLst>
          </p:nvPr>
        </p:nvGraphicFramePr>
        <p:xfrm>
          <a:off x="1119115" y="1671597"/>
          <a:ext cx="7328849" cy="471555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6320588" y="2205997"/>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247331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45930" y="228600"/>
            <a:ext cx="7324613" cy="843455"/>
          </a:xfrm>
        </p:spPr>
        <p:txBody>
          <a:bodyPr>
            <a:normAutofit/>
          </a:bodyPr>
          <a:lstStyle/>
          <a:p>
            <a:pPr algn="ctr"/>
            <a:r>
              <a:rPr lang="en-US" dirty="0" smtClean="0">
                <a:latin typeface="Arial Rounded MT Bold" pitchFamily="34" charset="0"/>
              </a:rPr>
              <a:t>Measure Q Issuances</a:t>
            </a:r>
            <a:endParaRPr lang="en-US" dirty="0">
              <a:latin typeface="Arial Rounded MT Bold" pitchFamily="34" charset="0"/>
            </a:endParaRPr>
          </a:p>
        </p:txBody>
      </p:sp>
      <p:sp>
        <p:nvSpPr>
          <p:cNvPr id="2" name="Date Placeholder 1"/>
          <p:cNvSpPr>
            <a:spLocks noGrp="1"/>
          </p:cNvSpPr>
          <p:nvPr>
            <p:ph type="dt" sz="half" idx="10"/>
          </p:nvPr>
        </p:nvSpPr>
        <p:spPr/>
        <p:txBody>
          <a:bodyPr/>
          <a:lstStyle/>
          <a:p>
            <a:r>
              <a:rPr lang="en-US" smtClean="0"/>
              <a:t>12/09/2015</a:t>
            </a:r>
            <a:endParaRPr lang="en-US"/>
          </a:p>
        </p:txBody>
      </p:sp>
      <p:sp>
        <p:nvSpPr>
          <p:cNvPr id="3" name="Footer Placeholder 2"/>
          <p:cNvSpPr>
            <a:spLocks noGrp="1"/>
          </p:cNvSpPr>
          <p:nvPr>
            <p:ph type="ftr" sz="quarter" idx="11"/>
          </p:nvPr>
        </p:nvSpPr>
        <p:spPr/>
        <p:txBody>
          <a:bodyPr/>
          <a:lstStyle/>
          <a:p>
            <a:r>
              <a:rPr lang="en-US" smtClean="0"/>
              <a:t>2014/15 Measure K/Q Annual Report</a:t>
            </a:r>
            <a:endParaRPr lang="en-US"/>
          </a:p>
        </p:txBody>
      </p:sp>
      <p:sp>
        <p:nvSpPr>
          <p:cNvPr id="4" name="Slide Number Placeholder 3"/>
          <p:cNvSpPr>
            <a:spLocks noGrp="1"/>
          </p:cNvSpPr>
          <p:nvPr>
            <p:ph type="sldNum" sz="quarter" idx="12"/>
          </p:nvPr>
        </p:nvSpPr>
        <p:spPr/>
        <p:txBody>
          <a:bodyPr/>
          <a:lstStyle/>
          <a:p>
            <a:fld id="{86F6F16D-00F6-41D7-BBEC-4A32727223A9}" type="slidenum">
              <a:rPr lang="en-US" smtClean="0"/>
              <a:pPr/>
              <a:t>14</a:t>
            </a:fld>
            <a:endParaRPr lang="en-US"/>
          </a:p>
        </p:txBody>
      </p:sp>
      <p:sp>
        <p:nvSpPr>
          <p:cNvPr id="9" name="TextBox 8"/>
          <p:cNvSpPr txBox="1"/>
          <p:nvPr/>
        </p:nvSpPr>
        <p:spPr>
          <a:xfrm>
            <a:off x="1269242" y="1937982"/>
            <a:ext cx="2228495" cy="400110"/>
          </a:xfrm>
          <a:prstGeom prst="rect">
            <a:avLst/>
          </a:prstGeom>
          <a:noFill/>
        </p:spPr>
        <p:txBody>
          <a:bodyPr wrap="none" rtlCol="0">
            <a:spAutoFit/>
          </a:bodyPr>
          <a:lstStyle/>
          <a:p>
            <a:r>
              <a:rPr lang="en-US" sz="2000" b="1" u="sng" dirty="0" smtClean="0">
                <a:latin typeface="Calibri" pitchFamily="34" charset="0"/>
              </a:rPr>
              <a:t>As of June 30, 2015</a:t>
            </a:r>
            <a:endParaRPr lang="en-US" sz="2000" b="1" u="sng" dirty="0">
              <a:latin typeface="Calibri" pitchFamily="34" charset="0"/>
            </a:endParaRPr>
          </a:p>
        </p:txBody>
      </p:sp>
      <p:sp>
        <p:nvSpPr>
          <p:cNvPr id="10" name="TextBox 9"/>
          <p:cNvSpPr txBox="1"/>
          <p:nvPr/>
        </p:nvSpPr>
        <p:spPr>
          <a:xfrm>
            <a:off x="5297603" y="1938824"/>
            <a:ext cx="2908810" cy="400110"/>
          </a:xfrm>
          <a:prstGeom prst="rect">
            <a:avLst/>
          </a:prstGeom>
          <a:noFill/>
        </p:spPr>
        <p:txBody>
          <a:bodyPr wrap="none" rtlCol="0">
            <a:spAutoFit/>
          </a:bodyPr>
          <a:lstStyle/>
          <a:p>
            <a:r>
              <a:rPr lang="en-US" sz="2000" b="1" u="sng" dirty="0" smtClean="0">
                <a:latin typeface="Calibri" pitchFamily="34" charset="0"/>
              </a:rPr>
              <a:t>As of September 30, 2015</a:t>
            </a:r>
            <a:endParaRPr lang="en-US" sz="2000" b="1" u="sng" dirty="0">
              <a:latin typeface="Calibri" pitchFamily="34" charset="0"/>
            </a:endParaRPr>
          </a:p>
        </p:txBody>
      </p:sp>
      <p:graphicFrame>
        <p:nvGraphicFramePr>
          <p:cNvPr id="11" name="Chart 10"/>
          <p:cNvGraphicFramePr>
            <a:graphicFrameLocks/>
          </p:cNvGraphicFramePr>
          <p:nvPr>
            <p:extLst>
              <p:ext uri="{D42A27DB-BD31-4B8C-83A1-F6EECF244321}">
                <p14:modId xmlns:p14="http://schemas.microsoft.com/office/powerpoint/2010/main" val="1756127827"/>
              </p:ext>
            </p:extLst>
          </p:nvPr>
        </p:nvGraphicFramePr>
        <p:xfrm>
          <a:off x="21346" y="2138879"/>
          <a:ext cx="4572000" cy="37160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2081268489"/>
              </p:ext>
            </p:extLst>
          </p:nvPr>
        </p:nvGraphicFramePr>
        <p:xfrm>
          <a:off x="4389865" y="2338935"/>
          <a:ext cx="4572000" cy="34886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81531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7527" y="228600"/>
            <a:ext cx="7576457" cy="843455"/>
          </a:xfrm>
        </p:spPr>
        <p:txBody>
          <a:bodyPr/>
          <a:lstStyle/>
          <a:p>
            <a:pPr algn="ctr"/>
            <a:r>
              <a:rPr lang="en-US" dirty="0" smtClean="0">
                <a:latin typeface="Arial Rounded MT Bold" pitchFamily="34" charset="0"/>
              </a:rPr>
              <a:t>Recommendation</a:t>
            </a:r>
            <a:r>
              <a:rPr lang="en-US" dirty="0" smtClean="0"/>
              <a:t> </a:t>
            </a:r>
            <a:endParaRPr lang="en-US" dirty="0"/>
          </a:p>
        </p:txBody>
      </p:sp>
      <p:sp>
        <p:nvSpPr>
          <p:cNvPr id="4" name="Date Placeholder 3"/>
          <p:cNvSpPr>
            <a:spLocks noGrp="1"/>
          </p:cNvSpPr>
          <p:nvPr>
            <p:ph type="dt" sz="half" idx="10"/>
          </p:nvPr>
        </p:nvSpPr>
        <p:spPr/>
        <p:txBody>
          <a:bodyPr/>
          <a:lstStyle/>
          <a:p>
            <a:r>
              <a:rPr lang="en-US" smtClean="0"/>
              <a:t>12/09/2015</a:t>
            </a:r>
            <a:endParaRPr lang="en-US"/>
          </a:p>
        </p:txBody>
      </p:sp>
      <p:sp>
        <p:nvSpPr>
          <p:cNvPr id="6" name="Footer Placeholder 5"/>
          <p:cNvSpPr>
            <a:spLocks noGrp="1"/>
          </p:cNvSpPr>
          <p:nvPr>
            <p:ph type="ftr" sz="quarter" idx="11"/>
          </p:nvPr>
        </p:nvSpPr>
        <p:spPr/>
        <p:txBody>
          <a:bodyPr/>
          <a:lstStyle/>
          <a:p>
            <a:r>
              <a:rPr lang="en-US" smtClean="0"/>
              <a:t>2014/15 Measure K/Q Annual Report</a:t>
            </a:r>
            <a:endParaRPr lang="en-US" dirty="0"/>
          </a:p>
        </p:txBody>
      </p:sp>
      <p:sp>
        <p:nvSpPr>
          <p:cNvPr id="5" name="Slide Number Placeholder 4"/>
          <p:cNvSpPr>
            <a:spLocks noGrp="1"/>
          </p:cNvSpPr>
          <p:nvPr>
            <p:ph type="sldNum" sz="quarter" idx="12"/>
          </p:nvPr>
        </p:nvSpPr>
        <p:spPr/>
        <p:txBody>
          <a:bodyPr/>
          <a:lstStyle/>
          <a:p>
            <a:fld id="{86F6F16D-00F6-41D7-BBEC-4A32727223A9}" type="slidenum">
              <a:rPr lang="en-US" smtClean="0"/>
              <a:pPr/>
              <a:t>15</a:t>
            </a:fld>
            <a:endParaRPr lang="en-US"/>
          </a:p>
        </p:txBody>
      </p:sp>
      <p:sp>
        <p:nvSpPr>
          <p:cNvPr id="2" name="Text Placeholder 1"/>
          <p:cNvSpPr>
            <a:spLocks noGrp="1"/>
          </p:cNvSpPr>
          <p:nvPr>
            <p:ph sz="quarter" idx="1"/>
          </p:nvPr>
        </p:nvSpPr>
        <p:spPr/>
        <p:txBody>
          <a:bodyPr>
            <a:normAutofit/>
          </a:bodyPr>
          <a:lstStyle/>
          <a:p>
            <a:pPr marL="0" indent="0" algn="ctr">
              <a:spcBef>
                <a:spcPts val="0"/>
              </a:spcBef>
              <a:buNone/>
            </a:pPr>
            <a:r>
              <a:rPr lang="en-US" sz="3200" dirty="0" smtClean="0"/>
              <a:t>Approve 2014/15 Annual Report</a:t>
            </a:r>
          </a:p>
          <a:p>
            <a:pPr marL="0" indent="0" algn="ctr">
              <a:spcBef>
                <a:spcPts val="0"/>
              </a:spcBef>
              <a:buNone/>
            </a:pPr>
            <a:r>
              <a:rPr lang="en-US" sz="3200" dirty="0" smtClean="0"/>
              <a:t>Measure K and Measure Q</a:t>
            </a:r>
            <a:endParaRPr lang="en-US" sz="3200"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2587" y="2849706"/>
            <a:ext cx="3218213" cy="248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929854" y="5680303"/>
            <a:ext cx="7343677" cy="369332"/>
          </a:xfrm>
          <a:prstGeom prst="rect">
            <a:avLst/>
          </a:prstGeom>
          <a:noFill/>
        </p:spPr>
        <p:txBody>
          <a:bodyPr wrap="none" rtlCol="0">
            <a:spAutoFit/>
          </a:bodyPr>
          <a:lstStyle/>
          <a:p>
            <a:r>
              <a:rPr lang="en-US" b="1" i="1" dirty="0" smtClean="0"/>
              <a:t>THANK YOU  to the Voters and the Citizens Oversight Committee!</a:t>
            </a:r>
            <a:endParaRPr lang="en-US" b="1" i="1" dirty="0"/>
          </a:p>
        </p:txBody>
      </p:sp>
      <p:sp>
        <p:nvSpPr>
          <p:cNvPr id="9" name="TextBox 8"/>
          <p:cNvSpPr txBox="1"/>
          <p:nvPr/>
        </p:nvSpPr>
        <p:spPr>
          <a:xfrm>
            <a:off x="1042737" y="705853"/>
            <a:ext cx="2060179" cy="707886"/>
          </a:xfrm>
          <a:prstGeom prst="rect">
            <a:avLst/>
          </a:prstGeom>
          <a:noFill/>
        </p:spPr>
        <p:txBody>
          <a:bodyPr wrap="none" rtlCol="0">
            <a:spAutoFit/>
          </a:bodyPr>
          <a:lstStyle/>
          <a:p>
            <a:r>
              <a:rPr lang="en-US" sz="4000" b="1" dirty="0" smtClean="0">
                <a:solidFill>
                  <a:srgbClr val="FF0000"/>
                </a:solidFill>
                <a:latin typeface="Arial Rounded MT Bold" pitchFamily="34" charset="0"/>
              </a:rPr>
              <a:t>DRAFT </a:t>
            </a:r>
            <a:endParaRPr lang="en-US" sz="4000" b="1" dirty="0">
              <a:solidFill>
                <a:srgbClr val="FF0000"/>
              </a:solidFill>
              <a:latin typeface="Arial Rounded MT Bold" pitchFamily="34" charset="0"/>
            </a:endParaRPr>
          </a:p>
        </p:txBody>
      </p:sp>
    </p:spTree>
    <p:extLst>
      <p:ext uri="{BB962C8B-B14F-4D97-AF65-F5344CB8AC3E}">
        <p14:creationId xmlns:p14="http://schemas.microsoft.com/office/powerpoint/2010/main" val="14935389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4A90803909154A9D0DC94622A6CB0B" ma:contentTypeVersion="0" ma:contentTypeDescription="Create a new document." ma:contentTypeScope="" ma:versionID="ed29aeb07442d649e049987269915c3d">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8804438D-2E8B-4579-99A7-7D184569C2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D6D418A4-ACCE-490D-879A-355BC52EF827}">
  <ds:schemaRefs>
    <ds:schemaRef ds:uri="http://schemas.microsoft.com/sharepoint/v3/contenttype/forms"/>
  </ds:schemaRefs>
</ds:datastoreItem>
</file>

<file path=customXml/itemProps3.xml><?xml version="1.0" encoding="utf-8"?>
<ds:datastoreItem xmlns:ds="http://schemas.openxmlformats.org/officeDocument/2006/customXml" ds:itemID="{6E5BB3C8-0853-44ED-A574-DFB8D0365499}">
  <ds:schemaRefs>
    <ds:schemaRef ds:uri="http://purl.org/dc/dcmitype/"/>
    <ds:schemaRef ds:uri="http://schemas.microsoft.com/office/2006/metadata/properties"/>
    <ds:schemaRef ds:uri="http://purl.org/dc/elements/1.1/"/>
    <ds:schemaRef ds:uri="http://purl.org/dc/terms/"/>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19517</TotalTime>
  <Words>1555</Words>
  <Application>Microsoft Office PowerPoint</Application>
  <PresentationFormat>On-screen Show (4:3)</PresentationFormat>
  <Paragraphs>185</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Median</vt:lpstr>
      <vt:lpstr>2014/15 Annual Report Measure K and Measure Q  </vt:lpstr>
      <vt:lpstr>Fresno Unified Bond Measures</vt:lpstr>
      <vt:lpstr>Citizens Oversight Committee</vt:lpstr>
      <vt:lpstr>2014/15 Bond-funded Projects  </vt:lpstr>
      <vt:lpstr>Baird Gym</vt:lpstr>
      <vt:lpstr> Bullard Classroom Building </vt:lpstr>
      <vt:lpstr>Hoover Aquatic Center </vt:lpstr>
      <vt:lpstr>McLane Classroom Building</vt:lpstr>
      <vt:lpstr>Patiño School of Entrepreneurship </vt:lpstr>
      <vt:lpstr>PowerPoint Presentation</vt:lpstr>
      <vt:lpstr>PowerPoint Presentation</vt:lpstr>
      <vt:lpstr>Update: June 30, 2015</vt:lpstr>
      <vt:lpstr>Maximizing Our Investment</vt:lpstr>
      <vt:lpstr>Measure Q Issuances</vt:lpstr>
      <vt:lpstr>Recommendation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FUSD Board of Education Management Oversight Workshop</dc:title>
  <dc:creator>Lodgerio.Jorge@fresnounified.org</dc:creator>
  <dc:description>nearly finished template, still need pictures, videos, and also to complete Applications and Development section.</dc:description>
  <cp:lastModifiedBy>Karin Temple</cp:lastModifiedBy>
  <cp:revision>495</cp:revision>
  <cp:lastPrinted>2015-10-26T22:13:58Z</cp:lastPrinted>
  <dcterms:created xsi:type="dcterms:W3CDTF">2007-09-28T03:54:21Z</dcterms:created>
  <dcterms:modified xsi:type="dcterms:W3CDTF">2015-11-04T00:36:20Z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0x010100224A90803909154A9D0DC94622A6CB0B</vt:lpwstr>
  </property>
  <property fmtid="{D5CDD505-2E9C-101B-9397-08002B2CF9AE}" pid="3" name="_DCDateModified">
    <vt:filetime>2007-11-01T01:00:00Z</vt:filetime>
  </property>
</Properties>
</file>