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12"/>
  </p:notesMasterIdLst>
  <p:handoutMasterIdLst>
    <p:handoutMasterId r:id="rId13"/>
  </p:handoutMasterIdLst>
  <p:sldIdLst>
    <p:sldId id="477" r:id="rId5"/>
    <p:sldId id="444" r:id="rId6"/>
    <p:sldId id="445" r:id="rId7"/>
    <p:sldId id="479" r:id="rId8"/>
    <p:sldId id="453" r:id="rId9"/>
    <p:sldId id="447" r:id="rId10"/>
    <p:sldId id="480" r:id="rId11"/>
  </p:sldIdLst>
  <p:sldSz cx="9144000" cy="6858000" type="screen4x3"/>
  <p:notesSz cx="7010400" cy="9223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9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sa LeBlanc" initials="L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1F91"/>
    <a:srgbClr val="000000"/>
    <a:srgbClr val="2BB32B"/>
    <a:srgbClr val="1827B4"/>
    <a:srgbClr val="36319B"/>
    <a:srgbClr val="005800"/>
    <a:srgbClr val="007400"/>
    <a:srgbClr val="36CE36"/>
    <a:srgbClr val="64DA64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488" y="978"/>
      </p:cViewPr>
      <p:guideLst>
        <p:guide orient="horz" pos="2906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FDCC4-8F7A-4B86-8C47-368D5B2F8DF8}" type="datetimeFigureOut">
              <a:rPr lang="en-US" smtClean="0"/>
              <a:t>7/29/2015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98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759825"/>
            <a:ext cx="30384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EEC2F-25D7-42AB-8A36-1106FCCE6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252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7840" cy="461169"/>
          </a:xfrm>
          <a:prstGeom prst="rect">
            <a:avLst/>
          </a:prstGeom>
        </p:spPr>
        <p:txBody>
          <a:bodyPr vert="horz" lIns="93114" tIns="46557" rIns="93114" bIns="4655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3"/>
            <a:ext cx="3037840" cy="461169"/>
          </a:xfrm>
          <a:prstGeom prst="rect">
            <a:avLst/>
          </a:prstGeom>
        </p:spPr>
        <p:txBody>
          <a:bodyPr vert="horz" lIns="93114" tIns="46557" rIns="93114" bIns="46557" rtlCol="0"/>
          <a:lstStyle>
            <a:lvl1pPr algn="r">
              <a:defRPr sz="1200"/>
            </a:lvl1pPr>
          </a:lstStyle>
          <a:p>
            <a:fld id="{8A3FC89B-3884-46BB-93E2-E5B7E7BF44F0}" type="datetimeFigureOut">
              <a:rPr lang="en-US" smtClean="0"/>
              <a:pPr/>
              <a:t>7/29/2015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14" tIns="46557" rIns="93114" bIns="4655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1104"/>
            <a:ext cx="5608320" cy="4150519"/>
          </a:xfrm>
          <a:prstGeom prst="rect">
            <a:avLst/>
          </a:prstGeom>
        </p:spPr>
        <p:txBody>
          <a:bodyPr vert="horz" lIns="93114" tIns="46557" rIns="93114" bIns="4655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760609"/>
            <a:ext cx="3037840" cy="461169"/>
          </a:xfrm>
          <a:prstGeom prst="rect">
            <a:avLst/>
          </a:prstGeom>
        </p:spPr>
        <p:txBody>
          <a:bodyPr vert="horz" lIns="93114" tIns="46557" rIns="93114" bIns="4655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760609"/>
            <a:ext cx="3037840" cy="461169"/>
          </a:xfrm>
          <a:prstGeom prst="rect">
            <a:avLst/>
          </a:prstGeom>
        </p:spPr>
        <p:txBody>
          <a:bodyPr vert="horz" lIns="93114" tIns="46557" rIns="93114" bIns="46557" rtlCol="0" anchor="b"/>
          <a:lstStyle>
            <a:lvl1pPr algn="r">
              <a:defRPr sz="1200"/>
            </a:lvl1pPr>
          </a:lstStyle>
          <a:p>
            <a:fld id="{3B01FF36-8FC2-44B2-B044-D326B3578F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579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692150"/>
            <a:ext cx="46101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394" indent="-171394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2DD90-E6DF-487C-A193-96632145439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9C937C5-99CC-4A15-955F-3722D0895AD4}" type="datetime1">
              <a:rPr lang="en-US" smtClean="0"/>
              <a:pPr/>
              <a:t>7/29/2015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01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692150"/>
            <a:ext cx="46101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394" indent="-171394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2DD90-E6DF-487C-A193-96632145439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9C937C5-99CC-4A15-955F-3722D0895AD4}" type="datetime1">
              <a:rPr lang="en-US" smtClean="0"/>
              <a:pPr/>
              <a:t>7/29/2015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33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692150"/>
            <a:ext cx="46101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394" indent="-171394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2DD90-E6DF-487C-A193-96632145439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9C937C5-99CC-4A15-955F-3722D0895AD4}" type="datetime1">
              <a:rPr lang="en-US" smtClean="0"/>
              <a:pPr/>
              <a:t>7/29/2015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437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692150"/>
            <a:ext cx="4610100" cy="3457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2DD90-E6DF-487C-A193-9663214543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B9C937C5-99CC-4A15-955F-3722D0895AD4}" type="datetime1">
              <a:rPr lang="en-US" smtClean="0"/>
              <a:pPr/>
              <a:t>7/29/2015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015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566" y="1781454"/>
            <a:ext cx="3026429" cy="1661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0" y="5791200"/>
            <a:ext cx="9144000" cy="10668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002060"/>
              </a:gs>
            </a:gsLst>
            <a:lin ang="5400000" scaled="1"/>
            <a:tileRect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600450" y="990600"/>
            <a:ext cx="5238750" cy="3595688"/>
          </a:xfrm>
        </p:spPr>
        <p:txBody>
          <a:bodyPr anchor="b"/>
          <a:lstStyle>
            <a:lvl1pPr>
              <a:defRPr b="1" cap="none" baseline="0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19800"/>
            <a:ext cx="6705600" cy="685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19800"/>
            <a:ext cx="2057400" cy="685800"/>
          </a:xfrm>
        </p:spPr>
        <p:txBody>
          <a:bodyPr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mtClean="0">
                <a:solidFill>
                  <a:prstClr val="white"/>
                </a:solidFill>
              </a:rPr>
              <a:t>May 2014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4419599" y="236538"/>
            <a:ext cx="3533193" cy="373062"/>
          </a:xfrm>
          <a:ln>
            <a:noFill/>
          </a:ln>
        </p:spPr>
        <p:txBody>
          <a:bodyPr/>
          <a:lstStyle>
            <a:lvl1pPr algn="r">
              <a:defRPr i="1">
                <a:solidFill>
                  <a:schemeClr val="tx2"/>
                </a:solidFill>
              </a:defRPr>
            </a:lvl1pPr>
          </a:lstStyle>
          <a:p>
            <a:r>
              <a:rPr lang="en-US" smtClean="0">
                <a:solidFill>
                  <a:srgbClr val="424456"/>
                </a:solidFill>
              </a:rPr>
              <a:t>Construction progress                                               October 2014 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F6F16D-00F6-41D7-BBEC-4A32727223A9}" type="slidenum">
              <a:rPr lang="en-US" smtClean="0">
                <a:solidFill>
                  <a:srgbClr val="424456"/>
                </a:solidFill>
              </a:rPr>
              <a:pPr/>
              <a:t>‹#›</a:t>
            </a:fld>
            <a:endParaRPr lang="en-US" dirty="0">
              <a:solidFill>
                <a:srgbClr val="4244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892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930" y="228600"/>
            <a:ext cx="7820117" cy="843455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24456"/>
                </a:solidFill>
              </a:rPr>
              <a:t>May 2014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24456"/>
                </a:solidFill>
              </a:rPr>
              <a:t>Construction progress                                               October 2014 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6F6F16D-00F6-41D7-BBEC-4A32727223A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416359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tx1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rgbClr val="00206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424456"/>
                </a:solidFill>
              </a:rPr>
              <a:t>May 2014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6F6F16D-00F6-41D7-BBEC-4A32727223A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srgbClr val="424456"/>
                </a:solidFill>
              </a:rPr>
              <a:t>Construction progress                                               October 2014 </a:t>
            </a:r>
            <a:endParaRPr lang="en-US" dirty="0">
              <a:solidFill>
                <a:srgbClr val="4244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94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smtClean="0">
                <a:solidFill>
                  <a:srgbClr val="424456"/>
                </a:solidFill>
              </a:rPr>
              <a:t>May 2014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6F6F16D-00F6-41D7-BBEC-4A32727223A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smtClean="0">
                <a:solidFill>
                  <a:srgbClr val="424456"/>
                </a:solidFill>
              </a:rPr>
              <a:t>Construction progress                                               October 2014 </a:t>
            </a:r>
            <a:endParaRPr lang="en-US" dirty="0">
              <a:solidFill>
                <a:srgbClr val="4244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905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 smtClean="0">
                <a:solidFill>
                  <a:srgbClr val="424456"/>
                </a:solidFill>
              </a:rPr>
              <a:t>May 2014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86F6F16D-00F6-41D7-BBEC-4A32727223A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smtClean="0">
                <a:solidFill>
                  <a:srgbClr val="424456"/>
                </a:solidFill>
              </a:rPr>
              <a:t>Construction progress                                               October 2014 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3900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>
                <a:solidFill>
                  <a:srgbClr val="424456"/>
                </a:solidFill>
              </a:rPr>
              <a:t>May 2014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24456"/>
                </a:solidFill>
              </a:rPr>
              <a:t>Construction progress                                               October 2014 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54877" y="488732"/>
            <a:ext cx="533399" cy="270641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6F6F16D-00F6-41D7-BBEC-4A32727223A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타원 34"/>
          <p:cNvSpPr/>
          <p:nvPr userDrawn="1"/>
        </p:nvSpPr>
        <p:spPr>
          <a:xfrm>
            <a:off x="3569525" y="3651166"/>
            <a:ext cx="457200" cy="457200"/>
          </a:xfrm>
          <a:prstGeom prst="ellipse">
            <a:avLst/>
          </a:prstGeom>
          <a:ln w="12700" cmpd="dbl">
            <a:solidFill>
              <a:schemeClr val="bg1">
                <a:lumMod val="65000"/>
              </a:schemeClr>
            </a:solidFill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타원 36"/>
          <p:cNvSpPr/>
          <p:nvPr userDrawn="1"/>
        </p:nvSpPr>
        <p:spPr>
          <a:xfrm>
            <a:off x="2963874" y="4961412"/>
            <a:ext cx="457200" cy="457200"/>
          </a:xfrm>
          <a:prstGeom prst="ellipse">
            <a:avLst/>
          </a:prstGeom>
          <a:ln w="12700" cmpd="dbl">
            <a:solidFill>
              <a:schemeClr val="bg1">
                <a:lumMod val="65000"/>
              </a:schemeClr>
            </a:solidFill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타원 78"/>
          <p:cNvSpPr/>
          <p:nvPr userDrawn="1"/>
        </p:nvSpPr>
        <p:spPr>
          <a:xfrm flipH="1">
            <a:off x="3554681" y="2999015"/>
            <a:ext cx="457200" cy="457200"/>
          </a:xfrm>
          <a:prstGeom prst="ellipse">
            <a:avLst/>
          </a:prstGeom>
          <a:ln w="12700" cmpd="dbl">
            <a:solidFill>
              <a:schemeClr val="bg1">
                <a:lumMod val="65000"/>
              </a:schemeClr>
            </a:solidFill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타원 91"/>
          <p:cNvSpPr/>
          <p:nvPr userDrawn="1"/>
        </p:nvSpPr>
        <p:spPr>
          <a:xfrm>
            <a:off x="2850075" y="1826325"/>
            <a:ext cx="457200" cy="457200"/>
          </a:xfrm>
          <a:prstGeom prst="ellipse">
            <a:avLst/>
          </a:prstGeom>
          <a:ln w="12700" cmpd="dbl">
            <a:solidFill>
              <a:schemeClr val="bg1">
                <a:lumMod val="65000"/>
              </a:schemeClr>
            </a:solidFill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타원 38"/>
          <p:cNvSpPr/>
          <p:nvPr userDrawn="1"/>
        </p:nvSpPr>
        <p:spPr>
          <a:xfrm>
            <a:off x="3352800" y="2400300"/>
            <a:ext cx="457200" cy="457200"/>
          </a:xfrm>
          <a:prstGeom prst="ellipse">
            <a:avLst/>
          </a:prstGeom>
          <a:ln w="12700" cmpd="dbl">
            <a:solidFill>
              <a:schemeClr val="bg1">
                <a:lumMod val="65000"/>
              </a:schemeClr>
            </a:solidFill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타원 37"/>
          <p:cNvSpPr/>
          <p:nvPr userDrawn="1"/>
        </p:nvSpPr>
        <p:spPr>
          <a:xfrm>
            <a:off x="365234" y="2312272"/>
            <a:ext cx="2743200" cy="2667000"/>
          </a:xfrm>
          <a:prstGeom prst="ellipse">
            <a:avLst/>
          </a:prstGeom>
          <a:gradFill>
            <a:gsLst>
              <a:gs pos="0">
                <a:srgbClr val="5E9EFF">
                  <a:alpha val="0"/>
                </a:srgbClr>
              </a:gs>
              <a:gs pos="42000">
                <a:srgbClr val="85C2FF">
                  <a:alpha val="51000"/>
                </a:srgbClr>
              </a:gs>
              <a:gs pos="67000">
                <a:srgbClr val="C4D6EB">
                  <a:alpha val="70000"/>
                </a:srgbClr>
              </a:gs>
              <a:gs pos="92000">
                <a:schemeClr val="tx2">
                  <a:lumMod val="60000"/>
                  <a:lumOff val="40000"/>
                </a:schemeClr>
              </a:gs>
            </a:gsLst>
            <a:lin ang="5400000" scaled="0"/>
          </a:gradFill>
          <a:ln cmpd="dbl"/>
          <a:effectLst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/>
          </a:scene3d>
          <a:sp3d prstMaterial="flat">
            <a:bevelT w="1270000" h="1270000"/>
            <a:bevelB w="0" h="0"/>
            <a:contourClr>
              <a:schemeClr val="accent1">
                <a:lumMod val="75000"/>
              </a:schemeClr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endParaRPr lang="en-US" altLang="ko-KR" b="1" dirty="0">
              <a:ln w="50800"/>
              <a:solidFill>
                <a:prstClr val="white">
                  <a:shade val="50000"/>
                </a:prstClr>
              </a:solidFill>
              <a:cs typeface="Arial" pitchFamily="34" charset="0"/>
            </a:endParaRP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/>
          </p:nvPr>
        </p:nvSpPr>
        <p:spPr>
          <a:xfrm>
            <a:off x="3412175" y="1752600"/>
            <a:ext cx="5410200" cy="533400"/>
          </a:xfrm>
        </p:spPr>
        <p:txBody>
          <a:bodyPr>
            <a:norm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3962400" y="2362200"/>
            <a:ext cx="4876800" cy="533400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2400"/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24" name="Text Placeholder 19"/>
          <p:cNvSpPr>
            <a:spLocks noGrp="1"/>
          </p:cNvSpPr>
          <p:nvPr>
            <p:ph type="body" sz="quarter" idx="17"/>
          </p:nvPr>
        </p:nvSpPr>
        <p:spPr>
          <a:xfrm>
            <a:off x="3962400" y="4267200"/>
            <a:ext cx="4876800" cy="533400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2400"/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25" name="타원 78"/>
          <p:cNvSpPr/>
          <p:nvPr userDrawn="1"/>
        </p:nvSpPr>
        <p:spPr>
          <a:xfrm flipH="1">
            <a:off x="3358738" y="4326081"/>
            <a:ext cx="457200" cy="457200"/>
          </a:xfrm>
          <a:prstGeom prst="ellipse">
            <a:avLst/>
          </a:prstGeom>
          <a:ln w="12700" cmpd="dbl">
            <a:solidFill>
              <a:schemeClr val="bg1">
                <a:lumMod val="65000"/>
              </a:schemeClr>
            </a:solidFill>
          </a:ln>
          <a:effectLst>
            <a:outerShdw blurRad="190500" dist="1270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 Placeholder 19"/>
          <p:cNvSpPr>
            <a:spLocks noGrp="1"/>
          </p:cNvSpPr>
          <p:nvPr>
            <p:ph type="body" sz="quarter" idx="18"/>
          </p:nvPr>
        </p:nvSpPr>
        <p:spPr>
          <a:xfrm>
            <a:off x="3513406" y="4953000"/>
            <a:ext cx="5401994" cy="533400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2400"/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27" name="Text Placeholder 19"/>
          <p:cNvSpPr>
            <a:spLocks noGrp="1"/>
          </p:cNvSpPr>
          <p:nvPr>
            <p:ph type="body" sz="quarter" idx="19"/>
          </p:nvPr>
        </p:nvSpPr>
        <p:spPr>
          <a:xfrm>
            <a:off x="4187482" y="2971800"/>
            <a:ext cx="4651717" cy="533400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2400"/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  <p:sp>
        <p:nvSpPr>
          <p:cNvPr id="28" name="Text Placeholder 19"/>
          <p:cNvSpPr>
            <a:spLocks noGrp="1"/>
          </p:cNvSpPr>
          <p:nvPr>
            <p:ph type="body" sz="quarter" idx="20"/>
          </p:nvPr>
        </p:nvSpPr>
        <p:spPr>
          <a:xfrm>
            <a:off x="4187482" y="3581400"/>
            <a:ext cx="4651717" cy="533400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2400"/>
            </a:lvl1pPr>
          </a:lstStyle>
          <a:p>
            <a:pPr lvl="0"/>
            <a:r>
              <a:rPr lang="en-US" dirty="0" smtClean="0"/>
              <a:t>Click to edit Master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629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424456"/>
                </a:solidFill>
              </a:rPr>
              <a:t>May 2014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24456"/>
                </a:solidFill>
              </a:rPr>
              <a:t>Construction progress                                               October 2014 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F6F16D-00F6-41D7-BBEC-4A32727223A9}" type="slidenum">
              <a:rPr lang="en-US" smtClean="0">
                <a:solidFill>
                  <a:srgbClr val="424456"/>
                </a:solidFill>
              </a:rPr>
              <a:pPr/>
              <a:t>‹#›</a:t>
            </a:fld>
            <a:endParaRPr lang="en-US" dirty="0">
              <a:solidFill>
                <a:srgbClr val="4244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4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424456"/>
                </a:solidFill>
              </a:rPr>
              <a:t>May 2014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24456"/>
                </a:solidFill>
              </a:rPr>
              <a:t>Construction progress                                               October 2014 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F6F16D-00F6-41D7-BBEC-4A32727223A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18528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en-US" smtClean="0">
                <a:solidFill>
                  <a:srgbClr val="424456"/>
                </a:solidFill>
              </a:rPr>
              <a:t>May 2014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86F6F16D-00F6-41D7-BBEC-4A32727223A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lang="en-US" smtClean="0">
                <a:solidFill>
                  <a:srgbClr val="424456"/>
                </a:solidFill>
              </a:rPr>
              <a:t>Construction progress                                               October 2014 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578524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424456"/>
                </a:solidFill>
              </a:rPr>
              <a:t>May 2014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24456"/>
                </a:solidFill>
              </a:rPr>
              <a:t>Construction progress                                               October 2014 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F16D-00F6-41D7-BBEC-4A32727223A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559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lang="en-US" smtClean="0">
                <a:solidFill>
                  <a:srgbClr val="424456"/>
                </a:solidFill>
              </a:rPr>
              <a:t>May 2014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lang="en-US" smtClean="0">
                <a:solidFill>
                  <a:srgbClr val="424456"/>
                </a:solidFill>
              </a:rPr>
              <a:t>Construction progress                                               October 2014 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tx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86F6F16D-00F6-41D7-BBEC-4A32727223A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535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4676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43788" y="6248400"/>
            <a:ext cx="1319212" cy="36512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400" i="1">
                <a:solidFill>
                  <a:schemeClr val="tx2"/>
                </a:solidFill>
              </a:defRPr>
            </a:lvl1pPr>
          </a:lstStyle>
          <a:p>
            <a:r>
              <a:rPr lang="en-US" smtClean="0">
                <a:solidFill>
                  <a:srgbClr val="424456"/>
                </a:solidFill>
              </a:rPr>
              <a:t>May 2014</a:t>
            </a:r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371600" y="6248206"/>
            <a:ext cx="5786438" cy="365125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i="1">
                <a:solidFill>
                  <a:schemeClr val="tx2"/>
                </a:solidFill>
              </a:defRPr>
            </a:lvl1pPr>
          </a:lstStyle>
          <a:p>
            <a:r>
              <a:rPr lang="en-US" smtClean="0">
                <a:solidFill>
                  <a:srgbClr val="424456"/>
                </a:solidFill>
              </a:rPr>
              <a:t>Construction progress                                               October 2014 </a:t>
            </a:r>
            <a:endParaRPr lang="en-US" dirty="0" smtClean="0">
              <a:solidFill>
                <a:srgbClr val="424456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타원 37"/>
          <p:cNvSpPr/>
          <p:nvPr/>
        </p:nvSpPr>
        <p:spPr>
          <a:xfrm>
            <a:off x="228600" y="320040"/>
            <a:ext cx="640080" cy="640080"/>
          </a:xfrm>
          <a:prstGeom prst="ellipse">
            <a:avLst/>
          </a:prstGeom>
          <a:gradFill>
            <a:gsLst>
              <a:gs pos="0">
                <a:srgbClr val="5E9EFF">
                  <a:alpha val="0"/>
                </a:srgbClr>
              </a:gs>
              <a:gs pos="42000">
                <a:srgbClr val="85C2FF">
                  <a:alpha val="51000"/>
                </a:srgbClr>
              </a:gs>
              <a:gs pos="67000">
                <a:srgbClr val="C4D6EB">
                  <a:alpha val="70000"/>
                </a:srgbClr>
              </a:gs>
              <a:gs pos="92000">
                <a:schemeClr val="tx2">
                  <a:lumMod val="60000"/>
                  <a:lumOff val="40000"/>
                </a:schemeClr>
              </a:gs>
            </a:gsLst>
            <a:lin ang="5400000" scaled="0"/>
          </a:gradFill>
          <a:ln cmpd="dbl"/>
          <a:effectLst/>
          <a:scene3d>
            <a:camera prst="orthographicFront">
              <a:rot lat="0" lon="0" rev="0"/>
            </a:camera>
            <a:lightRig rig="brightRoom" dir="t"/>
          </a:scene3d>
          <a:sp3d prstMaterial="flat">
            <a:bevelT w="1270000" h="1270000"/>
            <a:bevelB w="0" h="0"/>
            <a:contourClr>
              <a:schemeClr val="accent1">
                <a:lumMod val="75000"/>
              </a:schemeClr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endParaRPr lang="en-US" altLang="ko-KR" b="1" dirty="0">
              <a:ln w="50800"/>
              <a:solidFill>
                <a:prstClr val="white">
                  <a:shade val="50000"/>
                </a:prstClr>
              </a:solidFill>
              <a:cs typeface="Arial" pitchFamily="34" charset="0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268010" y="499710"/>
            <a:ext cx="533400" cy="244476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ctr" eaLnBrk="1" latinLnBrk="0" hangingPunct="1">
              <a:defRPr kumimoji="0"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6F6F16D-00F6-41D7-BBEC-4A32727223A9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1285461"/>
            <a:ext cx="9144000" cy="212034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002060"/>
              </a:gs>
            </a:gsLst>
            <a:lin ang="2700000" scaled="1"/>
            <a:tileRect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1644" y="6178832"/>
            <a:ext cx="1061356" cy="582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92359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600450" y="990600"/>
            <a:ext cx="5391150" cy="37338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rial Rounded MT Bold" pitchFamily="34" charset="0"/>
              </a:rPr>
              <a:t>Citizens Oversight Committee </a:t>
            </a:r>
            <a:br>
              <a:rPr lang="en-US" sz="2800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sz="2800" dirty="0">
                <a:solidFill>
                  <a:schemeClr val="tx1"/>
                </a:solidFill>
                <a:latin typeface="Arial Rounded MT Bold" pitchFamily="34" charset="0"/>
              </a:rPr>
              <a:t>for Measure K and Measure Q </a:t>
            </a:r>
            <a: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en-US" sz="2800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 Rounded MT Bold" pitchFamily="34" charset="0"/>
              </a:rPr>
              <a:t/>
            </a:r>
            <a:br>
              <a:rPr lang="en-US" dirty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Project Updates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057400" y="6019800"/>
            <a:ext cx="5029200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COC Meeting – July 28, 2015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52600" y="3048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tx2"/>
                </a:solidFill>
                <a:latin typeface="Arial Rounded MT Bold" pitchFamily="34" charset="0"/>
              </a:rPr>
              <a:t> </a:t>
            </a:r>
            <a:endParaRPr lang="en-US" sz="2800" dirty="0">
              <a:solidFill>
                <a:schemeClr val="tx2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3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F16D-00F6-41D7-BBEC-4A32727223A9}" type="slidenum">
              <a:rPr lang="en-US" smtClean="0">
                <a:solidFill>
                  <a:srgbClr val="424456"/>
                </a:solidFill>
              </a:rPr>
              <a:pPr/>
              <a:t>2</a:t>
            </a:fld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66800" y="228600"/>
            <a:ext cx="7010400" cy="762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Arial Rounded MT Bold" pitchFamily="34" charset="0"/>
              </a:rPr>
              <a:t>Baird Gym</a:t>
            </a:r>
            <a:endParaRPr lang="en-US" dirty="0">
              <a:latin typeface="Arial Rounded MT Bold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27"/>
          <a:stretch/>
        </p:blipFill>
        <p:spPr bwMode="auto">
          <a:xfrm>
            <a:off x="2438400" y="0"/>
            <a:ext cx="6705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" y="2876550"/>
            <a:ext cx="5634038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9729" y="381000"/>
            <a:ext cx="16573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latin typeface="Arial Rounded MT Bold" pitchFamily="34" charset="0"/>
              </a:rPr>
              <a:t>Baird </a:t>
            </a:r>
          </a:p>
          <a:p>
            <a:pPr algn="ctr"/>
            <a:r>
              <a:rPr lang="en-US" sz="4000" dirty="0" smtClean="0">
                <a:latin typeface="Arial Rounded MT Bold" pitchFamily="34" charset="0"/>
              </a:rPr>
              <a:t>Gym </a:t>
            </a:r>
            <a:endParaRPr lang="en-US" sz="40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99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562600" y="276225"/>
            <a:ext cx="3429000" cy="17526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latin typeface="Arial Rounded MT Bold" pitchFamily="34" charset="0"/>
              </a:rPr>
              <a:t/>
            </a:r>
            <a:br>
              <a:rPr lang="en-US" sz="2800" dirty="0" smtClean="0">
                <a:latin typeface="Arial Rounded MT Bold" pitchFamily="34" charset="0"/>
              </a:rPr>
            </a:b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Bullard Classroom Buildings</a:t>
            </a:r>
            <a:r>
              <a:rPr lang="en-US" dirty="0" smtClean="0">
                <a:latin typeface="Arial Rounded MT Bold" pitchFamily="34" charset="0"/>
              </a:rPr>
              <a:t/>
            </a:r>
            <a:br>
              <a:rPr lang="en-US" dirty="0" smtClean="0">
                <a:latin typeface="Arial Rounded MT Bold" pitchFamily="34" charset="0"/>
              </a:rPr>
            </a:br>
            <a:endParaRPr lang="en-US" dirty="0">
              <a:latin typeface="Arial Rounded MT Bold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F16D-00F6-41D7-BBEC-4A32727223A9}" type="slidenum">
              <a:rPr lang="en-US" smtClean="0">
                <a:solidFill>
                  <a:srgbClr val="424456"/>
                </a:solidFill>
              </a:rPr>
              <a:pPr/>
              <a:t>3</a:t>
            </a:fld>
            <a:endParaRPr lang="en-US" dirty="0">
              <a:solidFill>
                <a:srgbClr val="424456"/>
              </a:solidFill>
            </a:endParaRPr>
          </a:p>
        </p:txBody>
      </p:sp>
      <p:pic>
        <p:nvPicPr>
          <p:cNvPr id="3074" name="Picture 2" descr="C:\Users\kstempl\Pictures\2015.07.28 COC\IMG_78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1020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kstempl\Pictures\2015.07.28 COC\IMG_78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171700"/>
            <a:ext cx="62484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71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stempl\Pictures\2015.07.28 COC\IMG_79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458200" cy="63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stempl\Pictures\2015.07.28 COC\IMG_79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28600"/>
            <a:ext cx="86360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1" y="228600"/>
            <a:ext cx="8229599" cy="8429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Hoover Pool </a:t>
            </a:r>
            <a:endParaRPr lang="en-US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F16D-00F6-41D7-BBEC-4A32727223A9}" type="slidenum">
              <a:rPr lang="en-US" smtClean="0">
                <a:solidFill>
                  <a:srgbClr val="424456"/>
                </a:solidFill>
              </a:rPr>
              <a:pPr/>
              <a:t>4</a:t>
            </a:fld>
            <a:endParaRPr lang="en-US" dirty="0">
              <a:solidFill>
                <a:srgbClr val="4244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91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F16D-00F6-41D7-BBEC-4A32727223A9}" type="slidenum">
              <a:rPr lang="en-US" smtClean="0">
                <a:solidFill>
                  <a:srgbClr val="424456"/>
                </a:solidFill>
              </a:rPr>
              <a:pPr/>
              <a:t>5</a:t>
            </a:fld>
            <a:endParaRPr lang="en-US" dirty="0">
              <a:solidFill>
                <a:srgbClr val="424456"/>
              </a:solidFill>
            </a:endParaRPr>
          </a:p>
        </p:txBody>
      </p:sp>
      <p:pic>
        <p:nvPicPr>
          <p:cNvPr id="5122" name="Picture 6" descr="image00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59"/>
          <a:stretch/>
        </p:blipFill>
        <p:spPr bwMode="auto">
          <a:xfrm>
            <a:off x="76200" y="1143000"/>
            <a:ext cx="899323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609600" y="152400"/>
            <a:ext cx="7820025" cy="842963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McLane Classroom Building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74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F16D-00F6-41D7-BBEC-4A32727223A9}" type="slidenum">
              <a:rPr lang="en-US" smtClean="0">
                <a:solidFill>
                  <a:srgbClr val="424456"/>
                </a:solidFill>
              </a:rPr>
              <a:pPr/>
              <a:t>6</a:t>
            </a:fld>
            <a:endParaRPr lang="en-US" dirty="0">
              <a:solidFill>
                <a:srgbClr val="424456"/>
              </a:solidFill>
            </a:endParaRPr>
          </a:p>
        </p:txBody>
      </p:sp>
      <p:pic>
        <p:nvPicPr>
          <p:cNvPr id="4099" name="Picture 3" descr="C:\Users\kstempl\AppData\Local\Microsoft\Windows\Temporary Internet Files\Content.Outlook\C11L9S4E\20150711_112430 (4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1906"/>
            <a:ext cx="57912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kstempl\AppData\Local\Microsoft\Windows\Temporary Internet Files\Content.Outlook\C11L9S4E\20150718_09195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29200" y="3257550"/>
            <a:ext cx="4114800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err="1" smtClean="0">
                <a:solidFill>
                  <a:schemeClr val="tx1"/>
                </a:solidFill>
                <a:latin typeface="Arial Rounded MT Bold" pitchFamily="34" charset="0"/>
              </a:rPr>
              <a:t>Patino</a:t>
            </a:r>
            <a:r>
              <a:rPr lang="en-US" sz="4400" dirty="0" smtClean="0">
                <a:solidFill>
                  <a:schemeClr val="tx1"/>
                </a:solidFill>
                <a:latin typeface="Arial Rounded MT Bold" pitchFamily="34" charset="0"/>
              </a:rPr>
              <a:t> School of Entrepreneurship </a:t>
            </a:r>
            <a:endParaRPr lang="en-US" sz="3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13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6F16D-00F6-41D7-BBEC-4A32727223A9}" type="slidenum">
              <a:rPr lang="en-US" smtClean="0">
                <a:solidFill>
                  <a:srgbClr val="424456"/>
                </a:solidFill>
              </a:rPr>
              <a:pPr/>
              <a:t>7</a:t>
            </a:fld>
            <a:endParaRPr lang="en-US" dirty="0">
              <a:solidFill>
                <a:srgbClr val="424456"/>
              </a:solidFill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5410199" y="457200"/>
            <a:ext cx="3429001" cy="1981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Facility Improvement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Projects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37" y="3225403"/>
            <a:ext cx="4843463" cy="3632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F:\Completed_Summer_Projects-2015\Kings_CanyonMS\DJI_00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64161" cy="387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99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8304E91B49C24BB235BD4297EA69A1" ma:contentTypeVersion="0" ma:contentTypeDescription="Create a new document." ma:contentTypeScope="" ma:versionID="d152c0bde11833308b63b5c5e89b393a">
  <xsd:schema xmlns:xsd="http://www.w3.org/2001/XMLSchema" xmlns:p="http://schemas.microsoft.com/office/2006/metadata/properties" xmlns:ns1="http://schemas.microsoft.com/sharepoint/v3" xmlns:ns2="http://schemas.microsoft.com/sharepoint/v3/fields" targetNamespace="http://schemas.microsoft.com/office/2006/metadata/properties" ma:root="true" ma:fieldsID="65ae06c5953483a013e60a4b0566ef22" ns1:_="" ns2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DCDateModified" minOccurs="0"/>
                <xsd:element ref="ns1:EMail" minOccurs="0"/>
                <xsd:element ref="ns2:_Format" minOccurs="0"/>
                <xsd:element ref="ns2:Location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EMail" ma:index="11" nillable="true" ma:displayName="E-Mail" ma:internalName="EMail" ma:readOnly="false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DCDateModified" ma:index="10" nillable="true" ma:displayName="Date Modified" ma:description="The date on which this resource was last modified" ma:format="DateTime" ma:internalName="_DCDateModified">
      <xsd:simpleType>
        <xsd:restriction base="dms:DateTime"/>
      </xsd:simpleType>
    </xsd:element>
    <xsd:element name="_Format" ma:index="12" nillable="true" ma:displayName="Format" ma:description="Media-type, file format or dimensions" ma:internalName="_Format">
      <xsd:simpleType>
        <xsd:restriction base="dms:Text"/>
      </xsd:simpleType>
    </xsd:element>
    <xsd:element name="Location" ma:index="14" nillable="true" ma:displayName="Location" ma:internalName="Locat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8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 ma:index="15" ma:displayName="Subject"/>
        <xsd:element ref="dc:description" minOccurs="0" maxOccurs="1" ma:index="9" ma:displayName="Comments"/>
        <xsd:element name="keywords" minOccurs="0" maxOccurs="1" type="xsd:string" ma:index="13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_DCDateModified xmlns="http://schemas.microsoft.com/sharepoint/v3/fields" xsi:nil="true"/>
    <EMail xmlns="http://schemas.microsoft.com/sharepoint/v3" xsi:nil="true"/>
    <_Format xmlns="http://schemas.microsoft.com/sharepoint/v3/fields" xsi:nil="true"/>
    <Location xmlns="http://schemas.microsoft.com/sharepoint/v3/fields" xsi:nil="true"/>
  </documentManagement>
</p:properties>
</file>

<file path=customXml/itemProps1.xml><?xml version="1.0" encoding="utf-8"?>
<ds:datastoreItem xmlns:ds="http://schemas.openxmlformats.org/officeDocument/2006/customXml" ds:itemID="{60B4D46F-4BDD-43C4-AB32-6489CB4C5BC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175EFE-2802-412A-B66F-1D5E635441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3/field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37EC0EB4-5B12-4A75-99BC-8058DBCBC4EE}">
  <ds:schemaRefs>
    <ds:schemaRef ds:uri="http://purl.org/dc/terms/"/>
    <ds:schemaRef ds:uri="http://schemas.microsoft.com/sharepoint/v3"/>
    <ds:schemaRef ds:uri="http://schemas.microsoft.com/office/2006/documentManagement/types"/>
    <ds:schemaRef ds:uri="http://purl.org/dc/elements/1.1/"/>
    <ds:schemaRef ds:uri="http://purl.org/dc/dcmitype/"/>
    <ds:schemaRef ds:uri="http://schemas.microsoft.com/sharepoint/v3/fields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29931</TotalTime>
  <Words>41</Words>
  <Application>Microsoft Office PowerPoint</Application>
  <PresentationFormat>On-screen Show (4:3)</PresentationFormat>
  <Paragraphs>26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Median</vt:lpstr>
      <vt:lpstr>Citizens Oversight Committee  for Measure K and Measure Q   Project Updates</vt:lpstr>
      <vt:lpstr>Baird Gym</vt:lpstr>
      <vt:lpstr> Bullard Classroom Buildings </vt:lpstr>
      <vt:lpstr>Hoover Pool </vt:lpstr>
      <vt:lpstr>McLane Classroom Building</vt:lpstr>
      <vt:lpstr>Patino School of Entrepreneurship </vt:lpstr>
      <vt:lpstr>PowerPoint Presentation</vt:lpstr>
    </vt:vector>
  </TitlesOfParts>
  <Company>Fresno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School Boundary</dc:title>
  <dc:creator>Heidi Heltne</dc:creator>
  <cp:lastModifiedBy>Karin Temple</cp:lastModifiedBy>
  <cp:revision>1047</cp:revision>
  <cp:lastPrinted>2015-07-28T14:46:04Z</cp:lastPrinted>
  <dcterms:created xsi:type="dcterms:W3CDTF">2011-11-15T23:51:49Z</dcterms:created>
  <dcterms:modified xsi:type="dcterms:W3CDTF">2015-07-29T16:07:55Z</dcterms:modified>
</cp:coreProperties>
</file>