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4"/>
    <p:sldMasterId id="2147483674" r:id="rId5"/>
  </p:sldMasterIdLst>
  <p:notesMasterIdLst>
    <p:notesMasterId r:id="rId6"/>
  </p:notesMasterIdLst>
  <p:sldIdLst>
    <p:sldId id="256" r:id="rId7"/>
    <p:sldId id="257" r:id="rId8"/>
    <p:sldId id="258" r:id="rId9"/>
  </p:sldIdLst>
  <p:sldSz cy="5143500" cx="9144000"/>
  <p:notesSz cx="6858000" cy="9144000"/>
  <p:embeddedFontLst>
    <p:embeddedFont>
      <p:font typeface="Roboto Slab"/>
      <p:regular r:id="rId10"/>
      <p:bold r:id="rId11"/>
    </p:embeddedFont>
    <p:embeddedFont>
      <p:font typeface="Roboto"/>
      <p:regular r:id="rId12"/>
      <p:bold r:id="rId13"/>
      <p:italic r:id="rId14"/>
      <p:boldItalic r:id="rId15"/>
    </p:embeddedFont>
    <p:embeddedFont>
      <p:font typeface="Proxima Nova"/>
      <p:regular r:id="rId16"/>
      <p:bold r:id="rId17"/>
      <p:italic r:id="rId18"/>
      <p:boldItalic r:id="rId19"/>
    </p:embeddedFont>
    <p:embeddedFont>
      <p:font typeface="Lora"/>
      <p:regular r:id="rId20"/>
      <p:bold r:id="rId21"/>
      <p:italic r:id="rId22"/>
      <p:boldItalic r:id="rId23"/>
    </p:embeddedFont>
    <p:embeddedFont>
      <p:font typeface="Spectral"/>
      <p:regular r:id="rId24"/>
      <p:bold r:id="rId25"/>
      <p:italic r:id="rId26"/>
      <p:boldItalic r:id="rId27"/>
    </p:embeddedFont>
    <p:embeddedFont>
      <p:font typeface="Bitter Medium"/>
      <p:regular r:id="rId28"/>
      <p:bold r:id="rId29"/>
      <p:italic r:id="rId30"/>
      <p:boldItalic r:id="rId31"/>
    </p:embeddedFont>
    <p:embeddedFont>
      <p:font typeface="Spectral Medium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ora-regular.fntdata"/><Relationship Id="rId22" Type="http://schemas.openxmlformats.org/officeDocument/2006/relationships/font" Target="fonts/Lora-italic.fntdata"/><Relationship Id="rId21" Type="http://schemas.openxmlformats.org/officeDocument/2006/relationships/font" Target="fonts/Lora-bold.fntdata"/><Relationship Id="rId24" Type="http://schemas.openxmlformats.org/officeDocument/2006/relationships/font" Target="fonts/Spectral-regular.fntdata"/><Relationship Id="rId23" Type="http://schemas.openxmlformats.org/officeDocument/2006/relationships/font" Target="fonts/Lora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Spectral-italic.fntdata"/><Relationship Id="rId25" Type="http://schemas.openxmlformats.org/officeDocument/2006/relationships/font" Target="fonts/Spectral-bold.fntdata"/><Relationship Id="rId28" Type="http://schemas.openxmlformats.org/officeDocument/2006/relationships/font" Target="fonts/BitterMedium-regular.fntdata"/><Relationship Id="rId27" Type="http://schemas.openxmlformats.org/officeDocument/2006/relationships/font" Target="fonts/Spectral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BitterMedium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BitterMedium-boldItalic.fntdata"/><Relationship Id="rId30" Type="http://schemas.openxmlformats.org/officeDocument/2006/relationships/font" Target="fonts/BitterMedium-italic.fntdata"/><Relationship Id="rId11" Type="http://schemas.openxmlformats.org/officeDocument/2006/relationships/font" Target="fonts/RobotoSlab-bold.fntdata"/><Relationship Id="rId33" Type="http://schemas.openxmlformats.org/officeDocument/2006/relationships/font" Target="fonts/SpectralMedium-bold.fntdata"/><Relationship Id="rId10" Type="http://schemas.openxmlformats.org/officeDocument/2006/relationships/font" Target="fonts/RobotoSlab-regular.fntdata"/><Relationship Id="rId32" Type="http://schemas.openxmlformats.org/officeDocument/2006/relationships/font" Target="fonts/SpectralMedium-regular.fntdata"/><Relationship Id="rId13" Type="http://schemas.openxmlformats.org/officeDocument/2006/relationships/font" Target="fonts/Roboto-bold.fntdata"/><Relationship Id="rId35" Type="http://schemas.openxmlformats.org/officeDocument/2006/relationships/font" Target="fonts/SpectralMedium-boldItalic.fntdata"/><Relationship Id="rId12" Type="http://schemas.openxmlformats.org/officeDocument/2006/relationships/font" Target="fonts/Roboto-regular.fntdata"/><Relationship Id="rId34" Type="http://schemas.openxmlformats.org/officeDocument/2006/relationships/font" Target="fonts/SpectralMedium-italic.fntdata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17" Type="http://schemas.openxmlformats.org/officeDocument/2006/relationships/font" Target="fonts/ProximaNova-bold.fntdata"/><Relationship Id="rId16" Type="http://schemas.openxmlformats.org/officeDocument/2006/relationships/font" Target="fonts/ProximaNova-regular.fntdata"/><Relationship Id="rId19" Type="http://schemas.openxmlformats.org/officeDocument/2006/relationships/font" Target="fonts/ProximaNova-boldItalic.fntdata"/><Relationship Id="rId18" Type="http://schemas.openxmlformats.org/officeDocument/2006/relationships/font" Target="fonts/ProximaNova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99646666c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g299646666c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96c9247303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96c9247303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9bdff2fe47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9bdff2fe47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erson sitting at a table using a computer&#10;&#10;Description automatically generated" id="64" name="Google Shape;64;p13"/>
          <p:cNvPicPr preferRelativeResize="0"/>
          <p:nvPr/>
        </p:nvPicPr>
        <p:blipFill rotWithShape="1">
          <a:blip r:embed="rId2">
            <a:alphaModFix/>
          </a:blip>
          <a:srcRect b="5917" l="0" r="368" t="10020"/>
          <a:stretch/>
        </p:blipFill>
        <p:spPr>
          <a:xfrm>
            <a:off x="0" y="0"/>
            <a:ext cx="91439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chemeClr val="lt1">
              <a:alpha val="69800"/>
            </a:scheme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271130" y="0"/>
            <a:ext cx="1180200" cy="51435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close up of a sign&#10;&#10;Description automatically generated" id="67" name="Google Shape;6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8484" y="175109"/>
            <a:ext cx="745506" cy="298203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>
            <p:ph type="ctrTitle"/>
          </p:nvPr>
        </p:nvSpPr>
        <p:spPr>
          <a:xfrm>
            <a:off x="1523114" y="2855794"/>
            <a:ext cx="4130700" cy="1843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41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/>
          <p:nvPr/>
        </p:nvSpPr>
        <p:spPr>
          <a:xfrm>
            <a:off x="0" y="4513205"/>
            <a:ext cx="9144000" cy="39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close up of a sign&#10;&#10;Description automatically generated" id="71" name="Google Shape;71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98013" y="4547207"/>
            <a:ext cx="747975" cy="29919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 txBox="1"/>
          <p:nvPr>
            <p:ph type="title"/>
          </p:nvPr>
        </p:nvSpPr>
        <p:spPr>
          <a:xfrm>
            <a:off x="534285" y="114922"/>
            <a:ext cx="8341200" cy="56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Calibri"/>
              <a:buNone/>
              <a:defRPr sz="27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534285" y="1121738"/>
            <a:ext cx="79680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▪"/>
              <a:defRPr b="0" i="0" sz="21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Char char="▪"/>
              <a:defRPr b="0" i="0" sz="15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14"/>
          <p:cNvSpPr/>
          <p:nvPr/>
        </p:nvSpPr>
        <p:spPr>
          <a:xfrm>
            <a:off x="0" y="4876967"/>
            <a:ext cx="9144000" cy="92700"/>
          </a:xfrm>
          <a:prstGeom prst="rect">
            <a:avLst/>
          </a:prstGeom>
          <a:solidFill>
            <a:srgbClr val="F1603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A51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4"/>
          <p:cNvSpPr txBox="1"/>
          <p:nvPr>
            <p:ph idx="11" type="ftr"/>
          </p:nvPr>
        </p:nvSpPr>
        <p:spPr>
          <a:xfrm>
            <a:off x="3028950" y="490825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7F7F7F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76" name="Google Shape;76;p14"/>
          <p:cNvSpPr txBox="1"/>
          <p:nvPr>
            <p:ph idx="10" type="dt"/>
          </p:nvPr>
        </p:nvSpPr>
        <p:spPr>
          <a:xfrm>
            <a:off x="178594" y="490347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7F7F7F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77" name="Google Shape;77;p14"/>
          <p:cNvSpPr txBox="1"/>
          <p:nvPr>
            <p:ph idx="12" type="sldNum"/>
          </p:nvPr>
        </p:nvSpPr>
        <p:spPr>
          <a:xfrm>
            <a:off x="6908006" y="4896845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84" name="Google Shape;84;p16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85" name="Google Shape;85;p16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6" name="Google Shape;86;p16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87" name="Google Shape;87;p16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88" name="Google Shape;8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" name="Google Shape;90;p17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1" name="Google Shape;91;p17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2" name="Google Shape;9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4" name="Google Shape;94;p18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5" name="Google Shape;95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Google Shape;99;p19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0" name="Google Shape;100;p1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2" name="Google Shape;102;p19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3" name="Google Shape;10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6" name="Google Shape;10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8" name="Google Shape;108;p21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9" name="Google Shape;109;p21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0" name="Google Shape;110;p21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1" name="Google Shape;11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7" name="Google Shape;117;p23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8" name="Google Shape;118;p23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119" name="Google Shape;119;p23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120" name="Google Shape;120;p2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1" name="Google Shape;12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5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8" name="Google Shape;128;p25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9" name="Google Shape;12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4" name="Google Shape;134;p2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135" name="Google Shape;135;p2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6" name="Google Shape;136;p2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7" name="Google Shape;137;p2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10000"/>
          </a:bodyPr>
          <a:lstStyle>
            <a:lvl1pPr indent="0" lvl="0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image" Target="../media/image8.jpg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1" name="Google Shape;8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mc:AlternateContent>
    <mc:Choice Requires="p14">
      <p:transition spd="slow" p14:dur="1300">
        <p:push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5.jpg"/><Relationship Id="rId5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697"/>
            <a:ext cx="9144003" cy="5130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42875" y="981275"/>
            <a:ext cx="2120325" cy="199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8"/>
          <p:cNvSpPr txBox="1"/>
          <p:nvPr/>
        </p:nvSpPr>
        <p:spPr>
          <a:xfrm>
            <a:off x="1088950" y="1152975"/>
            <a:ext cx="7280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8"/>
          <p:cNvSpPr txBox="1"/>
          <p:nvPr>
            <p:ph type="title"/>
          </p:nvPr>
        </p:nvSpPr>
        <p:spPr>
          <a:xfrm>
            <a:off x="897200" y="-30275"/>
            <a:ext cx="7755900" cy="50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Spectral"/>
                <a:ea typeface="Spectral"/>
                <a:cs typeface="Spectral"/>
                <a:sym typeface="Spectral"/>
              </a:rPr>
              <a:t>Lone Star Governance</a:t>
            </a:r>
            <a:endParaRPr b="1" sz="36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Spectral"/>
                <a:ea typeface="Spectral"/>
                <a:cs typeface="Spectral"/>
                <a:sym typeface="Spectral"/>
              </a:rPr>
              <a:t>Vision and Theory of Action</a:t>
            </a:r>
            <a:endParaRPr b="1" sz="3600">
              <a:latin typeface="Spectral"/>
              <a:ea typeface="Spectral"/>
              <a:cs typeface="Spectral"/>
              <a:sym typeface="Spectr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Bitter Medium"/>
              <a:ea typeface="Bitter Medium"/>
              <a:cs typeface="Bitter Medium"/>
              <a:sym typeface="Bitter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Bitter Medium"/>
              <a:ea typeface="Bitter Medium"/>
              <a:cs typeface="Bitter Medium"/>
              <a:sym typeface="Bitter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Bitter Medium"/>
              <a:ea typeface="Bitter Medium"/>
              <a:cs typeface="Bitter Medium"/>
              <a:sym typeface="Bitter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Bitter Medium"/>
              <a:ea typeface="Bitter Medium"/>
              <a:cs typeface="Bitter Medium"/>
              <a:sym typeface="Bitter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Spectral Medium"/>
              <a:ea typeface="Spectral Medium"/>
              <a:cs typeface="Spectral Medium"/>
              <a:sym typeface="Spectral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Spectral Medium"/>
              <a:ea typeface="Spectral Medium"/>
              <a:cs typeface="Spectral Medium"/>
              <a:sym typeface="Spectral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Spectral Medium"/>
                <a:ea typeface="Spectral Medium"/>
                <a:cs typeface="Spectral Medium"/>
                <a:sym typeface="Spectral Medium"/>
              </a:rPr>
              <a:t>Dr. Richard Rivera</a:t>
            </a:r>
            <a:endParaRPr sz="3600">
              <a:latin typeface="Spectral Medium"/>
              <a:ea typeface="Spectral Medium"/>
              <a:cs typeface="Spectral Medium"/>
              <a:sym typeface="Spectral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Spectral Medium"/>
                <a:ea typeface="Spectral Medium"/>
                <a:cs typeface="Spectral Medium"/>
                <a:sym typeface="Spectral Medium"/>
              </a:rPr>
              <a:t>Superintendent </a:t>
            </a:r>
            <a:endParaRPr sz="3600">
              <a:latin typeface="Spectral Medium"/>
              <a:ea typeface="Spectral Medium"/>
              <a:cs typeface="Spectral Medium"/>
              <a:sym typeface="Spectral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Bitter Medium"/>
              <a:ea typeface="Bitter Medium"/>
              <a:cs typeface="Bitter Medium"/>
              <a:sym typeface="Bitter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Spectral"/>
                <a:ea typeface="Spectral"/>
                <a:cs typeface="Spectral"/>
                <a:sym typeface="Spectral"/>
              </a:rPr>
              <a:t>November 16, 2023</a:t>
            </a:r>
            <a:endParaRPr b="1" sz="2000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"/>
            <a:ext cx="9144003" cy="5130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87375" y="21850"/>
            <a:ext cx="685148" cy="679801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9"/>
          <p:cNvSpPr txBox="1"/>
          <p:nvPr/>
        </p:nvSpPr>
        <p:spPr>
          <a:xfrm>
            <a:off x="650550" y="0"/>
            <a:ext cx="4395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7030A0"/>
                </a:solidFill>
                <a:latin typeface="Lora"/>
                <a:ea typeface="Lora"/>
                <a:cs typeface="Lora"/>
                <a:sym typeface="Lora"/>
              </a:rPr>
              <a:t>Lone Star </a:t>
            </a:r>
            <a:r>
              <a:rPr b="1" lang="en" sz="1900">
                <a:solidFill>
                  <a:srgbClr val="7030A0"/>
                </a:solidFill>
                <a:latin typeface="Lora"/>
                <a:ea typeface="Lora"/>
                <a:cs typeface="Lora"/>
                <a:sym typeface="Lora"/>
              </a:rPr>
              <a:t>Governance -</a:t>
            </a:r>
            <a:r>
              <a:rPr b="1" lang="en" sz="1900">
                <a:solidFill>
                  <a:srgbClr val="7030A0"/>
                </a:solidFill>
                <a:latin typeface="Lora"/>
                <a:ea typeface="Lora"/>
                <a:cs typeface="Lora"/>
                <a:sym typeface="Lora"/>
              </a:rPr>
              <a:t> Vision</a:t>
            </a:r>
            <a:endParaRPr b="1" sz="1900">
              <a:solidFill>
                <a:srgbClr val="7030A0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800">
              <a:solidFill>
                <a:srgbClr val="7030A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3" name="Google Shape;153;p29"/>
          <p:cNvSpPr txBox="1"/>
          <p:nvPr/>
        </p:nvSpPr>
        <p:spPr>
          <a:xfrm>
            <a:off x="4385225" y="0"/>
            <a:ext cx="4758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7030A0"/>
                </a:solidFill>
                <a:latin typeface="Lora"/>
                <a:ea typeface="Lora"/>
                <a:cs typeface="Lora"/>
                <a:sym typeface="Lora"/>
              </a:rPr>
              <a:t>Weslaco ISD</a:t>
            </a:r>
            <a:endParaRPr sz="1800">
              <a:solidFill>
                <a:srgbClr val="7030A0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030A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4" name="Google Shape;154;p29"/>
          <p:cNvSpPr txBox="1"/>
          <p:nvPr/>
        </p:nvSpPr>
        <p:spPr>
          <a:xfrm>
            <a:off x="650550" y="790775"/>
            <a:ext cx="8216700" cy="67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Purpose: To provide a continuous-improvement model for governing teams—boards in collaboration with their superintendents—that choose to focus intensively on one primary objective: Improving Student Outcomes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55" name="Google Shape;155;p29"/>
          <p:cNvCxnSpPr/>
          <p:nvPr/>
        </p:nvCxnSpPr>
        <p:spPr>
          <a:xfrm>
            <a:off x="5687125" y="0"/>
            <a:ext cx="13800" cy="7110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6" name="Google Shape;156;p29"/>
          <p:cNvSpPr txBox="1"/>
          <p:nvPr/>
        </p:nvSpPr>
        <p:spPr>
          <a:xfrm>
            <a:off x="847800" y="3515825"/>
            <a:ext cx="7690800" cy="11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1"/>
                </a:solidFill>
              </a:rPr>
              <a:t>Draft Vision</a:t>
            </a:r>
            <a:r>
              <a:rPr b="1" lang="en" sz="1800">
                <a:solidFill>
                  <a:schemeClr val="dk1"/>
                </a:solidFill>
              </a:rPr>
              <a:t>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74151"/>
                </a:solidFill>
              </a:rPr>
              <a:t>Weslaco ISD envisions a community of learners empowered with creativity, knowledge, and resilience, forging a brighter tomorrow through excellence in education and unwavering commitment to personal and communal growth.</a:t>
            </a:r>
            <a:endParaRPr i="1" sz="1200">
              <a:solidFill>
                <a:schemeClr val="dk1"/>
              </a:solidFill>
            </a:endParaRPr>
          </a:p>
        </p:txBody>
      </p:sp>
      <p:sp>
        <p:nvSpPr>
          <p:cNvPr id="157" name="Google Shape;157;p29"/>
          <p:cNvSpPr txBox="1"/>
          <p:nvPr/>
        </p:nvSpPr>
        <p:spPr>
          <a:xfrm>
            <a:off x="847800" y="1828700"/>
            <a:ext cx="78246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On July 26, 2023 and August 24, 2023 the board of trustees, superintendent, and leadership team engaged in meaningful conversations, with guidance from our LSG coaches, that outlined the essential </a:t>
            </a: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components</a:t>
            </a: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needed for improved student outcomes.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On October 17, 2023, the board of trustees approved and adopted board goals, board constraints, and superintendent constraints.  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"/>
            <a:ext cx="9144003" cy="5130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87375" y="21850"/>
            <a:ext cx="685148" cy="67980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0"/>
          <p:cNvSpPr txBox="1"/>
          <p:nvPr/>
        </p:nvSpPr>
        <p:spPr>
          <a:xfrm>
            <a:off x="650550" y="0"/>
            <a:ext cx="5036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7030A0"/>
                </a:solidFill>
                <a:latin typeface="Lora"/>
                <a:ea typeface="Lora"/>
                <a:cs typeface="Lora"/>
                <a:sym typeface="Lora"/>
              </a:rPr>
              <a:t>Lone Star Governance - Theory of Action</a:t>
            </a:r>
            <a:endParaRPr b="1" sz="1900">
              <a:solidFill>
                <a:srgbClr val="7030A0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800">
              <a:solidFill>
                <a:srgbClr val="7030A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5" name="Google Shape;165;p30"/>
          <p:cNvSpPr txBox="1"/>
          <p:nvPr/>
        </p:nvSpPr>
        <p:spPr>
          <a:xfrm>
            <a:off x="4385225" y="0"/>
            <a:ext cx="4758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7030A0"/>
                </a:solidFill>
                <a:latin typeface="Lora"/>
                <a:ea typeface="Lora"/>
                <a:cs typeface="Lora"/>
                <a:sym typeface="Lora"/>
              </a:rPr>
              <a:t>Weslaco ISD</a:t>
            </a:r>
            <a:endParaRPr sz="1800">
              <a:solidFill>
                <a:srgbClr val="7030A0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030A0"/>
              </a:solidFill>
              <a:latin typeface="Lora"/>
              <a:ea typeface="Lora"/>
              <a:cs typeface="Lora"/>
              <a:sym typeface="Lora"/>
            </a:endParaRPr>
          </a:p>
        </p:txBody>
      </p:sp>
      <p:cxnSp>
        <p:nvCxnSpPr>
          <p:cNvPr id="166" name="Google Shape;166;p30"/>
          <p:cNvCxnSpPr/>
          <p:nvPr/>
        </p:nvCxnSpPr>
        <p:spPr>
          <a:xfrm>
            <a:off x="5687125" y="0"/>
            <a:ext cx="13800" cy="7110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7" name="Google Shape;167;p30"/>
          <p:cNvSpPr txBox="1"/>
          <p:nvPr/>
        </p:nvSpPr>
        <p:spPr>
          <a:xfrm>
            <a:off x="847800" y="1751025"/>
            <a:ext cx="769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chemeClr val="dk1"/>
              </a:solidFill>
            </a:endParaRPr>
          </a:p>
        </p:txBody>
      </p:sp>
      <p:sp>
        <p:nvSpPr>
          <p:cNvPr id="168" name="Google Shape;168;p30"/>
          <p:cNvSpPr txBox="1"/>
          <p:nvPr/>
        </p:nvSpPr>
        <p:spPr>
          <a:xfrm>
            <a:off x="780900" y="1550350"/>
            <a:ext cx="7992600" cy="3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roxima Nova"/>
              <a:buChar char="●"/>
            </a:pPr>
            <a:r>
              <a:rPr b="1" lang="en" sz="1100">
                <a:solidFill>
                  <a:schemeClr val="dk1"/>
                </a:solidFill>
              </a:rPr>
              <a:t>Professional Development</a:t>
            </a:r>
            <a:r>
              <a:rPr lang="en" sz="1100">
                <a:solidFill>
                  <a:schemeClr val="dk1"/>
                </a:solidFill>
              </a:rPr>
              <a:t>: If we invest in continuous professional development tailored to the evolving needs of educators and staff, then we will enhance the quality of instruction, leading to improved student outcomes.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roxima Nova"/>
              <a:buChar char="●"/>
            </a:pPr>
            <a:r>
              <a:rPr b="1" lang="en" sz="1100">
                <a:solidFill>
                  <a:schemeClr val="dk1"/>
                </a:solidFill>
              </a:rPr>
              <a:t>Community Engagement:</a:t>
            </a:r>
            <a:r>
              <a:rPr lang="en" sz="1100">
                <a:solidFill>
                  <a:schemeClr val="dk1"/>
                </a:solidFill>
              </a:rPr>
              <a:t>  If we actively engage parents and the community in school programs and decision-making processes, then we will foster a supportive environment that enhances student motivation and achievement.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roxima Nova"/>
              <a:buChar char="●"/>
            </a:pPr>
            <a:r>
              <a:rPr b="1" lang="en" sz="1100">
                <a:solidFill>
                  <a:schemeClr val="dk1"/>
                </a:solidFill>
              </a:rPr>
              <a:t>Diverse Curricula</a:t>
            </a:r>
            <a:r>
              <a:rPr lang="en" sz="1100">
                <a:solidFill>
                  <a:schemeClr val="dk1"/>
                </a:solidFill>
              </a:rPr>
              <a:t>:  If we a curriculum that reflects the diverse backgrounds and interests of our students, then we will increase student engagement, understanding, and appreciation of global perspectives.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roxima Nova"/>
              <a:buChar char="●"/>
            </a:pPr>
            <a:r>
              <a:rPr b="1" lang="en" sz="1100">
                <a:solidFill>
                  <a:schemeClr val="dk1"/>
                </a:solidFill>
              </a:rPr>
              <a:t>Technology Integration</a:t>
            </a:r>
            <a:r>
              <a:rPr lang="en" sz="1100">
                <a:solidFill>
                  <a:schemeClr val="dk1"/>
                </a:solidFill>
              </a:rPr>
              <a:t>: If we integrate technology in a meaningful and balanced manner in the classroom, then we will better equip students with the skills needed for the 21st-century workforce and digital citizenship.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roxima Nova"/>
              <a:buChar char="●"/>
            </a:pPr>
            <a:r>
              <a:rPr b="1" lang="en" sz="1100">
                <a:solidFill>
                  <a:schemeClr val="dk1"/>
                </a:solidFill>
              </a:rPr>
              <a:t>Safe Learning Environments</a:t>
            </a:r>
            <a:r>
              <a:rPr lang="en" sz="1100">
                <a:solidFill>
                  <a:schemeClr val="dk1"/>
                </a:solidFill>
              </a:rPr>
              <a:t>:  If we prioritize the physical, emotional, and mental well-being of our students and staff, then we create an environment where optimal learning can take place.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roxima Nova"/>
              <a:buChar char="●"/>
            </a:pPr>
            <a:r>
              <a:rPr b="1" lang="en" sz="1100">
                <a:solidFill>
                  <a:schemeClr val="dk1"/>
                </a:solidFill>
              </a:rPr>
              <a:t>Data-Driven Decisions:</a:t>
            </a:r>
            <a:r>
              <a:rPr lang="en" sz="1100">
                <a:solidFill>
                  <a:schemeClr val="dk1"/>
                </a:solidFill>
              </a:rPr>
              <a:t> If we use data analytics and regular assessments to inform instructional strategies, then we can more effectively address individual student needs, ensuring no child is left behind.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roxima Nova"/>
              <a:buChar char="●"/>
            </a:pPr>
            <a:r>
              <a:rPr b="1" lang="en" sz="1100">
                <a:solidFill>
                  <a:schemeClr val="dk1"/>
                </a:solidFill>
              </a:rPr>
              <a:t>Collaboration</a:t>
            </a:r>
            <a:r>
              <a:rPr lang="en" sz="1100">
                <a:solidFill>
                  <a:schemeClr val="dk1"/>
                </a:solidFill>
              </a:rPr>
              <a:t>: If we foster a culture of collaboration among teachers, students, and staff, then we will leverage collective expertise, leading to more innovative solutions and shared ownership of outcomes.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 u="sng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9" name="Google Shape;169;p30"/>
          <p:cNvSpPr txBox="1"/>
          <p:nvPr/>
        </p:nvSpPr>
        <p:spPr>
          <a:xfrm>
            <a:off x="650550" y="790775"/>
            <a:ext cx="8216700" cy="67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 </a:t>
            </a:r>
            <a:r>
              <a:rPr lang="en" u="sng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Theory of Action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is a set of high level strategies to which all school system </a:t>
            </a:r>
            <a:r>
              <a:rPr lang="en" u="sng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inputs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and </a:t>
            </a:r>
            <a:r>
              <a:rPr lang="en" u="sng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outputs</a:t>
            </a: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must be aligned. 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eslaco ISD 2022-2023">
  <a:themeElements>
    <a:clrScheme name="Marina">
      <a:dk1>
        <a:srgbClr val="000000"/>
      </a:dk1>
      <a:lt1>
        <a:srgbClr val="351C75"/>
      </a:lt1>
      <a:dk2>
        <a:srgbClr val="F3F3F3"/>
      </a:dk2>
      <a:lt2>
        <a:srgbClr val="B7B7B7"/>
      </a:lt2>
      <a:accent1>
        <a:srgbClr val="434343"/>
      </a:accent1>
      <a:accent2>
        <a:srgbClr val="999999"/>
      </a:accent2>
      <a:accent3>
        <a:srgbClr val="EFEFEF"/>
      </a:accent3>
      <a:accent4>
        <a:srgbClr val="FFD966"/>
      </a:accent4>
      <a:accent5>
        <a:srgbClr val="B4A7D6"/>
      </a:accent5>
      <a:accent6>
        <a:srgbClr val="000000"/>
      </a:accent6>
      <a:hlink>
        <a:srgbClr val="FFD966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