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75" r:id="rId2"/>
    <p:sldId id="274" r:id="rId3"/>
    <p:sldId id="267" r:id="rId4"/>
    <p:sldId id="259" r:id="rId5"/>
    <p:sldId id="262" r:id="rId6"/>
    <p:sldId id="258" r:id="rId7"/>
    <p:sldId id="263" r:id="rId8"/>
    <p:sldId id="265" r:id="rId9"/>
    <p:sldId id="264" r:id="rId10"/>
    <p:sldId id="266" r:id="rId11"/>
    <p:sldId id="260" r:id="rId12"/>
    <p:sldId id="261" r:id="rId13"/>
    <p:sldId id="268" r:id="rId14"/>
    <p:sldId id="269" r:id="rId15"/>
    <p:sldId id="271" r:id="rId16"/>
    <p:sldId id="270" r:id="rId17"/>
    <p:sldId id="272" r:id="rId18"/>
    <p:sldId id="273" r:id="rId19"/>
  </p:sldIdLst>
  <p:sldSz cx="10058400" cy="77724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D3D47"/>
    <a:srgbClr val="1D8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11BF4-5976-47BB-9198-31EA03FCE8D7}" v="8" dt="2023-08-08T15:38:14.72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46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Perez" userId="12b5890b-91c9-4004-88fd-eabd7e832ac7" providerId="ADAL" clId="{57311BF4-5976-47BB-9198-31EA03FCE8D7}"/>
    <pc:docChg chg="undo custSel addSld delSld modSld sldOrd">
      <pc:chgData name="Ruth Perez" userId="12b5890b-91c9-4004-88fd-eabd7e832ac7" providerId="ADAL" clId="{57311BF4-5976-47BB-9198-31EA03FCE8D7}" dt="2023-08-08T15:45:02.569" v="156" actId="20577"/>
      <pc:docMkLst>
        <pc:docMk/>
      </pc:docMkLst>
      <pc:sldChg chg="addSp delSp modSp add del mod">
        <pc:chgData name="Ruth Perez" userId="12b5890b-91c9-4004-88fd-eabd7e832ac7" providerId="ADAL" clId="{57311BF4-5976-47BB-9198-31EA03FCE8D7}" dt="2023-08-08T15:37:53.845" v="119" actId="47"/>
        <pc:sldMkLst>
          <pc:docMk/>
          <pc:sldMk cId="0" sldId="256"/>
        </pc:sldMkLst>
        <pc:spChg chg="add del mod ord">
          <ac:chgData name="Ruth Perez" userId="12b5890b-91c9-4004-88fd-eabd7e832ac7" providerId="ADAL" clId="{57311BF4-5976-47BB-9198-31EA03FCE8D7}" dt="2023-08-08T00:04:04.353" v="47" actId="478"/>
          <ac:spMkLst>
            <pc:docMk/>
            <pc:sldMk cId="0" sldId="256"/>
            <ac:spMk id="2" creationId="{00000000-0000-0000-0000-000000000000}"/>
          </ac:spMkLst>
        </pc:spChg>
        <pc:spChg chg="mod ord">
          <ac:chgData name="Ruth Perez" userId="12b5890b-91c9-4004-88fd-eabd7e832ac7" providerId="ADAL" clId="{57311BF4-5976-47BB-9198-31EA03FCE8D7}" dt="2023-08-08T15:35:41.065" v="115" actId="20577"/>
          <ac:spMkLst>
            <pc:docMk/>
            <pc:sldMk cId="0" sldId="256"/>
            <ac:spMk id="6" creationId="{00000000-0000-0000-0000-000000000000}"/>
          </ac:spMkLst>
        </pc:spChg>
        <pc:spChg chg="del">
          <ac:chgData name="Ruth Perez" userId="12b5890b-91c9-4004-88fd-eabd7e832ac7" providerId="ADAL" clId="{57311BF4-5976-47BB-9198-31EA03FCE8D7}" dt="2023-08-08T00:03:49.755" v="46" actId="478"/>
          <ac:spMkLst>
            <pc:docMk/>
            <pc:sldMk cId="0" sldId="256"/>
            <ac:spMk id="7" creationId="{00000000-0000-0000-0000-000000000000}"/>
          </ac:spMkLst>
        </pc:spChg>
        <pc:spChg chg="add del mod">
          <ac:chgData name="Ruth Perez" userId="12b5890b-91c9-4004-88fd-eabd7e832ac7" providerId="ADAL" clId="{57311BF4-5976-47BB-9198-31EA03FCE8D7}" dt="2023-08-08T00:04:34.065" v="52" actId="478"/>
          <ac:spMkLst>
            <pc:docMk/>
            <pc:sldMk cId="0" sldId="256"/>
            <ac:spMk id="8" creationId="{8F823D63-5470-FA02-15C6-C1F2C8C31D7A}"/>
          </ac:spMkLst>
        </pc:spChg>
        <pc:spChg chg="add mod">
          <ac:chgData name="Ruth Perez" userId="12b5890b-91c9-4004-88fd-eabd7e832ac7" providerId="ADAL" clId="{57311BF4-5976-47BB-9198-31EA03FCE8D7}" dt="2023-08-08T00:05:05.752" v="58" actId="14100"/>
          <ac:spMkLst>
            <pc:docMk/>
            <pc:sldMk cId="0" sldId="256"/>
            <ac:spMk id="9" creationId="{1B5F6F1D-7028-4DEA-3163-605E0701A187}"/>
          </ac:spMkLst>
        </pc:spChg>
        <pc:spChg chg="add del mod">
          <ac:chgData name="Ruth Perez" userId="12b5890b-91c9-4004-88fd-eabd7e832ac7" providerId="ADAL" clId="{57311BF4-5976-47BB-9198-31EA03FCE8D7}" dt="2023-08-08T00:09:44.841" v="86" actId="478"/>
          <ac:spMkLst>
            <pc:docMk/>
            <pc:sldMk cId="0" sldId="256"/>
            <ac:spMk id="11" creationId="{D3727B8E-FFDA-3594-35DE-DA909B85B893}"/>
          </ac:spMkLst>
        </pc:spChg>
        <pc:spChg chg="add mod">
          <ac:chgData name="Ruth Perez" userId="12b5890b-91c9-4004-88fd-eabd7e832ac7" providerId="ADAL" clId="{57311BF4-5976-47BB-9198-31EA03FCE8D7}" dt="2023-08-08T00:11:55.869" v="114" actId="1076"/>
          <ac:spMkLst>
            <pc:docMk/>
            <pc:sldMk cId="0" sldId="256"/>
            <ac:spMk id="12" creationId="{001CCA40-3FF3-1F3F-4C02-4E21B81ACE06}"/>
          </ac:spMkLst>
        </pc:spChg>
      </pc:sldChg>
      <pc:sldChg chg="delSp modSp del mod">
        <pc:chgData name="Ruth Perez" userId="12b5890b-91c9-4004-88fd-eabd7e832ac7" providerId="ADAL" clId="{57311BF4-5976-47BB-9198-31EA03FCE8D7}" dt="2023-08-08T00:10:45.357" v="94" actId="47"/>
        <pc:sldMkLst>
          <pc:docMk/>
          <pc:sldMk cId="0" sldId="257"/>
        </pc:sldMkLst>
        <pc:spChg chg="mod ord">
          <ac:chgData name="Ruth Perez" userId="12b5890b-91c9-4004-88fd-eabd7e832ac7" providerId="ADAL" clId="{57311BF4-5976-47BB-9198-31EA03FCE8D7}" dt="2023-08-08T00:10:42.049" v="93" actId="1076"/>
          <ac:spMkLst>
            <pc:docMk/>
            <pc:sldMk cId="0" sldId="257"/>
            <ac:spMk id="2" creationId="{00000000-0000-0000-0000-000000000000}"/>
          </ac:spMkLst>
        </pc:spChg>
        <pc:spChg chg="del">
          <ac:chgData name="Ruth Perez" userId="12b5890b-91c9-4004-88fd-eabd7e832ac7" providerId="ADAL" clId="{57311BF4-5976-47BB-9198-31EA03FCE8D7}" dt="2023-08-08T00:09:59.364" v="89" actId="478"/>
          <ac:spMkLst>
            <pc:docMk/>
            <pc:sldMk cId="0" sldId="257"/>
            <ac:spMk id="4" creationId="{00000000-0000-0000-0000-000000000000}"/>
          </ac:spMkLst>
        </pc:spChg>
        <pc:spChg chg="del">
          <ac:chgData name="Ruth Perez" userId="12b5890b-91c9-4004-88fd-eabd7e832ac7" providerId="ADAL" clId="{57311BF4-5976-47BB-9198-31EA03FCE8D7}" dt="2023-08-08T00:09:58.108" v="88" actId="478"/>
          <ac:spMkLst>
            <pc:docMk/>
            <pc:sldMk cId="0" sldId="257"/>
            <ac:spMk id="5" creationId="{00000000-0000-0000-0000-000000000000}"/>
          </ac:spMkLst>
        </pc:spChg>
      </pc:sldChg>
      <pc:sldChg chg="ord">
        <pc:chgData name="Ruth Perez" userId="12b5890b-91c9-4004-88fd-eabd7e832ac7" providerId="ADAL" clId="{57311BF4-5976-47BB-9198-31EA03FCE8D7}" dt="2023-08-07T23:50:04.089" v="1"/>
        <pc:sldMkLst>
          <pc:docMk/>
          <pc:sldMk cId="0" sldId="258"/>
        </pc:sldMkLst>
      </pc:sldChg>
      <pc:sldChg chg="modSp mod ord">
        <pc:chgData name="Ruth Perez" userId="12b5890b-91c9-4004-88fd-eabd7e832ac7" providerId="ADAL" clId="{57311BF4-5976-47BB-9198-31EA03FCE8D7}" dt="2023-08-08T15:44:46.023" v="149" actId="20577"/>
        <pc:sldMkLst>
          <pc:docMk/>
          <pc:sldMk cId="0" sldId="262"/>
        </pc:sldMkLst>
        <pc:spChg chg="mod">
          <ac:chgData name="Ruth Perez" userId="12b5890b-91c9-4004-88fd-eabd7e832ac7" providerId="ADAL" clId="{57311BF4-5976-47BB-9198-31EA03FCE8D7}" dt="2023-08-08T15:44:46.023" v="149" actId="20577"/>
          <ac:spMkLst>
            <pc:docMk/>
            <pc:sldMk cId="0" sldId="262"/>
            <ac:spMk id="3" creationId="{00000000-0000-0000-0000-000000000000}"/>
          </ac:spMkLst>
        </pc:spChg>
      </pc:sldChg>
      <pc:sldChg chg="ord">
        <pc:chgData name="Ruth Perez" userId="12b5890b-91c9-4004-88fd-eabd7e832ac7" providerId="ADAL" clId="{57311BF4-5976-47BB-9198-31EA03FCE8D7}" dt="2023-08-07T23:54:36.848" v="7"/>
        <pc:sldMkLst>
          <pc:docMk/>
          <pc:sldMk cId="0" sldId="263"/>
        </pc:sldMkLst>
      </pc:sldChg>
      <pc:sldChg chg="ord">
        <pc:chgData name="Ruth Perez" userId="12b5890b-91c9-4004-88fd-eabd7e832ac7" providerId="ADAL" clId="{57311BF4-5976-47BB-9198-31EA03FCE8D7}" dt="2023-08-07T23:54:41.461" v="9"/>
        <pc:sldMkLst>
          <pc:docMk/>
          <pc:sldMk cId="0" sldId="264"/>
        </pc:sldMkLst>
      </pc:sldChg>
      <pc:sldChg chg="ord">
        <pc:chgData name="Ruth Perez" userId="12b5890b-91c9-4004-88fd-eabd7e832ac7" providerId="ADAL" clId="{57311BF4-5976-47BB-9198-31EA03FCE8D7}" dt="2023-08-07T23:55:28.150" v="13"/>
        <pc:sldMkLst>
          <pc:docMk/>
          <pc:sldMk cId="0" sldId="265"/>
        </pc:sldMkLst>
      </pc:sldChg>
      <pc:sldChg chg="ord">
        <pc:chgData name="Ruth Perez" userId="12b5890b-91c9-4004-88fd-eabd7e832ac7" providerId="ADAL" clId="{57311BF4-5976-47BB-9198-31EA03FCE8D7}" dt="2023-08-07T23:56:01.846" v="17"/>
        <pc:sldMkLst>
          <pc:docMk/>
          <pc:sldMk cId="0" sldId="266"/>
        </pc:sldMkLst>
      </pc:sldChg>
      <pc:sldChg chg="modSp mod ord">
        <pc:chgData name="Ruth Perez" userId="12b5890b-91c9-4004-88fd-eabd7e832ac7" providerId="ADAL" clId="{57311BF4-5976-47BB-9198-31EA03FCE8D7}" dt="2023-08-07T23:57:40.853" v="33" actId="14100"/>
        <pc:sldMkLst>
          <pc:docMk/>
          <pc:sldMk cId="0" sldId="267"/>
        </pc:sldMkLst>
        <pc:spChg chg="mod">
          <ac:chgData name="Ruth Perez" userId="12b5890b-91c9-4004-88fd-eabd7e832ac7" providerId="ADAL" clId="{57311BF4-5976-47BB-9198-31EA03FCE8D7}" dt="2023-08-07T23:57:40.853" v="33" actId="14100"/>
          <ac:spMkLst>
            <pc:docMk/>
            <pc:sldMk cId="0" sldId="267"/>
            <ac:spMk id="3" creationId="{00000000-0000-0000-0000-000000000000}"/>
          </ac:spMkLst>
        </pc:spChg>
      </pc:sldChg>
      <pc:sldChg chg="modSp mod">
        <pc:chgData name="Ruth Perez" userId="12b5890b-91c9-4004-88fd-eabd7e832ac7" providerId="ADAL" clId="{57311BF4-5976-47BB-9198-31EA03FCE8D7}" dt="2023-08-08T15:45:02.569" v="156" actId="20577"/>
        <pc:sldMkLst>
          <pc:docMk/>
          <pc:sldMk cId="0" sldId="268"/>
        </pc:sldMkLst>
        <pc:spChg chg="mod">
          <ac:chgData name="Ruth Perez" userId="12b5890b-91c9-4004-88fd-eabd7e832ac7" providerId="ADAL" clId="{57311BF4-5976-47BB-9198-31EA03FCE8D7}" dt="2023-08-08T15:45:02.569" v="156" actId="20577"/>
          <ac:spMkLst>
            <pc:docMk/>
            <pc:sldMk cId="0" sldId="268"/>
            <ac:spMk id="3" creationId="{00000000-0000-0000-0000-000000000000}"/>
          </ac:spMkLst>
        </pc:spChg>
      </pc:sldChg>
      <pc:sldChg chg="ord">
        <pc:chgData name="Ruth Perez" userId="12b5890b-91c9-4004-88fd-eabd7e832ac7" providerId="ADAL" clId="{57311BF4-5976-47BB-9198-31EA03FCE8D7}" dt="2023-08-07T23:59:01.781" v="37"/>
        <pc:sldMkLst>
          <pc:docMk/>
          <pc:sldMk cId="0" sldId="271"/>
        </pc:sldMkLst>
      </pc:sldChg>
      <pc:sldChg chg="delSp add del mod">
        <pc:chgData name="Ruth Perez" userId="12b5890b-91c9-4004-88fd-eabd7e832ac7" providerId="ADAL" clId="{57311BF4-5976-47BB-9198-31EA03FCE8D7}" dt="2023-08-08T00:05:15.965" v="59" actId="47"/>
        <pc:sldMkLst>
          <pc:docMk/>
          <pc:sldMk cId="501198217" sldId="274"/>
        </pc:sldMkLst>
        <pc:spChg chg="del">
          <ac:chgData name="Ruth Perez" userId="12b5890b-91c9-4004-88fd-eabd7e832ac7" providerId="ADAL" clId="{57311BF4-5976-47BB-9198-31EA03FCE8D7}" dt="2023-08-08T00:04:46.984" v="53" actId="21"/>
          <ac:spMkLst>
            <pc:docMk/>
            <pc:sldMk cId="501198217" sldId="274"/>
            <ac:spMk id="5" creationId="{00000000-0000-0000-0000-000000000000}"/>
          </ac:spMkLst>
        </pc:spChg>
      </pc:sldChg>
      <pc:sldChg chg="add">
        <pc:chgData name="Ruth Perez" userId="12b5890b-91c9-4004-88fd-eabd7e832ac7" providerId="ADAL" clId="{57311BF4-5976-47BB-9198-31EA03FCE8D7}" dt="2023-08-08T00:09:52.971" v="87" actId="2890"/>
        <pc:sldMkLst>
          <pc:docMk/>
          <pc:sldMk cId="1455456052" sldId="274"/>
        </pc:sldMkLst>
      </pc:sldChg>
      <pc:sldChg chg="addSp modSp del mod">
        <pc:chgData name="Ruth Perez" userId="12b5890b-91c9-4004-88fd-eabd7e832ac7" providerId="ADAL" clId="{57311BF4-5976-47BB-9198-31EA03FCE8D7}" dt="2023-08-08T15:38:40.873" v="142" actId="207"/>
        <pc:sldMkLst>
          <pc:docMk/>
          <pc:sldMk cId="1467890213" sldId="275"/>
        </pc:sldMkLst>
        <pc:spChg chg="mod">
          <ac:chgData name="Ruth Perez" userId="12b5890b-91c9-4004-88fd-eabd7e832ac7" providerId="ADAL" clId="{57311BF4-5976-47BB-9198-31EA03FCE8D7}" dt="2023-08-08T15:38:00.694" v="120" actId="1076"/>
          <ac:spMkLst>
            <pc:docMk/>
            <pc:sldMk cId="1467890213" sldId="275"/>
            <ac:spMk id="2" creationId="{DDD3FFE3-DCD9-D94A-9702-54AD3F964EF4}"/>
          </ac:spMkLst>
        </pc:spChg>
        <pc:spChg chg="add mod">
          <ac:chgData name="Ruth Perez" userId="12b5890b-91c9-4004-88fd-eabd7e832ac7" providerId="ADAL" clId="{57311BF4-5976-47BB-9198-31EA03FCE8D7}" dt="2023-08-08T15:38:40.873" v="142" actId="207"/>
          <ac:spMkLst>
            <pc:docMk/>
            <pc:sldMk cId="1467890213" sldId="275"/>
            <ac:spMk id="4" creationId="{CD62E3C2-8F36-F0E0-43CF-E1E5D72A23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49380-06DF-446F-B9D7-862E7D8FF1FE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7850" y="876300"/>
            <a:ext cx="3060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BED5F-173E-4B7D-986A-8999B6214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48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202D5-CF25-C74A-B832-FD2C314440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8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9B9D9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9B9D9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0" y="1442705"/>
            <a:ext cx="10058019" cy="5060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9B9D9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9B9D9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50" b="0" i="0">
                <a:solidFill>
                  <a:srgbClr val="9B9D9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AD0B4B-A190-C646-ADC3-A7D605D60E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214314" y="252084"/>
            <a:ext cx="6844085" cy="5128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0D142E-2D8A-7943-96DE-CC1B9181D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618" y="5970225"/>
            <a:ext cx="9397467" cy="761747"/>
          </a:xfrm>
        </p:spPr>
        <p:txBody>
          <a:bodyPr anchor="b"/>
          <a:lstStyle>
            <a:lvl1pPr algn="ctr">
              <a:defRPr sz="4950" b="0" i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6AD36-6286-6642-8724-715926DDF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618" y="6967201"/>
            <a:ext cx="6901556" cy="3554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310">
                <a:solidFill>
                  <a:schemeClr val="bg1"/>
                </a:solidFill>
              </a:defRPr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4F353-5C0E-CA48-A7BA-2DF7ACB642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63944" y="7091827"/>
            <a:ext cx="2263140" cy="276999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2/17/2022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E080E-47F6-4B48-8BBC-F2D598B522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9618" y="449635"/>
            <a:ext cx="2419541" cy="172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91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1333" y="1472478"/>
            <a:ext cx="9555733" cy="42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9015" y="2096227"/>
            <a:ext cx="8560368" cy="1665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36607" y="6387642"/>
            <a:ext cx="2201545" cy="151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0" i="0">
                <a:solidFill>
                  <a:srgbClr val="9B9D9F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8192" y="6114807"/>
            <a:ext cx="40513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‹#›</a:t>
            </a:fld>
            <a:endParaRPr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3FFE3-DCD9-D94A-9702-54AD3F964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618" y="5318346"/>
            <a:ext cx="9397467" cy="886514"/>
          </a:xfrm>
        </p:spPr>
        <p:txBody>
          <a:bodyPr>
            <a:noAutofit/>
          </a:bodyPr>
          <a:lstStyle/>
          <a:p>
            <a:r>
              <a:rPr lang="en-US" sz="2970" dirty="0">
                <a:solidFill>
                  <a:schemeClr val="tx1"/>
                </a:solidFill>
                <a:latin typeface="Arial Rounded MT Bold"/>
                <a:cs typeface="Times New Roman"/>
              </a:rPr>
              <a:t>Citizens’ Bond Oversight Committee – </a:t>
            </a:r>
            <a:br>
              <a:rPr lang="en-US" sz="2970" dirty="0">
                <a:latin typeface="Arial Rounded MT Bold" panose="020F0704030504030204" pitchFamily="34" charset="0"/>
              </a:rPr>
            </a:br>
            <a:r>
              <a:rPr lang="en-US" sz="2970" dirty="0">
                <a:solidFill>
                  <a:schemeClr val="tx1"/>
                </a:solidFill>
                <a:latin typeface="Arial Rounded MT Bold"/>
                <a:cs typeface="Times New Roman"/>
              </a:rPr>
              <a:t>Annual Report</a:t>
            </a:r>
            <a:endParaRPr lang="en-US" sz="297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C1695C-6ABF-7241-8BF4-28720CE39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618" y="6187508"/>
            <a:ext cx="9397467" cy="431657"/>
          </a:xfrm>
        </p:spPr>
        <p:txBody>
          <a:bodyPr wrap="square" lIns="75438" tIns="37719" rIns="75438" bIns="37719" anchor="t">
            <a:spAutoFit/>
          </a:bodyPr>
          <a:lstStyle/>
          <a:p>
            <a:pPr algn="ctr"/>
            <a:r>
              <a:rPr lang="en-US" dirty="0"/>
              <a:t>November 17, 2022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412EDD9-E460-41AB-B002-98444AEF052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" y="3706243"/>
            <a:ext cx="3281042" cy="1048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62E3C2-8F36-F0E0-43CF-E1E5D72A2345}"/>
              </a:ext>
            </a:extLst>
          </p:cNvPr>
          <p:cNvSpPr txBox="1"/>
          <p:nvPr/>
        </p:nvSpPr>
        <p:spPr>
          <a:xfrm>
            <a:off x="3200400" y="70866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August 17, 2023</a:t>
            </a:r>
          </a:p>
        </p:txBody>
      </p:sp>
    </p:spTree>
    <p:extLst>
      <p:ext uri="{BB962C8B-B14F-4D97-AF65-F5344CB8AC3E}">
        <p14:creationId xmlns:p14="http://schemas.microsoft.com/office/powerpoint/2010/main" val="1467890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1057275"/>
            <a:ext cx="9982199" cy="5463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858267" y="5064908"/>
            <a:ext cx="632396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0" spc="-25" dirty="0">
                <a:solidFill>
                  <a:srgbClr val="FFFFFF"/>
                </a:solidFill>
                <a:latin typeface="Calibri Light"/>
                <a:cs typeface="Calibri Light"/>
              </a:rPr>
              <a:t>Major Construction </a:t>
            </a:r>
            <a:r>
              <a:rPr sz="2650" b="0" spc="-20" dirty="0">
                <a:solidFill>
                  <a:srgbClr val="FFFFFF"/>
                </a:solidFill>
                <a:latin typeface="Calibri Light"/>
                <a:cs typeface="Calibri Light"/>
              </a:rPr>
              <a:t>and </a:t>
            </a:r>
            <a:r>
              <a:rPr sz="2650" b="0" spc="-30" dirty="0">
                <a:solidFill>
                  <a:srgbClr val="FFFFFF"/>
                </a:solidFill>
                <a:latin typeface="Calibri Light"/>
                <a:cs typeface="Calibri Light"/>
              </a:rPr>
              <a:t>Modernization</a:t>
            </a:r>
            <a:r>
              <a:rPr sz="2650" b="0" spc="-19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650" b="0" spc="-30" dirty="0">
                <a:solidFill>
                  <a:srgbClr val="FFFFFF"/>
                </a:solidFill>
                <a:latin typeface="Calibri Light"/>
                <a:cs typeface="Calibri Light"/>
              </a:rPr>
              <a:t>Projects</a:t>
            </a:r>
            <a:endParaRPr sz="265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45200" y="2460421"/>
            <a:ext cx="2802496" cy="1274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2621" y="2460421"/>
            <a:ext cx="3604691" cy="12346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08696" y="2456510"/>
            <a:ext cx="3613150" cy="1242695"/>
          </a:xfrm>
          <a:custGeom>
            <a:avLst/>
            <a:gdLst/>
            <a:ahLst/>
            <a:cxnLst/>
            <a:rect l="l" t="t" r="r" b="b"/>
            <a:pathLst>
              <a:path w="3613150" h="1242695">
                <a:moveTo>
                  <a:pt x="0" y="1242517"/>
                </a:moveTo>
                <a:lnTo>
                  <a:pt x="0" y="0"/>
                </a:lnTo>
                <a:lnTo>
                  <a:pt x="3612540" y="0"/>
                </a:lnTo>
                <a:lnTo>
                  <a:pt x="3612540" y="1242517"/>
                </a:lnTo>
                <a:lnTo>
                  <a:pt x="0" y="1242517"/>
                </a:lnTo>
                <a:close/>
              </a:path>
            </a:pathLst>
          </a:custGeom>
          <a:ln w="7861">
            <a:solidFill>
              <a:srgbClr val="5AA8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2</a:t>
            </a:fld>
            <a:endParaRPr spc="1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  <p:extLst>
      <p:ext uri="{BB962C8B-B14F-4D97-AF65-F5344CB8AC3E}">
        <p14:creationId xmlns:p14="http://schemas.microsoft.com/office/powerpoint/2010/main" val="145545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3" y="1438329"/>
            <a:ext cx="10051986" cy="5058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354" y="1536600"/>
            <a:ext cx="4241646" cy="71942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0" dirty="0"/>
              <a:t>Bullard</a:t>
            </a:r>
            <a:r>
              <a:rPr spc="-155" dirty="0"/>
              <a:t> </a:t>
            </a:r>
            <a:r>
              <a:rPr spc="-15" dirty="0"/>
              <a:t>H</a:t>
            </a:r>
            <a:r>
              <a:rPr lang="en-US" spc="-15" dirty="0"/>
              <a:t>igh </a:t>
            </a:r>
            <a:r>
              <a:rPr spc="-15" dirty="0"/>
              <a:t>S</a:t>
            </a:r>
            <a:r>
              <a:rPr lang="en-US" spc="-15" dirty="0"/>
              <a:t>chool</a:t>
            </a:r>
            <a:r>
              <a:rPr spc="-160" dirty="0"/>
              <a:t> </a:t>
            </a:r>
            <a:r>
              <a:rPr spc="-5" dirty="0"/>
              <a:t>–</a:t>
            </a:r>
            <a:r>
              <a:rPr spc="-120" dirty="0"/>
              <a:t> </a:t>
            </a:r>
            <a:r>
              <a:rPr sz="1950" dirty="0"/>
              <a:t>HVAC</a:t>
            </a:r>
            <a:r>
              <a:rPr sz="1950" spc="-55" dirty="0"/>
              <a:t> </a:t>
            </a:r>
            <a:r>
              <a:rPr sz="1950" spc="-5" dirty="0"/>
              <a:t>for</a:t>
            </a:r>
            <a:r>
              <a:rPr sz="1950" spc="-55" dirty="0"/>
              <a:t> </a:t>
            </a:r>
            <a:r>
              <a:rPr sz="1950" dirty="0"/>
              <a:t>Gyms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9075" y="2134226"/>
            <a:ext cx="3655695" cy="1430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5445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N.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Palm</a:t>
            </a:r>
            <a:r>
              <a:rPr sz="1300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Ave.</a:t>
            </a:r>
            <a:endParaRPr sz="1300">
              <a:latin typeface="Calibri"/>
              <a:cs typeface="Calibri"/>
            </a:endParaRPr>
          </a:p>
          <a:p>
            <a:pPr marL="248285" marR="5080" indent="-236220">
              <a:lnSpc>
                <a:spcPct val="1012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The North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gym will have the existing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evaporative  coolers removed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and will add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new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air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handler  and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chiller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condition the</a:t>
            </a:r>
            <a:r>
              <a:rPr sz="1300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space</a:t>
            </a:r>
            <a:endParaRPr sz="1300">
              <a:latin typeface="Calibri"/>
              <a:cs typeface="Calibri"/>
            </a:endParaRPr>
          </a:p>
          <a:p>
            <a:pPr marL="248920" marR="60960" indent="-236220">
              <a:lnSpc>
                <a:spcPct val="1012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The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South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Gym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will get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all-new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system which 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will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provide conditioning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the</a:t>
            </a:r>
            <a:r>
              <a:rPr sz="1300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gym.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Completion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targeted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for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end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of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year</a:t>
            </a:r>
            <a:r>
              <a:rPr sz="1300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13463" y="2061692"/>
            <a:ext cx="3909961" cy="17964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14924" y="3868877"/>
            <a:ext cx="3922344" cy="1868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52816" y="3640772"/>
            <a:ext cx="2730258" cy="20476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3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51503" cy="5445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862" y="1535762"/>
            <a:ext cx="587057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Del Mar Elementary </a:t>
            </a:r>
            <a:r>
              <a:rPr spc="-5" dirty="0"/>
              <a:t>– </a:t>
            </a:r>
            <a:r>
              <a:rPr sz="1950" spc="25" dirty="0"/>
              <a:t>New Multi-Purpose</a:t>
            </a:r>
            <a:r>
              <a:rPr sz="1950" spc="-290" dirty="0"/>
              <a:t> </a:t>
            </a:r>
            <a:r>
              <a:rPr sz="1950" spc="20" dirty="0"/>
              <a:t>Building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501023" y="2124829"/>
            <a:ext cx="2809240" cy="15830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4122 N. Del </a:t>
            </a:r>
            <a:r>
              <a:rPr sz="1250" spc="5" dirty="0">
                <a:solidFill>
                  <a:srgbClr val="231F20"/>
                </a:solidFill>
                <a:latin typeface="Calibri"/>
                <a:cs typeface="Calibri"/>
              </a:rPr>
              <a:t>Mar</a:t>
            </a:r>
            <a:r>
              <a:rPr sz="1250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Ave.</a:t>
            </a:r>
            <a:endParaRPr sz="1250">
              <a:latin typeface="Calibri"/>
              <a:cs typeface="Calibri"/>
            </a:endParaRPr>
          </a:p>
          <a:p>
            <a:pPr marL="248920" marR="5080" indent="-236854">
              <a:lnSpc>
                <a:spcPct val="102200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spc="5" dirty="0">
                <a:solidFill>
                  <a:srgbClr val="231F20"/>
                </a:solidFill>
                <a:latin typeface="Calibri"/>
                <a:cs typeface="Calibri"/>
              </a:rPr>
              <a:t>New MPR </a:t>
            </a: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square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footage </a:t>
            </a: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11,613</a:t>
            </a:r>
            <a:r>
              <a:rPr sz="1250" spc="-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which  includes:</a:t>
            </a:r>
            <a:endParaRPr sz="125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Stage with Music</a:t>
            </a:r>
            <a:r>
              <a:rPr sz="1250" spc="-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Storage</a:t>
            </a:r>
            <a:endParaRPr sz="125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Staff</a:t>
            </a:r>
            <a:r>
              <a:rPr sz="1250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Lounge</a:t>
            </a:r>
            <a:endParaRPr sz="125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Boys and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Girls</a:t>
            </a:r>
            <a:r>
              <a:rPr sz="1250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restrooms</a:t>
            </a:r>
            <a:endParaRPr sz="125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Measure </a:t>
            </a:r>
            <a:r>
              <a:rPr sz="1250" spc="20" dirty="0">
                <a:solidFill>
                  <a:srgbClr val="231F20"/>
                </a:solidFill>
                <a:latin typeface="Calibri"/>
                <a:cs typeface="Calibri"/>
              </a:rPr>
              <a:t>M</a:t>
            </a:r>
            <a:r>
              <a:rPr sz="1250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Funded</a:t>
            </a:r>
            <a:endParaRPr sz="125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3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Completion Targeted </a:t>
            </a:r>
            <a:r>
              <a:rPr sz="1250" dirty="0">
                <a:solidFill>
                  <a:srgbClr val="231F20"/>
                </a:solidFill>
                <a:latin typeface="Calibri"/>
                <a:cs typeface="Calibri"/>
              </a:rPr>
              <a:t>for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Fall</a:t>
            </a:r>
            <a:r>
              <a:rPr sz="1250" spc="-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2695" y="3834371"/>
            <a:ext cx="3575342" cy="18703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09880" y="3788473"/>
            <a:ext cx="3741813" cy="1905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74829" y="2115197"/>
            <a:ext cx="3797769" cy="1649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4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31" y="1057275"/>
            <a:ext cx="10040068" cy="5446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6969125" cy="827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Edison </a:t>
            </a:r>
            <a:r>
              <a:rPr spc="-15" dirty="0"/>
              <a:t>High </a:t>
            </a:r>
            <a:r>
              <a:rPr lang="en-US" spc="-15" dirty="0"/>
              <a:t>School </a:t>
            </a:r>
            <a:r>
              <a:rPr spc="-5" dirty="0"/>
              <a:t>– </a:t>
            </a:r>
            <a:r>
              <a:rPr spc="-25" dirty="0"/>
              <a:t>New </a:t>
            </a:r>
            <a:r>
              <a:rPr spc="-15" dirty="0"/>
              <a:t>CTE Building </a:t>
            </a:r>
            <a:r>
              <a:rPr spc="-20" dirty="0"/>
              <a:t>and </a:t>
            </a:r>
            <a:r>
              <a:rPr spc="-25" dirty="0"/>
              <a:t>Interim</a:t>
            </a:r>
            <a:r>
              <a:rPr spc="-390" dirty="0"/>
              <a:t> </a:t>
            </a:r>
            <a:r>
              <a:rPr spc="-20" dirty="0"/>
              <a:t>Housing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8681" y="2183692"/>
            <a:ext cx="4421505" cy="15030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ts val="1495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540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E. California</a:t>
            </a:r>
            <a:r>
              <a:rPr sz="1300" spc="-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Ave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ts val="1495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31,211 square</a:t>
            </a:r>
            <a:r>
              <a:rPr sz="1300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feet</a:t>
            </a:r>
            <a:endParaRPr sz="1300">
              <a:latin typeface="Calibri"/>
              <a:cs typeface="Calibri"/>
            </a:endParaRPr>
          </a:p>
          <a:p>
            <a:pPr marL="240029" marR="5080" indent="-227965">
              <a:lnSpc>
                <a:spcPct val="109000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The new CTE building will provide Edison HS with 13 modern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classrooms to support current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future teaching</a:t>
            </a:r>
            <a:r>
              <a:rPr sz="1300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strategies.</a:t>
            </a:r>
            <a:endParaRPr sz="1300">
              <a:latin typeface="Calibri"/>
              <a:cs typeface="Calibri"/>
            </a:endParaRPr>
          </a:p>
          <a:p>
            <a:pPr marL="240029" marR="76200" indent="-227965">
              <a:lnSpc>
                <a:spcPct val="109000"/>
              </a:lnSpc>
              <a:spcBef>
                <a:spcPts val="1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CTE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pathways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-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biomedicine/kinesiology, engineering design 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development, green energy,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computer</a:t>
            </a:r>
            <a:r>
              <a:rPr sz="1300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science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Completion targeted for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summer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of</a:t>
            </a:r>
            <a:r>
              <a:rPr sz="1300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2947" y="4272203"/>
            <a:ext cx="3394722" cy="18092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63623" y="4257499"/>
            <a:ext cx="3150174" cy="18541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5</a:t>
            </a:fld>
            <a:endParaRPr spc="1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306" y="1420379"/>
            <a:ext cx="10031093" cy="5058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354" y="1536080"/>
            <a:ext cx="561784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0" dirty="0"/>
              <a:t>Ericson </a:t>
            </a:r>
            <a:r>
              <a:rPr spc="-30" dirty="0"/>
              <a:t>Elementary </a:t>
            </a:r>
            <a:r>
              <a:rPr sz="2400" spc="-5" dirty="0"/>
              <a:t>–</a:t>
            </a:r>
            <a:r>
              <a:rPr sz="2400" spc="-365" dirty="0"/>
              <a:t> </a:t>
            </a:r>
            <a:r>
              <a:rPr sz="1950" spc="5" dirty="0"/>
              <a:t>New </a:t>
            </a:r>
            <a:r>
              <a:rPr sz="1950" spc="-5" dirty="0"/>
              <a:t>Multi-Purpose Building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749015" y="2244095"/>
            <a:ext cx="3174365" cy="163131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4777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E.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Yale</a:t>
            </a:r>
            <a:r>
              <a:rPr sz="1300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Ave.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299"/>
              </a:lnSpc>
              <a:spcBef>
                <a:spcPts val="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New MPR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square footage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11,436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s.f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which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includes: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Stage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with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Music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Storage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Staff Lounge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/ Parent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Room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Boys and Girls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restrooms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Measure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M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Funded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Anticipated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completion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Fall</a:t>
            </a:r>
            <a:r>
              <a:rPr sz="1300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9980" y="4122763"/>
            <a:ext cx="3677513" cy="15927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27203" y="2101189"/>
            <a:ext cx="3379622" cy="15038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48679" y="3857244"/>
            <a:ext cx="3354730" cy="18870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90618" y="2100833"/>
            <a:ext cx="2075421" cy="147685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6</a:t>
            </a:fld>
            <a:endParaRPr spc="15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430041"/>
            <a:ext cx="10051097" cy="5059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854138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40" dirty="0"/>
              <a:t>Francine </a:t>
            </a:r>
            <a:r>
              <a:rPr spc="-20" dirty="0"/>
              <a:t>and </a:t>
            </a:r>
            <a:r>
              <a:rPr spc="-50" dirty="0"/>
              <a:t>Murray </a:t>
            </a:r>
            <a:r>
              <a:rPr spc="-40" dirty="0"/>
              <a:t>Farber </a:t>
            </a:r>
            <a:r>
              <a:rPr spc="-35" dirty="0"/>
              <a:t>Educational </a:t>
            </a:r>
            <a:r>
              <a:rPr spc="-25" dirty="0"/>
              <a:t>Campus</a:t>
            </a:r>
            <a:r>
              <a:rPr spc="-360" dirty="0"/>
              <a:t> </a:t>
            </a:r>
            <a:r>
              <a:rPr sz="1950" spc="-20" dirty="0"/>
              <a:t>at </a:t>
            </a:r>
            <a:r>
              <a:rPr sz="1950" spc="-45" dirty="0"/>
              <a:t>Ventura </a:t>
            </a:r>
            <a:r>
              <a:rPr sz="1950" spc="10" dirty="0"/>
              <a:t>and </a:t>
            </a:r>
            <a:r>
              <a:rPr sz="1950" spc="-25" dirty="0"/>
              <a:t>Tenth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759041" y="2163524"/>
            <a:ext cx="4357370" cy="18357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Campus</a:t>
            </a:r>
            <a:r>
              <a:rPr sz="1300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to</a:t>
            </a:r>
            <a:r>
              <a:rPr sz="1300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be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built</a:t>
            </a:r>
            <a:r>
              <a:rPr sz="13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on</a:t>
            </a:r>
            <a:r>
              <a:rPr sz="1300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northerly</a:t>
            </a:r>
            <a:r>
              <a:rPr sz="1300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part</a:t>
            </a:r>
            <a:r>
              <a:rPr sz="1300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of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the</a:t>
            </a:r>
            <a:r>
              <a:rPr sz="1300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12.8-acre</a:t>
            </a: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site</a:t>
            </a:r>
            <a:endParaRPr sz="1300">
              <a:latin typeface="Calibri"/>
              <a:cs typeface="Calibri"/>
            </a:endParaRPr>
          </a:p>
          <a:p>
            <a:pPr marL="248920" marR="11938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Will</a:t>
            </a:r>
            <a:r>
              <a:rPr sz="1300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bring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together</a:t>
            </a:r>
            <a:r>
              <a:rPr sz="1300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existing</a:t>
            </a:r>
            <a:r>
              <a:rPr sz="1300" spc="-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Calibri"/>
                <a:cs typeface="Calibri"/>
              </a:rPr>
              <a:t>programs:</a:t>
            </a:r>
            <a:r>
              <a:rPr sz="1300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JE</a:t>
            </a:r>
            <a:r>
              <a:rPr sz="1300" spc="-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Young,</a:t>
            </a:r>
            <a:r>
              <a:rPr sz="1300" spc="-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Cambridge,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eLearn</a:t>
            </a: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Academy,</a:t>
            </a:r>
            <a:r>
              <a:rPr sz="1300" spc="-20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and</a:t>
            </a:r>
            <a:r>
              <a:rPr sz="1300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Educational</a:t>
            </a:r>
            <a:r>
              <a:rPr sz="1300" spc="-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Resource</a:t>
            </a:r>
            <a:r>
              <a:rPr sz="13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Center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two-story</a:t>
            </a:r>
            <a:r>
              <a:rPr sz="1300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20" dirty="0">
                <a:solidFill>
                  <a:srgbClr val="231F20"/>
                </a:solidFill>
                <a:latin typeface="Calibri"/>
                <a:cs typeface="Calibri"/>
              </a:rPr>
              <a:t>building</a:t>
            </a:r>
            <a:r>
              <a:rPr sz="1300" spc="-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and</a:t>
            </a:r>
            <a:r>
              <a:rPr sz="1300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Calibri"/>
                <a:cs typeface="Calibri"/>
              </a:rPr>
              <a:t>separate</a:t>
            </a:r>
            <a:r>
              <a:rPr sz="1300" spc="-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CTE/multipurpose</a:t>
            </a:r>
            <a:r>
              <a:rPr sz="1300" spc="-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building 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will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include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32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Classrooms,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3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CTE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work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rooms,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office space, 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parent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engagement spaces,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multi-purpose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room/cafeteria,  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and</a:t>
            </a:r>
            <a:r>
              <a:rPr sz="1300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Learning</a:t>
            </a:r>
            <a:r>
              <a:rPr sz="1300" spc="-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Lab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spaces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for</a:t>
            </a:r>
            <a:r>
              <a:rPr sz="1300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early</a:t>
            </a:r>
            <a:r>
              <a:rPr sz="1300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learning</a:t>
            </a:r>
            <a:r>
              <a:rPr sz="1300" spc="-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Calibri"/>
                <a:cs typeface="Calibri"/>
              </a:rPr>
              <a:t>program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Board </a:t>
            </a:r>
            <a:r>
              <a:rPr sz="1300" spc="-45" dirty="0">
                <a:solidFill>
                  <a:srgbClr val="231F20"/>
                </a:solidFill>
                <a:latin typeface="Calibri"/>
                <a:cs typeface="Calibri"/>
              </a:rPr>
              <a:t>award </a:t>
            </a:r>
            <a:r>
              <a:rPr sz="1300" spc="-55" dirty="0">
                <a:solidFill>
                  <a:srgbClr val="231F20"/>
                </a:solidFill>
                <a:latin typeface="Calibri"/>
                <a:cs typeface="Calibri"/>
              </a:rPr>
              <a:t>recommendation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February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16,</a:t>
            </a:r>
            <a:r>
              <a:rPr sz="1300" spc="-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2022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Completion targeted for spring</a:t>
            </a:r>
            <a:r>
              <a:rPr sz="1300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28030" y="2175852"/>
            <a:ext cx="4263517" cy="1735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2922" y="4135183"/>
            <a:ext cx="4407369" cy="1628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42673" y="3973017"/>
            <a:ext cx="4238675" cy="17371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7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58019" cy="5446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354" y="1536600"/>
            <a:ext cx="675576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30" dirty="0"/>
              <a:t>Farber </a:t>
            </a:r>
            <a:r>
              <a:rPr spc="-35" dirty="0"/>
              <a:t>Educational </a:t>
            </a:r>
            <a:r>
              <a:rPr spc="-30" dirty="0"/>
              <a:t>Center- </a:t>
            </a:r>
            <a:r>
              <a:rPr sz="1950" spc="-5" dirty="0"/>
              <a:t>Huerta Early </a:t>
            </a:r>
            <a:r>
              <a:rPr sz="1950" dirty="0"/>
              <a:t>Learning</a:t>
            </a:r>
            <a:r>
              <a:rPr sz="1950" spc="-190" dirty="0"/>
              <a:t> </a:t>
            </a:r>
            <a:r>
              <a:rPr sz="1950" spc="-10" dirty="0"/>
              <a:t>Portables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5201041" y="2287961"/>
            <a:ext cx="4077970" cy="8299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720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South </a:t>
            </a:r>
            <a:r>
              <a:rPr sz="1300" spc="-20" dirty="0">
                <a:solidFill>
                  <a:srgbClr val="231F20"/>
                </a:solidFill>
                <a:latin typeface="Calibri"/>
                <a:cs typeface="Calibri"/>
              </a:rPr>
              <a:t>Tenth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Street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at 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Ventura</a:t>
            </a:r>
            <a:r>
              <a:rPr sz="1300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Avenue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Portables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will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provide interim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housing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for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the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remainder  of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the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E-learn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program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that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is slated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relocate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the  new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Farber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Education</a:t>
            </a:r>
            <a:r>
              <a:rPr sz="1300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Calibri"/>
                <a:cs typeface="Calibri"/>
              </a:rPr>
              <a:t>Center.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59793" y="3409696"/>
            <a:ext cx="2177288" cy="1857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32890" y="3409696"/>
            <a:ext cx="1451063" cy="22254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59793" y="5263489"/>
            <a:ext cx="2177288" cy="371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4232" y="2273084"/>
            <a:ext cx="2250757" cy="18278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90786" y="2273084"/>
            <a:ext cx="1499069" cy="29254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4232" y="4096727"/>
            <a:ext cx="2250757" cy="18288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90786" y="5194363"/>
            <a:ext cx="1498978" cy="7312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8</a:t>
            </a:fld>
            <a:endParaRPr spc="15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50094" cy="5649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7579359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35" dirty="0"/>
              <a:t>Farber </a:t>
            </a:r>
            <a:r>
              <a:rPr spc="-20" dirty="0"/>
              <a:t>South </a:t>
            </a:r>
            <a:r>
              <a:rPr spc="-15" dirty="0"/>
              <a:t>Building A- </a:t>
            </a:r>
            <a:r>
              <a:rPr sz="1950" spc="-15" dirty="0"/>
              <a:t>Professional </a:t>
            </a:r>
            <a:r>
              <a:rPr sz="1950" spc="-20" dirty="0"/>
              <a:t>Training </a:t>
            </a:r>
            <a:r>
              <a:rPr sz="1950" spc="-5" dirty="0"/>
              <a:t>Center</a:t>
            </a:r>
            <a:r>
              <a:rPr sz="1950" spc="-165" dirty="0"/>
              <a:t> </a:t>
            </a:r>
            <a:r>
              <a:rPr sz="1950" spc="-10" dirty="0"/>
              <a:t>Modernization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5207315" y="2231179"/>
            <a:ext cx="4340225" cy="1433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890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South </a:t>
            </a:r>
            <a:r>
              <a:rPr sz="1300" spc="-20" dirty="0">
                <a:solidFill>
                  <a:srgbClr val="231F20"/>
                </a:solidFill>
                <a:latin typeface="Calibri"/>
                <a:cs typeface="Calibri"/>
              </a:rPr>
              <a:t>Tenth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Street,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Building</a:t>
            </a:r>
            <a:r>
              <a:rPr sz="1300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Anticipated Start: December</a:t>
            </a: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2023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Anticipated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Completion: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Fall</a:t>
            </a:r>
            <a:r>
              <a:rPr sz="1300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Square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Footage: Approximately</a:t>
            </a:r>
            <a:r>
              <a:rPr sz="1300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21,140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499"/>
              </a:lnSpc>
              <a:spcBef>
                <a:spcPts val="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Create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large conference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room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support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large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training  events,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will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include integrated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audio/visual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system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serve  all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training rooms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and a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prep room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to support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dining</a:t>
            </a:r>
            <a:r>
              <a:rPr sz="1300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service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8388" y="2216505"/>
            <a:ext cx="4650765" cy="18324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8388" y="4044797"/>
            <a:ext cx="4650765" cy="1830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47893" y="3759225"/>
            <a:ext cx="3888828" cy="18945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9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58019" cy="5446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590804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5" dirty="0"/>
              <a:t>Fresno </a:t>
            </a:r>
            <a:r>
              <a:rPr spc="-15" dirty="0"/>
              <a:t>High </a:t>
            </a:r>
            <a:r>
              <a:rPr spc="-20" dirty="0"/>
              <a:t>School- </a:t>
            </a:r>
            <a:r>
              <a:rPr sz="1950" dirty="0"/>
              <a:t>Auxiliary Gym </a:t>
            </a:r>
            <a:r>
              <a:rPr sz="1950" spc="10" dirty="0"/>
              <a:t>and</a:t>
            </a:r>
            <a:r>
              <a:rPr sz="1950" spc="-285" dirty="0"/>
              <a:t> </a:t>
            </a:r>
            <a:r>
              <a:rPr sz="1950" spc="-30" dirty="0"/>
              <a:t>Tennis </a:t>
            </a:r>
            <a:r>
              <a:rPr sz="1950" dirty="0"/>
              <a:t>Courts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5201968" y="2276505"/>
            <a:ext cx="4007485" cy="1231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1839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North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Echo Avenue at McKinley</a:t>
            </a:r>
            <a:r>
              <a:rPr sz="1300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Ave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New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auxiliary gym will provide student support spaces,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gender inclusive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restrooms.</a:t>
            </a:r>
            <a:endParaRPr sz="1300">
              <a:latin typeface="Calibri"/>
              <a:cs typeface="Calibri"/>
            </a:endParaRPr>
          </a:p>
          <a:p>
            <a:pPr marL="248920" marR="202565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Two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additional tennis courts will enable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Fresno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High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School to host CIF</a:t>
            </a:r>
            <a:r>
              <a:rPr sz="1300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tournaments.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Completion targeted for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summer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39842" y="3566858"/>
            <a:ext cx="4356557" cy="21271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8735" y="2490597"/>
            <a:ext cx="2235669" cy="18742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90227" y="2490597"/>
            <a:ext cx="1490129" cy="29970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8735" y="4360671"/>
            <a:ext cx="2235669" cy="18716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90227" y="5483440"/>
            <a:ext cx="1490129" cy="7488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10</a:t>
            </a:fld>
            <a:endParaRPr spc="15"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58019" cy="5446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708660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35" dirty="0"/>
              <a:t>Roosevelt </a:t>
            </a:r>
            <a:r>
              <a:rPr spc="-15" dirty="0"/>
              <a:t>High </a:t>
            </a:r>
            <a:r>
              <a:rPr spc="-20" dirty="0"/>
              <a:t>School </a:t>
            </a:r>
            <a:r>
              <a:rPr spc="-5" dirty="0"/>
              <a:t>– </a:t>
            </a:r>
            <a:r>
              <a:rPr sz="1950" spc="-10" dirty="0"/>
              <a:t>Administration </a:t>
            </a:r>
            <a:r>
              <a:rPr sz="1950" dirty="0"/>
              <a:t>Building</a:t>
            </a:r>
            <a:r>
              <a:rPr sz="1950" spc="-160" dirty="0"/>
              <a:t> </a:t>
            </a:r>
            <a:r>
              <a:rPr sz="1950" spc="-10" dirty="0"/>
              <a:t>Modernization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5758381" y="2469088"/>
            <a:ext cx="3514725" cy="1231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4250 East 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Tulare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Street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at</a:t>
            </a:r>
            <a:r>
              <a:rPr sz="1300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Cedar</a:t>
            </a:r>
            <a:endParaRPr sz="1300">
              <a:latin typeface="Calibri"/>
              <a:cs typeface="Calibri"/>
            </a:endParaRPr>
          </a:p>
          <a:p>
            <a:pPr marL="248920" marR="25400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Modernization will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include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paint and carpet,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creating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 few new</a:t>
            </a:r>
            <a:r>
              <a:rPr sz="1300" spc="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offices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The health suite will also be upgraded as part</a:t>
            </a:r>
            <a:r>
              <a:rPr sz="1300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of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the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modernization.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Completion targeted for fall of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6399" y="2454135"/>
            <a:ext cx="4732489" cy="1778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6412" y="4228706"/>
            <a:ext cx="4732477" cy="1424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11</a:t>
            </a:fld>
            <a:endParaRPr spc="1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49675" cy="5657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470662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35" dirty="0"/>
              <a:t>Roosevelt </a:t>
            </a:r>
            <a:r>
              <a:rPr spc="-15" dirty="0"/>
              <a:t>High </a:t>
            </a:r>
            <a:r>
              <a:rPr spc="-20" dirty="0"/>
              <a:t>School- </a:t>
            </a:r>
            <a:r>
              <a:rPr sz="1950" spc="-5" dirty="0"/>
              <a:t>Interim</a:t>
            </a:r>
            <a:r>
              <a:rPr sz="1950" spc="-170" dirty="0"/>
              <a:t> </a:t>
            </a:r>
            <a:r>
              <a:rPr sz="1950" dirty="0"/>
              <a:t>Housing</a:t>
            </a:r>
            <a:endParaRPr sz="1950"/>
          </a:p>
        </p:txBody>
      </p:sp>
      <p:sp>
        <p:nvSpPr>
          <p:cNvPr id="4" name="object 4"/>
          <p:cNvSpPr txBox="1"/>
          <p:nvPr/>
        </p:nvSpPr>
        <p:spPr>
          <a:xfrm>
            <a:off x="932759" y="4743052"/>
            <a:ext cx="5126990" cy="14331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4250 East 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Tulare 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Street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at</a:t>
            </a:r>
            <a:r>
              <a:rPr sz="1300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Cedar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2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10" dirty="0">
                <a:solidFill>
                  <a:srgbClr val="231F20"/>
                </a:solidFill>
                <a:latin typeface="Calibri"/>
                <a:cs typeface="Calibri"/>
              </a:rPr>
              <a:t>Install two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large</a:t>
            </a:r>
            <a:r>
              <a:rPr sz="1300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portables</a:t>
            </a:r>
            <a:endParaRPr sz="1300">
              <a:latin typeface="Calibri"/>
              <a:cs typeface="Calibri"/>
            </a:endParaRPr>
          </a:p>
          <a:p>
            <a:pPr marL="248920" marR="16637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First,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portables will provide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interim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housing for administration during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modernization.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1499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Portables will then provide interim housing for the library during library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modernization.</a:t>
            </a:r>
            <a:endParaRPr sz="1300">
              <a:latin typeface="Calibri"/>
              <a:cs typeface="Calibri"/>
            </a:endParaRPr>
          </a:p>
          <a:p>
            <a:pPr marL="248920">
              <a:lnSpc>
                <a:spcPct val="100000"/>
              </a:lnSpc>
              <a:spcBef>
                <a:spcPts val="25"/>
              </a:spcBef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Anticipated removal from site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summer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26965" y="2305773"/>
            <a:ext cx="2622727" cy="24793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7093" y="2305773"/>
            <a:ext cx="3635375" cy="2256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12</a:t>
            </a:fld>
            <a:endParaRPr spc="1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9992258" cy="56410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5154" y="1536600"/>
            <a:ext cx="7835900" cy="8271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30" dirty="0"/>
              <a:t>Sunnyside </a:t>
            </a:r>
            <a:r>
              <a:rPr spc="-15"/>
              <a:t>High </a:t>
            </a:r>
            <a:r>
              <a:rPr lang="en-US" spc="-15"/>
              <a:t>School </a:t>
            </a:r>
            <a:r>
              <a:rPr spc="-5"/>
              <a:t>– </a:t>
            </a:r>
            <a:r>
              <a:rPr spc="-25" dirty="0"/>
              <a:t>New </a:t>
            </a:r>
            <a:r>
              <a:rPr spc="-15" dirty="0"/>
              <a:t>CTE Building </a:t>
            </a:r>
            <a:r>
              <a:rPr spc="-20" dirty="0"/>
              <a:t>Health Science</a:t>
            </a:r>
            <a:r>
              <a:rPr lang="en-US" spc="-385" dirty="0"/>
              <a:t> </a:t>
            </a:r>
            <a:r>
              <a:rPr spc="-15" dirty="0"/>
              <a:t>Building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9015" y="2096227"/>
            <a:ext cx="4228465" cy="166560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48920" indent="-236854">
              <a:lnSpc>
                <a:spcPts val="1495"/>
              </a:lnSpc>
              <a:spcBef>
                <a:spcPts val="114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Anticipated start: January</a:t>
            </a:r>
            <a:r>
              <a:rPr sz="1300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2023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ts val="1425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Anticipated completion: August</a:t>
            </a:r>
            <a:r>
              <a:rPr sz="13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ts val="1495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Square Footage: Approx.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–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11,500 square</a:t>
            </a:r>
            <a:r>
              <a:rPr sz="1300" spc="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feet</a:t>
            </a:r>
            <a:endParaRPr sz="1300">
              <a:latin typeface="Calibri"/>
              <a:cs typeface="Calibri"/>
            </a:endParaRPr>
          </a:p>
          <a:p>
            <a:pPr marL="248920" marR="5080" indent="-236854">
              <a:lnSpc>
                <a:spcPct val="108700"/>
              </a:lnSpc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The new CTE building will provide Sunnyside HS with 4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medical technology classrooms,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1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sports medicine therapy 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lab, and 1 performance lab. Also includes a presentation 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space,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and 4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small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offices</a:t>
            </a:r>
            <a:endParaRPr sz="1300">
              <a:latin typeface="Calibri"/>
              <a:cs typeface="Calibri"/>
            </a:endParaRPr>
          </a:p>
          <a:p>
            <a:pPr marL="248920" indent="-236854">
              <a:lnSpc>
                <a:spcPct val="100000"/>
              </a:lnSpc>
              <a:spcBef>
                <a:spcPts val="135"/>
              </a:spcBef>
              <a:buFont typeface="Arial"/>
              <a:buChar char="•"/>
              <a:tabLst>
                <a:tab pos="248920" algn="l"/>
                <a:tab pos="249554" algn="l"/>
              </a:tabLst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Completion targeted for fall</a:t>
            </a:r>
            <a:r>
              <a:rPr sz="1300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2024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5437" y="2117178"/>
            <a:ext cx="4228312" cy="186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2403" y="4269689"/>
            <a:ext cx="3554387" cy="17463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05323" y="4023258"/>
            <a:ext cx="4760150" cy="1770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13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" y="1057275"/>
            <a:ext cx="10058019" cy="5463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18732" y="5064908"/>
            <a:ext cx="660082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50" b="0" spc="-30" dirty="0">
                <a:solidFill>
                  <a:srgbClr val="FFFFFF"/>
                </a:solidFill>
                <a:latin typeface="Calibri Light"/>
                <a:cs typeface="Calibri Light"/>
              </a:rPr>
              <a:t>Examples </a:t>
            </a:r>
            <a:r>
              <a:rPr sz="2650" b="0" spc="-15" dirty="0">
                <a:solidFill>
                  <a:srgbClr val="FFFFFF"/>
                </a:solidFill>
                <a:latin typeface="Calibri Light"/>
                <a:cs typeface="Calibri Light"/>
              </a:rPr>
              <a:t>of </a:t>
            </a:r>
            <a:r>
              <a:rPr sz="2650" b="0" spc="-20" dirty="0">
                <a:solidFill>
                  <a:srgbClr val="FFFFFF"/>
                </a:solidFill>
                <a:latin typeface="Calibri Light"/>
                <a:cs typeface="Calibri Light"/>
              </a:rPr>
              <a:t>Other </a:t>
            </a:r>
            <a:r>
              <a:rPr sz="2650" b="0" spc="-25" dirty="0">
                <a:solidFill>
                  <a:srgbClr val="FFFFFF"/>
                </a:solidFill>
                <a:latin typeface="Calibri Light"/>
                <a:cs typeface="Calibri Light"/>
              </a:rPr>
              <a:t>Campus </a:t>
            </a:r>
            <a:r>
              <a:rPr sz="2650" b="0" spc="-40" dirty="0">
                <a:solidFill>
                  <a:srgbClr val="FFFFFF"/>
                </a:solidFill>
                <a:latin typeface="Calibri Light"/>
                <a:cs typeface="Calibri Light"/>
              </a:rPr>
              <a:t>Improvement</a:t>
            </a:r>
            <a:r>
              <a:rPr sz="2650" b="0" spc="-2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650" b="0" spc="-30" dirty="0">
                <a:solidFill>
                  <a:srgbClr val="FFFFFF"/>
                </a:solidFill>
                <a:latin typeface="Calibri Light"/>
                <a:cs typeface="Calibri Light"/>
              </a:rPr>
              <a:t>Projects</a:t>
            </a:r>
            <a:endParaRPr sz="265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45200" y="2437790"/>
            <a:ext cx="2786164" cy="12798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2621" y="2460421"/>
            <a:ext cx="3604691" cy="12346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08696" y="2456510"/>
            <a:ext cx="3613150" cy="1242695"/>
          </a:xfrm>
          <a:custGeom>
            <a:avLst/>
            <a:gdLst/>
            <a:ahLst/>
            <a:cxnLst/>
            <a:rect l="l" t="t" r="r" b="b"/>
            <a:pathLst>
              <a:path w="3613150" h="1242695">
                <a:moveTo>
                  <a:pt x="0" y="1242517"/>
                </a:moveTo>
                <a:lnTo>
                  <a:pt x="0" y="0"/>
                </a:lnTo>
                <a:lnTo>
                  <a:pt x="3612540" y="0"/>
                </a:lnTo>
                <a:lnTo>
                  <a:pt x="3612540" y="1242517"/>
                </a:lnTo>
                <a:lnTo>
                  <a:pt x="0" y="1242517"/>
                </a:lnTo>
                <a:close/>
              </a:path>
            </a:pathLst>
          </a:custGeom>
          <a:ln w="7861">
            <a:solidFill>
              <a:srgbClr val="5AA8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14</a:t>
            </a:fld>
            <a:endParaRPr spc="1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2705"/>
            <a:ext cx="10052254" cy="5060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353" y="1536602"/>
            <a:ext cx="239903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10" dirty="0"/>
              <a:t>Asphalt</a:t>
            </a:r>
            <a:r>
              <a:rPr spc="-60" dirty="0"/>
              <a:t> </a:t>
            </a:r>
            <a:r>
              <a:rPr spc="-5" dirty="0"/>
              <a:t>Upgrades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17423" y="5460109"/>
            <a:ext cx="174498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Fort Miller Middle</a:t>
            </a:r>
            <a:r>
              <a:rPr sz="1300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1139" y="2369588"/>
            <a:ext cx="4029409" cy="30298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9071" y="2362026"/>
            <a:ext cx="4077072" cy="30578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3216" y="5460109"/>
            <a:ext cx="163957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Ayer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Elementary</a:t>
            </a:r>
            <a:r>
              <a:rPr sz="1300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15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77490"/>
            <a:ext cx="10052254" cy="5031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1840" y="1511918"/>
            <a:ext cx="3015615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" dirty="0"/>
              <a:t>Exterior Paint</a:t>
            </a:r>
            <a:r>
              <a:rPr spc="-55" dirty="0"/>
              <a:t> </a:t>
            </a:r>
            <a:r>
              <a:rPr spc="-5" dirty="0"/>
              <a:t>Projects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3239" y="5428870"/>
            <a:ext cx="1974214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Columbia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Elementary</a:t>
            </a:r>
            <a:r>
              <a:rPr sz="1300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56735" y="5415832"/>
            <a:ext cx="191135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Fremont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Elementary</a:t>
            </a:r>
            <a:r>
              <a:rPr sz="13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01857" y="2269434"/>
            <a:ext cx="3862952" cy="31300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6551" y="2252500"/>
            <a:ext cx="4195836" cy="31468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1975"/>
              </a:lnSpc>
            </a:pPr>
            <a:fld id="{81D60167-4931-47E6-BA6A-407CBD079E47}" type="slidenum">
              <a:rPr spc="15" dirty="0"/>
              <a:t>16</a:t>
            </a:fld>
            <a:endParaRPr spc="15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30"/>
              </a:lnSpc>
            </a:pPr>
            <a:r>
              <a:rPr spc="15" dirty="0"/>
              <a:t>August 17th, </a:t>
            </a:r>
            <a:r>
              <a:rPr spc="20" dirty="0"/>
              <a:t>2023 CBOC </a:t>
            </a:r>
            <a:r>
              <a:rPr spc="10" dirty="0"/>
              <a:t>- </a:t>
            </a:r>
            <a:r>
              <a:rPr spc="15" dirty="0"/>
              <a:t>Project</a:t>
            </a:r>
            <a:r>
              <a:rPr spc="-30" dirty="0"/>
              <a:t> </a:t>
            </a:r>
            <a:r>
              <a:rPr spc="15" dirty="0"/>
              <a:t>Updates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551" y="1123525"/>
            <a:ext cx="10051848" cy="4435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8865" y="1110813"/>
            <a:ext cx="601345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5" dirty="0"/>
              <a:t>Play Structure Upgrade and Library</a:t>
            </a:r>
            <a:r>
              <a:rPr spc="-30" dirty="0"/>
              <a:t> </a:t>
            </a:r>
            <a:r>
              <a:rPr spc="-10" dirty="0"/>
              <a:t>Remodel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5981" y="5157167"/>
            <a:ext cx="28003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950" spc="1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4312" y="5381213"/>
            <a:ext cx="221361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20" dirty="0">
                <a:solidFill>
                  <a:srgbClr val="9B9D9F"/>
                </a:solidFill>
                <a:latin typeface="Calibri"/>
                <a:cs typeface="Calibri"/>
              </a:rPr>
              <a:t>August 17th, 2023 CBOC </a:t>
            </a:r>
            <a:r>
              <a:rPr sz="950" spc="10" dirty="0">
                <a:solidFill>
                  <a:srgbClr val="9B9D9F"/>
                </a:solidFill>
                <a:latin typeface="Calibri"/>
                <a:cs typeface="Calibri"/>
              </a:rPr>
              <a:t>- </a:t>
            </a:r>
            <a:r>
              <a:rPr sz="950" spc="20" dirty="0">
                <a:solidFill>
                  <a:srgbClr val="9B9D9F"/>
                </a:solidFill>
                <a:latin typeface="Calibri"/>
                <a:cs typeface="Calibri"/>
              </a:rPr>
              <a:t>Project</a:t>
            </a:r>
            <a:r>
              <a:rPr sz="950" spc="-15" dirty="0">
                <a:solidFill>
                  <a:srgbClr val="9B9D9F"/>
                </a:solidFill>
                <a:latin typeface="Calibri"/>
                <a:cs typeface="Calibri"/>
              </a:rPr>
              <a:t> </a:t>
            </a:r>
            <a:r>
              <a:rPr sz="950" spc="20" dirty="0">
                <a:solidFill>
                  <a:srgbClr val="9B9D9F"/>
                </a:solidFill>
                <a:latin typeface="Calibri"/>
                <a:cs typeface="Calibri"/>
              </a:rPr>
              <a:t>Updates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28872" y="4618555"/>
            <a:ext cx="186563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Scandinavian </a:t>
            </a:r>
            <a:r>
              <a:rPr sz="1300" spc="-10" dirty="0">
                <a:solidFill>
                  <a:srgbClr val="231F20"/>
                </a:solidFill>
                <a:latin typeface="Calibri"/>
                <a:cs typeface="Calibri"/>
              </a:rPr>
              <a:t>Middle</a:t>
            </a:r>
            <a:r>
              <a:rPr sz="1300" spc="-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-15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6210" y="4624726"/>
            <a:ext cx="1877060" cy="2260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Malloch Elementary</a:t>
            </a:r>
            <a:r>
              <a:rPr sz="1300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300" spc="5" dirty="0">
                <a:solidFill>
                  <a:srgbClr val="231F20"/>
                </a:solidFill>
                <a:latin typeface="Calibri"/>
                <a:cs typeface="Calibri"/>
              </a:rPr>
              <a:t>School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7599" y="1820407"/>
            <a:ext cx="4401877" cy="27830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40863" y="1820407"/>
            <a:ext cx="4594407" cy="27868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333" y="1472478"/>
            <a:ext cx="4395470" cy="4286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20" dirty="0"/>
              <a:t>Other </a:t>
            </a:r>
            <a:r>
              <a:rPr spc="-25" dirty="0"/>
              <a:t>Facility/Site</a:t>
            </a:r>
            <a:r>
              <a:rPr spc="-170" dirty="0"/>
              <a:t> </a:t>
            </a:r>
            <a:r>
              <a:rPr spc="-35" dirty="0"/>
              <a:t>Improvements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3542" y="2419538"/>
            <a:ext cx="2576195" cy="261302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80035" indent="-267970">
              <a:lnSpc>
                <a:spcPct val="100000"/>
              </a:lnSpc>
              <a:spcBef>
                <a:spcPts val="670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Accessibility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20" dirty="0">
                <a:solidFill>
                  <a:srgbClr val="231F20"/>
                </a:solidFill>
                <a:latin typeface="Calibri"/>
                <a:cs typeface="Calibri"/>
              </a:rPr>
              <a:t>Athletic</a:t>
            </a:r>
            <a:r>
              <a:rPr sz="1650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Fields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8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Building</a:t>
            </a:r>
            <a:r>
              <a:rPr sz="1650" spc="-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Automation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Electrical</a:t>
            </a:r>
            <a:r>
              <a:rPr sz="1650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Panel/Service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Fire </a:t>
            </a:r>
            <a:r>
              <a:rPr sz="1650" spc="5" dirty="0">
                <a:solidFill>
                  <a:srgbClr val="231F20"/>
                </a:solidFill>
                <a:latin typeface="Calibri"/>
                <a:cs typeface="Calibri"/>
              </a:rPr>
              <a:t>Alarm </a:t>
            </a: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Panel</a:t>
            </a:r>
            <a:r>
              <a:rPr sz="1650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Upgrades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8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Gym</a:t>
            </a:r>
            <a:r>
              <a:rPr sz="1650" spc="-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20" dirty="0">
                <a:solidFill>
                  <a:srgbClr val="231F20"/>
                </a:solidFill>
                <a:latin typeface="Calibri"/>
                <a:cs typeface="Calibri"/>
              </a:rPr>
              <a:t>Floors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49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Gym</a:t>
            </a:r>
            <a:r>
              <a:rPr sz="1650" spc="-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30" dirty="0">
                <a:solidFill>
                  <a:srgbClr val="231F20"/>
                </a:solidFill>
                <a:latin typeface="Calibri"/>
                <a:cs typeface="Calibri"/>
              </a:rPr>
              <a:t>Lockers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0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Heating </a:t>
            </a: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&amp; </a:t>
            </a:r>
            <a:r>
              <a:rPr sz="1650" spc="5" dirty="0">
                <a:solidFill>
                  <a:srgbClr val="231F20"/>
                </a:solidFill>
                <a:latin typeface="Calibri"/>
                <a:cs typeface="Calibri"/>
              </a:rPr>
              <a:t>Air</a:t>
            </a:r>
            <a:r>
              <a:rPr sz="1650" spc="-1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Conditioning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64871" y="2408223"/>
            <a:ext cx="2847975" cy="263461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80035" indent="-267970">
              <a:lnSpc>
                <a:spcPct val="100000"/>
              </a:lnSpc>
              <a:spcBef>
                <a:spcPts val="760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10" dirty="0">
                <a:solidFill>
                  <a:srgbClr val="231F20"/>
                </a:solidFill>
                <a:latin typeface="Calibri"/>
                <a:cs typeface="Calibri"/>
              </a:rPr>
              <a:t>Intrusion </a:t>
            </a:r>
            <a:r>
              <a:rPr sz="1650" spc="-25" dirty="0">
                <a:solidFill>
                  <a:srgbClr val="231F20"/>
                </a:solidFill>
                <a:latin typeface="Calibri"/>
                <a:cs typeface="Calibri"/>
              </a:rPr>
              <a:t>System</a:t>
            </a: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 Upgrades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66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20" dirty="0">
                <a:solidFill>
                  <a:srgbClr val="231F20"/>
                </a:solidFill>
                <a:latin typeface="Calibri"/>
                <a:cs typeface="Calibri"/>
              </a:rPr>
              <a:t>Irrigation/Water</a:t>
            </a:r>
            <a:r>
              <a:rPr sz="1650" spc="-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Conservation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LED</a:t>
            </a:r>
            <a:r>
              <a:rPr sz="1650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Lighting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Marquees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80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Paving/Play </a:t>
            </a:r>
            <a:r>
              <a:rPr sz="1650" spc="-10" dirty="0">
                <a:solidFill>
                  <a:srgbClr val="231F20"/>
                </a:solidFill>
                <a:latin typeface="Calibri"/>
                <a:cs typeface="Calibri"/>
              </a:rPr>
              <a:t>Court</a:t>
            </a:r>
            <a:r>
              <a:rPr sz="1650" spc="-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Calibri"/>
                <a:cs typeface="Calibri"/>
              </a:rPr>
              <a:t>Renovation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10" dirty="0">
                <a:solidFill>
                  <a:srgbClr val="231F20"/>
                </a:solidFill>
                <a:latin typeface="Calibri"/>
                <a:cs typeface="Calibri"/>
              </a:rPr>
              <a:t>Playground</a:t>
            </a:r>
            <a:r>
              <a:rPr sz="1650" spc="-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10" dirty="0">
                <a:solidFill>
                  <a:srgbClr val="231F20"/>
                </a:solidFill>
                <a:latin typeface="Calibri"/>
                <a:cs typeface="Calibri"/>
              </a:rPr>
              <a:t>Equipment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57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dirty="0">
                <a:solidFill>
                  <a:srgbClr val="231F20"/>
                </a:solidFill>
                <a:latin typeface="Calibri"/>
                <a:cs typeface="Calibri"/>
              </a:rPr>
              <a:t>Public </a:t>
            </a:r>
            <a:r>
              <a:rPr sz="1650" spc="-5" dirty="0">
                <a:solidFill>
                  <a:srgbClr val="231F20"/>
                </a:solidFill>
                <a:latin typeface="Calibri"/>
                <a:cs typeface="Calibri"/>
              </a:rPr>
              <a:t>Address/Signal</a:t>
            </a:r>
            <a:r>
              <a:rPr sz="1650" spc="-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Systems</a:t>
            </a:r>
            <a:endParaRPr sz="1650">
              <a:latin typeface="Calibri"/>
              <a:cs typeface="Calibri"/>
            </a:endParaRPr>
          </a:p>
          <a:p>
            <a:pPr marL="280035" indent="-267970">
              <a:lnSpc>
                <a:spcPct val="100000"/>
              </a:lnSpc>
              <a:spcBef>
                <a:spcPts val="495"/>
              </a:spcBef>
              <a:buClr>
                <a:srgbClr val="438085"/>
              </a:buClr>
              <a:buSzPct val="57575"/>
              <a:buFont typeface="Wingdings"/>
              <a:buChar char=""/>
              <a:tabLst>
                <a:tab pos="280035" algn="l"/>
                <a:tab pos="280670" algn="l"/>
              </a:tabLst>
            </a:pP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Security Camera</a:t>
            </a:r>
            <a:r>
              <a:rPr sz="1650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650" spc="-15" dirty="0">
                <a:solidFill>
                  <a:srgbClr val="231F20"/>
                </a:solidFill>
                <a:latin typeface="Calibri"/>
                <a:cs typeface="Calibri"/>
              </a:rPr>
              <a:t>Systems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981" y="6051942"/>
            <a:ext cx="280035" cy="3276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50" spc="1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950" spc="1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3328" y="6356210"/>
            <a:ext cx="2213610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950" spc="20" dirty="0">
                <a:solidFill>
                  <a:srgbClr val="9B9D9F"/>
                </a:solidFill>
                <a:latin typeface="Calibri"/>
                <a:cs typeface="Calibri"/>
              </a:rPr>
              <a:t>August 17th, 2023 CBOC </a:t>
            </a:r>
            <a:r>
              <a:rPr sz="950" spc="10" dirty="0">
                <a:solidFill>
                  <a:srgbClr val="9B9D9F"/>
                </a:solidFill>
                <a:latin typeface="Calibri"/>
                <a:cs typeface="Calibri"/>
              </a:rPr>
              <a:t>- </a:t>
            </a:r>
            <a:r>
              <a:rPr sz="950" spc="20" dirty="0">
                <a:solidFill>
                  <a:srgbClr val="9B9D9F"/>
                </a:solidFill>
                <a:latin typeface="Calibri"/>
                <a:cs typeface="Calibri"/>
              </a:rPr>
              <a:t>Project</a:t>
            </a:r>
            <a:r>
              <a:rPr sz="950" spc="-15" dirty="0">
                <a:solidFill>
                  <a:srgbClr val="9B9D9F"/>
                </a:solidFill>
                <a:latin typeface="Calibri"/>
                <a:cs typeface="Calibri"/>
              </a:rPr>
              <a:t> </a:t>
            </a:r>
            <a:r>
              <a:rPr sz="950" spc="20" dirty="0">
                <a:solidFill>
                  <a:srgbClr val="9B9D9F"/>
                </a:solidFill>
                <a:latin typeface="Calibri"/>
                <a:cs typeface="Calibri"/>
              </a:rPr>
              <a:t>Updates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863</Words>
  <Application>Microsoft Office PowerPoint</Application>
  <PresentationFormat>Custom</PresentationFormat>
  <Paragraphs>130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Rounded MT Bold</vt:lpstr>
      <vt:lpstr>Calibri</vt:lpstr>
      <vt:lpstr>Calibri Light</vt:lpstr>
      <vt:lpstr>Times New Roman</vt:lpstr>
      <vt:lpstr>Wingdings</vt:lpstr>
      <vt:lpstr>Office Theme</vt:lpstr>
      <vt:lpstr>Citizens’ Bond Oversight Committee –  Annual Report</vt:lpstr>
      <vt:lpstr>PowerPoint Presentation</vt:lpstr>
      <vt:lpstr>Bullard High School – HVAC for Gyms</vt:lpstr>
      <vt:lpstr>Del Mar Elementary – New Multi-Purpose Building</vt:lpstr>
      <vt:lpstr>Edison High School – New CTE Building and Interim Housing</vt:lpstr>
      <vt:lpstr>Ericson Elementary – New Multi-Purpose Building</vt:lpstr>
      <vt:lpstr>Francine and Murray Farber Educational Campus at Ventura and Tenth</vt:lpstr>
      <vt:lpstr>Farber Educational Center- Huerta Early Learning Portables</vt:lpstr>
      <vt:lpstr>Farber South Building A- Professional Training Center Modernization</vt:lpstr>
      <vt:lpstr>Fresno High School- Auxiliary Gym and Tennis Courts</vt:lpstr>
      <vt:lpstr>Roosevelt High School – Administration Building Modernization</vt:lpstr>
      <vt:lpstr>Roosevelt High School- Interim Housing</vt:lpstr>
      <vt:lpstr>Sunnyside High School – New CTE Building Health Science Building</vt:lpstr>
      <vt:lpstr>PowerPoint Presentation</vt:lpstr>
      <vt:lpstr>Asphalt Upgrades</vt:lpstr>
      <vt:lpstr>Exterior Paint Projects</vt:lpstr>
      <vt:lpstr>Play Structure Upgrade and Library Remodel</vt:lpstr>
      <vt:lpstr>Other Facility/Site Improvements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Rodriguez</dc:creator>
  <cp:lastModifiedBy>Ruth Perez</cp:lastModifiedBy>
  <cp:revision>1</cp:revision>
  <cp:lastPrinted>2023-08-08T15:33:48Z</cp:lastPrinted>
  <dcterms:created xsi:type="dcterms:W3CDTF">2023-08-07T23:47:12Z</dcterms:created>
  <dcterms:modified xsi:type="dcterms:W3CDTF">2023-08-08T15:45:04Z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2023-07-10T00:00:00Z</vt:filetime>
  </property>
  <property fmtid="{D5CDD505-2E9C-101B-9397-08002B2CF9AE}" pid="3" name="Creator">
    <vt:lpwstr>Acrobat PDFMaker 17 for PowerPoint</vt:lpwstr>
  </property>
  <property fmtid="{D5CDD505-2E9C-101B-9397-08002B2CF9AE}" pid="4" name="LastSaved">
    <vt:filetime>2023-08-07T00:00:00Z</vt:filetime>
  </property>
</Properties>
</file>