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3" r:id="rId4"/>
  </p:sldMasterIdLst>
  <p:notesMasterIdLst>
    <p:notesMasterId r:id="rId19"/>
  </p:notesMasterIdLst>
  <p:handoutMasterIdLst>
    <p:handoutMasterId r:id="rId20"/>
  </p:handoutMasterIdLst>
  <p:sldIdLst>
    <p:sldId id="3439" r:id="rId5"/>
    <p:sldId id="3492" r:id="rId6"/>
    <p:sldId id="3466" r:id="rId7"/>
    <p:sldId id="353" r:id="rId8"/>
    <p:sldId id="3491" r:id="rId9"/>
    <p:sldId id="3497" r:id="rId10"/>
    <p:sldId id="3495" r:id="rId11"/>
    <p:sldId id="3496" r:id="rId12"/>
    <p:sldId id="3494" r:id="rId13"/>
    <p:sldId id="3498" r:id="rId14"/>
    <p:sldId id="3499" r:id="rId15"/>
    <p:sldId id="3469" r:id="rId16"/>
    <p:sldId id="3493" r:id="rId17"/>
    <p:sldId id="434" r:id="rId18"/>
  </p:sldIdLst>
  <p:sldSz cx="9144000" cy="6858000" type="screen4x3"/>
  <p:notesSz cx="7019925" cy="930592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907FF2D7-9DB3-465C-A45E-29AE656CCFED}">
          <p14:sldIdLst>
            <p14:sldId id="3439"/>
            <p14:sldId id="3492"/>
            <p14:sldId id="3466"/>
            <p14:sldId id="353"/>
            <p14:sldId id="3491"/>
            <p14:sldId id="3497"/>
            <p14:sldId id="3495"/>
            <p14:sldId id="3496"/>
            <p14:sldId id="3494"/>
            <p14:sldId id="3498"/>
            <p14:sldId id="3499"/>
            <p14:sldId id="3469"/>
            <p14:sldId id="3493"/>
            <p14:sldId id="434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erugini, Joe" initials="PJ" lastIdx="3" clrIdx="0">
    <p:extLst>
      <p:ext uri="{19B8F6BF-5375-455C-9EA6-DF929625EA0E}">
        <p15:presenceInfo xmlns:p15="http://schemas.microsoft.com/office/powerpoint/2012/main" userId="S::peruginj@wseinc.com::ea230e89-07bd-44ff-bef2-b7589664257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495" autoAdjust="0"/>
    <p:restoredTop sz="96224" autoAdjust="0"/>
  </p:normalViewPr>
  <p:slideViewPr>
    <p:cSldViewPr>
      <p:cViewPr>
        <p:scale>
          <a:sx n="100" d="100"/>
          <a:sy n="100" d="100"/>
        </p:scale>
        <p:origin x="1752" y="402"/>
      </p:cViewPr>
      <p:guideLst>
        <p:guide orient="horz" pos="2160"/>
        <p:guide pos="2880"/>
      </p:guideLst>
    </p:cSldViewPr>
  </p:slid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commentAuthors" Target="commentAuthor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/>
          <a:lstStyle>
            <a:lvl1pPr algn="r">
              <a:defRPr sz="1200"/>
            </a:lvl1pPr>
          </a:lstStyle>
          <a:p>
            <a:fld id="{10C3CB4D-D023-4471-9CAA-0068BB37E302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 anchor="b"/>
          <a:lstStyle>
            <a:lvl1pPr algn="r">
              <a:defRPr sz="1200"/>
            </a:lvl1pPr>
          </a:lstStyle>
          <a:p>
            <a:fld id="{53E72FD3-8944-4931-9147-09326F32BFE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291796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6333" y="0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/>
          <a:lstStyle>
            <a:lvl1pPr algn="r">
              <a:defRPr sz="1200"/>
            </a:lvl1pPr>
          </a:lstStyle>
          <a:p>
            <a:fld id="{CA842AAE-7C70-4D86-AB56-A1CD9991C64A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2688" y="696913"/>
            <a:ext cx="4656137" cy="34909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30" tIns="45764" rIns="91530" bIns="45764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993" y="4420316"/>
            <a:ext cx="5615940" cy="4187666"/>
          </a:xfrm>
          <a:prstGeom prst="rect">
            <a:avLst/>
          </a:prstGeom>
        </p:spPr>
        <p:txBody>
          <a:bodyPr vert="horz" lIns="91530" tIns="45764" rIns="91530" bIns="45764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9014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6333" y="8839014"/>
            <a:ext cx="3041968" cy="465296"/>
          </a:xfrm>
          <a:prstGeom prst="rect">
            <a:avLst/>
          </a:prstGeom>
        </p:spPr>
        <p:txBody>
          <a:bodyPr vert="horz" lIns="91530" tIns="45764" rIns="91530" bIns="45764" rtlCol="0" anchor="b"/>
          <a:lstStyle>
            <a:lvl1pPr algn="r">
              <a:defRPr sz="1200"/>
            </a:lvl1pPr>
          </a:lstStyle>
          <a:p>
            <a:fld id="{3B33372B-6DD0-4636-9CC8-3D7928210380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71834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A7C0A-3C2A-4965-A416-14DAB5E855AB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1694357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40A7C0A-3C2A-4965-A416-14DAB5E855AB}" type="slidenum">
              <a:rPr lang="en-US" smtClean="0"/>
              <a:t>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5634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32195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94117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13628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28439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575296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913290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95661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19493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775546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739436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710768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200151"/>
            <a:ext cx="4038600" cy="339407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B308BD-E5F4-448B-A121-F804643391CA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Text Placeholder 13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6273800"/>
            <a:ext cx="2514600" cy="5080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800"/>
            </a:lvl1pPr>
          </a:lstStyle>
          <a:p>
            <a:pPr lvl="0"/>
            <a:r>
              <a:rPr lang="en-US" dirty="0"/>
              <a:t>Subtitle</a:t>
            </a:r>
          </a:p>
        </p:txBody>
      </p:sp>
    </p:spTree>
    <p:extLst>
      <p:ext uri="{BB962C8B-B14F-4D97-AF65-F5344CB8AC3E}">
        <p14:creationId xmlns:p14="http://schemas.microsoft.com/office/powerpoint/2010/main" val="30981133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0B8B9-4C04-4DDF-9AFD-B2E02D82F36D}" type="datetimeFigureOut">
              <a:rPr lang="en-US" smtClean="0"/>
              <a:t>9/18/2024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6D1E8CB-FECB-4480-A50A-D9FF9264718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1443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  <p:sldLayoutId id="2147483667" r:id="rId4"/>
    <p:sldLayoutId id="2147483668" r:id="rId5"/>
    <p:sldLayoutId id="2147483669" r:id="rId6"/>
    <p:sldLayoutId id="2147483670" r:id="rId7"/>
    <p:sldLayoutId id="2147483671" r:id="rId8"/>
    <p:sldLayoutId id="2147483672" r:id="rId9"/>
    <p:sldLayoutId id="2147483673" r:id="rId10"/>
    <p:sldLayoutId id="2147483674" r:id="rId11"/>
    <p:sldLayoutId id="2147483675" r:id="rId12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1E79A286-11AF-4036-AAF4-F72BF92C8D14}"/>
              </a:ext>
            </a:extLst>
          </p:cNvPr>
          <p:cNvSpPr/>
          <p:nvPr/>
        </p:nvSpPr>
        <p:spPr>
          <a:xfrm>
            <a:off x="-83671" y="2152651"/>
            <a:ext cx="9144000" cy="329996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B1B0787-BF60-4718-944D-B39455FA0098}"/>
              </a:ext>
            </a:extLst>
          </p:cNvPr>
          <p:cNvSpPr txBox="1"/>
          <p:nvPr/>
        </p:nvSpPr>
        <p:spPr>
          <a:xfrm>
            <a:off x="1" y="1524000"/>
            <a:ext cx="9143999" cy="24314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SzPts val="600"/>
            </a:pPr>
            <a:r>
              <a:rPr lang="en-US" sz="4000" b="1" dirty="0">
                <a:solidFill>
                  <a:srgbClr val="0070C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Overlook </a:t>
            </a:r>
            <a:r>
              <a:rPr lang="en-US" sz="4000" b="1" dirty="0" smtClean="0">
                <a:solidFill>
                  <a:srgbClr val="0070C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Avenue/McKinley Drive</a:t>
            </a:r>
            <a:endParaRPr lang="en-US" sz="4000" b="1" dirty="0">
              <a:solidFill>
                <a:srgbClr val="0070C0"/>
              </a:solidFill>
              <a:latin typeface="Swis721 Lt BT" panose="020B0403020202020204" pitchFamily="34" charset="0"/>
              <a:ea typeface="Calibri"/>
              <a:cs typeface="Times New Roman"/>
            </a:endParaRPr>
          </a:p>
          <a:p>
            <a:pPr algn="ctr">
              <a:buSzPts val="600"/>
            </a:pPr>
            <a:r>
              <a:rPr lang="en-US" sz="4000" b="1" dirty="0">
                <a:solidFill>
                  <a:srgbClr val="0070C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Storm Drainage Improvements</a:t>
            </a:r>
          </a:p>
          <a:p>
            <a:pPr algn="ctr">
              <a:buSzPts val="600"/>
            </a:pPr>
            <a:endParaRPr lang="en-US" sz="1600" b="1" dirty="0">
              <a:solidFill>
                <a:srgbClr val="00B050"/>
              </a:solidFill>
              <a:latin typeface="Swis721 Lt BT" panose="020B0403020202020204" pitchFamily="34" charset="0"/>
              <a:ea typeface="Calibri"/>
              <a:cs typeface="Times New Roman"/>
            </a:endParaRPr>
          </a:p>
          <a:p>
            <a:pPr algn="ctr">
              <a:buSzPts val="600"/>
            </a:pPr>
            <a:r>
              <a:rPr lang="en-US" sz="2400" b="1" dirty="0">
                <a:solidFill>
                  <a:srgbClr val="00B05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Public Involvement </a:t>
            </a:r>
            <a:r>
              <a:rPr lang="en-US" sz="2400" b="1" dirty="0" smtClean="0">
                <a:solidFill>
                  <a:srgbClr val="00B05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Meeting</a:t>
            </a:r>
            <a:endParaRPr lang="en-US" sz="2400" b="1" dirty="0">
              <a:solidFill>
                <a:srgbClr val="00B050"/>
              </a:solidFill>
              <a:latin typeface="Swis721 Lt BT" panose="020B0403020202020204" pitchFamily="34" charset="0"/>
              <a:ea typeface="Calibri"/>
              <a:cs typeface="Times New Roman"/>
            </a:endParaRPr>
          </a:p>
          <a:p>
            <a:pPr algn="ctr">
              <a:buSzPts val="600"/>
            </a:pPr>
            <a:r>
              <a:rPr lang="en-US" sz="2400" b="1" dirty="0" smtClean="0">
                <a:solidFill>
                  <a:srgbClr val="00B050"/>
                </a:solidFill>
                <a:latin typeface="Swis721 Lt BT" panose="020B0403020202020204" pitchFamily="34" charset="0"/>
                <a:ea typeface="Calibri"/>
                <a:cs typeface="Times New Roman"/>
              </a:rPr>
              <a:t>September 19, 2024</a:t>
            </a:r>
            <a:endParaRPr lang="en-US" sz="2400" b="1" dirty="0" smtClean="0">
              <a:solidFill>
                <a:srgbClr val="00B050"/>
              </a:solidFill>
              <a:latin typeface="Swis721 Lt BT" panose="020B0403020202020204" pitchFamily="34" charset="0"/>
              <a:ea typeface="Calibri"/>
              <a:cs typeface="Times New Roman"/>
            </a:endParaRPr>
          </a:p>
          <a:p>
            <a:pPr algn="ctr">
              <a:buSzPts val="600"/>
            </a:pPr>
            <a:endParaRPr lang="en-US" sz="800" b="1" dirty="0">
              <a:solidFill>
                <a:srgbClr val="00B050"/>
              </a:solidFill>
              <a:latin typeface="Swis721 Lt BT" panose="020B0403020202020204" pitchFamily="34" charset="0"/>
              <a:ea typeface="Calibri"/>
              <a:cs typeface="Times New Roman"/>
            </a:endParaRPr>
          </a:p>
        </p:txBody>
      </p:sp>
      <p:pic>
        <p:nvPicPr>
          <p:cNvPr id="2" name="Picture 2" descr="City of New Britain">
            <a:extLst>
              <a:ext uri="{FF2B5EF4-FFF2-40B4-BE49-F238E27FC236}">
                <a16:creationId xmlns:a16="http://schemas.microsoft.com/office/drawing/2014/main" id="{FBC1A283-A888-337E-5BE7-EEB161F3991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64404" y="4419600"/>
            <a:ext cx="1847850" cy="1847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68376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C27800F3-BF5F-A757-7150-B26FDE0D1D83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  <a:latin typeface="Swis721 Lt BT" panose="020B0403020202020204" pitchFamily="34" charset="0"/>
              </a:rPr>
              <a:t>OVERLOOK AVENUE FLOODING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9F1E655-5B86-DB17-55FC-251833303D08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4166" t="8518" r="13334" b="1111"/>
          <a:stretch/>
        </p:blipFill>
        <p:spPr>
          <a:xfrm>
            <a:off x="4546901" y="2026227"/>
            <a:ext cx="4318282" cy="3027761"/>
          </a:xfrm>
          <a:prstGeom prst="rect">
            <a:avLst/>
          </a:prstGeom>
        </p:spPr>
      </p:pic>
      <p:sp>
        <p:nvSpPr>
          <p:cNvPr id="7" name="Rectangle 1034">
            <a:extLst>
              <a:ext uri="{FF2B5EF4-FFF2-40B4-BE49-F238E27FC236}">
                <a16:creationId xmlns:a16="http://schemas.microsoft.com/office/drawing/2014/main" id="{BA350920-8804-7332-1FCD-3CC9385CB11B}"/>
              </a:ext>
            </a:extLst>
          </p:cNvPr>
          <p:cNvSpPr txBox="1">
            <a:spLocks noChangeArrowheads="1"/>
          </p:cNvSpPr>
          <p:nvPr/>
        </p:nvSpPr>
        <p:spPr>
          <a:xfrm>
            <a:off x="5105400" y="5334000"/>
            <a:ext cx="3352800" cy="52011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effectLst/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1985 </a:t>
            </a:r>
            <a:r>
              <a:rPr lang="en-US" sz="2000" dirty="0">
                <a:effectLst/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Overlook Avenue</a:t>
            </a:r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D91D276B-8C33-E221-B4E1-8E48391E306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2026227"/>
            <a:ext cx="4025057" cy="30277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1034">
            <a:extLst>
              <a:ext uri="{FF2B5EF4-FFF2-40B4-BE49-F238E27FC236}">
                <a16:creationId xmlns:a16="http://schemas.microsoft.com/office/drawing/2014/main" id="{BA350920-8804-7332-1FCD-3CC9385CB11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5333999"/>
            <a:ext cx="3657600" cy="520117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50000"/>
              </a:lnSpc>
              <a:spcBef>
                <a:spcPts val="0"/>
              </a:spcBef>
              <a:buNone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July 4, </a:t>
            </a:r>
            <a:r>
              <a:rPr lang="en-US" sz="2000" dirty="0" smtClean="0">
                <a:effectLst/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2023 </a:t>
            </a:r>
            <a:r>
              <a:rPr lang="en-US" sz="2000" dirty="0">
                <a:effectLst/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Overlook Avenue</a:t>
            </a:r>
          </a:p>
        </p:txBody>
      </p:sp>
    </p:spTree>
    <p:extLst>
      <p:ext uri="{BB962C8B-B14F-4D97-AF65-F5344CB8AC3E}">
        <p14:creationId xmlns:p14="http://schemas.microsoft.com/office/powerpoint/2010/main" val="8831251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C024AF0F-86D7-C2B2-C227-5DFF211ABA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-9344" t="5025" r="-432" b="-1781"/>
          <a:stretch/>
        </p:blipFill>
        <p:spPr>
          <a:xfrm>
            <a:off x="685800" y="76200"/>
            <a:ext cx="7315200" cy="6172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DD7A6AF-63BC-72D7-C214-0CDA9780A861}"/>
              </a:ext>
            </a:extLst>
          </p:cNvPr>
          <p:cNvSpPr txBox="1">
            <a:spLocks/>
          </p:cNvSpPr>
          <p:nvPr/>
        </p:nvSpPr>
        <p:spPr>
          <a:xfrm>
            <a:off x="2113750" y="280411"/>
            <a:ext cx="4459300" cy="45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  <a:latin typeface="Swis721 Lt BT" panose="020B0403020202020204" pitchFamily="34" charset="0"/>
              </a:rPr>
              <a:t>PROJECT AREA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E65B16E2-4D46-C1FC-B872-88684D9C6187}"/>
              </a:ext>
            </a:extLst>
          </p:cNvPr>
          <p:cNvSpPr/>
          <p:nvPr/>
        </p:nvSpPr>
        <p:spPr>
          <a:xfrm>
            <a:off x="3725539" y="2165962"/>
            <a:ext cx="1873176" cy="2264080"/>
          </a:xfrm>
          <a:custGeom>
            <a:avLst/>
            <a:gdLst>
              <a:gd name="connsiteX0" fmla="*/ 0 w 1300294"/>
              <a:gd name="connsiteY0" fmla="*/ 1325460 h 1493240"/>
              <a:gd name="connsiteX1" fmla="*/ 176169 w 1300294"/>
              <a:gd name="connsiteY1" fmla="*/ 880844 h 1493240"/>
              <a:gd name="connsiteX2" fmla="*/ 662730 w 1300294"/>
              <a:gd name="connsiteY2" fmla="*/ 377504 h 1493240"/>
              <a:gd name="connsiteX3" fmla="*/ 1065402 w 1300294"/>
              <a:gd name="connsiteY3" fmla="*/ 0 h 1493240"/>
              <a:gd name="connsiteX4" fmla="*/ 1300294 w 1300294"/>
              <a:gd name="connsiteY4" fmla="*/ 176168 h 1493240"/>
              <a:gd name="connsiteX5" fmla="*/ 805343 w 1300294"/>
              <a:gd name="connsiteY5" fmla="*/ 645952 h 1493240"/>
              <a:gd name="connsiteX6" fmla="*/ 360727 w 1300294"/>
              <a:gd name="connsiteY6" fmla="*/ 1082180 h 1493240"/>
              <a:gd name="connsiteX7" fmla="*/ 184558 w 1300294"/>
              <a:gd name="connsiteY7" fmla="*/ 1493240 h 1493240"/>
              <a:gd name="connsiteX8" fmla="*/ 41945 w 1300294"/>
              <a:gd name="connsiteY8" fmla="*/ 1434517 h 1493240"/>
              <a:gd name="connsiteX9" fmla="*/ 33556 w 1300294"/>
              <a:gd name="connsiteY9" fmla="*/ 1384183 h 1493240"/>
              <a:gd name="connsiteX0" fmla="*/ 0 w 1300294"/>
              <a:gd name="connsiteY0" fmla="*/ 1325460 h 1493240"/>
              <a:gd name="connsiteX1" fmla="*/ 176169 w 1300294"/>
              <a:gd name="connsiteY1" fmla="*/ 880844 h 1493240"/>
              <a:gd name="connsiteX2" fmla="*/ 662730 w 1300294"/>
              <a:gd name="connsiteY2" fmla="*/ 377504 h 1493240"/>
              <a:gd name="connsiteX3" fmla="*/ 1065402 w 1300294"/>
              <a:gd name="connsiteY3" fmla="*/ 0 h 1493240"/>
              <a:gd name="connsiteX4" fmla="*/ 1300294 w 1300294"/>
              <a:gd name="connsiteY4" fmla="*/ 176168 h 1493240"/>
              <a:gd name="connsiteX5" fmla="*/ 805343 w 1300294"/>
              <a:gd name="connsiteY5" fmla="*/ 645952 h 1493240"/>
              <a:gd name="connsiteX6" fmla="*/ 360727 w 1300294"/>
              <a:gd name="connsiteY6" fmla="*/ 1082180 h 1493240"/>
              <a:gd name="connsiteX7" fmla="*/ 184558 w 1300294"/>
              <a:gd name="connsiteY7" fmla="*/ 1493240 h 1493240"/>
              <a:gd name="connsiteX8" fmla="*/ 41945 w 1300294"/>
              <a:gd name="connsiteY8" fmla="*/ 1434517 h 1493240"/>
              <a:gd name="connsiteX9" fmla="*/ 0 w 1300294"/>
              <a:gd name="connsiteY9" fmla="*/ 1333849 h 1493240"/>
              <a:gd name="connsiteX0" fmla="*/ 0 w 1249960"/>
              <a:gd name="connsiteY0" fmla="*/ 1325460 h 1493240"/>
              <a:gd name="connsiteX1" fmla="*/ 176169 w 1249960"/>
              <a:gd name="connsiteY1" fmla="*/ 880844 h 1493240"/>
              <a:gd name="connsiteX2" fmla="*/ 662730 w 1249960"/>
              <a:gd name="connsiteY2" fmla="*/ 377504 h 1493240"/>
              <a:gd name="connsiteX3" fmla="*/ 1065402 w 1249960"/>
              <a:gd name="connsiteY3" fmla="*/ 0 h 1493240"/>
              <a:gd name="connsiteX4" fmla="*/ 1249960 w 1249960"/>
              <a:gd name="connsiteY4" fmla="*/ 159391 h 1493240"/>
              <a:gd name="connsiteX5" fmla="*/ 805343 w 1249960"/>
              <a:gd name="connsiteY5" fmla="*/ 645952 h 1493240"/>
              <a:gd name="connsiteX6" fmla="*/ 360727 w 1249960"/>
              <a:gd name="connsiteY6" fmla="*/ 1082180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325460 h 1493240"/>
              <a:gd name="connsiteX1" fmla="*/ 176169 w 1249960"/>
              <a:gd name="connsiteY1" fmla="*/ 880844 h 1493240"/>
              <a:gd name="connsiteX2" fmla="*/ 662730 w 1249960"/>
              <a:gd name="connsiteY2" fmla="*/ 377504 h 1493240"/>
              <a:gd name="connsiteX3" fmla="*/ 1132514 w 1249960"/>
              <a:gd name="connsiteY3" fmla="*/ 0 h 1493240"/>
              <a:gd name="connsiteX4" fmla="*/ 1249960 w 1249960"/>
              <a:gd name="connsiteY4" fmla="*/ 159391 h 1493240"/>
              <a:gd name="connsiteX5" fmla="*/ 805343 w 1249960"/>
              <a:gd name="connsiteY5" fmla="*/ 645952 h 1493240"/>
              <a:gd name="connsiteX6" fmla="*/ 360727 w 1249960"/>
              <a:gd name="connsiteY6" fmla="*/ 1082180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325460 h 1493240"/>
              <a:gd name="connsiteX1" fmla="*/ 176169 w 1249960"/>
              <a:gd name="connsiteY1" fmla="*/ 880844 h 1493240"/>
              <a:gd name="connsiteX2" fmla="*/ 713064 w 1249960"/>
              <a:gd name="connsiteY2" fmla="*/ 427838 h 1493240"/>
              <a:gd name="connsiteX3" fmla="*/ 1132514 w 1249960"/>
              <a:gd name="connsiteY3" fmla="*/ 0 h 1493240"/>
              <a:gd name="connsiteX4" fmla="*/ 1249960 w 1249960"/>
              <a:gd name="connsiteY4" fmla="*/ 159391 h 1493240"/>
              <a:gd name="connsiteX5" fmla="*/ 805343 w 1249960"/>
              <a:gd name="connsiteY5" fmla="*/ 645952 h 1493240"/>
              <a:gd name="connsiteX6" fmla="*/ 360727 w 1249960"/>
              <a:gd name="connsiteY6" fmla="*/ 1082180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325460 h 1493240"/>
              <a:gd name="connsiteX1" fmla="*/ 201336 w 1249960"/>
              <a:gd name="connsiteY1" fmla="*/ 939567 h 1493240"/>
              <a:gd name="connsiteX2" fmla="*/ 713064 w 1249960"/>
              <a:gd name="connsiteY2" fmla="*/ 427838 h 1493240"/>
              <a:gd name="connsiteX3" fmla="*/ 1132514 w 1249960"/>
              <a:gd name="connsiteY3" fmla="*/ 0 h 1493240"/>
              <a:gd name="connsiteX4" fmla="*/ 1249960 w 1249960"/>
              <a:gd name="connsiteY4" fmla="*/ 159391 h 1493240"/>
              <a:gd name="connsiteX5" fmla="*/ 805343 w 1249960"/>
              <a:gd name="connsiteY5" fmla="*/ 645952 h 1493240"/>
              <a:gd name="connsiteX6" fmla="*/ 360727 w 1249960"/>
              <a:gd name="connsiteY6" fmla="*/ 1082180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325460 h 1493240"/>
              <a:gd name="connsiteX1" fmla="*/ 201336 w 1249960"/>
              <a:gd name="connsiteY1" fmla="*/ 939567 h 1493240"/>
              <a:gd name="connsiteX2" fmla="*/ 713064 w 1249960"/>
              <a:gd name="connsiteY2" fmla="*/ 427838 h 1493240"/>
              <a:gd name="connsiteX3" fmla="*/ 1132514 w 1249960"/>
              <a:gd name="connsiteY3" fmla="*/ 0 h 1493240"/>
              <a:gd name="connsiteX4" fmla="*/ 1249960 w 1249960"/>
              <a:gd name="connsiteY4" fmla="*/ 159391 h 1493240"/>
              <a:gd name="connsiteX5" fmla="*/ 805343 w 1249960"/>
              <a:gd name="connsiteY5" fmla="*/ 645952 h 1493240"/>
              <a:gd name="connsiteX6" fmla="*/ 335560 w 1249960"/>
              <a:gd name="connsiteY6" fmla="*/ 1057013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325460 h 1493240"/>
              <a:gd name="connsiteX1" fmla="*/ 201336 w 1249960"/>
              <a:gd name="connsiteY1" fmla="*/ 939567 h 1493240"/>
              <a:gd name="connsiteX2" fmla="*/ 713064 w 1249960"/>
              <a:gd name="connsiteY2" fmla="*/ 427838 h 1493240"/>
              <a:gd name="connsiteX3" fmla="*/ 1132514 w 1249960"/>
              <a:gd name="connsiteY3" fmla="*/ 0 h 1493240"/>
              <a:gd name="connsiteX4" fmla="*/ 1249960 w 1249960"/>
              <a:gd name="connsiteY4" fmla="*/ 159391 h 1493240"/>
              <a:gd name="connsiteX5" fmla="*/ 771787 w 1249960"/>
              <a:gd name="connsiteY5" fmla="*/ 637563 h 1493240"/>
              <a:gd name="connsiteX6" fmla="*/ 335560 w 1249960"/>
              <a:gd name="connsiteY6" fmla="*/ 1057013 h 1493240"/>
              <a:gd name="connsiteX7" fmla="*/ 184558 w 1249960"/>
              <a:gd name="connsiteY7" fmla="*/ 1493240 h 1493240"/>
              <a:gd name="connsiteX8" fmla="*/ 41945 w 1249960"/>
              <a:gd name="connsiteY8" fmla="*/ 1434517 h 1493240"/>
              <a:gd name="connsiteX9" fmla="*/ 0 w 1249960"/>
              <a:gd name="connsiteY9" fmla="*/ 1333849 h 1493240"/>
              <a:gd name="connsiteX0" fmla="*/ 0 w 1249960"/>
              <a:gd name="connsiteY0" fmla="*/ 1400961 h 1568741"/>
              <a:gd name="connsiteX1" fmla="*/ 201336 w 1249960"/>
              <a:gd name="connsiteY1" fmla="*/ 1015068 h 1568741"/>
              <a:gd name="connsiteX2" fmla="*/ 713064 w 1249960"/>
              <a:gd name="connsiteY2" fmla="*/ 503339 h 1568741"/>
              <a:gd name="connsiteX3" fmla="*/ 1191237 w 1249960"/>
              <a:gd name="connsiteY3" fmla="*/ 0 h 1568741"/>
              <a:gd name="connsiteX4" fmla="*/ 1249960 w 1249960"/>
              <a:gd name="connsiteY4" fmla="*/ 234892 h 1568741"/>
              <a:gd name="connsiteX5" fmla="*/ 771787 w 1249960"/>
              <a:gd name="connsiteY5" fmla="*/ 713064 h 1568741"/>
              <a:gd name="connsiteX6" fmla="*/ 335560 w 1249960"/>
              <a:gd name="connsiteY6" fmla="*/ 1132514 h 1568741"/>
              <a:gd name="connsiteX7" fmla="*/ 184558 w 1249960"/>
              <a:gd name="connsiteY7" fmla="*/ 1568741 h 1568741"/>
              <a:gd name="connsiteX8" fmla="*/ 41945 w 1249960"/>
              <a:gd name="connsiteY8" fmla="*/ 1510018 h 1568741"/>
              <a:gd name="connsiteX9" fmla="*/ 0 w 1249960"/>
              <a:gd name="connsiteY9" fmla="*/ 1409350 h 1568741"/>
              <a:gd name="connsiteX0" fmla="*/ 0 w 1291905"/>
              <a:gd name="connsiteY0" fmla="*/ 1400961 h 1568741"/>
              <a:gd name="connsiteX1" fmla="*/ 201336 w 1291905"/>
              <a:gd name="connsiteY1" fmla="*/ 1015068 h 1568741"/>
              <a:gd name="connsiteX2" fmla="*/ 713064 w 1291905"/>
              <a:gd name="connsiteY2" fmla="*/ 503339 h 1568741"/>
              <a:gd name="connsiteX3" fmla="*/ 1191237 w 1291905"/>
              <a:gd name="connsiteY3" fmla="*/ 0 h 1568741"/>
              <a:gd name="connsiteX4" fmla="*/ 1291905 w 1291905"/>
              <a:gd name="connsiteY4" fmla="*/ 125836 h 1568741"/>
              <a:gd name="connsiteX5" fmla="*/ 771787 w 1291905"/>
              <a:gd name="connsiteY5" fmla="*/ 713064 h 1568741"/>
              <a:gd name="connsiteX6" fmla="*/ 335560 w 1291905"/>
              <a:gd name="connsiteY6" fmla="*/ 1132514 h 1568741"/>
              <a:gd name="connsiteX7" fmla="*/ 184558 w 1291905"/>
              <a:gd name="connsiteY7" fmla="*/ 1568741 h 1568741"/>
              <a:gd name="connsiteX8" fmla="*/ 41945 w 1291905"/>
              <a:gd name="connsiteY8" fmla="*/ 1510018 h 1568741"/>
              <a:gd name="connsiteX9" fmla="*/ 0 w 1291905"/>
              <a:gd name="connsiteY9" fmla="*/ 1409350 h 1568741"/>
              <a:gd name="connsiteX0" fmla="*/ 0 w 1291905"/>
              <a:gd name="connsiteY0" fmla="*/ 1400961 h 1543574"/>
              <a:gd name="connsiteX1" fmla="*/ 201336 w 1291905"/>
              <a:gd name="connsiteY1" fmla="*/ 1015068 h 1543574"/>
              <a:gd name="connsiteX2" fmla="*/ 713064 w 1291905"/>
              <a:gd name="connsiteY2" fmla="*/ 503339 h 1543574"/>
              <a:gd name="connsiteX3" fmla="*/ 1191237 w 1291905"/>
              <a:gd name="connsiteY3" fmla="*/ 0 h 1543574"/>
              <a:gd name="connsiteX4" fmla="*/ 1291905 w 1291905"/>
              <a:gd name="connsiteY4" fmla="*/ 125836 h 1543574"/>
              <a:gd name="connsiteX5" fmla="*/ 771787 w 1291905"/>
              <a:gd name="connsiteY5" fmla="*/ 713064 h 1543574"/>
              <a:gd name="connsiteX6" fmla="*/ 335560 w 1291905"/>
              <a:gd name="connsiteY6" fmla="*/ 1132514 h 1543574"/>
              <a:gd name="connsiteX7" fmla="*/ 159391 w 1291905"/>
              <a:gd name="connsiteY7" fmla="*/ 1543574 h 1543574"/>
              <a:gd name="connsiteX8" fmla="*/ 41945 w 1291905"/>
              <a:gd name="connsiteY8" fmla="*/ 1510018 h 1543574"/>
              <a:gd name="connsiteX9" fmla="*/ 0 w 1291905"/>
              <a:gd name="connsiteY9" fmla="*/ 1409350 h 1543574"/>
              <a:gd name="connsiteX0" fmla="*/ 0 w 1291905"/>
              <a:gd name="connsiteY0" fmla="*/ 1400961 h 1543574"/>
              <a:gd name="connsiteX1" fmla="*/ 201336 w 1291905"/>
              <a:gd name="connsiteY1" fmla="*/ 1015068 h 1543574"/>
              <a:gd name="connsiteX2" fmla="*/ 713064 w 1291905"/>
              <a:gd name="connsiteY2" fmla="*/ 503339 h 1543574"/>
              <a:gd name="connsiteX3" fmla="*/ 1191237 w 1291905"/>
              <a:gd name="connsiteY3" fmla="*/ 0 h 1543574"/>
              <a:gd name="connsiteX4" fmla="*/ 1291905 w 1291905"/>
              <a:gd name="connsiteY4" fmla="*/ 125836 h 1543574"/>
              <a:gd name="connsiteX5" fmla="*/ 771787 w 1291905"/>
              <a:gd name="connsiteY5" fmla="*/ 713064 h 1543574"/>
              <a:gd name="connsiteX6" fmla="*/ 335560 w 1291905"/>
              <a:gd name="connsiteY6" fmla="*/ 1132514 h 1543574"/>
              <a:gd name="connsiteX7" fmla="*/ 159391 w 1291905"/>
              <a:gd name="connsiteY7" fmla="*/ 1543574 h 1543574"/>
              <a:gd name="connsiteX8" fmla="*/ 41945 w 1291905"/>
              <a:gd name="connsiteY8" fmla="*/ 1510018 h 1543574"/>
              <a:gd name="connsiteX9" fmla="*/ 0 w 1291905"/>
              <a:gd name="connsiteY9" fmla="*/ 1409350 h 1543574"/>
              <a:gd name="connsiteX0" fmla="*/ 0 w 1291905"/>
              <a:gd name="connsiteY0" fmla="*/ 1400961 h 1543574"/>
              <a:gd name="connsiteX1" fmla="*/ 201336 w 1291905"/>
              <a:gd name="connsiteY1" fmla="*/ 1015068 h 1543574"/>
              <a:gd name="connsiteX2" fmla="*/ 713064 w 1291905"/>
              <a:gd name="connsiteY2" fmla="*/ 503339 h 1543574"/>
              <a:gd name="connsiteX3" fmla="*/ 1191237 w 1291905"/>
              <a:gd name="connsiteY3" fmla="*/ 0 h 1543574"/>
              <a:gd name="connsiteX4" fmla="*/ 1291905 w 1291905"/>
              <a:gd name="connsiteY4" fmla="*/ 125836 h 1543574"/>
              <a:gd name="connsiteX5" fmla="*/ 771787 w 1291905"/>
              <a:gd name="connsiteY5" fmla="*/ 713064 h 1543574"/>
              <a:gd name="connsiteX6" fmla="*/ 335560 w 1291905"/>
              <a:gd name="connsiteY6" fmla="*/ 1132514 h 1543574"/>
              <a:gd name="connsiteX7" fmla="*/ 159391 w 1291905"/>
              <a:gd name="connsiteY7" fmla="*/ 1543574 h 1543574"/>
              <a:gd name="connsiteX8" fmla="*/ 41945 w 1291905"/>
              <a:gd name="connsiteY8" fmla="*/ 1510018 h 1543574"/>
              <a:gd name="connsiteX9" fmla="*/ 92279 w 1291905"/>
              <a:gd name="connsiteY9" fmla="*/ 1400961 h 1543574"/>
              <a:gd name="connsiteX0" fmla="*/ 33658 w 1250062"/>
              <a:gd name="connsiteY0" fmla="*/ 1400961 h 1543574"/>
              <a:gd name="connsiteX1" fmla="*/ 159493 w 1250062"/>
              <a:gd name="connsiteY1" fmla="*/ 1015068 h 1543574"/>
              <a:gd name="connsiteX2" fmla="*/ 671221 w 1250062"/>
              <a:gd name="connsiteY2" fmla="*/ 503339 h 1543574"/>
              <a:gd name="connsiteX3" fmla="*/ 1149394 w 1250062"/>
              <a:gd name="connsiteY3" fmla="*/ 0 h 1543574"/>
              <a:gd name="connsiteX4" fmla="*/ 1250062 w 1250062"/>
              <a:gd name="connsiteY4" fmla="*/ 125836 h 1543574"/>
              <a:gd name="connsiteX5" fmla="*/ 729944 w 1250062"/>
              <a:gd name="connsiteY5" fmla="*/ 713064 h 1543574"/>
              <a:gd name="connsiteX6" fmla="*/ 293717 w 1250062"/>
              <a:gd name="connsiteY6" fmla="*/ 1132514 h 1543574"/>
              <a:gd name="connsiteX7" fmla="*/ 117548 w 1250062"/>
              <a:gd name="connsiteY7" fmla="*/ 1543574 h 1543574"/>
              <a:gd name="connsiteX8" fmla="*/ 102 w 1250062"/>
              <a:gd name="connsiteY8" fmla="*/ 1510018 h 1543574"/>
              <a:gd name="connsiteX9" fmla="*/ 50436 w 1250062"/>
              <a:gd name="connsiteY9" fmla="*/ 1400961 h 1543574"/>
              <a:gd name="connsiteX0" fmla="*/ 33735 w 1250139"/>
              <a:gd name="connsiteY0" fmla="*/ 1400961 h 1543574"/>
              <a:gd name="connsiteX1" fmla="*/ 159570 w 1250139"/>
              <a:gd name="connsiteY1" fmla="*/ 1015068 h 1543574"/>
              <a:gd name="connsiteX2" fmla="*/ 671298 w 1250139"/>
              <a:gd name="connsiteY2" fmla="*/ 503339 h 1543574"/>
              <a:gd name="connsiteX3" fmla="*/ 1149471 w 1250139"/>
              <a:gd name="connsiteY3" fmla="*/ 0 h 1543574"/>
              <a:gd name="connsiteX4" fmla="*/ 1250139 w 1250139"/>
              <a:gd name="connsiteY4" fmla="*/ 125836 h 1543574"/>
              <a:gd name="connsiteX5" fmla="*/ 730021 w 1250139"/>
              <a:gd name="connsiteY5" fmla="*/ 713064 h 1543574"/>
              <a:gd name="connsiteX6" fmla="*/ 293794 w 1250139"/>
              <a:gd name="connsiteY6" fmla="*/ 1132514 h 1543574"/>
              <a:gd name="connsiteX7" fmla="*/ 117625 w 1250139"/>
              <a:gd name="connsiteY7" fmla="*/ 1543574 h 1543574"/>
              <a:gd name="connsiteX8" fmla="*/ 179 w 1250139"/>
              <a:gd name="connsiteY8" fmla="*/ 1510018 h 1543574"/>
              <a:gd name="connsiteX9" fmla="*/ 25346 w 1250139"/>
              <a:gd name="connsiteY9" fmla="*/ 1375794 h 1543574"/>
              <a:gd name="connsiteX0" fmla="*/ 33735 w 1250139"/>
              <a:gd name="connsiteY0" fmla="*/ 1400961 h 1543574"/>
              <a:gd name="connsiteX1" fmla="*/ 159570 w 1250139"/>
              <a:gd name="connsiteY1" fmla="*/ 1015068 h 1543574"/>
              <a:gd name="connsiteX2" fmla="*/ 671298 w 1250139"/>
              <a:gd name="connsiteY2" fmla="*/ 503339 h 1543574"/>
              <a:gd name="connsiteX3" fmla="*/ 1149471 w 1250139"/>
              <a:gd name="connsiteY3" fmla="*/ 0 h 1543574"/>
              <a:gd name="connsiteX4" fmla="*/ 1250139 w 1250139"/>
              <a:gd name="connsiteY4" fmla="*/ 125836 h 1543574"/>
              <a:gd name="connsiteX5" fmla="*/ 730021 w 1250139"/>
              <a:gd name="connsiteY5" fmla="*/ 713064 h 1543574"/>
              <a:gd name="connsiteX6" fmla="*/ 293794 w 1250139"/>
              <a:gd name="connsiteY6" fmla="*/ 1132514 h 1543574"/>
              <a:gd name="connsiteX7" fmla="*/ 117625 w 1250139"/>
              <a:gd name="connsiteY7" fmla="*/ 1543574 h 1543574"/>
              <a:gd name="connsiteX8" fmla="*/ 179 w 1250139"/>
              <a:gd name="connsiteY8" fmla="*/ 1510018 h 1543574"/>
              <a:gd name="connsiteX9" fmla="*/ 25346 w 1250139"/>
              <a:gd name="connsiteY9" fmla="*/ 1286037 h 1543574"/>
              <a:gd name="connsiteX0" fmla="*/ 33710 w 1250114"/>
              <a:gd name="connsiteY0" fmla="*/ 1400961 h 1543574"/>
              <a:gd name="connsiteX1" fmla="*/ 159545 w 1250114"/>
              <a:gd name="connsiteY1" fmla="*/ 1015068 h 1543574"/>
              <a:gd name="connsiteX2" fmla="*/ 671273 w 1250114"/>
              <a:gd name="connsiteY2" fmla="*/ 503339 h 1543574"/>
              <a:gd name="connsiteX3" fmla="*/ 1149446 w 1250114"/>
              <a:gd name="connsiteY3" fmla="*/ 0 h 1543574"/>
              <a:gd name="connsiteX4" fmla="*/ 1250114 w 1250114"/>
              <a:gd name="connsiteY4" fmla="*/ 125836 h 1543574"/>
              <a:gd name="connsiteX5" fmla="*/ 729996 w 1250114"/>
              <a:gd name="connsiteY5" fmla="*/ 713064 h 1543574"/>
              <a:gd name="connsiteX6" fmla="*/ 293769 w 1250114"/>
              <a:gd name="connsiteY6" fmla="*/ 1132514 h 1543574"/>
              <a:gd name="connsiteX7" fmla="*/ 117600 w 1250114"/>
              <a:gd name="connsiteY7" fmla="*/ 1543574 h 1543574"/>
              <a:gd name="connsiteX8" fmla="*/ 154 w 1250114"/>
              <a:gd name="connsiteY8" fmla="*/ 1510018 h 1543574"/>
              <a:gd name="connsiteX9" fmla="*/ 30931 w 1250114"/>
              <a:gd name="connsiteY9" fmla="*/ 1381404 h 1543574"/>
              <a:gd name="connsiteX0" fmla="*/ 33710 w 1250114"/>
              <a:gd name="connsiteY0" fmla="*/ 1400961 h 1543574"/>
              <a:gd name="connsiteX1" fmla="*/ 159545 w 1250114"/>
              <a:gd name="connsiteY1" fmla="*/ 1015068 h 1543574"/>
              <a:gd name="connsiteX2" fmla="*/ 671273 w 1250114"/>
              <a:gd name="connsiteY2" fmla="*/ 503339 h 1543574"/>
              <a:gd name="connsiteX3" fmla="*/ 1149446 w 1250114"/>
              <a:gd name="connsiteY3" fmla="*/ 0 h 1543574"/>
              <a:gd name="connsiteX4" fmla="*/ 1250114 w 1250114"/>
              <a:gd name="connsiteY4" fmla="*/ 125836 h 1543574"/>
              <a:gd name="connsiteX5" fmla="*/ 718776 w 1250114"/>
              <a:gd name="connsiteY5" fmla="*/ 685015 h 1543574"/>
              <a:gd name="connsiteX6" fmla="*/ 293769 w 1250114"/>
              <a:gd name="connsiteY6" fmla="*/ 1132514 h 1543574"/>
              <a:gd name="connsiteX7" fmla="*/ 117600 w 1250114"/>
              <a:gd name="connsiteY7" fmla="*/ 1543574 h 1543574"/>
              <a:gd name="connsiteX8" fmla="*/ 154 w 1250114"/>
              <a:gd name="connsiteY8" fmla="*/ 1510018 h 1543574"/>
              <a:gd name="connsiteX9" fmla="*/ 30931 w 1250114"/>
              <a:gd name="connsiteY9" fmla="*/ 1381404 h 1543574"/>
              <a:gd name="connsiteX0" fmla="*/ 33710 w 1250114"/>
              <a:gd name="connsiteY0" fmla="*/ 1400961 h 1543574"/>
              <a:gd name="connsiteX1" fmla="*/ 159545 w 1250114"/>
              <a:gd name="connsiteY1" fmla="*/ 1015068 h 1543574"/>
              <a:gd name="connsiteX2" fmla="*/ 671273 w 1250114"/>
              <a:gd name="connsiteY2" fmla="*/ 503339 h 1543574"/>
              <a:gd name="connsiteX3" fmla="*/ 1149446 w 1250114"/>
              <a:gd name="connsiteY3" fmla="*/ 0 h 1543574"/>
              <a:gd name="connsiteX4" fmla="*/ 1250114 w 1250114"/>
              <a:gd name="connsiteY4" fmla="*/ 125836 h 1543574"/>
              <a:gd name="connsiteX5" fmla="*/ 718776 w 1250114"/>
              <a:gd name="connsiteY5" fmla="*/ 685015 h 1543574"/>
              <a:gd name="connsiteX6" fmla="*/ 293769 w 1250114"/>
              <a:gd name="connsiteY6" fmla="*/ 1132514 h 1543574"/>
              <a:gd name="connsiteX7" fmla="*/ 117600 w 1250114"/>
              <a:gd name="connsiteY7" fmla="*/ 1543574 h 1543574"/>
              <a:gd name="connsiteX8" fmla="*/ 154 w 1250114"/>
              <a:gd name="connsiteY8" fmla="*/ 1510018 h 1543574"/>
              <a:gd name="connsiteX9" fmla="*/ 30931 w 1250114"/>
              <a:gd name="connsiteY9" fmla="*/ 1381404 h 1543574"/>
              <a:gd name="connsiteX0" fmla="*/ 33710 w 1563783"/>
              <a:gd name="connsiteY0" fmla="*/ 1843874 h 1986487"/>
              <a:gd name="connsiteX1" fmla="*/ 159545 w 1563783"/>
              <a:gd name="connsiteY1" fmla="*/ 1457981 h 1986487"/>
              <a:gd name="connsiteX2" fmla="*/ 671273 w 1563783"/>
              <a:gd name="connsiteY2" fmla="*/ 946252 h 1986487"/>
              <a:gd name="connsiteX3" fmla="*/ 1563783 w 1563783"/>
              <a:gd name="connsiteY3" fmla="*/ 0 h 1986487"/>
              <a:gd name="connsiteX4" fmla="*/ 1250114 w 1563783"/>
              <a:gd name="connsiteY4" fmla="*/ 568749 h 1986487"/>
              <a:gd name="connsiteX5" fmla="*/ 718776 w 1563783"/>
              <a:gd name="connsiteY5" fmla="*/ 1127928 h 1986487"/>
              <a:gd name="connsiteX6" fmla="*/ 293769 w 1563783"/>
              <a:gd name="connsiteY6" fmla="*/ 1575427 h 1986487"/>
              <a:gd name="connsiteX7" fmla="*/ 117600 w 1563783"/>
              <a:gd name="connsiteY7" fmla="*/ 1986487 h 1986487"/>
              <a:gd name="connsiteX8" fmla="*/ 154 w 1563783"/>
              <a:gd name="connsiteY8" fmla="*/ 1952931 h 1986487"/>
              <a:gd name="connsiteX9" fmla="*/ 30931 w 1563783"/>
              <a:gd name="connsiteY9" fmla="*/ 1824317 h 1986487"/>
              <a:gd name="connsiteX0" fmla="*/ 33710 w 1663795"/>
              <a:gd name="connsiteY0" fmla="*/ 2029611 h 2172224"/>
              <a:gd name="connsiteX1" fmla="*/ 159545 w 1663795"/>
              <a:gd name="connsiteY1" fmla="*/ 1643718 h 2172224"/>
              <a:gd name="connsiteX2" fmla="*/ 671273 w 1663795"/>
              <a:gd name="connsiteY2" fmla="*/ 1131989 h 2172224"/>
              <a:gd name="connsiteX3" fmla="*/ 1663795 w 1663795"/>
              <a:gd name="connsiteY3" fmla="*/ 0 h 2172224"/>
              <a:gd name="connsiteX4" fmla="*/ 1250114 w 1663795"/>
              <a:gd name="connsiteY4" fmla="*/ 754486 h 2172224"/>
              <a:gd name="connsiteX5" fmla="*/ 718776 w 1663795"/>
              <a:gd name="connsiteY5" fmla="*/ 1313665 h 2172224"/>
              <a:gd name="connsiteX6" fmla="*/ 293769 w 1663795"/>
              <a:gd name="connsiteY6" fmla="*/ 1761164 h 2172224"/>
              <a:gd name="connsiteX7" fmla="*/ 117600 w 1663795"/>
              <a:gd name="connsiteY7" fmla="*/ 2172224 h 2172224"/>
              <a:gd name="connsiteX8" fmla="*/ 154 w 1663795"/>
              <a:gd name="connsiteY8" fmla="*/ 2138668 h 2172224"/>
              <a:gd name="connsiteX9" fmla="*/ 30931 w 1663795"/>
              <a:gd name="connsiteY9" fmla="*/ 2010054 h 2172224"/>
              <a:gd name="connsiteX0" fmla="*/ 33710 w 1702462"/>
              <a:gd name="connsiteY0" fmla="*/ 2029611 h 2172224"/>
              <a:gd name="connsiteX1" fmla="*/ 159545 w 1702462"/>
              <a:gd name="connsiteY1" fmla="*/ 1643718 h 2172224"/>
              <a:gd name="connsiteX2" fmla="*/ 671273 w 1702462"/>
              <a:gd name="connsiteY2" fmla="*/ 1131989 h 2172224"/>
              <a:gd name="connsiteX3" fmla="*/ 1663795 w 1702462"/>
              <a:gd name="connsiteY3" fmla="*/ 0 h 2172224"/>
              <a:gd name="connsiteX4" fmla="*/ 1250114 w 1702462"/>
              <a:gd name="connsiteY4" fmla="*/ 754486 h 2172224"/>
              <a:gd name="connsiteX5" fmla="*/ 718776 w 1702462"/>
              <a:gd name="connsiteY5" fmla="*/ 1313665 h 2172224"/>
              <a:gd name="connsiteX6" fmla="*/ 293769 w 1702462"/>
              <a:gd name="connsiteY6" fmla="*/ 1761164 h 2172224"/>
              <a:gd name="connsiteX7" fmla="*/ 117600 w 1702462"/>
              <a:gd name="connsiteY7" fmla="*/ 2172224 h 2172224"/>
              <a:gd name="connsiteX8" fmla="*/ 154 w 1702462"/>
              <a:gd name="connsiteY8" fmla="*/ 2138668 h 2172224"/>
              <a:gd name="connsiteX9" fmla="*/ 30931 w 1702462"/>
              <a:gd name="connsiteY9" fmla="*/ 2010054 h 2172224"/>
              <a:gd name="connsiteX0" fmla="*/ 33710 w 1787357"/>
              <a:gd name="connsiteY0" fmla="*/ 2029611 h 2172224"/>
              <a:gd name="connsiteX1" fmla="*/ 159545 w 1787357"/>
              <a:gd name="connsiteY1" fmla="*/ 1643718 h 2172224"/>
              <a:gd name="connsiteX2" fmla="*/ 671273 w 1787357"/>
              <a:gd name="connsiteY2" fmla="*/ 1131989 h 2172224"/>
              <a:gd name="connsiteX3" fmla="*/ 1663795 w 1787357"/>
              <a:gd name="connsiteY3" fmla="*/ 0 h 2172224"/>
              <a:gd name="connsiteX4" fmla="*/ 1678739 w 1787357"/>
              <a:gd name="connsiteY4" fmla="*/ 278236 h 2172224"/>
              <a:gd name="connsiteX5" fmla="*/ 718776 w 1787357"/>
              <a:gd name="connsiteY5" fmla="*/ 1313665 h 2172224"/>
              <a:gd name="connsiteX6" fmla="*/ 293769 w 1787357"/>
              <a:gd name="connsiteY6" fmla="*/ 1761164 h 2172224"/>
              <a:gd name="connsiteX7" fmla="*/ 117600 w 1787357"/>
              <a:gd name="connsiteY7" fmla="*/ 2172224 h 2172224"/>
              <a:gd name="connsiteX8" fmla="*/ 154 w 1787357"/>
              <a:gd name="connsiteY8" fmla="*/ 2138668 h 2172224"/>
              <a:gd name="connsiteX9" fmla="*/ 30931 w 1787357"/>
              <a:gd name="connsiteY9" fmla="*/ 2010054 h 2172224"/>
              <a:gd name="connsiteX0" fmla="*/ 33710 w 1834528"/>
              <a:gd name="connsiteY0" fmla="*/ 2084270 h 2226883"/>
              <a:gd name="connsiteX1" fmla="*/ 159545 w 1834528"/>
              <a:gd name="connsiteY1" fmla="*/ 1698377 h 2226883"/>
              <a:gd name="connsiteX2" fmla="*/ 671273 w 1834528"/>
              <a:gd name="connsiteY2" fmla="*/ 1186648 h 2226883"/>
              <a:gd name="connsiteX3" fmla="*/ 1663795 w 1834528"/>
              <a:gd name="connsiteY3" fmla="*/ 54659 h 2226883"/>
              <a:gd name="connsiteX4" fmla="*/ 1832342 w 1834528"/>
              <a:gd name="connsiteY4" fmla="*/ 206664 h 2226883"/>
              <a:gd name="connsiteX5" fmla="*/ 1678739 w 1834528"/>
              <a:gd name="connsiteY5" fmla="*/ 332895 h 2226883"/>
              <a:gd name="connsiteX6" fmla="*/ 718776 w 1834528"/>
              <a:gd name="connsiteY6" fmla="*/ 1368324 h 2226883"/>
              <a:gd name="connsiteX7" fmla="*/ 293769 w 1834528"/>
              <a:gd name="connsiteY7" fmla="*/ 1815823 h 2226883"/>
              <a:gd name="connsiteX8" fmla="*/ 117600 w 1834528"/>
              <a:gd name="connsiteY8" fmla="*/ 2226883 h 2226883"/>
              <a:gd name="connsiteX9" fmla="*/ 154 w 1834528"/>
              <a:gd name="connsiteY9" fmla="*/ 2193327 h 2226883"/>
              <a:gd name="connsiteX10" fmla="*/ 30931 w 1834528"/>
              <a:gd name="connsiteY10" fmla="*/ 2064713 h 2226883"/>
              <a:gd name="connsiteX0" fmla="*/ 33710 w 1834528"/>
              <a:gd name="connsiteY0" fmla="*/ 2094408 h 2237021"/>
              <a:gd name="connsiteX1" fmla="*/ 159545 w 1834528"/>
              <a:gd name="connsiteY1" fmla="*/ 1708515 h 2237021"/>
              <a:gd name="connsiteX2" fmla="*/ 671273 w 1834528"/>
              <a:gd name="connsiteY2" fmla="*/ 1196786 h 2237021"/>
              <a:gd name="connsiteX3" fmla="*/ 1663795 w 1834528"/>
              <a:gd name="connsiteY3" fmla="*/ 64797 h 2237021"/>
              <a:gd name="connsiteX4" fmla="*/ 1832342 w 1834528"/>
              <a:gd name="connsiteY4" fmla="*/ 216802 h 2237021"/>
              <a:gd name="connsiteX5" fmla="*/ 1678739 w 1834528"/>
              <a:gd name="connsiteY5" fmla="*/ 343033 h 2237021"/>
              <a:gd name="connsiteX6" fmla="*/ 718776 w 1834528"/>
              <a:gd name="connsiteY6" fmla="*/ 1378462 h 2237021"/>
              <a:gd name="connsiteX7" fmla="*/ 293769 w 1834528"/>
              <a:gd name="connsiteY7" fmla="*/ 1825961 h 2237021"/>
              <a:gd name="connsiteX8" fmla="*/ 117600 w 1834528"/>
              <a:gd name="connsiteY8" fmla="*/ 2237021 h 2237021"/>
              <a:gd name="connsiteX9" fmla="*/ 154 w 1834528"/>
              <a:gd name="connsiteY9" fmla="*/ 2203465 h 2237021"/>
              <a:gd name="connsiteX10" fmla="*/ 30931 w 1834528"/>
              <a:gd name="connsiteY10" fmla="*/ 2074851 h 2237021"/>
              <a:gd name="connsiteX0" fmla="*/ 33710 w 1834528"/>
              <a:gd name="connsiteY0" fmla="*/ 2094408 h 2237021"/>
              <a:gd name="connsiteX1" fmla="*/ 159545 w 1834528"/>
              <a:gd name="connsiteY1" fmla="*/ 1708515 h 2237021"/>
              <a:gd name="connsiteX2" fmla="*/ 671273 w 1834528"/>
              <a:gd name="connsiteY2" fmla="*/ 1196786 h 2237021"/>
              <a:gd name="connsiteX3" fmla="*/ 1663795 w 1834528"/>
              <a:gd name="connsiteY3" fmla="*/ 64797 h 2237021"/>
              <a:gd name="connsiteX4" fmla="*/ 1832342 w 1834528"/>
              <a:gd name="connsiteY4" fmla="*/ 216802 h 2237021"/>
              <a:gd name="connsiteX5" fmla="*/ 1678739 w 1834528"/>
              <a:gd name="connsiteY5" fmla="*/ 343033 h 2237021"/>
              <a:gd name="connsiteX6" fmla="*/ 718776 w 1834528"/>
              <a:gd name="connsiteY6" fmla="*/ 1378462 h 2237021"/>
              <a:gd name="connsiteX7" fmla="*/ 389019 w 1834528"/>
              <a:gd name="connsiteY7" fmla="*/ 1797386 h 2237021"/>
              <a:gd name="connsiteX8" fmla="*/ 117600 w 1834528"/>
              <a:gd name="connsiteY8" fmla="*/ 2237021 h 2237021"/>
              <a:gd name="connsiteX9" fmla="*/ 154 w 1834528"/>
              <a:gd name="connsiteY9" fmla="*/ 2203465 h 2237021"/>
              <a:gd name="connsiteX10" fmla="*/ 30931 w 1834528"/>
              <a:gd name="connsiteY10" fmla="*/ 2074851 h 2237021"/>
              <a:gd name="connsiteX0" fmla="*/ 33710 w 1834528"/>
              <a:gd name="connsiteY0" fmla="*/ 2094408 h 2237021"/>
              <a:gd name="connsiteX1" fmla="*/ 216695 w 1834528"/>
              <a:gd name="connsiteY1" fmla="*/ 1622790 h 2237021"/>
              <a:gd name="connsiteX2" fmla="*/ 671273 w 1834528"/>
              <a:gd name="connsiteY2" fmla="*/ 1196786 h 2237021"/>
              <a:gd name="connsiteX3" fmla="*/ 1663795 w 1834528"/>
              <a:gd name="connsiteY3" fmla="*/ 64797 h 2237021"/>
              <a:gd name="connsiteX4" fmla="*/ 1832342 w 1834528"/>
              <a:gd name="connsiteY4" fmla="*/ 216802 h 2237021"/>
              <a:gd name="connsiteX5" fmla="*/ 1678739 w 1834528"/>
              <a:gd name="connsiteY5" fmla="*/ 343033 h 2237021"/>
              <a:gd name="connsiteX6" fmla="*/ 718776 w 1834528"/>
              <a:gd name="connsiteY6" fmla="*/ 1378462 h 2237021"/>
              <a:gd name="connsiteX7" fmla="*/ 389019 w 1834528"/>
              <a:gd name="connsiteY7" fmla="*/ 1797386 h 2237021"/>
              <a:gd name="connsiteX8" fmla="*/ 117600 w 1834528"/>
              <a:gd name="connsiteY8" fmla="*/ 2237021 h 2237021"/>
              <a:gd name="connsiteX9" fmla="*/ 154 w 1834528"/>
              <a:gd name="connsiteY9" fmla="*/ 2203465 h 2237021"/>
              <a:gd name="connsiteX10" fmla="*/ 30931 w 1834528"/>
              <a:gd name="connsiteY10" fmla="*/ 2074851 h 2237021"/>
              <a:gd name="connsiteX0" fmla="*/ 33710 w 1834528"/>
              <a:gd name="connsiteY0" fmla="*/ 2094408 h 2279883"/>
              <a:gd name="connsiteX1" fmla="*/ 216695 w 1834528"/>
              <a:gd name="connsiteY1" fmla="*/ 1622790 h 2279883"/>
              <a:gd name="connsiteX2" fmla="*/ 671273 w 1834528"/>
              <a:gd name="connsiteY2" fmla="*/ 1196786 h 2279883"/>
              <a:gd name="connsiteX3" fmla="*/ 1663795 w 1834528"/>
              <a:gd name="connsiteY3" fmla="*/ 64797 h 2279883"/>
              <a:gd name="connsiteX4" fmla="*/ 1832342 w 1834528"/>
              <a:gd name="connsiteY4" fmla="*/ 216802 h 2279883"/>
              <a:gd name="connsiteX5" fmla="*/ 1678739 w 1834528"/>
              <a:gd name="connsiteY5" fmla="*/ 343033 h 2279883"/>
              <a:gd name="connsiteX6" fmla="*/ 718776 w 1834528"/>
              <a:gd name="connsiteY6" fmla="*/ 1378462 h 2279883"/>
              <a:gd name="connsiteX7" fmla="*/ 389019 w 1834528"/>
              <a:gd name="connsiteY7" fmla="*/ 1797386 h 2279883"/>
              <a:gd name="connsiteX8" fmla="*/ 179513 w 1834528"/>
              <a:gd name="connsiteY8" fmla="*/ 2279883 h 2279883"/>
              <a:gd name="connsiteX9" fmla="*/ 154 w 1834528"/>
              <a:gd name="connsiteY9" fmla="*/ 2203465 h 2279883"/>
              <a:gd name="connsiteX10" fmla="*/ 30931 w 1834528"/>
              <a:gd name="connsiteY10" fmla="*/ 2074851 h 2279883"/>
              <a:gd name="connsiteX0" fmla="*/ 47955 w 1848773"/>
              <a:gd name="connsiteY0" fmla="*/ 2094408 h 2279883"/>
              <a:gd name="connsiteX1" fmla="*/ 230940 w 1848773"/>
              <a:gd name="connsiteY1" fmla="*/ 1622790 h 2279883"/>
              <a:gd name="connsiteX2" fmla="*/ 685518 w 1848773"/>
              <a:gd name="connsiteY2" fmla="*/ 1196786 h 2279883"/>
              <a:gd name="connsiteX3" fmla="*/ 1678040 w 1848773"/>
              <a:gd name="connsiteY3" fmla="*/ 64797 h 2279883"/>
              <a:gd name="connsiteX4" fmla="*/ 1846587 w 1848773"/>
              <a:gd name="connsiteY4" fmla="*/ 216802 h 2279883"/>
              <a:gd name="connsiteX5" fmla="*/ 1692984 w 1848773"/>
              <a:gd name="connsiteY5" fmla="*/ 343033 h 2279883"/>
              <a:gd name="connsiteX6" fmla="*/ 733021 w 1848773"/>
              <a:gd name="connsiteY6" fmla="*/ 1378462 h 2279883"/>
              <a:gd name="connsiteX7" fmla="*/ 403264 w 1848773"/>
              <a:gd name="connsiteY7" fmla="*/ 1797386 h 2279883"/>
              <a:gd name="connsiteX8" fmla="*/ 193758 w 1848773"/>
              <a:gd name="connsiteY8" fmla="*/ 2279883 h 2279883"/>
              <a:gd name="connsiteX9" fmla="*/ 111 w 1848773"/>
              <a:gd name="connsiteY9" fmla="*/ 2212990 h 2279883"/>
              <a:gd name="connsiteX10" fmla="*/ 45176 w 1848773"/>
              <a:gd name="connsiteY10" fmla="*/ 2074851 h 2279883"/>
              <a:gd name="connsiteX0" fmla="*/ 47955 w 1848773"/>
              <a:gd name="connsiteY0" fmla="*/ 2094408 h 2279883"/>
              <a:gd name="connsiteX1" fmla="*/ 235702 w 1848773"/>
              <a:gd name="connsiteY1" fmla="*/ 1665653 h 2279883"/>
              <a:gd name="connsiteX2" fmla="*/ 685518 w 1848773"/>
              <a:gd name="connsiteY2" fmla="*/ 1196786 h 2279883"/>
              <a:gd name="connsiteX3" fmla="*/ 1678040 w 1848773"/>
              <a:gd name="connsiteY3" fmla="*/ 64797 h 2279883"/>
              <a:gd name="connsiteX4" fmla="*/ 1846587 w 1848773"/>
              <a:gd name="connsiteY4" fmla="*/ 216802 h 2279883"/>
              <a:gd name="connsiteX5" fmla="*/ 1692984 w 1848773"/>
              <a:gd name="connsiteY5" fmla="*/ 343033 h 2279883"/>
              <a:gd name="connsiteX6" fmla="*/ 733021 w 1848773"/>
              <a:gd name="connsiteY6" fmla="*/ 1378462 h 2279883"/>
              <a:gd name="connsiteX7" fmla="*/ 403264 w 1848773"/>
              <a:gd name="connsiteY7" fmla="*/ 1797386 h 2279883"/>
              <a:gd name="connsiteX8" fmla="*/ 193758 w 1848773"/>
              <a:gd name="connsiteY8" fmla="*/ 2279883 h 2279883"/>
              <a:gd name="connsiteX9" fmla="*/ 111 w 1848773"/>
              <a:gd name="connsiteY9" fmla="*/ 2212990 h 2279883"/>
              <a:gd name="connsiteX10" fmla="*/ 45176 w 1848773"/>
              <a:gd name="connsiteY10" fmla="*/ 2074851 h 2279883"/>
              <a:gd name="connsiteX0" fmla="*/ 47955 w 1899111"/>
              <a:gd name="connsiteY0" fmla="*/ 2106643 h 2292118"/>
              <a:gd name="connsiteX1" fmla="*/ 235702 w 1899111"/>
              <a:gd name="connsiteY1" fmla="*/ 1677888 h 2292118"/>
              <a:gd name="connsiteX2" fmla="*/ 685518 w 1899111"/>
              <a:gd name="connsiteY2" fmla="*/ 1209021 h 2292118"/>
              <a:gd name="connsiteX3" fmla="*/ 1678040 w 1899111"/>
              <a:gd name="connsiteY3" fmla="*/ 77032 h 2292118"/>
              <a:gd name="connsiteX4" fmla="*/ 1898974 w 1899111"/>
              <a:gd name="connsiteY4" fmla="*/ 171887 h 2292118"/>
              <a:gd name="connsiteX5" fmla="*/ 1692984 w 1899111"/>
              <a:gd name="connsiteY5" fmla="*/ 355268 h 2292118"/>
              <a:gd name="connsiteX6" fmla="*/ 733021 w 1899111"/>
              <a:gd name="connsiteY6" fmla="*/ 1390697 h 2292118"/>
              <a:gd name="connsiteX7" fmla="*/ 403264 w 1899111"/>
              <a:gd name="connsiteY7" fmla="*/ 1809621 h 2292118"/>
              <a:gd name="connsiteX8" fmla="*/ 193758 w 1899111"/>
              <a:gd name="connsiteY8" fmla="*/ 2292118 h 2292118"/>
              <a:gd name="connsiteX9" fmla="*/ 111 w 1899111"/>
              <a:gd name="connsiteY9" fmla="*/ 2225225 h 2292118"/>
              <a:gd name="connsiteX10" fmla="*/ 45176 w 1899111"/>
              <a:gd name="connsiteY10" fmla="*/ 2087086 h 2292118"/>
              <a:gd name="connsiteX0" fmla="*/ 47955 w 1899111"/>
              <a:gd name="connsiteY0" fmla="*/ 2110890 h 2296365"/>
              <a:gd name="connsiteX1" fmla="*/ 235702 w 1899111"/>
              <a:gd name="connsiteY1" fmla="*/ 1682135 h 2296365"/>
              <a:gd name="connsiteX2" fmla="*/ 685518 w 1899111"/>
              <a:gd name="connsiteY2" fmla="*/ 1213268 h 2296365"/>
              <a:gd name="connsiteX3" fmla="*/ 1678040 w 1899111"/>
              <a:gd name="connsiteY3" fmla="*/ 81279 h 2296365"/>
              <a:gd name="connsiteX4" fmla="*/ 1898974 w 1899111"/>
              <a:gd name="connsiteY4" fmla="*/ 176134 h 2296365"/>
              <a:gd name="connsiteX5" fmla="*/ 1692984 w 1899111"/>
              <a:gd name="connsiteY5" fmla="*/ 359515 h 2296365"/>
              <a:gd name="connsiteX6" fmla="*/ 733021 w 1899111"/>
              <a:gd name="connsiteY6" fmla="*/ 1394944 h 2296365"/>
              <a:gd name="connsiteX7" fmla="*/ 403264 w 1899111"/>
              <a:gd name="connsiteY7" fmla="*/ 1813868 h 2296365"/>
              <a:gd name="connsiteX8" fmla="*/ 193758 w 1899111"/>
              <a:gd name="connsiteY8" fmla="*/ 2296365 h 2296365"/>
              <a:gd name="connsiteX9" fmla="*/ 111 w 1899111"/>
              <a:gd name="connsiteY9" fmla="*/ 2229472 h 2296365"/>
              <a:gd name="connsiteX10" fmla="*/ 45176 w 1899111"/>
              <a:gd name="connsiteY10" fmla="*/ 2091333 h 2296365"/>
              <a:gd name="connsiteX0" fmla="*/ 47955 w 1910982"/>
              <a:gd name="connsiteY0" fmla="*/ 2116339 h 2301814"/>
              <a:gd name="connsiteX1" fmla="*/ 235702 w 1910982"/>
              <a:gd name="connsiteY1" fmla="*/ 1687584 h 2301814"/>
              <a:gd name="connsiteX2" fmla="*/ 685518 w 1910982"/>
              <a:gd name="connsiteY2" fmla="*/ 1218717 h 2301814"/>
              <a:gd name="connsiteX3" fmla="*/ 1678040 w 1910982"/>
              <a:gd name="connsiteY3" fmla="*/ 86728 h 2301814"/>
              <a:gd name="connsiteX4" fmla="*/ 1910880 w 1910982"/>
              <a:gd name="connsiteY4" fmla="*/ 162533 h 2301814"/>
              <a:gd name="connsiteX5" fmla="*/ 1692984 w 1910982"/>
              <a:gd name="connsiteY5" fmla="*/ 364964 h 2301814"/>
              <a:gd name="connsiteX6" fmla="*/ 733021 w 1910982"/>
              <a:gd name="connsiteY6" fmla="*/ 1400393 h 2301814"/>
              <a:gd name="connsiteX7" fmla="*/ 403264 w 1910982"/>
              <a:gd name="connsiteY7" fmla="*/ 1819317 h 2301814"/>
              <a:gd name="connsiteX8" fmla="*/ 193758 w 1910982"/>
              <a:gd name="connsiteY8" fmla="*/ 2301814 h 2301814"/>
              <a:gd name="connsiteX9" fmla="*/ 111 w 1910982"/>
              <a:gd name="connsiteY9" fmla="*/ 2234921 h 2301814"/>
              <a:gd name="connsiteX10" fmla="*/ 45176 w 1910982"/>
              <a:gd name="connsiteY10" fmla="*/ 2096782 h 2301814"/>
              <a:gd name="connsiteX0" fmla="*/ 47955 w 1910982"/>
              <a:gd name="connsiteY0" fmla="*/ 2082371 h 2267846"/>
              <a:gd name="connsiteX1" fmla="*/ 235702 w 1910982"/>
              <a:gd name="connsiteY1" fmla="*/ 1653616 h 2267846"/>
              <a:gd name="connsiteX2" fmla="*/ 685518 w 1910982"/>
              <a:gd name="connsiteY2" fmla="*/ 1184749 h 2267846"/>
              <a:gd name="connsiteX3" fmla="*/ 1608984 w 1910982"/>
              <a:gd name="connsiteY3" fmla="*/ 105147 h 2267846"/>
              <a:gd name="connsiteX4" fmla="*/ 1910880 w 1910982"/>
              <a:gd name="connsiteY4" fmla="*/ 128565 h 2267846"/>
              <a:gd name="connsiteX5" fmla="*/ 1692984 w 1910982"/>
              <a:gd name="connsiteY5" fmla="*/ 330996 h 2267846"/>
              <a:gd name="connsiteX6" fmla="*/ 733021 w 1910982"/>
              <a:gd name="connsiteY6" fmla="*/ 1366425 h 2267846"/>
              <a:gd name="connsiteX7" fmla="*/ 403264 w 1910982"/>
              <a:gd name="connsiteY7" fmla="*/ 1785349 h 2267846"/>
              <a:gd name="connsiteX8" fmla="*/ 193758 w 1910982"/>
              <a:gd name="connsiteY8" fmla="*/ 2267846 h 2267846"/>
              <a:gd name="connsiteX9" fmla="*/ 111 w 1910982"/>
              <a:gd name="connsiteY9" fmla="*/ 2200953 h 2267846"/>
              <a:gd name="connsiteX10" fmla="*/ 45176 w 1910982"/>
              <a:gd name="connsiteY10" fmla="*/ 2062814 h 2267846"/>
              <a:gd name="connsiteX0" fmla="*/ 47955 w 1873176"/>
              <a:gd name="connsiteY0" fmla="*/ 2078605 h 2264080"/>
              <a:gd name="connsiteX1" fmla="*/ 235702 w 1873176"/>
              <a:gd name="connsiteY1" fmla="*/ 1649850 h 2264080"/>
              <a:gd name="connsiteX2" fmla="*/ 685518 w 1873176"/>
              <a:gd name="connsiteY2" fmla="*/ 1180983 h 2264080"/>
              <a:gd name="connsiteX3" fmla="*/ 1608984 w 1873176"/>
              <a:gd name="connsiteY3" fmla="*/ 101381 h 2264080"/>
              <a:gd name="connsiteX4" fmla="*/ 1872780 w 1873176"/>
              <a:gd name="connsiteY4" fmla="*/ 134324 h 2264080"/>
              <a:gd name="connsiteX5" fmla="*/ 1692984 w 1873176"/>
              <a:gd name="connsiteY5" fmla="*/ 327230 h 2264080"/>
              <a:gd name="connsiteX6" fmla="*/ 733021 w 1873176"/>
              <a:gd name="connsiteY6" fmla="*/ 1362659 h 2264080"/>
              <a:gd name="connsiteX7" fmla="*/ 403264 w 1873176"/>
              <a:gd name="connsiteY7" fmla="*/ 1781583 h 2264080"/>
              <a:gd name="connsiteX8" fmla="*/ 193758 w 1873176"/>
              <a:gd name="connsiteY8" fmla="*/ 2264080 h 2264080"/>
              <a:gd name="connsiteX9" fmla="*/ 111 w 1873176"/>
              <a:gd name="connsiteY9" fmla="*/ 2197187 h 2264080"/>
              <a:gd name="connsiteX10" fmla="*/ 45176 w 1873176"/>
              <a:gd name="connsiteY10" fmla="*/ 2059048 h 22640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873176" h="2264080">
                <a:moveTo>
                  <a:pt x="47955" y="2078605"/>
                </a:moveTo>
                <a:lnTo>
                  <a:pt x="235702" y="1649850"/>
                </a:lnTo>
                <a:lnTo>
                  <a:pt x="685518" y="1180983"/>
                </a:lnTo>
                <a:lnTo>
                  <a:pt x="1608984" y="101381"/>
                </a:lnTo>
                <a:cubicBezTo>
                  <a:pt x="1795352" y="-68299"/>
                  <a:pt x="1717889" y="-2537"/>
                  <a:pt x="1872780" y="134324"/>
                </a:cubicBezTo>
                <a:cubicBezTo>
                  <a:pt x="1875271" y="180697"/>
                  <a:pt x="1871435" y="127270"/>
                  <a:pt x="1692984" y="327230"/>
                </a:cubicBezTo>
                <a:lnTo>
                  <a:pt x="733021" y="1362659"/>
                </a:lnTo>
                <a:lnTo>
                  <a:pt x="403264" y="1781583"/>
                </a:lnTo>
                <a:cubicBezTo>
                  <a:pt x="344541" y="1918603"/>
                  <a:pt x="244092" y="2009614"/>
                  <a:pt x="193758" y="2264080"/>
                </a:cubicBezTo>
                <a:lnTo>
                  <a:pt x="111" y="2197187"/>
                </a:lnTo>
                <a:cubicBezTo>
                  <a:pt x="-2685" y="2180409"/>
                  <a:pt x="47972" y="2075826"/>
                  <a:pt x="45176" y="2059048"/>
                </a:cubicBezTo>
              </a:path>
            </a:pathLst>
          </a:cu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Freeform: Shape 18">
            <a:extLst>
              <a:ext uri="{FF2B5EF4-FFF2-40B4-BE49-F238E27FC236}">
                <a16:creationId xmlns:a16="http://schemas.microsoft.com/office/drawing/2014/main" id="{933A4884-1932-8044-8F92-F3A2299767B8}"/>
              </a:ext>
            </a:extLst>
          </p:cNvPr>
          <p:cNvSpPr/>
          <p:nvPr/>
        </p:nvSpPr>
        <p:spPr>
          <a:xfrm>
            <a:off x="3505200" y="4990681"/>
            <a:ext cx="687897" cy="520117"/>
          </a:xfrm>
          <a:custGeom>
            <a:avLst/>
            <a:gdLst>
              <a:gd name="connsiteX0" fmla="*/ 92278 w 687897"/>
              <a:gd name="connsiteY0" fmla="*/ 0 h 503339"/>
              <a:gd name="connsiteX1" fmla="*/ 0 w 687897"/>
              <a:gd name="connsiteY1" fmla="*/ 226502 h 503339"/>
              <a:gd name="connsiteX2" fmla="*/ 595618 w 687897"/>
              <a:gd name="connsiteY2" fmla="*/ 503339 h 503339"/>
              <a:gd name="connsiteX3" fmla="*/ 687897 w 687897"/>
              <a:gd name="connsiteY3" fmla="*/ 226502 h 503339"/>
              <a:gd name="connsiteX4" fmla="*/ 92278 w 687897"/>
              <a:gd name="connsiteY4" fmla="*/ 0 h 503339"/>
              <a:gd name="connsiteX0" fmla="*/ 125834 w 687897"/>
              <a:gd name="connsiteY0" fmla="*/ 0 h 520117"/>
              <a:gd name="connsiteX1" fmla="*/ 0 w 687897"/>
              <a:gd name="connsiteY1" fmla="*/ 243280 h 520117"/>
              <a:gd name="connsiteX2" fmla="*/ 595618 w 687897"/>
              <a:gd name="connsiteY2" fmla="*/ 520117 h 520117"/>
              <a:gd name="connsiteX3" fmla="*/ 687897 w 687897"/>
              <a:gd name="connsiteY3" fmla="*/ 243280 h 520117"/>
              <a:gd name="connsiteX4" fmla="*/ 125834 w 687897"/>
              <a:gd name="connsiteY4" fmla="*/ 0 h 520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7897" h="520117">
                <a:moveTo>
                  <a:pt x="125834" y="0"/>
                </a:moveTo>
                <a:lnTo>
                  <a:pt x="0" y="243280"/>
                </a:lnTo>
                <a:lnTo>
                  <a:pt x="595618" y="520117"/>
                </a:lnTo>
                <a:lnTo>
                  <a:pt x="687897" y="243280"/>
                </a:lnTo>
                <a:lnTo>
                  <a:pt x="125834" y="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schemeClr val="tx2">
                <a:lumMod val="50000"/>
              </a:schemeClr>
            </a:solidFill>
          </a:ln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Speech Bubble: Rectangle with Corners Rounded 19">
            <a:extLst>
              <a:ext uri="{FF2B5EF4-FFF2-40B4-BE49-F238E27FC236}">
                <a16:creationId xmlns:a16="http://schemas.microsoft.com/office/drawing/2014/main" id="{F870BFD4-A48F-27A4-2DE6-4F6DC36CA379}"/>
              </a:ext>
            </a:extLst>
          </p:cNvPr>
          <p:cNvSpPr/>
          <p:nvPr/>
        </p:nvSpPr>
        <p:spPr>
          <a:xfrm>
            <a:off x="4896650" y="4191000"/>
            <a:ext cx="1676400" cy="612648"/>
          </a:xfrm>
          <a:prstGeom prst="wedgeRoundRectCallout">
            <a:avLst>
              <a:gd name="adj1" fmla="val -95396"/>
              <a:gd name="adj2" fmla="val 122748"/>
              <a:gd name="adj3" fmla="val 16667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LOCATION OF </a:t>
            </a:r>
            <a:r>
              <a:rPr lang="en-US" dirty="0" smtClean="0"/>
              <a:t>PHOTOS</a:t>
            </a:r>
            <a:endParaRPr lang="en-US" dirty="0"/>
          </a:p>
        </p:txBody>
      </p:sp>
      <p:sp>
        <p:nvSpPr>
          <p:cNvPr id="21" name="Callout: Line 20">
            <a:extLst>
              <a:ext uri="{FF2B5EF4-FFF2-40B4-BE49-F238E27FC236}">
                <a16:creationId xmlns:a16="http://schemas.microsoft.com/office/drawing/2014/main" id="{8262BB0F-5B21-4AAE-42D7-41E9D65C34E5}"/>
              </a:ext>
            </a:extLst>
          </p:cNvPr>
          <p:cNvSpPr/>
          <p:nvPr/>
        </p:nvSpPr>
        <p:spPr>
          <a:xfrm>
            <a:off x="2667000" y="1752600"/>
            <a:ext cx="991374" cy="403026"/>
          </a:xfrm>
          <a:prstGeom prst="borderCallout1">
            <a:avLst>
              <a:gd name="adj1" fmla="val 98169"/>
              <a:gd name="adj2" fmla="val 65061"/>
              <a:gd name="adj3" fmla="val 341767"/>
              <a:gd name="adj4" fmla="val 193273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PHASE 2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03770B5-91F2-A39A-0624-DE29B082EB88}"/>
              </a:ext>
            </a:extLst>
          </p:cNvPr>
          <p:cNvSpPr txBox="1"/>
          <p:nvPr/>
        </p:nvSpPr>
        <p:spPr>
          <a:xfrm rot="18913912">
            <a:off x="6495882" y="3306741"/>
            <a:ext cx="878767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dirty="0"/>
              <a:t>McKinley Dr</a:t>
            </a:r>
          </a:p>
        </p:txBody>
      </p:sp>
      <p:sp>
        <p:nvSpPr>
          <p:cNvPr id="11" name="Freeform: Shape 17">
            <a:extLst>
              <a:ext uri="{FF2B5EF4-FFF2-40B4-BE49-F238E27FC236}">
                <a16:creationId xmlns:a16="http://schemas.microsoft.com/office/drawing/2014/main" id="{E65B16E2-4D46-C1FC-B872-88684D9C6187}"/>
              </a:ext>
            </a:extLst>
          </p:cNvPr>
          <p:cNvSpPr/>
          <p:nvPr/>
        </p:nvSpPr>
        <p:spPr>
          <a:xfrm rot="1569321" flipH="1">
            <a:off x="3322851" y="5019162"/>
            <a:ext cx="291154" cy="158525"/>
          </a:xfrm>
          <a:prstGeom prst="rect">
            <a:avLst/>
          </a:prstGeom>
          <a:ln w="28575">
            <a:solidFill>
              <a:schemeClr val="accent2">
                <a:lumMod val="50000"/>
              </a:schemeClr>
            </a:solidFill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Callout: Line 20">
            <a:extLst>
              <a:ext uri="{FF2B5EF4-FFF2-40B4-BE49-F238E27FC236}">
                <a16:creationId xmlns:a16="http://schemas.microsoft.com/office/drawing/2014/main" id="{8262BB0F-5B21-4AAE-42D7-41E9D65C34E5}"/>
              </a:ext>
            </a:extLst>
          </p:cNvPr>
          <p:cNvSpPr/>
          <p:nvPr/>
        </p:nvSpPr>
        <p:spPr>
          <a:xfrm>
            <a:off x="2311445" y="3192432"/>
            <a:ext cx="991374" cy="403026"/>
          </a:xfrm>
          <a:prstGeom prst="borderCallout1">
            <a:avLst>
              <a:gd name="adj1" fmla="val 98169"/>
              <a:gd name="adj2" fmla="val 65061"/>
              <a:gd name="adj3" fmla="val 440792"/>
              <a:gd name="adj4" fmla="val 107379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PHASE 1</a:t>
            </a:r>
          </a:p>
        </p:txBody>
      </p:sp>
    </p:spTree>
    <p:extLst>
      <p:ext uri="{BB962C8B-B14F-4D97-AF65-F5344CB8AC3E}">
        <p14:creationId xmlns:p14="http://schemas.microsoft.com/office/powerpoint/2010/main" val="2587690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Picture 33">
            <a:extLst>
              <a:ext uri="{FF2B5EF4-FFF2-40B4-BE49-F238E27FC236}">
                <a16:creationId xmlns:a16="http://schemas.microsoft.com/office/drawing/2014/main" id="{E0A3A9A1-2DA2-222A-0440-04FEAEE465D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592195"/>
            <a:ext cx="9144000" cy="3741805"/>
          </a:xfrm>
          <a:prstGeom prst="rect">
            <a:avLst/>
          </a:prstGeo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C27800F3-BF5F-A757-7150-B26FDE0D1D83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  <a:latin typeface="Swis721 Lt BT" panose="020B0403020202020204" pitchFamily="34" charset="0"/>
              </a:rPr>
              <a:t>EXISTING CONDITIONS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4CCDC6C5-0BC8-CC63-9588-3C3C7B08107D}"/>
              </a:ext>
            </a:extLst>
          </p:cNvPr>
          <p:cNvCxnSpPr>
            <a:cxnSpLocks/>
          </p:cNvCxnSpPr>
          <p:nvPr/>
        </p:nvCxnSpPr>
        <p:spPr>
          <a:xfrm flipV="1">
            <a:off x="2820708" y="3505200"/>
            <a:ext cx="228600" cy="762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7F5A142C-C8C9-5786-FA4F-22FBB2F89479}"/>
              </a:ext>
            </a:extLst>
          </p:cNvPr>
          <p:cNvCxnSpPr>
            <a:cxnSpLocks/>
          </p:cNvCxnSpPr>
          <p:nvPr/>
        </p:nvCxnSpPr>
        <p:spPr>
          <a:xfrm>
            <a:off x="4438650" y="3330387"/>
            <a:ext cx="266700" cy="22413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25DA6481-B378-AE2B-6B34-2426ABC1C6FA}"/>
              </a:ext>
            </a:extLst>
          </p:cNvPr>
          <p:cNvCxnSpPr>
            <a:cxnSpLocks/>
          </p:cNvCxnSpPr>
          <p:nvPr/>
        </p:nvCxnSpPr>
        <p:spPr>
          <a:xfrm>
            <a:off x="7255435" y="3505200"/>
            <a:ext cx="250265" cy="5978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26BE0D35-A440-585F-D63A-075B71C182AF}"/>
              </a:ext>
            </a:extLst>
          </p:cNvPr>
          <p:cNvCxnSpPr>
            <a:cxnSpLocks/>
          </p:cNvCxnSpPr>
          <p:nvPr/>
        </p:nvCxnSpPr>
        <p:spPr>
          <a:xfrm>
            <a:off x="457200" y="3886200"/>
            <a:ext cx="76200" cy="3048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48A9A0C-3720-89C2-4771-BAF27DB87C32}"/>
              </a:ext>
            </a:extLst>
          </p:cNvPr>
          <p:cNvCxnSpPr>
            <a:cxnSpLocks/>
          </p:cNvCxnSpPr>
          <p:nvPr/>
        </p:nvCxnSpPr>
        <p:spPr>
          <a:xfrm flipH="1" flipV="1">
            <a:off x="609600" y="4495800"/>
            <a:ext cx="76200" cy="2286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7688ACC5-ECF6-DE90-7957-CFB5FD12E60C}"/>
              </a:ext>
            </a:extLst>
          </p:cNvPr>
          <p:cNvCxnSpPr>
            <a:cxnSpLocks/>
          </p:cNvCxnSpPr>
          <p:nvPr/>
        </p:nvCxnSpPr>
        <p:spPr>
          <a:xfrm>
            <a:off x="8686800" y="3555284"/>
            <a:ext cx="304800" cy="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127367E3-110A-329A-8E64-5C003B99109D}"/>
              </a:ext>
            </a:extLst>
          </p:cNvPr>
          <p:cNvCxnSpPr>
            <a:cxnSpLocks/>
          </p:cNvCxnSpPr>
          <p:nvPr/>
        </p:nvCxnSpPr>
        <p:spPr>
          <a:xfrm flipV="1">
            <a:off x="1317072" y="3962400"/>
            <a:ext cx="228600" cy="762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90445AD5-E168-4259-EEF4-A4EF26A11325}"/>
              </a:ext>
            </a:extLst>
          </p:cNvPr>
          <p:cNvCxnSpPr>
            <a:cxnSpLocks/>
          </p:cNvCxnSpPr>
          <p:nvPr/>
        </p:nvCxnSpPr>
        <p:spPr>
          <a:xfrm>
            <a:off x="2057400" y="2971800"/>
            <a:ext cx="76200" cy="3048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D387521F-24C2-6DCB-A884-6E377CF2D61A}"/>
              </a:ext>
            </a:extLst>
          </p:cNvPr>
          <p:cNvCxnSpPr>
            <a:cxnSpLocks/>
          </p:cNvCxnSpPr>
          <p:nvPr/>
        </p:nvCxnSpPr>
        <p:spPr>
          <a:xfrm flipH="1" flipV="1">
            <a:off x="2362200" y="4024819"/>
            <a:ext cx="76200" cy="2286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8F6C9234-8123-6000-5FDA-1A2BB87D9303}"/>
              </a:ext>
            </a:extLst>
          </p:cNvPr>
          <p:cNvCxnSpPr>
            <a:cxnSpLocks/>
          </p:cNvCxnSpPr>
          <p:nvPr/>
        </p:nvCxnSpPr>
        <p:spPr>
          <a:xfrm flipH="1" flipV="1">
            <a:off x="3657600" y="4139119"/>
            <a:ext cx="76200" cy="2286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80E8F1D0-E792-B15F-CED0-1B07535F9E95}"/>
              </a:ext>
            </a:extLst>
          </p:cNvPr>
          <p:cNvCxnSpPr>
            <a:cxnSpLocks/>
          </p:cNvCxnSpPr>
          <p:nvPr/>
        </p:nvCxnSpPr>
        <p:spPr>
          <a:xfrm flipH="1" flipV="1">
            <a:off x="6248400" y="4488809"/>
            <a:ext cx="76200" cy="387991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A423B23F-C31D-818B-F7AE-8E1EF456AC78}"/>
              </a:ext>
            </a:extLst>
          </p:cNvPr>
          <p:cNvCxnSpPr>
            <a:cxnSpLocks/>
          </p:cNvCxnSpPr>
          <p:nvPr/>
        </p:nvCxnSpPr>
        <p:spPr>
          <a:xfrm>
            <a:off x="8534400" y="1981200"/>
            <a:ext cx="0" cy="304800"/>
          </a:xfrm>
          <a:prstGeom prst="straightConnector1">
            <a:avLst/>
          </a:prstGeom>
          <a:ln>
            <a:solidFill>
              <a:schemeClr val="tx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Callout: Line 27">
            <a:extLst>
              <a:ext uri="{FF2B5EF4-FFF2-40B4-BE49-F238E27FC236}">
                <a16:creationId xmlns:a16="http://schemas.microsoft.com/office/drawing/2014/main" id="{4242CCC5-F2F1-A956-E0D4-BFBC7F988FB0}"/>
              </a:ext>
            </a:extLst>
          </p:cNvPr>
          <p:cNvSpPr/>
          <p:nvPr/>
        </p:nvSpPr>
        <p:spPr>
          <a:xfrm>
            <a:off x="3506074" y="5410200"/>
            <a:ext cx="3504326" cy="612648"/>
          </a:xfrm>
          <a:prstGeom prst="borderCallout1">
            <a:avLst>
              <a:gd name="adj1" fmla="val 3688"/>
              <a:gd name="adj2" fmla="val 524"/>
              <a:gd name="adj3" fmla="val -242220"/>
              <a:gd name="adj4" fmla="val -25091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IN: 72”+24”+27” DIAMETER PIPES</a:t>
            </a:r>
          </a:p>
          <a:p>
            <a:pPr algn="ctr"/>
            <a:r>
              <a:rPr lang="en-US" dirty="0"/>
              <a:t>OUT: 54” DIAMETER PIPE</a:t>
            </a:r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4FA22B1F-EE80-BE1E-81EC-D20A4E926262}"/>
              </a:ext>
            </a:extLst>
          </p:cNvPr>
          <p:cNvSpPr/>
          <p:nvPr/>
        </p:nvSpPr>
        <p:spPr>
          <a:xfrm>
            <a:off x="2438400" y="3681919"/>
            <a:ext cx="228600" cy="280481"/>
          </a:xfrm>
          <a:prstGeom prst="ellipse">
            <a:avLst/>
          </a:prstGeom>
          <a:noFill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/>
          <p:cNvSpPr txBox="1"/>
          <p:nvPr/>
        </p:nvSpPr>
        <p:spPr>
          <a:xfrm rot="189353" flipH="1">
            <a:off x="4629290" y="3592556"/>
            <a:ext cx="167974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48” RCP</a:t>
            </a:r>
            <a:endParaRPr lang="en-US" sz="2000" dirty="0"/>
          </a:p>
        </p:txBody>
      </p:sp>
      <p:sp>
        <p:nvSpPr>
          <p:cNvPr id="21" name="TextBox 20"/>
          <p:cNvSpPr txBox="1"/>
          <p:nvPr/>
        </p:nvSpPr>
        <p:spPr>
          <a:xfrm rot="189353" flipH="1">
            <a:off x="6702558" y="3735760"/>
            <a:ext cx="110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54” RCP</a:t>
            </a:r>
            <a:endParaRPr lang="en-US" sz="2000" dirty="0"/>
          </a:p>
        </p:txBody>
      </p:sp>
      <p:sp>
        <p:nvSpPr>
          <p:cNvPr id="23" name="TextBox 22"/>
          <p:cNvSpPr txBox="1"/>
          <p:nvPr/>
        </p:nvSpPr>
        <p:spPr>
          <a:xfrm rot="189353" flipH="1">
            <a:off x="8490922" y="3785175"/>
            <a:ext cx="634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60”</a:t>
            </a:r>
          </a:p>
          <a:p>
            <a:r>
              <a:rPr lang="en-US" sz="2000" dirty="0" smtClean="0"/>
              <a:t>RCP</a:t>
            </a:r>
            <a:endParaRPr lang="en-US" sz="2000" dirty="0"/>
          </a:p>
        </p:txBody>
      </p:sp>
      <p:sp>
        <p:nvSpPr>
          <p:cNvPr id="25" name="TextBox 24"/>
          <p:cNvSpPr txBox="1"/>
          <p:nvPr/>
        </p:nvSpPr>
        <p:spPr>
          <a:xfrm rot="20538278" flipH="1">
            <a:off x="2757392" y="3686145"/>
            <a:ext cx="110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54” RCP</a:t>
            </a:r>
            <a:endParaRPr lang="en-US" sz="2000" dirty="0"/>
          </a:p>
        </p:txBody>
      </p:sp>
      <p:sp>
        <p:nvSpPr>
          <p:cNvPr id="27" name="TextBox 26"/>
          <p:cNvSpPr txBox="1"/>
          <p:nvPr/>
        </p:nvSpPr>
        <p:spPr>
          <a:xfrm rot="20538278" flipH="1">
            <a:off x="1199977" y="4142095"/>
            <a:ext cx="110575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72” RCP</a:t>
            </a:r>
            <a:endParaRPr lang="en-US" sz="2000" dirty="0"/>
          </a:p>
        </p:txBody>
      </p:sp>
      <p:sp>
        <p:nvSpPr>
          <p:cNvPr id="31" name="TextBox 30"/>
          <p:cNvSpPr txBox="1"/>
          <p:nvPr/>
        </p:nvSpPr>
        <p:spPr>
          <a:xfrm rot="4612717" flipH="1">
            <a:off x="1389282" y="3017500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27” RCP</a:t>
            </a:r>
            <a:endParaRPr lang="en-US" sz="2000" dirty="0"/>
          </a:p>
        </p:txBody>
      </p:sp>
      <p:sp>
        <p:nvSpPr>
          <p:cNvPr id="32" name="TextBox 31"/>
          <p:cNvSpPr txBox="1"/>
          <p:nvPr/>
        </p:nvSpPr>
        <p:spPr>
          <a:xfrm rot="4612717" flipH="1">
            <a:off x="1800363" y="4563154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24” RCP</a:t>
            </a:r>
            <a:endParaRPr lang="en-US" sz="2000" dirty="0"/>
          </a:p>
        </p:txBody>
      </p:sp>
      <p:sp>
        <p:nvSpPr>
          <p:cNvPr id="33" name="TextBox 32"/>
          <p:cNvSpPr txBox="1"/>
          <p:nvPr/>
        </p:nvSpPr>
        <p:spPr>
          <a:xfrm rot="16200000" flipH="1">
            <a:off x="7746510" y="2085945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30” RCP</a:t>
            </a:r>
            <a:endParaRPr lang="en-US" sz="2000" dirty="0"/>
          </a:p>
        </p:txBody>
      </p:sp>
      <p:sp>
        <p:nvSpPr>
          <p:cNvPr id="4" name="Right Arrow 3"/>
          <p:cNvSpPr/>
          <p:nvPr/>
        </p:nvSpPr>
        <p:spPr>
          <a:xfrm>
            <a:off x="7019865" y="2769407"/>
            <a:ext cx="1447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Right Arrow 34"/>
          <p:cNvSpPr/>
          <p:nvPr/>
        </p:nvSpPr>
        <p:spPr>
          <a:xfrm rot="10800000">
            <a:off x="2228730" y="2757690"/>
            <a:ext cx="1562748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TextBox 37"/>
          <p:cNvSpPr txBox="1"/>
          <p:nvPr/>
        </p:nvSpPr>
        <p:spPr>
          <a:xfrm flipH="1">
            <a:off x="4166978" y="2640392"/>
            <a:ext cx="244690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Project Length 850’</a:t>
            </a:r>
            <a:endParaRPr lang="en-US" sz="2000" dirty="0"/>
          </a:p>
        </p:txBody>
      </p:sp>
      <p:sp>
        <p:nvSpPr>
          <p:cNvPr id="39" name="TextBox 38"/>
          <p:cNvSpPr txBox="1"/>
          <p:nvPr/>
        </p:nvSpPr>
        <p:spPr>
          <a:xfrm rot="189353" flipH="1">
            <a:off x="4629210" y="2924144"/>
            <a:ext cx="1783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McKinley Drive</a:t>
            </a:r>
            <a:endParaRPr lang="en-US" sz="2000" dirty="0"/>
          </a:p>
        </p:txBody>
      </p:sp>
      <p:sp>
        <p:nvSpPr>
          <p:cNvPr id="40" name="TextBox 39"/>
          <p:cNvSpPr txBox="1"/>
          <p:nvPr/>
        </p:nvSpPr>
        <p:spPr>
          <a:xfrm rot="4488647" flipH="1">
            <a:off x="-409592" y="3939063"/>
            <a:ext cx="57993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Governor                                                Street</a:t>
            </a:r>
            <a:endParaRPr lang="en-US" sz="2000" dirty="0"/>
          </a:p>
        </p:txBody>
      </p:sp>
      <p:sp>
        <p:nvSpPr>
          <p:cNvPr id="42" name="TextBox 41"/>
          <p:cNvSpPr txBox="1"/>
          <p:nvPr/>
        </p:nvSpPr>
        <p:spPr>
          <a:xfrm rot="4488647" flipH="1">
            <a:off x="-994945" y="4095838"/>
            <a:ext cx="336172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Overlook                         Avenue</a:t>
            </a:r>
            <a:endParaRPr lang="en-US" sz="2000" dirty="0"/>
          </a:p>
        </p:txBody>
      </p:sp>
      <p:sp>
        <p:nvSpPr>
          <p:cNvPr id="43" name="TextBox 42"/>
          <p:cNvSpPr txBox="1"/>
          <p:nvPr/>
        </p:nvSpPr>
        <p:spPr>
          <a:xfrm rot="16200000" flipH="1">
            <a:off x="8157673" y="2062091"/>
            <a:ext cx="1219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Hale Lane</a:t>
            </a:r>
          </a:p>
        </p:txBody>
      </p:sp>
      <p:sp>
        <p:nvSpPr>
          <p:cNvPr id="46" name="TextBox 45"/>
          <p:cNvSpPr txBox="1"/>
          <p:nvPr/>
        </p:nvSpPr>
        <p:spPr>
          <a:xfrm rot="4557375" flipH="1">
            <a:off x="-313511" y="3710940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54” RCP</a:t>
            </a:r>
            <a:endParaRPr lang="en-US" sz="2000" dirty="0"/>
          </a:p>
        </p:txBody>
      </p:sp>
      <p:sp>
        <p:nvSpPr>
          <p:cNvPr id="47" name="TextBox 46"/>
          <p:cNvSpPr txBox="1"/>
          <p:nvPr/>
        </p:nvSpPr>
        <p:spPr>
          <a:xfrm rot="4557375" flipH="1">
            <a:off x="-63948" y="4772880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42” RCP</a:t>
            </a:r>
            <a:endParaRPr lang="en-US" sz="2000" dirty="0"/>
          </a:p>
        </p:txBody>
      </p:sp>
      <p:sp>
        <p:nvSpPr>
          <p:cNvPr id="48" name="TextBox 47"/>
          <p:cNvSpPr txBox="1"/>
          <p:nvPr/>
        </p:nvSpPr>
        <p:spPr>
          <a:xfrm rot="4328651" flipH="1">
            <a:off x="3656783" y="3980707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24” RCP</a:t>
            </a:r>
            <a:endParaRPr lang="en-US" sz="2000" dirty="0"/>
          </a:p>
        </p:txBody>
      </p:sp>
      <p:sp>
        <p:nvSpPr>
          <p:cNvPr id="49" name="TextBox 48"/>
          <p:cNvSpPr txBox="1"/>
          <p:nvPr/>
        </p:nvSpPr>
        <p:spPr>
          <a:xfrm rot="4709444" flipH="1">
            <a:off x="6120141" y="4135271"/>
            <a:ext cx="105070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15” RCP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4992966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  <a:latin typeface="Swis721 Lt BT" panose="020B0403020202020204" pitchFamily="34" charset="0"/>
              </a:rPr>
              <a:t>FLOOD STUDIES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066800"/>
            <a:ext cx="8153400" cy="5105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Tata &amp; Howard (2019)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Analyzed the 450-acre watershed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peak </a:t>
            </a: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flows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Identified 2 phases to address issues with existing drainage system</a:t>
            </a:r>
            <a:endParaRPr lang="en-US" sz="12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Weston &amp; Sampson (2020)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Reviewed hydraulics </a:t>
            </a: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modifying </a:t>
            </a: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drainage on McKinley Drive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Developed </a:t>
            </a: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plans </a:t>
            </a: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cost </a:t>
            </a: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estimate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</a:t>
            </a:r>
            <a:r>
              <a:rPr lang="en-US" sz="16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Completed December 2021</a:t>
            </a: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Cost $100,000 </a:t>
            </a: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2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 new manhole to eliminate turbulence on </a:t>
            </a:r>
            <a:r>
              <a:rPr lang="en-US" sz="12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Overlook</a:t>
            </a:r>
          </a:p>
          <a:p>
            <a:pPr lvl="2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2 Design complete and construction starting soon</a:t>
            </a:r>
            <a:endParaRPr lang="en-US" sz="16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2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999050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1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066800"/>
            <a:ext cx="8153400" cy="5105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Phase </a:t>
            </a: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Completed December 2021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 Cost $100,000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Install new manhole to eliminate turbulence on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Overlook</a:t>
            </a: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2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85452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1 	DEC. 2021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2575" t="7677" r="20711" b="9973"/>
          <a:stretch/>
        </p:blipFill>
        <p:spPr>
          <a:xfrm>
            <a:off x="228600" y="1219200"/>
            <a:ext cx="8518198" cy="4953000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 flipH="1" flipV="1">
            <a:off x="1905000" y="1219200"/>
            <a:ext cx="762000" cy="2667000"/>
          </a:xfrm>
          <a:prstGeom prst="line">
            <a:avLst/>
          </a:prstGeom>
          <a:ln w="76200">
            <a:solidFill>
              <a:srgbClr val="00B0F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 flipH="1" flipV="1">
            <a:off x="2667000" y="3895725"/>
            <a:ext cx="457200" cy="1590675"/>
          </a:xfrm>
          <a:prstGeom prst="line">
            <a:avLst/>
          </a:prstGeom>
          <a:ln w="57150">
            <a:solidFill>
              <a:srgbClr val="00B0F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V="1">
            <a:off x="2667000" y="2514600"/>
            <a:ext cx="4953000" cy="1371600"/>
          </a:xfrm>
          <a:prstGeom prst="line">
            <a:avLst/>
          </a:prstGeom>
          <a:ln w="136525">
            <a:solidFill>
              <a:srgbClr val="00B0F0">
                <a:alpha val="5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 rot="20709524" flipH="1">
            <a:off x="3503525" y="2899124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72” RCP</a:t>
            </a:r>
            <a:endParaRPr lang="en-US" sz="2800" dirty="0"/>
          </a:p>
        </p:txBody>
      </p:sp>
      <p:sp>
        <p:nvSpPr>
          <p:cNvPr id="25" name="TextBox 24"/>
          <p:cNvSpPr txBox="1"/>
          <p:nvPr/>
        </p:nvSpPr>
        <p:spPr>
          <a:xfrm rot="4455005" flipH="1">
            <a:off x="1065125" y="2217943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54” RCP</a:t>
            </a:r>
            <a:endParaRPr lang="en-US" sz="2800" dirty="0"/>
          </a:p>
        </p:txBody>
      </p:sp>
      <p:sp>
        <p:nvSpPr>
          <p:cNvPr id="26" name="TextBox 25"/>
          <p:cNvSpPr txBox="1"/>
          <p:nvPr/>
        </p:nvSpPr>
        <p:spPr>
          <a:xfrm rot="4455005" flipH="1">
            <a:off x="1804563" y="4919990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42” RCP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029237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1 	DEC. 2021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314" t="8511" r="19854" b="4964"/>
          <a:stretch/>
        </p:blipFill>
        <p:spPr>
          <a:xfrm>
            <a:off x="762001" y="1066800"/>
            <a:ext cx="7620000" cy="4648200"/>
          </a:xfrm>
          <a:prstGeom prst="rect">
            <a:avLst/>
          </a:prstGeom>
        </p:spPr>
      </p:pic>
      <p:cxnSp>
        <p:nvCxnSpPr>
          <p:cNvPr id="10" name="Straight Connector 9"/>
          <p:cNvCxnSpPr/>
          <p:nvPr/>
        </p:nvCxnSpPr>
        <p:spPr>
          <a:xfrm flipH="1" flipV="1">
            <a:off x="2895600" y="990600"/>
            <a:ext cx="609600" cy="2209800"/>
          </a:xfrm>
          <a:prstGeom prst="line">
            <a:avLst/>
          </a:prstGeom>
          <a:ln w="241300">
            <a:solidFill>
              <a:schemeClr val="tx2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 flipH="1" flipV="1">
            <a:off x="3810000" y="4038600"/>
            <a:ext cx="457200" cy="1752600"/>
          </a:xfrm>
          <a:prstGeom prst="line">
            <a:avLst/>
          </a:prstGeom>
          <a:ln w="241300">
            <a:solidFill>
              <a:schemeClr val="tx2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3657600" y="1828800"/>
            <a:ext cx="5029200" cy="1447800"/>
          </a:xfrm>
          <a:prstGeom prst="line">
            <a:avLst/>
          </a:prstGeom>
          <a:ln w="323850">
            <a:solidFill>
              <a:schemeClr val="tx2">
                <a:lumMod val="60000"/>
                <a:lumOff val="40000"/>
                <a:alpha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TextBox 23"/>
          <p:cNvSpPr txBox="1"/>
          <p:nvPr/>
        </p:nvSpPr>
        <p:spPr>
          <a:xfrm rot="20709524" flipH="1">
            <a:off x="5560925" y="1813555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72” RCP</a:t>
            </a:r>
            <a:endParaRPr lang="en-US" sz="2800" dirty="0"/>
          </a:p>
        </p:txBody>
      </p:sp>
      <p:sp>
        <p:nvSpPr>
          <p:cNvPr id="27" name="TextBox 26"/>
          <p:cNvSpPr txBox="1"/>
          <p:nvPr/>
        </p:nvSpPr>
        <p:spPr>
          <a:xfrm rot="4455005" flipH="1">
            <a:off x="2817726" y="4913883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42” RCP</a:t>
            </a:r>
            <a:endParaRPr lang="en-US" sz="2800" dirty="0"/>
          </a:p>
        </p:txBody>
      </p:sp>
      <p:sp>
        <p:nvSpPr>
          <p:cNvPr id="28" name="TextBox 27"/>
          <p:cNvSpPr txBox="1"/>
          <p:nvPr/>
        </p:nvSpPr>
        <p:spPr>
          <a:xfrm rot="4455005" flipH="1">
            <a:off x="1715389" y="2097537"/>
            <a:ext cx="167974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/>
              <a:t>54” RCP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98185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141" y="1066800"/>
            <a:ext cx="6745817" cy="5059363"/>
          </a:xfrm>
        </p:spPr>
      </p:pic>
      <p:sp>
        <p:nvSpPr>
          <p:cNvPr id="5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1 OVERLOOK AVE 12/2021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930370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2 DESIGN CHANGES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066800"/>
            <a:ext cx="8153400" cy="5105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Previous design included 4’x8’ box culvert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Revised design installs a parallel 54” concrete pipe and increase the 48” pipe section to 54”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Two 54” pipes have equivalent capacity to the 4’x8’ box culvert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Eliminates need for crane onsite for duration of construction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Allows for 1 way access to be maintained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Reduced lead time on materials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Major project cost reduction (Approx. $1 Million)</a:t>
            </a:r>
            <a:endParaRPr lang="en-US" sz="16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2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444789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PHASE 2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066800"/>
            <a:ext cx="8153400" cy="51054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Design is completed 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Cost of $2.2M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($2.0M in ARPA funds and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City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Clean Water Fund</a:t>
            </a:r>
            <a:r>
              <a:rPr lang="en-US" sz="16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en-US" sz="16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Sidewalks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 driveway aprons will be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replaced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4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Construction</a:t>
            </a:r>
            <a:endParaRPr lang="en-US" sz="24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err="1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Colossale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Siteworks</a:t>
            </a: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has been selected as the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contractor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Submittal Review Approval starting in the coming weeks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Ground breaking is anticipated in early December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Working through winter is anticipated as weather allows</a:t>
            </a: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Final paving in the spring</a:t>
            </a: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1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 smtClean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lvl="3"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16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6168658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>
                <a:solidFill>
                  <a:srgbClr val="0070C0"/>
                </a:solidFill>
                <a:latin typeface="Swis721 Lt BT" panose="020B0403020202020204" pitchFamily="34" charset="0"/>
              </a:rPr>
              <a:t>PROJECT DESCRIPTION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371600"/>
            <a:ext cx="8188234" cy="1219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Replace 48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section with 54</a:t>
            </a: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” Diameter Concrete Pipes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install second 54” parallel pipe.</a:t>
            </a: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New Sidewalks and Ramps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B7E4A70-6FEF-8260-2E06-0DA8406C70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316100"/>
            <a:ext cx="9144000" cy="4076311"/>
          </a:xfrm>
          <a:prstGeom prst="rect">
            <a:avLst/>
          </a:prstGeom>
        </p:spPr>
      </p:pic>
      <p:sp>
        <p:nvSpPr>
          <p:cNvPr id="7" name="Callout: Line 6">
            <a:extLst>
              <a:ext uri="{FF2B5EF4-FFF2-40B4-BE49-F238E27FC236}">
                <a16:creationId xmlns:a16="http://schemas.microsoft.com/office/drawing/2014/main" id="{A62A6996-F6F2-9754-8671-00FADF7A7289}"/>
              </a:ext>
            </a:extLst>
          </p:cNvPr>
          <p:cNvSpPr/>
          <p:nvPr/>
        </p:nvSpPr>
        <p:spPr>
          <a:xfrm>
            <a:off x="3733800" y="2615268"/>
            <a:ext cx="1828800" cy="432732"/>
          </a:xfrm>
          <a:prstGeom prst="borderCallout1">
            <a:avLst>
              <a:gd name="adj1" fmla="val 3688"/>
              <a:gd name="adj2" fmla="val 524"/>
              <a:gd name="adj3" fmla="val 349437"/>
              <a:gd name="adj4" fmla="val -4856"/>
            </a:avLst>
          </a:prstGeom>
        </p:spPr>
        <p:style>
          <a:lnRef idx="2">
            <a:schemeClr val="accent2">
              <a:shade val="15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PROJECT LIMITS</a:t>
            </a:r>
          </a:p>
        </p:txBody>
      </p:sp>
      <p:sp>
        <p:nvSpPr>
          <p:cNvPr id="8" name="Callout: Line 7">
            <a:extLst>
              <a:ext uri="{FF2B5EF4-FFF2-40B4-BE49-F238E27FC236}">
                <a16:creationId xmlns:a16="http://schemas.microsoft.com/office/drawing/2014/main" id="{687802B0-1955-D1A7-19A8-553BFE75E923}"/>
              </a:ext>
            </a:extLst>
          </p:cNvPr>
          <p:cNvSpPr/>
          <p:nvPr/>
        </p:nvSpPr>
        <p:spPr>
          <a:xfrm>
            <a:off x="3769230" y="5709827"/>
            <a:ext cx="1869570" cy="508932"/>
          </a:xfrm>
          <a:prstGeom prst="borderCallout1">
            <a:avLst>
              <a:gd name="adj1" fmla="val 3688"/>
              <a:gd name="adj2" fmla="val 524"/>
              <a:gd name="adj3" fmla="val -215870"/>
              <a:gd name="adj4" fmla="val -27871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Additional </a:t>
            </a:r>
          </a:p>
          <a:p>
            <a:pPr algn="ctr"/>
            <a:r>
              <a:rPr lang="en-US" dirty="0" smtClean="0"/>
              <a:t>54” Concrete Pipe</a:t>
            </a:r>
            <a:endParaRPr lang="en-US" dirty="0"/>
          </a:p>
        </p:txBody>
      </p:sp>
      <p:sp>
        <p:nvSpPr>
          <p:cNvPr id="10" name="Callout: Line 9">
            <a:extLst>
              <a:ext uri="{FF2B5EF4-FFF2-40B4-BE49-F238E27FC236}">
                <a16:creationId xmlns:a16="http://schemas.microsoft.com/office/drawing/2014/main" id="{B1BC031F-B45E-731C-09AD-D5FECCE62B51}"/>
              </a:ext>
            </a:extLst>
          </p:cNvPr>
          <p:cNvSpPr/>
          <p:nvPr/>
        </p:nvSpPr>
        <p:spPr>
          <a:xfrm>
            <a:off x="533400" y="5968068"/>
            <a:ext cx="1828800" cy="508932"/>
          </a:xfrm>
          <a:prstGeom prst="borderCallout1">
            <a:avLst>
              <a:gd name="adj1" fmla="val 882"/>
              <a:gd name="adj2" fmla="val 99272"/>
              <a:gd name="adj3" fmla="val -242373"/>
              <a:gd name="adj4" fmla="val 115495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SPECIAL STRUCTURE</a:t>
            </a:r>
          </a:p>
        </p:txBody>
      </p:sp>
      <p:sp>
        <p:nvSpPr>
          <p:cNvPr id="11" name="Callout: Line 10">
            <a:extLst>
              <a:ext uri="{FF2B5EF4-FFF2-40B4-BE49-F238E27FC236}">
                <a16:creationId xmlns:a16="http://schemas.microsoft.com/office/drawing/2014/main" id="{07D080F5-E5D5-95A2-428A-8592857B743F}"/>
              </a:ext>
            </a:extLst>
          </p:cNvPr>
          <p:cNvSpPr/>
          <p:nvPr/>
        </p:nvSpPr>
        <p:spPr>
          <a:xfrm>
            <a:off x="6781800" y="5883479"/>
            <a:ext cx="1828800" cy="508932"/>
          </a:xfrm>
          <a:prstGeom prst="borderCallout1">
            <a:avLst>
              <a:gd name="adj1" fmla="val 4007"/>
              <a:gd name="adj2" fmla="val 100142"/>
              <a:gd name="adj3" fmla="val -252100"/>
              <a:gd name="adj4" fmla="val 93646"/>
            </a:avLst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SPECIAL STRUCTURE</a:t>
            </a:r>
          </a:p>
        </p:txBody>
      </p:sp>
      <p:sp>
        <p:nvSpPr>
          <p:cNvPr id="12" name="TextBox 11"/>
          <p:cNvSpPr txBox="1"/>
          <p:nvPr/>
        </p:nvSpPr>
        <p:spPr>
          <a:xfrm rot="189353" flipH="1">
            <a:off x="4484779" y="3762345"/>
            <a:ext cx="178357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McKinley Drive</a:t>
            </a:r>
            <a:endParaRPr lang="en-US" sz="2000" dirty="0"/>
          </a:p>
        </p:txBody>
      </p:sp>
      <p:sp>
        <p:nvSpPr>
          <p:cNvPr id="13" name="TextBox 12"/>
          <p:cNvSpPr txBox="1"/>
          <p:nvPr/>
        </p:nvSpPr>
        <p:spPr>
          <a:xfrm rot="16200000" flipH="1">
            <a:off x="8140335" y="2929054"/>
            <a:ext cx="121968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Hale Lane</a:t>
            </a:r>
          </a:p>
        </p:txBody>
      </p:sp>
      <p:sp>
        <p:nvSpPr>
          <p:cNvPr id="14" name="TextBox 13"/>
          <p:cNvSpPr txBox="1"/>
          <p:nvPr/>
        </p:nvSpPr>
        <p:spPr>
          <a:xfrm rot="4488647" flipH="1">
            <a:off x="318881" y="4221481"/>
            <a:ext cx="43717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Governor                                             Street</a:t>
            </a:r>
            <a:endParaRPr lang="en-US" sz="2000" dirty="0"/>
          </a:p>
        </p:txBody>
      </p:sp>
      <p:sp>
        <p:nvSpPr>
          <p:cNvPr id="15" name="TextBox 14"/>
          <p:cNvSpPr txBox="1"/>
          <p:nvPr/>
        </p:nvSpPr>
        <p:spPr>
          <a:xfrm rot="4488647" flipH="1">
            <a:off x="-528402" y="4508011"/>
            <a:ext cx="237655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Overlook                       </a:t>
            </a:r>
            <a:endParaRPr lang="en-US" sz="2000" dirty="0"/>
          </a:p>
        </p:txBody>
      </p:sp>
      <p:sp>
        <p:nvSpPr>
          <p:cNvPr id="16" name="TextBox 15"/>
          <p:cNvSpPr txBox="1"/>
          <p:nvPr/>
        </p:nvSpPr>
        <p:spPr>
          <a:xfrm flipH="1">
            <a:off x="3996944" y="3235379"/>
            <a:ext cx="2446906" cy="400110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Project Length 850’</a:t>
            </a:r>
            <a:endParaRPr lang="en-US" sz="2000" dirty="0"/>
          </a:p>
        </p:txBody>
      </p:sp>
      <p:sp>
        <p:nvSpPr>
          <p:cNvPr id="17" name="Right Arrow 16"/>
          <p:cNvSpPr/>
          <p:nvPr/>
        </p:nvSpPr>
        <p:spPr>
          <a:xfrm rot="10800000">
            <a:off x="2369858" y="3362410"/>
            <a:ext cx="1475397" cy="2640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ight Arrow 17"/>
          <p:cNvSpPr/>
          <p:nvPr/>
        </p:nvSpPr>
        <p:spPr>
          <a:xfrm>
            <a:off x="6908559" y="3366021"/>
            <a:ext cx="1447800" cy="2286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flipH="1">
            <a:off x="2643188" y="4393346"/>
            <a:ext cx="1042987" cy="321529"/>
          </a:xfrm>
          <a:prstGeom prst="line">
            <a:avLst/>
          </a:prstGeom>
          <a:ln w="38100">
            <a:solidFill>
              <a:schemeClr val="accent5">
                <a:lumMod val="75000"/>
              </a:schemeClr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23316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>
            <a:extLst>
              <a:ext uri="{FF2B5EF4-FFF2-40B4-BE49-F238E27FC236}">
                <a16:creationId xmlns:a16="http://schemas.microsoft.com/office/drawing/2014/main" id="{3814199C-8AB5-40E0-849E-253299A42828}"/>
              </a:ext>
            </a:extLst>
          </p:cNvPr>
          <p:cNvSpPr txBox="1">
            <a:spLocks/>
          </p:cNvSpPr>
          <p:nvPr/>
        </p:nvSpPr>
        <p:spPr>
          <a:xfrm>
            <a:off x="0" y="457200"/>
            <a:ext cx="9336100" cy="457200"/>
          </a:xfrm>
          <a:prstGeom prst="rect">
            <a:avLst/>
          </a:prstGeom>
        </p:spPr>
        <p:txBody>
          <a:bodyPr vert="horz" lIns="91440" tIns="45721" rIns="91440" bIns="45721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b="0" i="0" kern="1200" baseline="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+mj-cs"/>
              </a:defRPr>
            </a:lvl1pPr>
          </a:lstStyle>
          <a:p>
            <a:r>
              <a:rPr lang="en-US" sz="3600" dirty="0" smtClean="0">
                <a:solidFill>
                  <a:srgbClr val="0070C0"/>
                </a:solidFill>
                <a:latin typeface="Swis721 Lt BT" panose="020B0403020202020204" pitchFamily="34" charset="0"/>
              </a:rPr>
              <a:t>PROJECT CONSIDERATIONS</a:t>
            </a:r>
            <a:endParaRPr lang="en-US" sz="3600" dirty="0">
              <a:solidFill>
                <a:srgbClr val="8DC63F"/>
              </a:solidFill>
              <a:latin typeface="Swis721 Lt BT" panose="020B0403020202020204" pitchFamily="34" charset="0"/>
            </a:endParaRPr>
          </a:p>
        </p:txBody>
      </p:sp>
      <p:sp>
        <p:nvSpPr>
          <p:cNvPr id="9" name="Rectangle 1034">
            <a:extLst>
              <a:ext uri="{FF2B5EF4-FFF2-40B4-BE49-F238E27FC236}">
                <a16:creationId xmlns:a16="http://schemas.microsoft.com/office/drawing/2014/main" id="{DF9372F8-D2DC-46B3-98DB-31FD63F9713B}"/>
              </a:ext>
            </a:extLst>
          </p:cNvPr>
          <p:cNvSpPr txBox="1">
            <a:spLocks noChangeArrowheads="1"/>
          </p:cNvSpPr>
          <p:nvPr/>
        </p:nvSpPr>
        <p:spPr>
          <a:xfrm>
            <a:off x="381000" y="1371600"/>
            <a:ext cx="8188234" cy="4267200"/>
          </a:xfrm>
          <a:prstGeom prst="rect">
            <a:avLst/>
          </a:prstGeom>
          <a:solidFill>
            <a:schemeClr val="bg1"/>
          </a:solidFill>
        </p:spPr>
        <p:txBody>
          <a:bodyPr vert="horz" lIns="91440" tIns="45720" rIns="91440" bIns="45720" rtlCol="0">
            <a:noAutofit/>
          </a:bodyPr>
          <a:lstStyle>
            <a:lvl1pPr marL="342904" indent="-3429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742959" indent="-285753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1143015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600221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2057427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514632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38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44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49" indent="-228604" algn="l" defTabSz="914411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Coordination with CNG to relocate gas main (Completed)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Resident access during construction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Temporary rights to grade for sidewalk and driveways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Lead time on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54” RCP </a:t>
            </a: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and Special Structures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Handling </a:t>
            </a:r>
            <a:r>
              <a:rPr lang="en-US" sz="2000" dirty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water during construction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Project restoration</a:t>
            </a: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r>
              <a:rPr lang="en-US" sz="2000" dirty="0" smtClean="0">
                <a:latin typeface="Swis721 Lt BT" panose="020B0403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Please provide contact information to make communication easier mostly for residents between 18-92 McKinley Drive</a:t>
            </a: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50000"/>
              </a:lnSpc>
              <a:spcBef>
                <a:spcPts val="0"/>
              </a:spcBef>
              <a:buFont typeface="Wingdings" panose="05000000000000000000" pitchFamily="2" charset="2"/>
              <a:buChar char="§"/>
            </a:pPr>
            <a:endParaRPr lang="en-US" sz="2000" dirty="0">
              <a:latin typeface="Swis721 Lt BT" panose="020B040302020202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44901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76200" y="4235526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Swis721 Lt BT" panose="020B0403020202020204" pitchFamily="34" charset="0"/>
                <a:cs typeface="Arial" panose="020B0604020202020204" pitchFamily="34" charset="0"/>
              </a:rPr>
              <a:t>Thank you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6200" y="5253335"/>
            <a:ext cx="914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latin typeface="Swis721 Lt BT" panose="020B0403020202020204" pitchFamily="34" charset="0"/>
                <a:cs typeface="Arial" panose="020B0604020202020204" pitchFamily="34" charset="0"/>
              </a:rPr>
              <a:t>City of New Britain Public Works</a:t>
            </a:r>
            <a:endParaRPr lang="en-US" sz="2400" dirty="0">
              <a:latin typeface="Swis721 Lt BT" panose="020B0403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-33130" y="2114642"/>
            <a:ext cx="91440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6000" b="1" dirty="0">
                <a:solidFill>
                  <a:srgbClr val="0070C0"/>
                </a:solidFill>
                <a:latin typeface="+mj-lt"/>
                <a:cs typeface="Arial" panose="020B0604020202020204" pitchFamily="34" charset="0"/>
              </a:rPr>
              <a:t> </a:t>
            </a:r>
            <a:r>
              <a:rPr lang="en-US" sz="6000" b="1" dirty="0">
                <a:solidFill>
                  <a:srgbClr val="0070C0"/>
                </a:solidFill>
                <a:latin typeface="Swis721 Lt BT" panose="020B0403020202020204" pitchFamily="34" charset="0"/>
                <a:cs typeface="Arial" panose="020B0604020202020204" pitchFamily="34" charset="0"/>
              </a:rPr>
              <a:t>Discussion &amp; Questions</a:t>
            </a:r>
          </a:p>
        </p:txBody>
      </p:sp>
    </p:spTree>
    <p:extLst>
      <p:ext uri="{BB962C8B-B14F-4D97-AF65-F5344CB8AC3E}">
        <p14:creationId xmlns:p14="http://schemas.microsoft.com/office/powerpoint/2010/main" val="37968483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EsriMapsInfo xmlns="ESRI.ArcGIS.Mapping.OfficeIntegration.PowerPointInfo">
  <Version>Version1</Version>
  <RequiresSignIn>False</RequiresSignIn>
</EsriMapsInfo>
</file>

<file path=customXml/item2.xml><?xml version="1.0" encoding="utf-8"?>
<EsriMapsInfo xmlns="ESRI.ArcGIS.Mapping.OfficeIntegration.PowerPointInfo">
  <Version>Version1</Version>
  <RequiresSignIn>False</RequiresSignIn>
</EsriMapsInfo>
</file>

<file path=customXml/item3.xml><?xml version="1.0" encoding="utf-8"?>
<EsriMapsInfo xmlns="ESRI.ArcGIS.Mapping.OfficeIntegration.PowerPointInfo">
  <Version>Version1</Version>
  <RequiresSignIn>False</RequiresSignIn>
</EsriMapsInfo>
</file>

<file path=customXml/itemProps1.xml><?xml version="1.0" encoding="utf-8"?>
<ds:datastoreItem xmlns:ds="http://schemas.openxmlformats.org/officeDocument/2006/customXml" ds:itemID="{4FB02A6E-120C-4BD6-9A82-D3AAEB5702CC}">
  <ds:schemaRefs>
    <ds:schemaRef ds:uri="ESRI.ArcGIS.Mapping.OfficeIntegration.PowerPointInfo"/>
  </ds:schemaRefs>
</ds:datastoreItem>
</file>

<file path=customXml/itemProps2.xml><?xml version="1.0" encoding="utf-8"?>
<ds:datastoreItem xmlns:ds="http://schemas.openxmlformats.org/officeDocument/2006/customXml" ds:itemID="{FA645B51-64A6-4D1A-A05F-17A1BC275581}">
  <ds:schemaRefs>
    <ds:schemaRef ds:uri="ESRI.ArcGIS.Mapping.OfficeIntegration.PowerPointInfo"/>
  </ds:schemaRefs>
</ds:datastoreItem>
</file>

<file path=customXml/itemProps3.xml><?xml version="1.0" encoding="utf-8"?>
<ds:datastoreItem xmlns:ds="http://schemas.openxmlformats.org/officeDocument/2006/customXml" ds:itemID="{C317287F-7444-40DB-BA63-7B1B8A39ACC9}">
  <ds:schemaRefs>
    <ds:schemaRef ds:uri="ESRI.ArcGIS.Mapping.OfficeIntegration.PowerPointInfo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4357</TotalTime>
  <Words>473</Words>
  <Application>Microsoft Office PowerPoint</Application>
  <PresentationFormat>On-screen Show (4:3)</PresentationFormat>
  <Paragraphs>116</Paragraphs>
  <Slides>14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Calibri</vt:lpstr>
      <vt:lpstr>Calibri Light</vt:lpstr>
      <vt:lpstr>Swis721 Lt BT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City of Springfield South Branch Parkway  Drainage Improvements  November 19, 2020</dc:title>
  <dc:creator>Perugini, Joe</dc:creator>
  <cp:lastModifiedBy>Jason Outlaw</cp:lastModifiedBy>
  <cp:revision>103</cp:revision>
  <cp:lastPrinted>2023-12-12T21:03:19Z</cp:lastPrinted>
  <dcterms:created xsi:type="dcterms:W3CDTF">2020-11-16T14:18:18Z</dcterms:created>
  <dcterms:modified xsi:type="dcterms:W3CDTF">2024-09-18T18:46:43Z</dcterms:modified>
</cp:coreProperties>
</file>