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14" r:id="rId1"/>
  </p:sldMasterIdLst>
  <p:notesMasterIdLst>
    <p:notesMasterId r:id="rId18"/>
  </p:notesMasterIdLst>
  <p:sldIdLst>
    <p:sldId id="256" r:id="rId2"/>
    <p:sldId id="268" r:id="rId3"/>
    <p:sldId id="281" r:id="rId4"/>
    <p:sldId id="266" r:id="rId5"/>
    <p:sldId id="259" r:id="rId6"/>
    <p:sldId id="271" r:id="rId7"/>
    <p:sldId id="270" r:id="rId8"/>
    <p:sldId id="267" r:id="rId9"/>
    <p:sldId id="277" r:id="rId10"/>
    <p:sldId id="272" r:id="rId11"/>
    <p:sldId id="273" r:id="rId12"/>
    <p:sldId id="276" r:id="rId13"/>
    <p:sldId id="264" r:id="rId14"/>
    <p:sldId id="265" r:id="rId15"/>
    <p:sldId id="279" r:id="rId16"/>
    <p:sldId id="28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63168" autoAdjust="0"/>
  </p:normalViewPr>
  <p:slideViewPr>
    <p:cSldViewPr snapToGrid="0">
      <p:cViewPr varScale="1">
        <p:scale>
          <a:sx n="69" d="100"/>
          <a:sy n="69" d="100"/>
        </p:scale>
        <p:origin x="2112" y="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D87895-EAA4-4571-8C79-637D3BB8C421}" type="datetimeFigureOut">
              <a:rPr lang="en-US" smtClean="0"/>
              <a:t>9/19/2024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11A397-889D-44AC-8C65-696BC94DAF34}" type="slidenum">
              <a:rPr lang="en-US" smtClean="0"/>
              <a:t>‹#›</a:t>
            </a:fld>
            <a:endParaRPr lang="en-US"/>
          </a:p>
        </p:txBody>
      </p:sp>
    </p:spTree>
    <p:extLst>
      <p:ext uri="{BB962C8B-B14F-4D97-AF65-F5344CB8AC3E}">
        <p14:creationId xmlns:p14="http://schemas.microsoft.com/office/powerpoint/2010/main" val="3749612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Enrollment data is extracted from CDE Membership or Student Count, also referred to as “official” October Count or Fall Report</a:t>
            </a:r>
          </a:p>
          <a:p>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1</a:t>
            </a:fld>
            <a:endParaRPr lang="en-US"/>
          </a:p>
        </p:txBody>
      </p:sp>
    </p:spTree>
    <p:extLst>
      <p:ext uri="{BB962C8B-B14F-4D97-AF65-F5344CB8AC3E}">
        <p14:creationId xmlns:p14="http://schemas.microsoft.com/office/powerpoint/2010/main" val="2163737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start with a quick glance of enrollment trends with the top 6 districts of El Paso County [EPC] </a:t>
            </a:r>
          </a:p>
          <a:p>
            <a:pPr marL="0" indent="0">
              <a:buFont typeface="Arial" panose="020B0604020202020204" pitchFamily="34" charset="0"/>
              <a:buNone/>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Gold line represents Colorado Springs 11; it appears the District has been in a declining trend through the years, but appears to be </a:t>
            </a:r>
            <a:r>
              <a:rPr lang="en-US" dirty="0" err="1"/>
              <a:t>stablizing</a:t>
            </a:r>
            <a:endParaRPr lang="en-US" dirty="0"/>
          </a:p>
          <a:p>
            <a:pPr marL="171450" lvl="0" indent="-171450">
              <a:buFont typeface="Arial" panose="020B0604020202020204" pitchFamily="34" charset="0"/>
              <a:buChar char="•"/>
            </a:pPr>
            <a:r>
              <a:rPr lang="en-US" dirty="0"/>
              <a:t>Academy 20, your blue line remains relatively stable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District 49, the Green line</a:t>
            </a:r>
          </a:p>
          <a:p>
            <a:r>
              <a:rPr lang="en-US" dirty="0"/>
              <a:t>D49 remains 11</a:t>
            </a:r>
            <a:r>
              <a:rPr lang="en-US" baseline="30000" dirty="0"/>
              <a:t>th</a:t>
            </a:r>
            <a:r>
              <a:rPr lang="en-US" dirty="0"/>
              <a:t> in the State of Colorado, for enrollment numbers</a:t>
            </a:r>
          </a:p>
          <a:p>
            <a:endParaRPr lang="en-US" dirty="0"/>
          </a:p>
          <a:p>
            <a:r>
              <a:rPr lang="en-US" dirty="0"/>
              <a:t>2030 projections for D49 are 28,739</a:t>
            </a:r>
          </a:p>
        </p:txBody>
      </p:sp>
      <p:sp>
        <p:nvSpPr>
          <p:cNvPr id="4" name="Slide Number Placeholder 3"/>
          <p:cNvSpPr>
            <a:spLocks noGrp="1"/>
          </p:cNvSpPr>
          <p:nvPr>
            <p:ph type="sldNum" sz="quarter" idx="5"/>
          </p:nvPr>
        </p:nvSpPr>
        <p:spPr/>
        <p:txBody>
          <a:bodyPr/>
          <a:lstStyle/>
          <a:p>
            <a:fld id="{8A11A397-889D-44AC-8C65-696BC94DAF34}" type="slidenum">
              <a:rPr lang="en-US" smtClean="0"/>
              <a:t>2</a:t>
            </a:fld>
            <a:endParaRPr lang="en-US"/>
          </a:p>
        </p:txBody>
      </p:sp>
    </p:spTree>
    <p:extLst>
      <p:ext uri="{BB962C8B-B14F-4D97-AF65-F5344CB8AC3E}">
        <p14:creationId xmlns:p14="http://schemas.microsoft.com/office/powerpoint/2010/main" val="153345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Student Enrollment  - Year over Year</a:t>
            </a:r>
          </a:p>
          <a:p>
            <a:pPr marL="628650" lvl="1" indent="-171450">
              <a:buFont typeface="Arial" panose="020B0604020202020204" pitchFamily="34" charset="0"/>
              <a:buChar char="•"/>
            </a:pPr>
            <a:r>
              <a:rPr lang="en-US" dirty="0"/>
              <a:t>reflects steady growth</a:t>
            </a:r>
          </a:p>
          <a:p>
            <a:pPr marL="628650" lvl="1" indent="-171450">
              <a:buFont typeface="Arial" panose="020B0604020202020204" pitchFamily="34" charset="0"/>
              <a:buChar char="•"/>
            </a:pPr>
            <a:r>
              <a:rPr lang="en-US" dirty="0"/>
              <a:t>projections 2024-2033, where extracted from the Facility Master Plan, provided by Western Demographics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3</a:t>
            </a:fld>
            <a:endParaRPr lang="en-US"/>
          </a:p>
        </p:txBody>
      </p:sp>
    </p:spTree>
    <p:extLst>
      <p:ext uri="{BB962C8B-B14F-4D97-AF65-F5344CB8AC3E}">
        <p14:creationId xmlns:p14="http://schemas.microsoft.com/office/powerpoint/2010/main" val="2856523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1995 was the baseline data; 5-year averages start with 1996-2000</a:t>
            </a:r>
          </a:p>
          <a:p>
            <a:r>
              <a:rPr lang="en-US" dirty="0"/>
              <a:t>2025 is averaged through official October Count for 2023</a:t>
            </a:r>
          </a:p>
          <a:p>
            <a:endParaRPr lang="en-US" dirty="0"/>
          </a:p>
          <a:p>
            <a:r>
              <a:rPr lang="en-US" dirty="0"/>
              <a:t>If I add the unofficial count through 08/31/2024 – we are down nearly 600 students, thus, would drop the average, rate to 1.28% average student growth</a:t>
            </a:r>
          </a:p>
          <a:p>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4</a:t>
            </a:fld>
            <a:endParaRPr lang="en-US"/>
          </a:p>
        </p:txBody>
      </p:sp>
    </p:spTree>
    <p:extLst>
      <p:ext uri="{BB962C8B-B14F-4D97-AF65-F5344CB8AC3E}">
        <p14:creationId xmlns:p14="http://schemas.microsoft.com/office/powerpoint/2010/main" val="1216162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District 49 started partnering with Charter Schools to accommodate the growth; </a:t>
            </a:r>
          </a:p>
          <a:p>
            <a:r>
              <a:rPr lang="en-US" dirty="0"/>
              <a:t>Official student counts run through 2023, as captured by CDE</a:t>
            </a:r>
          </a:p>
          <a:p>
            <a:r>
              <a:rPr lang="en-US" dirty="0"/>
              <a:t>2024 current count of 6,822 is unofficial and lacks GOAL</a:t>
            </a:r>
          </a:p>
          <a:p>
            <a:r>
              <a:rPr lang="en-US" dirty="0"/>
              <a:t>To date, there is roughly an increase of 301 Charter students</a:t>
            </a:r>
          </a:p>
          <a:p>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5</a:t>
            </a:fld>
            <a:endParaRPr lang="en-US"/>
          </a:p>
        </p:txBody>
      </p:sp>
    </p:spTree>
    <p:extLst>
      <p:ext uri="{BB962C8B-B14F-4D97-AF65-F5344CB8AC3E}">
        <p14:creationId xmlns:p14="http://schemas.microsoft.com/office/powerpoint/2010/main" val="2159788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Alternative Schools within the District; 2024 reflects unofficial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Goal Academy – Green, represents the majority of students</a:t>
            </a:r>
          </a:p>
          <a:p>
            <a:r>
              <a:rPr lang="en-US" dirty="0"/>
              <a:t>Pike Peak Early College – Purple</a:t>
            </a:r>
          </a:p>
          <a:p>
            <a:r>
              <a:rPr lang="en-US" dirty="0"/>
              <a:t>Patriot High School – Orange</a:t>
            </a:r>
          </a:p>
          <a:p>
            <a:r>
              <a:rPr lang="en-US" dirty="0"/>
              <a:t>Falcon Homeschool Program – Blue</a:t>
            </a:r>
          </a:p>
          <a:p>
            <a:r>
              <a:rPr lang="en-US" dirty="0"/>
              <a:t>Allies – red</a:t>
            </a:r>
          </a:p>
        </p:txBody>
      </p:sp>
      <p:sp>
        <p:nvSpPr>
          <p:cNvPr id="4" name="Slide Number Placeholder 3"/>
          <p:cNvSpPr>
            <a:spLocks noGrp="1"/>
          </p:cNvSpPr>
          <p:nvPr>
            <p:ph type="sldNum" sz="quarter" idx="5"/>
          </p:nvPr>
        </p:nvSpPr>
        <p:spPr/>
        <p:txBody>
          <a:bodyPr/>
          <a:lstStyle/>
          <a:p>
            <a:fld id="{8A11A397-889D-44AC-8C65-696BC94DAF34}" type="slidenum">
              <a:rPr lang="en-US" smtClean="0"/>
              <a:t>6</a:t>
            </a:fld>
            <a:endParaRPr lang="en-US"/>
          </a:p>
        </p:txBody>
      </p:sp>
    </p:spTree>
    <p:extLst>
      <p:ext uri="{BB962C8B-B14F-4D97-AF65-F5344CB8AC3E}">
        <p14:creationId xmlns:p14="http://schemas.microsoft.com/office/powerpoint/2010/main" val="2053340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 Based Education was relatively small until the pandemic of 2020; As COVID eased, normalcy is returning</a:t>
            </a:r>
          </a:p>
          <a:p>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7</a:t>
            </a:fld>
            <a:endParaRPr lang="en-US"/>
          </a:p>
        </p:txBody>
      </p:sp>
    </p:spTree>
    <p:extLst>
      <p:ext uri="{BB962C8B-B14F-4D97-AF65-F5344CB8AC3E}">
        <p14:creationId xmlns:p14="http://schemas.microsoft.com/office/powerpoint/2010/main" val="914364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School of Choice / Open Enrollment Trends – Year over Year</a:t>
            </a:r>
          </a:p>
          <a:p>
            <a:r>
              <a:rPr lang="en-US" dirty="0"/>
              <a:t>Blue represents the students enrolled within D49, but do not reside within the District boundaries</a:t>
            </a:r>
          </a:p>
          <a:p>
            <a:pPr marL="685800" lvl="1" indent="-228600">
              <a:buFont typeface="Arial" panose="020B0604020202020204" pitchFamily="34" charset="0"/>
              <a:buChar char="•"/>
            </a:pPr>
            <a:r>
              <a:rPr lang="en-US" dirty="0"/>
              <a:t>Nearly 1,806 students' choice in from District 11 – Colorado  Springs</a:t>
            </a:r>
          </a:p>
          <a:p>
            <a:pPr marL="685800" lvl="1" indent="-228600">
              <a:buFont typeface="Arial" panose="020B0604020202020204" pitchFamily="34" charset="0"/>
              <a:buChar char="•"/>
            </a:pPr>
            <a:r>
              <a:rPr lang="en-US" dirty="0"/>
              <a:t>Red are those students that opted out of D49 with the majority attending Academy 20</a:t>
            </a:r>
          </a:p>
          <a:p>
            <a:pPr marL="685800" lvl="1" indent="-228600">
              <a:buFont typeface="Arial" panose="020B0604020202020204" pitchFamily="34" charset="0"/>
              <a:buChar char="•"/>
            </a:pPr>
            <a:r>
              <a:rPr lang="en-US" dirty="0"/>
              <a:t>Green Line is you Net Balance:  approximately 4,419 as of Fall of 2023</a:t>
            </a:r>
          </a:p>
          <a:p>
            <a:endParaRPr lang="en-US" b="0" dirty="0"/>
          </a:p>
          <a:p>
            <a:r>
              <a:rPr lang="en-US" b="1" dirty="0"/>
              <a:t>Per C.R.S. 22-36-1010 Choice of programs and schools within school districts.</a:t>
            </a:r>
          </a:p>
          <a:p>
            <a:r>
              <a:rPr lang="en-US" dirty="0"/>
              <a:t>Commencing with the 1994-95 school year and thereafter, The Public Schools of Choice law allows resident students to enroll at schools in any Colorado district for which they are not zoned.  This is also referred to as “Open Enrollment”</a:t>
            </a:r>
          </a:p>
          <a:p>
            <a:endParaRPr lang="en-US" dirty="0"/>
          </a:p>
          <a:p>
            <a:r>
              <a:rPr lang="en-US" dirty="0"/>
              <a:t>Blue represents the students enrolled within D49, but do not reside within the District –</a:t>
            </a:r>
          </a:p>
          <a:p>
            <a:pPr marL="685800" lvl="1" indent="-228600">
              <a:buFont typeface="Arial" panose="020B0604020202020204" pitchFamily="34" charset="0"/>
              <a:buChar char="•"/>
            </a:pPr>
            <a:r>
              <a:rPr lang="en-US" dirty="0"/>
              <a:t>Nearly 1,806 students choice in from District 11 - COS</a:t>
            </a:r>
          </a:p>
          <a:p>
            <a:r>
              <a:rPr lang="en-US" dirty="0"/>
              <a:t>Red are those students that opted out of D49 with the majority attending Academy 20</a:t>
            </a:r>
          </a:p>
          <a:p>
            <a:r>
              <a:rPr lang="en-US" dirty="0"/>
              <a:t>Green Line is you Net Balance:  approximately 4,419 as of Fall of 2023</a:t>
            </a:r>
          </a:p>
        </p:txBody>
      </p:sp>
      <p:sp>
        <p:nvSpPr>
          <p:cNvPr id="4" name="Slide Number Placeholder 3"/>
          <p:cNvSpPr>
            <a:spLocks noGrp="1"/>
          </p:cNvSpPr>
          <p:nvPr>
            <p:ph type="sldNum" sz="quarter" idx="5"/>
          </p:nvPr>
        </p:nvSpPr>
        <p:spPr/>
        <p:txBody>
          <a:bodyPr/>
          <a:lstStyle/>
          <a:p>
            <a:fld id="{8A11A397-889D-44AC-8C65-696BC94DAF34}" type="slidenum">
              <a:rPr lang="en-US" smtClean="0"/>
              <a:t>8</a:t>
            </a:fld>
            <a:endParaRPr lang="en-US"/>
          </a:p>
        </p:txBody>
      </p:sp>
    </p:spTree>
    <p:extLst>
      <p:ext uri="{BB962C8B-B14F-4D97-AF65-F5344CB8AC3E}">
        <p14:creationId xmlns:p14="http://schemas.microsoft.com/office/powerpoint/2010/main" val="2596207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enrolled with the District</a:t>
            </a:r>
          </a:p>
          <a:p>
            <a:r>
              <a:rPr lang="en-US" dirty="0"/>
              <a:t>The dots outside the District boundary are where the students reside, by parent's address</a:t>
            </a:r>
          </a:p>
        </p:txBody>
      </p:sp>
      <p:sp>
        <p:nvSpPr>
          <p:cNvPr id="4" name="Slide Number Placeholder 3"/>
          <p:cNvSpPr>
            <a:spLocks noGrp="1"/>
          </p:cNvSpPr>
          <p:nvPr>
            <p:ph type="sldNum" sz="quarter" idx="5"/>
          </p:nvPr>
        </p:nvSpPr>
        <p:spPr/>
        <p:txBody>
          <a:bodyPr/>
          <a:lstStyle/>
          <a:p>
            <a:fld id="{8A11A397-889D-44AC-8C65-696BC94DAF34}" type="slidenum">
              <a:rPr lang="en-US" smtClean="0"/>
              <a:t>9</a:t>
            </a:fld>
            <a:endParaRPr lang="en-US"/>
          </a:p>
        </p:txBody>
      </p:sp>
    </p:spTree>
    <p:extLst>
      <p:ext uri="{BB962C8B-B14F-4D97-AF65-F5344CB8AC3E}">
        <p14:creationId xmlns:p14="http://schemas.microsoft.com/office/powerpoint/2010/main" val="3781646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utilized from the CDE</a:t>
            </a:r>
          </a:p>
        </p:txBody>
      </p:sp>
      <p:sp>
        <p:nvSpPr>
          <p:cNvPr id="4" name="Slide Number Placeholder 3"/>
          <p:cNvSpPr>
            <a:spLocks noGrp="1"/>
          </p:cNvSpPr>
          <p:nvPr>
            <p:ph type="sldNum" sz="quarter" idx="5"/>
          </p:nvPr>
        </p:nvSpPr>
        <p:spPr/>
        <p:txBody>
          <a:bodyPr/>
          <a:lstStyle/>
          <a:p>
            <a:fld id="{8A11A397-889D-44AC-8C65-696BC94DAF34}" type="slidenum">
              <a:rPr lang="en-US" smtClean="0"/>
              <a:t>10</a:t>
            </a:fld>
            <a:endParaRPr lang="en-US"/>
          </a:p>
        </p:txBody>
      </p:sp>
    </p:spTree>
    <p:extLst>
      <p:ext uri="{BB962C8B-B14F-4D97-AF65-F5344CB8AC3E}">
        <p14:creationId xmlns:p14="http://schemas.microsoft.com/office/powerpoint/2010/main" val="2881536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 Teacher Ratio’s are an average of the District as a whole; </a:t>
            </a:r>
          </a:p>
          <a:p>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11</a:t>
            </a:fld>
            <a:endParaRPr lang="en-US"/>
          </a:p>
        </p:txBody>
      </p:sp>
    </p:spTree>
    <p:extLst>
      <p:ext uri="{BB962C8B-B14F-4D97-AF65-F5344CB8AC3E}">
        <p14:creationId xmlns:p14="http://schemas.microsoft.com/office/powerpoint/2010/main" val="2767109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 over Year Comparison with the same Top 6 El Paso County Districts</a:t>
            </a:r>
          </a:p>
        </p:txBody>
      </p:sp>
      <p:sp>
        <p:nvSpPr>
          <p:cNvPr id="4" name="Slide Number Placeholder 3"/>
          <p:cNvSpPr>
            <a:spLocks noGrp="1"/>
          </p:cNvSpPr>
          <p:nvPr>
            <p:ph type="sldNum" sz="quarter" idx="5"/>
          </p:nvPr>
        </p:nvSpPr>
        <p:spPr/>
        <p:txBody>
          <a:bodyPr/>
          <a:lstStyle/>
          <a:p>
            <a:fld id="{8A11A397-889D-44AC-8C65-696BC94DAF34}" type="slidenum">
              <a:rPr lang="en-US" smtClean="0"/>
              <a:t>12</a:t>
            </a:fld>
            <a:endParaRPr lang="en-US"/>
          </a:p>
        </p:txBody>
      </p:sp>
    </p:spTree>
    <p:extLst>
      <p:ext uri="{BB962C8B-B14F-4D97-AF65-F5344CB8AC3E}">
        <p14:creationId xmlns:p14="http://schemas.microsoft.com/office/powerpoint/2010/main" val="147860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13</a:t>
            </a:fld>
            <a:endParaRPr lang="en-US"/>
          </a:p>
        </p:txBody>
      </p:sp>
    </p:spTree>
    <p:extLst>
      <p:ext uri="{BB962C8B-B14F-4D97-AF65-F5344CB8AC3E}">
        <p14:creationId xmlns:p14="http://schemas.microsoft.com/office/powerpoint/2010/main" val="1305040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Raw Data from State Health Department, provided on an annual basis by Elementary School Boundaries, current through 2023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r>
              <a:rPr lang="en-US" dirty="0"/>
              <a:t>5-year trend, year over year, from 1990 through 2020</a:t>
            </a:r>
          </a:p>
          <a:p>
            <a:r>
              <a:rPr lang="en-US" dirty="0"/>
              <a:t>Annual thereafter starting with 2021 </a:t>
            </a:r>
          </a:p>
        </p:txBody>
      </p:sp>
      <p:sp>
        <p:nvSpPr>
          <p:cNvPr id="4" name="Slide Number Placeholder 3"/>
          <p:cNvSpPr>
            <a:spLocks noGrp="1"/>
          </p:cNvSpPr>
          <p:nvPr>
            <p:ph type="sldNum" sz="quarter" idx="5"/>
          </p:nvPr>
        </p:nvSpPr>
        <p:spPr/>
        <p:txBody>
          <a:bodyPr/>
          <a:lstStyle/>
          <a:p>
            <a:fld id="{8A11A397-889D-44AC-8C65-696BC94DAF34}" type="slidenum">
              <a:rPr lang="en-US" smtClean="0"/>
              <a:t>14</a:t>
            </a:fld>
            <a:endParaRPr lang="en-US"/>
          </a:p>
        </p:txBody>
      </p:sp>
    </p:spTree>
    <p:extLst>
      <p:ext uri="{BB962C8B-B14F-4D97-AF65-F5344CB8AC3E}">
        <p14:creationId xmlns:p14="http://schemas.microsoft.com/office/powerpoint/2010/main" val="2476055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Growth in the cohort; birth to Kinder, is a rough estimate of what happens to enrollment approximately 5 years after the birth of the students.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Birth Data is the blue bar, specific to District 49</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2008 birth data is in alignment with the Kinder Enrollment Data of 2013, the Red Line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The sets of data do not completely correlate because birth data is by calendar year and kindergarten enrollment is generally students who turn 6 prior to August of each applicable school year.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The RED line, represents what we expect to happen for Kindergarten enrollment</a:t>
            </a:r>
          </a:p>
          <a:p>
            <a:pPr marL="108585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Excluding any migration, new builds, school of choice, </a:t>
            </a:r>
            <a:r>
              <a:rPr lang="en-US" dirty="0" err="1"/>
              <a:t>etc</a:t>
            </a:r>
            <a:endParaRPr lang="en-US" dirty="0"/>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I included the Pre-K enrollment figures, the Purple line, given the transition of CPP, Colorado Preschool Program, to the updated mandates of UPK, Universal Preschool Program</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The green line represents the Part Time Kinder Enrollment.  It appears to have started in 2016 and is trickling off rather quickly</a:t>
            </a:r>
          </a:p>
          <a:p>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15</a:t>
            </a:fld>
            <a:endParaRPr lang="en-US"/>
          </a:p>
        </p:txBody>
      </p:sp>
    </p:spTree>
    <p:extLst>
      <p:ext uri="{BB962C8B-B14F-4D97-AF65-F5344CB8AC3E}">
        <p14:creationId xmlns:p14="http://schemas.microsoft.com/office/powerpoint/2010/main" val="3880176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11A397-889D-44AC-8C65-696BC94DAF34}" type="slidenum">
              <a:rPr lang="en-US" smtClean="0"/>
              <a:t>16</a:t>
            </a:fld>
            <a:endParaRPr lang="en-US"/>
          </a:p>
        </p:txBody>
      </p:sp>
    </p:spTree>
    <p:extLst>
      <p:ext uri="{BB962C8B-B14F-4D97-AF65-F5344CB8AC3E}">
        <p14:creationId xmlns:p14="http://schemas.microsoft.com/office/powerpoint/2010/main" val="39919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4148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57167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251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3868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4134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056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5446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3176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6110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5965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2374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077103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6604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2009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6597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3370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61BEF0D-F0BB-DE4B-95CE-6DB70DBA9567}" type="datetimeFigureOut">
              <a:rPr lang="en-US" smtClean="0"/>
              <a:pPr/>
              <a:t>9/19/2024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6844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9/19/2024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3974852"/>
      </p:ext>
    </p:extLst>
  </p:cSld>
  <p:clrMap bg1="dk1" tx1="lt1" bg2="dk2" tx2="lt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A5E4D-D2F7-4C8C-B533-D30C23D49C0F}"/>
              </a:ext>
            </a:extLst>
          </p:cNvPr>
          <p:cNvSpPr>
            <a:spLocks noGrp="1"/>
          </p:cNvSpPr>
          <p:nvPr>
            <p:ph type="ctrTitle"/>
          </p:nvPr>
        </p:nvSpPr>
        <p:spPr/>
        <p:txBody>
          <a:bodyPr/>
          <a:lstStyle/>
          <a:p>
            <a:r>
              <a:rPr lang="en-US" dirty="0"/>
              <a:t>Enrollment</a:t>
            </a:r>
          </a:p>
        </p:txBody>
      </p:sp>
      <p:sp>
        <p:nvSpPr>
          <p:cNvPr id="3" name="Subtitle 2">
            <a:extLst>
              <a:ext uri="{FF2B5EF4-FFF2-40B4-BE49-F238E27FC236}">
                <a16:creationId xmlns:a16="http://schemas.microsoft.com/office/drawing/2014/main" id="{2B18FEF6-533B-43F6-8923-373F4A81ABAA}"/>
              </a:ext>
            </a:extLst>
          </p:cNvPr>
          <p:cNvSpPr>
            <a:spLocks noGrp="1"/>
          </p:cNvSpPr>
          <p:nvPr>
            <p:ph type="subTitle" idx="1"/>
          </p:nvPr>
        </p:nvSpPr>
        <p:spPr/>
        <p:txBody>
          <a:bodyPr/>
          <a:lstStyle/>
          <a:p>
            <a:r>
              <a:rPr lang="en-US" dirty="0"/>
              <a:t>2023-2024 October Report</a:t>
            </a:r>
          </a:p>
        </p:txBody>
      </p:sp>
    </p:spTree>
    <p:extLst>
      <p:ext uri="{BB962C8B-B14F-4D97-AF65-F5344CB8AC3E}">
        <p14:creationId xmlns:p14="http://schemas.microsoft.com/office/powerpoint/2010/main" val="2604544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639BF-6EE2-4877-930F-B39BD8BC1A0C}"/>
              </a:ext>
            </a:extLst>
          </p:cNvPr>
          <p:cNvSpPr>
            <a:spLocks noGrp="1"/>
          </p:cNvSpPr>
          <p:nvPr>
            <p:ph type="title"/>
          </p:nvPr>
        </p:nvSpPr>
        <p:spPr>
          <a:xfrm>
            <a:off x="919480" y="812800"/>
            <a:ext cx="9905998" cy="904240"/>
          </a:xfrm>
        </p:spPr>
        <p:txBody>
          <a:bodyPr>
            <a:normAutofit fontScale="90000"/>
          </a:bodyPr>
          <a:lstStyle/>
          <a:p>
            <a:pPr algn="ctr"/>
            <a:r>
              <a:rPr lang="en-US" dirty="0"/>
              <a:t>Top 6 El Paso County School District(s) </a:t>
            </a:r>
            <a:br>
              <a:rPr lang="en-US" dirty="0"/>
            </a:br>
            <a:r>
              <a:rPr lang="en-US" dirty="0"/>
              <a:t>Enrollment Trends – Year over Year</a:t>
            </a:r>
          </a:p>
        </p:txBody>
      </p:sp>
      <p:pic>
        <p:nvPicPr>
          <p:cNvPr id="4" name="Picture 3">
            <a:extLst>
              <a:ext uri="{FF2B5EF4-FFF2-40B4-BE49-F238E27FC236}">
                <a16:creationId xmlns:a16="http://schemas.microsoft.com/office/drawing/2014/main" id="{9BA494C3-8B4F-47C1-AA17-5ACBE0D34048}"/>
              </a:ext>
            </a:extLst>
          </p:cNvPr>
          <p:cNvPicPr>
            <a:picLocks noChangeAspect="1"/>
          </p:cNvPicPr>
          <p:nvPr/>
        </p:nvPicPr>
        <p:blipFill>
          <a:blip r:embed="rId3"/>
          <a:stretch>
            <a:fillRect/>
          </a:stretch>
        </p:blipFill>
        <p:spPr>
          <a:xfrm>
            <a:off x="1292503" y="2152916"/>
            <a:ext cx="9108797" cy="4557181"/>
          </a:xfrm>
          <a:prstGeom prst="rect">
            <a:avLst/>
          </a:prstGeom>
        </p:spPr>
      </p:pic>
    </p:spTree>
    <p:extLst>
      <p:ext uri="{BB962C8B-B14F-4D97-AF65-F5344CB8AC3E}">
        <p14:creationId xmlns:p14="http://schemas.microsoft.com/office/powerpoint/2010/main" val="2518382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AA670-767E-4F4F-83E3-67C03FE53C1C}"/>
              </a:ext>
            </a:extLst>
          </p:cNvPr>
          <p:cNvSpPr>
            <a:spLocks noGrp="1"/>
          </p:cNvSpPr>
          <p:nvPr>
            <p:ph type="title"/>
          </p:nvPr>
        </p:nvSpPr>
        <p:spPr>
          <a:xfrm>
            <a:off x="320854" y="714447"/>
            <a:ext cx="9916222" cy="978748"/>
          </a:xfrm>
        </p:spPr>
        <p:txBody>
          <a:bodyPr>
            <a:normAutofit fontScale="90000"/>
          </a:bodyPr>
          <a:lstStyle/>
          <a:p>
            <a:pPr algn="ctr"/>
            <a:r>
              <a:rPr lang="en-US" dirty="0"/>
              <a:t>Student Enrollment – District </a:t>
            </a:r>
            <a:br>
              <a:rPr lang="en-US" dirty="0"/>
            </a:br>
            <a:r>
              <a:rPr lang="en-US" dirty="0"/>
              <a:t>5-year Trend with Projections</a:t>
            </a:r>
          </a:p>
        </p:txBody>
      </p:sp>
      <p:pic>
        <p:nvPicPr>
          <p:cNvPr id="4" name="Picture 3">
            <a:extLst>
              <a:ext uri="{FF2B5EF4-FFF2-40B4-BE49-F238E27FC236}">
                <a16:creationId xmlns:a16="http://schemas.microsoft.com/office/drawing/2014/main" id="{601079C8-D62A-4872-ABD8-1BFAFED48B2B}"/>
              </a:ext>
            </a:extLst>
          </p:cNvPr>
          <p:cNvPicPr>
            <a:picLocks noChangeAspect="1"/>
          </p:cNvPicPr>
          <p:nvPr/>
        </p:nvPicPr>
        <p:blipFill>
          <a:blip r:embed="rId3"/>
          <a:stretch>
            <a:fillRect/>
          </a:stretch>
        </p:blipFill>
        <p:spPr>
          <a:xfrm>
            <a:off x="1490027" y="2199776"/>
            <a:ext cx="8320723" cy="4505824"/>
          </a:xfrm>
          <a:prstGeom prst="rect">
            <a:avLst/>
          </a:prstGeom>
        </p:spPr>
      </p:pic>
    </p:spTree>
    <p:extLst>
      <p:ext uri="{BB962C8B-B14F-4D97-AF65-F5344CB8AC3E}">
        <p14:creationId xmlns:p14="http://schemas.microsoft.com/office/powerpoint/2010/main" val="4159592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A58E8-D7A7-43FB-8E4D-4C76DD24BA14}"/>
              </a:ext>
            </a:extLst>
          </p:cNvPr>
          <p:cNvSpPr>
            <a:spLocks noGrp="1"/>
          </p:cNvSpPr>
          <p:nvPr>
            <p:ph type="title"/>
          </p:nvPr>
        </p:nvSpPr>
        <p:spPr/>
        <p:txBody>
          <a:bodyPr>
            <a:normAutofit/>
          </a:bodyPr>
          <a:lstStyle/>
          <a:p>
            <a:pPr algn="ctr"/>
            <a:r>
              <a:rPr lang="en-US" dirty="0"/>
              <a:t>Student Enrollment </a:t>
            </a:r>
            <a:br>
              <a:rPr lang="en-US" dirty="0"/>
            </a:br>
            <a:r>
              <a:rPr lang="en-US" dirty="0"/>
              <a:t>5-Year Average - Percent of Change</a:t>
            </a:r>
          </a:p>
        </p:txBody>
      </p:sp>
      <p:pic>
        <p:nvPicPr>
          <p:cNvPr id="4" name="Picture 3">
            <a:extLst>
              <a:ext uri="{FF2B5EF4-FFF2-40B4-BE49-F238E27FC236}">
                <a16:creationId xmlns:a16="http://schemas.microsoft.com/office/drawing/2014/main" id="{5CB74314-7A8E-43E4-93C3-3E2E5496D330}"/>
              </a:ext>
            </a:extLst>
          </p:cNvPr>
          <p:cNvPicPr>
            <a:picLocks noChangeAspect="1"/>
          </p:cNvPicPr>
          <p:nvPr/>
        </p:nvPicPr>
        <p:blipFill>
          <a:blip r:embed="rId3"/>
          <a:stretch>
            <a:fillRect/>
          </a:stretch>
        </p:blipFill>
        <p:spPr>
          <a:xfrm>
            <a:off x="1701800" y="2322966"/>
            <a:ext cx="8592382" cy="3813086"/>
          </a:xfrm>
          <a:prstGeom prst="rect">
            <a:avLst/>
          </a:prstGeom>
        </p:spPr>
      </p:pic>
    </p:spTree>
    <p:extLst>
      <p:ext uri="{BB962C8B-B14F-4D97-AF65-F5344CB8AC3E}">
        <p14:creationId xmlns:p14="http://schemas.microsoft.com/office/powerpoint/2010/main" val="3838583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1EF6B-4CC6-4C7F-ACA2-175FE5D83DFC}"/>
              </a:ext>
            </a:extLst>
          </p:cNvPr>
          <p:cNvSpPr>
            <a:spLocks noGrp="1"/>
          </p:cNvSpPr>
          <p:nvPr>
            <p:ph type="title"/>
          </p:nvPr>
        </p:nvSpPr>
        <p:spPr>
          <a:xfrm>
            <a:off x="738354" y="589006"/>
            <a:ext cx="9601196" cy="1303867"/>
          </a:xfrm>
        </p:spPr>
        <p:txBody>
          <a:bodyPr>
            <a:normAutofit/>
          </a:bodyPr>
          <a:lstStyle/>
          <a:p>
            <a:pPr algn="ctr"/>
            <a:r>
              <a:rPr lang="en-US" dirty="0"/>
              <a:t>Student Enrollment – Charter Schools</a:t>
            </a:r>
          </a:p>
        </p:txBody>
      </p:sp>
      <p:pic>
        <p:nvPicPr>
          <p:cNvPr id="5" name="Picture 4">
            <a:extLst>
              <a:ext uri="{FF2B5EF4-FFF2-40B4-BE49-F238E27FC236}">
                <a16:creationId xmlns:a16="http://schemas.microsoft.com/office/drawing/2014/main" id="{4E3725F7-343A-41D7-9C86-F18A47662D81}"/>
              </a:ext>
            </a:extLst>
          </p:cNvPr>
          <p:cNvPicPr>
            <a:picLocks noChangeAspect="1"/>
          </p:cNvPicPr>
          <p:nvPr/>
        </p:nvPicPr>
        <p:blipFill>
          <a:blip r:embed="rId3"/>
          <a:stretch>
            <a:fillRect/>
          </a:stretch>
        </p:blipFill>
        <p:spPr>
          <a:xfrm>
            <a:off x="1185312" y="2284159"/>
            <a:ext cx="9154238" cy="4291259"/>
          </a:xfrm>
          <a:prstGeom prst="rect">
            <a:avLst/>
          </a:prstGeom>
        </p:spPr>
      </p:pic>
    </p:spTree>
    <p:extLst>
      <p:ext uri="{BB962C8B-B14F-4D97-AF65-F5344CB8AC3E}">
        <p14:creationId xmlns:p14="http://schemas.microsoft.com/office/powerpoint/2010/main" val="1672616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FD04-6985-41C5-9C7C-ACDA2C67A141}"/>
              </a:ext>
            </a:extLst>
          </p:cNvPr>
          <p:cNvSpPr>
            <a:spLocks noGrp="1"/>
          </p:cNvSpPr>
          <p:nvPr>
            <p:ph type="title"/>
          </p:nvPr>
        </p:nvSpPr>
        <p:spPr/>
        <p:txBody>
          <a:bodyPr/>
          <a:lstStyle/>
          <a:p>
            <a:pPr algn="ctr"/>
            <a:r>
              <a:rPr lang="en-US" dirty="0"/>
              <a:t>Alternative Schools - District</a:t>
            </a:r>
          </a:p>
        </p:txBody>
      </p:sp>
      <p:pic>
        <p:nvPicPr>
          <p:cNvPr id="5" name="Picture 4">
            <a:extLst>
              <a:ext uri="{FF2B5EF4-FFF2-40B4-BE49-F238E27FC236}">
                <a16:creationId xmlns:a16="http://schemas.microsoft.com/office/drawing/2014/main" id="{4F7D2D73-6CE8-445C-84B7-B9243B3A1E97}"/>
              </a:ext>
            </a:extLst>
          </p:cNvPr>
          <p:cNvPicPr>
            <a:picLocks noChangeAspect="1"/>
          </p:cNvPicPr>
          <p:nvPr/>
        </p:nvPicPr>
        <p:blipFill>
          <a:blip r:embed="rId3"/>
          <a:stretch>
            <a:fillRect/>
          </a:stretch>
        </p:blipFill>
        <p:spPr>
          <a:xfrm>
            <a:off x="1423707" y="2470635"/>
            <a:ext cx="9613861" cy="3922199"/>
          </a:xfrm>
          <a:prstGeom prst="rect">
            <a:avLst/>
          </a:prstGeom>
        </p:spPr>
      </p:pic>
    </p:spTree>
    <p:extLst>
      <p:ext uri="{BB962C8B-B14F-4D97-AF65-F5344CB8AC3E}">
        <p14:creationId xmlns:p14="http://schemas.microsoft.com/office/powerpoint/2010/main" val="206881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9437-D2E7-46E5-8240-E5FA9B917E98}"/>
              </a:ext>
            </a:extLst>
          </p:cNvPr>
          <p:cNvSpPr>
            <a:spLocks noGrp="1"/>
          </p:cNvSpPr>
          <p:nvPr>
            <p:ph type="title"/>
          </p:nvPr>
        </p:nvSpPr>
        <p:spPr/>
        <p:txBody>
          <a:bodyPr/>
          <a:lstStyle/>
          <a:p>
            <a:pPr algn="ctr"/>
            <a:r>
              <a:rPr lang="en-US" dirty="0"/>
              <a:t>Home Based Education Trend Data - District</a:t>
            </a:r>
          </a:p>
        </p:txBody>
      </p:sp>
      <p:pic>
        <p:nvPicPr>
          <p:cNvPr id="6" name="Picture 5">
            <a:extLst>
              <a:ext uri="{FF2B5EF4-FFF2-40B4-BE49-F238E27FC236}">
                <a16:creationId xmlns:a16="http://schemas.microsoft.com/office/drawing/2014/main" id="{4E11D911-4AA6-43B9-85A3-4569BA3734EC}"/>
              </a:ext>
            </a:extLst>
          </p:cNvPr>
          <p:cNvPicPr>
            <a:picLocks noChangeAspect="1"/>
          </p:cNvPicPr>
          <p:nvPr/>
        </p:nvPicPr>
        <p:blipFill>
          <a:blip r:embed="rId3"/>
          <a:stretch>
            <a:fillRect/>
          </a:stretch>
        </p:blipFill>
        <p:spPr>
          <a:xfrm>
            <a:off x="431994" y="2247901"/>
            <a:ext cx="11328011" cy="4207072"/>
          </a:xfrm>
          <a:prstGeom prst="rect">
            <a:avLst/>
          </a:prstGeom>
        </p:spPr>
      </p:pic>
    </p:spTree>
    <p:extLst>
      <p:ext uri="{BB962C8B-B14F-4D97-AF65-F5344CB8AC3E}">
        <p14:creationId xmlns:p14="http://schemas.microsoft.com/office/powerpoint/2010/main" val="4119445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A1469-4202-44B1-BD10-4223E5A9A88A}"/>
              </a:ext>
            </a:extLst>
          </p:cNvPr>
          <p:cNvSpPr>
            <a:spLocks noGrp="1"/>
          </p:cNvSpPr>
          <p:nvPr>
            <p:ph type="title"/>
          </p:nvPr>
        </p:nvSpPr>
        <p:spPr/>
        <p:txBody>
          <a:bodyPr/>
          <a:lstStyle/>
          <a:p>
            <a:pPr algn="ctr"/>
            <a:r>
              <a:rPr lang="en-US" dirty="0"/>
              <a:t>Public School of Choice - District</a:t>
            </a:r>
          </a:p>
        </p:txBody>
      </p:sp>
      <p:pic>
        <p:nvPicPr>
          <p:cNvPr id="7" name="Picture 6">
            <a:extLst>
              <a:ext uri="{FF2B5EF4-FFF2-40B4-BE49-F238E27FC236}">
                <a16:creationId xmlns:a16="http://schemas.microsoft.com/office/drawing/2014/main" id="{A934E258-C726-4FDD-8DCD-F4CC8AFEE3FC}"/>
              </a:ext>
            </a:extLst>
          </p:cNvPr>
          <p:cNvPicPr>
            <a:picLocks noChangeAspect="1"/>
          </p:cNvPicPr>
          <p:nvPr/>
        </p:nvPicPr>
        <p:blipFill>
          <a:blip r:embed="rId3"/>
          <a:stretch>
            <a:fillRect/>
          </a:stretch>
        </p:blipFill>
        <p:spPr>
          <a:xfrm>
            <a:off x="1149390" y="2124382"/>
            <a:ext cx="9613861" cy="4543118"/>
          </a:xfrm>
          <a:prstGeom prst="rect">
            <a:avLst/>
          </a:prstGeom>
        </p:spPr>
      </p:pic>
    </p:spTree>
    <p:extLst>
      <p:ext uri="{BB962C8B-B14F-4D97-AF65-F5344CB8AC3E}">
        <p14:creationId xmlns:p14="http://schemas.microsoft.com/office/powerpoint/2010/main" val="3999026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5ED0F-3640-4CB2-BABB-7448B37373CC}"/>
              </a:ext>
            </a:extLst>
          </p:cNvPr>
          <p:cNvSpPr>
            <a:spLocks noGrp="1"/>
          </p:cNvSpPr>
          <p:nvPr>
            <p:ph type="title"/>
          </p:nvPr>
        </p:nvSpPr>
        <p:spPr>
          <a:xfrm>
            <a:off x="935421" y="753228"/>
            <a:ext cx="9358761" cy="1080938"/>
          </a:xfrm>
        </p:spPr>
        <p:txBody>
          <a:bodyPr/>
          <a:lstStyle/>
          <a:p>
            <a:r>
              <a:rPr lang="en-US" dirty="0"/>
              <a:t>STUDENTS</a:t>
            </a:r>
          </a:p>
        </p:txBody>
      </p:sp>
      <p:pic>
        <p:nvPicPr>
          <p:cNvPr id="4" name="Picture 3">
            <a:extLst>
              <a:ext uri="{FF2B5EF4-FFF2-40B4-BE49-F238E27FC236}">
                <a16:creationId xmlns:a16="http://schemas.microsoft.com/office/drawing/2014/main" id="{7E2BBDD4-E6E1-40A9-927F-6F887FDC0300}"/>
              </a:ext>
            </a:extLst>
          </p:cNvPr>
          <p:cNvPicPr>
            <a:picLocks noChangeAspect="1"/>
          </p:cNvPicPr>
          <p:nvPr/>
        </p:nvPicPr>
        <p:blipFill>
          <a:blip r:embed="rId3"/>
          <a:stretch>
            <a:fillRect/>
          </a:stretch>
        </p:blipFill>
        <p:spPr>
          <a:xfrm>
            <a:off x="3867858" y="251463"/>
            <a:ext cx="8090497" cy="6355073"/>
          </a:xfrm>
          <a:prstGeom prst="rect">
            <a:avLst/>
          </a:prstGeom>
        </p:spPr>
      </p:pic>
    </p:spTree>
    <p:extLst>
      <p:ext uri="{BB962C8B-B14F-4D97-AF65-F5344CB8AC3E}">
        <p14:creationId xmlns:p14="http://schemas.microsoft.com/office/powerpoint/2010/main" val="3822537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F3B4-70D7-4FE1-8E41-9F08FAECF235}"/>
              </a:ext>
            </a:extLst>
          </p:cNvPr>
          <p:cNvSpPr>
            <a:spLocks noGrp="1"/>
          </p:cNvSpPr>
          <p:nvPr>
            <p:ph type="ctrTitle"/>
          </p:nvPr>
        </p:nvSpPr>
        <p:spPr/>
        <p:txBody>
          <a:bodyPr/>
          <a:lstStyle/>
          <a:p>
            <a:r>
              <a:rPr lang="en-US" dirty="0"/>
              <a:t>Student Teacher Ratios</a:t>
            </a:r>
          </a:p>
        </p:txBody>
      </p:sp>
      <p:sp>
        <p:nvSpPr>
          <p:cNvPr id="3" name="Subtitle 2">
            <a:extLst>
              <a:ext uri="{FF2B5EF4-FFF2-40B4-BE49-F238E27FC236}">
                <a16:creationId xmlns:a16="http://schemas.microsoft.com/office/drawing/2014/main" id="{3EDA4E0E-BDC7-4787-A29B-50A1DF205AA9}"/>
              </a:ext>
            </a:extLst>
          </p:cNvPr>
          <p:cNvSpPr>
            <a:spLocks noGrp="1"/>
          </p:cNvSpPr>
          <p:nvPr>
            <p:ph type="subTitle" idx="1"/>
          </p:nvPr>
        </p:nvSpPr>
        <p:spPr/>
        <p:txBody>
          <a:bodyPr/>
          <a:lstStyle/>
          <a:p>
            <a:r>
              <a:rPr lang="en-US" dirty="0"/>
              <a:t>Data collected from the Colorado Department of Education</a:t>
            </a:r>
          </a:p>
          <a:p>
            <a:r>
              <a:rPr lang="en-US" dirty="0"/>
              <a:t>Compiled by the Planning Manager</a:t>
            </a:r>
          </a:p>
        </p:txBody>
      </p:sp>
    </p:spTree>
    <p:extLst>
      <p:ext uri="{BB962C8B-B14F-4D97-AF65-F5344CB8AC3E}">
        <p14:creationId xmlns:p14="http://schemas.microsoft.com/office/powerpoint/2010/main" val="16995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2E3A1-C963-482A-A5A1-9AA9D954501C}"/>
              </a:ext>
            </a:extLst>
          </p:cNvPr>
          <p:cNvSpPr>
            <a:spLocks noGrp="1"/>
          </p:cNvSpPr>
          <p:nvPr>
            <p:ph type="title"/>
          </p:nvPr>
        </p:nvSpPr>
        <p:spPr/>
        <p:txBody>
          <a:bodyPr/>
          <a:lstStyle/>
          <a:p>
            <a:pPr algn="ctr"/>
            <a:r>
              <a:rPr lang="en-US" dirty="0"/>
              <a:t>Student / Teacher Ratio - District 49</a:t>
            </a:r>
          </a:p>
        </p:txBody>
      </p:sp>
      <p:pic>
        <p:nvPicPr>
          <p:cNvPr id="6" name="Picture 5">
            <a:extLst>
              <a:ext uri="{FF2B5EF4-FFF2-40B4-BE49-F238E27FC236}">
                <a16:creationId xmlns:a16="http://schemas.microsoft.com/office/drawing/2014/main" id="{2CC55498-8535-4CC1-9E12-A8DE44CF532E}"/>
              </a:ext>
            </a:extLst>
          </p:cNvPr>
          <p:cNvPicPr>
            <a:picLocks noChangeAspect="1"/>
          </p:cNvPicPr>
          <p:nvPr/>
        </p:nvPicPr>
        <p:blipFill>
          <a:blip r:embed="rId3"/>
          <a:stretch>
            <a:fillRect/>
          </a:stretch>
        </p:blipFill>
        <p:spPr>
          <a:xfrm>
            <a:off x="2562141" y="2266950"/>
            <a:ext cx="7067718" cy="4248150"/>
          </a:xfrm>
          <a:prstGeom prst="rect">
            <a:avLst/>
          </a:prstGeom>
        </p:spPr>
      </p:pic>
    </p:spTree>
    <p:extLst>
      <p:ext uri="{BB962C8B-B14F-4D97-AF65-F5344CB8AC3E}">
        <p14:creationId xmlns:p14="http://schemas.microsoft.com/office/powerpoint/2010/main" val="2099444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D494-F592-4BC3-A2D9-356F85912465}"/>
              </a:ext>
            </a:extLst>
          </p:cNvPr>
          <p:cNvSpPr>
            <a:spLocks noGrp="1"/>
          </p:cNvSpPr>
          <p:nvPr>
            <p:ph type="title"/>
          </p:nvPr>
        </p:nvSpPr>
        <p:spPr/>
        <p:txBody>
          <a:bodyPr/>
          <a:lstStyle/>
          <a:p>
            <a:r>
              <a:rPr lang="en-US" dirty="0"/>
              <a:t>Student / Teacher Ratio - District Comparison</a:t>
            </a:r>
          </a:p>
        </p:txBody>
      </p:sp>
      <p:pic>
        <p:nvPicPr>
          <p:cNvPr id="3" name="Picture 2">
            <a:extLst>
              <a:ext uri="{FF2B5EF4-FFF2-40B4-BE49-F238E27FC236}">
                <a16:creationId xmlns:a16="http://schemas.microsoft.com/office/drawing/2014/main" id="{27065ED4-25F7-45A2-BE59-CF243E052C8E}"/>
              </a:ext>
            </a:extLst>
          </p:cNvPr>
          <p:cNvPicPr>
            <a:picLocks noChangeAspect="1"/>
          </p:cNvPicPr>
          <p:nvPr/>
        </p:nvPicPr>
        <p:blipFill>
          <a:blip r:embed="rId3"/>
          <a:stretch>
            <a:fillRect/>
          </a:stretch>
        </p:blipFill>
        <p:spPr>
          <a:xfrm>
            <a:off x="1903261" y="2082719"/>
            <a:ext cx="8050035" cy="4592479"/>
          </a:xfrm>
          <a:prstGeom prst="rect">
            <a:avLst/>
          </a:prstGeom>
        </p:spPr>
      </p:pic>
    </p:spTree>
    <p:extLst>
      <p:ext uri="{BB962C8B-B14F-4D97-AF65-F5344CB8AC3E}">
        <p14:creationId xmlns:p14="http://schemas.microsoft.com/office/powerpoint/2010/main" val="4048869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47C28-DFED-4977-B4CC-DD98C44CF815}"/>
              </a:ext>
            </a:extLst>
          </p:cNvPr>
          <p:cNvSpPr>
            <a:spLocks noGrp="1"/>
          </p:cNvSpPr>
          <p:nvPr>
            <p:ph type="ctrTitle"/>
          </p:nvPr>
        </p:nvSpPr>
        <p:spPr/>
        <p:txBody>
          <a:bodyPr/>
          <a:lstStyle/>
          <a:p>
            <a:r>
              <a:rPr lang="en-US" dirty="0"/>
              <a:t>Live Birth Data</a:t>
            </a:r>
          </a:p>
        </p:txBody>
      </p:sp>
      <p:sp>
        <p:nvSpPr>
          <p:cNvPr id="3" name="Subtitle 2">
            <a:extLst>
              <a:ext uri="{FF2B5EF4-FFF2-40B4-BE49-F238E27FC236}">
                <a16:creationId xmlns:a16="http://schemas.microsoft.com/office/drawing/2014/main" id="{D66C40B4-080D-4A26-8227-82B706621102}"/>
              </a:ext>
            </a:extLst>
          </p:cNvPr>
          <p:cNvSpPr>
            <a:spLocks noGrp="1"/>
          </p:cNvSpPr>
          <p:nvPr>
            <p:ph type="subTitle" idx="1"/>
          </p:nvPr>
        </p:nvSpPr>
        <p:spPr/>
        <p:txBody>
          <a:bodyPr>
            <a:normAutofit/>
          </a:bodyPr>
          <a:lstStyle/>
          <a:p>
            <a:pPr>
              <a:spcAft>
                <a:spcPts val="0"/>
              </a:spcAft>
            </a:pPr>
            <a:r>
              <a:rPr lang="en-US" dirty="0"/>
              <a:t>Raw Data from State Health Department</a:t>
            </a:r>
          </a:p>
          <a:p>
            <a:pPr>
              <a:spcAft>
                <a:spcPts val="0"/>
              </a:spcAft>
            </a:pPr>
            <a:r>
              <a:rPr lang="en-US" dirty="0"/>
              <a:t>Compiled by Planning Manager</a:t>
            </a:r>
          </a:p>
          <a:p>
            <a:endParaRPr lang="en-US" dirty="0"/>
          </a:p>
        </p:txBody>
      </p:sp>
    </p:spTree>
    <p:extLst>
      <p:ext uri="{BB962C8B-B14F-4D97-AF65-F5344CB8AC3E}">
        <p14:creationId xmlns:p14="http://schemas.microsoft.com/office/powerpoint/2010/main" val="4280218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C69E-1966-402F-8496-8592D681FE89}"/>
              </a:ext>
            </a:extLst>
          </p:cNvPr>
          <p:cNvSpPr>
            <a:spLocks noGrp="1"/>
          </p:cNvSpPr>
          <p:nvPr>
            <p:ph type="title"/>
          </p:nvPr>
        </p:nvSpPr>
        <p:spPr/>
        <p:txBody>
          <a:bodyPr/>
          <a:lstStyle/>
          <a:p>
            <a:pPr algn="ctr"/>
            <a:r>
              <a:rPr lang="en-US" dirty="0"/>
              <a:t>Live Birth Data - District</a:t>
            </a:r>
          </a:p>
        </p:txBody>
      </p:sp>
      <p:pic>
        <p:nvPicPr>
          <p:cNvPr id="7" name="Picture 6">
            <a:extLst>
              <a:ext uri="{FF2B5EF4-FFF2-40B4-BE49-F238E27FC236}">
                <a16:creationId xmlns:a16="http://schemas.microsoft.com/office/drawing/2014/main" id="{73BD0532-9AF0-4140-ACFB-47C25024BEBA}"/>
              </a:ext>
            </a:extLst>
          </p:cNvPr>
          <p:cNvPicPr>
            <a:picLocks noChangeAspect="1"/>
          </p:cNvPicPr>
          <p:nvPr/>
        </p:nvPicPr>
        <p:blipFill>
          <a:blip r:embed="rId3"/>
          <a:stretch>
            <a:fillRect/>
          </a:stretch>
        </p:blipFill>
        <p:spPr>
          <a:xfrm>
            <a:off x="1350863" y="2097147"/>
            <a:ext cx="9490274" cy="4660492"/>
          </a:xfrm>
          <a:prstGeom prst="rect">
            <a:avLst/>
          </a:prstGeom>
        </p:spPr>
      </p:pic>
    </p:spTree>
    <p:extLst>
      <p:ext uri="{BB962C8B-B14F-4D97-AF65-F5344CB8AC3E}">
        <p14:creationId xmlns:p14="http://schemas.microsoft.com/office/powerpoint/2010/main" val="2916497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24F2D-253E-4706-91FA-095566942311}"/>
              </a:ext>
            </a:extLst>
          </p:cNvPr>
          <p:cNvSpPr>
            <a:spLocks noGrp="1"/>
          </p:cNvSpPr>
          <p:nvPr>
            <p:ph type="title"/>
          </p:nvPr>
        </p:nvSpPr>
        <p:spPr/>
        <p:txBody>
          <a:bodyPr/>
          <a:lstStyle/>
          <a:p>
            <a:r>
              <a:rPr lang="en-US" dirty="0"/>
              <a:t>Comparison – Birth to Kinder Enrollment</a:t>
            </a:r>
          </a:p>
        </p:txBody>
      </p:sp>
      <p:pic>
        <p:nvPicPr>
          <p:cNvPr id="3" name="Picture 2">
            <a:extLst>
              <a:ext uri="{FF2B5EF4-FFF2-40B4-BE49-F238E27FC236}">
                <a16:creationId xmlns:a16="http://schemas.microsoft.com/office/drawing/2014/main" id="{36B6E485-B236-4546-A62A-296D80D0D68F}"/>
              </a:ext>
            </a:extLst>
          </p:cNvPr>
          <p:cNvPicPr>
            <a:picLocks noChangeAspect="1"/>
          </p:cNvPicPr>
          <p:nvPr/>
        </p:nvPicPr>
        <p:blipFill>
          <a:blip r:embed="rId3"/>
          <a:stretch>
            <a:fillRect/>
          </a:stretch>
        </p:blipFill>
        <p:spPr>
          <a:xfrm>
            <a:off x="162791" y="2293891"/>
            <a:ext cx="11866418" cy="4231600"/>
          </a:xfrm>
          <a:prstGeom prst="rect">
            <a:avLst/>
          </a:prstGeom>
        </p:spPr>
      </p:pic>
    </p:spTree>
    <p:extLst>
      <p:ext uri="{BB962C8B-B14F-4D97-AF65-F5344CB8AC3E}">
        <p14:creationId xmlns:p14="http://schemas.microsoft.com/office/powerpoint/2010/main" val="2124944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4B1403-F42B-47AE-8310-507758687585}"/>
              </a:ext>
            </a:extLst>
          </p:cNvPr>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4059076457"/>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1778</TotalTime>
  <Words>858</Words>
  <Application>Microsoft Office PowerPoint</Application>
  <PresentationFormat>Widescreen</PresentationFormat>
  <Paragraphs>95</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Trebuchet MS</vt:lpstr>
      <vt:lpstr>Wingdings</vt:lpstr>
      <vt:lpstr>Berlin</vt:lpstr>
      <vt:lpstr>Enrollment</vt:lpstr>
      <vt:lpstr>Top 6 El Paso County School District(s)  Enrollment Trends – Year over Year</vt:lpstr>
      <vt:lpstr>Student Enrollment – District  5-year Trend with Projections</vt:lpstr>
      <vt:lpstr>Student Enrollment  5-Year Average - Percent of Change</vt:lpstr>
      <vt:lpstr>Student Enrollment – Charter Schools</vt:lpstr>
      <vt:lpstr>Alternative Schools - District</vt:lpstr>
      <vt:lpstr>Home Based Education Trend Data - District</vt:lpstr>
      <vt:lpstr>Public School of Choice - District</vt:lpstr>
      <vt:lpstr>STUDENTS</vt:lpstr>
      <vt:lpstr>Student Teacher Ratios</vt:lpstr>
      <vt:lpstr>Student / Teacher Ratio - District 49</vt:lpstr>
      <vt:lpstr>Student / Teacher Ratio - District Comparison</vt:lpstr>
      <vt:lpstr>Live Birth Data</vt:lpstr>
      <vt:lpstr>Live Birth Data - District</vt:lpstr>
      <vt:lpstr>Comparison – Birth to Kinder Enrollment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Enrollment</dc:title>
  <dc:creator>Evelyn Galane Phillips</dc:creator>
  <cp:lastModifiedBy>Evelyn Galane Phillips</cp:lastModifiedBy>
  <cp:revision>135</cp:revision>
  <dcterms:created xsi:type="dcterms:W3CDTF">2024-05-23T16:51:35Z</dcterms:created>
  <dcterms:modified xsi:type="dcterms:W3CDTF">2024-09-19T13:26:46Z</dcterms:modified>
</cp:coreProperties>
</file>