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7.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37"/>
  </p:notesMasterIdLst>
  <p:handoutMasterIdLst>
    <p:handoutMasterId r:id="rId38"/>
  </p:handoutMasterIdLst>
  <p:sldIdLst>
    <p:sldId id="281" r:id="rId5"/>
    <p:sldId id="259" r:id="rId6"/>
    <p:sldId id="289" r:id="rId7"/>
    <p:sldId id="305" r:id="rId8"/>
    <p:sldId id="317" r:id="rId9"/>
    <p:sldId id="272" r:id="rId10"/>
    <p:sldId id="288" r:id="rId11"/>
    <p:sldId id="284" r:id="rId12"/>
    <p:sldId id="302" r:id="rId13"/>
    <p:sldId id="303" r:id="rId14"/>
    <p:sldId id="270" r:id="rId15"/>
    <p:sldId id="312" r:id="rId16"/>
    <p:sldId id="313" r:id="rId17"/>
    <p:sldId id="290" r:id="rId18"/>
    <p:sldId id="298" r:id="rId19"/>
    <p:sldId id="310" r:id="rId20"/>
    <p:sldId id="299" r:id="rId21"/>
    <p:sldId id="297" r:id="rId22"/>
    <p:sldId id="300" r:id="rId23"/>
    <p:sldId id="311" r:id="rId24"/>
    <p:sldId id="291" r:id="rId25"/>
    <p:sldId id="294" r:id="rId26"/>
    <p:sldId id="295" r:id="rId27"/>
    <p:sldId id="314" r:id="rId28"/>
    <p:sldId id="292" r:id="rId29"/>
    <p:sldId id="306" r:id="rId30"/>
    <p:sldId id="307" r:id="rId31"/>
    <p:sldId id="293" r:id="rId32"/>
    <p:sldId id="315" r:id="rId33"/>
    <p:sldId id="316" r:id="rId34"/>
    <p:sldId id="285" r:id="rId35"/>
    <p:sldId id="287" r:id="rId36"/>
  </p:sldIdLst>
  <p:sldSz cx="12188825" cy="6858000"/>
  <p:notesSz cx="7315200" cy="96012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25A8B-9F9B-4547-B138-347A24708D6A}" v="28" dt="2024-09-18T18:10:03.292"/>
  </p1510:revLst>
</p1510:revInfo>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3725" autoAdjust="0"/>
  </p:normalViewPr>
  <p:slideViewPr>
    <p:cSldViewPr showGuides="1">
      <p:cViewPr>
        <p:scale>
          <a:sx n="91" d="100"/>
          <a:sy n="91" d="100"/>
        </p:scale>
        <p:origin x="438" y="-84"/>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dirty="0">
              <a:solidFill>
                <a:schemeClr val="tx2"/>
              </a:solidFill>
            </a:endParaRPr>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E973C59C-4E16-4A64-A766-34DB213E11B3}" type="datetimeFigureOut">
              <a:rPr lang="en-US">
                <a:solidFill>
                  <a:schemeClr val="tx2"/>
                </a:solidFill>
              </a:rPr>
              <a:t>9/18/2024</a:t>
            </a:fld>
            <a:endParaRPr dirty="0">
              <a:solidFill>
                <a:schemeClr val="tx2"/>
              </a:solidFill>
            </a:endParaRPr>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dirty="0">
              <a:solidFill>
                <a:schemeClr val="tx2"/>
              </a:solidFill>
            </a:endParaRPr>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6:16.29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32,'132'-7,"7"-1,-131 8,19 1,1-2,51-7,-49 3,1 3,0 0,39 4,-10-1,-32-1,35 1,-56-1,0 1,0 1,0-1,0 1,0 1,11 4,-11-4,0-1,0 1,0-2,1 1,-1-1,1 0,0 0,14-2,-7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6:20.93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1,'15'0,"-8"0,1-1,-1 1,1 1,-1 0,1 0,-1 0,1 1,-1 0,13 5,-7-1,0 0,1-2,0 0,0 0,0-1,28 2,89-5,-64-2,255 2,-307 1,1 1,-1 0,0 2,0-1,20 10,23 4,-45-13,-2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6:23.77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0,'652'0,"-639"1,0 0,0 1,0 1,0 0,-1 0,1 2,22 10,-27-12,0-1,-1 1,1-1,0-1,0 0,9 1,49-3,-33 0,13 1,-28-1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6:26.01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60,'40'0,"1"-2,41-8,112-8,-125 15,68-14,-89 11,-1 2,85 4,-54 2,-61-2,-2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6:09.75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1,'57'35,"3"-3,0-2,2-2,87 25,-111-42,1-3,73 8,79-10,415-7,-360 1,-197-1,89-15,45-23,-42 9,-86 21,1 3,0 2,105 7,-83 3,73 3,337-8,-222-2,-257 0,0 1,0-2,-1 1,1-1,-1-1,1 0,9-4,-15 6,11-3,-1 1,1 1,-1 0,1 0,-1 2,1 0,20 2,8 0,3-3,43 2,-84-1,0 1,0-1,0 1,0 0,0 0,-1 0,1 0,0 1,-1-1,1 1,-1 0,0 0,0 1,0-1,0 0,0 1,0 0,0 0,-1 0,1 0,-1 0,0 0,0 1,0-1,-1 1,1-1,0 5,6 17,-2 0,0 0,-2 0,2 42,-6-64,0 0,0-1,1 1,-1 0,1 0,0 0,0-1,0 1,0 0,0-1,3 5,1 0,0-1,11 11,-15-16,15 12,-13-12,-1 1,1 0,0 0,-1 0,0 1,1-1,-1 0,0 1,0-1,3 6,-5-7,0 0,0-1,-1 1,1 0,0-1,0 1,0-1,-1 1,1 0,0-1,-1 1,1-1,-1 1,1-1,0 1,-1-1,1 0,-1 1,1-1,-1 1,0-1,1 0,-1 1,1-1,-1 0,1 0,-1 0,0 1,1-1,-2 0,-21 5,20-5,-39 5,0-3,-57-4,20 0,-744 2,796 0,1-3,-44-7,-50-21,74 18,0 2,-69-7,-141 15,132 5,96-1,-1 1,-43 9,-55 20,37-8,40-10,21-4,-35 3,43-7,1 0,-1 1,1 1,-26 13,23-10,-1-1,-38 11,45-18,0 0,-32 0,-6 0,48-1,-1 1,1 0,-15 5,14-4,0 0,-15 3,-46 0,42-4,-42 7,16 3,-3-1,-98 34,142-40,0-2,-1 1,1-2,-1 1,-13-1,-63-1,-7 0,28 12,39-7,14-3,1 0,-26 1,17-4,-106-1,125 0,-1 1,1-1,0 0,-1 0,1-1,0 1,0-1,0 0,0 0,0 0,1 0,-1-1,1 0,-1 1,1-1,-4-5,-3-2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1:35:38.22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0,'718'24,"206"11,-517-22,244 4,-514-17,311 10,39 9,2-21,-479 2,400-6,232-2,-374 8,744-12,76-7,0 19,-426 2,2467-2,-3004-8,-5 1,-6 6,202 3,-69 18,-42-2,-43-1,-89-8,99 0,130-10,-173 1,-116-1,1 0,-1-1,1-1,-1-1,20-7,-17 6,-1 0,1 1,18-3,-22 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1:35:54.93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61,'0'-2,"-1"0,1 0,1 0,-1 0,0 0,0 0,1 0,-1 0,1 0,0 0,-1 0,1 0,0 0,0 0,0 1,1-1,-1 0,0 1,1-1,-1 1,1-1,-1 1,1 0,2-2,2 0,0 1,0 1,0-1,0 1,0 0,0 0,9 0,87-1,-73 2,913 30,-632-5,1157 75,-1256-89,718 26,-438-22,238 3,373-18,-442-1,-242-19,-252-2,-27 2,36-2,178-11,-125 26,43-1,125 20,137 12,-350-20,-75-1,229 11,95 15,-136-26,41 2,579 34,-660-26,-53 0,519-9,-423-5,3060 1,-3300-3,107-20,-49 5,-35 9,-22 3,68-15,-44 5,-25 5,-45 8,-3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1:35:57.98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7:06.21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232 31,'165'1,"183"-2,-209-14,-94 8,71-1,-46 7,72 3,-90 7,-31-4,-17-4,-1 1,1-1,0 1,0 0,-1 0,1 0,-1 1,0-1,0 1,0 0,4 4,4 6,13 18,-21-27,0 2,-1-1,1 0,-1 0,0 1,0-1,-1 1,1 0,-1-1,0 8,0 8,-3 32,0-14,2 162,-1-197,1 0,-1 0,0 0,-1 0,1-1,-1 1,1 0,-1-1,0 1,0-1,-1 0,1 0,-1 0,0 0,-4 5,-3 0,0 1,-1-1,-18 10,20-13,-1-1,-1 1,1-2,-1 0,1 0,-1-1,-21 2,-81-4,49-3,-44 11,25-1,56-4,1 1,-1 2,1 0,-30 12,29-9,0 0,-1-2,-41 4,-76-10,2-1,139 0,-1 1,0 0,1 0,-1 1,1-1,-1 1,1 0,0 0,0 0,0 1,0-1,0 1,-3 3,-3 2,4-5,0 1,0-1,0 0,-1-1,1 0,-1 0,1 0,-13 1,-25 8,32-7,-1-1,-25 5,25-7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7:16.5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0,'464'0,"-360"8,-17-1,17 1,-23 0,-9-2,52 2,840-9,-952 2,0 0,18 4,16 2,-18-5,31 6,-44-6,-2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7:18.68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46,'289'-22,"-72"2,259 16,-266 6,-195-2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7:21.98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0,'1074'0,"-1066"0,0 1,0-1,8 3,-14-3,1 1,0 0,0 0,-1 0,1 0,0 1,-1-1,1 0,-1 1,0 0,4 3,0 0,0 0,0-1,1 1,-1-1,14 6,1 1,10 7,-21-10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7T20:47:24.35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1,'1045'0,"-1030"0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solidFill>
                  <a:schemeClr val="tx2"/>
                </a:solidFill>
              </a:defRPr>
            </a:lvl1pPr>
          </a:lstStyle>
          <a:p>
            <a:endParaRPr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solidFill>
                  <a:schemeClr val="tx2"/>
                </a:solidFill>
              </a:defRPr>
            </a:lvl1pPr>
          </a:lstStyle>
          <a:p>
            <a:fld id="{F95CF31C-F757-429C-A789-86504F04C3BE}" type="datetimeFigureOut">
              <a:rPr lang="en-US"/>
              <a:pPr/>
              <a:t>9/18/2024</a:t>
            </a:fld>
            <a:endParaRPr dirty="0"/>
          </a:p>
        </p:txBody>
      </p:sp>
      <p:sp>
        <p:nvSpPr>
          <p:cNvPr id="4" name="Slide Image Placeholder 3"/>
          <p:cNvSpPr>
            <a:spLocks noGrp="1" noRot="1" noChangeAspect="1"/>
          </p:cNvSpPr>
          <p:nvPr>
            <p:ph type="sldImg" idx="2"/>
          </p:nvPr>
        </p:nvSpPr>
        <p:spPr>
          <a:xfrm>
            <a:off x="458788" y="720725"/>
            <a:ext cx="6397625" cy="3600450"/>
          </a:xfrm>
          <a:prstGeom prst="rect">
            <a:avLst/>
          </a:prstGeom>
          <a:noFill/>
          <a:ln w="12700">
            <a:solidFill>
              <a:prstClr val="black"/>
            </a:solidFill>
          </a:ln>
        </p:spPr>
        <p:txBody>
          <a:bodyPr vert="horz" lIns="96661" tIns="48331" rIns="96661" bIns="48331" rtlCol="0" anchor="ctr"/>
          <a:lstStyle/>
          <a:p>
            <a:endParaRPr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solidFill>
                  <a:schemeClr val="tx2"/>
                </a:solidFill>
              </a:defRPr>
            </a:lvl1pPr>
          </a:lstStyle>
          <a:p>
            <a:endParaRPr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taking the time to come out tonight.</a:t>
            </a:r>
          </a:p>
          <a:p>
            <a:endParaRPr lang="en-US" dirty="0"/>
          </a:p>
          <a:p>
            <a:r>
              <a:rPr lang="en-US" dirty="0"/>
              <a:t>My name is Jeannie Semar and I am the school counselor for the entire ninth grade.</a:t>
            </a:r>
          </a:p>
          <a:p>
            <a:endParaRPr lang="en-US" dirty="0"/>
          </a:p>
          <a:p>
            <a:r>
              <a:rPr lang="en-US" dirty="0"/>
              <a:t>I will have you in and out in 45 minutes!</a:t>
            </a:r>
          </a:p>
          <a:p>
            <a:endParaRPr lang="en-US" dirty="0"/>
          </a:p>
          <a:p>
            <a:r>
              <a:rPr lang="en-US" dirty="0"/>
              <a:t>Tonight’s program was developed to give you advance information of school related supports and resources affiliated with the school counseling program that will help you as parents better understand how things work at RHS and to help you and your child navigate the transition to RHS in the best way possible.</a:t>
            </a:r>
          </a:p>
          <a:p>
            <a:endParaRPr lang="en-US" dirty="0"/>
          </a:p>
          <a:p>
            <a:r>
              <a:rPr lang="en-US" dirty="0"/>
              <a:t>There is a lot of information I will share with you tonight. Absorb what you want and can over the next 45 minutes. I will have this information posted on the School Counseling website if you care to reference the information at any time. Or email me and I will send you a copy!</a:t>
            </a:r>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Tonight’s agenda will cover-</a:t>
            </a:r>
          </a:p>
          <a:p>
            <a:endParaRPr lang="en-US" dirty="0"/>
          </a:p>
          <a:p>
            <a:r>
              <a:rPr lang="en-US" dirty="0"/>
              <a:t>So Buckle UP!</a:t>
            </a:r>
          </a:p>
        </p:txBody>
      </p:sp>
      <p:sp>
        <p:nvSpPr>
          <p:cNvPr id="4" name="Slide Number Placeholder 3"/>
          <p:cNvSpPr>
            <a:spLocks noGrp="1"/>
          </p:cNvSpPr>
          <p:nvPr>
            <p:ph type="sldNum" sz="quarter" idx="5"/>
          </p:nvPr>
        </p:nvSpPr>
        <p:spPr/>
        <p:txBody>
          <a:bodyPr/>
          <a:lstStyle/>
          <a:p>
            <a:fld id="{B8796F01-7154-41E0-B48B-A6921757531A}" type="slidenum">
              <a:rPr lang="en-US"/>
              <a:pPr/>
              <a:t>2</a:t>
            </a:fld>
            <a:endParaRPr lang="en-US" dirty="0"/>
          </a:p>
        </p:txBody>
      </p:sp>
    </p:spTree>
    <p:extLst>
      <p:ext uri="{BB962C8B-B14F-4D97-AF65-F5344CB8AC3E}">
        <p14:creationId xmlns:p14="http://schemas.microsoft.com/office/powerpoint/2010/main" val="256269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Health-  life has its challenges. I am here to help your child with those challenges that impact school life and learning. </a:t>
            </a:r>
          </a:p>
          <a:p>
            <a:endParaRPr lang="en-US" dirty="0"/>
          </a:p>
          <a:p>
            <a:r>
              <a:rPr lang="en-US" dirty="0"/>
              <a:t>Learning- Our teachers have high standards, in many cases your child has even higher standards for themselves. I can help your child understand the resources and connect them to those resources as needed.</a:t>
            </a:r>
          </a:p>
        </p:txBody>
      </p:sp>
      <p:sp>
        <p:nvSpPr>
          <p:cNvPr id="4" name="Slide Number Placeholder 3"/>
          <p:cNvSpPr>
            <a:spLocks noGrp="1"/>
          </p:cNvSpPr>
          <p:nvPr>
            <p:ph type="sldNum" sz="quarter" idx="5"/>
          </p:nvPr>
        </p:nvSpPr>
        <p:spPr/>
        <p:txBody>
          <a:bodyPr/>
          <a:lstStyle/>
          <a:p>
            <a:fld id="{B8796F01-7154-41E0-B48B-A6921757531A}" type="slidenum">
              <a:rPr lang="en-US" smtClean="0"/>
              <a:pPr/>
              <a:t>4</a:t>
            </a:fld>
            <a:endParaRPr lang="en-US" dirty="0"/>
          </a:p>
        </p:txBody>
      </p:sp>
    </p:spTree>
    <p:extLst>
      <p:ext uri="{BB962C8B-B14F-4D97-AF65-F5344CB8AC3E}">
        <p14:creationId xmlns:p14="http://schemas.microsoft.com/office/powerpoint/2010/main" val="661545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this year!  </a:t>
            </a:r>
          </a:p>
        </p:txBody>
      </p:sp>
      <p:sp>
        <p:nvSpPr>
          <p:cNvPr id="4" name="Slide Number Placeholder 3"/>
          <p:cNvSpPr>
            <a:spLocks noGrp="1"/>
          </p:cNvSpPr>
          <p:nvPr>
            <p:ph type="sldNum" sz="quarter" idx="5"/>
          </p:nvPr>
        </p:nvSpPr>
        <p:spPr/>
        <p:txBody>
          <a:bodyPr/>
          <a:lstStyle/>
          <a:p>
            <a:fld id="{B8796F01-7154-41E0-B48B-A6921757531A}" type="slidenum">
              <a:rPr lang="en-US" smtClean="0"/>
              <a:pPr/>
              <a:t>5</a:t>
            </a:fld>
            <a:endParaRPr lang="en-US" dirty="0"/>
          </a:p>
        </p:txBody>
      </p:sp>
    </p:spTree>
    <p:extLst>
      <p:ext uri="{BB962C8B-B14F-4D97-AF65-F5344CB8AC3E}">
        <p14:creationId xmlns:p14="http://schemas.microsoft.com/office/powerpoint/2010/main" val="3226564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for you to see the big picture of important events and dates in the 9</a:t>
            </a:r>
            <a:r>
              <a:rPr lang="en-US" baseline="30000" dirty="0"/>
              <a:t>th</a:t>
            </a:r>
            <a:r>
              <a:rPr lang="en-US" dirty="0"/>
              <a:t> grade year</a:t>
            </a:r>
          </a:p>
        </p:txBody>
      </p:sp>
      <p:sp>
        <p:nvSpPr>
          <p:cNvPr id="4" name="Slide Number Placeholder 3"/>
          <p:cNvSpPr>
            <a:spLocks noGrp="1"/>
          </p:cNvSpPr>
          <p:nvPr>
            <p:ph type="sldNum" sz="quarter" idx="5"/>
          </p:nvPr>
        </p:nvSpPr>
        <p:spPr/>
        <p:txBody>
          <a:bodyPr/>
          <a:lstStyle/>
          <a:p>
            <a:fld id="{B8796F01-7154-41E0-B48B-A6921757531A}" type="slidenum">
              <a:rPr lang="en-US" smtClean="0"/>
              <a:pPr/>
              <a:t>6</a:t>
            </a:fld>
            <a:endParaRPr lang="en-US" dirty="0"/>
          </a:p>
        </p:txBody>
      </p:sp>
    </p:spTree>
    <p:extLst>
      <p:ext uri="{BB962C8B-B14F-4D97-AF65-F5344CB8AC3E}">
        <p14:creationId xmlns:p14="http://schemas.microsoft.com/office/powerpoint/2010/main" val="1758363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Thursday during Lunch &amp; Learn.</a:t>
            </a:r>
          </a:p>
          <a:p>
            <a:r>
              <a:rPr lang="en-US" dirty="0"/>
              <a:t>Sign up for anything interesting. Get on the contact list- you can always opt out later.</a:t>
            </a:r>
          </a:p>
          <a:p>
            <a:r>
              <a:rPr lang="en-US" dirty="0"/>
              <a:t>Try an activity for a few sessions. No commitment unless you want to.</a:t>
            </a:r>
          </a:p>
        </p:txBody>
      </p:sp>
      <p:sp>
        <p:nvSpPr>
          <p:cNvPr id="4" name="Slide Number Placeholder 3"/>
          <p:cNvSpPr>
            <a:spLocks noGrp="1"/>
          </p:cNvSpPr>
          <p:nvPr>
            <p:ph type="sldNum" sz="quarter" idx="5"/>
          </p:nvPr>
        </p:nvSpPr>
        <p:spPr/>
        <p:txBody>
          <a:bodyPr/>
          <a:lstStyle/>
          <a:p>
            <a:fld id="{B8796F01-7154-41E0-B48B-A6921757531A}" type="slidenum">
              <a:rPr lang="en-US" smtClean="0"/>
              <a:pPr/>
              <a:t>7</a:t>
            </a:fld>
            <a:endParaRPr lang="en-US" dirty="0"/>
          </a:p>
        </p:txBody>
      </p:sp>
    </p:spTree>
    <p:extLst>
      <p:ext uri="{BB962C8B-B14F-4D97-AF65-F5344CB8AC3E}">
        <p14:creationId xmlns:p14="http://schemas.microsoft.com/office/powerpoint/2010/main" val="3817369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be monitoring attendance, academics, emotional wellness as best I can. </a:t>
            </a:r>
          </a:p>
          <a:p>
            <a:endParaRPr lang="en-US" dirty="0"/>
          </a:p>
          <a:p>
            <a:r>
              <a:rPr lang="en-US" dirty="0"/>
              <a:t>Reach out if you have concerns and we can do a deeper dive into what is going on and get the child help.</a:t>
            </a:r>
          </a:p>
        </p:txBody>
      </p:sp>
      <p:sp>
        <p:nvSpPr>
          <p:cNvPr id="4" name="Slide Number Placeholder 3"/>
          <p:cNvSpPr>
            <a:spLocks noGrp="1"/>
          </p:cNvSpPr>
          <p:nvPr>
            <p:ph type="sldNum" sz="quarter" idx="5"/>
          </p:nvPr>
        </p:nvSpPr>
        <p:spPr/>
        <p:txBody>
          <a:bodyPr/>
          <a:lstStyle/>
          <a:p>
            <a:fld id="{B8796F01-7154-41E0-B48B-A6921757531A}" type="slidenum">
              <a:rPr lang="en-US" smtClean="0"/>
              <a:pPr/>
              <a:t>8</a:t>
            </a:fld>
            <a:endParaRPr lang="en-US" dirty="0"/>
          </a:p>
        </p:txBody>
      </p:sp>
    </p:spTree>
    <p:extLst>
      <p:ext uri="{BB962C8B-B14F-4D97-AF65-F5344CB8AC3E}">
        <p14:creationId xmlns:p14="http://schemas.microsoft.com/office/powerpoint/2010/main" val="2075816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Christine is our liaison with community resources and she is an incredible problem solver for BIG challenges that come up with families who suddenly need assistance. </a:t>
            </a:r>
          </a:p>
        </p:txBody>
      </p:sp>
      <p:sp>
        <p:nvSpPr>
          <p:cNvPr id="4" name="Slide Number Placeholder 3"/>
          <p:cNvSpPr>
            <a:spLocks noGrp="1"/>
          </p:cNvSpPr>
          <p:nvPr>
            <p:ph type="sldNum" sz="quarter" idx="5"/>
          </p:nvPr>
        </p:nvSpPr>
        <p:spPr/>
        <p:txBody>
          <a:bodyPr/>
          <a:lstStyle/>
          <a:p>
            <a:fld id="{B8796F01-7154-41E0-B48B-A6921757531A}" type="slidenum">
              <a:rPr lang="en-US" smtClean="0"/>
              <a:pPr/>
              <a:t>9</a:t>
            </a:fld>
            <a:endParaRPr lang="en-US" dirty="0"/>
          </a:p>
        </p:txBody>
      </p:sp>
    </p:spTree>
    <p:extLst>
      <p:ext uri="{BB962C8B-B14F-4D97-AF65-F5344CB8AC3E}">
        <p14:creationId xmlns:p14="http://schemas.microsoft.com/office/powerpoint/2010/main" val="2802866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is one thing you can do to help your child find success in school </a:t>
            </a:r>
            <a:r>
              <a:rPr lang="en-US" dirty="0" err="1"/>
              <a:t>ife</a:t>
            </a:r>
            <a:r>
              <a:rPr lang="en-US" dirty="0"/>
              <a:t> and learning it is TO GET THEM TO SCHOOL ON TIME!  </a:t>
            </a:r>
          </a:p>
          <a:p>
            <a:endParaRPr lang="en-US" dirty="0"/>
          </a:p>
          <a:p>
            <a:r>
              <a:rPr lang="en-US" dirty="0"/>
              <a:t>First period starts at 8:30! </a:t>
            </a:r>
          </a:p>
        </p:txBody>
      </p:sp>
      <p:sp>
        <p:nvSpPr>
          <p:cNvPr id="4" name="Slide Number Placeholder 3"/>
          <p:cNvSpPr>
            <a:spLocks noGrp="1"/>
          </p:cNvSpPr>
          <p:nvPr>
            <p:ph type="sldNum" sz="quarter" idx="5"/>
          </p:nvPr>
        </p:nvSpPr>
        <p:spPr/>
        <p:txBody>
          <a:bodyPr/>
          <a:lstStyle/>
          <a:p>
            <a:fld id="{B8796F01-7154-41E0-B48B-A6921757531A}" type="slidenum">
              <a:rPr lang="en-US" smtClean="0"/>
              <a:pPr/>
              <a:t>10</a:t>
            </a:fld>
            <a:endParaRPr lang="en-US" dirty="0"/>
          </a:p>
        </p:txBody>
      </p:sp>
    </p:spTree>
    <p:extLst>
      <p:ext uri="{BB962C8B-B14F-4D97-AF65-F5344CB8AC3E}">
        <p14:creationId xmlns:p14="http://schemas.microsoft.com/office/powerpoint/2010/main" val="2543810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teacher wants their students to be successful. </a:t>
            </a:r>
          </a:p>
          <a:p>
            <a:endParaRPr lang="en-US" dirty="0"/>
          </a:p>
          <a:p>
            <a:r>
              <a:rPr lang="en-US" dirty="0"/>
              <a:t>High standards don’t change that at Radnor.</a:t>
            </a:r>
          </a:p>
          <a:p>
            <a:endParaRPr lang="en-US" dirty="0"/>
          </a:p>
          <a:p>
            <a:r>
              <a:rPr lang="en-US" dirty="0"/>
              <a:t>If your child is struggling in a class reach out to the teacher. They want to know and be given the chance to support them.</a:t>
            </a:r>
          </a:p>
        </p:txBody>
      </p:sp>
      <p:sp>
        <p:nvSpPr>
          <p:cNvPr id="4" name="Slide Number Placeholder 3"/>
          <p:cNvSpPr>
            <a:spLocks noGrp="1"/>
          </p:cNvSpPr>
          <p:nvPr>
            <p:ph type="sldNum" sz="quarter" idx="5"/>
          </p:nvPr>
        </p:nvSpPr>
        <p:spPr/>
        <p:txBody>
          <a:bodyPr/>
          <a:lstStyle/>
          <a:p>
            <a:fld id="{B8796F01-7154-41E0-B48B-A6921757531A}" type="slidenum">
              <a:rPr lang="en-US" smtClean="0"/>
              <a:pPr/>
              <a:t>11</a:t>
            </a:fld>
            <a:endParaRPr lang="en-US" dirty="0"/>
          </a:p>
        </p:txBody>
      </p:sp>
    </p:spTree>
    <p:extLst>
      <p:ext uri="{BB962C8B-B14F-4D97-AF65-F5344CB8AC3E}">
        <p14:creationId xmlns:p14="http://schemas.microsoft.com/office/powerpoint/2010/main" val="3536203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schedule could change!  Help your child make the Learning Center a “go </a:t>
            </a:r>
            <a:r>
              <a:rPr lang="en-US" dirty="0" err="1"/>
              <a:t>To”place</a:t>
            </a:r>
            <a:r>
              <a:rPr lang="en-US" dirty="0"/>
              <a:t> for help.  </a:t>
            </a:r>
          </a:p>
          <a:p>
            <a:endParaRPr lang="en-US" dirty="0"/>
          </a:p>
          <a:p>
            <a:r>
              <a:rPr lang="en-US" dirty="0"/>
              <a:t>This is a college model- they will see it in college.</a:t>
            </a:r>
          </a:p>
        </p:txBody>
      </p:sp>
      <p:sp>
        <p:nvSpPr>
          <p:cNvPr id="4" name="Slide Number Placeholder 3"/>
          <p:cNvSpPr>
            <a:spLocks noGrp="1"/>
          </p:cNvSpPr>
          <p:nvPr>
            <p:ph type="sldNum" sz="quarter" idx="5"/>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1273909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to RTSD- this is for you.</a:t>
            </a:r>
          </a:p>
          <a:p>
            <a:endParaRPr lang="en-US" dirty="0"/>
          </a:p>
          <a:p>
            <a:r>
              <a:rPr lang="en-US" dirty="0"/>
              <a:t>There are tutorials available to help you learn how to navigate both.</a:t>
            </a:r>
          </a:p>
        </p:txBody>
      </p:sp>
      <p:sp>
        <p:nvSpPr>
          <p:cNvPr id="4" name="Slide Number Placeholder 3"/>
          <p:cNvSpPr>
            <a:spLocks noGrp="1"/>
          </p:cNvSpPr>
          <p:nvPr>
            <p:ph type="sldNum" sz="quarter" idx="5"/>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1293288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an end game to high school- graduation!</a:t>
            </a:r>
          </a:p>
          <a:p>
            <a:endParaRPr lang="en-US" dirty="0"/>
          </a:p>
          <a:p>
            <a:r>
              <a:rPr lang="en-US" dirty="0"/>
              <a:t>These are the bare minimum. </a:t>
            </a:r>
          </a:p>
          <a:p>
            <a:r>
              <a:rPr lang="en-US" dirty="0"/>
              <a:t>There is plenty of room to explore academic and personal interests and challenge your strengths beyond these core requirements. </a:t>
            </a:r>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2732826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on marking segments- Note- EX1, SEM 1, EX2 and FINAL</a:t>
            </a:r>
          </a:p>
        </p:txBody>
      </p:sp>
      <p:sp>
        <p:nvSpPr>
          <p:cNvPr id="4" name="Slide Number Placeholder 3"/>
          <p:cNvSpPr>
            <a:spLocks noGrp="1"/>
          </p:cNvSpPr>
          <p:nvPr>
            <p:ph type="sldNum" sz="quarter" idx="5"/>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2635860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66520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this year…..</a:t>
            </a:r>
          </a:p>
          <a:p>
            <a:endParaRPr lang="en-US" dirty="0"/>
          </a:p>
          <a:p>
            <a:r>
              <a:rPr lang="en-US" dirty="0"/>
              <a:t>Notice the Cumulative Weighted GPA and Cumulative Unweighted GPA- it is only 1 year!</a:t>
            </a:r>
          </a:p>
          <a:p>
            <a:endParaRPr lang="en-US" dirty="0"/>
          </a:p>
          <a:p>
            <a:r>
              <a:rPr lang="en-US" dirty="0"/>
              <a:t>Lets talk about the weight in a GPA-</a:t>
            </a:r>
          </a:p>
        </p:txBody>
      </p:sp>
      <p:sp>
        <p:nvSpPr>
          <p:cNvPr id="4" name="Slide Number Placeholder 3"/>
          <p:cNvSpPr>
            <a:spLocks noGrp="1"/>
          </p:cNvSpPr>
          <p:nvPr>
            <p:ph type="sldNum" sz="quarter" idx="5"/>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2482429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 long way away from this! </a:t>
            </a:r>
          </a:p>
        </p:txBody>
      </p:sp>
      <p:sp>
        <p:nvSpPr>
          <p:cNvPr id="4" name="Slide Number Placeholder 3"/>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512338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required assessments- </a:t>
            </a:r>
          </a:p>
          <a:p>
            <a:endParaRPr lang="en-US" dirty="0"/>
          </a:p>
          <a:p>
            <a:r>
              <a:rPr lang="en-US" dirty="0"/>
              <a:t>Science &amp; Environment- Biology exam 10</a:t>
            </a:r>
            <a:r>
              <a:rPr lang="en-US" baseline="30000" dirty="0"/>
              <a:t>th</a:t>
            </a:r>
            <a:endParaRPr lang="en-US" dirty="0"/>
          </a:p>
          <a:p>
            <a:endParaRPr lang="en-US" dirty="0"/>
          </a:p>
          <a:p>
            <a:r>
              <a:rPr lang="en-US" dirty="0"/>
              <a:t>Math sequencing varies- Once you complete Algebra 1 or the two-year equivalent- Take Keystone Algebra 1</a:t>
            </a:r>
          </a:p>
          <a:p>
            <a:endParaRPr lang="en-US" dirty="0"/>
          </a:p>
          <a:p>
            <a:r>
              <a:rPr lang="en-US" dirty="0"/>
              <a:t>Literature- Most will take the Literature test in Spring of 10th</a:t>
            </a:r>
          </a:p>
          <a:p>
            <a:endParaRPr lang="en-US" dirty="0"/>
          </a:p>
          <a:p>
            <a:r>
              <a:rPr lang="en-US" dirty="0"/>
              <a:t>New to RTSD- Did you take Algebra 1 at previous school- may need to take December test. See me</a:t>
            </a:r>
          </a:p>
          <a:p>
            <a:endParaRPr lang="en-US" dirty="0"/>
          </a:p>
          <a:p>
            <a:r>
              <a:rPr lang="en-US" dirty="0"/>
              <a:t>If your child is not Proficient on the three tests, don’t panic. Admin will communicate the alternative Pathways as needed. You are in good hands!</a:t>
            </a:r>
          </a:p>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21</a:t>
            </a:fld>
            <a:endParaRPr lang="en-US" dirty="0"/>
          </a:p>
        </p:txBody>
      </p:sp>
    </p:spTree>
    <p:extLst>
      <p:ext uri="{BB962C8B-B14F-4D97-AF65-F5344CB8AC3E}">
        <p14:creationId xmlns:p14="http://schemas.microsoft.com/office/powerpoint/2010/main" val="2602153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college admissions related tests</a:t>
            </a:r>
          </a:p>
          <a:p>
            <a:endParaRPr lang="en-US" dirty="0"/>
          </a:p>
          <a:p>
            <a:r>
              <a:rPr lang="en-US" dirty="0"/>
              <a:t>Every child has their own unique plan!  Our college and career </a:t>
            </a:r>
            <a:r>
              <a:rPr lang="en-US" dirty="0" err="1"/>
              <a:t>counsleors</a:t>
            </a:r>
            <a:r>
              <a:rPr lang="en-US" dirty="0"/>
              <a:t> will help them determine which tests if any are best for your child.</a:t>
            </a:r>
          </a:p>
        </p:txBody>
      </p:sp>
      <p:sp>
        <p:nvSpPr>
          <p:cNvPr id="4" name="Slide Number Placeholder 3"/>
          <p:cNvSpPr>
            <a:spLocks noGrp="1"/>
          </p:cNvSpPr>
          <p:nvPr>
            <p:ph type="sldNum" sz="quarter" idx="5"/>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3358630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PSAT’s during the school day</a:t>
            </a:r>
          </a:p>
          <a:p>
            <a:r>
              <a:rPr lang="en-US" dirty="0"/>
              <a:t>Radnor covers the cost</a:t>
            </a:r>
          </a:p>
          <a:p>
            <a:r>
              <a:rPr lang="en-US" dirty="0"/>
              <a:t>No registration required</a:t>
            </a:r>
          </a:p>
          <a:p>
            <a:endParaRPr lang="en-US" dirty="0"/>
          </a:p>
          <a:p>
            <a:r>
              <a:rPr lang="en-US" dirty="0"/>
              <a:t>SAT/ACT- Saturday tests, you schedule for a national test center and pay the fees</a:t>
            </a:r>
          </a:p>
          <a:p>
            <a:endParaRPr lang="en-US" dirty="0"/>
          </a:p>
          <a:p>
            <a:r>
              <a:rPr lang="en-US" dirty="0"/>
              <a:t>AP Exams- </a:t>
            </a:r>
            <a:r>
              <a:rPr lang="en-US" dirty="0" err="1"/>
              <a:t>Collegeboard</a:t>
            </a:r>
            <a:r>
              <a:rPr lang="en-US" dirty="0"/>
              <a:t> determines the dates, we administer, you pay!</a:t>
            </a:r>
          </a:p>
        </p:txBody>
      </p:sp>
      <p:sp>
        <p:nvSpPr>
          <p:cNvPr id="4" name="Slide Number Placeholder 3"/>
          <p:cNvSpPr>
            <a:spLocks noGrp="1"/>
          </p:cNvSpPr>
          <p:nvPr>
            <p:ph type="sldNum" sz="quarter" idx="5"/>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4202923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PSAT 8/9 At A Glance Hand out</a:t>
            </a:r>
          </a:p>
        </p:txBody>
      </p:sp>
      <p:sp>
        <p:nvSpPr>
          <p:cNvPr id="4" name="Slide Number Placeholder 3"/>
          <p:cNvSpPr>
            <a:spLocks noGrp="1"/>
          </p:cNvSpPr>
          <p:nvPr>
            <p:ph type="sldNum" sz="quarter" idx="5"/>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3754165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year- your child will shift to a two-person counselor team. </a:t>
            </a:r>
          </a:p>
          <a:p>
            <a:endParaRPr lang="en-US" dirty="0"/>
          </a:p>
          <a:p>
            <a:r>
              <a:rPr lang="en-US" dirty="0"/>
              <a:t>New last year- </a:t>
            </a:r>
          </a:p>
          <a:p>
            <a:endParaRPr lang="en-US" dirty="0"/>
          </a:p>
          <a:p>
            <a:r>
              <a:rPr lang="en-US" dirty="0"/>
              <a:t>They stay with that team through graduation.</a:t>
            </a:r>
          </a:p>
        </p:txBody>
      </p:sp>
      <p:sp>
        <p:nvSpPr>
          <p:cNvPr id="4" name="Slide Number Placeholder 3"/>
          <p:cNvSpPr>
            <a:spLocks noGrp="1"/>
          </p:cNvSpPr>
          <p:nvPr>
            <p:ph type="sldNum" sz="quarter" idx="5"/>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4035270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role of the college and career counselor…</a:t>
            </a:r>
          </a:p>
        </p:txBody>
      </p:sp>
      <p:sp>
        <p:nvSpPr>
          <p:cNvPr id="4" name="Slide Number Placeholder 3"/>
          <p:cNvSpPr>
            <a:spLocks noGrp="1"/>
          </p:cNvSpPr>
          <p:nvPr>
            <p:ph type="sldNum" sz="quarter" idx="5"/>
          </p:nvPr>
        </p:nvSpPr>
        <p:spPr/>
        <p:txBody>
          <a:bodyPr/>
          <a:lstStyle/>
          <a:p>
            <a:fld id="{B8796F01-7154-41E0-B48B-A6921757531A}" type="slidenum">
              <a:rPr lang="en-US" smtClean="0"/>
              <a:pPr/>
              <a:t>26</a:t>
            </a:fld>
            <a:endParaRPr lang="en-US" dirty="0"/>
          </a:p>
        </p:txBody>
      </p:sp>
    </p:spTree>
    <p:extLst>
      <p:ext uri="{BB962C8B-B14F-4D97-AF65-F5344CB8AC3E}">
        <p14:creationId xmlns:p14="http://schemas.microsoft.com/office/powerpoint/2010/main" val="2885400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A course was created for those students who wanted 1 on 1 and small group assistance with college and career transition at the end of their junior year.</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For  those who wanted to get a jump start on developing and implementing their plan for after graduation.</a:t>
            </a:r>
          </a:p>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27</a:t>
            </a:fld>
            <a:endParaRPr lang="en-US" dirty="0"/>
          </a:p>
        </p:txBody>
      </p:sp>
    </p:spTree>
    <p:extLst>
      <p:ext uri="{BB962C8B-B14F-4D97-AF65-F5344CB8AC3E}">
        <p14:creationId xmlns:p14="http://schemas.microsoft.com/office/powerpoint/2010/main" val="2563130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Probably not at the forefront of your worries right now but keep this is mind for when it does come up.</a:t>
            </a:r>
          </a:p>
        </p:txBody>
      </p:sp>
      <p:sp>
        <p:nvSpPr>
          <p:cNvPr id="4" name="Slide Number Placeholder 3"/>
          <p:cNvSpPr>
            <a:spLocks noGrp="1"/>
          </p:cNvSpPr>
          <p:nvPr>
            <p:ph type="sldNum" sz="quarter" idx="5"/>
          </p:nvPr>
        </p:nvSpPr>
        <p:spPr/>
        <p:txBody>
          <a:bodyPr/>
          <a:lstStyle/>
          <a:p>
            <a:fld id="{B8796F01-7154-41E0-B48B-A6921757531A}" type="slidenum">
              <a:rPr lang="en-US" smtClean="0"/>
              <a:pPr/>
              <a:t>28</a:t>
            </a:fld>
            <a:endParaRPr lang="en-US" dirty="0"/>
          </a:p>
        </p:txBody>
      </p:sp>
    </p:spTree>
    <p:extLst>
      <p:ext uri="{BB962C8B-B14F-4D97-AF65-F5344CB8AC3E}">
        <p14:creationId xmlns:p14="http://schemas.microsoft.com/office/powerpoint/2010/main" val="42246537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May we welcomed our 8</a:t>
            </a:r>
            <a:r>
              <a:rPr lang="en-US" baseline="30000" dirty="0"/>
              <a:t>th</a:t>
            </a:r>
            <a:r>
              <a:rPr lang="en-US" dirty="0"/>
              <a:t> graders from RMS for our Move Up Day.  Drew Krupp, one of our Technology teachers and I grabbed a handful of kids from the study hall room next to his classroom and asked them the following questions-</a:t>
            </a:r>
          </a:p>
          <a:p>
            <a:r>
              <a:rPr lang="en-US" dirty="0"/>
              <a:t>What has been your favorite thing about freshman year?</a:t>
            </a:r>
          </a:p>
          <a:p>
            <a:r>
              <a:rPr lang="en-US" dirty="0"/>
              <a:t>What has been the biggest challenge?</a:t>
            </a:r>
          </a:p>
          <a:p>
            <a:r>
              <a:rPr lang="en-US" dirty="0"/>
              <a:t>What advice do you have for the class of 2028?</a:t>
            </a:r>
          </a:p>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29</a:t>
            </a:fld>
            <a:endParaRPr lang="en-US" dirty="0"/>
          </a:p>
        </p:txBody>
      </p:sp>
    </p:spTree>
    <p:extLst>
      <p:ext uri="{BB962C8B-B14F-4D97-AF65-F5344CB8AC3E}">
        <p14:creationId xmlns:p14="http://schemas.microsoft.com/office/powerpoint/2010/main" val="3250442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from those in the trenches last year…..</a:t>
            </a:r>
          </a:p>
          <a:p>
            <a:endParaRPr lang="en-US" dirty="0"/>
          </a:p>
          <a:p>
            <a:r>
              <a:rPr lang="en-US" dirty="0"/>
              <a:t>Last thing I want to share- and I thank you for your patience… HELPFUL RESOURCES</a:t>
            </a:r>
          </a:p>
          <a:p>
            <a:r>
              <a:rPr lang="en-US" dirty="0"/>
              <a:t>I am certain your children will offer similar advice at the years end!</a:t>
            </a:r>
          </a:p>
        </p:txBody>
      </p:sp>
      <p:sp>
        <p:nvSpPr>
          <p:cNvPr id="4" name="Slide Number Placeholder 3"/>
          <p:cNvSpPr>
            <a:spLocks noGrp="1"/>
          </p:cNvSpPr>
          <p:nvPr>
            <p:ph type="sldNum" sz="quarter" idx="5"/>
          </p:nvPr>
        </p:nvSpPr>
        <p:spPr/>
        <p:txBody>
          <a:bodyPr/>
          <a:lstStyle/>
          <a:p>
            <a:fld id="{B8796F01-7154-41E0-B48B-A6921757531A}" type="slidenum">
              <a:rPr lang="en-US" smtClean="0"/>
              <a:pPr/>
              <a:t>30</a:t>
            </a:fld>
            <a:endParaRPr lang="en-US" dirty="0"/>
          </a:p>
        </p:txBody>
      </p:sp>
    </p:spTree>
    <p:extLst>
      <p:ext uri="{BB962C8B-B14F-4D97-AF65-F5344CB8AC3E}">
        <p14:creationId xmlns:p14="http://schemas.microsoft.com/office/powerpoint/2010/main" val="615582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31</a:t>
            </a:fld>
            <a:endParaRPr lang="en-US" dirty="0"/>
          </a:p>
        </p:txBody>
      </p:sp>
    </p:spTree>
    <p:extLst>
      <p:ext uri="{BB962C8B-B14F-4D97-AF65-F5344CB8AC3E}">
        <p14:creationId xmlns:p14="http://schemas.microsoft.com/office/powerpoint/2010/main" val="4203462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Follow the Radnor High School Counselors on Instagram!</a:t>
            </a:r>
          </a:p>
        </p:txBody>
      </p:sp>
      <p:sp>
        <p:nvSpPr>
          <p:cNvPr id="4" name="Slide Number Placeholder 3"/>
          <p:cNvSpPr>
            <a:spLocks noGrp="1"/>
          </p:cNvSpPr>
          <p:nvPr>
            <p:ph type="sldNum" sz="quarter" idx="5"/>
          </p:nvPr>
        </p:nvSpPr>
        <p:spPr/>
        <p:txBody>
          <a:bodyPr/>
          <a:lstStyle/>
          <a:p>
            <a:fld id="{B8796F01-7154-41E0-B48B-A6921757531A}" type="slidenum">
              <a:rPr lang="en-US" smtClean="0"/>
              <a:pPr/>
              <a:t>32</a:t>
            </a:fld>
            <a:endParaRPr lang="en-US" dirty="0"/>
          </a:p>
        </p:txBody>
      </p:sp>
    </p:spTree>
    <p:extLst>
      <p:ext uri="{BB962C8B-B14F-4D97-AF65-F5344CB8AC3E}">
        <p14:creationId xmlns:p14="http://schemas.microsoft.com/office/powerpoint/2010/main" val="37163435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9/18/2024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Eileen.Rudisill@rtsd.org" TargetMode="External"/><Relationship Id="rId2" Type="http://schemas.openxmlformats.org/officeDocument/2006/relationships/hyperlink" Target="mailto:jeannie.semar@rtsd.org" TargetMode="External"/><Relationship Id="rId1" Type="http://schemas.openxmlformats.org/officeDocument/2006/relationships/slideLayout" Target="../slideLayouts/slideLayout3.xml"/><Relationship Id="rId5" Type="http://schemas.openxmlformats.org/officeDocument/2006/relationships/hyperlink" Target="mailto:stephanie.grabuski@rtsd.org" TargetMode="External"/><Relationship Id="rId4" Type="http://schemas.openxmlformats.org/officeDocument/2006/relationships/hyperlink" Target="mailto:harlene.mastro@rtsd.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rhs.rtsd.org/school-and-college-counselin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forms.office.com/Pages/ResponsePage.aspx?id=1COYe7ypJUWfFB0OD2Bc9ySdcNAISCxKvY7IE4RHctJUMUM2TFhDTUJDUUhSU0w4Wk5KVFdNUE83VS4u"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hyperlink" Target="https://forms.office.com/Pages/ResponsePage.aspx?id=1COYe7ypJUWfFB0OD2Bc93VbXWiHQe9KhQ54FArvOg1UOFNOTklPNEk2RFNaWU5JTzZTTUc5TlZRQi4u"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customXml" Target="../ink/ink2.xml"/><Relationship Id="rId11" Type="http://schemas.openxmlformats.org/officeDocument/2006/relationships/image" Target="../media/image21.png"/><Relationship Id="rId5" Type="http://schemas.openxmlformats.org/officeDocument/2006/relationships/image" Target="../media/image18.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customXml" Target="../ink/ink5.xml"/></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customXml" Target="../ink/ink6.xml"/><Relationship Id="rId7" Type="http://schemas.openxmlformats.org/officeDocument/2006/relationships/customXml" Target="../ink/ink8.xml"/><Relationship Id="rId2" Type="http://schemas.openxmlformats.org/officeDocument/2006/relationships/image" Target="../media/image23.jpe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customXml" Target="../ink/ink7.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customXml" Target="../ink/ink11.xml"/><Relationship Id="rId13" Type="http://schemas.openxmlformats.org/officeDocument/2006/relationships/image" Target="../media/image33.png"/><Relationship Id="rId3" Type="http://schemas.openxmlformats.org/officeDocument/2006/relationships/image" Target="../media/image24.png"/><Relationship Id="rId7" Type="http://schemas.openxmlformats.org/officeDocument/2006/relationships/image" Target="../media/image30.png"/><Relationship Id="rId12" Type="http://schemas.openxmlformats.org/officeDocument/2006/relationships/customXml" Target="../ink/ink13.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customXml" Target="../ink/ink10.xml"/><Relationship Id="rId11" Type="http://schemas.openxmlformats.org/officeDocument/2006/relationships/image" Target="../media/image32.png"/><Relationship Id="rId5" Type="http://schemas.openxmlformats.org/officeDocument/2006/relationships/image" Target="../media/image29.png"/><Relationship Id="rId10" Type="http://schemas.openxmlformats.org/officeDocument/2006/relationships/customXml" Target="../ink/ink12.xml"/><Relationship Id="rId4" Type="http://schemas.openxmlformats.org/officeDocument/2006/relationships/customXml" Target="../ink/ink9.xml"/><Relationship Id="rId9"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satsuite.collegeboard.org/media/pdf/parents-guide-digital-psat-8-9.pdf"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www.education.pa.gov/Documents/Codes%20and%20Regulations/Application%20for%20Work%20Permit.pdf"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video" Target="https://www.youtube.com/embed/LvbMS8YRzdI?feature=oembed" TargetMode="Externa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hyperlink" Target="https://www.safe2saypa.org/" TargetMode="External"/><Relationship Id="rId13" Type="http://schemas.openxmlformats.org/officeDocument/2006/relationships/hyperlink" Target="https://youtu.be/ZMkXKPOD5Zk" TargetMode="External"/><Relationship Id="rId3" Type="http://schemas.openxmlformats.org/officeDocument/2006/relationships/hyperlink" Target="mailto:Jeannie.semar@rtsd.org" TargetMode="External"/><Relationship Id="rId7" Type="http://schemas.openxmlformats.org/officeDocument/2006/relationships/hyperlink" Target="https://www.rtsd.org/students-families/families/parentu" TargetMode="External"/><Relationship Id="rId12" Type="http://schemas.openxmlformats.org/officeDocument/2006/relationships/hyperlink" Target="https://youtu.be/f6X7kCkcLyc"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hyperlink" Target="https://www.rtsd.org/students-families/attendance" TargetMode="External"/><Relationship Id="rId11" Type="http://schemas.openxmlformats.org/officeDocument/2006/relationships/hyperlink" Target="https://satsuite.collegeboard.org/media/pdf/parents-guide-digital-psat-8-9.pdf" TargetMode="External"/><Relationship Id="rId5" Type="http://schemas.openxmlformats.org/officeDocument/2006/relationships/hyperlink" Target="https://rhs.rtsd.org/student-life/sap" TargetMode="External"/><Relationship Id="rId10" Type="http://schemas.openxmlformats.org/officeDocument/2006/relationships/hyperlink" Target="https://rhs.rtsd.org/student-life/work-permits" TargetMode="External"/><Relationship Id="rId4" Type="http://schemas.openxmlformats.org/officeDocument/2006/relationships/hyperlink" Target="https://rhs.rtsd.org/school-and-college-counseling" TargetMode="External"/><Relationship Id="rId9" Type="http://schemas.openxmlformats.org/officeDocument/2006/relationships/hyperlink" Target="https://www.collegeboard.org/" TargetMode="External"/><Relationship Id="rId14" Type="http://schemas.openxmlformats.org/officeDocument/2006/relationships/hyperlink" Target="https://www.dhs.pa.gov/Services/Mental-Health-In-PA/Pages/default.aspx"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a:xfrm>
            <a:off x="4139405" y="990600"/>
            <a:ext cx="3757612" cy="609600"/>
          </a:xfrm>
        </p:spPr>
        <p:txBody>
          <a:bodyPr>
            <a:normAutofit/>
          </a:bodyPr>
          <a:lstStyle/>
          <a:p>
            <a:pPr algn="ctr">
              <a:lnSpc>
                <a:spcPct val="100000"/>
              </a:lnSpc>
            </a:pPr>
            <a:r>
              <a:rPr lang="en-US" sz="2000" b="1" dirty="0">
                <a:solidFill>
                  <a:schemeClr val="accent1"/>
                </a:solidFill>
              </a:rPr>
              <a:t>Radnor High School</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3503612" y="2361521"/>
            <a:ext cx="5029199" cy="2058079"/>
          </a:xfrm>
        </p:spPr>
        <p:txBody>
          <a:bodyPr>
            <a:noAutofit/>
          </a:bodyPr>
          <a:lstStyle/>
          <a:p>
            <a:r>
              <a:rPr lang="en-US" sz="8800" dirty="0"/>
              <a:t>High School      101 </a:t>
            </a:r>
            <a:br>
              <a:rPr lang="en-US" sz="10000" dirty="0"/>
            </a:br>
            <a:r>
              <a:rPr lang="en-US" sz="2000" i="1" dirty="0"/>
              <a:t>for parents</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139405" y="5181600"/>
            <a:ext cx="3757612" cy="870858"/>
          </a:xfrm>
        </p:spPr>
        <p:txBody>
          <a:bodyPr>
            <a:normAutofit fontScale="92500" lnSpcReduction="10000"/>
          </a:bodyPr>
          <a:lstStyle/>
          <a:p>
            <a:endParaRPr lang="en-US" sz="2000" strike="sngStrike" dirty="0">
              <a:solidFill>
                <a:schemeClr val="accent1"/>
              </a:solidFill>
            </a:endParaRPr>
          </a:p>
          <a:p>
            <a:r>
              <a:rPr lang="en-US" sz="2000" b="1" dirty="0">
                <a:solidFill>
                  <a:schemeClr val="accent1"/>
                </a:solidFill>
              </a:rPr>
              <a:t>September 17, 2024</a:t>
            </a:r>
          </a:p>
        </p:txBody>
      </p:sp>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27212" y="132522"/>
            <a:ext cx="5562600" cy="762000"/>
          </a:xfrm>
        </p:spPr>
        <p:txBody>
          <a:bodyPr anchor="t">
            <a:noAutofit/>
          </a:bodyPr>
          <a:lstStyle/>
          <a:p>
            <a:pPr>
              <a:lnSpc>
                <a:spcPct val="100000"/>
              </a:lnSpc>
            </a:pPr>
            <a:r>
              <a:rPr lang="en-US" sz="8000" b="1" dirty="0">
                <a:solidFill>
                  <a:schemeClr val="accent1"/>
                </a:solidFill>
              </a:rPr>
              <a:t>Welcome!</a:t>
            </a:r>
          </a:p>
        </p:txBody>
      </p:sp>
      <p:sp>
        <p:nvSpPr>
          <p:cNvPr id="3" name="Content Placeholder 2"/>
          <p:cNvSpPr>
            <a:spLocks noGrp="1"/>
          </p:cNvSpPr>
          <p:nvPr>
            <p:ph idx="1"/>
          </p:nvPr>
        </p:nvSpPr>
        <p:spPr>
          <a:xfrm>
            <a:off x="74612" y="1524000"/>
            <a:ext cx="9067800" cy="7010400"/>
          </a:xfrm>
        </p:spPr>
        <p:txBody>
          <a:bodyPr vert="horz" lIns="121899" tIns="60949" rIns="121899" bIns="60949" numCol="2" rtlCol="0" anchor="t">
            <a:normAutofit/>
          </a:bodyPr>
          <a:lstStyle/>
          <a:p>
            <a:pPr marL="730885" lvl="1" indent="-304165"/>
            <a:r>
              <a:rPr lang="en-US" sz="2400" dirty="0"/>
              <a:t>Your “Go To” People</a:t>
            </a:r>
          </a:p>
          <a:p>
            <a:pPr marL="730885" lvl="1" indent="-304165"/>
            <a:r>
              <a:rPr lang="en-US" sz="2400" dirty="0"/>
              <a:t>Role of Mrs. Semar</a:t>
            </a:r>
          </a:p>
          <a:p>
            <a:pPr marL="730885" lvl="1" indent="-304165"/>
            <a:r>
              <a:rPr lang="en-US" sz="2400" dirty="0"/>
              <a:t>Freshman Year Overview</a:t>
            </a:r>
          </a:p>
          <a:p>
            <a:pPr marL="730885" lvl="1" indent="-304165"/>
            <a:r>
              <a:rPr lang="en-US" sz="2400" dirty="0"/>
              <a:t>Student Engagement</a:t>
            </a:r>
          </a:p>
          <a:p>
            <a:pPr marL="730885" lvl="1" indent="-304165"/>
            <a:r>
              <a:rPr lang="en-US" sz="2400" dirty="0"/>
              <a:t>Social &amp; Emotional Wellness</a:t>
            </a:r>
          </a:p>
          <a:p>
            <a:pPr marL="730885" lvl="1" indent="-304165"/>
            <a:r>
              <a:rPr lang="en-US" sz="2400" dirty="0"/>
              <a:t>Attendance Tips</a:t>
            </a:r>
          </a:p>
          <a:p>
            <a:pPr marL="730885" lvl="1" indent="-304165"/>
            <a:r>
              <a:rPr lang="en-US" sz="2400" dirty="0"/>
              <a:t>Learning Success</a:t>
            </a:r>
          </a:p>
          <a:p>
            <a:pPr marL="730885" lvl="1" indent="-304165"/>
            <a:r>
              <a:rPr lang="en-US" sz="2400" dirty="0"/>
              <a:t>Schoology vs HAC</a:t>
            </a:r>
          </a:p>
          <a:p>
            <a:pPr marL="730885" lvl="1" indent="-304165"/>
            <a:r>
              <a:rPr lang="en-US" sz="2400" dirty="0"/>
              <a:t>Graduation Requirements</a:t>
            </a:r>
          </a:p>
          <a:p>
            <a:pPr marL="730885" lvl="1" indent="-304165"/>
            <a:endParaRPr lang="en-US" sz="2400" dirty="0"/>
          </a:p>
          <a:p>
            <a:pPr marL="730885" lvl="1" indent="-304165"/>
            <a:endParaRPr lang="en-US" sz="2400" dirty="0"/>
          </a:p>
          <a:p>
            <a:pPr marL="730885" lvl="1" indent="-304165"/>
            <a:endParaRPr lang="en-US" sz="2400" dirty="0"/>
          </a:p>
          <a:p>
            <a:pPr marL="730885" lvl="1" indent="-304165"/>
            <a:endParaRPr lang="en-US" sz="2400" dirty="0"/>
          </a:p>
          <a:p>
            <a:pPr marL="730885" lvl="1" indent="-304165"/>
            <a:endParaRPr lang="en-US" sz="2400" dirty="0"/>
          </a:p>
          <a:p>
            <a:pPr marL="730885" lvl="1" indent="-304165"/>
            <a:r>
              <a:rPr lang="en-US" sz="2400" dirty="0"/>
              <a:t>Grades-Report Cards-Transcripts</a:t>
            </a:r>
          </a:p>
          <a:p>
            <a:pPr marL="730885" lvl="1" indent="-304165"/>
            <a:r>
              <a:rPr lang="en-US" sz="2400" dirty="0"/>
              <a:t>Mid-Term and Final Exams</a:t>
            </a:r>
          </a:p>
          <a:p>
            <a:pPr marL="730885" lvl="1" indent="-304165"/>
            <a:r>
              <a:rPr lang="en-US" sz="2400" dirty="0"/>
              <a:t>2025-2026 Course Selection</a:t>
            </a:r>
          </a:p>
          <a:p>
            <a:pPr marL="730885" lvl="1" indent="-304165"/>
            <a:r>
              <a:rPr lang="en-US" sz="2400" dirty="0"/>
              <a:t>Keystone Exams</a:t>
            </a:r>
          </a:p>
          <a:p>
            <a:pPr marL="730885" lvl="1" indent="-304165"/>
            <a:r>
              <a:rPr lang="en-US" sz="2400" dirty="0"/>
              <a:t>College Testing</a:t>
            </a:r>
          </a:p>
          <a:p>
            <a:pPr marL="730885" lvl="1" indent="-304165"/>
            <a:r>
              <a:rPr lang="en-US" sz="2400" dirty="0"/>
              <a:t>Working Papers</a:t>
            </a:r>
          </a:p>
          <a:p>
            <a:pPr marL="730885" lvl="1" indent="-304165"/>
            <a:r>
              <a:rPr lang="en-US" sz="2400" dirty="0"/>
              <a:t>School Counseling 10</a:t>
            </a:r>
            <a:r>
              <a:rPr lang="en-US" sz="2400" baseline="30000" dirty="0"/>
              <a:t>th</a:t>
            </a:r>
            <a:r>
              <a:rPr lang="en-US" sz="2400" dirty="0"/>
              <a:t>-12</a:t>
            </a:r>
            <a:r>
              <a:rPr lang="en-US" sz="2400" baseline="30000" dirty="0"/>
              <a:t>th </a:t>
            </a:r>
          </a:p>
          <a:p>
            <a:pPr marL="730885" lvl="1" indent="-304165"/>
            <a:r>
              <a:rPr lang="en-US" sz="2400" dirty="0"/>
              <a:t>Questions</a:t>
            </a:r>
            <a:endParaRPr lang="en-US" sz="2400" baseline="30000" dirty="0"/>
          </a:p>
          <a:p>
            <a:pPr marL="730885" lvl="1" indent="-304165"/>
            <a:endParaRPr lang="en-US" dirty="0"/>
          </a:p>
          <a:p>
            <a:pPr marL="730885" lvl="1" indent="-304165"/>
            <a:endParaRPr lang="en-US" dirty="0"/>
          </a:p>
        </p:txBody>
      </p:sp>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11664" y="685802"/>
            <a:ext cx="4711148" cy="2743198"/>
          </a:xfrm>
        </p:spPr>
        <p:txBody>
          <a:bodyPr>
            <a:normAutofit/>
          </a:bodyPr>
          <a:lstStyle/>
          <a:p>
            <a:pPr algn="ctr"/>
            <a:r>
              <a:rPr lang="en-US" sz="6000" dirty="0">
                <a:solidFill>
                  <a:schemeClr val="accent4"/>
                </a:solidFill>
              </a:rPr>
              <a:t>Your Go-To People</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5180012" y="457200"/>
            <a:ext cx="6324600" cy="6629400"/>
          </a:xfrm>
        </p:spPr>
        <p:txBody>
          <a:bodyPr vert="horz" lIns="121899" tIns="60949" rIns="121899" bIns="60949" rtlCol="0" anchor="t">
            <a:noAutofit/>
          </a:bodyPr>
          <a:lstStyle/>
          <a:p>
            <a:pPr marL="304165" indent="-304165"/>
            <a:r>
              <a:rPr lang="en-US" dirty="0"/>
              <a:t>9</a:t>
            </a:r>
            <a:r>
              <a:rPr lang="en-US" baseline="30000" dirty="0"/>
              <a:t>th</a:t>
            </a:r>
            <a:r>
              <a:rPr lang="en-US" dirty="0"/>
              <a:t> Grade School Counselor:                                             Jeannie Semar </a:t>
            </a:r>
            <a:r>
              <a:rPr lang="en-US" dirty="0">
                <a:solidFill>
                  <a:srgbClr val="FFC000"/>
                </a:solidFill>
                <a:hlinkClick r:id="rId2">
                  <a:extLst>
                    <a:ext uri="{A12FA001-AC4F-418D-AE19-62706E023703}">
                      <ahyp:hlinkClr xmlns:ahyp="http://schemas.microsoft.com/office/drawing/2018/hyperlinkcolor" val="tx"/>
                    </a:ext>
                  </a:extLst>
                </a:hlinkClick>
              </a:rPr>
              <a:t>jeannie.semar@rtsd.org</a:t>
            </a:r>
            <a:endParaRPr lang="en-US" dirty="0">
              <a:solidFill>
                <a:srgbClr val="FFC000"/>
              </a:solidFill>
            </a:endParaRPr>
          </a:p>
          <a:p>
            <a:pPr marL="304165" indent="-304165"/>
            <a:r>
              <a:rPr lang="en-US" dirty="0"/>
              <a:t>9</a:t>
            </a:r>
            <a:r>
              <a:rPr lang="en-US" baseline="30000" dirty="0"/>
              <a:t>th</a:t>
            </a:r>
            <a:r>
              <a:rPr lang="en-US" dirty="0"/>
              <a:t> Grade Administrator:                                                   </a:t>
            </a:r>
            <a:r>
              <a:rPr lang="en-US" dirty="0">
                <a:solidFill>
                  <a:srgbClr val="FFC000"/>
                </a:solidFill>
                <a:hlinkClick r:id="rId3">
                  <a:extLst>
                    <a:ext uri="{A12FA001-AC4F-418D-AE19-62706E023703}">
                      <ahyp:hlinkClr xmlns:ahyp="http://schemas.microsoft.com/office/drawing/2018/hyperlinkcolor" val="tx"/>
                    </a:ext>
                  </a:extLst>
                </a:hlinkClick>
              </a:rPr>
              <a:t>Eileen.Rudisill@rtsd.org</a:t>
            </a:r>
            <a:r>
              <a:rPr lang="en-US" dirty="0">
                <a:solidFill>
                  <a:srgbClr val="FFC000"/>
                </a:solidFill>
              </a:rPr>
              <a:t>(October) </a:t>
            </a:r>
            <a:r>
              <a:rPr lang="en-US" u="sng" dirty="0">
                <a:solidFill>
                  <a:srgbClr val="FFC000"/>
                </a:solidFill>
              </a:rPr>
              <a:t>Robert.Sokolowski@rtsd.org</a:t>
            </a:r>
          </a:p>
          <a:p>
            <a:pPr marL="304165" indent="-304165"/>
            <a:r>
              <a:rPr lang="en-US" dirty="0">
                <a:ea typeface="+mn-lt"/>
                <a:cs typeface="+mn-lt"/>
              </a:rPr>
              <a:t>Your Child’s Teachers!</a:t>
            </a:r>
          </a:p>
          <a:p>
            <a:pPr marL="304165" indent="-304165"/>
            <a:r>
              <a:rPr lang="en-US" dirty="0">
                <a:ea typeface="+mn-lt"/>
                <a:cs typeface="+mn-lt"/>
              </a:rPr>
              <a:t>Your Child’s Case Manager: IEP, 504</a:t>
            </a:r>
          </a:p>
          <a:p>
            <a:pPr marL="304165" indent="-304165"/>
            <a:r>
              <a:rPr lang="en-US" dirty="0">
                <a:ea typeface="+mn-lt"/>
                <a:cs typeface="+mn-lt"/>
              </a:rPr>
              <a:t>English Language Development Program:            Charlene Mastro </a:t>
            </a:r>
            <a:r>
              <a:rPr lang="en-US" dirty="0">
                <a:solidFill>
                  <a:srgbClr val="FFC000"/>
                </a:solidFill>
                <a:ea typeface="+mn-lt"/>
                <a:cs typeface="+mn-lt"/>
              </a:rPr>
              <a:t>c</a:t>
            </a:r>
            <a:r>
              <a:rPr lang="en-US" dirty="0">
                <a:solidFill>
                  <a:srgbClr val="FFC000"/>
                </a:solidFill>
                <a:ea typeface="+mn-lt"/>
                <a:cs typeface="+mn-lt"/>
                <a:hlinkClick r:id="rId4">
                  <a:extLst>
                    <a:ext uri="{A12FA001-AC4F-418D-AE19-62706E023703}">
                      <ahyp:hlinkClr xmlns:ahyp="http://schemas.microsoft.com/office/drawing/2018/hyperlinkcolor" val="tx"/>
                    </a:ext>
                  </a:extLst>
                </a:hlinkClick>
              </a:rPr>
              <a:t>harlene.mastro@rtsd.org</a:t>
            </a:r>
            <a:endParaRPr lang="en-US" dirty="0">
              <a:solidFill>
                <a:srgbClr val="FFC000"/>
              </a:solidFill>
              <a:ea typeface="+mn-lt"/>
              <a:cs typeface="+mn-lt"/>
            </a:endParaRPr>
          </a:p>
          <a:p>
            <a:pPr marL="304165" indent="-304165"/>
            <a:r>
              <a:rPr lang="en-US" dirty="0">
                <a:ea typeface="+mn-lt"/>
                <a:cs typeface="+mn-lt"/>
              </a:rPr>
              <a:t>School Nurse: Stephanie                                                   Grabuski  </a:t>
            </a:r>
            <a:r>
              <a:rPr lang="en-US" dirty="0">
                <a:solidFill>
                  <a:srgbClr val="FFC000"/>
                </a:solidFill>
                <a:ea typeface="+mn-lt"/>
                <a:cs typeface="+mn-lt"/>
                <a:hlinkClick r:id="rId5">
                  <a:extLst>
                    <a:ext uri="{A12FA001-AC4F-418D-AE19-62706E023703}">
                      <ahyp:hlinkClr xmlns:ahyp="http://schemas.microsoft.com/office/drawing/2018/hyperlinkcolor" val="tx"/>
                    </a:ext>
                  </a:extLst>
                </a:hlinkClick>
              </a:rPr>
              <a:t>stephanie.grabuski@rtsd.org</a:t>
            </a:r>
            <a:endParaRPr lang="en-US" dirty="0">
              <a:solidFill>
                <a:srgbClr val="FFC000"/>
              </a:solidFill>
              <a:ea typeface="+mn-lt"/>
              <a:cs typeface="+mn-lt"/>
            </a:endParaRPr>
          </a:p>
          <a:p>
            <a:pPr marL="304165" indent="-304165"/>
            <a:r>
              <a:rPr lang="en-US" dirty="0">
                <a:ea typeface="+mn-lt"/>
                <a:cs typeface="+mn-lt"/>
              </a:rPr>
              <a:t>Attendance:</a:t>
            </a:r>
            <a:r>
              <a:rPr lang="en-US" dirty="0">
                <a:solidFill>
                  <a:srgbClr val="FFC000"/>
                </a:solidFill>
                <a:ea typeface="+mn-lt"/>
                <a:cs typeface="+mn-lt"/>
              </a:rPr>
              <a:t> Stephanie Querze</a:t>
            </a:r>
          </a:p>
          <a:p>
            <a:r>
              <a:rPr lang="en-US" dirty="0">
                <a:ea typeface="+mn-lt"/>
                <a:cs typeface="+mn-lt"/>
              </a:rPr>
              <a:t>9th Grade Class Advisor:                                                         </a:t>
            </a:r>
            <a:r>
              <a:rPr lang="en-US" dirty="0">
                <a:solidFill>
                  <a:srgbClr val="FFC000"/>
                </a:solidFill>
                <a:ea typeface="+mn-lt"/>
                <a:cs typeface="+mn-lt"/>
              </a:rPr>
              <a:t>Dr. Alexis Swinehart </a:t>
            </a:r>
            <a:r>
              <a:rPr lang="en-US" dirty="0">
                <a:ea typeface="+mn-lt"/>
                <a:cs typeface="+mn-lt"/>
              </a:rPr>
              <a:t>alexis.swinehart@rtsd.org</a:t>
            </a:r>
            <a:endParaRPr lang="en-US" dirty="0">
              <a:solidFill>
                <a:srgbClr val="FFC000"/>
              </a:solidFill>
              <a:ea typeface="+mn-lt"/>
              <a:cs typeface="+mn-lt"/>
            </a:endParaRPr>
          </a:p>
        </p:txBody>
      </p:sp>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2D81628-3711-1B70-9240-AB5F53B6B920}"/>
              </a:ext>
            </a:extLst>
          </p:cNvPr>
          <p:cNvSpPr>
            <a:spLocks noGrp="1"/>
          </p:cNvSpPr>
          <p:nvPr>
            <p:ph type="body" sz="quarter" idx="11"/>
          </p:nvPr>
        </p:nvSpPr>
        <p:spPr>
          <a:xfrm>
            <a:off x="5256212" y="304800"/>
            <a:ext cx="6477000" cy="6477000"/>
          </a:xfrm>
        </p:spPr>
        <p:txBody>
          <a:bodyPr>
            <a:normAutofit/>
          </a:bodyPr>
          <a:lstStyle/>
          <a:p>
            <a:pPr>
              <a:lnSpc>
                <a:spcPct val="120000"/>
              </a:lnSpc>
            </a:pPr>
            <a:r>
              <a:rPr lang="en-US" sz="2400" dirty="0"/>
              <a:t>Primary Focus </a:t>
            </a:r>
            <a:r>
              <a:rPr lang="en-US" sz="2400" i="1" dirty="0"/>
              <a:t>right now is </a:t>
            </a:r>
            <a:r>
              <a:rPr lang="en-US" sz="2400" dirty="0"/>
              <a:t>on Your Child’s SEL (social, emotional, learning) Transition to the High School</a:t>
            </a:r>
          </a:p>
          <a:p>
            <a:pPr>
              <a:lnSpc>
                <a:spcPct val="120000"/>
              </a:lnSpc>
            </a:pPr>
            <a:r>
              <a:rPr lang="en-US" sz="2400" dirty="0"/>
              <a:t>Mental Health Support </a:t>
            </a:r>
          </a:p>
          <a:p>
            <a:pPr>
              <a:lnSpc>
                <a:spcPct val="120000"/>
              </a:lnSpc>
            </a:pPr>
            <a:r>
              <a:rPr lang="en-US" sz="2400" dirty="0"/>
              <a:t>Learning Access Support and Intervention</a:t>
            </a:r>
          </a:p>
          <a:p>
            <a:pPr>
              <a:lnSpc>
                <a:spcPct val="120000"/>
              </a:lnSpc>
            </a:pPr>
            <a:r>
              <a:rPr lang="en-US" sz="2400" dirty="0"/>
              <a:t>Individual Check-in Meetings- Sept-Early November.</a:t>
            </a:r>
          </a:p>
          <a:p>
            <a:pPr>
              <a:lnSpc>
                <a:spcPct val="120000"/>
              </a:lnSpc>
            </a:pPr>
            <a:r>
              <a:rPr lang="en-US" sz="2400" dirty="0"/>
              <a:t>Develop a personalized Four-Year Academic and Personal Plan- January-May</a:t>
            </a:r>
          </a:p>
          <a:p>
            <a:pPr>
              <a:lnSpc>
                <a:spcPct val="120000"/>
              </a:lnSpc>
            </a:pPr>
            <a:r>
              <a:rPr lang="en-US" sz="2400" dirty="0"/>
              <a:t>Course Selection for 10</a:t>
            </a:r>
            <a:r>
              <a:rPr lang="en-US" sz="2400" baseline="30000" dirty="0"/>
              <a:t>th</a:t>
            </a:r>
            <a:r>
              <a:rPr lang="en-US" sz="2400" dirty="0"/>
              <a:t> Grade</a:t>
            </a:r>
          </a:p>
          <a:p>
            <a:pPr>
              <a:lnSpc>
                <a:spcPct val="120000"/>
              </a:lnSpc>
            </a:pPr>
            <a:r>
              <a:rPr lang="en-US" sz="2400" dirty="0"/>
              <a:t>Transition to 10</a:t>
            </a:r>
            <a:r>
              <a:rPr lang="en-US" sz="2400" baseline="30000" dirty="0"/>
              <a:t>th</a:t>
            </a:r>
            <a:r>
              <a:rPr lang="en-US" sz="2400" dirty="0"/>
              <a:t> </a:t>
            </a:r>
          </a:p>
          <a:p>
            <a:endParaRPr lang="en-US" dirty="0"/>
          </a:p>
        </p:txBody>
      </p:sp>
      <p:sp>
        <p:nvSpPr>
          <p:cNvPr id="4" name="Title 3">
            <a:extLst>
              <a:ext uri="{FF2B5EF4-FFF2-40B4-BE49-F238E27FC236}">
                <a16:creationId xmlns:a16="http://schemas.microsoft.com/office/drawing/2014/main" id="{A65CB9DA-65B5-E4B7-A393-45E9BE34AC71}"/>
              </a:ext>
            </a:extLst>
          </p:cNvPr>
          <p:cNvSpPr>
            <a:spLocks noGrp="1"/>
          </p:cNvSpPr>
          <p:nvPr>
            <p:ph type="title"/>
          </p:nvPr>
        </p:nvSpPr>
        <p:spPr>
          <a:xfrm>
            <a:off x="-77787" y="76200"/>
            <a:ext cx="4419600" cy="2743198"/>
          </a:xfrm>
        </p:spPr>
        <p:txBody>
          <a:bodyPr>
            <a:noAutofit/>
          </a:bodyPr>
          <a:lstStyle/>
          <a:p>
            <a:pPr algn="ctr"/>
            <a:r>
              <a:rPr lang="en-US" sz="5500" dirty="0"/>
              <a:t>Role of 9</a:t>
            </a:r>
            <a:r>
              <a:rPr lang="en-US" sz="5500" baseline="30000" dirty="0"/>
              <a:t>th</a:t>
            </a:r>
            <a:r>
              <a:rPr lang="en-US" sz="5500" dirty="0"/>
              <a:t> Grade School Counselor </a:t>
            </a:r>
          </a:p>
        </p:txBody>
      </p:sp>
    </p:spTree>
    <p:extLst>
      <p:ext uri="{BB962C8B-B14F-4D97-AF65-F5344CB8AC3E}">
        <p14:creationId xmlns:p14="http://schemas.microsoft.com/office/powerpoint/2010/main" val="1319450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8F8DD9-5A3F-F79F-B104-807233835EA5}"/>
              </a:ext>
            </a:extLst>
          </p:cNvPr>
          <p:cNvSpPr>
            <a:spLocks noGrp="1"/>
          </p:cNvSpPr>
          <p:nvPr>
            <p:ph type="title"/>
          </p:nvPr>
        </p:nvSpPr>
        <p:spPr/>
        <p:txBody>
          <a:bodyPr>
            <a:normAutofit/>
          </a:bodyPr>
          <a:lstStyle/>
          <a:p>
            <a:r>
              <a:rPr lang="en-US" sz="4400" dirty="0"/>
              <a:t>Monthly Counselor Chat!</a:t>
            </a:r>
          </a:p>
        </p:txBody>
      </p:sp>
      <p:sp>
        <p:nvSpPr>
          <p:cNvPr id="5" name="TextBox 4">
            <a:extLst>
              <a:ext uri="{FF2B5EF4-FFF2-40B4-BE49-F238E27FC236}">
                <a16:creationId xmlns:a16="http://schemas.microsoft.com/office/drawing/2014/main" id="{A0B2B148-B9E8-0AFE-E556-DC64579B864F}"/>
              </a:ext>
            </a:extLst>
          </p:cNvPr>
          <p:cNvSpPr txBox="1"/>
          <p:nvPr/>
        </p:nvSpPr>
        <p:spPr>
          <a:xfrm>
            <a:off x="4799012" y="1371600"/>
            <a:ext cx="6092190" cy="4770537"/>
          </a:xfrm>
          <a:prstGeom prst="rect">
            <a:avLst/>
          </a:prstGeom>
          <a:noFill/>
        </p:spPr>
        <p:txBody>
          <a:bodyPr wrap="square">
            <a:spAutoFit/>
          </a:bodyPr>
          <a:lstStyle/>
          <a:p>
            <a:pPr marL="342900" indent="-342900" algn="l">
              <a:buFont typeface="Arial" panose="020B0604020202020204" pitchFamily="34" charset="0"/>
              <a:buChar char="•"/>
            </a:pPr>
            <a:r>
              <a:rPr lang="en-US" sz="2800" b="0" i="0" dirty="0">
                <a:solidFill>
                  <a:schemeClr val="bg1"/>
                </a:solidFill>
                <a:effectLst/>
                <a:latin typeface="Source Sans Pro" panose="020B0503030403020204" pitchFamily="34" charset="0"/>
              </a:rPr>
              <a:t>8:45 a.m.- via ZOOM (no longer than 30 minutes)</a:t>
            </a:r>
          </a:p>
          <a:p>
            <a:pPr algn="l"/>
            <a:endParaRPr lang="en-US" sz="2800" dirty="0">
              <a:solidFill>
                <a:schemeClr val="bg1"/>
              </a:solidFill>
              <a:latin typeface="Source Sans Pro" panose="020B0503030403020204" pitchFamily="34" charset="0"/>
            </a:endParaRPr>
          </a:p>
          <a:p>
            <a:pPr marL="342900" indent="-342900" algn="l">
              <a:buFont typeface="Arial" panose="020B0604020202020204" pitchFamily="34" charset="0"/>
              <a:buChar char="•"/>
            </a:pPr>
            <a:r>
              <a:rPr lang="en-US" sz="2800" dirty="0">
                <a:solidFill>
                  <a:schemeClr val="bg1"/>
                </a:solidFill>
                <a:latin typeface="Source Sans Pro" panose="020B0503030403020204" pitchFamily="34" charset="0"/>
              </a:rPr>
              <a:t>S</a:t>
            </a:r>
            <a:r>
              <a:rPr lang="en-US" sz="2800" b="0" i="0" dirty="0">
                <a:solidFill>
                  <a:schemeClr val="bg1"/>
                </a:solidFill>
                <a:effectLst/>
                <a:latin typeface="Source Sans Pro" panose="020B0503030403020204" pitchFamily="34" charset="0"/>
              </a:rPr>
              <a:t>econd Tuesday of every month </a:t>
            </a:r>
          </a:p>
          <a:p>
            <a:pPr algn="l"/>
            <a:endParaRPr lang="en-US" sz="2800" b="0" i="0" dirty="0">
              <a:solidFill>
                <a:schemeClr val="bg1"/>
              </a:solidFill>
              <a:effectLst/>
              <a:latin typeface="Source Sans Pro" panose="020B0503030403020204" pitchFamily="34" charset="0"/>
            </a:endParaRPr>
          </a:p>
          <a:p>
            <a:pPr marL="342900" indent="-342900" algn="l">
              <a:buFont typeface="Arial" panose="020B0604020202020204" pitchFamily="34" charset="0"/>
              <a:buChar char="•"/>
            </a:pPr>
            <a:r>
              <a:rPr lang="en-US" sz="2800" b="0" i="0" dirty="0">
                <a:solidFill>
                  <a:schemeClr val="bg1"/>
                </a:solidFill>
                <a:effectLst/>
                <a:latin typeface="Source Sans Pro" panose="020B0503030403020204" pitchFamily="34" charset="0"/>
              </a:rPr>
              <a:t>September – April</a:t>
            </a:r>
          </a:p>
          <a:p>
            <a:pPr algn="l"/>
            <a:r>
              <a:rPr lang="en-US" sz="2800" b="0" i="0" dirty="0">
                <a:solidFill>
                  <a:schemeClr val="bg1"/>
                </a:solidFill>
                <a:effectLst/>
                <a:latin typeface="Source Sans Pro" panose="020B0503030403020204" pitchFamily="34" charset="0"/>
              </a:rPr>
              <a:t> </a:t>
            </a:r>
          </a:p>
          <a:p>
            <a:pPr marL="342900" indent="-342900" algn="l">
              <a:buFont typeface="Arial" panose="020B0604020202020204" pitchFamily="34" charset="0"/>
              <a:buChar char="•"/>
            </a:pPr>
            <a:r>
              <a:rPr lang="en-US" sz="2800" b="0" i="0" dirty="0">
                <a:solidFill>
                  <a:schemeClr val="bg1"/>
                </a:solidFill>
                <a:effectLst/>
                <a:latin typeface="Source Sans Pro" panose="020B0503030403020204" pitchFamily="34" charset="0"/>
              </a:rPr>
              <a:t>Stay informed of departmental happenings, updates, and hot topics from the counseling department.  </a:t>
            </a:r>
          </a:p>
          <a:p>
            <a:pPr algn="l"/>
            <a:endParaRPr lang="en-US" dirty="0">
              <a:solidFill>
                <a:srgbClr val="373737"/>
              </a:solidFill>
              <a:highlight>
                <a:srgbClr val="FFFFFF"/>
              </a:highlight>
              <a:latin typeface="Source Sans Pro" panose="020B0503030403020204" pitchFamily="34" charset="0"/>
            </a:endParaRPr>
          </a:p>
        </p:txBody>
      </p:sp>
      <p:sp>
        <p:nvSpPr>
          <p:cNvPr id="6" name="TextBox 5">
            <a:extLst>
              <a:ext uri="{FF2B5EF4-FFF2-40B4-BE49-F238E27FC236}">
                <a16:creationId xmlns:a16="http://schemas.microsoft.com/office/drawing/2014/main" id="{565E87B0-080A-752A-CF27-BF8381F99D7F}"/>
              </a:ext>
            </a:extLst>
          </p:cNvPr>
          <p:cNvSpPr txBox="1"/>
          <p:nvPr/>
        </p:nvSpPr>
        <p:spPr>
          <a:xfrm>
            <a:off x="531812" y="4114800"/>
            <a:ext cx="3810000" cy="1144929"/>
          </a:xfrm>
          <a:prstGeom prst="rect">
            <a:avLst/>
          </a:prstGeom>
          <a:noFill/>
        </p:spPr>
        <p:txBody>
          <a:bodyPr wrap="square" rtlCol="0">
            <a:spAutoFit/>
          </a:bodyPr>
          <a:lstStyle/>
          <a:p>
            <a:pPr>
              <a:lnSpc>
                <a:spcPct val="95000"/>
              </a:lnSpc>
            </a:pPr>
            <a:r>
              <a:rPr lang="en-US">
                <a:hlinkClick r:id="rId3"/>
              </a:rPr>
              <a:t>Counseling Department - Radnor High School (rtsd.org)</a:t>
            </a:r>
            <a:endParaRPr lang="en-US" dirty="0"/>
          </a:p>
        </p:txBody>
      </p:sp>
    </p:spTree>
    <p:extLst>
      <p:ext uri="{BB962C8B-B14F-4D97-AF65-F5344CB8AC3E}">
        <p14:creationId xmlns:p14="http://schemas.microsoft.com/office/powerpoint/2010/main" val="11698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684212" y="186559"/>
            <a:ext cx="5562600" cy="1295400"/>
          </a:xfrm>
        </p:spPr>
        <p:txBody>
          <a:bodyPr anchor="t">
            <a:noAutofit/>
          </a:bodyPr>
          <a:lstStyle/>
          <a:p>
            <a:pPr>
              <a:lnSpc>
                <a:spcPct val="100000"/>
              </a:lnSpc>
            </a:pPr>
            <a:r>
              <a:rPr lang="en-US" sz="4000" b="1" dirty="0">
                <a:solidFill>
                  <a:schemeClr val="bg1"/>
                </a:solidFill>
              </a:rPr>
              <a:t>Freshman Year overview</a:t>
            </a:r>
          </a:p>
        </p:txBody>
      </p:sp>
      <p:sp>
        <p:nvSpPr>
          <p:cNvPr id="3" name="Content Placeholder 2"/>
          <p:cNvSpPr>
            <a:spLocks noGrp="1"/>
          </p:cNvSpPr>
          <p:nvPr>
            <p:ph idx="1"/>
          </p:nvPr>
        </p:nvSpPr>
        <p:spPr>
          <a:xfrm>
            <a:off x="455612" y="1600200"/>
            <a:ext cx="6477000" cy="5334000"/>
          </a:xfrm>
        </p:spPr>
        <p:txBody>
          <a:bodyPr vert="horz" lIns="121899" tIns="60949" rIns="121899" bIns="60949" rtlCol="0" anchor="t">
            <a:normAutofit fontScale="92500" lnSpcReduction="20000"/>
          </a:bodyPr>
          <a:lstStyle/>
          <a:p>
            <a:r>
              <a:rPr lang="en-US" sz="2400" dirty="0"/>
              <a:t>10/16 Wednesday PSAT 8/9 Exam</a:t>
            </a:r>
          </a:p>
          <a:p>
            <a:r>
              <a:rPr lang="en-US" sz="2400" dirty="0"/>
              <a:t>10/28-10/31 LM WEEK (Pep Rally Thursday 10/31)</a:t>
            </a:r>
          </a:p>
          <a:p>
            <a:pPr marL="304165" indent="-304165">
              <a:buClr>
                <a:schemeClr val="bg1"/>
              </a:buClr>
            </a:pPr>
            <a:r>
              <a:rPr lang="en-US" sz="2400" dirty="0"/>
              <a:t>11/8 Marking Period 1 Ends</a:t>
            </a:r>
          </a:p>
          <a:p>
            <a:pPr marL="304165" indent="-304165">
              <a:buClr>
                <a:schemeClr val="bg1"/>
              </a:buClr>
            </a:pPr>
            <a:r>
              <a:rPr lang="en-US" sz="2400" dirty="0"/>
              <a:t>12/4-12/18 Winter Keystone Window</a:t>
            </a:r>
          </a:p>
          <a:p>
            <a:pPr marL="304165" indent="-304165">
              <a:buClr>
                <a:schemeClr val="bg1"/>
              </a:buClr>
            </a:pPr>
            <a:r>
              <a:rPr lang="en-US" sz="2400" dirty="0"/>
              <a:t>1/24, 1/27-1/28 Mid-Term Exams </a:t>
            </a:r>
          </a:p>
          <a:p>
            <a:pPr marL="304165" indent="-304165">
              <a:buClr>
                <a:schemeClr val="bg1"/>
              </a:buClr>
            </a:pPr>
            <a:r>
              <a:rPr lang="en-US" sz="2400" dirty="0"/>
              <a:t>1/28 Marking Period 2 Ends</a:t>
            </a:r>
          </a:p>
          <a:p>
            <a:pPr marL="304165" indent="-304165">
              <a:buClr>
                <a:schemeClr val="bg1"/>
              </a:buClr>
            </a:pPr>
            <a:r>
              <a:rPr lang="en-US" sz="2400" dirty="0"/>
              <a:t>February (TBD) Freshmen Semiformal</a:t>
            </a:r>
          </a:p>
          <a:p>
            <a:pPr marL="304165" indent="-304165">
              <a:buClr>
                <a:schemeClr val="bg1"/>
              </a:buClr>
            </a:pPr>
            <a:r>
              <a:rPr lang="en-US" sz="2400" dirty="0"/>
              <a:t>4/4 Marking Period 3 Ends</a:t>
            </a:r>
          </a:p>
          <a:p>
            <a:pPr marL="304165" indent="-304165"/>
            <a:r>
              <a:rPr lang="en-US" sz="2400" dirty="0"/>
              <a:t>5/12-23 Spring Keystone Window</a:t>
            </a:r>
          </a:p>
          <a:p>
            <a:pPr marL="304165" indent="-304165">
              <a:buClr>
                <a:schemeClr val="bg1"/>
              </a:buClr>
            </a:pPr>
            <a:r>
              <a:rPr lang="en-US" sz="2400" dirty="0"/>
              <a:t>6/6-6/10 Final Exams &amp; Fourth Marking Period Ends 6/11</a:t>
            </a:r>
          </a:p>
          <a:p>
            <a:pPr marL="304165" indent="-304165">
              <a:buClr>
                <a:schemeClr val="bg1"/>
              </a:buClr>
            </a:pPr>
            <a:endParaRPr lang="en-US" sz="2000" dirty="0"/>
          </a:p>
          <a:p>
            <a:pPr marL="304165" indent="-304165">
              <a:buClr>
                <a:schemeClr val="bg1"/>
              </a:buClr>
            </a:pPr>
            <a:endParaRPr lang="en-US" sz="2000" dirty="0">
              <a:solidFill>
                <a:schemeClr val="bg1"/>
              </a:solidFill>
            </a:endParaRPr>
          </a:p>
        </p:txBody>
      </p:sp>
      <p:sp>
        <p:nvSpPr>
          <p:cNvPr id="2" name="TextBox 1">
            <a:extLst>
              <a:ext uri="{FF2B5EF4-FFF2-40B4-BE49-F238E27FC236}">
                <a16:creationId xmlns:a16="http://schemas.microsoft.com/office/drawing/2014/main" id="{202A359D-4589-F6D1-1C6D-FE9D73ECB2C6}"/>
              </a:ext>
            </a:extLst>
          </p:cNvPr>
          <p:cNvSpPr txBox="1"/>
          <p:nvPr/>
        </p:nvSpPr>
        <p:spPr>
          <a:xfrm rot="19423984">
            <a:off x="5273089" y="1874937"/>
            <a:ext cx="6616043" cy="1193281"/>
          </a:xfrm>
          <a:prstGeom prst="rect">
            <a:avLst/>
          </a:prstGeom>
          <a:noFill/>
        </p:spPr>
        <p:txBody>
          <a:bodyPr wrap="square" rtlCol="0">
            <a:prstTxWarp prst="textCircle">
              <a:avLst/>
            </a:prstTxWarp>
            <a:spAutoFit/>
          </a:bodyPr>
          <a:lstStyle/>
          <a:p>
            <a:pPr>
              <a:lnSpc>
                <a:spcPct val="95000"/>
              </a:lnSpc>
            </a:pPr>
            <a:r>
              <a:rPr lang="en-US" sz="8000" b="1" dirty="0">
                <a:ln w="22225">
                  <a:solidFill>
                    <a:schemeClr val="accent2"/>
                  </a:solidFill>
                  <a:prstDash val="solid"/>
                </a:ln>
                <a:solidFill>
                  <a:schemeClr val="accent1">
                    <a:lumMod val="75000"/>
                  </a:schemeClr>
                </a:solidFill>
              </a:rPr>
              <a:t>Class of 2028</a:t>
            </a:r>
          </a:p>
        </p:txBody>
      </p:sp>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99D361-319F-4BC4-81C4-F32BBF7A4FB8}"/>
              </a:ext>
            </a:extLst>
          </p:cNvPr>
          <p:cNvSpPr>
            <a:spLocks noGrp="1"/>
          </p:cNvSpPr>
          <p:nvPr>
            <p:ph type="title"/>
          </p:nvPr>
        </p:nvSpPr>
        <p:spPr>
          <a:xfrm>
            <a:off x="-153989" y="569347"/>
            <a:ext cx="5029201" cy="2270171"/>
          </a:xfrm>
        </p:spPr>
        <p:txBody>
          <a:bodyPr>
            <a:normAutofit/>
          </a:bodyPr>
          <a:lstStyle/>
          <a:p>
            <a:pPr algn="ctr"/>
            <a:r>
              <a:rPr lang="en-US" dirty="0"/>
              <a:t>School Connectedness…</a:t>
            </a:r>
            <a:br>
              <a:rPr lang="en-US" dirty="0"/>
            </a:br>
            <a:r>
              <a:rPr lang="en-US" dirty="0"/>
              <a:t>Get Involved!</a:t>
            </a:r>
          </a:p>
        </p:txBody>
      </p:sp>
      <p:sp>
        <p:nvSpPr>
          <p:cNvPr id="3" name="Text Placeholder 2">
            <a:extLst>
              <a:ext uri="{FF2B5EF4-FFF2-40B4-BE49-F238E27FC236}">
                <a16:creationId xmlns:a16="http://schemas.microsoft.com/office/drawing/2014/main" id="{ACCF25D8-462F-8B4A-8D99-662B5C3FFDE9}"/>
              </a:ext>
            </a:extLst>
          </p:cNvPr>
          <p:cNvSpPr>
            <a:spLocks noGrp="1"/>
          </p:cNvSpPr>
          <p:nvPr>
            <p:ph type="body" sz="quarter" idx="11"/>
          </p:nvPr>
        </p:nvSpPr>
        <p:spPr>
          <a:xfrm>
            <a:off x="4799013" y="381000"/>
            <a:ext cx="7239000" cy="6248400"/>
          </a:xfrm>
        </p:spPr>
        <p:txBody>
          <a:bodyPr/>
          <a:lstStyle/>
          <a:p>
            <a:pPr marL="0" indent="0">
              <a:buClr>
                <a:schemeClr val="bg1"/>
              </a:buClr>
              <a:buNone/>
            </a:pPr>
            <a:r>
              <a:rPr lang="en-US" sz="2800" dirty="0"/>
              <a:t>Getting involved helps students develop healthy common interest peer relationships, and connect  with coaches,  teachers and staff, while developing a sense of connectedness to the Radnor community.</a:t>
            </a:r>
          </a:p>
          <a:p>
            <a:pPr marL="0" indent="0">
              <a:buClr>
                <a:schemeClr val="bg1"/>
              </a:buClr>
              <a:buNone/>
            </a:pPr>
            <a:endParaRPr lang="en-US" sz="2800" dirty="0"/>
          </a:p>
          <a:p>
            <a:pPr>
              <a:buClr>
                <a:schemeClr val="bg1"/>
              </a:buClr>
            </a:pPr>
            <a:r>
              <a:rPr lang="en-US" sz="2800" dirty="0"/>
              <a:t>Over 100 RHS Clubs and Organizations- </a:t>
            </a:r>
            <a:r>
              <a:rPr lang="en-US" sz="2800" dirty="0">
                <a:solidFill>
                  <a:srgbClr val="002060"/>
                </a:solidFill>
              </a:rPr>
              <a:t>Club &amp; Activities Fair! September 19</a:t>
            </a:r>
            <a:r>
              <a:rPr lang="en-US" sz="2800" baseline="30000" dirty="0">
                <a:solidFill>
                  <a:srgbClr val="002060"/>
                </a:solidFill>
              </a:rPr>
              <a:t>th</a:t>
            </a:r>
            <a:r>
              <a:rPr lang="en-US" sz="2800" dirty="0">
                <a:solidFill>
                  <a:srgbClr val="002060"/>
                </a:solidFill>
              </a:rPr>
              <a:t> during Lunch &amp; Learn </a:t>
            </a:r>
          </a:p>
          <a:p>
            <a:pPr>
              <a:buClr>
                <a:schemeClr val="bg1"/>
              </a:buClr>
            </a:pPr>
            <a:r>
              <a:rPr lang="en-US" sz="2800" dirty="0"/>
              <a:t>25 PIAA Athletic Teams</a:t>
            </a:r>
          </a:p>
          <a:p>
            <a:pPr lvl="2">
              <a:buFont typeface="Wingdings" panose="05000000000000000000" pitchFamily="2" charset="2"/>
              <a:buChar char="ü"/>
            </a:pPr>
            <a:r>
              <a:rPr lang="en-US" dirty="0"/>
              <a:t>Physicals and Forms Required to Participate</a:t>
            </a:r>
          </a:p>
          <a:p>
            <a:r>
              <a:rPr lang="en-US" sz="2800" dirty="0"/>
              <a:t>7 Athletic Clubs</a:t>
            </a:r>
          </a:p>
        </p:txBody>
      </p:sp>
      <p:sp>
        <p:nvSpPr>
          <p:cNvPr id="4" name="TextBox 3">
            <a:extLst>
              <a:ext uri="{FF2B5EF4-FFF2-40B4-BE49-F238E27FC236}">
                <a16:creationId xmlns:a16="http://schemas.microsoft.com/office/drawing/2014/main" id="{EC43C148-55A9-7740-EEDA-672A2CBBC771}"/>
              </a:ext>
            </a:extLst>
          </p:cNvPr>
          <p:cNvSpPr txBox="1"/>
          <p:nvPr/>
        </p:nvSpPr>
        <p:spPr>
          <a:xfrm>
            <a:off x="455612" y="3810000"/>
            <a:ext cx="3810000" cy="355482"/>
          </a:xfrm>
          <a:prstGeom prst="rect">
            <a:avLst/>
          </a:prstGeom>
          <a:noFill/>
        </p:spPr>
        <p:txBody>
          <a:bodyPr wrap="square" rtlCol="0">
            <a:spAutoFit/>
          </a:bodyPr>
          <a:lstStyle/>
          <a:p>
            <a:pPr>
              <a:lnSpc>
                <a:spcPct val="95000"/>
              </a:lnSpc>
            </a:pPr>
            <a:r>
              <a:rPr lang="en-US" sz="1800" dirty="0"/>
              <a:t>Stay Connected- Radnor Reader!</a:t>
            </a:r>
          </a:p>
        </p:txBody>
      </p:sp>
      <p:pic>
        <p:nvPicPr>
          <p:cNvPr id="6" name="Picture 5">
            <a:extLst>
              <a:ext uri="{FF2B5EF4-FFF2-40B4-BE49-F238E27FC236}">
                <a16:creationId xmlns:a16="http://schemas.microsoft.com/office/drawing/2014/main" id="{B5D5A75D-772A-A55D-F5D1-0175F03DC0A8}"/>
              </a:ext>
            </a:extLst>
          </p:cNvPr>
          <p:cNvPicPr>
            <a:picLocks noChangeAspect="1"/>
          </p:cNvPicPr>
          <p:nvPr/>
        </p:nvPicPr>
        <p:blipFill>
          <a:blip r:embed="rId3"/>
          <a:stretch>
            <a:fillRect/>
          </a:stretch>
        </p:blipFill>
        <p:spPr>
          <a:xfrm>
            <a:off x="1065212" y="4165482"/>
            <a:ext cx="2255709" cy="2252554"/>
          </a:xfrm>
          <a:prstGeom prst="rect">
            <a:avLst/>
          </a:prstGeom>
        </p:spPr>
      </p:pic>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4612" y="228600"/>
            <a:ext cx="9144000" cy="1143000"/>
          </a:xfrm>
        </p:spPr>
        <p:txBody>
          <a:bodyPr anchor="t">
            <a:noAutofit/>
          </a:bodyPr>
          <a:lstStyle/>
          <a:p>
            <a:pPr>
              <a:lnSpc>
                <a:spcPct val="100000"/>
              </a:lnSpc>
            </a:pPr>
            <a:r>
              <a:rPr lang="en-US" sz="4800" b="1" dirty="0"/>
              <a:t>Social</a:t>
            </a:r>
            <a:r>
              <a:rPr lang="en-US" sz="4800" b="1" dirty="0">
                <a:solidFill>
                  <a:schemeClr val="bg1"/>
                </a:solidFill>
              </a:rPr>
              <a:t> </a:t>
            </a:r>
            <a:r>
              <a:rPr lang="en-US" sz="4800" b="1" dirty="0"/>
              <a:t>&amp;</a:t>
            </a:r>
            <a:r>
              <a:rPr lang="en-US" sz="4800" dirty="0"/>
              <a:t> Emotional Wellness</a:t>
            </a:r>
            <a:r>
              <a:rPr lang="en-US" sz="4800" b="1" dirty="0">
                <a:solidFill>
                  <a:schemeClr val="bg1"/>
                </a:solidFill>
              </a:rPr>
              <a:t> </a:t>
            </a:r>
            <a:r>
              <a:rPr lang="en-US" sz="4000" b="1" dirty="0">
                <a:solidFill>
                  <a:schemeClr val="bg1"/>
                </a:solidFill>
              </a:rPr>
              <a:t>Emotional Wellness</a:t>
            </a:r>
          </a:p>
        </p:txBody>
      </p:sp>
      <p:sp>
        <p:nvSpPr>
          <p:cNvPr id="10" name="Content Placeholder 9">
            <a:extLst>
              <a:ext uri="{FF2B5EF4-FFF2-40B4-BE49-F238E27FC236}">
                <a16:creationId xmlns:a16="http://schemas.microsoft.com/office/drawing/2014/main" id="{060039BC-48A0-0C4E-968A-EAA26238AD3B}"/>
              </a:ext>
            </a:extLst>
          </p:cNvPr>
          <p:cNvSpPr>
            <a:spLocks noGrp="1"/>
          </p:cNvSpPr>
          <p:nvPr>
            <p:ph idx="1"/>
          </p:nvPr>
        </p:nvSpPr>
        <p:spPr>
          <a:xfrm>
            <a:off x="227012" y="1219200"/>
            <a:ext cx="8686800" cy="5496910"/>
          </a:xfrm>
        </p:spPr>
        <p:txBody>
          <a:bodyPr>
            <a:normAutofit/>
          </a:bodyPr>
          <a:lstStyle/>
          <a:p>
            <a:pPr marL="0" indent="0">
              <a:buNone/>
            </a:pPr>
            <a:r>
              <a:rPr lang="en-US" b="1" dirty="0"/>
              <a:t>Student Assistance Program- SAP </a:t>
            </a:r>
          </a:p>
          <a:p>
            <a:pPr marL="0" indent="0">
              <a:buNone/>
            </a:pPr>
            <a:r>
              <a:rPr lang="en-US" dirty="0"/>
              <a:t>Support for students struggling or concerned with:</a:t>
            </a:r>
          </a:p>
          <a:p>
            <a:pPr lvl="1"/>
            <a:r>
              <a:rPr lang="en-US" dirty="0">
                <a:solidFill>
                  <a:schemeClr val="accent1"/>
                </a:solidFill>
              </a:rPr>
              <a:t>Behavior</a:t>
            </a:r>
          </a:p>
          <a:p>
            <a:pPr lvl="1"/>
            <a:r>
              <a:rPr lang="en-US" dirty="0">
                <a:solidFill>
                  <a:schemeClr val="accent1"/>
                </a:solidFill>
              </a:rPr>
              <a:t>Attendance</a:t>
            </a:r>
          </a:p>
          <a:p>
            <a:pPr lvl="1"/>
            <a:r>
              <a:rPr lang="en-US" dirty="0">
                <a:solidFill>
                  <a:schemeClr val="accent1"/>
                </a:solidFill>
              </a:rPr>
              <a:t>Health </a:t>
            </a:r>
          </a:p>
          <a:p>
            <a:pPr lvl="1"/>
            <a:r>
              <a:rPr lang="en-US" dirty="0">
                <a:solidFill>
                  <a:schemeClr val="accent1"/>
                </a:solidFill>
              </a:rPr>
              <a:t>Social &amp; Mental Health</a:t>
            </a:r>
          </a:p>
          <a:p>
            <a:pPr lvl="1"/>
            <a:r>
              <a:rPr lang="en-US" dirty="0">
                <a:solidFill>
                  <a:schemeClr val="accent1"/>
                </a:solidFill>
              </a:rPr>
              <a:t>Academics</a:t>
            </a:r>
          </a:p>
          <a:p>
            <a:pPr lvl="1"/>
            <a:r>
              <a:rPr lang="en-US" dirty="0">
                <a:solidFill>
                  <a:schemeClr val="accent1"/>
                </a:solidFill>
              </a:rPr>
              <a:t>Drug and Alcohol</a:t>
            </a:r>
          </a:p>
          <a:p>
            <a:pPr marL="0" indent="0">
              <a:buNone/>
            </a:pPr>
            <a:r>
              <a:rPr lang="en-US" dirty="0"/>
              <a:t>SAP team members are school counselors, teachers, administrators, school psychologists, social worker, and applicable contracted staff with expertise in mental health and drug and alcohol resources. </a:t>
            </a:r>
          </a:p>
          <a:p>
            <a:pPr marL="0" indent="0">
              <a:buNone/>
            </a:pPr>
            <a:r>
              <a:rPr lang="en-US" dirty="0"/>
              <a:t>Parents, Students, and Staff may refer a child to the SAP team.  </a:t>
            </a:r>
          </a:p>
          <a:p>
            <a:pPr marL="426645" lvl="1" indent="0">
              <a:buNone/>
            </a:pPr>
            <a:endParaRPr lang="en-US" dirty="0"/>
          </a:p>
        </p:txBody>
      </p:sp>
    </p:spTree>
    <p:extLst>
      <p:ext uri="{BB962C8B-B14F-4D97-AF65-F5344CB8AC3E}">
        <p14:creationId xmlns:p14="http://schemas.microsoft.com/office/powerpoint/2010/main" val="371437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621957-5886-D385-324A-A8B2467C8417}"/>
              </a:ext>
            </a:extLst>
          </p:cNvPr>
          <p:cNvSpPr>
            <a:spLocks noGrp="1"/>
          </p:cNvSpPr>
          <p:nvPr>
            <p:ph type="body" sz="quarter" idx="11"/>
          </p:nvPr>
        </p:nvSpPr>
        <p:spPr>
          <a:xfrm>
            <a:off x="4722812" y="304800"/>
            <a:ext cx="7162800" cy="6324600"/>
          </a:xfrm>
        </p:spPr>
        <p:txBody>
          <a:bodyPr>
            <a:normAutofit fontScale="92500" lnSpcReduction="20000"/>
          </a:bodyPr>
          <a:lstStyle/>
          <a:p>
            <a:pPr marL="0" marR="0" indent="0">
              <a:spcBef>
                <a:spcPts val="0"/>
              </a:spcBef>
              <a:spcAft>
                <a:spcPts val="0"/>
              </a:spcAft>
              <a:buNone/>
            </a:pPr>
            <a:r>
              <a:rPr lang="en-US" dirty="0">
                <a:effectLst/>
                <a:ea typeface="Times New Roman" panose="02020603050405020304" pitchFamily="18" charset="0"/>
              </a:rPr>
              <a:t>	</a:t>
            </a:r>
            <a:endParaRPr lang="en-US" sz="3000" dirty="0">
              <a:effectLst/>
              <a:ea typeface="Times New Roman" panose="02020603050405020304" pitchFamily="18" charset="0"/>
            </a:endParaRPr>
          </a:p>
          <a:p>
            <a:pPr marL="0" marR="0" indent="0">
              <a:spcBef>
                <a:spcPts val="0"/>
              </a:spcBef>
              <a:spcAft>
                <a:spcPts val="0"/>
              </a:spcAft>
              <a:buNone/>
            </a:pPr>
            <a:r>
              <a:rPr lang="en-US" sz="3000" dirty="0">
                <a:ea typeface="Times New Roman" panose="02020603050405020304" pitchFamily="18" charset="0"/>
              </a:rPr>
              <a:t>	</a:t>
            </a:r>
            <a:r>
              <a:rPr lang="en-US" sz="3000" dirty="0">
                <a:effectLst/>
                <a:ea typeface="Calibri" panose="020F0502020204030204" pitchFamily="34" charset="0"/>
                <a:cs typeface="Tahoma" panose="020B0604030504040204" pitchFamily="34" charset="0"/>
              </a:rPr>
              <a:t>Christine Kulp</a:t>
            </a:r>
          </a:p>
          <a:p>
            <a:pPr marL="0" marR="0" indent="0" algn="l">
              <a:spcBef>
                <a:spcPts val="0"/>
              </a:spcBef>
              <a:spcAft>
                <a:spcPts val="0"/>
              </a:spcAft>
              <a:buNone/>
            </a:pPr>
            <a:r>
              <a:rPr lang="en-US" sz="3000" dirty="0">
                <a:ea typeface="Calibri" panose="020F0502020204030204" pitchFamily="34" charset="0"/>
              </a:rPr>
              <a:t>	</a:t>
            </a:r>
            <a:r>
              <a:rPr lang="en-US" sz="3000" dirty="0">
                <a:effectLst/>
                <a:ea typeface="Calibri" panose="020F0502020204030204" pitchFamily="34" charset="0"/>
                <a:cs typeface="Tahoma" panose="020B0604030504040204" pitchFamily="34" charset="0"/>
              </a:rPr>
              <a:t>610-293-0855 ext. 3823</a:t>
            </a:r>
          </a:p>
          <a:p>
            <a:pPr marL="0" marR="0" indent="0" algn="l">
              <a:spcBef>
                <a:spcPts val="0"/>
              </a:spcBef>
              <a:spcAft>
                <a:spcPts val="0"/>
              </a:spcAft>
              <a:buNone/>
            </a:pPr>
            <a:r>
              <a:rPr lang="en-US" sz="3000" dirty="0">
                <a:ea typeface="Calibri" panose="020F0502020204030204" pitchFamily="34" charset="0"/>
                <a:cs typeface="Tahoma" panose="020B0604030504040204" pitchFamily="34" charset="0"/>
              </a:rPr>
              <a:t>	Christine.kulp@rtsd.org</a:t>
            </a:r>
          </a:p>
          <a:p>
            <a:pPr marL="0" marR="0" indent="0" algn="l">
              <a:spcBef>
                <a:spcPts val="0"/>
              </a:spcBef>
              <a:spcAft>
                <a:spcPts val="0"/>
              </a:spcAft>
              <a:buNone/>
            </a:pPr>
            <a:endParaRPr lang="en-US" dirty="0">
              <a:effectLst/>
              <a:ea typeface="Calibri" panose="020F0502020204030204" pitchFamily="34" charset="0"/>
            </a:endParaRPr>
          </a:p>
          <a:p>
            <a:pPr marL="0" marR="0" indent="0" algn="l">
              <a:spcBef>
                <a:spcPts val="0"/>
              </a:spcBef>
              <a:spcAft>
                <a:spcPts val="0"/>
              </a:spcAft>
              <a:buNone/>
            </a:pPr>
            <a:r>
              <a:rPr lang="en-US" dirty="0">
                <a:effectLst/>
                <a:ea typeface="Calibri" panose="020F0502020204030204" pitchFamily="34" charset="0"/>
              </a:rPr>
              <a:t>	</a:t>
            </a:r>
          </a:p>
          <a:p>
            <a:pPr marL="0" marR="0" indent="0" algn="l">
              <a:spcBef>
                <a:spcPts val="0"/>
              </a:spcBef>
              <a:spcAft>
                <a:spcPts val="0"/>
              </a:spcAft>
              <a:buNone/>
            </a:pPr>
            <a:r>
              <a:rPr lang="en-US" dirty="0">
                <a:effectLst/>
                <a:ea typeface="Calibri" panose="020F0502020204030204" pitchFamily="34" charset="0"/>
              </a:rPr>
              <a:t> </a:t>
            </a:r>
          </a:p>
          <a:p>
            <a:pPr marL="0" marR="0" indent="0">
              <a:spcBef>
                <a:spcPts val="0"/>
              </a:spcBef>
              <a:spcAft>
                <a:spcPts val="0"/>
              </a:spcAft>
              <a:buNone/>
            </a:pPr>
            <a:r>
              <a:rPr lang="en-US" sz="2400" dirty="0">
                <a:effectLst/>
                <a:ea typeface="Times New Roman" panose="02020603050405020304" pitchFamily="18" charset="0"/>
                <a:cs typeface="Tahoma" panose="020B0604030504040204" pitchFamily="34" charset="0"/>
              </a:rPr>
              <a:t>School Social Workers encourage positive home, school, and community communication in an effort to improve student outcomes and encourage collaborative problem solving. </a:t>
            </a:r>
          </a:p>
          <a:p>
            <a:pPr marL="0" marR="0">
              <a:spcBef>
                <a:spcPts val="0"/>
              </a:spcBef>
              <a:spcAft>
                <a:spcPts val="0"/>
              </a:spcAft>
            </a:pPr>
            <a:endParaRPr lang="en-US" sz="2400" dirty="0">
              <a:ea typeface="Times New Roman" panose="02020603050405020304" pitchFamily="18" charset="0"/>
              <a:cs typeface="Tahoma" panose="020B0604030504040204" pitchFamily="34" charset="0"/>
            </a:endParaRPr>
          </a:p>
          <a:p>
            <a:pPr marL="0" marR="0" indent="0">
              <a:spcBef>
                <a:spcPts val="0"/>
              </a:spcBef>
              <a:spcAft>
                <a:spcPts val="0"/>
              </a:spcAft>
              <a:buNone/>
            </a:pPr>
            <a:r>
              <a:rPr lang="en-US" sz="2400" dirty="0">
                <a:effectLst/>
                <a:ea typeface="Times New Roman" panose="02020603050405020304" pitchFamily="18" charset="0"/>
                <a:cs typeface="Tahoma" panose="020B0604030504040204" pitchFamily="34" charset="0"/>
              </a:rPr>
              <a:t>You or a member of your school team may include school social work participation when appropriate.</a:t>
            </a:r>
            <a:endParaRPr lang="en-US" sz="2400" dirty="0">
              <a:effectLst/>
              <a:ea typeface="Calibri" panose="020F0502020204030204" pitchFamily="34" charset="0"/>
            </a:endParaRPr>
          </a:p>
          <a:p>
            <a:pPr marL="0" marR="0" indent="0">
              <a:spcBef>
                <a:spcPts val="0"/>
              </a:spcBef>
              <a:spcAft>
                <a:spcPts val="0"/>
              </a:spcAft>
              <a:buNone/>
            </a:pPr>
            <a:endParaRPr lang="en-US" sz="2400" dirty="0">
              <a:effectLst/>
              <a:ea typeface="Calibri" panose="020F0502020204030204" pitchFamily="34" charset="0"/>
            </a:endParaRPr>
          </a:p>
          <a:p>
            <a:pPr marL="0" marR="0" indent="0">
              <a:spcBef>
                <a:spcPts val="0"/>
              </a:spcBef>
              <a:spcAft>
                <a:spcPts val="0"/>
              </a:spcAft>
              <a:buNone/>
            </a:pPr>
            <a:r>
              <a:rPr lang="en-US" sz="2400" dirty="0">
                <a:effectLst/>
                <a:ea typeface="Times New Roman" panose="02020603050405020304" pitchFamily="18" charset="0"/>
              </a:rPr>
              <a:t>You may also seek to speak with the school social worker for assistance in navigating a variety of school or community-based resources related but not limited to: </a:t>
            </a:r>
          </a:p>
          <a:p>
            <a:pPr>
              <a:spcBef>
                <a:spcPts val="0"/>
              </a:spcBef>
            </a:pPr>
            <a:r>
              <a:rPr lang="en-US" sz="2400" dirty="0">
                <a:effectLst/>
                <a:ea typeface="Times New Roman" panose="02020603050405020304" pitchFamily="18" charset="0"/>
              </a:rPr>
              <a:t>mental health and behavioral health</a:t>
            </a:r>
          </a:p>
          <a:p>
            <a:pPr>
              <a:spcBef>
                <a:spcPts val="0"/>
              </a:spcBef>
            </a:pPr>
            <a:r>
              <a:rPr lang="en-US" sz="2400" dirty="0">
                <a:effectLst/>
                <a:ea typeface="Times New Roman" panose="02020603050405020304" pitchFamily="18" charset="0"/>
              </a:rPr>
              <a:t>family crisis or stressors</a:t>
            </a:r>
          </a:p>
          <a:p>
            <a:pPr>
              <a:spcBef>
                <a:spcPts val="0"/>
              </a:spcBef>
            </a:pPr>
            <a:r>
              <a:rPr lang="en-US" sz="2400" dirty="0">
                <a:effectLst/>
                <a:ea typeface="Times New Roman" panose="02020603050405020304" pitchFamily="18" charset="0"/>
              </a:rPr>
              <a:t>medical assistance and county benefits</a:t>
            </a:r>
          </a:p>
          <a:p>
            <a:pPr>
              <a:spcBef>
                <a:spcPts val="0"/>
              </a:spcBef>
            </a:pPr>
            <a:r>
              <a:rPr lang="en-US" sz="2400" dirty="0">
                <a:effectLst/>
                <a:ea typeface="Times New Roman" panose="02020603050405020304" pitchFamily="18" charset="0"/>
              </a:rPr>
              <a:t>housing and utilities, and food support.</a:t>
            </a:r>
            <a:endParaRPr lang="en-US" sz="2400" dirty="0">
              <a:effectLst/>
              <a:ea typeface="Calibri" panose="020F0502020204030204" pitchFamily="34" charset="0"/>
            </a:endParaRPr>
          </a:p>
          <a:p>
            <a:pPr marL="0" marR="0" indent="0">
              <a:spcBef>
                <a:spcPts val="0"/>
              </a:spcBef>
              <a:spcAft>
                <a:spcPts val="0"/>
              </a:spcAft>
              <a:buNone/>
            </a:pPr>
            <a:r>
              <a:rPr lang="en-US" sz="1800" dirty="0">
                <a:effectLst/>
                <a:ea typeface="Times New Roman" panose="02020603050405020304" pitchFamily="18" charset="0"/>
              </a:rPr>
              <a:t> </a:t>
            </a:r>
            <a:endParaRPr lang="en-US" dirty="0"/>
          </a:p>
        </p:txBody>
      </p:sp>
      <p:sp>
        <p:nvSpPr>
          <p:cNvPr id="4" name="Title 3">
            <a:extLst>
              <a:ext uri="{FF2B5EF4-FFF2-40B4-BE49-F238E27FC236}">
                <a16:creationId xmlns:a16="http://schemas.microsoft.com/office/drawing/2014/main" id="{C96FF2B3-8EFC-69CF-4F24-4566FB5A211C}"/>
              </a:ext>
            </a:extLst>
          </p:cNvPr>
          <p:cNvSpPr>
            <a:spLocks noGrp="1"/>
          </p:cNvSpPr>
          <p:nvPr>
            <p:ph type="title"/>
          </p:nvPr>
        </p:nvSpPr>
        <p:spPr>
          <a:xfrm>
            <a:off x="303213" y="381000"/>
            <a:ext cx="3886199" cy="1524000"/>
          </a:xfrm>
        </p:spPr>
        <p:txBody>
          <a:bodyPr>
            <a:noAutofit/>
          </a:bodyPr>
          <a:lstStyle/>
          <a:p>
            <a:pPr algn="ctr"/>
            <a:r>
              <a:rPr lang="en-US" sz="7200" dirty="0"/>
              <a:t>Social Worker</a:t>
            </a:r>
          </a:p>
        </p:txBody>
      </p:sp>
    </p:spTree>
    <p:extLst>
      <p:ext uri="{BB962C8B-B14F-4D97-AF65-F5344CB8AC3E}">
        <p14:creationId xmlns:p14="http://schemas.microsoft.com/office/powerpoint/2010/main" val="245844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B23874-BA9B-4B65-19AF-10CE4D4B342F}"/>
              </a:ext>
            </a:extLst>
          </p:cNvPr>
          <p:cNvSpPr>
            <a:spLocks noGrp="1"/>
          </p:cNvSpPr>
          <p:nvPr>
            <p:ph type="body" sz="quarter" idx="11"/>
          </p:nvPr>
        </p:nvSpPr>
        <p:spPr>
          <a:xfrm>
            <a:off x="5095461" y="228600"/>
            <a:ext cx="6942551" cy="6510130"/>
          </a:xfrm>
        </p:spPr>
        <p:txBody>
          <a:bodyPr>
            <a:normAutofit/>
          </a:bodyPr>
          <a:lstStyle/>
          <a:p>
            <a:pPr marL="0" marR="0" indent="0" algn="ctr">
              <a:lnSpc>
                <a:spcPts val="2025"/>
              </a:lnSpc>
              <a:spcBef>
                <a:spcPts val="0"/>
              </a:spcBef>
              <a:spcAft>
                <a:spcPts val="0"/>
              </a:spcAft>
              <a:buNone/>
            </a:pPr>
            <a:r>
              <a:rPr lang="en-US" sz="2400" b="1" dirty="0">
                <a:effectLst/>
                <a:ea typeface="Times New Roman" panose="02020603050405020304" pitchFamily="18" charset="0"/>
              </a:rPr>
              <a:t>First Period </a:t>
            </a:r>
            <a:r>
              <a:rPr lang="en-US" sz="2400" b="1" dirty="0">
                <a:ea typeface="Times New Roman" panose="02020603050405020304" pitchFamily="18" charset="0"/>
              </a:rPr>
              <a:t>Starts at 8:30!</a:t>
            </a:r>
          </a:p>
          <a:p>
            <a:pPr marL="0" marR="0" indent="0" algn="ctr">
              <a:lnSpc>
                <a:spcPts val="2025"/>
              </a:lnSpc>
              <a:spcBef>
                <a:spcPts val="0"/>
              </a:spcBef>
              <a:spcAft>
                <a:spcPts val="0"/>
              </a:spcAft>
              <a:buNone/>
            </a:pPr>
            <a:endParaRPr lang="en-US" sz="2400" b="1" dirty="0">
              <a:ea typeface="Times New Roman" panose="02020603050405020304" pitchFamily="18" charset="0"/>
            </a:endParaRPr>
          </a:p>
          <a:p>
            <a:pPr marL="0" marR="0" indent="0">
              <a:lnSpc>
                <a:spcPts val="2025"/>
              </a:lnSpc>
              <a:spcBef>
                <a:spcPts val="0"/>
              </a:spcBef>
              <a:spcAft>
                <a:spcPts val="0"/>
              </a:spcAft>
              <a:buNone/>
            </a:pPr>
            <a:r>
              <a:rPr lang="en-US" sz="2400" b="1" dirty="0">
                <a:effectLst/>
                <a:ea typeface="Times New Roman" panose="02020603050405020304" pitchFamily="18" charset="0"/>
              </a:rPr>
              <a:t>Electronic Excuse Notes Accepted for Absences!</a:t>
            </a:r>
          </a:p>
          <a:p>
            <a:pPr marL="0" marR="0" indent="0" algn="ctr">
              <a:lnSpc>
                <a:spcPts val="2025"/>
              </a:lnSpc>
              <a:spcBef>
                <a:spcPts val="0"/>
              </a:spcBef>
              <a:spcAft>
                <a:spcPts val="0"/>
              </a:spcAft>
              <a:buNone/>
            </a:pPr>
            <a:endParaRPr lang="en-US" b="1" dirty="0">
              <a:effectLst/>
              <a:ea typeface="Calibri" panose="020F0502020204030204" pitchFamily="34" charset="0"/>
            </a:endParaRPr>
          </a:p>
          <a:p>
            <a:pPr marR="0">
              <a:spcBef>
                <a:spcPts val="0"/>
              </a:spcBef>
              <a:spcAft>
                <a:spcPts val="0"/>
              </a:spcAft>
            </a:pPr>
            <a:r>
              <a:rPr lang="en-US" dirty="0">
                <a:effectLst/>
                <a:ea typeface="Times New Roman" panose="02020603050405020304" pitchFamily="18" charset="0"/>
              </a:rPr>
              <a:t>To report an absence parents/guardians must email (RHS_absence@rtsd.org) with their child’s first and last name, the date of the absence, the reason, and the parent/guardian’s first and last name.</a:t>
            </a:r>
          </a:p>
          <a:p>
            <a:pPr marL="0" marR="0">
              <a:spcBef>
                <a:spcPts val="0"/>
              </a:spcBef>
              <a:spcAft>
                <a:spcPts val="0"/>
              </a:spcAft>
            </a:pPr>
            <a:endParaRPr lang="en-US" dirty="0">
              <a:ea typeface="Times New Roman" panose="02020603050405020304" pitchFamily="18" charset="0"/>
            </a:endParaRPr>
          </a:p>
          <a:p>
            <a:pPr>
              <a:spcBef>
                <a:spcPts val="0"/>
              </a:spcBef>
            </a:pPr>
            <a:r>
              <a:rPr lang="en-US" dirty="0">
                <a:effectLst/>
                <a:ea typeface="Times New Roman" panose="02020603050405020304" pitchFamily="18" charset="0"/>
              </a:rPr>
              <a:t>Late due to an appointment? - bring attendance a note from the doctor’s office and sign in at attendance. </a:t>
            </a:r>
          </a:p>
          <a:p>
            <a:pPr marL="0" marR="0">
              <a:spcBef>
                <a:spcPts val="0"/>
              </a:spcBef>
              <a:spcAft>
                <a:spcPts val="0"/>
              </a:spcAft>
            </a:pPr>
            <a:endParaRPr lang="en-US" dirty="0">
              <a:effectLst/>
              <a:ea typeface="Times New Roman" panose="02020603050405020304" pitchFamily="18" charset="0"/>
            </a:endParaRPr>
          </a:p>
          <a:p>
            <a:pPr>
              <a:spcBef>
                <a:spcPts val="0"/>
              </a:spcBef>
            </a:pPr>
            <a:r>
              <a:rPr lang="en-US" dirty="0">
                <a:effectLst/>
                <a:ea typeface="Times New Roman" panose="02020603050405020304" pitchFamily="18" charset="0"/>
              </a:rPr>
              <a:t>Bring a note to attendance by 8:30 AM indicating your need for an early dismissal.</a:t>
            </a:r>
          </a:p>
          <a:p>
            <a:pPr marL="0" marR="0">
              <a:spcBef>
                <a:spcPts val="0"/>
              </a:spcBef>
              <a:spcAft>
                <a:spcPts val="0"/>
              </a:spcAft>
            </a:pPr>
            <a:endParaRPr lang="en-US" dirty="0">
              <a:effectLst/>
              <a:ea typeface="Times New Roman" panose="02020603050405020304" pitchFamily="18" charset="0"/>
            </a:endParaRPr>
          </a:p>
          <a:p>
            <a:pPr>
              <a:spcBef>
                <a:spcPts val="0"/>
              </a:spcBef>
            </a:pPr>
            <a:r>
              <a:rPr lang="en-US" dirty="0">
                <a:ea typeface="Times New Roman" panose="02020603050405020304" pitchFamily="18" charset="0"/>
              </a:rPr>
              <a:t>Educational Trip Request Form - Submit the request a minimum of ten days prior to the trip for administrative approval.</a:t>
            </a:r>
            <a:endParaRPr lang="en-US" dirty="0">
              <a:effectLst/>
              <a:ea typeface="Times New Roman" panose="02020603050405020304" pitchFamily="18" charset="0"/>
            </a:endParaRPr>
          </a:p>
          <a:p>
            <a:pPr marL="0" marR="0" indent="0">
              <a:spcBef>
                <a:spcPts val="0"/>
              </a:spcBef>
              <a:spcAft>
                <a:spcPts val="0"/>
              </a:spcAft>
              <a:buNone/>
            </a:pPr>
            <a:endParaRPr lang="en-US" dirty="0">
              <a:effectLst/>
              <a:ea typeface="Calibri" panose="020F0502020204030204" pitchFamily="34" charset="0"/>
            </a:endParaRPr>
          </a:p>
          <a:p>
            <a:endParaRPr lang="en-US" dirty="0"/>
          </a:p>
        </p:txBody>
      </p:sp>
      <p:sp>
        <p:nvSpPr>
          <p:cNvPr id="3" name="Title 2">
            <a:extLst>
              <a:ext uri="{FF2B5EF4-FFF2-40B4-BE49-F238E27FC236}">
                <a16:creationId xmlns:a16="http://schemas.microsoft.com/office/drawing/2014/main" id="{2EA228FA-35AB-DE12-F992-B136F68B246C}"/>
              </a:ext>
            </a:extLst>
          </p:cNvPr>
          <p:cNvSpPr>
            <a:spLocks noGrp="1"/>
          </p:cNvSpPr>
          <p:nvPr>
            <p:ph type="title"/>
          </p:nvPr>
        </p:nvSpPr>
        <p:spPr>
          <a:xfrm>
            <a:off x="74612" y="1066800"/>
            <a:ext cx="4343400" cy="2666998"/>
          </a:xfrm>
        </p:spPr>
        <p:txBody>
          <a:bodyPr>
            <a:normAutofit/>
          </a:bodyPr>
          <a:lstStyle/>
          <a:p>
            <a:r>
              <a:rPr lang="en-US" sz="5400" dirty="0"/>
              <a:t>Attendance</a:t>
            </a:r>
          </a:p>
        </p:txBody>
      </p:sp>
    </p:spTree>
    <p:extLst>
      <p:ext uri="{BB962C8B-B14F-4D97-AF65-F5344CB8AC3E}">
        <p14:creationId xmlns:p14="http://schemas.microsoft.com/office/powerpoint/2010/main" val="134681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3039-F0D7-4255-8290-BDC6D98D1546}"/>
              </a:ext>
            </a:extLst>
          </p:cNvPr>
          <p:cNvSpPr>
            <a:spLocks noGrp="1"/>
          </p:cNvSpPr>
          <p:nvPr>
            <p:ph type="title"/>
          </p:nvPr>
        </p:nvSpPr>
        <p:spPr>
          <a:xfrm>
            <a:off x="379412" y="26504"/>
            <a:ext cx="8229600" cy="1143000"/>
          </a:xfrm>
        </p:spPr>
        <p:txBody>
          <a:bodyPr>
            <a:noAutofit/>
          </a:bodyPr>
          <a:lstStyle/>
          <a:p>
            <a:r>
              <a:rPr lang="en-US" sz="6000" b="1" dirty="0"/>
              <a:t>Learning Success</a:t>
            </a:r>
            <a:endParaRPr lang="en-US" sz="6000" dirty="0"/>
          </a:p>
        </p:txBody>
      </p:sp>
      <p:sp>
        <p:nvSpPr>
          <p:cNvPr id="3" name="Content Placeholder 2"/>
          <p:cNvSpPr>
            <a:spLocks noGrp="1"/>
          </p:cNvSpPr>
          <p:nvPr>
            <p:ph idx="1"/>
          </p:nvPr>
        </p:nvSpPr>
        <p:spPr>
          <a:xfrm>
            <a:off x="303212" y="914400"/>
            <a:ext cx="7772400" cy="5562600"/>
          </a:xfrm>
        </p:spPr>
        <p:txBody>
          <a:bodyPr>
            <a:normAutofit fontScale="70000" lnSpcReduction="20000"/>
          </a:bodyPr>
          <a:lstStyle/>
          <a:p>
            <a:pPr marL="0" indent="0">
              <a:buNone/>
            </a:pPr>
            <a:r>
              <a:rPr lang="en-US" sz="3400" dirty="0"/>
              <a:t>Help your child get to school on time everyday! </a:t>
            </a:r>
          </a:p>
          <a:p>
            <a:pPr marL="0" indent="0">
              <a:buNone/>
            </a:pPr>
            <a:r>
              <a:rPr lang="en-US" sz="3400" dirty="0"/>
              <a:t>Teachers are invested in your child’s success, contact them if you are concerned. They will appreciate the contact and the partnership in helping your child. </a:t>
            </a:r>
          </a:p>
          <a:p>
            <a:pPr marL="0" indent="0">
              <a:buNone/>
            </a:pPr>
            <a:r>
              <a:rPr lang="en-US" sz="3400" dirty="0"/>
              <a:t>All teachers have dedicated time during the week to meet with students outside of class.</a:t>
            </a:r>
          </a:p>
          <a:p>
            <a:pPr marL="0" indent="0">
              <a:buNone/>
            </a:pPr>
            <a:r>
              <a:rPr lang="en-US" sz="4600" b="1" dirty="0"/>
              <a:t>	</a:t>
            </a:r>
          </a:p>
          <a:p>
            <a:pPr marL="0" indent="0">
              <a:buNone/>
            </a:pPr>
            <a:r>
              <a:rPr lang="en-US" sz="4600" b="1" dirty="0"/>
              <a:t>	Additional Supports</a:t>
            </a:r>
          </a:p>
          <a:p>
            <a:pPr lvl="1">
              <a:buFont typeface="Courier New" panose="02070309020205020404" pitchFamily="49" charset="0"/>
              <a:buChar char="o"/>
            </a:pPr>
            <a:r>
              <a:rPr lang="en-US" sz="3100" b="1" dirty="0"/>
              <a:t>Lunch &amp; Learn </a:t>
            </a:r>
            <a:r>
              <a:rPr lang="en-US" sz="3100" dirty="0"/>
              <a:t>Wednesday &amp;Thursday Block days 11:24-12:24</a:t>
            </a:r>
          </a:p>
          <a:p>
            <a:pPr lvl="1">
              <a:buFont typeface="Courier New" panose="02070309020205020404" pitchFamily="49" charset="0"/>
              <a:buChar char="o"/>
            </a:pPr>
            <a:r>
              <a:rPr lang="en-US" sz="3100" b="1" dirty="0"/>
              <a:t>Learning Center  </a:t>
            </a:r>
            <a:r>
              <a:rPr lang="en-US" sz="3100" dirty="0"/>
              <a:t>Drop in and get help</a:t>
            </a:r>
          </a:p>
          <a:p>
            <a:pPr lvl="1">
              <a:buFont typeface="Courier New" panose="02070309020205020404" pitchFamily="49" charset="0"/>
              <a:buChar char="o"/>
            </a:pPr>
            <a:r>
              <a:rPr lang="en-US" sz="3100" b="1" dirty="0"/>
              <a:t>ELP – </a:t>
            </a:r>
            <a:r>
              <a:rPr lang="en-US" sz="3100" i="1" dirty="0"/>
              <a:t>stay  tuned for updates in October	</a:t>
            </a:r>
          </a:p>
          <a:p>
            <a:pPr lvl="1"/>
            <a:r>
              <a:rPr lang="en-US" sz="3100" b="1" dirty="0"/>
              <a:t>Academic Success Center Class- .5 credit</a:t>
            </a:r>
          </a:p>
          <a:p>
            <a:pPr marL="0" indent="0">
              <a:buClr>
                <a:schemeClr val="tx1"/>
              </a:buClr>
              <a:buNone/>
            </a:pPr>
            <a:endParaRPr lang="en-US" sz="2000" dirty="0"/>
          </a:p>
        </p:txBody>
      </p:sp>
    </p:spTree>
    <p:extLst>
      <p:ext uri="{BB962C8B-B14F-4D97-AF65-F5344CB8AC3E}">
        <p14:creationId xmlns:p14="http://schemas.microsoft.com/office/powerpoint/2010/main" val="191766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579BF-F29A-4EDA-8811-4D036A0A9300}"/>
              </a:ext>
            </a:extLst>
          </p:cNvPr>
          <p:cNvSpPr>
            <a:spLocks noGrp="1"/>
          </p:cNvSpPr>
          <p:nvPr>
            <p:ph type="title"/>
          </p:nvPr>
        </p:nvSpPr>
        <p:spPr>
          <a:xfrm>
            <a:off x="871572" y="152400"/>
            <a:ext cx="7050087" cy="1143000"/>
          </a:xfrm>
        </p:spPr>
        <p:txBody>
          <a:bodyPr>
            <a:noAutofit/>
          </a:bodyPr>
          <a:lstStyle/>
          <a:p>
            <a:r>
              <a:rPr lang="en-US" sz="5400" dirty="0"/>
              <a:t>Learning Center</a:t>
            </a:r>
          </a:p>
        </p:txBody>
      </p:sp>
      <p:pic>
        <p:nvPicPr>
          <p:cNvPr id="6" name="Content Placeholder 5">
            <a:extLst>
              <a:ext uri="{FF2B5EF4-FFF2-40B4-BE49-F238E27FC236}">
                <a16:creationId xmlns:a16="http://schemas.microsoft.com/office/drawing/2014/main" id="{60978F4C-2F3F-4C24-A6F0-A058122E78F3}"/>
              </a:ext>
            </a:extLst>
          </p:cNvPr>
          <p:cNvPicPr>
            <a:picLocks noGrp="1" noChangeAspect="1"/>
          </p:cNvPicPr>
          <p:nvPr>
            <p:ph idx="1"/>
          </p:nvPr>
        </p:nvPicPr>
        <p:blipFill>
          <a:blip r:embed="rId3"/>
          <a:stretch>
            <a:fillRect/>
          </a:stretch>
        </p:blipFill>
        <p:spPr>
          <a:xfrm>
            <a:off x="74612" y="914401"/>
            <a:ext cx="8270143" cy="5181600"/>
          </a:xfrm>
        </p:spPr>
      </p:pic>
    </p:spTree>
    <p:extLst>
      <p:ext uri="{BB962C8B-B14F-4D97-AF65-F5344CB8AC3E}">
        <p14:creationId xmlns:p14="http://schemas.microsoft.com/office/powerpoint/2010/main" val="398671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643BC6F-D70B-4644-2351-D57EA582FA99}"/>
              </a:ext>
            </a:extLst>
          </p:cNvPr>
          <p:cNvSpPr>
            <a:spLocks noGrp="1"/>
          </p:cNvSpPr>
          <p:nvPr>
            <p:ph type="body" sz="quarter" idx="11"/>
          </p:nvPr>
        </p:nvSpPr>
        <p:spPr>
          <a:xfrm>
            <a:off x="6323013" y="304800"/>
            <a:ext cx="5410200" cy="4876800"/>
          </a:xfrm>
          <a:ln w="57150">
            <a:solidFill>
              <a:schemeClr val="accent1">
                <a:lumMod val="75000"/>
              </a:schemeClr>
            </a:solidFill>
          </a:ln>
        </p:spPr>
        <p:txBody>
          <a:bodyPr>
            <a:normAutofit/>
          </a:bodyPr>
          <a:lstStyle/>
          <a:p>
            <a:pPr marL="0" indent="0">
              <a:buNone/>
            </a:pPr>
            <a:r>
              <a:rPr lang="en-US" b="1" i="0" dirty="0">
                <a:solidFill>
                  <a:srgbClr val="FFC000"/>
                </a:solidFill>
                <a:effectLst/>
              </a:rPr>
              <a:t>Schoology</a:t>
            </a:r>
            <a:r>
              <a:rPr lang="en-US" b="0" i="0" dirty="0">
                <a:solidFill>
                  <a:srgbClr val="FFC000"/>
                </a:solidFill>
                <a:effectLst/>
              </a:rPr>
              <a:t> </a:t>
            </a:r>
            <a:r>
              <a:rPr lang="en-US" b="0" i="0" dirty="0">
                <a:effectLst/>
              </a:rPr>
              <a:t>is a learning management system which allows students and teachers to interact online, in and outside of the classroom. Through Schoology, teachers can post course content, provide resources for students, and review assignments. Student’s login to access one calendar and their class resources. They can submit assignments, take quizzes and participate in online discussions. </a:t>
            </a:r>
          </a:p>
          <a:p>
            <a:r>
              <a:rPr lang="en-US" b="0" i="0" dirty="0">
                <a:effectLst/>
              </a:rPr>
              <a:t>Parents also have access to Schoology under a separate log in.</a:t>
            </a:r>
          </a:p>
          <a:p>
            <a:r>
              <a:rPr lang="en-US" dirty="0">
                <a:hlinkClick r:id="rId3">
                  <a:extLst>
                    <a:ext uri="{A12FA001-AC4F-418D-AE19-62706E023703}">
                      <ahyp:hlinkClr xmlns:ahyp="http://schemas.microsoft.com/office/drawing/2018/hyperlinkcolor" val="tx"/>
                    </a:ext>
                  </a:extLst>
                </a:hlinkClick>
              </a:rPr>
              <a:t>Need a Schoology Parent Account or Help</a:t>
            </a:r>
            <a:r>
              <a:rPr lang="en-US" dirty="0"/>
              <a:t>? </a:t>
            </a:r>
          </a:p>
        </p:txBody>
      </p:sp>
      <p:sp>
        <p:nvSpPr>
          <p:cNvPr id="4" name="Title 3">
            <a:extLst>
              <a:ext uri="{FF2B5EF4-FFF2-40B4-BE49-F238E27FC236}">
                <a16:creationId xmlns:a16="http://schemas.microsoft.com/office/drawing/2014/main" id="{14D6BB5F-492B-A590-183C-885E77C0A3E0}"/>
              </a:ext>
            </a:extLst>
          </p:cNvPr>
          <p:cNvSpPr>
            <a:spLocks noGrp="1"/>
          </p:cNvSpPr>
          <p:nvPr>
            <p:ph type="title"/>
          </p:nvPr>
        </p:nvSpPr>
        <p:spPr>
          <a:xfrm>
            <a:off x="-77788" y="762000"/>
            <a:ext cx="4875212" cy="2101810"/>
          </a:xfrm>
        </p:spPr>
        <p:txBody>
          <a:bodyPr>
            <a:noAutofit/>
          </a:bodyPr>
          <a:lstStyle/>
          <a:p>
            <a:pPr algn="ctr"/>
            <a:r>
              <a:rPr lang="en-US" sz="5400" dirty="0"/>
              <a:t>SCHOOLOGY vs. </a:t>
            </a:r>
            <a:br>
              <a:rPr lang="en-US" sz="5400" dirty="0"/>
            </a:br>
            <a:r>
              <a:rPr lang="en-US" sz="5400" dirty="0"/>
              <a:t>HAC</a:t>
            </a:r>
          </a:p>
        </p:txBody>
      </p:sp>
      <p:sp>
        <p:nvSpPr>
          <p:cNvPr id="6" name="TextBox 5">
            <a:extLst>
              <a:ext uri="{FF2B5EF4-FFF2-40B4-BE49-F238E27FC236}">
                <a16:creationId xmlns:a16="http://schemas.microsoft.com/office/drawing/2014/main" id="{477343DA-7593-E793-FF23-C93C9999076A}"/>
              </a:ext>
            </a:extLst>
          </p:cNvPr>
          <p:cNvSpPr txBox="1"/>
          <p:nvPr/>
        </p:nvSpPr>
        <p:spPr>
          <a:xfrm>
            <a:off x="455612" y="3733800"/>
            <a:ext cx="5715000" cy="3016210"/>
          </a:xfrm>
          <a:prstGeom prst="rect">
            <a:avLst/>
          </a:prstGeom>
          <a:noFill/>
          <a:ln w="57150">
            <a:solidFill>
              <a:schemeClr val="accent1"/>
            </a:solidFill>
          </a:ln>
        </p:spPr>
        <p:txBody>
          <a:bodyPr wrap="square" rtlCol="0">
            <a:spAutoFit/>
          </a:bodyPr>
          <a:lstStyle/>
          <a:p>
            <a:pPr>
              <a:lnSpc>
                <a:spcPct val="95000"/>
              </a:lnSpc>
            </a:pPr>
            <a:r>
              <a:rPr lang="en-US" sz="2000" b="1" i="0" dirty="0">
                <a:solidFill>
                  <a:srgbClr val="FFC000"/>
                </a:solidFill>
                <a:effectLst/>
              </a:rPr>
              <a:t>Home Access Center (HAC) </a:t>
            </a:r>
            <a:r>
              <a:rPr lang="en-US" sz="2000" b="0" i="0" dirty="0">
                <a:solidFill>
                  <a:schemeClr val="bg1"/>
                </a:solidFill>
                <a:effectLst/>
              </a:rPr>
              <a:t>is an online database that provides parents/guardians access to their child(ren)'s class schedule, grades in progress and report cards. </a:t>
            </a:r>
          </a:p>
          <a:p>
            <a:pPr>
              <a:lnSpc>
                <a:spcPct val="95000"/>
              </a:lnSpc>
            </a:pPr>
            <a:endParaRPr lang="en-US" sz="2000" dirty="0">
              <a:solidFill>
                <a:schemeClr val="bg1"/>
              </a:solidFill>
            </a:endParaRPr>
          </a:p>
          <a:p>
            <a:pPr marL="342900" indent="-342900">
              <a:lnSpc>
                <a:spcPct val="95000"/>
              </a:lnSpc>
              <a:buFont typeface="Arial" panose="020B0604020202020204" pitchFamily="34" charset="0"/>
              <a:buChar char="•"/>
            </a:pPr>
            <a:r>
              <a:rPr lang="en-US" sz="2000" b="0" i="0" dirty="0">
                <a:solidFill>
                  <a:schemeClr val="bg1"/>
                </a:solidFill>
                <a:effectLst/>
              </a:rPr>
              <a:t>Each parent/guardian can have their own HAC account.</a:t>
            </a:r>
          </a:p>
          <a:p>
            <a:pPr marL="342900" indent="-342900">
              <a:lnSpc>
                <a:spcPct val="95000"/>
              </a:lnSpc>
              <a:buFont typeface="Arial" panose="020B0604020202020204" pitchFamily="34" charset="0"/>
              <a:buChar char="•"/>
            </a:pPr>
            <a:endParaRPr lang="en-US" sz="2000" dirty="0">
              <a:solidFill>
                <a:schemeClr val="bg1"/>
              </a:solidFill>
            </a:endParaRPr>
          </a:p>
          <a:p>
            <a:pPr marL="342900" indent="-342900">
              <a:lnSpc>
                <a:spcPct val="95000"/>
              </a:lnSpc>
              <a:buFont typeface="Arial" panose="020B0604020202020204" pitchFamily="34" charset="0"/>
              <a:buChar char="•"/>
            </a:pPr>
            <a:r>
              <a:rPr lang="en-US" sz="2000" b="0" i="0" dirty="0">
                <a:solidFill>
                  <a:schemeClr val="bg1"/>
                </a:solidFill>
                <a:effectLst/>
                <a:hlinkClick r:id="rId4">
                  <a:extLst>
                    <a:ext uri="{A12FA001-AC4F-418D-AE19-62706E023703}">
                      <ahyp:hlinkClr xmlns:ahyp="http://schemas.microsoft.com/office/drawing/2018/hyperlinkcolor" val="tx"/>
                    </a:ext>
                  </a:extLst>
                </a:hlinkClick>
              </a:rPr>
              <a:t>Need a HAC Parent Account or Help</a:t>
            </a:r>
            <a:r>
              <a:rPr lang="en-US" sz="2000" b="0" i="0" dirty="0">
                <a:solidFill>
                  <a:schemeClr val="bg1"/>
                </a:solidFill>
                <a:effectLst/>
              </a:rPr>
              <a:t>?</a:t>
            </a:r>
          </a:p>
          <a:p>
            <a:pPr>
              <a:lnSpc>
                <a:spcPct val="95000"/>
              </a:lnSpc>
            </a:pPr>
            <a:endParaRPr lang="en-US" sz="2000" dirty="0">
              <a:solidFill>
                <a:schemeClr val="bg1"/>
              </a:solidFill>
            </a:endParaRPr>
          </a:p>
        </p:txBody>
      </p:sp>
      <p:pic>
        <p:nvPicPr>
          <p:cNvPr id="9" name="Graphic 8" descr="Man in business attire">
            <a:extLst>
              <a:ext uri="{FF2B5EF4-FFF2-40B4-BE49-F238E27FC236}">
                <a16:creationId xmlns:a16="http://schemas.microsoft.com/office/drawing/2014/main" id="{BA0EEC78-3528-1E1C-3DF8-3639F991B1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22612" y="1428150"/>
            <a:ext cx="1457325" cy="1967921"/>
          </a:xfrm>
          <a:prstGeom prst="rect">
            <a:avLst/>
          </a:prstGeom>
        </p:spPr>
      </p:pic>
    </p:spTree>
    <p:extLst>
      <p:ext uri="{BB962C8B-B14F-4D97-AF65-F5344CB8AC3E}">
        <p14:creationId xmlns:p14="http://schemas.microsoft.com/office/powerpoint/2010/main" val="135364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6ACF8B0-0146-3DB3-6193-655E0825007D}"/>
              </a:ext>
            </a:extLst>
          </p:cNvPr>
          <p:cNvSpPr>
            <a:spLocks noGrp="1"/>
          </p:cNvSpPr>
          <p:nvPr>
            <p:ph type="body" sz="quarter" idx="11"/>
          </p:nvPr>
        </p:nvSpPr>
        <p:spPr>
          <a:xfrm>
            <a:off x="5256212" y="457200"/>
            <a:ext cx="7086600" cy="6705600"/>
          </a:xfrm>
        </p:spPr>
        <p:txBody>
          <a:bodyPr>
            <a:normAutofit/>
          </a:bodyPr>
          <a:lstStyle/>
          <a:p>
            <a:pPr marL="0" indent="0">
              <a:buNone/>
            </a:pPr>
            <a:r>
              <a:rPr lang="en-US" sz="3200" dirty="0"/>
              <a:t>22.5 Total Credits-must include</a:t>
            </a:r>
          </a:p>
          <a:p>
            <a:pPr lvl="1">
              <a:buFont typeface="Wingdings" panose="05000000000000000000" pitchFamily="2" charset="2"/>
              <a:buChar char="q"/>
            </a:pPr>
            <a:r>
              <a:rPr lang="en-US" sz="3200" dirty="0"/>
              <a:t>4.0 English</a:t>
            </a:r>
          </a:p>
          <a:p>
            <a:pPr lvl="1">
              <a:buFont typeface="Wingdings" panose="05000000000000000000" pitchFamily="2" charset="2"/>
              <a:buChar char="q"/>
            </a:pPr>
            <a:r>
              <a:rPr lang="en-US" sz="3200" dirty="0"/>
              <a:t>3.0 Social Studies</a:t>
            </a:r>
          </a:p>
          <a:p>
            <a:pPr lvl="1">
              <a:buFont typeface="Wingdings" panose="05000000000000000000" pitchFamily="2" charset="2"/>
              <a:buChar char="q"/>
            </a:pPr>
            <a:r>
              <a:rPr lang="en-US" sz="3200" dirty="0"/>
              <a:t>3.0 Math</a:t>
            </a:r>
          </a:p>
          <a:p>
            <a:pPr lvl="1">
              <a:buFont typeface="Wingdings" panose="05000000000000000000" pitchFamily="2" charset="2"/>
              <a:buChar char="q"/>
            </a:pPr>
            <a:r>
              <a:rPr lang="en-US" sz="3200" dirty="0"/>
              <a:t>3.0 Science</a:t>
            </a:r>
          </a:p>
          <a:p>
            <a:pPr lvl="1">
              <a:buFont typeface="Wingdings" panose="05000000000000000000" pitchFamily="2" charset="2"/>
              <a:buChar char="q"/>
            </a:pPr>
            <a:r>
              <a:rPr lang="en-US" sz="3200" dirty="0"/>
              <a:t>1.0 Health (.5 9</a:t>
            </a:r>
            <a:r>
              <a:rPr lang="en-US" sz="3200" baseline="30000" dirty="0"/>
              <a:t>th</a:t>
            </a:r>
            <a:r>
              <a:rPr lang="en-US" sz="3200" dirty="0"/>
              <a:t> and .5 10</a:t>
            </a:r>
            <a:r>
              <a:rPr lang="en-US" sz="3200" baseline="30000" dirty="0"/>
              <a:t>th</a:t>
            </a:r>
            <a:r>
              <a:rPr lang="en-US" sz="3200" dirty="0"/>
              <a:t>)</a:t>
            </a:r>
          </a:p>
          <a:p>
            <a:pPr lvl="1">
              <a:buFont typeface="Wingdings" panose="05000000000000000000" pitchFamily="2" charset="2"/>
              <a:buChar char="q"/>
            </a:pPr>
            <a:r>
              <a:rPr lang="en-US" sz="3200" dirty="0"/>
              <a:t>.5 Wellness</a:t>
            </a:r>
          </a:p>
          <a:p>
            <a:pPr lvl="1">
              <a:buFont typeface="Wingdings" panose="05000000000000000000" pitchFamily="2" charset="2"/>
              <a:buChar char="q"/>
            </a:pPr>
            <a:r>
              <a:rPr lang="en-US" sz="3200" dirty="0"/>
              <a:t>.5 within Business/Technology</a:t>
            </a:r>
          </a:p>
          <a:p>
            <a:pPr lvl="1">
              <a:buFont typeface="Wingdings" panose="05000000000000000000" pitchFamily="2" charset="2"/>
              <a:buChar char="q"/>
            </a:pPr>
            <a:r>
              <a:rPr lang="en-US" sz="3200" dirty="0"/>
              <a:t>.5 within Art/Music/Theater/FACS</a:t>
            </a:r>
          </a:p>
          <a:p>
            <a:endParaRPr lang="en-US" dirty="0"/>
          </a:p>
        </p:txBody>
      </p:sp>
      <p:sp>
        <p:nvSpPr>
          <p:cNvPr id="4" name="Title 3">
            <a:extLst>
              <a:ext uri="{FF2B5EF4-FFF2-40B4-BE49-F238E27FC236}">
                <a16:creationId xmlns:a16="http://schemas.microsoft.com/office/drawing/2014/main" id="{10C32370-B480-5BA8-7ACD-FB4DA7D5872F}"/>
              </a:ext>
            </a:extLst>
          </p:cNvPr>
          <p:cNvSpPr>
            <a:spLocks noGrp="1"/>
          </p:cNvSpPr>
          <p:nvPr>
            <p:ph type="title"/>
          </p:nvPr>
        </p:nvSpPr>
        <p:spPr>
          <a:xfrm>
            <a:off x="-153988" y="762001"/>
            <a:ext cx="4724399" cy="2133598"/>
          </a:xfrm>
        </p:spPr>
        <p:txBody>
          <a:bodyPr>
            <a:normAutofit/>
          </a:bodyPr>
          <a:lstStyle/>
          <a:p>
            <a:pPr algn="ctr"/>
            <a:r>
              <a:rPr lang="en-US" sz="4800" dirty="0"/>
              <a:t>Graduation Requirements</a:t>
            </a:r>
          </a:p>
        </p:txBody>
      </p:sp>
    </p:spTree>
    <p:extLst>
      <p:ext uri="{BB962C8B-B14F-4D97-AF65-F5344CB8AC3E}">
        <p14:creationId xmlns:p14="http://schemas.microsoft.com/office/powerpoint/2010/main" val="421226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4157-A493-3C2B-8B33-4FF991257F75}"/>
              </a:ext>
            </a:extLst>
          </p:cNvPr>
          <p:cNvSpPr>
            <a:spLocks noGrp="1"/>
          </p:cNvSpPr>
          <p:nvPr>
            <p:ph type="title"/>
          </p:nvPr>
        </p:nvSpPr>
        <p:spPr>
          <a:xfrm>
            <a:off x="74612" y="76200"/>
            <a:ext cx="8763002" cy="685800"/>
          </a:xfrm>
        </p:spPr>
        <p:txBody>
          <a:bodyPr>
            <a:noAutofit/>
          </a:bodyPr>
          <a:lstStyle/>
          <a:p>
            <a:r>
              <a:rPr lang="en-US" sz="6000" dirty="0"/>
              <a:t>Report Card</a:t>
            </a:r>
          </a:p>
        </p:txBody>
      </p:sp>
      <p:pic>
        <p:nvPicPr>
          <p:cNvPr id="5" name="Content Placeholder 4">
            <a:extLst>
              <a:ext uri="{FF2B5EF4-FFF2-40B4-BE49-F238E27FC236}">
                <a16:creationId xmlns:a16="http://schemas.microsoft.com/office/drawing/2014/main" id="{EEE21475-8591-5A20-B61A-A145B32A117B}"/>
              </a:ext>
            </a:extLst>
          </p:cNvPr>
          <p:cNvPicPr>
            <a:picLocks noGrp="1" noChangeAspect="1"/>
          </p:cNvPicPr>
          <p:nvPr>
            <p:ph idx="10"/>
          </p:nvPr>
        </p:nvPicPr>
        <p:blipFill>
          <a:blip r:embed="rId3"/>
          <a:stretch>
            <a:fillRect/>
          </a:stretch>
        </p:blipFill>
        <p:spPr>
          <a:xfrm>
            <a:off x="1827212" y="1219200"/>
            <a:ext cx="10957170" cy="5375215"/>
          </a:xfrm>
        </p:spPr>
      </p:pic>
      <p:sp>
        <p:nvSpPr>
          <p:cNvPr id="7" name="Rectangle 6">
            <a:extLst>
              <a:ext uri="{FF2B5EF4-FFF2-40B4-BE49-F238E27FC236}">
                <a16:creationId xmlns:a16="http://schemas.microsoft.com/office/drawing/2014/main" id="{52F69D47-22F6-5E8B-C861-2E1830169FBF}"/>
              </a:ext>
            </a:extLst>
          </p:cNvPr>
          <p:cNvSpPr/>
          <p:nvPr/>
        </p:nvSpPr>
        <p:spPr>
          <a:xfrm>
            <a:off x="5789612" y="4953000"/>
            <a:ext cx="1143000" cy="5334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AAB367ED-0A8C-ECEC-BA61-115028C920C8}"/>
                  </a:ext>
                </a:extLst>
              </p14:cNvPr>
              <p14:cNvContentPartPr/>
              <p14:nvPr/>
            </p14:nvContentPartPr>
            <p14:xfrm>
              <a:off x="7462241" y="2968006"/>
              <a:ext cx="317880" cy="12240"/>
            </p14:xfrm>
          </p:contentPart>
        </mc:Choice>
        <mc:Fallback xmlns="">
          <p:pic>
            <p:nvPicPr>
              <p:cNvPr id="3" name="Ink 2">
                <a:extLst>
                  <a:ext uri="{FF2B5EF4-FFF2-40B4-BE49-F238E27FC236}">
                    <a16:creationId xmlns:a16="http://schemas.microsoft.com/office/drawing/2014/main" id="{AAB367ED-0A8C-ECEC-BA61-115028C920C8}"/>
                  </a:ext>
                </a:extLst>
              </p:cNvPr>
              <p:cNvPicPr/>
              <p:nvPr/>
            </p:nvPicPr>
            <p:blipFill>
              <a:blip r:embed="rId5"/>
              <a:stretch>
                <a:fillRect/>
              </a:stretch>
            </p:blipFill>
            <p:spPr>
              <a:xfrm>
                <a:off x="7408241" y="2860006"/>
                <a:ext cx="42552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79CA5955-882B-620A-CAB4-66F834E89B91}"/>
                  </a:ext>
                </a:extLst>
              </p14:cNvPr>
              <p14:cNvContentPartPr/>
              <p14:nvPr/>
            </p14:nvContentPartPr>
            <p14:xfrm>
              <a:off x="8013761" y="2979166"/>
              <a:ext cx="338400" cy="34560"/>
            </p14:xfrm>
          </p:contentPart>
        </mc:Choice>
        <mc:Fallback xmlns="">
          <p:pic>
            <p:nvPicPr>
              <p:cNvPr id="4" name="Ink 3">
                <a:extLst>
                  <a:ext uri="{FF2B5EF4-FFF2-40B4-BE49-F238E27FC236}">
                    <a16:creationId xmlns:a16="http://schemas.microsoft.com/office/drawing/2014/main" id="{79CA5955-882B-620A-CAB4-66F834E89B91}"/>
                  </a:ext>
                </a:extLst>
              </p:cNvPr>
              <p:cNvPicPr/>
              <p:nvPr/>
            </p:nvPicPr>
            <p:blipFill>
              <a:blip r:embed="rId7"/>
              <a:stretch>
                <a:fillRect/>
              </a:stretch>
            </p:blipFill>
            <p:spPr>
              <a:xfrm>
                <a:off x="7960121" y="2871166"/>
                <a:ext cx="44604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83C671C4-DD80-9AB2-BED6-EDC60E576EC1}"/>
                  </a:ext>
                </a:extLst>
              </p14:cNvPr>
              <p14:cNvContentPartPr/>
              <p14:nvPr/>
            </p14:nvContentPartPr>
            <p14:xfrm>
              <a:off x="9474641" y="3042526"/>
              <a:ext cx="361800" cy="17280"/>
            </p14:xfrm>
          </p:contentPart>
        </mc:Choice>
        <mc:Fallback xmlns="">
          <p:pic>
            <p:nvPicPr>
              <p:cNvPr id="6" name="Ink 5">
                <a:extLst>
                  <a:ext uri="{FF2B5EF4-FFF2-40B4-BE49-F238E27FC236}">
                    <a16:creationId xmlns:a16="http://schemas.microsoft.com/office/drawing/2014/main" id="{83C671C4-DD80-9AB2-BED6-EDC60E576EC1}"/>
                  </a:ext>
                </a:extLst>
              </p:cNvPr>
              <p:cNvPicPr/>
              <p:nvPr/>
            </p:nvPicPr>
            <p:blipFill>
              <a:blip r:embed="rId9"/>
              <a:stretch>
                <a:fillRect/>
              </a:stretch>
            </p:blipFill>
            <p:spPr>
              <a:xfrm>
                <a:off x="9421001" y="2934526"/>
                <a:ext cx="46944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B06EE61D-7029-6E54-E395-04FC7462B59D}"/>
                  </a:ext>
                </a:extLst>
              </p14:cNvPr>
              <p14:cNvContentPartPr/>
              <p14:nvPr/>
            </p14:nvContentPartPr>
            <p14:xfrm>
              <a:off x="10084481" y="3026326"/>
              <a:ext cx="324360" cy="21960"/>
            </p14:xfrm>
          </p:contentPart>
        </mc:Choice>
        <mc:Fallback xmlns="">
          <p:pic>
            <p:nvPicPr>
              <p:cNvPr id="8" name="Ink 7">
                <a:extLst>
                  <a:ext uri="{FF2B5EF4-FFF2-40B4-BE49-F238E27FC236}">
                    <a16:creationId xmlns:a16="http://schemas.microsoft.com/office/drawing/2014/main" id="{B06EE61D-7029-6E54-E395-04FC7462B59D}"/>
                  </a:ext>
                </a:extLst>
              </p:cNvPr>
              <p:cNvPicPr/>
              <p:nvPr/>
            </p:nvPicPr>
            <p:blipFill>
              <a:blip r:embed="rId11"/>
              <a:stretch>
                <a:fillRect/>
              </a:stretch>
            </p:blipFill>
            <p:spPr>
              <a:xfrm>
                <a:off x="10030841" y="2918326"/>
                <a:ext cx="432000" cy="237600"/>
              </a:xfrm>
              <a:prstGeom prst="rect">
                <a:avLst/>
              </a:prstGeom>
            </p:spPr>
          </p:pic>
        </mc:Fallback>
      </mc:AlternateContent>
    </p:spTree>
    <p:extLst>
      <p:ext uri="{BB962C8B-B14F-4D97-AF65-F5344CB8AC3E}">
        <p14:creationId xmlns:p14="http://schemas.microsoft.com/office/powerpoint/2010/main" val="132033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517DF1-B689-59F2-644D-382B13664C21}"/>
              </a:ext>
            </a:extLst>
          </p:cNvPr>
          <p:cNvSpPr>
            <a:spLocks noGrp="1"/>
          </p:cNvSpPr>
          <p:nvPr>
            <p:ph type="body" sz="quarter" idx="11"/>
          </p:nvPr>
        </p:nvSpPr>
        <p:spPr>
          <a:xfrm>
            <a:off x="4799013" y="228600"/>
            <a:ext cx="7315200" cy="6400800"/>
          </a:xfrm>
        </p:spPr>
        <p:txBody>
          <a:bodyPr>
            <a:normAutofit fontScale="92500" lnSpcReduction="10000"/>
          </a:bodyPr>
          <a:lstStyle/>
          <a:p>
            <a:pPr marL="0" indent="0">
              <a:buNone/>
            </a:pPr>
            <a:r>
              <a:rPr lang="en-US" dirty="0"/>
              <a:t>Mid-term Exams</a:t>
            </a:r>
          </a:p>
          <a:p>
            <a:pPr lvl="2"/>
            <a:r>
              <a:rPr lang="en-US" dirty="0"/>
              <a:t> January 24, 27-28</a:t>
            </a:r>
          </a:p>
          <a:p>
            <a:pPr lvl="2"/>
            <a:r>
              <a:rPr lang="en-US" dirty="0"/>
              <a:t>10% of Final course grade</a:t>
            </a:r>
          </a:p>
          <a:p>
            <a:pPr lvl="2"/>
            <a:r>
              <a:rPr lang="en-US" dirty="0"/>
              <a:t>2 exam sessions per day by discipline</a:t>
            </a:r>
          </a:p>
          <a:p>
            <a:pPr lvl="3"/>
            <a:r>
              <a:rPr lang="en-US" dirty="0"/>
              <a:t>8:45-10:15, 11:45-1:15</a:t>
            </a:r>
          </a:p>
          <a:p>
            <a:pPr lvl="2"/>
            <a:r>
              <a:rPr lang="en-US" dirty="0"/>
              <a:t>English, Social Studies, Math, Science, World Language, Conflicts &amp; Make-ups</a:t>
            </a:r>
          </a:p>
          <a:p>
            <a:pPr lvl="2"/>
            <a:r>
              <a:rPr lang="en-US" dirty="0"/>
              <a:t>Taking two classes in the same discipline? </a:t>
            </a:r>
          </a:p>
          <a:p>
            <a:pPr marL="853290" lvl="2" indent="0">
              <a:buNone/>
            </a:pPr>
            <a:endParaRPr lang="en-US" dirty="0"/>
          </a:p>
          <a:p>
            <a:pPr marL="0" indent="0">
              <a:buNone/>
            </a:pPr>
            <a:r>
              <a:rPr lang="en-US" dirty="0"/>
              <a:t>Final Exams</a:t>
            </a:r>
          </a:p>
          <a:p>
            <a:pPr lvl="2"/>
            <a:r>
              <a:rPr lang="en-US" dirty="0"/>
              <a:t>June 6-10  </a:t>
            </a:r>
            <a:r>
              <a:rPr lang="en-US" i="1" dirty="0"/>
              <a:t>weather may impact dates!</a:t>
            </a:r>
          </a:p>
          <a:p>
            <a:pPr lvl="2"/>
            <a:r>
              <a:rPr lang="en-US" dirty="0"/>
              <a:t>10% of Final course grade</a:t>
            </a:r>
          </a:p>
          <a:p>
            <a:pPr lvl="2"/>
            <a:r>
              <a:rPr lang="en-US" dirty="0"/>
              <a:t>Same schedule as Mid-terms</a:t>
            </a:r>
          </a:p>
          <a:p>
            <a:pPr lvl="2"/>
            <a:r>
              <a:rPr lang="en-US" dirty="0"/>
              <a:t>Personal time conflict?</a:t>
            </a:r>
          </a:p>
          <a:p>
            <a:pPr lvl="3">
              <a:buFont typeface="Wingdings" panose="05000000000000000000" pitchFamily="2" charset="2"/>
              <a:buChar char="Ø"/>
            </a:pPr>
            <a:r>
              <a:rPr lang="en-US" dirty="0"/>
              <a:t>Make up the exam over the summer, graded in September</a:t>
            </a:r>
          </a:p>
        </p:txBody>
      </p:sp>
      <p:sp>
        <p:nvSpPr>
          <p:cNvPr id="4" name="Title 3">
            <a:extLst>
              <a:ext uri="{FF2B5EF4-FFF2-40B4-BE49-F238E27FC236}">
                <a16:creationId xmlns:a16="http://schemas.microsoft.com/office/drawing/2014/main" id="{80F3FDDF-2D66-299C-806D-8F80BD38EE12}"/>
              </a:ext>
            </a:extLst>
          </p:cNvPr>
          <p:cNvSpPr>
            <a:spLocks noGrp="1"/>
          </p:cNvSpPr>
          <p:nvPr>
            <p:ph type="title"/>
          </p:nvPr>
        </p:nvSpPr>
        <p:spPr>
          <a:xfrm>
            <a:off x="74612" y="381000"/>
            <a:ext cx="4343399" cy="2438400"/>
          </a:xfrm>
        </p:spPr>
        <p:txBody>
          <a:bodyPr>
            <a:noAutofit/>
          </a:bodyPr>
          <a:lstStyle/>
          <a:p>
            <a:pPr algn="ctr"/>
            <a:r>
              <a:rPr lang="en-US" sz="6000" dirty="0"/>
              <a:t>Mid-Term &amp; Final Exams</a:t>
            </a:r>
          </a:p>
        </p:txBody>
      </p:sp>
    </p:spTree>
    <p:extLst>
      <p:ext uri="{BB962C8B-B14F-4D97-AF65-F5344CB8AC3E}">
        <p14:creationId xmlns:p14="http://schemas.microsoft.com/office/powerpoint/2010/main" val="400662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D2BDC-1C37-7909-98B4-6C03C4560794}"/>
              </a:ext>
            </a:extLst>
          </p:cNvPr>
          <p:cNvSpPr>
            <a:spLocks noGrp="1"/>
          </p:cNvSpPr>
          <p:nvPr>
            <p:ph type="title"/>
          </p:nvPr>
        </p:nvSpPr>
        <p:spPr>
          <a:xfrm>
            <a:off x="74612" y="180428"/>
            <a:ext cx="4419600" cy="733972"/>
          </a:xfrm>
        </p:spPr>
        <p:txBody>
          <a:bodyPr>
            <a:noAutofit/>
          </a:bodyPr>
          <a:lstStyle/>
          <a:p>
            <a:r>
              <a:rPr lang="en-US" sz="6000" dirty="0"/>
              <a:t>Transcript</a:t>
            </a:r>
          </a:p>
        </p:txBody>
      </p:sp>
      <p:sp>
        <p:nvSpPr>
          <p:cNvPr id="12" name="Rectangle 11">
            <a:extLst>
              <a:ext uri="{FF2B5EF4-FFF2-40B4-BE49-F238E27FC236}">
                <a16:creationId xmlns:a16="http://schemas.microsoft.com/office/drawing/2014/main" id="{CB8F1390-D13F-D250-4233-45A0FA5FE225}"/>
              </a:ext>
            </a:extLst>
          </p:cNvPr>
          <p:cNvSpPr/>
          <p:nvPr/>
        </p:nvSpPr>
        <p:spPr>
          <a:xfrm>
            <a:off x="3656012" y="1295400"/>
            <a:ext cx="2286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98CED9D-7A7B-3CFB-15E8-5D25FE0384FA}"/>
              </a:ext>
            </a:extLst>
          </p:cNvPr>
          <p:cNvPicPr>
            <a:picLocks noChangeAspect="1"/>
          </p:cNvPicPr>
          <p:nvPr/>
        </p:nvPicPr>
        <p:blipFill>
          <a:blip r:embed="rId3"/>
          <a:stretch>
            <a:fillRect/>
          </a:stretch>
        </p:blipFill>
        <p:spPr>
          <a:xfrm>
            <a:off x="2741612" y="1148470"/>
            <a:ext cx="8394067" cy="5709529"/>
          </a:xfrm>
          <a:prstGeom prst="rect">
            <a:avLst/>
          </a:prstGeom>
        </p:spPr>
      </p:pic>
      <p:sp>
        <p:nvSpPr>
          <p:cNvPr id="5" name="Rectangle 4">
            <a:extLst>
              <a:ext uri="{FF2B5EF4-FFF2-40B4-BE49-F238E27FC236}">
                <a16:creationId xmlns:a16="http://schemas.microsoft.com/office/drawing/2014/main" id="{56E86EFC-A276-AD4E-9792-C0D6D05C00F7}"/>
              </a:ext>
            </a:extLst>
          </p:cNvPr>
          <p:cNvSpPr/>
          <p:nvPr/>
        </p:nvSpPr>
        <p:spPr>
          <a:xfrm>
            <a:off x="5437150" y="6248400"/>
            <a:ext cx="533400" cy="3048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71B96C3-71B0-FD5A-FCC5-62909A2C803E}"/>
              </a:ext>
            </a:extLst>
          </p:cNvPr>
          <p:cNvSpPr/>
          <p:nvPr/>
        </p:nvSpPr>
        <p:spPr>
          <a:xfrm>
            <a:off x="5027612" y="5791200"/>
            <a:ext cx="304800" cy="1524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21EFD44-28A6-0612-0210-0652A0ED4E0A}"/>
              </a:ext>
            </a:extLst>
          </p:cNvPr>
          <p:cNvSpPr/>
          <p:nvPr/>
        </p:nvSpPr>
        <p:spPr>
          <a:xfrm>
            <a:off x="4097447" y="6603144"/>
            <a:ext cx="457200" cy="1524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23E2CF9A-E472-FBAF-D935-B7ECD4EDC051}"/>
                  </a:ext>
                </a:extLst>
              </p14:cNvPr>
              <p14:cNvContentPartPr/>
              <p14:nvPr/>
            </p14:nvContentPartPr>
            <p14:xfrm>
              <a:off x="3362921" y="6279712"/>
              <a:ext cx="1449360" cy="263160"/>
            </p14:xfrm>
          </p:contentPart>
        </mc:Choice>
        <mc:Fallback xmlns="">
          <p:pic>
            <p:nvPicPr>
              <p:cNvPr id="3" name="Ink 2">
                <a:extLst>
                  <a:ext uri="{FF2B5EF4-FFF2-40B4-BE49-F238E27FC236}">
                    <a16:creationId xmlns:a16="http://schemas.microsoft.com/office/drawing/2014/main" id="{23E2CF9A-E472-FBAF-D935-B7ECD4EDC051}"/>
                  </a:ext>
                </a:extLst>
              </p:cNvPr>
              <p:cNvPicPr/>
              <p:nvPr/>
            </p:nvPicPr>
            <p:blipFill>
              <a:blip r:embed="rId5"/>
              <a:stretch>
                <a:fillRect/>
              </a:stretch>
            </p:blipFill>
            <p:spPr>
              <a:xfrm>
                <a:off x="3309281" y="6172072"/>
                <a:ext cx="1557000" cy="478800"/>
              </a:xfrm>
              <a:prstGeom prst="rect">
                <a:avLst/>
              </a:prstGeom>
            </p:spPr>
          </p:pic>
        </mc:Fallback>
      </mc:AlternateContent>
    </p:spTree>
    <p:extLst>
      <p:ext uri="{BB962C8B-B14F-4D97-AF65-F5344CB8AC3E}">
        <p14:creationId xmlns:p14="http://schemas.microsoft.com/office/powerpoint/2010/main" val="360228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7E30E29-C7B6-EAF6-2647-6E16D5D0F869}"/>
              </a:ext>
            </a:extLst>
          </p:cNvPr>
          <p:cNvSpPr>
            <a:spLocks noGrp="1"/>
          </p:cNvSpPr>
          <p:nvPr>
            <p:ph type="title"/>
          </p:nvPr>
        </p:nvSpPr>
        <p:spPr>
          <a:xfrm>
            <a:off x="0" y="0"/>
            <a:ext cx="8763002" cy="990600"/>
          </a:xfrm>
        </p:spPr>
        <p:txBody>
          <a:bodyPr>
            <a:noAutofit/>
          </a:bodyPr>
          <a:lstStyle/>
          <a:p>
            <a:r>
              <a:rPr lang="en-US" sz="6000" dirty="0"/>
              <a:t>Grading Scale</a:t>
            </a:r>
          </a:p>
        </p:txBody>
      </p:sp>
      <p:sp>
        <p:nvSpPr>
          <p:cNvPr id="7" name="Content Placeholder 6">
            <a:extLst>
              <a:ext uri="{FF2B5EF4-FFF2-40B4-BE49-F238E27FC236}">
                <a16:creationId xmlns:a16="http://schemas.microsoft.com/office/drawing/2014/main" id="{EF10063B-07AD-B505-11C8-B5203B386CE0}"/>
              </a:ext>
            </a:extLst>
          </p:cNvPr>
          <p:cNvSpPr>
            <a:spLocks noGrp="1"/>
          </p:cNvSpPr>
          <p:nvPr>
            <p:ph idx="10"/>
          </p:nvPr>
        </p:nvSpPr>
        <p:spPr>
          <a:xfrm>
            <a:off x="2741611" y="1828800"/>
            <a:ext cx="8384134" cy="4470400"/>
          </a:xfrm>
        </p:spPr>
        <p:txBody>
          <a:bodyPr/>
          <a:lstStyle/>
          <a:p>
            <a:endParaRPr lang="en-US" dirty="0"/>
          </a:p>
        </p:txBody>
      </p:sp>
      <p:pic>
        <p:nvPicPr>
          <p:cNvPr id="1026" name="Picture 2" descr="A screenshot of a cell phone&#10;&#10;Description generated with very high confidence">
            <a:extLst>
              <a:ext uri="{FF2B5EF4-FFF2-40B4-BE49-F238E27FC236}">
                <a16:creationId xmlns:a16="http://schemas.microsoft.com/office/drawing/2014/main" id="{FF7F7783-CBF0-1A30-32A1-30C598525D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2" y="1069428"/>
            <a:ext cx="8845549" cy="5788572"/>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38FBDF74-3A56-4EE0-180D-B4940F665AEE}"/>
                  </a:ext>
                </a:extLst>
              </p14:cNvPr>
              <p14:cNvContentPartPr/>
              <p14:nvPr/>
            </p14:nvContentPartPr>
            <p14:xfrm>
              <a:off x="3720401" y="1639548"/>
              <a:ext cx="5302440" cy="47880"/>
            </p14:xfrm>
          </p:contentPart>
        </mc:Choice>
        <mc:Fallback xmlns="">
          <p:pic>
            <p:nvPicPr>
              <p:cNvPr id="8" name="Ink 7">
                <a:extLst>
                  <a:ext uri="{FF2B5EF4-FFF2-40B4-BE49-F238E27FC236}">
                    <a16:creationId xmlns:a16="http://schemas.microsoft.com/office/drawing/2014/main" id="{38FBDF74-3A56-4EE0-180D-B4940F665AEE}"/>
                  </a:ext>
                </a:extLst>
              </p:cNvPr>
              <p:cNvPicPr/>
              <p:nvPr/>
            </p:nvPicPr>
            <p:blipFill>
              <a:blip r:embed="rId4"/>
              <a:stretch>
                <a:fillRect/>
              </a:stretch>
            </p:blipFill>
            <p:spPr>
              <a:xfrm>
                <a:off x="3666761" y="1531548"/>
                <a:ext cx="541008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B1FC15EA-FF47-99F6-551F-C2F5EB317079}"/>
                  </a:ext>
                </a:extLst>
              </p14:cNvPr>
              <p14:cNvContentPartPr/>
              <p14:nvPr/>
            </p14:nvContentPartPr>
            <p14:xfrm>
              <a:off x="3941081" y="4460508"/>
              <a:ext cx="6465600" cy="96120"/>
            </p14:xfrm>
          </p:contentPart>
        </mc:Choice>
        <mc:Fallback xmlns="">
          <p:pic>
            <p:nvPicPr>
              <p:cNvPr id="10" name="Ink 9">
                <a:extLst>
                  <a:ext uri="{FF2B5EF4-FFF2-40B4-BE49-F238E27FC236}">
                    <a16:creationId xmlns:a16="http://schemas.microsoft.com/office/drawing/2014/main" id="{B1FC15EA-FF47-99F6-551F-C2F5EB317079}"/>
                  </a:ext>
                </a:extLst>
              </p:cNvPr>
              <p:cNvPicPr/>
              <p:nvPr/>
            </p:nvPicPr>
            <p:blipFill>
              <a:blip r:embed="rId6"/>
              <a:stretch>
                <a:fillRect/>
              </a:stretch>
            </p:blipFill>
            <p:spPr>
              <a:xfrm>
                <a:off x="3887081" y="4352868"/>
                <a:ext cx="6573240" cy="311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B32FC48A-0A45-D2E8-D3A5-34E7EEB4F932}"/>
                  </a:ext>
                </a:extLst>
              </p14:cNvPr>
              <p14:cNvContentPartPr/>
              <p14:nvPr/>
            </p14:nvContentPartPr>
            <p14:xfrm>
              <a:off x="1818161" y="4398228"/>
              <a:ext cx="360" cy="360"/>
            </p14:xfrm>
          </p:contentPart>
        </mc:Choice>
        <mc:Fallback xmlns="">
          <p:pic>
            <p:nvPicPr>
              <p:cNvPr id="11" name="Ink 10">
                <a:extLst>
                  <a:ext uri="{FF2B5EF4-FFF2-40B4-BE49-F238E27FC236}">
                    <a16:creationId xmlns:a16="http://schemas.microsoft.com/office/drawing/2014/main" id="{B32FC48A-0A45-D2E8-D3A5-34E7EEB4F932}"/>
                  </a:ext>
                </a:extLst>
              </p:cNvPr>
              <p:cNvPicPr/>
              <p:nvPr/>
            </p:nvPicPr>
            <p:blipFill>
              <a:blip r:embed="rId8"/>
              <a:stretch>
                <a:fillRect/>
              </a:stretch>
            </p:blipFill>
            <p:spPr>
              <a:xfrm>
                <a:off x="1764161" y="4290228"/>
                <a:ext cx="108000" cy="216000"/>
              </a:xfrm>
              <a:prstGeom prst="rect">
                <a:avLst/>
              </a:prstGeom>
            </p:spPr>
          </p:pic>
        </mc:Fallback>
      </mc:AlternateContent>
    </p:spTree>
    <p:extLst>
      <p:ext uri="{BB962C8B-B14F-4D97-AF65-F5344CB8AC3E}">
        <p14:creationId xmlns:p14="http://schemas.microsoft.com/office/powerpoint/2010/main" val="7570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06E7-7660-BD03-BC20-8D8DD8DD9342}"/>
              </a:ext>
            </a:extLst>
          </p:cNvPr>
          <p:cNvSpPr>
            <a:spLocks noGrp="1"/>
          </p:cNvSpPr>
          <p:nvPr>
            <p:ph type="title"/>
          </p:nvPr>
        </p:nvSpPr>
        <p:spPr>
          <a:xfrm>
            <a:off x="379412" y="0"/>
            <a:ext cx="4114800" cy="1637400"/>
          </a:xfrm>
        </p:spPr>
        <p:txBody>
          <a:bodyPr>
            <a:noAutofit/>
          </a:bodyPr>
          <a:lstStyle/>
          <a:p>
            <a:r>
              <a:rPr lang="en-US" sz="5400" dirty="0"/>
              <a:t>Final Transcript</a:t>
            </a:r>
          </a:p>
        </p:txBody>
      </p:sp>
      <p:pic>
        <p:nvPicPr>
          <p:cNvPr id="4" name="Content Placeholder 3">
            <a:extLst>
              <a:ext uri="{FF2B5EF4-FFF2-40B4-BE49-F238E27FC236}">
                <a16:creationId xmlns:a16="http://schemas.microsoft.com/office/drawing/2014/main" id="{6F5730FE-4698-DAB1-E3B7-E3E7542EE275}"/>
              </a:ext>
            </a:extLst>
          </p:cNvPr>
          <p:cNvPicPr>
            <a:picLocks noGrp="1" noChangeAspect="1"/>
          </p:cNvPicPr>
          <p:nvPr>
            <p:ph idx="10"/>
          </p:nvPr>
        </p:nvPicPr>
        <p:blipFill>
          <a:blip r:embed="rId3"/>
          <a:stretch>
            <a:fillRect/>
          </a:stretch>
        </p:blipFill>
        <p:spPr>
          <a:xfrm>
            <a:off x="4265612" y="218572"/>
            <a:ext cx="7115329" cy="6639428"/>
          </a:xfrm>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253D5785-0678-AF6E-9217-0914F3C05001}"/>
                  </a:ext>
                </a:extLst>
              </p14:cNvPr>
              <p14:cNvContentPartPr/>
              <p14:nvPr/>
            </p14:nvContentPartPr>
            <p14:xfrm>
              <a:off x="6464317" y="6058328"/>
              <a:ext cx="515880" cy="279720"/>
            </p14:xfrm>
          </p:contentPart>
        </mc:Choice>
        <mc:Fallback xmlns="">
          <p:pic>
            <p:nvPicPr>
              <p:cNvPr id="3" name="Ink 2">
                <a:extLst>
                  <a:ext uri="{FF2B5EF4-FFF2-40B4-BE49-F238E27FC236}">
                    <a16:creationId xmlns:a16="http://schemas.microsoft.com/office/drawing/2014/main" id="{253D5785-0678-AF6E-9217-0914F3C05001}"/>
                  </a:ext>
                </a:extLst>
              </p:cNvPr>
              <p:cNvPicPr/>
              <p:nvPr/>
            </p:nvPicPr>
            <p:blipFill>
              <a:blip r:embed="rId5"/>
              <a:stretch>
                <a:fillRect/>
              </a:stretch>
            </p:blipFill>
            <p:spPr>
              <a:xfrm>
                <a:off x="6410677" y="5950328"/>
                <a:ext cx="623520" cy="495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9BF71EAA-FBB4-296F-105F-B22E0A453032}"/>
                  </a:ext>
                </a:extLst>
              </p14:cNvPr>
              <p14:cNvContentPartPr/>
              <p14:nvPr/>
            </p14:nvContentPartPr>
            <p14:xfrm>
              <a:off x="5470357" y="3641648"/>
              <a:ext cx="798120" cy="26280"/>
            </p14:xfrm>
          </p:contentPart>
        </mc:Choice>
        <mc:Fallback xmlns="">
          <p:pic>
            <p:nvPicPr>
              <p:cNvPr id="5" name="Ink 4">
                <a:extLst>
                  <a:ext uri="{FF2B5EF4-FFF2-40B4-BE49-F238E27FC236}">
                    <a16:creationId xmlns:a16="http://schemas.microsoft.com/office/drawing/2014/main" id="{9BF71EAA-FBB4-296F-105F-B22E0A453032}"/>
                  </a:ext>
                </a:extLst>
              </p:cNvPr>
              <p:cNvPicPr/>
              <p:nvPr/>
            </p:nvPicPr>
            <p:blipFill>
              <a:blip r:embed="rId7"/>
              <a:stretch>
                <a:fillRect/>
              </a:stretch>
            </p:blipFill>
            <p:spPr>
              <a:xfrm>
                <a:off x="5416717" y="3533648"/>
                <a:ext cx="90576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2AE51126-AE2A-755A-9974-FBD58C2DB717}"/>
                  </a:ext>
                </a:extLst>
              </p14:cNvPr>
              <p14:cNvContentPartPr/>
              <p14:nvPr/>
            </p14:nvContentPartPr>
            <p14:xfrm>
              <a:off x="9206797" y="3488648"/>
              <a:ext cx="434880" cy="16920"/>
            </p14:xfrm>
          </p:contentPart>
        </mc:Choice>
        <mc:Fallback xmlns="">
          <p:pic>
            <p:nvPicPr>
              <p:cNvPr id="6" name="Ink 5">
                <a:extLst>
                  <a:ext uri="{FF2B5EF4-FFF2-40B4-BE49-F238E27FC236}">
                    <a16:creationId xmlns:a16="http://schemas.microsoft.com/office/drawing/2014/main" id="{2AE51126-AE2A-755A-9974-FBD58C2DB717}"/>
                  </a:ext>
                </a:extLst>
              </p:cNvPr>
              <p:cNvPicPr/>
              <p:nvPr/>
            </p:nvPicPr>
            <p:blipFill>
              <a:blip r:embed="rId9"/>
              <a:stretch>
                <a:fillRect/>
              </a:stretch>
            </p:blipFill>
            <p:spPr>
              <a:xfrm>
                <a:off x="9153157" y="3380648"/>
                <a:ext cx="54252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DD49DEA0-25EF-ADE7-5B2D-82B153276425}"/>
                  </a:ext>
                </a:extLst>
              </p14:cNvPr>
              <p14:cNvContentPartPr/>
              <p14:nvPr/>
            </p14:nvContentPartPr>
            <p14:xfrm>
              <a:off x="5853757" y="5549288"/>
              <a:ext cx="454320" cy="33480"/>
            </p14:xfrm>
          </p:contentPart>
        </mc:Choice>
        <mc:Fallback xmlns="">
          <p:pic>
            <p:nvPicPr>
              <p:cNvPr id="7" name="Ink 6">
                <a:extLst>
                  <a:ext uri="{FF2B5EF4-FFF2-40B4-BE49-F238E27FC236}">
                    <a16:creationId xmlns:a16="http://schemas.microsoft.com/office/drawing/2014/main" id="{DD49DEA0-25EF-ADE7-5B2D-82B153276425}"/>
                  </a:ext>
                </a:extLst>
              </p:cNvPr>
              <p:cNvPicPr/>
              <p:nvPr/>
            </p:nvPicPr>
            <p:blipFill>
              <a:blip r:embed="rId11"/>
              <a:stretch>
                <a:fillRect/>
              </a:stretch>
            </p:blipFill>
            <p:spPr>
              <a:xfrm>
                <a:off x="5800117" y="5441288"/>
                <a:ext cx="5619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FA926291-68AB-B32E-3436-8FF752CC509F}"/>
                  </a:ext>
                </a:extLst>
              </p14:cNvPr>
              <p14:cNvContentPartPr/>
              <p14:nvPr/>
            </p14:nvContentPartPr>
            <p14:xfrm>
              <a:off x="9196357" y="5717408"/>
              <a:ext cx="381600" cy="360"/>
            </p14:xfrm>
          </p:contentPart>
        </mc:Choice>
        <mc:Fallback xmlns="">
          <p:pic>
            <p:nvPicPr>
              <p:cNvPr id="8" name="Ink 7">
                <a:extLst>
                  <a:ext uri="{FF2B5EF4-FFF2-40B4-BE49-F238E27FC236}">
                    <a16:creationId xmlns:a16="http://schemas.microsoft.com/office/drawing/2014/main" id="{FA926291-68AB-B32E-3436-8FF752CC509F}"/>
                  </a:ext>
                </a:extLst>
              </p:cNvPr>
              <p:cNvPicPr/>
              <p:nvPr/>
            </p:nvPicPr>
            <p:blipFill>
              <a:blip r:embed="rId13"/>
              <a:stretch>
                <a:fillRect/>
              </a:stretch>
            </p:blipFill>
            <p:spPr>
              <a:xfrm>
                <a:off x="9142357" y="5609768"/>
                <a:ext cx="489240" cy="216000"/>
              </a:xfrm>
              <a:prstGeom prst="rect">
                <a:avLst/>
              </a:prstGeom>
            </p:spPr>
          </p:pic>
        </mc:Fallback>
      </mc:AlternateContent>
    </p:spTree>
    <p:extLst>
      <p:ext uri="{BB962C8B-B14F-4D97-AF65-F5344CB8AC3E}">
        <p14:creationId xmlns:p14="http://schemas.microsoft.com/office/powerpoint/2010/main" val="621789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68010F-2BF5-6B09-F764-AB64A6FE10AD}"/>
              </a:ext>
            </a:extLst>
          </p:cNvPr>
          <p:cNvSpPr>
            <a:spLocks noGrp="1"/>
          </p:cNvSpPr>
          <p:nvPr>
            <p:ph type="body" sz="quarter" idx="11"/>
          </p:nvPr>
        </p:nvSpPr>
        <p:spPr>
          <a:xfrm>
            <a:off x="4951412" y="152400"/>
            <a:ext cx="7010400" cy="6477000"/>
          </a:xfrm>
        </p:spPr>
        <p:txBody>
          <a:bodyPr>
            <a:normAutofit fontScale="92500" lnSpcReduction="20000"/>
          </a:bodyPr>
          <a:lstStyle/>
          <a:p>
            <a:pPr marL="0" indent="0">
              <a:buNone/>
            </a:pPr>
            <a:r>
              <a:rPr lang="en-US" dirty="0"/>
              <a:t>TIMELINE</a:t>
            </a:r>
          </a:p>
          <a:p>
            <a:r>
              <a:rPr lang="en-US" dirty="0"/>
              <a:t>Winterfest &amp; Program of Studies- Mid-January</a:t>
            </a:r>
          </a:p>
          <a:p>
            <a:r>
              <a:rPr lang="en-US" dirty="0"/>
              <a:t>Teachers will make recommendations in late January-early February</a:t>
            </a:r>
          </a:p>
          <a:p>
            <a:r>
              <a:rPr lang="en-US" dirty="0"/>
              <a:t>Students will select elective choices in mid-February</a:t>
            </a:r>
          </a:p>
          <a:p>
            <a:r>
              <a:rPr lang="en-US" dirty="0"/>
              <a:t>Mrs. Semar will meet with every student and review teacher recommendations and student elective choices in late February-March</a:t>
            </a:r>
          </a:p>
          <a:p>
            <a:r>
              <a:rPr lang="en-US" dirty="0"/>
              <a:t>No changes after mid-April!</a:t>
            </a:r>
          </a:p>
          <a:p>
            <a:endParaRPr lang="en-US" dirty="0"/>
          </a:p>
          <a:p>
            <a:pPr marL="0" indent="0">
              <a:buNone/>
            </a:pPr>
            <a:r>
              <a:rPr lang="en-US" dirty="0"/>
              <a:t>SUMMER SCHOOL MATH </a:t>
            </a:r>
          </a:p>
          <a:p>
            <a:pPr lvl="1"/>
            <a:r>
              <a:rPr lang="en-US" dirty="0"/>
              <a:t>Algebra 1, Geometry Advanced, Geometry Honors. </a:t>
            </a:r>
          </a:p>
          <a:p>
            <a:pPr lvl="1"/>
            <a:r>
              <a:rPr lang="en-US" dirty="0"/>
              <a:t>Registration opens in late January</a:t>
            </a:r>
          </a:p>
          <a:p>
            <a:pPr lvl="1"/>
            <a:r>
              <a:rPr lang="en-US" dirty="0"/>
              <a:t>Courses run only if enough students register</a:t>
            </a:r>
          </a:p>
          <a:p>
            <a:pPr lvl="1"/>
            <a:r>
              <a:rPr lang="en-US" b="1" dirty="0"/>
              <a:t>Summer 2024 Schedule- </a:t>
            </a:r>
            <a:r>
              <a:rPr lang="en-US" dirty="0"/>
              <a:t>June 18</a:t>
            </a:r>
            <a:r>
              <a:rPr lang="en-US" baseline="30000" dirty="0"/>
              <a:t>th</a:t>
            </a:r>
            <a:r>
              <a:rPr lang="en-US" dirty="0"/>
              <a:t>-August 2nd </a:t>
            </a:r>
          </a:p>
          <a:p>
            <a:pPr marL="426645" lvl="1" indent="0">
              <a:buNone/>
            </a:pPr>
            <a:r>
              <a:rPr lang="en-US" dirty="0"/>
              <a:t>	Instruction: 7:45 AM – 11:45 AM</a:t>
            </a:r>
          </a:p>
          <a:p>
            <a:pPr marL="426645" lvl="1" indent="0">
              <a:buNone/>
            </a:pPr>
            <a:r>
              <a:rPr lang="en-US" dirty="0"/>
              <a:t>	Tutoring 11:45AM – 12:15PM</a:t>
            </a:r>
          </a:p>
        </p:txBody>
      </p:sp>
      <p:sp>
        <p:nvSpPr>
          <p:cNvPr id="3" name="Title 2">
            <a:extLst>
              <a:ext uri="{FF2B5EF4-FFF2-40B4-BE49-F238E27FC236}">
                <a16:creationId xmlns:a16="http://schemas.microsoft.com/office/drawing/2014/main" id="{1EA0C215-0B42-7A36-56DD-85DB04C2FCEE}"/>
              </a:ext>
            </a:extLst>
          </p:cNvPr>
          <p:cNvSpPr>
            <a:spLocks noGrp="1"/>
          </p:cNvSpPr>
          <p:nvPr>
            <p:ph type="title"/>
          </p:nvPr>
        </p:nvSpPr>
        <p:spPr>
          <a:xfrm>
            <a:off x="1" y="152400"/>
            <a:ext cx="4418012" cy="2666998"/>
          </a:xfrm>
        </p:spPr>
        <p:txBody>
          <a:bodyPr>
            <a:noAutofit/>
          </a:bodyPr>
          <a:lstStyle/>
          <a:p>
            <a:pPr algn="ctr"/>
            <a:r>
              <a:rPr lang="en-US" sz="4800" dirty="0"/>
              <a:t>Course Selection </a:t>
            </a:r>
            <a:br>
              <a:rPr lang="en-US" sz="4800" dirty="0"/>
            </a:br>
            <a:r>
              <a:rPr lang="en-US" sz="4800" dirty="0"/>
              <a:t>for </a:t>
            </a:r>
            <a:br>
              <a:rPr lang="en-US" sz="4800" dirty="0"/>
            </a:br>
            <a:r>
              <a:rPr lang="en-US" sz="4800" dirty="0"/>
              <a:t>2025-2026</a:t>
            </a:r>
          </a:p>
        </p:txBody>
      </p:sp>
    </p:spTree>
    <p:extLst>
      <p:ext uri="{BB962C8B-B14F-4D97-AF65-F5344CB8AC3E}">
        <p14:creationId xmlns:p14="http://schemas.microsoft.com/office/powerpoint/2010/main" val="4203666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4D01A3-7A53-D8A8-BA15-E15F2A9EF09D}"/>
              </a:ext>
            </a:extLst>
          </p:cNvPr>
          <p:cNvSpPr>
            <a:spLocks noGrp="1"/>
          </p:cNvSpPr>
          <p:nvPr>
            <p:ph type="body" sz="quarter" idx="11"/>
          </p:nvPr>
        </p:nvSpPr>
        <p:spPr>
          <a:xfrm>
            <a:off x="4951412" y="533400"/>
            <a:ext cx="6858000" cy="5867400"/>
          </a:xfrm>
        </p:spPr>
        <p:txBody>
          <a:bodyPr>
            <a:normAutofit/>
          </a:bodyPr>
          <a:lstStyle/>
          <a:p>
            <a:r>
              <a:rPr lang="en-US" sz="3200" dirty="0"/>
              <a:t>Three Exams:   </a:t>
            </a:r>
          </a:p>
          <a:p>
            <a:pPr lvl="1">
              <a:buFont typeface="Wingdings" panose="05000000000000000000" pitchFamily="2" charset="2"/>
              <a:buChar char="q"/>
            </a:pPr>
            <a:r>
              <a:rPr lang="en-US" sz="3200" dirty="0"/>
              <a:t>Biology </a:t>
            </a:r>
          </a:p>
          <a:p>
            <a:pPr lvl="1">
              <a:buFont typeface="Wingdings" panose="05000000000000000000" pitchFamily="2" charset="2"/>
              <a:buChar char="q"/>
            </a:pPr>
            <a:r>
              <a:rPr lang="en-US" sz="3200" dirty="0"/>
              <a:t> Algebra 1 </a:t>
            </a:r>
          </a:p>
          <a:p>
            <a:pPr lvl="1">
              <a:buFont typeface="Wingdings" panose="05000000000000000000" pitchFamily="2" charset="2"/>
              <a:buChar char="q"/>
            </a:pPr>
            <a:r>
              <a:rPr lang="en-US" sz="3200" dirty="0"/>
              <a:t>Literature</a:t>
            </a:r>
          </a:p>
          <a:p>
            <a:r>
              <a:rPr lang="en-US" sz="3200" dirty="0"/>
              <a:t>Winter: December 4-18 </a:t>
            </a:r>
          </a:p>
          <a:p>
            <a:r>
              <a:rPr lang="en-US" sz="3200" dirty="0"/>
              <a:t>Spring: May 12-23</a:t>
            </a:r>
          </a:p>
          <a:p>
            <a:r>
              <a:rPr lang="en-US" sz="3200" dirty="0"/>
              <a:t>Multiple Pathways to Meet PA Graduation Requirement-Keystone Pathways</a:t>
            </a:r>
          </a:p>
        </p:txBody>
      </p:sp>
      <p:sp>
        <p:nvSpPr>
          <p:cNvPr id="3" name="Title 2">
            <a:extLst>
              <a:ext uri="{FF2B5EF4-FFF2-40B4-BE49-F238E27FC236}">
                <a16:creationId xmlns:a16="http://schemas.microsoft.com/office/drawing/2014/main" id="{E6B82C97-3B90-BA78-F841-739375574B40}"/>
              </a:ext>
            </a:extLst>
          </p:cNvPr>
          <p:cNvSpPr>
            <a:spLocks noGrp="1"/>
          </p:cNvSpPr>
          <p:nvPr>
            <p:ph type="title"/>
          </p:nvPr>
        </p:nvSpPr>
        <p:spPr>
          <a:xfrm>
            <a:off x="150813" y="533400"/>
            <a:ext cx="4419600" cy="2285998"/>
          </a:xfrm>
        </p:spPr>
        <p:txBody>
          <a:bodyPr>
            <a:normAutofit/>
          </a:bodyPr>
          <a:lstStyle/>
          <a:p>
            <a:pPr algn="ctr"/>
            <a:r>
              <a:rPr lang="en-US" sz="6000" dirty="0"/>
              <a:t>Keystone Exams</a:t>
            </a:r>
          </a:p>
        </p:txBody>
      </p:sp>
    </p:spTree>
    <p:extLst>
      <p:ext uri="{BB962C8B-B14F-4D97-AF65-F5344CB8AC3E}">
        <p14:creationId xmlns:p14="http://schemas.microsoft.com/office/powerpoint/2010/main" val="260519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7CC4-19F8-29FA-AF54-7E2B4A962C46}"/>
              </a:ext>
            </a:extLst>
          </p:cNvPr>
          <p:cNvSpPr>
            <a:spLocks noGrp="1"/>
          </p:cNvSpPr>
          <p:nvPr>
            <p:ph type="title"/>
          </p:nvPr>
        </p:nvSpPr>
        <p:spPr>
          <a:xfrm>
            <a:off x="455612" y="228600"/>
            <a:ext cx="7848600" cy="1143000"/>
          </a:xfrm>
        </p:spPr>
        <p:txBody>
          <a:bodyPr>
            <a:noAutofit/>
          </a:bodyPr>
          <a:lstStyle/>
          <a:p>
            <a:r>
              <a:rPr lang="en-US" sz="6000" dirty="0"/>
              <a:t>College Testing Terminology</a:t>
            </a:r>
          </a:p>
        </p:txBody>
      </p:sp>
      <p:sp>
        <p:nvSpPr>
          <p:cNvPr id="3" name="Content Placeholder 2">
            <a:extLst>
              <a:ext uri="{FF2B5EF4-FFF2-40B4-BE49-F238E27FC236}">
                <a16:creationId xmlns:a16="http://schemas.microsoft.com/office/drawing/2014/main" id="{5BADB2E5-5C56-4B8F-5FEC-9154DE8B3CA8}"/>
              </a:ext>
            </a:extLst>
          </p:cNvPr>
          <p:cNvSpPr>
            <a:spLocks noGrp="1"/>
          </p:cNvSpPr>
          <p:nvPr>
            <p:ph idx="1"/>
          </p:nvPr>
        </p:nvSpPr>
        <p:spPr>
          <a:xfrm>
            <a:off x="1370012" y="990600"/>
            <a:ext cx="6781800" cy="4495800"/>
          </a:xfrm>
        </p:spPr>
        <p:txBody>
          <a:bodyPr>
            <a:normAutofit fontScale="92500" lnSpcReduction="20000"/>
          </a:bodyPr>
          <a:lstStyle/>
          <a:p>
            <a:endParaRPr lang="en-US" dirty="0"/>
          </a:p>
          <a:p>
            <a:endParaRPr lang="en-US" dirty="0"/>
          </a:p>
          <a:p>
            <a:endParaRPr lang="en-US" dirty="0"/>
          </a:p>
          <a:p>
            <a:pPr>
              <a:buFont typeface="Wingdings" panose="05000000000000000000" pitchFamily="2" charset="2"/>
              <a:buChar char="§"/>
            </a:pPr>
            <a:r>
              <a:rPr lang="en-US" sz="3600" dirty="0"/>
              <a:t>PSAT (9</a:t>
            </a:r>
            <a:r>
              <a:rPr lang="en-US" sz="3600" baseline="30000" dirty="0"/>
              <a:t>th</a:t>
            </a:r>
            <a:r>
              <a:rPr lang="en-US" sz="3600" dirty="0"/>
              <a:t>, 10</a:t>
            </a:r>
            <a:r>
              <a:rPr lang="en-US" sz="3600" baseline="30000" dirty="0"/>
              <a:t>th</a:t>
            </a:r>
            <a:r>
              <a:rPr lang="en-US" sz="3600" dirty="0"/>
              <a:t>, 11</a:t>
            </a:r>
            <a:r>
              <a:rPr lang="en-US" sz="3600" baseline="30000" dirty="0"/>
              <a:t>th</a:t>
            </a:r>
            <a:r>
              <a:rPr lang="en-US" sz="3600" dirty="0"/>
              <a:t>)</a:t>
            </a:r>
          </a:p>
          <a:p>
            <a:pPr>
              <a:buFont typeface="Wingdings" panose="05000000000000000000" pitchFamily="2" charset="2"/>
              <a:buChar char="§"/>
            </a:pPr>
            <a:r>
              <a:rPr lang="en-US" sz="3600" dirty="0"/>
              <a:t>SAT</a:t>
            </a:r>
          </a:p>
          <a:p>
            <a:pPr>
              <a:buFont typeface="Wingdings" panose="05000000000000000000" pitchFamily="2" charset="2"/>
              <a:buChar char="§"/>
            </a:pPr>
            <a:r>
              <a:rPr lang="en-US" sz="3600" dirty="0"/>
              <a:t>ACT</a:t>
            </a:r>
          </a:p>
          <a:p>
            <a:pPr>
              <a:buFont typeface="Wingdings" panose="05000000000000000000" pitchFamily="2" charset="2"/>
              <a:buChar char="§"/>
            </a:pPr>
            <a:r>
              <a:rPr lang="en-US" sz="3600" dirty="0"/>
              <a:t>Test Optional or Test Flexible</a:t>
            </a:r>
          </a:p>
          <a:p>
            <a:pPr>
              <a:buFont typeface="Wingdings" panose="05000000000000000000" pitchFamily="2" charset="2"/>
              <a:buChar char="§"/>
            </a:pPr>
            <a:r>
              <a:rPr lang="en-US" sz="3600" dirty="0"/>
              <a:t>AP- Advanced Placement</a:t>
            </a:r>
          </a:p>
        </p:txBody>
      </p:sp>
    </p:spTree>
    <p:extLst>
      <p:ext uri="{BB962C8B-B14F-4D97-AF65-F5344CB8AC3E}">
        <p14:creationId xmlns:p14="http://schemas.microsoft.com/office/powerpoint/2010/main" val="175067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7CC4-19F8-29FA-AF54-7E2B4A962C46}"/>
              </a:ext>
            </a:extLst>
          </p:cNvPr>
          <p:cNvSpPr>
            <a:spLocks noGrp="1"/>
          </p:cNvSpPr>
          <p:nvPr>
            <p:ph type="title"/>
          </p:nvPr>
        </p:nvSpPr>
        <p:spPr>
          <a:xfrm>
            <a:off x="303212" y="228600"/>
            <a:ext cx="7507287" cy="1524000"/>
          </a:xfrm>
        </p:spPr>
        <p:txBody>
          <a:bodyPr>
            <a:noAutofit/>
          </a:bodyPr>
          <a:lstStyle/>
          <a:p>
            <a:r>
              <a:rPr lang="en-US" sz="6000" dirty="0"/>
              <a:t>College Testing Time-line</a:t>
            </a:r>
          </a:p>
        </p:txBody>
      </p:sp>
      <p:sp>
        <p:nvSpPr>
          <p:cNvPr id="3" name="Content Placeholder 2">
            <a:extLst>
              <a:ext uri="{FF2B5EF4-FFF2-40B4-BE49-F238E27FC236}">
                <a16:creationId xmlns:a16="http://schemas.microsoft.com/office/drawing/2014/main" id="{5BADB2E5-5C56-4B8F-5FEC-9154DE8B3CA8}"/>
              </a:ext>
            </a:extLst>
          </p:cNvPr>
          <p:cNvSpPr>
            <a:spLocks noGrp="1"/>
          </p:cNvSpPr>
          <p:nvPr>
            <p:ph idx="1"/>
          </p:nvPr>
        </p:nvSpPr>
        <p:spPr>
          <a:xfrm>
            <a:off x="74612" y="1143000"/>
            <a:ext cx="8915400" cy="5715000"/>
          </a:xfrm>
        </p:spPr>
        <p:txBody>
          <a:bodyPr>
            <a:normAutofit/>
          </a:bodyPr>
          <a:lstStyle/>
          <a:p>
            <a:pPr marL="0" indent="0">
              <a:buNone/>
            </a:pPr>
            <a:r>
              <a:rPr lang="en-US" sz="2400" dirty="0"/>
              <a:t>  </a:t>
            </a:r>
          </a:p>
          <a:p>
            <a:endParaRPr lang="en-US" sz="2400" dirty="0"/>
          </a:p>
          <a:p>
            <a:r>
              <a:rPr lang="en-US" sz="2400" dirty="0"/>
              <a:t>9</a:t>
            </a:r>
            <a:r>
              <a:rPr lang="en-US" sz="2400" baseline="30000" dirty="0"/>
              <a:t>th</a:t>
            </a:r>
            <a:r>
              <a:rPr lang="en-US" sz="2400" dirty="0"/>
              <a:t> Grade- PSAT 8/9</a:t>
            </a:r>
            <a:endParaRPr lang="en-US" sz="1200" i="1" dirty="0"/>
          </a:p>
          <a:p>
            <a:r>
              <a:rPr lang="en-US" sz="2400" dirty="0"/>
              <a:t>10</a:t>
            </a:r>
            <a:r>
              <a:rPr lang="en-US" sz="2400" baseline="30000" dirty="0"/>
              <a:t>th</a:t>
            </a:r>
            <a:r>
              <a:rPr lang="en-US" sz="2400" dirty="0"/>
              <a:t> Grade- PSAT 10/11 NMSQT October </a:t>
            </a:r>
          </a:p>
          <a:p>
            <a:r>
              <a:rPr lang="en-US" sz="2400" dirty="0"/>
              <a:t>11</a:t>
            </a:r>
            <a:r>
              <a:rPr lang="en-US" sz="2400" baseline="30000" dirty="0"/>
              <a:t>th</a:t>
            </a:r>
            <a:r>
              <a:rPr lang="en-US" sz="2400" dirty="0"/>
              <a:t> Grade- PSAT 10/11 </a:t>
            </a:r>
            <a:r>
              <a:rPr lang="en-US" sz="2400" dirty="0">
                <a:solidFill>
                  <a:schemeClr val="accent1">
                    <a:lumMod val="75000"/>
                  </a:schemeClr>
                </a:solidFill>
                <a:effectLst>
                  <a:outerShdw blurRad="38100" dist="38100" dir="2700000" algn="tl">
                    <a:srgbClr val="000000">
                      <a:alpha val="43137"/>
                    </a:srgbClr>
                  </a:outerShdw>
                </a:effectLst>
              </a:rPr>
              <a:t>NMSQT</a:t>
            </a:r>
            <a:r>
              <a:rPr lang="en-US" sz="2400" dirty="0"/>
              <a:t> October </a:t>
            </a:r>
          </a:p>
          <a:p>
            <a:r>
              <a:rPr lang="en-US" sz="2400" dirty="0"/>
              <a:t>SAT and ACT- Individualized plan spanning spring of 10</a:t>
            </a:r>
            <a:r>
              <a:rPr lang="en-US" sz="2400" baseline="30000" dirty="0"/>
              <a:t>th</a:t>
            </a:r>
            <a:r>
              <a:rPr lang="en-US" sz="2400" dirty="0"/>
              <a:t> through fall of grade 12	</a:t>
            </a:r>
            <a:endParaRPr lang="en-US" sz="1200" i="1" dirty="0"/>
          </a:p>
          <a:p>
            <a:pPr>
              <a:lnSpc>
                <a:spcPct val="100000"/>
              </a:lnSpc>
            </a:pPr>
            <a:r>
              <a:rPr lang="en-US" sz="2400" dirty="0"/>
              <a:t>AP EXAMS- May (two-week window) </a:t>
            </a:r>
          </a:p>
          <a:p>
            <a:pPr lvl="1">
              <a:lnSpc>
                <a:spcPct val="100000"/>
              </a:lnSpc>
            </a:pPr>
            <a:r>
              <a:rPr lang="en-US" sz="2400" dirty="0"/>
              <a:t>Radnor Policy requires a student to take the AP Exam to earn the AP designation for the respective course on their transcript  </a:t>
            </a:r>
          </a:p>
          <a:p>
            <a:endParaRPr lang="en-US" dirty="0"/>
          </a:p>
        </p:txBody>
      </p:sp>
    </p:spTree>
    <p:extLst>
      <p:ext uri="{BB962C8B-B14F-4D97-AF65-F5344CB8AC3E}">
        <p14:creationId xmlns:p14="http://schemas.microsoft.com/office/powerpoint/2010/main" val="236704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7CC4-19F8-29FA-AF54-7E2B4A962C46}"/>
              </a:ext>
            </a:extLst>
          </p:cNvPr>
          <p:cNvSpPr>
            <a:spLocks noGrp="1"/>
          </p:cNvSpPr>
          <p:nvPr>
            <p:ph type="title"/>
          </p:nvPr>
        </p:nvSpPr>
        <p:spPr>
          <a:xfrm>
            <a:off x="455612" y="228600"/>
            <a:ext cx="8305800" cy="1143000"/>
          </a:xfrm>
        </p:spPr>
        <p:txBody>
          <a:bodyPr>
            <a:noAutofit/>
          </a:bodyPr>
          <a:lstStyle/>
          <a:p>
            <a:r>
              <a:rPr lang="en-US" sz="6000" dirty="0"/>
              <a:t>College Testing PSAT</a:t>
            </a:r>
          </a:p>
        </p:txBody>
      </p:sp>
      <p:sp>
        <p:nvSpPr>
          <p:cNvPr id="3" name="Content Placeholder 2">
            <a:extLst>
              <a:ext uri="{FF2B5EF4-FFF2-40B4-BE49-F238E27FC236}">
                <a16:creationId xmlns:a16="http://schemas.microsoft.com/office/drawing/2014/main" id="{5BADB2E5-5C56-4B8F-5FEC-9154DE8B3CA8}"/>
              </a:ext>
            </a:extLst>
          </p:cNvPr>
          <p:cNvSpPr>
            <a:spLocks noGrp="1"/>
          </p:cNvSpPr>
          <p:nvPr>
            <p:ph idx="1"/>
          </p:nvPr>
        </p:nvSpPr>
        <p:spPr>
          <a:xfrm>
            <a:off x="303212" y="1181100"/>
            <a:ext cx="8686800" cy="5448300"/>
          </a:xfrm>
        </p:spPr>
        <p:txBody>
          <a:bodyPr>
            <a:normAutofit fontScale="92500" lnSpcReduction="20000"/>
          </a:bodyPr>
          <a:lstStyle/>
          <a:p>
            <a:r>
              <a:rPr lang="en-US" b="1" dirty="0"/>
              <a:t>PSAT 8/9 </a:t>
            </a:r>
            <a:r>
              <a:rPr lang="en-US" dirty="0"/>
              <a:t>on Weds 10/16 8:30-11:30</a:t>
            </a:r>
          </a:p>
          <a:p>
            <a:pPr lvl="1"/>
            <a:r>
              <a:rPr lang="en-US" dirty="0"/>
              <a:t>Digital Testing</a:t>
            </a:r>
          </a:p>
          <a:p>
            <a:pPr lvl="1"/>
            <a:r>
              <a:rPr lang="en-US" dirty="0"/>
              <a:t>BLUE BOOK App on school issued devices will be pushed out shortly</a:t>
            </a:r>
          </a:p>
          <a:p>
            <a:pPr lvl="1"/>
            <a:r>
              <a:rPr lang="en-US" dirty="0"/>
              <a:t>BYO device users must download the BLUE BOOK app on their own</a:t>
            </a:r>
          </a:p>
          <a:p>
            <a:pPr lvl="1"/>
            <a:r>
              <a:rPr lang="en-US" dirty="0"/>
              <a:t>Schoolwide device readiness check app 2-3 weeks before in homeroom. Access codes will be given to every student at this time</a:t>
            </a:r>
          </a:p>
          <a:p>
            <a:pPr lvl="1"/>
            <a:r>
              <a:rPr lang="en-US" dirty="0"/>
              <a:t>Practice navigating the app in preparation for test day</a:t>
            </a:r>
          </a:p>
          <a:p>
            <a:pPr lvl="1"/>
            <a:r>
              <a:rPr lang="en-US" dirty="0"/>
              <a:t>Arrive on time and report to assigned testing room</a:t>
            </a:r>
          </a:p>
          <a:p>
            <a:pPr lvl="1"/>
            <a:r>
              <a:rPr lang="en-US" dirty="0"/>
              <a:t>Bring </a:t>
            </a:r>
            <a:r>
              <a:rPr lang="en-US" b="1" u="sng" dirty="0"/>
              <a:t>FULLY CHARGED DEVICE AND CHARGER</a:t>
            </a:r>
          </a:p>
          <a:p>
            <a:pPr lvl="1"/>
            <a:r>
              <a:rPr lang="en-US" dirty="0"/>
              <a:t>Bring snacks and water for the break</a:t>
            </a:r>
          </a:p>
          <a:p>
            <a:pPr lvl="1"/>
            <a:r>
              <a:rPr lang="en-US" dirty="0"/>
              <a:t>Dress for comfort and layers</a:t>
            </a:r>
          </a:p>
          <a:p>
            <a:pPr lvl="1"/>
            <a:r>
              <a:rPr lang="en-US" dirty="0"/>
              <a:t>Relax….it’s just a practice test</a:t>
            </a:r>
          </a:p>
          <a:p>
            <a:pPr lvl="1"/>
            <a:r>
              <a:rPr lang="en-US" dirty="0">
                <a:solidFill>
                  <a:schemeClr val="accent5"/>
                </a:solidFill>
              </a:rPr>
              <a:t>Test results come out in December- students must create a </a:t>
            </a:r>
            <a:r>
              <a:rPr lang="en-US" dirty="0" err="1">
                <a:solidFill>
                  <a:schemeClr val="accent5"/>
                </a:solidFill>
              </a:rPr>
              <a:t>Collegeboard</a:t>
            </a:r>
            <a:r>
              <a:rPr lang="en-US" dirty="0">
                <a:solidFill>
                  <a:schemeClr val="accent5"/>
                </a:solidFill>
              </a:rPr>
              <a:t> account for themselves to access scores and testing report</a:t>
            </a:r>
          </a:p>
          <a:p>
            <a:pPr lvl="1"/>
            <a:endParaRPr lang="en-US" dirty="0"/>
          </a:p>
          <a:p>
            <a:pPr marL="426645" lvl="1" indent="0">
              <a:buNone/>
            </a:pPr>
            <a:r>
              <a:rPr lang="en-US" dirty="0">
                <a:hlinkClick r:id="rId3">
                  <a:extLst>
                    <a:ext uri="{A12FA001-AC4F-418D-AE19-62706E023703}">
                      <ahyp:hlinkClr xmlns:ahyp="http://schemas.microsoft.com/office/drawing/2018/hyperlinkcolor" val="tx"/>
                    </a:ext>
                  </a:extLst>
                </a:hlinkClick>
              </a:rPr>
              <a:t>Parent Study Guide</a:t>
            </a:r>
            <a:endParaRPr lang="en-US" dirty="0"/>
          </a:p>
        </p:txBody>
      </p:sp>
    </p:spTree>
    <p:extLst>
      <p:ext uri="{BB962C8B-B14F-4D97-AF65-F5344CB8AC3E}">
        <p14:creationId xmlns:p14="http://schemas.microsoft.com/office/powerpoint/2010/main" val="368680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089FE6A-931D-E0CE-9DD2-F17F6E7E8F9F}"/>
              </a:ext>
            </a:extLst>
          </p:cNvPr>
          <p:cNvSpPr>
            <a:spLocks noGrp="1"/>
          </p:cNvSpPr>
          <p:nvPr>
            <p:ph type="title"/>
          </p:nvPr>
        </p:nvSpPr>
        <p:spPr>
          <a:xfrm>
            <a:off x="74612" y="76200"/>
            <a:ext cx="8763000" cy="1427092"/>
          </a:xfrm>
        </p:spPr>
        <p:txBody>
          <a:bodyPr>
            <a:noAutofit/>
          </a:bodyPr>
          <a:lstStyle/>
          <a:p>
            <a:pPr algn="ctr"/>
            <a:r>
              <a:rPr lang="en-US" sz="4400" dirty="0"/>
              <a:t>School Counselor &amp; College Counselor Teams Grades 10-12</a:t>
            </a:r>
          </a:p>
        </p:txBody>
      </p:sp>
      <p:sp>
        <p:nvSpPr>
          <p:cNvPr id="8" name="Content Placeholder 7">
            <a:extLst>
              <a:ext uri="{FF2B5EF4-FFF2-40B4-BE49-F238E27FC236}">
                <a16:creationId xmlns:a16="http://schemas.microsoft.com/office/drawing/2014/main" id="{52C440F5-B0F0-ECE4-4C63-C4ECC84BD985}"/>
              </a:ext>
            </a:extLst>
          </p:cNvPr>
          <p:cNvSpPr>
            <a:spLocks noGrp="1"/>
          </p:cNvSpPr>
          <p:nvPr>
            <p:ph idx="1"/>
          </p:nvPr>
        </p:nvSpPr>
        <p:spPr>
          <a:xfrm>
            <a:off x="227012" y="1503292"/>
            <a:ext cx="8382000" cy="5126108"/>
          </a:xfrm>
        </p:spPr>
        <p:txBody>
          <a:bodyPr/>
          <a:lstStyle/>
          <a:p>
            <a:pPr marL="0" indent="0">
              <a:buNone/>
            </a:pPr>
            <a:r>
              <a:rPr lang="en-US" sz="1800" dirty="0"/>
              <a:t>After 9</a:t>
            </a:r>
            <a:r>
              <a:rPr lang="en-US" sz="1800" baseline="30000" dirty="0"/>
              <a:t>th</a:t>
            </a:r>
            <a:r>
              <a:rPr lang="en-US" sz="1800" dirty="0"/>
              <a:t> grade students will transition to a team of two counselors for grades 10-12. </a:t>
            </a:r>
          </a:p>
          <a:p>
            <a:pPr marL="0" indent="0">
              <a:buNone/>
            </a:pPr>
            <a:r>
              <a:rPr lang="en-US" dirty="0">
                <a:effectLst>
                  <a:outerShdw blurRad="38100" dist="38100" dir="2700000" algn="tl">
                    <a:srgbClr val="000000">
                      <a:alpha val="43137"/>
                    </a:srgbClr>
                  </a:outerShdw>
                </a:effectLst>
              </a:rPr>
              <a:t>       </a:t>
            </a:r>
            <a:r>
              <a:rPr lang="en-US" sz="2400" dirty="0">
                <a:effectLst>
                  <a:outerShdw blurRad="38100" dist="38100" dir="2700000" algn="tl">
                    <a:srgbClr val="000000">
                      <a:alpha val="43137"/>
                    </a:srgbClr>
                  </a:outerShdw>
                </a:effectLst>
              </a:rPr>
              <a:t>School Counselor		College &amp; Career </a:t>
            </a:r>
          </a:p>
          <a:p>
            <a:pPr marL="0" indent="0">
              <a:buNone/>
            </a:pPr>
            <a:r>
              <a:rPr lang="en-US" dirty="0"/>
              <a:t>Sierra Calaman                            Kellie Wiedlich </a:t>
            </a:r>
          </a:p>
          <a:p>
            <a:pPr marL="0" indent="0">
              <a:buNone/>
            </a:pPr>
            <a:endParaRPr lang="en-US" dirty="0"/>
          </a:p>
          <a:p>
            <a:pPr marL="0" indent="0">
              <a:buNone/>
            </a:pPr>
            <a:endParaRPr lang="en-US" dirty="0"/>
          </a:p>
          <a:p>
            <a:pPr marL="0" indent="0">
              <a:buNone/>
            </a:pPr>
            <a:r>
              <a:rPr lang="en-US" dirty="0"/>
              <a:t>Amy Wess                                      Sarah Pace </a:t>
            </a:r>
          </a:p>
          <a:p>
            <a:endParaRPr lang="en-US" dirty="0"/>
          </a:p>
          <a:p>
            <a:pPr marL="0" indent="0">
              <a:buNone/>
            </a:pPr>
            <a:endParaRPr lang="en-US" dirty="0"/>
          </a:p>
          <a:p>
            <a:pPr marL="0" indent="0">
              <a:buNone/>
            </a:pPr>
            <a:r>
              <a:rPr lang="en-US" dirty="0"/>
              <a:t>JJ Lemon                                            Rachelle Gough</a:t>
            </a:r>
          </a:p>
        </p:txBody>
      </p:sp>
      <p:pic>
        <p:nvPicPr>
          <p:cNvPr id="3" name="Picture 2">
            <a:extLst>
              <a:ext uri="{FF2B5EF4-FFF2-40B4-BE49-F238E27FC236}">
                <a16:creationId xmlns:a16="http://schemas.microsoft.com/office/drawing/2014/main" id="{6EE19D0E-F20B-1626-25C2-7B701CDDB95F}"/>
              </a:ext>
            </a:extLst>
          </p:cNvPr>
          <p:cNvPicPr>
            <a:picLocks noChangeAspect="1"/>
          </p:cNvPicPr>
          <p:nvPr/>
        </p:nvPicPr>
        <p:blipFill>
          <a:blip r:embed="rId3"/>
          <a:stretch>
            <a:fillRect/>
          </a:stretch>
        </p:blipFill>
        <p:spPr>
          <a:xfrm>
            <a:off x="5385778" y="2567206"/>
            <a:ext cx="1295400" cy="870679"/>
          </a:xfrm>
          <a:prstGeom prst="rect">
            <a:avLst/>
          </a:prstGeom>
        </p:spPr>
      </p:pic>
      <p:pic>
        <p:nvPicPr>
          <p:cNvPr id="5" name="Picture 4">
            <a:extLst>
              <a:ext uri="{FF2B5EF4-FFF2-40B4-BE49-F238E27FC236}">
                <a16:creationId xmlns:a16="http://schemas.microsoft.com/office/drawing/2014/main" id="{BB252ABD-25FA-E721-F7C6-B25E599E9C80}"/>
              </a:ext>
            </a:extLst>
          </p:cNvPr>
          <p:cNvPicPr>
            <a:picLocks noChangeAspect="1"/>
          </p:cNvPicPr>
          <p:nvPr/>
        </p:nvPicPr>
        <p:blipFill>
          <a:blip r:embed="rId4"/>
          <a:stretch>
            <a:fillRect/>
          </a:stretch>
        </p:blipFill>
        <p:spPr>
          <a:xfrm>
            <a:off x="5398367" y="3962400"/>
            <a:ext cx="1228280" cy="870679"/>
          </a:xfrm>
          <a:prstGeom prst="rect">
            <a:avLst/>
          </a:prstGeom>
        </p:spPr>
      </p:pic>
      <p:pic>
        <p:nvPicPr>
          <p:cNvPr id="9" name="Picture 8">
            <a:extLst>
              <a:ext uri="{FF2B5EF4-FFF2-40B4-BE49-F238E27FC236}">
                <a16:creationId xmlns:a16="http://schemas.microsoft.com/office/drawing/2014/main" id="{63E5CFC6-6EF7-1A87-0A5F-3A138F19D80B}"/>
              </a:ext>
            </a:extLst>
          </p:cNvPr>
          <p:cNvPicPr>
            <a:picLocks noChangeAspect="1"/>
          </p:cNvPicPr>
          <p:nvPr/>
        </p:nvPicPr>
        <p:blipFill>
          <a:blip r:embed="rId5"/>
          <a:stretch>
            <a:fillRect/>
          </a:stretch>
        </p:blipFill>
        <p:spPr>
          <a:xfrm>
            <a:off x="5456626" y="5562600"/>
            <a:ext cx="1295401" cy="882213"/>
          </a:xfrm>
          <a:prstGeom prst="rect">
            <a:avLst/>
          </a:prstGeom>
        </p:spPr>
      </p:pic>
      <p:pic>
        <p:nvPicPr>
          <p:cNvPr id="10" name="Picture 9">
            <a:extLst>
              <a:ext uri="{FF2B5EF4-FFF2-40B4-BE49-F238E27FC236}">
                <a16:creationId xmlns:a16="http://schemas.microsoft.com/office/drawing/2014/main" id="{642A1752-5C95-409D-E846-ED3BEB410CBC}"/>
              </a:ext>
            </a:extLst>
          </p:cNvPr>
          <p:cNvPicPr>
            <a:picLocks noChangeAspect="1"/>
          </p:cNvPicPr>
          <p:nvPr/>
        </p:nvPicPr>
        <p:blipFill>
          <a:blip r:embed="rId6"/>
          <a:stretch>
            <a:fillRect/>
          </a:stretch>
        </p:blipFill>
        <p:spPr>
          <a:xfrm>
            <a:off x="2048175" y="3733800"/>
            <a:ext cx="877900" cy="1164437"/>
          </a:xfrm>
          <a:prstGeom prst="rect">
            <a:avLst/>
          </a:prstGeom>
        </p:spPr>
      </p:pic>
      <p:pic>
        <p:nvPicPr>
          <p:cNvPr id="11" name="Picture 10">
            <a:extLst>
              <a:ext uri="{FF2B5EF4-FFF2-40B4-BE49-F238E27FC236}">
                <a16:creationId xmlns:a16="http://schemas.microsoft.com/office/drawing/2014/main" id="{EE0D9DAE-B0AE-66AA-D624-1F6697909282}"/>
              </a:ext>
            </a:extLst>
          </p:cNvPr>
          <p:cNvPicPr>
            <a:picLocks noChangeAspect="1"/>
          </p:cNvPicPr>
          <p:nvPr/>
        </p:nvPicPr>
        <p:blipFill>
          <a:blip r:embed="rId7"/>
          <a:stretch>
            <a:fillRect/>
          </a:stretch>
        </p:blipFill>
        <p:spPr>
          <a:xfrm>
            <a:off x="2048175" y="5070983"/>
            <a:ext cx="944281" cy="1255845"/>
          </a:xfrm>
          <a:prstGeom prst="rect">
            <a:avLst/>
          </a:prstGeom>
        </p:spPr>
      </p:pic>
      <p:pic>
        <p:nvPicPr>
          <p:cNvPr id="13" name="Picture 12">
            <a:extLst>
              <a:ext uri="{FF2B5EF4-FFF2-40B4-BE49-F238E27FC236}">
                <a16:creationId xmlns:a16="http://schemas.microsoft.com/office/drawing/2014/main" id="{2CE19A90-3139-8BCF-BCB0-9B80508A9A9B}"/>
              </a:ext>
            </a:extLst>
          </p:cNvPr>
          <p:cNvPicPr>
            <a:picLocks noChangeAspect="1"/>
          </p:cNvPicPr>
          <p:nvPr/>
        </p:nvPicPr>
        <p:blipFill>
          <a:blip r:embed="rId8"/>
          <a:stretch>
            <a:fillRect/>
          </a:stretch>
        </p:blipFill>
        <p:spPr>
          <a:xfrm>
            <a:off x="2048175" y="2460260"/>
            <a:ext cx="852008" cy="1066800"/>
          </a:xfrm>
          <a:prstGeom prst="rect">
            <a:avLst/>
          </a:prstGeom>
        </p:spPr>
      </p:pic>
    </p:spTree>
    <p:extLst>
      <p:ext uri="{BB962C8B-B14F-4D97-AF65-F5344CB8AC3E}">
        <p14:creationId xmlns:p14="http://schemas.microsoft.com/office/powerpoint/2010/main" val="420745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8B8821-14B7-B4E5-39D0-EAF15811EFF8}"/>
              </a:ext>
            </a:extLst>
          </p:cNvPr>
          <p:cNvSpPr>
            <a:spLocks noGrp="1"/>
          </p:cNvSpPr>
          <p:nvPr>
            <p:ph type="body" sz="quarter" idx="11"/>
          </p:nvPr>
        </p:nvSpPr>
        <p:spPr>
          <a:xfrm>
            <a:off x="5027612" y="26504"/>
            <a:ext cx="7010400" cy="6934200"/>
          </a:xfrm>
        </p:spPr>
        <p:txBody>
          <a:bodyPr>
            <a:normAutofit/>
          </a:bodyPr>
          <a:lstStyle/>
          <a:p>
            <a:pPr marL="0" indent="0">
              <a:buNone/>
            </a:pPr>
            <a:r>
              <a:rPr lang="en-US" sz="3600" dirty="0"/>
              <a:t>College and Career Counselors:</a:t>
            </a:r>
          </a:p>
          <a:p>
            <a:r>
              <a:rPr lang="en-US" sz="2600" dirty="0"/>
              <a:t> Will assist  students with career exploration and post-secondary planning, 2 -4-year college, technical or trade school, military options, gap year and more.</a:t>
            </a:r>
          </a:p>
          <a:p>
            <a:r>
              <a:rPr lang="en-US" sz="2600" dirty="0"/>
              <a:t> Will work with students in both individual and group meetings, classroom lessons, lunch and learn workshops and evening programs.</a:t>
            </a:r>
          </a:p>
          <a:p>
            <a:r>
              <a:rPr lang="en-US" sz="2600" dirty="0"/>
              <a:t>Will develop a post-secondary plan with the student, providing support and structure in the development and implementation of this plan.</a:t>
            </a:r>
          </a:p>
        </p:txBody>
      </p:sp>
      <p:sp>
        <p:nvSpPr>
          <p:cNvPr id="3" name="Title 2">
            <a:extLst>
              <a:ext uri="{FF2B5EF4-FFF2-40B4-BE49-F238E27FC236}">
                <a16:creationId xmlns:a16="http://schemas.microsoft.com/office/drawing/2014/main" id="{560147AD-B637-D5B4-D70B-D6A11B9CACA5}"/>
              </a:ext>
            </a:extLst>
          </p:cNvPr>
          <p:cNvSpPr>
            <a:spLocks noGrp="1"/>
          </p:cNvSpPr>
          <p:nvPr>
            <p:ph type="title"/>
          </p:nvPr>
        </p:nvSpPr>
        <p:spPr>
          <a:xfrm>
            <a:off x="74612" y="381000"/>
            <a:ext cx="4191000" cy="2438398"/>
          </a:xfrm>
        </p:spPr>
        <p:txBody>
          <a:bodyPr>
            <a:normAutofit/>
          </a:bodyPr>
          <a:lstStyle/>
          <a:p>
            <a:pPr algn="ctr"/>
            <a:r>
              <a:rPr lang="en-US" sz="4800" dirty="0"/>
              <a:t>College &amp; Career Counseling</a:t>
            </a:r>
          </a:p>
        </p:txBody>
      </p:sp>
    </p:spTree>
    <p:extLst>
      <p:ext uri="{BB962C8B-B14F-4D97-AF65-F5344CB8AC3E}">
        <p14:creationId xmlns:p14="http://schemas.microsoft.com/office/powerpoint/2010/main" val="116493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B85C44-2F2F-D4FE-C110-6425EAF7CC59}"/>
              </a:ext>
            </a:extLst>
          </p:cNvPr>
          <p:cNvSpPr>
            <a:spLocks noGrp="1"/>
          </p:cNvSpPr>
          <p:nvPr>
            <p:ph type="title"/>
          </p:nvPr>
        </p:nvSpPr>
        <p:spPr>
          <a:xfrm>
            <a:off x="2150302" y="0"/>
            <a:ext cx="9829800" cy="990600"/>
          </a:xfrm>
        </p:spPr>
        <p:txBody>
          <a:bodyPr>
            <a:noAutofit/>
          </a:bodyPr>
          <a:lstStyle/>
          <a:p>
            <a:r>
              <a:rPr lang="en-US" sz="6000" dirty="0"/>
              <a:t>CCTP Course for Juniors</a:t>
            </a:r>
          </a:p>
        </p:txBody>
      </p:sp>
      <p:sp>
        <p:nvSpPr>
          <p:cNvPr id="5" name="Content Placeholder 4">
            <a:extLst>
              <a:ext uri="{FF2B5EF4-FFF2-40B4-BE49-F238E27FC236}">
                <a16:creationId xmlns:a16="http://schemas.microsoft.com/office/drawing/2014/main" id="{E60123E4-6937-F348-FEBD-0D7522F7D638}"/>
              </a:ext>
            </a:extLst>
          </p:cNvPr>
          <p:cNvSpPr>
            <a:spLocks noGrp="1"/>
          </p:cNvSpPr>
          <p:nvPr>
            <p:ph idx="10"/>
          </p:nvPr>
        </p:nvSpPr>
        <p:spPr>
          <a:xfrm>
            <a:off x="2055812" y="1013791"/>
            <a:ext cx="9906000" cy="5615609"/>
          </a:xfrm>
        </p:spPr>
        <p:txBody>
          <a:bodyPr/>
          <a:lstStyle/>
          <a:p>
            <a:r>
              <a:rPr lang="en-US" sz="2400" dirty="0"/>
              <a:t>College and Career Transition 0.25 Credit Course (2024-2025 Flex Mod Option)  Spring Semester; Grade: 11 </a:t>
            </a:r>
          </a:p>
          <a:p>
            <a:r>
              <a:rPr lang="en-US" sz="2400" dirty="0"/>
              <a:t>This course guides students throughout their college and career journey. Students will gain an understanding of the skills necessary for developing future career paths and applying to post-secondary institutions (college, vocational, military, etc.). </a:t>
            </a:r>
          </a:p>
          <a:p>
            <a:r>
              <a:rPr lang="en-US" sz="2400" dirty="0"/>
              <a:t>Topics are geared to ensure access to a viable and challenging instructional experience that better prepares students for the career and college selection process including, but not limited to: resume building, college essay writing, securing letters of recommendation, NCAA eligibility, finding internships/relevant work experiences, Gap Year considerations, and interview skills. </a:t>
            </a:r>
            <a:endParaRPr lang="en-US" dirty="0"/>
          </a:p>
        </p:txBody>
      </p:sp>
    </p:spTree>
    <p:extLst>
      <p:ext uri="{BB962C8B-B14F-4D97-AF65-F5344CB8AC3E}">
        <p14:creationId xmlns:p14="http://schemas.microsoft.com/office/powerpoint/2010/main" val="488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1065212" y="-146050"/>
            <a:ext cx="7543800" cy="876300"/>
          </a:xfrm>
        </p:spPr>
        <p:txBody>
          <a:bodyPr anchor="t">
            <a:noAutofit/>
          </a:bodyPr>
          <a:lstStyle/>
          <a:p>
            <a:pPr>
              <a:lnSpc>
                <a:spcPct val="100000"/>
              </a:lnSpc>
            </a:pPr>
            <a:r>
              <a:rPr lang="en-US" sz="6000" b="1" dirty="0">
                <a:solidFill>
                  <a:schemeClr val="bg1"/>
                </a:solidFill>
              </a:rPr>
              <a:t>Working Papers</a:t>
            </a:r>
          </a:p>
        </p:txBody>
      </p:sp>
      <p:sp>
        <p:nvSpPr>
          <p:cNvPr id="10" name="Content Placeholder 9">
            <a:extLst>
              <a:ext uri="{FF2B5EF4-FFF2-40B4-BE49-F238E27FC236}">
                <a16:creationId xmlns:a16="http://schemas.microsoft.com/office/drawing/2014/main" id="{060039BC-48A0-0C4E-968A-EAA26238AD3B}"/>
              </a:ext>
            </a:extLst>
          </p:cNvPr>
          <p:cNvSpPr>
            <a:spLocks noGrp="1"/>
          </p:cNvSpPr>
          <p:nvPr>
            <p:ph idx="1"/>
          </p:nvPr>
        </p:nvSpPr>
        <p:spPr>
          <a:xfrm>
            <a:off x="0" y="1028700"/>
            <a:ext cx="8763000" cy="5537200"/>
          </a:xfrm>
        </p:spPr>
        <p:txBody>
          <a:bodyPr>
            <a:normAutofit/>
          </a:bodyPr>
          <a:lstStyle/>
          <a:p>
            <a:pPr algn="l"/>
            <a:r>
              <a:rPr lang="en-US" sz="2200" b="0" i="0" dirty="0">
                <a:effectLst/>
              </a:rPr>
              <a:t>Working Papers for Ages 14-18</a:t>
            </a:r>
          </a:p>
          <a:p>
            <a:pPr algn="l"/>
            <a:r>
              <a:rPr lang="en-US" sz="2200" b="0" i="0" dirty="0">
                <a:effectLst/>
              </a:rPr>
              <a:t>To receive a Work Permit, students must complete and return the</a:t>
            </a:r>
            <a:r>
              <a:rPr lang="en-US" sz="2200" b="0" i="0" dirty="0">
                <a:effectLst/>
                <a:hlinkClick r:id="rId3">
                  <a:extLst>
                    <a:ext uri="{A12FA001-AC4F-418D-AE19-62706E023703}">
                      <ahyp:hlinkClr xmlns:ahyp="http://schemas.microsoft.com/office/drawing/2018/hyperlinkcolor" val="tx"/>
                    </a:ext>
                  </a:extLst>
                </a:hlinkClick>
              </a:rPr>
              <a:t> </a:t>
            </a:r>
            <a:r>
              <a:rPr lang="en-US" sz="2200" i="0" u="sng" dirty="0">
                <a:effectLst/>
              </a:rPr>
              <a:t>Application for Work Permit </a:t>
            </a:r>
            <a:r>
              <a:rPr lang="en-US" sz="2200" b="0" i="0" dirty="0">
                <a:effectLst/>
              </a:rPr>
              <a:t>to any admin asst. in the main office</a:t>
            </a:r>
          </a:p>
          <a:p>
            <a:pPr algn="l"/>
            <a:r>
              <a:rPr lang="en-US" sz="2200" b="0" i="0" dirty="0">
                <a:effectLst/>
              </a:rPr>
              <a:t>Requirements-</a:t>
            </a:r>
          </a:p>
          <a:p>
            <a:pPr lvl="1"/>
            <a:r>
              <a:rPr lang="en-US" sz="2200" b="0" i="0" dirty="0">
                <a:effectLst/>
              </a:rPr>
              <a:t>The applicant must be at least 14 years of age at time of application</a:t>
            </a:r>
          </a:p>
          <a:p>
            <a:pPr lvl="1"/>
            <a:r>
              <a:rPr lang="en-US" sz="2200" b="0" i="0" dirty="0">
                <a:effectLst/>
              </a:rPr>
              <a:t>Have a completed and signed </a:t>
            </a:r>
            <a:r>
              <a:rPr lang="en-US" sz="2200" b="0" i="0" u="sng" dirty="0">
                <a:effectLst/>
                <a:hlinkClick r:id="rId3">
                  <a:extLst>
                    <a:ext uri="{A12FA001-AC4F-418D-AE19-62706E023703}">
                      <ahyp:hlinkClr xmlns:ahyp="http://schemas.microsoft.com/office/drawing/2018/hyperlinkcolor" val="tx"/>
                    </a:ext>
                  </a:extLst>
                </a:hlinkClick>
              </a:rPr>
              <a:t>Application for Work Permit</a:t>
            </a:r>
            <a:endParaRPr lang="en-US" sz="2200" b="0" i="0" dirty="0">
              <a:effectLst/>
            </a:endParaRPr>
          </a:p>
          <a:p>
            <a:pPr lvl="1"/>
            <a:r>
              <a:rPr lang="en-US" sz="2200" b="0" i="0" dirty="0">
                <a:effectLst/>
              </a:rPr>
              <a:t>The applicant must present a birth certificate or current passport</a:t>
            </a:r>
          </a:p>
          <a:p>
            <a:pPr lvl="1"/>
            <a:r>
              <a:rPr lang="en-US" sz="2200" b="0" i="0" dirty="0">
                <a:effectLst/>
              </a:rPr>
              <a:t>The applicant MUST be present to sign and receive the Work Permit.</a:t>
            </a:r>
          </a:p>
          <a:p>
            <a:r>
              <a:rPr lang="en-US" sz="2200" b="0" i="0" dirty="0">
                <a:effectLst/>
              </a:rPr>
              <a:t>Once issued, the Work Permit is good until the applicant is 18 years old.</a:t>
            </a:r>
          </a:p>
          <a:p>
            <a:pPr marL="426645" lvl="1" indent="0">
              <a:buNone/>
            </a:pPr>
            <a:endParaRPr lang="en-US" dirty="0"/>
          </a:p>
        </p:txBody>
      </p:sp>
    </p:spTree>
    <p:extLst>
      <p:ext uri="{BB962C8B-B14F-4D97-AF65-F5344CB8AC3E}">
        <p14:creationId xmlns:p14="http://schemas.microsoft.com/office/powerpoint/2010/main" val="239031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AE820A-D296-8882-F2B2-21A7DC7DEB6E}"/>
              </a:ext>
            </a:extLst>
          </p:cNvPr>
          <p:cNvSpPr>
            <a:spLocks noGrp="1"/>
          </p:cNvSpPr>
          <p:nvPr>
            <p:ph type="title"/>
          </p:nvPr>
        </p:nvSpPr>
        <p:spPr>
          <a:xfrm>
            <a:off x="150812" y="76200"/>
            <a:ext cx="5333999" cy="457200"/>
          </a:xfrm>
        </p:spPr>
        <p:txBody>
          <a:bodyPr>
            <a:normAutofit/>
          </a:bodyPr>
          <a:lstStyle/>
          <a:p>
            <a:r>
              <a:rPr lang="en-US" sz="2000" dirty="0">
                <a:solidFill>
                  <a:schemeClr val="accent1">
                    <a:lumMod val="60000"/>
                    <a:lumOff val="40000"/>
                  </a:schemeClr>
                </a:solidFill>
              </a:rPr>
              <a:t>Advice from the Class of 2027!</a:t>
            </a:r>
          </a:p>
        </p:txBody>
      </p:sp>
      <p:pic>
        <p:nvPicPr>
          <p:cNvPr id="2" name="Online Media 1" title="Class of 2028-Welcome to Radnor High School">
            <a:hlinkClick r:id="" action="ppaction://media"/>
            <a:extLst>
              <a:ext uri="{FF2B5EF4-FFF2-40B4-BE49-F238E27FC236}">
                <a16:creationId xmlns:a16="http://schemas.microsoft.com/office/drawing/2014/main" id="{55247061-ADCD-AE61-2B6A-7DD853F8052C}"/>
              </a:ext>
            </a:extLst>
          </p:cNvPr>
          <p:cNvPicPr>
            <a:picLocks noRot="1" noChangeAspect="1"/>
          </p:cNvPicPr>
          <p:nvPr>
            <a:videoFile r:link="rId1"/>
          </p:nvPr>
        </p:nvPicPr>
        <p:blipFill>
          <a:blip r:embed="rId4"/>
          <a:stretch>
            <a:fillRect/>
          </a:stretch>
        </p:blipFill>
        <p:spPr>
          <a:xfrm>
            <a:off x="564867" y="533400"/>
            <a:ext cx="11059089" cy="6248400"/>
          </a:xfrm>
          <a:prstGeom prst="rect">
            <a:avLst/>
          </a:prstGeom>
        </p:spPr>
      </p:pic>
    </p:spTree>
    <p:extLst>
      <p:ext uri="{BB962C8B-B14F-4D97-AF65-F5344CB8AC3E}">
        <p14:creationId xmlns:p14="http://schemas.microsoft.com/office/powerpoint/2010/main" val="244860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577043-DF9B-17D3-1603-4FEB9DE5F666}"/>
              </a:ext>
            </a:extLst>
          </p:cNvPr>
          <p:cNvSpPr>
            <a:spLocks noGrp="1"/>
          </p:cNvSpPr>
          <p:nvPr>
            <p:ph type="body" sz="quarter" idx="11"/>
          </p:nvPr>
        </p:nvSpPr>
        <p:spPr>
          <a:xfrm>
            <a:off x="5561012" y="190500"/>
            <a:ext cx="6858000" cy="6477000"/>
          </a:xfrm>
        </p:spPr>
        <p:txBody>
          <a:bodyPr>
            <a:normAutofit fontScale="85000" lnSpcReduction="20000"/>
          </a:bodyPr>
          <a:lstStyle/>
          <a:p>
            <a:pPr marL="0" indent="0">
              <a:buNone/>
            </a:pPr>
            <a:r>
              <a:rPr lang="en-US" b="1" i="1" dirty="0">
                <a:solidFill>
                  <a:schemeClr val="accent3"/>
                </a:solidFill>
              </a:rPr>
              <a:t>FAVORITE THING ABOUT FRESHMAN YEAR</a:t>
            </a:r>
          </a:p>
          <a:p>
            <a:pPr lvl="1">
              <a:buFont typeface="Wingdings" panose="05000000000000000000" pitchFamily="2" charset="2"/>
              <a:buChar char="ü"/>
            </a:pPr>
            <a:r>
              <a:rPr lang="en-US" dirty="0"/>
              <a:t>Lunch &amp; Learn</a:t>
            </a:r>
          </a:p>
          <a:p>
            <a:pPr lvl="1">
              <a:buFont typeface="Wingdings" panose="05000000000000000000" pitchFamily="2" charset="2"/>
              <a:buChar char="ü"/>
            </a:pPr>
            <a:r>
              <a:rPr lang="en-US" dirty="0"/>
              <a:t>LM Week (10/28-10/31)</a:t>
            </a:r>
          </a:p>
          <a:p>
            <a:pPr lvl="1">
              <a:buFont typeface="Wingdings" panose="05000000000000000000" pitchFamily="2" charset="2"/>
              <a:buChar char="ü"/>
            </a:pPr>
            <a:r>
              <a:rPr lang="en-US" dirty="0"/>
              <a:t>Made new friends </a:t>
            </a:r>
          </a:p>
          <a:p>
            <a:pPr marL="0" indent="0">
              <a:buNone/>
            </a:pPr>
            <a:r>
              <a:rPr lang="en-US" b="1" i="1" dirty="0">
                <a:solidFill>
                  <a:schemeClr val="accent3"/>
                </a:solidFill>
              </a:rPr>
              <a:t>BIGGEST CHALLENGE</a:t>
            </a:r>
          </a:p>
          <a:p>
            <a:pPr lvl="1">
              <a:buFont typeface="Wingdings" panose="05000000000000000000" pitchFamily="2" charset="2"/>
              <a:buChar char="ü"/>
            </a:pPr>
            <a:r>
              <a:rPr lang="en-US" dirty="0"/>
              <a:t>Cycle days the first few weeks</a:t>
            </a:r>
          </a:p>
          <a:p>
            <a:pPr lvl="1">
              <a:buFont typeface="Wingdings" panose="05000000000000000000" pitchFamily="2" charset="2"/>
              <a:buChar char="ü"/>
            </a:pPr>
            <a:r>
              <a:rPr lang="en-US" dirty="0"/>
              <a:t>Figuring out how to study</a:t>
            </a:r>
          </a:p>
          <a:p>
            <a:pPr lvl="1">
              <a:buFont typeface="Wingdings" panose="05000000000000000000" pitchFamily="2" charset="2"/>
              <a:buChar char="ü"/>
            </a:pPr>
            <a:r>
              <a:rPr lang="en-US" dirty="0"/>
              <a:t>Balancing fun and schoolwork</a:t>
            </a:r>
          </a:p>
          <a:p>
            <a:pPr lvl="1">
              <a:buFont typeface="Wingdings" panose="05000000000000000000" pitchFamily="2" charset="2"/>
              <a:buChar char="ü"/>
            </a:pPr>
            <a:r>
              <a:rPr lang="en-US" dirty="0"/>
              <a:t>Finding where I belong</a:t>
            </a:r>
          </a:p>
          <a:p>
            <a:pPr lvl="1">
              <a:buFont typeface="Wingdings" panose="05000000000000000000" pitchFamily="2" charset="2"/>
              <a:buChar char="ü"/>
            </a:pPr>
            <a:r>
              <a:rPr lang="en-US" dirty="0"/>
              <a:t>Navigating the building</a:t>
            </a:r>
          </a:p>
          <a:p>
            <a:pPr lvl="1">
              <a:buFont typeface="Wingdings" panose="05000000000000000000" pitchFamily="2" charset="2"/>
              <a:buChar char="ü"/>
            </a:pPr>
            <a:r>
              <a:rPr lang="en-US" dirty="0"/>
              <a:t>Time management</a:t>
            </a:r>
          </a:p>
          <a:p>
            <a:pPr marL="0" indent="0">
              <a:buNone/>
            </a:pPr>
            <a:r>
              <a:rPr lang="en-US" b="1" i="1" dirty="0">
                <a:solidFill>
                  <a:srgbClr val="FFC000"/>
                </a:solidFill>
              </a:rPr>
              <a:t>ADVICE</a:t>
            </a:r>
          </a:p>
          <a:p>
            <a:pPr lvl="1">
              <a:buFont typeface="Wingdings" panose="05000000000000000000" pitchFamily="2" charset="2"/>
              <a:buChar char="ü"/>
            </a:pPr>
            <a:r>
              <a:rPr lang="en-US" dirty="0"/>
              <a:t>Be kind</a:t>
            </a:r>
          </a:p>
          <a:p>
            <a:pPr lvl="1">
              <a:buFont typeface="Wingdings" panose="05000000000000000000" pitchFamily="2" charset="2"/>
              <a:buChar char="ü"/>
            </a:pPr>
            <a:r>
              <a:rPr lang="en-US" dirty="0"/>
              <a:t>Stay positive</a:t>
            </a:r>
          </a:p>
          <a:p>
            <a:pPr lvl="1">
              <a:buFont typeface="Wingdings" panose="05000000000000000000" pitchFamily="2" charset="2"/>
              <a:buChar char="ü"/>
            </a:pPr>
            <a:r>
              <a:rPr lang="en-US" dirty="0"/>
              <a:t>Don’t lose your surface pen</a:t>
            </a:r>
          </a:p>
          <a:p>
            <a:pPr lvl="1">
              <a:buFont typeface="Wingdings" panose="05000000000000000000" pitchFamily="2" charset="2"/>
              <a:buChar char="ü"/>
            </a:pPr>
            <a:r>
              <a:rPr lang="en-US" dirty="0"/>
              <a:t>Branch out- make new friends</a:t>
            </a:r>
          </a:p>
          <a:p>
            <a:pPr lvl="1">
              <a:buFont typeface="Wingdings" panose="05000000000000000000" pitchFamily="2" charset="2"/>
              <a:buChar char="ü"/>
            </a:pPr>
            <a:r>
              <a:rPr lang="en-US" dirty="0"/>
              <a:t>Get Involved</a:t>
            </a:r>
          </a:p>
          <a:p>
            <a:pPr lvl="1">
              <a:buFont typeface="Wingdings" panose="05000000000000000000" pitchFamily="2" charset="2"/>
              <a:buChar char="ü"/>
            </a:pPr>
            <a:r>
              <a:rPr lang="en-US" dirty="0"/>
              <a:t>Have fun</a:t>
            </a:r>
          </a:p>
          <a:p>
            <a:pPr>
              <a:buFont typeface="Wingdings" panose="05000000000000000000" pitchFamily="2" charset="2"/>
              <a:buChar char="ü"/>
            </a:pPr>
            <a:endParaRPr lang="en-US" dirty="0"/>
          </a:p>
          <a:p>
            <a:pPr>
              <a:buFont typeface="Wingdings" panose="05000000000000000000" pitchFamily="2" charset="2"/>
              <a:buChar char="ü"/>
            </a:pPr>
            <a:endParaRPr lang="en-US" dirty="0"/>
          </a:p>
        </p:txBody>
      </p:sp>
      <p:sp>
        <p:nvSpPr>
          <p:cNvPr id="3" name="Title 2">
            <a:extLst>
              <a:ext uri="{FF2B5EF4-FFF2-40B4-BE49-F238E27FC236}">
                <a16:creationId xmlns:a16="http://schemas.microsoft.com/office/drawing/2014/main" id="{8EB9EF47-8CD9-189E-FDE0-90054F3CF13A}"/>
              </a:ext>
            </a:extLst>
          </p:cNvPr>
          <p:cNvSpPr>
            <a:spLocks noGrp="1"/>
          </p:cNvSpPr>
          <p:nvPr>
            <p:ph type="title"/>
          </p:nvPr>
        </p:nvSpPr>
        <p:spPr>
          <a:xfrm>
            <a:off x="303212" y="533400"/>
            <a:ext cx="3886199" cy="2133598"/>
          </a:xfrm>
        </p:spPr>
        <p:txBody>
          <a:bodyPr/>
          <a:lstStyle/>
          <a:p>
            <a:r>
              <a:rPr lang="en-US" sz="4000" dirty="0">
                <a:solidFill>
                  <a:schemeClr val="accent1">
                    <a:lumMod val="60000"/>
                    <a:lumOff val="40000"/>
                  </a:schemeClr>
                </a:solidFill>
              </a:rPr>
              <a:t>Take Aways from the Class of 2027!</a:t>
            </a:r>
            <a:endParaRPr lang="en-US" dirty="0">
              <a:solidFill>
                <a:schemeClr val="accent1">
                  <a:lumMod val="60000"/>
                  <a:lumOff val="40000"/>
                </a:schemeClr>
              </a:solidFill>
            </a:endParaRPr>
          </a:p>
        </p:txBody>
      </p:sp>
    </p:spTree>
    <p:extLst>
      <p:ext uri="{BB962C8B-B14F-4D97-AF65-F5344CB8AC3E}">
        <p14:creationId xmlns:p14="http://schemas.microsoft.com/office/powerpoint/2010/main" val="317512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a:xfrm>
            <a:off x="34855" y="-132522"/>
            <a:ext cx="8763002" cy="970722"/>
          </a:xfrm>
        </p:spPr>
        <p:txBody>
          <a:bodyPr>
            <a:noAutofit/>
          </a:bodyPr>
          <a:lstStyle/>
          <a:p>
            <a:r>
              <a:rPr lang="en-US" sz="6000" dirty="0"/>
              <a:t>Resource Page</a:t>
            </a:r>
          </a:p>
        </p:txBody>
      </p:sp>
      <p:sp>
        <p:nvSpPr>
          <p:cNvPr id="3" name="Content Placeholder 2"/>
          <p:cNvSpPr>
            <a:spLocks noGrp="1"/>
          </p:cNvSpPr>
          <p:nvPr>
            <p:ph idx="10"/>
          </p:nvPr>
        </p:nvSpPr>
        <p:spPr>
          <a:xfrm>
            <a:off x="2055812" y="838200"/>
            <a:ext cx="9982200" cy="5791200"/>
          </a:xfrm>
        </p:spPr>
        <p:txBody>
          <a:bodyPr vert="horz" lIns="121899" tIns="60949" rIns="121899" bIns="60949" numCol="2" rtlCol="0" anchor="t">
            <a:noAutofit/>
          </a:bodyPr>
          <a:lstStyle/>
          <a:p>
            <a:pPr marL="75" indent="0">
              <a:lnSpc>
                <a:spcPct val="120000"/>
              </a:lnSpc>
              <a:buNone/>
            </a:pPr>
            <a:r>
              <a:rPr lang="en-US" sz="1400" dirty="0">
                <a:hlinkClick r:id="rId3">
                  <a:extLst>
                    <a:ext uri="{A12FA001-AC4F-418D-AE19-62706E023703}">
                      <ahyp:hlinkClr xmlns:ahyp="http://schemas.microsoft.com/office/drawing/2018/hyperlinkcolor" val="tx"/>
                    </a:ext>
                  </a:extLst>
                </a:hlinkClick>
              </a:rPr>
              <a:t>Jeannie.semar@rtsd.org</a:t>
            </a:r>
            <a:r>
              <a:rPr lang="en-US" sz="1400" dirty="0"/>
              <a:t>       610 293-0855 x3527</a:t>
            </a:r>
          </a:p>
          <a:p>
            <a:pPr marL="75" indent="0">
              <a:lnSpc>
                <a:spcPct val="120000"/>
              </a:lnSpc>
              <a:buNone/>
            </a:pPr>
            <a:r>
              <a:rPr lang="en-US" sz="1400" kern="100" dirty="0">
                <a:ea typeface="Calibri" panose="020F0502020204030204" pitchFamily="34" charset="0"/>
                <a:cs typeface="Times New Roman" panose="02020603050405020304" pitchFamily="18" charset="0"/>
              </a:rPr>
              <a:t>RHS School Counseling Website- </a:t>
            </a:r>
            <a:r>
              <a:rPr lang="en-US" sz="1400" dirty="0">
                <a:hlinkClick r:id="rId4">
                  <a:extLst>
                    <a:ext uri="{A12FA001-AC4F-418D-AE19-62706E023703}">
                      <ahyp:hlinkClr xmlns:ahyp="http://schemas.microsoft.com/office/drawing/2018/hyperlinkcolor" val="tx"/>
                    </a:ext>
                  </a:extLst>
                </a:hlinkClick>
              </a:rPr>
              <a:t>Counseling Department - Radnor High School (rtsd.org)</a:t>
            </a:r>
            <a:endParaRPr lang="en-US" sz="1400" kern="100" dirty="0">
              <a:effectLst/>
              <a:ea typeface="Calibri" panose="020F0502020204030204" pitchFamily="34" charset="0"/>
              <a:cs typeface="Times New Roman" panose="02020603050405020304" pitchFamily="18" charset="0"/>
            </a:endParaRPr>
          </a:p>
          <a:p>
            <a:pPr marL="75" indent="0">
              <a:lnSpc>
                <a:spcPct val="120000"/>
              </a:lnSpc>
              <a:buNone/>
            </a:pPr>
            <a:r>
              <a:rPr lang="en-US" sz="1400" u="sng" dirty="0">
                <a:effectLst/>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Student Assistance Program SAP</a:t>
            </a:r>
            <a:endParaRPr lang="en-US" sz="1400" u="sng" dirty="0">
              <a:effectLst/>
              <a:ea typeface="Times New Roman" panose="02020603050405020304" pitchFamily="18" charset="0"/>
              <a:cs typeface="Times New Roman" panose="02020603050405020304" pitchFamily="18" charset="0"/>
            </a:endParaRPr>
          </a:p>
          <a:p>
            <a:pPr marL="75" indent="0">
              <a:lnSpc>
                <a:spcPct val="120000"/>
              </a:lnSpc>
              <a:buNone/>
            </a:pPr>
            <a:r>
              <a:rPr lang="en-US" sz="1400" u="sng" dirty="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RHS Attendance Info</a:t>
            </a:r>
            <a:endParaRPr lang="en-US" sz="1400" u="sng" dirty="0">
              <a:ea typeface="Times New Roman" panose="02020603050405020304" pitchFamily="18" charset="0"/>
              <a:cs typeface="Times New Roman" panose="02020603050405020304" pitchFamily="18" charset="0"/>
            </a:endParaRPr>
          </a:p>
          <a:p>
            <a:pPr marL="75" indent="0">
              <a:lnSpc>
                <a:spcPct val="120000"/>
              </a:lnSpc>
              <a:buNone/>
            </a:pPr>
            <a:r>
              <a:rPr lang="en-US" sz="1400" u="sng" dirty="0" err="1">
                <a:effectLst/>
                <a:ea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ParentU</a:t>
            </a:r>
            <a:r>
              <a:rPr lang="en-US" sz="1400" u="sng" dirty="0">
                <a:effectLst/>
                <a:ea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 - Radnor Township School District (rtsd.org)</a:t>
            </a:r>
            <a:endParaRPr lang="en-US" sz="1400" u="sng" dirty="0">
              <a:effectLst/>
              <a:ea typeface="Times New Roman" panose="02020603050405020304" pitchFamily="18" charset="0"/>
              <a:cs typeface="Times New Roman" panose="02020603050405020304" pitchFamily="18" charset="0"/>
            </a:endParaRPr>
          </a:p>
          <a:p>
            <a:pPr marL="75" indent="0">
              <a:lnSpc>
                <a:spcPct val="120000"/>
              </a:lnSpc>
              <a:buNone/>
            </a:pPr>
            <a:endParaRPr lang="en-US" sz="1400" u="sng" kern="100" dirty="0">
              <a:ea typeface="Calibri" panose="020F0502020204030204" pitchFamily="34" charset="0"/>
              <a:cs typeface="Times New Roman" panose="02020603050405020304" pitchFamily="18" charset="0"/>
            </a:endParaRPr>
          </a:p>
          <a:p>
            <a:pPr marL="0" marR="0" indent="0">
              <a:lnSpc>
                <a:spcPct val="120000"/>
              </a:lnSpc>
              <a:spcBef>
                <a:spcPts val="0"/>
              </a:spcBef>
              <a:spcAft>
                <a:spcPts val="800"/>
              </a:spcAft>
              <a:buNone/>
            </a:pPr>
            <a:r>
              <a:rPr lang="en-US" sz="1400" kern="100" dirty="0">
                <a:effectLst/>
                <a:ea typeface="Calibri" panose="020F0502020204030204" pitchFamily="34" charset="0"/>
                <a:cs typeface="Times New Roman" panose="02020603050405020304" pitchFamily="18" charset="0"/>
              </a:rPr>
              <a:t>Delaware County Crisis Connections Team:                              1-855-889-7827.</a:t>
            </a:r>
          </a:p>
          <a:p>
            <a:pPr marL="0" marR="0" indent="0">
              <a:lnSpc>
                <a:spcPct val="120000"/>
              </a:lnSpc>
              <a:spcBef>
                <a:spcPts val="0"/>
              </a:spcBef>
              <a:spcAft>
                <a:spcPts val="800"/>
              </a:spcAft>
              <a:buNone/>
            </a:pPr>
            <a:endParaRPr lang="en-US" sz="1400" kern="100" dirty="0">
              <a:effectLst/>
              <a:ea typeface="Calibri" panose="020F0502020204030204" pitchFamily="34" charset="0"/>
              <a:cs typeface="Times New Roman" panose="02020603050405020304" pitchFamily="18" charset="0"/>
            </a:endParaRPr>
          </a:p>
          <a:p>
            <a:pPr marL="0" marR="0" indent="0">
              <a:lnSpc>
                <a:spcPct val="120000"/>
              </a:lnSpc>
              <a:spcBef>
                <a:spcPts val="0"/>
              </a:spcBef>
              <a:spcAft>
                <a:spcPts val="800"/>
              </a:spcAft>
              <a:buNone/>
            </a:pPr>
            <a:r>
              <a:rPr lang="en-US" sz="1400" kern="100" dirty="0">
                <a:effectLst/>
                <a:ea typeface="Calibri" panose="020F0502020204030204" pitchFamily="34" charset="0"/>
                <a:cs typeface="Times New Roman" panose="02020603050405020304" pitchFamily="18" charset="0"/>
              </a:rPr>
              <a:t>Suicide &amp; Crisis Lifeline: Text, Call or Chat 988</a:t>
            </a:r>
            <a:endParaRPr lang="en-US" sz="1400" kern="100" dirty="0">
              <a:ea typeface="Calibri" panose="020F0502020204030204" pitchFamily="34" charset="0"/>
              <a:cs typeface="Times New Roman" panose="02020603050405020304" pitchFamily="18" charset="0"/>
            </a:endParaRPr>
          </a:p>
          <a:p>
            <a:pPr marL="0" marR="0" indent="0">
              <a:lnSpc>
                <a:spcPct val="120000"/>
              </a:lnSpc>
              <a:spcBef>
                <a:spcPts val="0"/>
              </a:spcBef>
              <a:spcAft>
                <a:spcPts val="800"/>
              </a:spcAft>
              <a:buNone/>
            </a:pPr>
            <a:endParaRPr lang="en-US" sz="1400" kern="100" dirty="0">
              <a:effectLst/>
              <a:ea typeface="Calibri" panose="020F0502020204030204" pitchFamily="34" charset="0"/>
              <a:cs typeface="Times New Roman" panose="02020603050405020304" pitchFamily="18" charset="0"/>
            </a:endParaRPr>
          </a:p>
          <a:p>
            <a:pPr marL="0" marR="0" indent="0">
              <a:lnSpc>
                <a:spcPct val="120000"/>
              </a:lnSpc>
              <a:spcBef>
                <a:spcPts val="0"/>
              </a:spcBef>
              <a:spcAft>
                <a:spcPts val="800"/>
              </a:spcAft>
              <a:buNone/>
            </a:pPr>
            <a:r>
              <a:rPr lang="en-US" sz="1400" kern="100" dirty="0">
                <a:effectLst/>
                <a:ea typeface="Calibri" panose="020F0502020204030204" pitchFamily="34" charset="0"/>
                <a:cs typeface="Times New Roman" panose="02020603050405020304" pitchFamily="18" charset="0"/>
              </a:rPr>
              <a:t>Safe2SaySomething:                                                  </a:t>
            </a:r>
          </a:p>
          <a:p>
            <a:pPr marL="0" marR="0" indent="0">
              <a:lnSpc>
                <a:spcPct val="120000"/>
              </a:lnSpc>
              <a:spcBef>
                <a:spcPts val="0"/>
              </a:spcBef>
              <a:spcAft>
                <a:spcPts val="800"/>
              </a:spcAft>
              <a:buNone/>
            </a:pPr>
            <a:r>
              <a:rPr lang="en-US" sz="1400" kern="100" dirty="0">
                <a:effectLst/>
                <a:ea typeface="Calibri" panose="020F0502020204030204" pitchFamily="34" charset="0"/>
                <a:cs typeface="Times New Roman" panose="02020603050405020304" pitchFamily="18" charset="0"/>
              </a:rPr>
              <a:t>Call 1-844-SAF2SAY</a:t>
            </a:r>
            <a:r>
              <a:rPr lang="en-US" sz="1400" kern="100" dirty="0">
                <a:ea typeface="Calibri" panose="020F0502020204030204" pitchFamily="34" charset="0"/>
                <a:cs typeface="Times New Roman" panose="02020603050405020304" pitchFamily="18" charset="0"/>
              </a:rPr>
              <a:t>   </a:t>
            </a:r>
            <a:r>
              <a:rPr lang="en-US" sz="1400" u="sng" kern="100" dirty="0">
                <a:effectLst/>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https://www.safe2saypa.org/</a:t>
            </a:r>
            <a:endParaRPr lang="en-US" sz="1400" u="sng" kern="100" dirty="0">
              <a:ea typeface="Calibri" panose="020F0502020204030204" pitchFamily="34" charset="0"/>
              <a:cs typeface="Times New Roman" panose="02020603050405020304" pitchFamily="18" charset="0"/>
            </a:endParaRPr>
          </a:p>
          <a:p>
            <a:pPr marL="0" marR="0" indent="0">
              <a:lnSpc>
                <a:spcPct val="120000"/>
              </a:lnSpc>
              <a:spcBef>
                <a:spcPts val="0"/>
              </a:spcBef>
              <a:spcAft>
                <a:spcPts val="800"/>
              </a:spcAft>
              <a:buNone/>
            </a:pPr>
            <a:endParaRPr lang="en-US" sz="1400" u="sng" kern="100" dirty="0">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endParaRPr>
          </a:p>
          <a:p>
            <a:pPr marL="0" marR="0" indent="0">
              <a:lnSpc>
                <a:spcPct val="120000"/>
              </a:lnSpc>
              <a:spcBef>
                <a:spcPts val="0"/>
              </a:spcBef>
              <a:spcAft>
                <a:spcPts val="800"/>
              </a:spcAft>
              <a:buNone/>
            </a:pPr>
            <a:r>
              <a:rPr lang="en-US" sz="1400" u="sng" kern="100" dirty="0" err="1">
                <a:ea typeface="Calibri" panose="020F050202020403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Collegeboard</a:t>
            </a:r>
            <a:endParaRPr lang="en-US" sz="1400" u="sng" kern="100" dirty="0">
              <a:ea typeface="Calibri" panose="020F0502020204030204" pitchFamily="34" charset="0"/>
              <a:cs typeface="Times New Roman" panose="02020603050405020304" pitchFamily="18" charset="0"/>
            </a:endParaRPr>
          </a:p>
          <a:p>
            <a:pPr marL="0" marR="0" indent="0">
              <a:lnSpc>
                <a:spcPct val="120000"/>
              </a:lnSpc>
              <a:spcBef>
                <a:spcPts val="0"/>
              </a:spcBef>
              <a:spcAft>
                <a:spcPts val="800"/>
              </a:spcAft>
              <a:buNone/>
            </a:pPr>
            <a:endParaRPr lang="en-US" sz="1400" kern="100" dirty="0">
              <a:effectLst/>
              <a:ea typeface="Calibri" panose="020F0502020204030204" pitchFamily="34" charset="0"/>
              <a:cs typeface="Times New Roman" panose="02020603050405020304" pitchFamily="18" charset="0"/>
            </a:endParaRPr>
          </a:p>
          <a:p>
            <a:pPr marL="0" indent="0">
              <a:lnSpc>
                <a:spcPct val="120000"/>
              </a:lnSpc>
              <a:spcBef>
                <a:spcPts val="0"/>
              </a:spcBef>
              <a:buSzPts val="1000"/>
              <a:buNone/>
              <a:tabLst>
                <a:tab pos="457200" algn="l"/>
              </a:tabLst>
            </a:pPr>
            <a:r>
              <a:rPr lang="en-US" sz="1400" kern="100" dirty="0">
                <a:effectLst/>
                <a:ea typeface="Calibri" panose="020F0502020204030204" pitchFamily="34" charset="0"/>
                <a:cs typeface="Times New Roman" panose="02020603050405020304" pitchFamily="18" charset="0"/>
              </a:rPr>
              <a:t>Working Papers- </a:t>
            </a:r>
            <a:r>
              <a:rPr lang="en-US" sz="1400" u="sng" kern="100" dirty="0">
                <a:effectLst/>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Work Permits - Radnor High School (rtsd.org)</a:t>
            </a:r>
            <a:endParaRPr lang="en-US" sz="1400" u="sng" kern="100" dirty="0">
              <a:effectLst/>
              <a:ea typeface="Calibri" panose="020F0502020204030204" pitchFamily="34" charset="0"/>
              <a:cs typeface="Times New Roman" panose="02020603050405020304" pitchFamily="18" charset="0"/>
            </a:endParaRPr>
          </a:p>
          <a:p>
            <a:pPr marL="0" marR="0" lvl="0" indent="0">
              <a:lnSpc>
                <a:spcPct val="120000"/>
              </a:lnSpc>
              <a:spcBef>
                <a:spcPts val="0"/>
              </a:spcBef>
              <a:spcAft>
                <a:spcPts val="0"/>
              </a:spcAft>
              <a:buSzPts val="1000"/>
              <a:buNone/>
              <a:tabLst>
                <a:tab pos="457200" algn="l"/>
              </a:tabLst>
            </a:pPr>
            <a:endParaRPr lang="en-US" sz="1400" u="sng" kern="100" dirty="0">
              <a:effectLst/>
              <a:ea typeface="Calibri" panose="020F0502020204030204" pitchFamily="34" charset="0"/>
              <a:cs typeface="Times New Roman" panose="02020603050405020304" pitchFamily="18" charset="0"/>
            </a:endParaRPr>
          </a:p>
          <a:p>
            <a:pPr marL="0" marR="0" lvl="0" indent="0">
              <a:lnSpc>
                <a:spcPct val="120000"/>
              </a:lnSpc>
              <a:spcBef>
                <a:spcPts val="0"/>
              </a:spcBef>
              <a:spcAft>
                <a:spcPts val="0"/>
              </a:spcAft>
              <a:buSzPts val="1000"/>
              <a:buNone/>
              <a:tabLst>
                <a:tab pos="457200" algn="l"/>
              </a:tabLst>
            </a:pPr>
            <a:r>
              <a:rPr lang="en-US" sz="1400" kern="100" dirty="0">
                <a:effectLst/>
                <a:ea typeface="Calibri" panose="020F0502020204030204" pitchFamily="34" charset="0"/>
                <a:cs typeface="Times New Roman" panose="02020603050405020304" pitchFamily="18" charset="0"/>
              </a:rPr>
              <a:t>PSAT 8/9 Parent Guide- </a:t>
            </a:r>
            <a:r>
              <a:rPr lang="en-US" sz="1400" u="sng" kern="100" dirty="0">
                <a:effectLst/>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Their Head Start Starts Here (collegeboard.org)</a:t>
            </a:r>
            <a:endParaRPr lang="en-US" sz="1400" u="sng" kern="100" dirty="0">
              <a:effectLst/>
              <a:ea typeface="Calibri" panose="020F0502020204030204" pitchFamily="34" charset="0"/>
              <a:cs typeface="Times New Roman" panose="02020603050405020304" pitchFamily="18" charset="0"/>
            </a:endParaRPr>
          </a:p>
          <a:p>
            <a:pPr marL="0" marR="0" lvl="0" indent="0">
              <a:lnSpc>
                <a:spcPct val="120000"/>
              </a:lnSpc>
              <a:spcBef>
                <a:spcPts val="0"/>
              </a:spcBef>
              <a:spcAft>
                <a:spcPts val="0"/>
              </a:spcAft>
              <a:buSzPts val="1000"/>
              <a:buNone/>
              <a:tabLst>
                <a:tab pos="457200" algn="l"/>
              </a:tabLst>
            </a:pPr>
            <a:endParaRPr lang="en-US" sz="1400" u="sng" kern="100" dirty="0">
              <a:effectLst/>
              <a:ea typeface="Calibri" panose="020F0502020204030204" pitchFamily="34" charset="0"/>
              <a:cs typeface="Times New Roman" panose="02020603050405020304" pitchFamily="18" charset="0"/>
            </a:endParaRPr>
          </a:p>
          <a:p>
            <a:pPr marL="0" marR="0" lvl="0" indent="0">
              <a:lnSpc>
                <a:spcPct val="120000"/>
              </a:lnSpc>
              <a:spcBef>
                <a:spcPts val="0"/>
              </a:spcBef>
              <a:spcAft>
                <a:spcPts val="0"/>
              </a:spcAft>
              <a:buSzPts val="1000"/>
              <a:buNone/>
              <a:tabLst>
                <a:tab pos="457200" algn="l"/>
              </a:tabLst>
            </a:pPr>
            <a:endParaRPr lang="en-US" sz="1400" dirty="0">
              <a:ea typeface="Times New Roman" panose="02020603050405020304" pitchFamily="18" charset="0"/>
            </a:endParaRPr>
          </a:p>
          <a:p>
            <a:pPr marL="0" marR="0" lvl="0" indent="0">
              <a:lnSpc>
                <a:spcPct val="120000"/>
              </a:lnSpc>
              <a:spcBef>
                <a:spcPts val="0"/>
              </a:spcBef>
              <a:spcAft>
                <a:spcPts val="0"/>
              </a:spcAft>
              <a:buSzPts val="1000"/>
              <a:buNone/>
              <a:tabLst>
                <a:tab pos="457200" algn="l"/>
              </a:tabLst>
            </a:pPr>
            <a:r>
              <a:rPr lang="en-US" sz="1400" dirty="0">
                <a:effectLst/>
                <a:ea typeface="Times New Roman" panose="02020603050405020304" pitchFamily="18" charset="0"/>
              </a:rPr>
              <a:t>Parent training on navigating Schoology </a:t>
            </a:r>
            <a:r>
              <a:rPr lang="en-US" sz="1400" u="sng" dirty="0">
                <a:effectLst/>
                <a:ea typeface="Times New Roman" panose="02020603050405020304" pitchFamily="18" charset="0"/>
                <a:hlinkClick r:id="rId12">
                  <a:extLst>
                    <a:ext uri="{A12FA001-AC4F-418D-AE19-62706E023703}">
                      <ahyp:hlinkClr xmlns:ahyp="http://schemas.microsoft.com/office/drawing/2018/hyperlinkcolor" val="tx"/>
                    </a:ext>
                  </a:extLst>
                </a:hlinkClick>
              </a:rPr>
              <a:t>https://youtu.be/f6X7kCkcLyc</a:t>
            </a:r>
            <a:endParaRPr lang="en-US" sz="1400" dirty="0">
              <a:effectLst/>
              <a:ea typeface="Calibri" panose="020F0502020204030204" pitchFamily="34" charset="0"/>
            </a:endParaRPr>
          </a:p>
          <a:p>
            <a:pPr marL="0" marR="0" lvl="0" indent="0">
              <a:lnSpc>
                <a:spcPct val="120000"/>
              </a:lnSpc>
              <a:spcAft>
                <a:spcPts val="0"/>
              </a:spcAft>
              <a:buSzPts val="1000"/>
              <a:buNone/>
              <a:tabLst>
                <a:tab pos="457200" algn="l"/>
              </a:tabLst>
            </a:pPr>
            <a:r>
              <a:rPr lang="en-US" sz="1400" dirty="0">
                <a:effectLst/>
                <a:ea typeface="Times New Roman" panose="02020603050405020304" pitchFamily="18" charset="0"/>
              </a:rPr>
              <a:t>Parent training on navigating the RTSD HAC </a:t>
            </a:r>
            <a:r>
              <a:rPr lang="en-US" sz="1400" u="sng" dirty="0">
                <a:effectLst/>
                <a:ea typeface="Times New Roman" panose="02020603050405020304" pitchFamily="18" charset="0"/>
                <a:hlinkClick r:id="rId13">
                  <a:extLst>
                    <a:ext uri="{A12FA001-AC4F-418D-AE19-62706E023703}">
                      <ahyp:hlinkClr xmlns:ahyp="http://schemas.microsoft.com/office/drawing/2018/hyperlinkcolor" val="tx"/>
                    </a:ext>
                  </a:extLst>
                </a:hlinkClick>
              </a:rPr>
              <a:t>https://youtu.be/ZMkXKPOD5Zk</a:t>
            </a:r>
            <a:endParaRPr lang="en-US" sz="1400" dirty="0">
              <a:effectLst/>
              <a:ea typeface="Calibri" panose="020F0502020204030204" pitchFamily="34" charset="0"/>
            </a:endParaRPr>
          </a:p>
          <a:p>
            <a:pPr marL="0" marR="0">
              <a:lnSpc>
                <a:spcPct val="107000"/>
              </a:lnSpc>
              <a:spcBef>
                <a:spcPts val="0"/>
              </a:spcBef>
              <a:spcAft>
                <a:spcPts val="800"/>
              </a:spcAft>
            </a:pPr>
            <a:endParaRPr lang="en-US" sz="1400" u="sng" kern="100" dirty="0">
              <a:effectLst/>
              <a:ea typeface="Calibri" panose="020F0502020204030204" pitchFamily="34" charset="0"/>
              <a:cs typeface="Times New Roman" panose="02020603050405020304" pitchFamily="18" charset="0"/>
            </a:endParaRPr>
          </a:p>
          <a:p>
            <a:pPr marL="0" marR="0" indent="0">
              <a:lnSpc>
                <a:spcPct val="120000"/>
              </a:lnSpc>
              <a:spcBef>
                <a:spcPts val="0"/>
              </a:spcBef>
              <a:spcAft>
                <a:spcPts val="800"/>
              </a:spcAft>
              <a:buNone/>
            </a:pPr>
            <a:r>
              <a:rPr lang="en-US" sz="1400" kern="100" dirty="0">
                <a:effectLst/>
                <a:ea typeface="Calibri" panose="020F0502020204030204" pitchFamily="34" charset="0"/>
                <a:cs typeface="Times New Roman" panose="02020603050405020304" pitchFamily="18" charset="0"/>
              </a:rPr>
              <a:t>TEAM PA Free Crisis Counselor:                                                 Call 855-284-2494</a:t>
            </a:r>
          </a:p>
          <a:p>
            <a:pPr marL="75" indent="0">
              <a:buNone/>
            </a:pPr>
            <a:r>
              <a:rPr lang="en-US" sz="1400" kern="100" dirty="0">
                <a:effectLst/>
                <a:ea typeface="Calibri" panose="020F0502020204030204" pitchFamily="34" charset="0"/>
                <a:cs typeface="Times New Roman" panose="02020603050405020304" pitchFamily="18" charset="0"/>
                <a:hlinkClick r:id="rId14">
                  <a:extLst>
                    <a:ext uri="{A12FA001-AC4F-418D-AE19-62706E023703}">
                      <ahyp:hlinkClr xmlns:ahyp="http://schemas.microsoft.com/office/drawing/2018/hyperlinkcolor" val="tx"/>
                    </a:ext>
                  </a:extLst>
                </a:hlinkClick>
              </a:rPr>
              <a:t>PA Mental Health Resources</a:t>
            </a:r>
            <a:endParaRPr lang="en-US" sz="14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95AC-828B-BF48-8A81-64460C8344D0}"/>
              </a:ext>
            </a:extLst>
          </p:cNvPr>
          <p:cNvSpPr>
            <a:spLocks noGrp="1"/>
          </p:cNvSpPr>
          <p:nvPr>
            <p:ph type="title"/>
          </p:nvPr>
        </p:nvSpPr>
        <p:spPr>
          <a:xfrm>
            <a:off x="227012" y="304800"/>
            <a:ext cx="8610599" cy="914400"/>
          </a:xfrm>
        </p:spPr>
        <p:txBody>
          <a:bodyPr>
            <a:noAutofit/>
          </a:bodyPr>
          <a:lstStyle/>
          <a:p>
            <a:r>
              <a:rPr lang="en-US" sz="4800" dirty="0"/>
              <a:t>Thank you &amp; Questions?</a:t>
            </a:r>
          </a:p>
        </p:txBody>
      </p:sp>
      <p:pic>
        <p:nvPicPr>
          <p:cNvPr id="6" name="Picture 5">
            <a:extLst>
              <a:ext uri="{FF2B5EF4-FFF2-40B4-BE49-F238E27FC236}">
                <a16:creationId xmlns:a16="http://schemas.microsoft.com/office/drawing/2014/main" id="{B96C5716-6F94-51B8-E895-831E6BB827B8}"/>
              </a:ext>
            </a:extLst>
          </p:cNvPr>
          <p:cNvPicPr>
            <a:picLocks noChangeAspect="1"/>
          </p:cNvPicPr>
          <p:nvPr/>
        </p:nvPicPr>
        <p:blipFill>
          <a:blip r:embed="rId3"/>
          <a:stretch>
            <a:fillRect/>
          </a:stretch>
        </p:blipFill>
        <p:spPr>
          <a:xfrm>
            <a:off x="1141412" y="1447800"/>
            <a:ext cx="4608975" cy="5297883"/>
          </a:xfrm>
          <a:prstGeom prst="rect">
            <a:avLst/>
          </a:prstGeom>
        </p:spPr>
      </p:pic>
      <p:sp>
        <p:nvSpPr>
          <p:cNvPr id="9" name="TextBox 8">
            <a:extLst>
              <a:ext uri="{FF2B5EF4-FFF2-40B4-BE49-F238E27FC236}">
                <a16:creationId xmlns:a16="http://schemas.microsoft.com/office/drawing/2014/main" id="{262C0523-E901-7FD6-CBE9-C94F1970E6FE}"/>
              </a:ext>
            </a:extLst>
          </p:cNvPr>
          <p:cNvSpPr txBox="1"/>
          <p:nvPr/>
        </p:nvSpPr>
        <p:spPr>
          <a:xfrm>
            <a:off x="6551612" y="2057400"/>
            <a:ext cx="1447800" cy="677108"/>
          </a:xfrm>
          <a:prstGeom prst="rect">
            <a:avLst/>
          </a:prstGeom>
          <a:noFill/>
        </p:spPr>
        <p:txBody>
          <a:bodyPr wrap="square" rtlCol="0">
            <a:spAutoFit/>
          </a:bodyPr>
          <a:lstStyle/>
          <a:p>
            <a:pPr>
              <a:lnSpc>
                <a:spcPct val="95000"/>
              </a:lnSpc>
            </a:pPr>
            <a:r>
              <a:rPr lang="en-US" sz="2000" b="1" dirty="0"/>
              <a:t>Follow us on INSTA!</a:t>
            </a:r>
          </a:p>
        </p:txBody>
      </p:sp>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openxmlformats.org/package/2006/metadata/core-properties"/>
    <ds:schemaRef ds:uri="http://purl.org/dc/elements/1.1/"/>
    <ds:schemaRef ds:uri="http://schemas.microsoft.com/office/2006/documentManagement/types"/>
    <ds:schemaRef ds:uri="http://purl.org/dc/dcmitype/"/>
    <ds:schemaRef ds:uri="http://schemas.microsoft.com/office/infopath/2007/PartnerControls"/>
    <ds:schemaRef ds:uri="http://www.w3.org/XML/1998/namespace"/>
    <ds:schemaRef ds:uri="16c05727-aa75-4e4a-9b5f-8a80a1165891"/>
    <ds:schemaRef ds:uri="http://purl.org/dc/terms/"/>
    <ds:schemaRef ds:uri="71af3243-3dd4-4a8d-8c0d-dd76da1f02a5"/>
    <ds:schemaRef ds:uri="http://schemas.microsoft.com/office/2006/metadata/propertie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35160</TotalTime>
  <Words>2976</Words>
  <Application>Microsoft Office PowerPoint</Application>
  <PresentationFormat>Custom</PresentationFormat>
  <Paragraphs>414</Paragraphs>
  <Slides>32</Slides>
  <Notes>29</Notes>
  <HiddenSlides>0</HiddenSlides>
  <MMClips>1</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Class open house presentation</vt:lpstr>
      <vt:lpstr>High School      101  for parents</vt:lpstr>
      <vt:lpstr>Welcome!</vt:lpstr>
      <vt:lpstr>Your Go-To People</vt:lpstr>
      <vt:lpstr>Role of 9th Grade School Counselor </vt:lpstr>
      <vt:lpstr>Monthly Counselor Chat!</vt:lpstr>
      <vt:lpstr>Freshman Year overview</vt:lpstr>
      <vt:lpstr>School Connectedness… Get Involved!</vt:lpstr>
      <vt:lpstr>Social &amp; Emotional Wellness Emotional Wellness</vt:lpstr>
      <vt:lpstr>Social Worker</vt:lpstr>
      <vt:lpstr>Attendance</vt:lpstr>
      <vt:lpstr>Learning Success</vt:lpstr>
      <vt:lpstr>Learning Center</vt:lpstr>
      <vt:lpstr>SCHOOLOGY vs.  HAC</vt:lpstr>
      <vt:lpstr>Graduation Requirements</vt:lpstr>
      <vt:lpstr>Report Card</vt:lpstr>
      <vt:lpstr>Mid-Term &amp; Final Exams</vt:lpstr>
      <vt:lpstr>Transcript</vt:lpstr>
      <vt:lpstr>Grading Scale</vt:lpstr>
      <vt:lpstr>Final Transcript</vt:lpstr>
      <vt:lpstr>Course Selection  for  2025-2026</vt:lpstr>
      <vt:lpstr>Keystone Exams</vt:lpstr>
      <vt:lpstr>College Testing Terminology</vt:lpstr>
      <vt:lpstr>College Testing Time-line</vt:lpstr>
      <vt:lpstr>College Testing PSAT</vt:lpstr>
      <vt:lpstr>School Counselor &amp; College Counselor Teams Grades 10-12</vt:lpstr>
      <vt:lpstr>College &amp; Career Counseling</vt:lpstr>
      <vt:lpstr>CCTP Course for Juniors</vt:lpstr>
      <vt:lpstr>Working Papers</vt:lpstr>
      <vt:lpstr>Advice from the Class of 2027!</vt:lpstr>
      <vt:lpstr>Take Aways from the Class of 2027!</vt:lpstr>
      <vt:lpstr>Resource Page</vt:lpstr>
      <vt:lpstr>Thank you &amp;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School 101</dc:title>
  <dc:creator>Semar, Jeannie</dc:creator>
  <cp:lastModifiedBy>Semar, Jeannie</cp:lastModifiedBy>
  <cp:revision>4</cp:revision>
  <cp:lastPrinted>2024-09-17T20:02:45Z</cp:lastPrinted>
  <dcterms:created xsi:type="dcterms:W3CDTF">2023-09-19T13:48:55Z</dcterms:created>
  <dcterms:modified xsi:type="dcterms:W3CDTF">2024-09-18T18:16:12Z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