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3" r:id="rId8"/>
    <p:sldId id="261" r:id="rId9"/>
    <p:sldId id="264" r:id="rId10"/>
    <p:sldId id="262" r:id="rId11"/>
    <p:sldId id="266" r:id="rId12"/>
    <p:sldId id="270" r:id="rId13"/>
    <p:sldId id="272" r:id="rId14"/>
    <p:sldId id="267" r:id="rId15"/>
    <p:sldId id="269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4660"/>
  </p:normalViewPr>
  <p:slideViewPr>
    <p:cSldViewPr snapToGrid="0">
      <p:cViewPr>
        <p:scale>
          <a:sx n="50" d="100"/>
          <a:sy n="50" d="100"/>
        </p:scale>
        <p:origin x="1723" y="6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60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32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56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45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28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59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39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77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69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688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D036F-EAD9-429B-A495-B01E60ACC1DF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C8EA9C3-F49D-4780-A90E-6991FC5FF53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62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boli/apprenticeship/pages/apprenticeship-opportunities.aspx" TargetMode="External"/><Relationship Id="rId2" Type="http://schemas.openxmlformats.org/officeDocument/2006/relationships/hyperlink" Target="https://www.roguecc.edu/dept/apprenticeship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regontradeswomen.org/" TargetMode="External"/><Relationship Id="rId4" Type="http://schemas.openxmlformats.org/officeDocument/2006/relationships/hyperlink" Target="https://oregonapprenticeship.org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E0AF4-7DCD-79EB-BC88-48D5F3D67B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Next Steps: Apprenticeship</a:t>
            </a:r>
          </a:p>
        </p:txBody>
      </p:sp>
    </p:spTree>
    <p:extLst>
      <p:ext uri="{BB962C8B-B14F-4D97-AF65-F5344CB8AC3E}">
        <p14:creationId xmlns:p14="http://schemas.microsoft.com/office/powerpoint/2010/main" val="2036344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F1035-9CD5-DA1D-B2D7-60E91368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apprenticeship?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F05E5-C4FD-D6DC-35B5-D6308C2CB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Paid training under an experienced person</a:t>
            </a:r>
          </a:p>
          <a:p>
            <a:r>
              <a:rPr lang="en-US" dirty="0"/>
              <a:t>Typically in the skilled trades</a:t>
            </a:r>
          </a:p>
          <a:p>
            <a:r>
              <a:rPr lang="en-US" dirty="0"/>
              <a:t>Includes a certain number of hours of classroom instruction</a:t>
            </a:r>
          </a:p>
          <a:p>
            <a:r>
              <a:rPr lang="en-US" dirty="0"/>
              <a:t>When completed, apprenticeships lead to a journeyman card and increased wage</a:t>
            </a:r>
          </a:p>
        </p:txBody>
      </p:sp>
    </p:spTree>
    <p:extLst>
      <p:ext uri="{BB962C8B-B14F-4D97-AF65-F5344CB8AC3E}">
        <p14:creationId xmlns:p14="http://schemas.microsoft.com/office/powerpoint/2010/main" val="56773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FA297-E87F-BEB9-5901-0094186C5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Apprenticeships with RCC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A4212-A3AF-22A7-2E95-A7571A1F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Airframe/Power Plant</a:t>
            </a:r>
          </a:p>
          <a:p>
            <a:r>
              <a:rPr lang="en-US" dirty="0"/>
              <a:t>Boiler Operator</a:t>
            </a:r>
          </a:p>
          <a:p>
            <a:r>
              <a:rPr lang="en-US" dirty="0"/>
              <a:t>Electrician (several types)</a:t>
            </a:r>
          </a:p>
          <a:p>
            <a:r>
              <a:rPr lang="en-US" dirty="0"/>
              <a:t>HVAC</a:t>
            </a:r>
          </a:p>
          <a:p>
            <a:r>
              <a:rPr lang="en-US" dirty="0"/>
              <a:t>Machinist</a:t>
            </a:r>
          </a:p>
          <a:p>
            <a:r>
              <a:rPr lang="en-US" dirty="0"/>
              <a:t>Carpentry</a:t>
            </a:r>
          </a:p>
          <a:p>
            <a:r>
              <a:rPr lang="en-US" dirty="0"/>
              <a:t>Millwright</a:t>
            </a:r>
          </a:p>
        </p:txBody>
      </p:sp>
    </p:spTree>
    <p:extLst>
      <p:ext uri="{BB962C8B-B14F-4D97-AF65-F5344CB8AC3E}">
        <p14:creationId xmlns:p14="http://schemas.microsoft.com/office/powerpoint/2010/main" val="85504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FA297-E87F-BEB9-5901-0094186C5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apprenticeship programs in Jackson/Josephine/Klamath counties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A4212-A3AF-22A7-2E95-A7571A1F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Plumbing (variety of types)</a:t>
            </a:r>
          </a:p>
          <a:p>
            <a:r>
              <a:rPr lang="en-US" dirty="0"/>
              <a:t>Electrician (variety of types)</a:t>
            </a:r>
          </a:p>
          <a:p>
            <a:r>
              <a:rPr lang="en-US" dirty="0"/>
              <a:t>Medical Assistant</a:t>
            </a:r>
          </a:p>
          <a:p>
            <a:r>
              <a:rPr lang="en-US" dirty="0"/>
              <a:t>Gas Servicer</a:t>
            </a:r>
          </a:p>
          <a:p>
            <a:r>
              <a:rPr lang="en-US" dirty="0"/>
              <a:t>Alcohol/Drug Counselor</a:t>
            </a:r>
          </a:p>
          <a:p>
            <a:r>
              <a:rPr lang="en-US" dirty="0"/>
              <a:t>Masonry (variety of types)</a:t>
            </a:r>
          </a:p>
          <a:p>
            <a:r>
              <a:rPr lang="en-US" dirty="0"/>
              <a:t>Heavy Equipment Operator</a:t>
            </a:r>
          </a:p>
          <a:p>
            <a:r>
              <a:rPr lang="en-US" dirty="0"/>
              <a:t>Carpenter</a:t>
            </a:r>
          </a:p>
          <a:p>
            <a:r>
              <a:rPr lang="en-US" dirty="0"/>
              <a:t>Firefighter</a:t>
            </a:r>
          </a:p>
          <a:p>
            <a:r>
              <a:rPr lang="en-US" dirty="0"/>
              <a:t>Air Frame/Power Mechanic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0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A1A00-35E7-B9FF-2C7A-A0E3E771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Union or non-union?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62D84-DB4C-80F5-1326-C78BC8FEA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CCA259-84F1-9CBD-C35F-347E4AA97E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Requires membership for program</a:t>
            </a:r>
          </a:p>
          <a:p>
            <a:r>
              <a:rPr lang="en-US" dirty="0"/>
              <a:t>Wage and benefits are collectively bargained and guaranteed</a:t>
            </a:r>
          </a:p>
          <a:p>
            <a:r>
              <a:rPr lang="en-US" dirty="0"/>
              <a:t>Harder to get into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2FBACA-218F-8B30-16F3-92585A1AA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Non-Union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06694-50B8-E9BD-21E2-B70DB8681D6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Wage set by employer</a:t>
            </a:r>
          </a:p>
          <a:p>
            <a:r>
              <a:rPr lang="en-US" dirty="0"/>
              <a:t>Employer may offer benefits at their discretion</a:t>
            </a:r>
          </a:p>
          <a:p>
            <a:r>
              <a:rPr lang="en-US" dirty="0"/>
              <a:t>More openings</a:t>
            </a:r>
          </a:p>
        </p:txBody>
      </p:sp>
    </p:spTree>
    <p:extLst>
      <p:ext uri="{BB962C8B-B14F-4D97-AF65-F5344CB8AC3E}">
        <p14:creationId xmlns:p14="http://schemas.microsoft.com/office/powerpoint/2010/main" val="4212346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E9A0-80C4-D5C1-4A23-3D923DA5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1D546-8D98-1079-FC41-7E5E9D2FB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Classroom training does have a cost</a:t>
            </a:r>
          </a:p>
          <a:p>
            <a:r>
              <a:rPr lang="en-US" dirty="0"/>
              <a:t>Financial aid may be available</a:t>
            </a:r>
          </a:p>
          <a:p>
            <a:r>
              <a:rPr lang="en-US" dirty="0"/>
              <a:t>Employer may pay for classroom training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33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FC8C-84A5-0555-3832-CB0471DD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06699-3A26-5B71-625D-A8550DBE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programs require a different number of </a:t>
            </a:r>
            <a:r>
              <a:rPr lang="en-US" i="1" dirty="0"/>
              <a:t>work hours</a:t>
            </a:r>
            <a:r>
              <a:rPr lang="en-US" dirty="0"/>
              <a:t> </a:t>
            </a:r>
          </a:p>
          <a:p>
            <a:r>
              <a:rPr lang="en-US" dirty="0"/>
              <a:t>Different programs require a different number of </a:t>
            </a:r>
            <a:r>
              <a:rPr lang="en-US" i="1" dirty="0"/>
              <a:t>classroom hours</a:t>
            </a:r>
            <a:endParaRPr lang="en-US" dirty="0"/>
          </a:p>
          <a:p>
            <a:r>
              <a:rPr lang="en-US" dirty="0"/>
              <a:t>May take between 1 and 3 years to complete the whole program</a:t>
            </a:r>
          </a:p>
        </p:txBody>
      </p:sp>
    </p:spTree>
    <p:extLst>
      <p:ext uri="{BB962C8B-B14F-4D97-AF65-F5344CB8AC3E}">
        <p14:creationId xmlns:p14="http://schemas.microsoft.com/office/powerpoint/2010/main" val="332921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2D21-CAA8-A5BD-087C-C5E911AB0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5772D-C3C0-008F-E145-917956DB6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for each program</a:t>
            </a:r>
          </a:p>
          <a:p>
            <a:r>
              <a:rPr lang="en-US" dirty="0"/>
              <a:t>Some programs open only periodically; others accept applications on a rolling basis</a:t>
            </a:r>
          </a:p>
          <a:p>
            <a:r>
              <a:rPr lang="en-US" dirty="0"/>
              <a:t>Some programs rank applicants; others use a lottery system</a:t>
            </a:r>
          </a:p>
          <a:p>
            <a:r>
              <a:rPr lang="en-US" dirty="0"/>
              <a:t>Prepare for an interview</a:t>
            </a:r>
          </a:p>
          <a:p>
            <a:r>
              <a:rPr lang="en-US" dirty="0"/>
              <a:t>Requires passing Algebra II with a B or higher!</a:t>
            </a:r>
          </a:p>
        </p:txBody>
      </p:sp>
    </p:spTree>
    <p:extLst>
      <p:ext uri="{BB962C8B-B14F-4D97-AF65-F5344CB8AC3E}">
        <p14:creationId xmlns:p14="http://schemas.microsoft.com/office/powerpoint/2010/main" val="386361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38ABE-8E22-C17D-10CC-0D1135B5A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803B6-D2C8-B498-3CE4-B7919E292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Oregon Bureau of Labor and Industry (BOLI) has a list of approved pre-apprenticeship and apprenticeship programs</a:t>
            </a:r>
          </a:p>
          <a:p>
            <a:r>
              <a:rPr lang="en-US" dirty="0"/>
              <a:t>When you find a program, research the requirements and timelines carefully; late or incomplete applications are not accepted</a:t>
            </a:r>
          </a:p>
          <a:p>
            <a:r>
              <a:rPr lang="en-US" dirty="0"/>
              <a:t>Contact the apprenticeship program coordinator if you have questions</a:t>
            </a:r>
          </a:p>
        </p:txBody>
      </p:sp>
    </p:spTree>
    <p:extLst>
      <p:ext uri="{BB962C8B-B14F-4D97-AF65-F5344CB8AC3E}">
        <p14:creationId xmlns:p14="http://schemas.microsoft.com/office/powerpoint/2010/main" val="2184638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BCDA-E4A6-762B-164E-79E5991B6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chances – Ranked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41757-4061-15FF-258F-FC2FB1F00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Take relevant CTE courses/experiences in high school </a:t>
            </a:r>
          </a:p>
          <a:p>
            <a:pPr lvl="1"/>
            <a:r>
              <a:rPr lang="en-US" dirty="0"/>
              <a:t>Example: If you want to be an electrician, take construction courses</a:t>
            </a:r>
          </a:p>
          <a:p>
            <a:pPr lvl="1"/>
            <a:r>
              <a:rPr lang="en-US" dirty="0"/>
              <a:t>Complete the NCRC WorkKeys Exam; See your Future Center for info</a:t>
            </a:r>
          </a:p>
          <a:p>
            <a:r>
              <a:rPr lang="en-US" dirty="0"/>
              <a:t>Apply for relevant jobs to gain job experience</a:t>
            </a:r>
          </a:p>
          <a:p>
            <a:pPr lvl="1"/>
            <a:r>
              <a:rPr lang="en-US" dirty="0"/>
              <a:t>Many applicants to apprenticeship programs are adults with job experience already!</a:t>
            </a:r>
          </a:p>
          <a:p>
            <a:pPr lvl="1"/>
            <a:r>
              <a:rPr lang="en-US" dirty="0"/>
              <a:t>You can’t be an electrician right out of high school, but you could get a job in construction</a:t>
            </a:r>
          </a:p>
          <a:p>
            <a:r>
              <a:rPr lang="en-US" dirty="0"/>
              <a:t>Complete a pre-apprenticeship program</a:t>
            </a:r>
          </a:p>
          <a:p>
            <a:pPr lvl="1"/>
            <a:r>
              <a:rPr lang="en-US" dirty="0"/>
              <a:t>Medford School District’s MPACT program is one pre-apprenticeship program</a:t>
            </a:r>
          </a:p>
          <a:p>
            <a:pPr lvl="1"/>
            <a:r>
              <a:rPr lang="en-US" dirty="0"/>
              <a:t>Pre-apprenticeship isn’t a guarantee of acceptance, but may give you more points</a:t>
            </a:r>
          </a:p>
        </p:txBody>
      </p:sp>
    </p:spTree>
    <p:extLst>
      <p:ext uri="{BB962C8B-B14F-4D97-AF65-F5344CB8AC3E}">
        <p14:creationId xmlns:p14="http://schemas.microsoft.com/office/powerpoint/2010/main" val="1953139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1A4A1-307D-276D-3FB3-58B5F8A7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A0C9C-6166-EEEB-0CF8-D51D67DCD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Rogue Community College Apprenticeships: </a:t>
            </a:r>
            <a:r>
              <a:rPr lang="en-US" dirty="0">
                <a:hlinkClick r:id="rId2"/>
              </a:rPr>
              <a:t>https://www.roguecc.edu/dept/apprenticeship/</a:t>
            </a:r>
            <a:endParaRPr lang="en-US" dirty="0"/>
          </a:p>
          <a:p>
            <a:r>
              <a:rPr lang="en-US" dirty="0"/>
              <a:t>Oregon Bureau of Labor &amp; Industry Apprenticeship Opportunities: </a:t>
            </a:r>
            <a:r>
              <a:rPr lang="en-US" dirty="0">
                <a:hlinkClick r:id="rId3"/>
              </a:rPr>
              <a:t>https://www.oregon.gov/boli/apprenticeship/pages/apprenticeship-opportunities.aspx</a:t>
            </a:r>
            <a:endParaRPr lang="en-US" dirty="0"/>
          </a:p>
          <a:p>
            <a:r>
              <a:rPr lang="en-US" dirty="0"/>
              <a:t>Oregon Apprenticeship: </a:t>
            </a:r>
            <a:r>
              <a:rPr lang="en-US" dirty="0">
                <a:hlinkClick r:id="rId4"/>
              </a:rPr>
              <a:t>https://oregonapprenticeship.org/</a:t>
            </a:r>
            <a:endParaRPr lang="en-US" b="1" dirty="0"/>
          </a:p>
          <a:p>
            <a:r>
              <a:rPr lang="en-US" dirty="0"/>
              <a:t>Women in the Skilled Trades: </a:t>
            </a:r>
            <a:r>
              <a:rPr lang="en-US" dirty="0">
                <a:hlinkClick r:id="rId5"/>
              </a:rPr>
              <a:t>https://oregontradeswomen.org/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81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9D28E-A20A-16E9-04D9-AEACAA6A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Associates Degrees- Two- year degrees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4AC30-B3DF-E4A1-FC95-780C83BFB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AAS- Associate of Applied Science</a:t>
            </a:r>
          </a:p>
          <a:p>
            <a:r>
              <a:rPr lang="en-US" dirty="0"/>
              <a:t>Associate of Science </a:t>
            </a:r>
          </a:p>
          <a:p>
            <a:r>
              <a:rPr lang="en-US" dirty="0"/>
              <a:t>Associate of General Studies (AGS)</a:t>
            </a:r>
          </a:p>
          <a:p>
            <a:r>
              <a:rPr lang="en-US" dirty="0"/>
              <a:t>AAOT (AAOT)</a:t>
            </a:r>
          </a:p>
        </p:txBody>
      </p:sp>
    </p:spTree>
    <p:extLst>
      <p:ext uri="{BB962C8B-B14F-4D97-AF65-F5344CB8AC3E}">
        <p14:creationId xmlns:p14="http://schemas.microsoft.com/office/powerpoint/2010/main" val="380073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C450AEB-6C8A-870B-D1F2-B5E11E7AB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135548"/>
              </p:ext>
            </p:extLst>
          </p:nvPr>
        </p:nvGraphicFramePr>
        <p:xfrm>
          <a:off x="0" y="821452"/>
          <a:ext cx="12191998" cy="537084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64058700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849100057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57382578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8034435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88207151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282767918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930726098"/>
                    </a:ext>
                  </a:extLst>
                </a:gridCol>
              </a:tblGrid>
              <a:tr h="798845">
                <a:tc>
                  <a:txBody>
                    <a:bodyPr/>
                    <a:lstStyle/>
                    <a:p>
                      <a:r>
                        <a:rPr lang="en-US" dirty="0"/>
                        <a:t>Allied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Digital Design and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ECEE </a:t>
                      </a:r>
                      <a:br>
                        <a:rPr lang="en-US" dirty="0"/>
                      </a:br>
                      <a:r>
                        <a:rPr lang="en-US" dirty="0"/>
                        <a:t>(Education)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Diesel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31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Medical Assisting Administrator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Industrial Welding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Design and Digital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Elementary Ed Transfer SOU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Manufacturing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Automotive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Diesel Technology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4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Transfer Degree-SOU Healthcare Admin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Emerging Media and Digital Arts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Education Studies- Transfer SOU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84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Digital Cinema Transfer to SOU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Early Childhood Dev- Transfer SOU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85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Early Intervention Transfer WOU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93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Family Support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662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817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8A42-A82A-B8E0-A1F2-6E7F0F8E6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94113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US" dirty="0"/>
              <a:t>RCC Certificate and Career Pathway Certificate programs-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9648BC-4B32-9B7D-C664-DA54F9D4AA01}"/>
              </a:ext>
            </a:extLst>
          </p:cNvPr>
          <p:cNvSpPr txBox="1"/>
          <p:nvPr/>
        </p:nvSpPr>
        <p:spPr>
          <a:xfrm>
            <a:off x="1451579" y="1743348"/>
            <a:ext cx="89430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Certificate and career pathway certificates  programs are embedded into degrees and offer students industry recognized-stackable credentials.</a:t>
            </a:r>
          </a:p>
          <a:p>
            <a:endParaRPr lang="en-US" sz="2400" dirty="0"/>
          </a:p>
          <a:p>
            <a:r>
              <a:rPr lang="en-US" sz="2400" dirty="0"/>
              <a:t>Certificates- Typically 2-4 terms </a:t>
            </a:r>
          </a:p>
          <a:p>
            <a:r>
              <a:rPr lang="en-US" sz="2400" dirty="0"/>
              <a:t>Career Pathway Certificates- Typically 1-2 terms </a:t>
            </a:r>
          </a:p>
        </p:txBody>
      </p:sp>
    </p:spTree>
    <p:extLst>
      <p:ext uri="{BB962C8B-B14F-4D97-AF65-F5344CB8AC3E}">
        <p14:creationId xmlns:p14="http://schemas.microsoft.com/office/powerpoint/2010/main" val="97506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C450AEB-6C8A-870B-D1F2-B5E11E7AB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918996"/>
              </p:ext>
            </p:extLst>
          </p:nvPr>
        </p:nvGraphicFramePr>
        <p:xfrm>
          <a:off x="0" y="821452"/>
          <a:ext cx="12191998" cy="519304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64058700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849100057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57382578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8034435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88207151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282767918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930726098"/>
                    </a:ext>
                  </a:extLst>
                </a:gridCol>
              </a:tblGrid>
              <a:tr h="798845">
                <a:tc>
                  <a:txBody>
                    <a:bodyPr/>
                    <a:lstStyle/>
                    <a:p>
                      <a:r>
                        <a:rPr lang="en-US" dirty="0"/>
                        <a:t>Allied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Digital Design and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ECEE </a:t>
                      </a:r>
                      <a:br>
                        <a:rPr lang="en-US" dirty="0"/>
                      </a:br>
                      <a:r>
                        <a:rPr lang="en-US" dirty="0"/>
                        <a:t>(Education)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Diesel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31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3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Medical Assistant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Industrial Welding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Design and Digital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ECE-Certificate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 Tech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Automotive Specialist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Diesel Specialist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4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Phlebotomy*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GTAW Welder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Adobe App Tech*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ECE-Intermediate*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CNC Operator*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*Preventive Maintenance Technician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84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Dental Assistant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SMAW Welder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Social Media Tech*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ECE- Basic*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Computer Aided Design and Drafting*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85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Pharmacy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Wire Welder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UI/UX Tech*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Family Support Certificate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*Manual Machining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93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Basic Patient Services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Welders Helper*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Video Production Tech*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Family Support Pathway Cert*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662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110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B4128-0C4D-6A72-9702-E46A608E7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Career and Technical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932E7-910C-1545-1DBB-04B573AE4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Coursework that is directly tied to industry and local employers</a:t>
            </a:r>
          </a:p>
          <a:p>
            <a:r>
              <a:rPr lang="en-US" sz="2800" dirty="0"/>
              <a:t>Opportunities to learn on the job</a:t>
            </a:r>
          </a:p>
          <a:p>
            <a:r>
              <a:rPr lang="en-US" sz="2800" dirty="0"/>
              <a:t>Direct pipeline to employment </a:t>
            </a:r>
          </a:p>
        </p:txBody>
      </p:sp>
    </p:spTree>
    <p:extLst>
      <p:ext uri="{BB962C8B-B14F-4D97-AF65-F5344CB8AC3E}">
        <p14:creationId xmlns:p14="http://schemas.microsoft.com/office/powerpoint/2010/main" val="274141515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102</TotalTime>
  <Words>701</Words>
  <Application>Microsoft Office PowerPoint</Application>
  <PresentationFormat>Widescreen</PresentationFormat>
  <Paragraphs>137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Gill Sans MT</vt:lpstr>
      <vt:lpstr>Gallery</vt:lpstr>
      <vt:lpstr>Next Steps: Apprenticeship</vt:lpstr>
      <vt:lpstr>What is an apprenticeship?</vt:lpstr>
      <vt:lpstr>Apprenticeships with RCC</vt:lpstr>
      <vt:lpstr>Other apprenticeship programs in Jackson/Josephine/Klamath counties</vt:lpstr>
      <vt:lpstr>Union or non-union?</vt:lpstr>
      <vt:lpstr>cost</vt:lpstr>
      <vt:lpstr>time</vt:lpstr>
      <vt:lpstr>Program application</vt:lpstr>
      <vt:lpstr>Finding programs</vt:lpstr>
      <vt:lpstr>Improving chances – Ranked application</vt:lpstr>
      <vt:lpstr>For more information</vt:lpstr>
      <vt:lpstr>Associates Degrees- Two- year degrees </vt:lpstr>
      <vt:lpstr>PowerPoint Presentation</vt:lpstr>
      <vt:lpstr>RCC Certificate and Career Pathway Certificate programs-  </vt:lpstr>
      <vt:lpstr>PowerPoint Presentation</vt:lpstr>
      <vt:lpstr>Advantages of Career and Technical Programs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Steps: Apprenticeship</dc:title>
  <dc:creator>Larina Warnock</dc:creator>
  <cp:lastModifiedBy>Toledo, Julie</cp:lastModifiedBy>
  <cp:revision>4</cp:revision>
  <dcterms:created xsi:type="dcterms:W3CDTF">2024-04-08T16:55:36Z</dcterms:created>
  <dcterms:modified xsi:type="dcterms:W3CDTF">2024-09-18T17:22:36Z</dcterms:modified>
</cp:coreProperties>
</file>