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07" r:id="rId1"/>
  </p:sldMasterIdLst>
  <p:notesMasterIdLst>
    <p:notesMasterId r:id="rId17"/>
  </p:notesMasterIdLst>
  <p:sldIdLst>
    <p:sldId id="256" r:id="rId2"/>
    <p:sldId id="257" r:id="rId3"/>
    <p:sldId id="258" r:id="rId4"/>
    <p:sldId id="264" r:id="rId5"/>
    <p:sldId id="261" r:id="rId6"/>
    <p:sldId id="266" r:id="rId7"/>
    <p:sldId id="265" r:id="rId8"/>
    <p:sldId id="262" r:id="rId9"/>
    <p:sldId id="267" r:id="rId10"/>
    <p:sldId id="271" r:id="rId11"/>
    <p:sldId id="270" r:id="rId12"/>
    <p:sldId id="269" r:id="rId13"/>
    <p:sldId id="260" r:id="rId14"/>
    <p:sldId id="268"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8704"/>
    <a:srgbClr val="B089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5088" autoAdjust="0"/>
  </p:normalViewPr>
  <p:slideViewPr>
    <p:cSldViewPr snapToGrid="0">
      <p:cViewPr varScale="1">
        <p:scale>
          <a:sx n="86" d="100"/>
          <a:sy n="86" d="100"/>
        </p:scale>
        <p:origin x="780" y="84"/>
      </p:cViewPr>
      <p:guideLst/>
    </p:cSldViewPr>
  </p:slideViewPr>
  <p:notesTextViewPr>
    <p:cViewPr>
      <p:scale>
        <a:sx n="1" d="1"/>
        <a:sy n="1" d="1"/>
      </p:scale>
      <p:origin x="0"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US" sz="1400" dirty="0">
                <a:latin typeface="Calibri" panose="020F0502020204030204" pitchFamily="34" charset="0"/>
                <a:cs typeface="Calibri" panose="020F0502020204030204" pitchFamily="34" charset="0"/>
              </a:rPr>
              <a:t>Top 5:</a:t>
            </a:r>
            <a:r>
              <a:rPr lang="en-US" sz="1400" baseline="0"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FCI Impact Changes</a:t>
            </a:r>
          </a:p>
        </c:rich>
      </c:tx>
      <c:layout>
        <c:manualLayout>
          <c:xMode val="edge"/>
          <c:yMode val="edge"/>
          <c:x val="0.14554891668039266"/>
          <c:y val="3.1778387774751714E-5"/>
        </c:manualLayout>
      </c:layout>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manualLayout>
          <c:layoutTarget val="inner"/>
          <c:xMode val="edge"/>
          <c:yMode val="edge"/>
          <c:x val="9.9863217422233252E-2"/>
          <c:y val="0.12449835027720915"/>
          <c:w val="0.90013668799212598"/>
          <c:h val="0.76956491328956"/>
        </c:manualLayout>
      </c:layout>
      <c:barChart>
        <c:barDir val="bar"/>
        <c:grouping val="clustered"/>
        <c:varyColors val="0"/>
        <c:ser>
          <c:idx val="0"/>
          <c:order val="0"/>
          <c:tx>
            <c:strRef>
              <c:f>Sheet1!$B$1</c:f>
              <c:strCache>
                <c:ptCount val="1"/>
                <c:pt idx="0">
                  <c:v>FMP FCI</c:v>
                </c:pt>
              </c:strCache>
            </c:strRef>
          </c:tx>
          <c:spPr>
            <a:pattFill prst="narVert">
              <a:fgClr>
                <a:schemeClr val="accent1"/>
              </a:fgClr>
              <a:bgClr>
                <a:schemeClr val="accent1">
                  <a:lumMod val="20000"/>
                  <a:lumOff val="80000"/>
                </a:schemeClr>
              </a:bgClr>
            </a:pattFill>
            <a:ln>
              <a:noFill/>
            </a:ln>
            <a:effectLst>
              <a:innerShdw blurRad="114300">
                <a:schemeClr val="accent1"/>
              </a:innerShdw>
            </a:effectLst>
          </c:spPr>
          <c:invertIfNegative val="0"/>
          <c:cat>
            <c:strRef>
              <c:f>Sheet1!$A$2:$A$6</c:f>
              <c:strCache>
                <c:ptCount val="5"/>
                <c:pt idx="0">
                  <c:v>VRHS</c:v>
                </c:pt>
                <c:pt idx="1">
                  <c:v>FHS</c:v>
                </c:pt>
                <c:pt idx="2">
                  <c:v>HMS</c:v>
                </c:pt>
                <c:pt idx="3">
                  <c:v>WHES</c:v>
                </c:pt>
                <c:pt idx="4">
                  <c:v>OES</c:v>
                </c:pt>
              </c:strCache>
            </c:strRef>
          </c:cat>
          <c:val>
            <c:numRef>
              <c:f>Sheet1!$B$2:$B$6</c:f>
              <c:numCache>
                <c:formatCode>General</c:formatCode>
                <c:ptCount val="5"/>
                <c:pt idx="0">
                  <c:v>0.33</c:v>
                </c:pt>
                <c:pt idx="1">
                  <c:v>0.41</c:v>
                </c:pt>
                <c:pt idx="2">
                  <c:v>0.47</c:v>
                </c:pt>
                <c:pt idx="3">
                  <c:v>0.3</c:v>
                </c:pt>
                <c:pt idx="4">
                  <c:v>0.22</c:v>
                </c:pt>
              </c:numCache>
            </c:numRef>
          </c:val>
          <c:extLst>
            <c:ext xmlns:c16="http://schemas.microsoft.com/office/drawing/2014/chart" uri="{C3380CC4-5D6E-409C-BE32-E72D297353CC}">
              <c16:uniqueId val="{00000000-BD8E-4E22-8064-B31C6214CDCB}"/>
            </c:ext>
          </c:extLst>
        </c:ser>
        <c:ser>
          <c:idx val="1"/>
          <c:order val="1"/>
          <c:tx>
            <c:strRef>
              <c:f>Sheet1!$C$1</c:f>
              <c:strCache>
                <c:ptCount val="1"/>
                <c:pt idx="0">
                  <c:v>New FCI</c:v>
                </c:pt>
              </c:strCache>
            </c:strRef>
          </c:tx>
          <c:spPr>
            <a:pattFill prst="narVert">
              <a:fgClr>
                <a:schemeClr val="accent2"/>
              </a:fgClr>
              <a:bgClr>
                <a:schemeClr val="accent2">
                  <a:lumMod val="20000"/>
                  <a:lumOff val="80000"/>
                </a:schemeClr>
              </a:bgClr>
            </a:pattFill>
            <a:ln>
              <a:noFill/>
            </a:ln>
            <a:effectLst>
              <a:innerShdw blurRad="114300">
                <a:schemeClr val="accent2"/>
              </a:innerShdw>
            </a:effectLst>
          </c:spPr>
          <c:invertIfNegative val="0"/>
          <c:cat>
            <c:strRef>
              <c:f>Sheet1!$A$2:$A$6</c:f>
              <c:strCache>
                <c:ptCount val="5"/>
                <c:pt idx="0">
                  <c:v>VRHS</c:v>
                </c:pt>
                <c:pt idx="1">
                  <c:v>FHS</c:v>
                </c:pt>
                <c:pt idx="2">
                  <c:v>HMS</c:v>
                </c:pt>
                <c:pt idx="3">
                  <c:v>WHES</c:v>
                </c:pt>
                <c:pt idx="4">
                  <c:v>OES</c:v>
                </c:pt>
              </c:strCache>
            </c:strRef>
          </c:cat>
          <c:val>
            <c:numRef>
              <c:f>Sheet1!$C$2:$C$6</c:f>
              <c:numCache>
                <c:formatCode>General</c:formatCode>
                <c:ptCount val="5"/>
                <c:pt idx="0">
                  <c:v>0.27</c:v>
                </c:pt>
                <c:pt idx="1">
                  <c:v>0.35</c:v>
                </c:pt>
                <c:pt idx="2">
                  <c:v>0.26</c:v>
                </c:pt>
                <c:pt idx="3">
                  <c:v>0.2</c:v>
                </c:pt>
                <c:pt idx="4">
                  <c:v>0.16</c:v>
                </c:pt>
              </c:numCache>
            </c:numRef>
          </c:val>
          <c:extLst>
            <c:ext xmlns:c16="http://schemas.microsoft.com/office/drawing/2014/chart" uri="{C3380CC4-5D6E-409C-BE32-E72D297353CC}">
              <c16:uniqueId val="{00000001-BD8E-4E22-8064-B31C6214CDCB}"/>
            </c:ext>
          </c:extLst>
        </c:ser>
        <c:dLbls>
          <c:showLegendKey val="0"/>
          <c:showVal val="0"/>
          <c:showCatName val="0"/>
          <c:showSerName val="0"/>
          <c:showPercent val="0"/>
          <c:showBubbleSize val="0"/>
        </c:dLbls>
        <c:gapWidth val="227"/>
        <c:overlap val="-48"/>
        <c:axId val="770526944"/>
        <c:axId val="685582384"/>
      </c:barChart>
      <c:catAx>
        <c:axId val="770526944"/>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685582384"/>
        <c:crosses val="autoZero"/>
        <c:auto val="1"/>
        <c:lblAlgn val="ctr"/>
        <c:lblOffset val="100"/>
        <c:noMultiLvlLbl val="0"/>
      </c:catAx>
      <c:valAx>
        <c:axId val="6855823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526944"/>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44124277196776746"/>
          <c:y val="8.9064826117119258E-2"/>
          <c:w val="0.42707303054439572"/>
          <c:h val="6.660442544803041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D43941-77DC-4500-BCE0-BFDF9B943EBE}"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en-US"/>
        </a:p>
      </dgm:t>
    </dgm:pt>
    <dgm:pt modelId="{0F53A239-B36E-467D-9331-9CFAD8F89C0B}">
      <dgm:prSet phldrT="[Text]"/>
      <dgm:spPr/>
      <dgm:t>
        <a:bodyPr/>
        <a:lstStyle/>
        <a:p>
          <a:r>
            <a:rPr lang="en-US" dirty="0">
              <a:latin typeface="Calibri" panose="020F0502020204030204" pitchFamily="34" charset="0"/>
              <a:cs typeface="Calibri" panose="020F0502020204030204" pitchFamily="34" charset="0"/>
            </a:rPr>
            <a:t>Safety, Security and Compliance</a:t>
          </a:r>
        </a:p>
      </dgm:t>
    </dgm:pt>
    <dgm:pt modelId="{22F84992-D870-4339-B3D4-BF570C92341E}" type="parTrans" cxnId="{0E4D9BB0-040D-47FA-B0C0-824BCB63982D}">
      <dgm:prSet/>
      <dgm:spPr/>
      <dgm:t>
        <a:bodyPr/>
        <a:lstStyle/>
        <a:p>
          <a:endParaRPr lang="en-US"/>
        </a:p>
      </dgm:t>
    </dgm:pt>
    <dgm:pt modelId="{F67122E5-C2B4-4F60-A668-ABC51C2572A5}" type="sibTrans" cxnId="{0E4D9BB0-040D-47FA-B0C0-824BCB63982D}">
      <dgm:prSet/>
      <dgm:spPr/>
      <dgm:t>
        <a:bodyPr/>
        <a:lstStyle/>
        <a:p>
          <a:endParaRPr lang="en-US"/>
        </a:p>
      </dgm:t>
    </dgm:pt>
    <dgm:pt modelId="{AEE48876-CC7C-45C8-8705-4BDF7DF40BFA}">
      <dgm:prSet phldrT="[Text]"/>
      <dgm:spPr/>
      <dgm:t>
        <a:bodyPr/>
        <a:lstStyle/>
        <a:p>
          <a:r>
            <a:rPr lang="en-US" dirty="0">
              <a:latin typeface="Calibri" panose="020F0502020204030204" pitchFamily="34" charset="0"/>
              <a:cs typeface="Calibri" panose="020F0502020204030204" pitchFamily="34" charset="0"/>
            </a:rPr>
            <a:t>Existing Facilities Conditions</a:t>
          </a:r>
        </a:p>
      </dgm:t>
    </dgm:pt>
    <dgm:pt modelId="{764E6830-8D95-4378-8D6F-A668118A43E6}" type="parTrans" cxnId="{2FEF6761-2EA3-49BC-9922-DBE7437209D9}">
      <dgm:prSet/>
      <dgm:spPr/>
      <dgm:t>
        <a:bodyPr/>
        <a:lstStyle/>
        <a:p>
          <a:endParaRPr lang="en-US"/>
        </a:p>
      </dgm:t>
    </dgm:pt>
    <dgm:pt modelId="{CF45452F-9833-4805-9EB5-2ABF7E8FBEF1}" type="sibTrans" cxnId="{2FEF6761-2EA3-49BC-9922-DBE7437209D9}">
      <dgm:prSet/>
      <dgm:spPr/>
      <dgm:t>
        <a:bodyPr/>
        <a:lstStyle/>
        <a:p>
          <a:endParaRPr lang="en-US"/>
        </a:p>
      </dgm:t>
    </dgm:pt>
    <dgm:pt modelId="{DFFFD79B-EFBA-44FB-8C0D-4CC4143DC084}">
      <dgm:prSet phldrT="[Text]"/>
      <dgm:spPr/>
      <dgm:t>
        <a:bodyPr/>
        <a:lstStyle/>
        <a:p>
          <a:r>
            <a:rPr lang="en-US" dirty="0">
              <a:latin typeface="Calibri" panose="020F0502020204030204" pitchFamily="34" charset="0"/>
              <a:cs typeface="Calibri" panose="020F0502020204030204" pitchFamily="34" charset="0"/>
            </a:rPr>
            <a:t>Educational Programs &amp; Offerings</a:t>
          </a:r>
        </a:p>
      </dgm:t>
    </dgm:pt>
    <dgm:pt modelId="{275B05F2-3E35-48E7-8DEF-142C07A12DFB}" type="parTrans" cxnId="{D4903DA1-8709-47DA-BB4E-84A917FCC9C9}">
      <dgm:prSet/>
      <dgm:spPr/>
      <dgm:t>
        <a:bodyPr/>
        <a:lstStyle/>
        <a:p>
          <a:endParaRPr lang="en-US"/>
        </a:p>
      </dgm:t>
    </dgm:pt>
    <dgm:pt modelId="{D75C5FE0-6312-48EA-A4A3-A46C8247BE00}" type="sibTrans" cxnId="{D4903DA1-8709-47DA-BB4E-84A917FCC9C9}">
      <dgm:prSet/>
      <dgm:spPr/>
      <dgm:t>
        <a:bodyPr/>
        <a:lstStyle/>
        <a:p>
          <a:endParaRPr lang="en-US"/>
        </a:p>
      </dgm:t>
    </dgm:pt>
    <dgm:pt modelId="{22C40FE9-98D5-44BC-85D0-C719EE44CE03}">
      <dgm:prSet phldrT="[Text]"/>
      <dgm:spPr/>
      <dgm:t>
        <a:bodyPr/>
        <a:lstStyle/>
        <a:p>
          <a:r>
            <a:rPr lang="en-US" dirty="0">
              <a:latin typeface="Calibri" panose="020F0502020204030204" pitchFamily="34" charset="0"/>
              <a:cs typeface="Calibri" panose="020F0502020204030204" pitchFamily="34" charset="0"/>
            </a:rPr>
            <a:t>Operational Efficiency</a:t>
          </a:r>
        </a:p>
      </dgm:t>
    </dgm:pt>
    <dgm:pt modelId="{164A858F-2E2B-4019-908E-8230A593A4E6}" type="parTrans" cxnId="{EBC02B1F-D88D-472B-8A5B-87BE4055D238}">
      <dgm:prSet/>
      <dgm:spPr/>
      <dgm:t>
        <a:bodyPr/>
        <a:lstStyle/>
        <a:p>
          <a:endParaRPr lang="en-US"/>
        </a:p>
      </dgm:t>
    </dgm:pt>
    <dgm:pt modelId="{24E431D0-319B-463F-BC66-A5443873BD4C}" type="sibTrans" cxnId="{EBC02B1F-D88D-472B-8A5B-87BE4055D238}">
      <dgm:prSet/>
      <dgm:spPr/>
      <dgm:t>
        <a:bodyPr/>
        <a:lstStyle/>
        <a:p>
          <a:endParaRPr lang="en-US"/>
        </a:p>
      </dgm:t>
    </dgm:pt>
    <dgm:pt modelId="{8DDBB538-9B6D-4085-8F04-3EABB9797DB7}">
      <dgm:prSet phldrT="[Text]"/>
      <dgm:spPr/>
      <dgm:t>
        <a:bodyPr/>
        <a:lstStyle/>
        <a:p>
          <a:r>
            <a:rPr lang="en-US" dirty="0">
              <a:latin typeface="Calibri" panose="020F0502020204030204" pitchFamily="34" charset="0"/>
              <a:cs typeface="Calibri" panose="020F0502020204030204" pitchFamily="34" charset="0"/>
            </a:rPr>
            <a:t>Growth in the District</a:t>
          </a:r>
        </a:p>
      </dgm:t>
    </dgm:pt>
    <dgm:pt modelId="{2DF72030-5507-4E46-AB96-A227EDD61ABE}" type="parTrans" cxnId="{4636F3A8-EAD7-429F-81BC-E1C29C356DBE}">
      <dgm:prSet/>
      <dgm:spPr/>
      <dgm:t>
        <a:bodyPr/>
        <a:lstStyle/>
        <a:p>
          <a:endParaRPr lang="en-US"/>
        </a:p>
      </dgm:t>
    </dgm:pt>
    <dgm:pt modelId="{EE230047-F560-4E12-83B7-E58371B45377}" type="sibTrans" cxnId="{4636F3A8-EAD7-429F-81BC-E1C29C356DBE}">
      <dgm:prSet/>
      <dgm:spPr/>
      <dgm:t>
        <a:bodyPr/>
        <a:lstStyle/>
        <a:p>
          <a:endParaRPr lang="en-US"/>
        </a:p>
      </dgm:t>
    </dgm:pt>
    <dgm:pt modelId="{30562D8B-EB8E-41FF-956D-A58B8937A047}" type="pres">
      <dgm:prSet presAssocID="{77D43941-77DC-4500-BCE0-BFDF9B943EBE}" presName="Name0" presStyleCnt="0">
        <dgm:presLayoutVars>
          <dgm:chMax val="7"/>
          <dgm:chPref val="7"/>
          <dgm:dir/>
        </dgm:presLayoutVars>
      </dgm:prSet>
      <dgm:spPr/>
    </dgm:pt>
    <dgm:pt modelId="{4AC04586-FFA2-49D5-AA3D-B408E708C689}" type="pres">
      <dgm:prSet presAssocID="{77D43941-77DC-4500-BCE0-BFDF9B943EBE}" presName="Name1" presStyleCnt="0"/>
      <dgm:spPr/>
    </dgm:pt>
    <dgm:pt modelId="{526B026C-0EA2-4672-B375-C1196388742F}" type="pres">
      <dgm:prSet presAssocID="{77D43941-77DC-4500-BCE0-BFDF9B943EBE}" presName="cycle" presStyleCnt="0"/>
      <dgm:spPr/>
    </dgm:pt>
    <dgm:pt modelId="{7788C116-6EA1-4271-8F87-46810F505FF3}" type="pres">
      <dgm:prSet presAssocID="{77D43941-77DC-4500-BCE0-BFDF9B943EBE}" presName="srcNode" presStyleLbl="node1" presStyleIdx="0" presStyleCnt="5"/>
      <dgm:spPr/>
    </dgm:pt>
    <dgm:pt modelId="{646519DB-3223-4FE9-9420-2F55BC687228}" type="pres">
      <dgm:prSet presAssocID="{77D43941-77DC-4500-BCE0-BFDF9B943EBE}" presName="conn" presStyleLbl="parChTrans1D2" presStyleIdx="0" presStyleCnt="1"/>
      <dgm:spPr/>
    </dgm:pt>
    <dgm:pt modelId="{60AFCB6C-E63C-4A28-ABA0-5F9A343C94B3}" type="pres">
      <dgm:prSet presAssocID="{77D43941-77DC-4500-BCE0-BFDF9B943EBE}" presName="extraNode" presStyleLbl="node1" presStyleIdx="0" presStyleCnt="5"/>
      <dgm:spPr/>
    </dgm:pt>
    <dgm:pt modelId="{D37C16C2-7AD6-43AE-802A-CA22560FAAFD}" type="pres">
      <dgm:prSet presAssocID="{77D43941-77DC-4500-BCE0-BFDF9B943EBE}" presName="dstNode" presStyleLbl="node1" presStyleIdx="0" presStyleCnt="5"/>
      <dgm:spPr/>
    </dgm:pt>
    <dgm:pt modelId="{69026B48-3EF9-4B77-9332-3640B4FE3F27}" type="pres">
      <dgm:prSet presAssocID="{0F53A239-B36E-467D-9331-9CFAD8F89C0B}" presName="text_1" presStyleLbl="node1" presStyleIdx="0" presStyleCnt="5">
        <dgm:presLayoutVars>
          <dgm:bulletEnabled val="1"/>
        </dgm:presLayoutVars>
      </dgm:prSet>
      <dgm:spPr/>
    </dgm:pt>
    <dgm:pt modelId="{57C507EC-6C5B-4A8F-BB50-360F807AD359}" type="pres">
      <dgm:prSet presAssocID="{0F53A239-B36E-467D-9331-9CFAD8F89C0B}" presName="accent_1" presStyleCnt="0"/>
      <dgm:spPr/>
    </dgm:pt>
    <dgm:pt modelId="{C4898224-31D5-4CF2-BE2C-B70B4A124BF2}" type="pres">
      <dgm:prSet presAssocID="{0F53A239-B36E-467D-9331-9CFAD8F89C0B}" presName="accentRepeatNode" presStyleLbl="solidFgAcc1" presStyleIdx="0" presStyleCnt="5"/>
      <dgm:spPr/>
    </dgm:pt>
    <dgm:pt modelId="{CC783B31-2940-4940-AE2D-841DBBB4ACCF}" type="pres">
      <dgm:prSet presAssocID="{AEE48876-CC7C-45C8-8705-4BDF7DF40BFA}" presName="text_2" presStyleLbl="node1" presStyleIdx="1" presStyleCnt="5">
        <dgm:presLayoutVars>
          <dgm:bulletEnabled val="1"/>
        </dgm:presLayoutVars>
      </dgm:prSet>
      <dgm:spPr/>
    </dgm:pt>
    <dgm:pt modelId="{99F7AB62-8601-420F-89FE-1116F891293B}" type="pres">
      <dgm:prSet presAssocID="{AEE48876-CC7C-45C8-8705-4BDF7DF40BFA}" presName="accent_2" presStyleCnt="0"/>
      <dgm:spPr/>
    </dgm:pt>
    <dgm:pt modelId="{D83C3CAE-66B0-45F2-A659-F61C5FE5C3C3}" type="pres">
      <dgm:prSet presAssocID="{AEE48876-CC7C-45C8-8705-4BDF7DF40BFA}" presName="accentRepeatNode" presStyleLbl="solidFgAcc1" presStyleIdx="1" presStyleCnt="5"/>
      <dgm:spPr/>
    </dgm:pt>
    <dgm:pt modelId="{10AF524E-8FBD-4E0C-8B55-2E3ED3AD639D}" type="pres">
      <dgm:prSet presAssocID="{DFFFD79B-EFBA-44FB-8C0D-4CC4143DC084}" presName="text_3" presStyleLbl="node1" presStyleIdx="2" presStyleCnt="5">
        <dgm:presLayoutVars>
          <dgm:bulletEnabled val="1"/>
        </dgm:presLayoutVars>
      </dgm:prSet>
      <dgm:spPr/>
    </dgm:pt>
    <dgm:pt modelId="{560873CE-E03B-4996-B364-E7BDA8BFDCFD}" type="pres">
      <dgm:prSet presAssocID="{DFFFD79B-EFBA-44FB-8C0D-4CC4143DC084}" presName="accent_3" presStyleCnt="0"/>
      <dgm:spPr/>
    </dgm:pt>
    <dgm:pt modelId="{9A963A72-DD39-4FC2-AB96-10666EACE8E9}" type="pres">
      <dgm:prSet presAssocID="{DFFFD79B-EFBA-44FB-8C0D-4CC4143DC084}" presName="accentRepeatNode" presStyleLbl="solidFgAcc1" presStyleIdx="2" presStyleCnt="5"/>
      <dgm:spPr/>
    </dgm:pt>
    <dgm:pt modelId="{A36A7435-178F-493A-9735-FA0A6F3DF4E8}" type="pres">
      <dgm:prSet presAssocID="{22C40FE9-98D5-44BC-85D0-C719EE44CE03}" presName="text_4" presStyleLbl="node1" presStyleIdx="3" presStyleCnt="5">
        <dgm:presLayoutVars>
          <dgm:bulletEnabled val="1"/>
        </dgm:presLayoutVars>
      </dgm:prSet>
      <dgm:spPr/>
    </dgm:pt>
    <dgm:pt modelId="{1779BB87-C37C-4DF4-B103-7BEC6CAC490D}" type="pres">
      <dgm:prSet presAssocID="{22C40FE9-98D5-44BC-85D0-C719EE44CE03}" presName="accent_4" presStyleCnt="0"/>
      <dgm:spPr/>
    </dgm:pt>
    <dgm:pt modelId="{A41CD2C4-6841-4D9A-94F0-1F9C34B4EB08}" type="pres">
      <dgm:prSet presAssocID="{22C40FE9-98D5-44BC-85D0-C719EE44CE03}" presName="accentRepeatNode" presStyleLbl="solidFgAcc1" presStyleIdx="3" presStyleCnt="5"/>
      <dgm:spPr/>
    </dgm:pt>
    <dgm:pt modelId="{C1F2C4C1-49D8-4E77-89BB-2037BDC74F5C}" type="pres">
      <dgm:prSet presAssocID="{8DDBB538-9B6D-4085-8F04-3EABB9797DB7}" presName="text_5" presStyleLbl="node1" presStyleIdx="4" presStyleCnt="5">
        <dgm:presLayoutVars>
          <dgm:bulletEnabled val="1"/>
        </dgm:presLayoutVars>
      </dgm:prSet>
      <dgm:spPr/>
    </dgm:pt>
    <dgm:pt modelId="{9A89A496-5A1A-47D0-88BB-F437E889E5F6}" type="pres">
      <dgm:prSet presAssocID="{8DDBB538-9B6D-4085-8F04-3EABB9797DB7}" presName="accent_5" presStyleCnt="0"/>
      <dgm:spPr/>
    </dgm:pt>
    <dgm:pt modelId="{5159DFB1-098D-4366-A852-B8173A4AACF6}" type="pres">
      <dgm:prSet presAssocID="{8DDBB538-9B6D-4085-8F04-3EABB9797DB7}" presName="accentRepeatNode" presStyleLbl="solidFgAcc1" presStyleIdx="4" presStyleCnt="5"/>
      <dgm:spPr/>
    </dgm:pt>
  </dgm:ptLst>
  <dgm:cxnLst>
    <dgm:cxn modelId="{B2ADC306-B5F0-4E25-8D11-A4AD5ED1E264}" type="presOf" srcId="{22C40FE9-98D5-44BC-85D0-C719EE44CE03}" destId="{A36A7435-178F-493A-9735-FA0A6F3DF4E8}" srcOrd="0" destOrd="0" presId="urn:microsoft.com/office/officeart/2008/layout/VerticalCurvedList"/>
    <dgm:cxn modelId="{EBC02B1F-D88D-472B-8A5B-87BE4055D238}" srcId="{77D43941-77DC-4500-BCE0-BFDF9B943EBE}" destId="{22C40FE9-98D5-44BC-85D0-C719EE44CE03}" srcOrd="3" destOrd="0" parTransId="{164A858F-2E2B-4019-908E-8230A593A4E6}" sibTransId="{24E431D0-319B-463F-BC66-A5443873BD4C}"/>
    <dgm:cxn modelId="{2FEF6761-2EA3-49BC-9922-DBE7437209D9}" srcId="{77D43941-77DC-4500-BCE0-BFDF9B943EBE}" destId="{AEE48876-CC7C-45C8-8705-4BDF7DF40BFA}" srcOrd="1" destOrd="0" parTransId="{764E6830-8D95-4378-8D6F-A668118A43E6}" sibTransId="{CF45452F-9833-4805-9EB5-2ABF7E8FBEF1}"/>
    <dgm:cxn modelId="{48A25543-A35D-41AB-A4F0-B6BD209C0E90}" type="presOf" srcId="{AEE48876-CC7C-45C8-8705-4BDF7DF40BFA}" destId="{CC783B31-2940-4940-AE2D-841DBBB4ACCF}" srcOrd="0" destOrd="0" presId="urn:microsoft.com/office/officeart/2008/layout/VerticalCurvedList"/>
    <dgm:cxn modelId="{2F1EFD4D-0E51-4E31-BB34-0FC8FDE0C9C1}" type="presOf" srcId="{77D43941-77DC-4500-BCE0-BFDF9B943EBE}" destId="{30562D8B-EB8E-41FF-956D-A58B8937A047}" srcOrd="0" destOrd="0" presId="urn:microsoft.com/office/officeart/2008/layout/VerticalCurvedList"/>
    <dgm:cxn modelId="{C67AA75A-BC46-47B9-8168-F23F74856763}" type="presOf" srcId="{DFFFD79B-EFBA-44FB-8C0D-4CC4143DC084}" destId="{10AF524E-8FBD-4E0C-8B55-2E3ED3AD639D}" srcOrd="0" destOrd="0" presId="urn:microsoft.com/office/officeart/2008/layout/VerticalCurvedList"/>
    <dgm:cxn modelId="{D4903DA1-8709-47DA-BB4E-84A917FCC9C9}" srcId="{77D43941-77DC-4500-BCE0-BFDF9B943EBE}" destId="{DFFFD79B-EFBA-44FB-8C0D-4CC4143DC084}" srcOrd="2" destOrd="0" parTransId="{275B05F2-3E35-48E7-8DEF-142C07A12DFB}" sibTransId="{D75C5FE0-6312-48EA-A4A3-A46C8247BE00}"/>
    <dgm:cxn modelId="{4636F3A8-EAD7-429F-81BC-E1C29C356DBE}" srcId="{77D43941-77DC-4500-BCE0-BFDF9B943EBE}" destId="{8DDBB538-9B6D-4085-8F04-3EABB9797DB7}" srcOrd="4" destOrd="0" parTransId="{2DF72030-5507-4E46-AB96-A227EDD61ABE}" sibTransId="{EE230047-F560-4E12-83B7-E58371B45377}"/>
    <dgm:cxn modelId="{0E4D9BB0-040D-47FA-B0C0-824BCB63982D}" srcId="{77D43941-77DC-4500-BCE0-BFDF9B943EBE}" destId="{0F53A239-B36E-467D-9331-9CFAD8F89C0B}" srcOrd="0" destOrd="0" parTransId="{22F84992-D870-4339-B3D4-BF570C92341E}" sibTransId="{F67122E5-C2B4-4F60-A668-ABC51C2572A5}"/>
    <dgm:cxn modelId="{D316E3C9-B983-4DFC-ABCC-DAC038369828}" type="presOf" srcId="{F67122E5-C2B4-4F60-A668-ABC51C2572A5}" destId="{646519DB-3223-4FE9-9420-2F55BC687228}" srcOrd="0" destOrd="0" presId="urn:microsoft.com/office/officeart/2008/layout/VerticalCurvedList"/>
    <dgm:cxn modelId="{0FC4EBDA-6CB2-47AE-8EFA-D9552269B3C8}" type="presOf" srcId="{8DDBB538-9B6D-4085-8F04-3EABB9797DB7}" destId="{C1F2C4C1-49D8-4E77-89BB-2037BDC74F5C}" srcOrd="0" destOrd="0" presId="urn:microsoft.com/office/officeart/2008/layout/VerticalCurvedList"/>
    <dgm:cxn modelId="{8601ACFA-1807-4E03-9DC7-0009F8748853}" type="presOf" srcId="{0F53A239-B36E-467D-9331-9CFAD8F89C0B}" destId="{69026B48-3EF9-4B77-9332-3640B4FE3F27}" srcOrd="0" destOrd="0" presId="urn:microsoft.com/office/officeart/2008/layout/VerticalCurvedList"/>
    <dgm:cxn modelId="{084A2BA2-A3B2-4D2A-BB7A-C472456094D7}" type="presParOf" srcId="{30562D8B-EB8E-41FF-956D-A58B8937A047}" destId="{4AC04586-FFA2-49D5-AA3D-B408E708C689}" srcOrd="0" destOrd="0" presId="urn:microsoft.com/office/officeart/2008/layout/VerticalCurvedList"/>
    <dgm:cxn modelId="{5AB0F5C8-FF52-40F7-87B9-91D159E1279A}" type="presParOf" srcId="{4AC04586-FFA2-49D5-AA3D-B408E708C689}" destId="{526B026C-0EA2-4672-B375-C1196388742F}" srcOrd="0" destOrd="0" presId="urn:microsoft.com/office/officeart/2008/layout/VerticalCurvedList"/>
    <dgm:cxn modelId="{722FDCD3-17A0-49C9-8089-8C2596E8BC6F}" type="presParOf" srcId="{526B026C-0EA2-4672-B375-C1196388742F}" destId="{7788C116-6EA1-4271-8F87-46810F505FF3}" srcOrd="0" destOrd="0" presId="urn:microsoft.com/office/officeart/2008/layout/VerticalCurvedList"/>
    <dgm:cxn modelId="{E4EA56CC-FD50-493A-B463-1AA0395EA694}" type="presParOf" srcId="{526B026C-0EA2-4672-B375-C1196388742F}" destId="{646519DB-3223-4FE9-9420-2F55BC687228}" srcOrd="1" destOrd="0" presId="urn:microsoft.com/office/officeart/2008/layout/VerticalCurvedList"/>
    <dgm:cxn modelId="{E9CD983B-633F-4E71-9D3D-00D9648465CB}" type="presParOf" srcId="{526B026C-0EA2-4672-B375-C1196388742F}" destId="{60AFCB6C-E63C-4A28-ABA0-5F9A343C94B3}" srcOrd="2" destOrd="0" presId="urn:microsoft.com/office/officeart/2008/layout/VerticalCurvedList"/>
    <dgm:cxn modelId="{667F7E0E-0E55-4377-A5E5-AEA4569B95C6}" type="presParOf" srcId="{526B026C-0EA2-4672-B375-C1196388742F}" destId="{D37C16C2-7AD6-43AE-802A-CA22560FAAFD}" srcOrd="3" destOrd="0" presId="urn:microsoft.com/office/officeart/2008/layout/VerticalCurvedList"/>
    <dgm:cxn modelId="{171A4B6E-8539-4E01-84EF-4077FC089CD2}" type="presParOf" srcId="{4AC04586-FFA2-49D5-AA3D-B408E708C689}" destId="{69026B48-3EF9-4B77-9332-3640B4FE3F27}" srcOrd="1" destOrd="0" presId="urn:microsoft.com/office/officeart/2008/layout/VerticalCurvedList"/>
    <dgm:cxn modelId="{215968D2-701B-41D2-B6B6-4E42015E734B}" type="presParOf" srcId="{4AC04586-FFA2-49D5-AA3D-B408E708C689}" destId="{57C507EC-6C5B-4A8F-BB50-360F807AD359}" srcOrd="2" destOrd="0" presId="urn:microsoft.com/office/officeart/2008/layout/VerticalCurvedList"/>
    <dgm:cxn modelId="{5AE89FCA-5E4B-4074-8E05-F298CDD7FE92}" type="presParOf" srcId="{57C507EC-6C5B-4A8F-BB50-360F807AD359}" destId="{C4898224-31D5-4CF2-BE2C-B70B4A124BF2}" srcOrd="0" destOrd="0" presId="urn:microsoft.com/office/officeart/2008/layout/VerticalCurvedList"/>
    <dgm:cxn modelId="{5D333769-BA5B-4EE7-87FE-FCB2B5C1B430}" type="presParOf" srcId="{4AC04586-FFA2-49D5-AA3D-B408E708C689}" destId="{CC783B31-2940-4940-AE2D-841DBBB4ACCF}" srcOrd="3" destOrd="0" presId="urn:microsoft.com/office/officeart/2008/layout/VerticalCurvedList"/>
    <dgm:cxn modelId="{867BF843-5832-440D-9CF1-F7C4B59311A7}" type="presParOf" srcId="{4AC04586-FFA2-49D5-AA3D-B408E708C689}" destId="{99F7AB62-8601-420F-89FE-1116F891293B}" srcOrd="4" destOrd="0" presId="urn:microsoft.com/office/officeart/2008/layout/VerticalCurvedList"/>
    <dgm:cxn modelId="{0153C6C8-F4B2-47CC-9E20-FDD8B6ED59BF}" type="presParOf" srcId="{99F7AB62-8601-420F-89FE-1116F891293B}" destId="{D83C3CAE-66B0-45F2-A659-F61C5FE5C3C3}" srcOrd="0" destOrd="0" presId="urn:microsoft.com/office/officeart/2008/layout/VerticalCurvedList"/>
    <dgm:cxn modelId="{B9B8AE2E-7E3A-4BD3-B64E-BCFD761032D5}" type="presParOf" srcId="{4AC04586-FFA2-49D5-AA3D-B408E708C689}" destId="{10AF524E-8FBD-4E0C-8B55-2E3ED3AD639D}" srcOrd="5" destOrd="0" presId="urn:microsoft.com/office/officeart/2008/layout/VerticalCurvedList"/>
    <dgm:cxn modelId="{3011403D-7C3D-4A23-AD57-F41C30687182}" type="presParOf" srcId="{4AC04586-FFA2-49D5-AA3D-B408E708C689}" destId="{560873CE-E03B-4996-B364-E7BDA8BFDCFD}" srcOrd="6" destOrd="0" presId="urn:microsoft.com/office/officeart/2008/layout/VerticalCurvedList"/>
    <dgm:cxn modelId="{2F045643-FC46-454F-868B-B199209A91E8}" type="presParOf" srcId="{560873CE-E03B-4996-B364-E7BDA8BFDCFD}" destId="{9A963A72-DD39-4FC2-AB96-10666EACE8E9}" srcOrd="0" destOrd="0" presId="urn:microsoft.com/office/officeart/2008/layout/VerticalCurvedList"/>
    <dgm:cxn modelId="{F02C936B-416C-4EA2-8904-F635D4D25F27}" type="presParOf" srcId="{4AC04586-FFA2-49D5-AA3D-B408E708C689}" destId="{A36A7435-178F-493A-9735-FA0A6F3DF4E8}" srcOrd="7" destOrd="0" presId="urn:microsoft.com/office/officeart/2008/layout/VerticalCurvedList"/>
    <dgm:cxn modelId="{7359B3A8-9066-4DA4-9C51-681B6ED75A9F}" type="presParOf" srcId="{4AC04586-FFA2-49D5-AA3D-B408E708C689}" destId="{1779BB87-C37C-4DF4-B103-7BEC6CAC490D}" srcOrd="8" destOrd="0" presId="urn:microsoft.com/office/officeart/2008/layout/VerticalCurvedList"/>
    <dgm:cxn modelId="{4E1A4AD2-0EFF-45F1-9326-F44BD87783C4}" type="presParOf" srcId="{1779BB87-C37C-4DF4-B103-7BEC6CAC490D}" destId="{A41CD2C4-6841-4D9A-94F0-1F9C34B4EB08}" srcOrd="0" destOrd="0" presId="urn:microsoft.com/office/officeart/2008/layout/VerticalCurvedList"/>
    <dgm:cxn modelId="{E773D187-BFC1-4E54-9A9E-E6B730CAECB1}" type="presParOf" srcId="{4AC04586-FFA2-49D5-AA3D-B408E708C689}" destId="{C1F2C4C1-49D8-4E77-89BB-2037BDC74F5C}" srcOrd="9" destOrd="0" presId="urn:microsoft.com/office/officeart/2008/layout/VerticalCurvedList"/>
    <dgm:cxn modelId="{99505A59-D6ED-4BDA-B3F8-C6C408E56C6E}" type="presParOf" srcId="{4AC04586-FFA2-49D5-AA3D-B408E708C689}" destId="{9A89A496-5A1A-47D0-88BB-F437E889E5F6}" srcOrd="10" destOrd="0" presId="urn:microsoft.com/office/officeart/2008/layout/VerticalCurvedList"/>
    <dgm:cxn modelId="{033B8B70-D0F0-47D3-B7CC-9F59E671FF58}" type="presParOf" srcId="{9A89A496-5A1A-47D0-88BB-F437E889E5F6}" destId="{5159DFB1-098D-4366-A852-B8173A4AACF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70AE69-B5F2-401A-95DF-5145CD83AEC1}" type="doc">
      <dgm:prSet loTypeId="urn:microsoft.com/office/officeart/2005/8/layout/hProcess9" loCatId="process" qsTypeId="urn:microsoft.com/office/officeart/2005/8/quickstyle/3d3" qsCatId="3D" csTypeId="urn:microsoft.com/office/officeart/2005/8/colors/accent2_4" csCatId="accent2" phldr="1"/>
      <dgm:spPr/>
      <dgm:t>
        <a:bodyPr/>
        <a:lstStyle/>
        <a:p>
          <a:endParaRPr lang="en-US"/>
        </a:p>
      </dgm:t>
    </dgm:pt>
    <dgm:pt modelId="{960E5492-B320-4C87-BA6E-494C8FE931C8}">
      <dgm:prSet phldrT="[Text]"/>
      <dgm:spPr/>
      <dgm:t>
        <a:bodyPr/>
        <a:lstStyle/>
        <a:p>
          <a:r>
            <a:rPr lang="en-US" dirty="0"/>
            <a:t>Assessment</a:t>
          </a:r>
        </a:p>
      </dgm:t>
    </dgm:pt>
    <dgm:pt modelId="{D5BE32E9-2C1D-45E4-953E-AC1BDDCD8E47}" type="parTrans" cxnId="{E681EE30-1C8B-4F01-B1A7-5084967F42F3}">
      <dgm:prSet/>
      <dgm:spPr/>
      <dgm:t>
        <a:bodyPr/>
        <a:lstStyle/>
        <a:p>
          <a:endParaRPr lang="en-US"/>
        </a:p>
      </dgm:t>
    </dgm:pt>
    <dgm:pt modelId="{24A8FB48-87F8-4E0B-A729-06D1F62B7151}" type="sibTrans" cxnId="{E681EE30-1C8B-4F01-B1A7-5084967F42F3}">
      <dgm:prSet/>
      <dgm:spPr/>
      <dgm:t>
        <a:bodyPr/>
        <a:lstStyle/>
        <a:p>
          <a:endParaRPr lang="en-US"/>
        </a:p>
      </dgm:t>
    </dgm:pt>
    <dgm:pt modelId="{A0F5F4A8-D505-453C-AF80-F77DB51FF2FC}">
      <dgm:prSet phldrT="[Text]"/>
      <dgm:spPr/>
      <dgm:t>
        <a:bodyPr/>
        <a:lstStyle/>
        <a:p>
          <a:r>
            <a:rPr lang="en-US" dirty="0"/>
            <a:t>Data Analysis</a:t>
          </a:r>
        </a:p>
      </dgm:t>
    </dgm:pt>
    <dgm:pt modelId="{E0A6AF29-6F7E-4C46-B6B9-61FB46FB18DA}" type="parTrans" cxnId="{D0E3279E-0B8A-4C76-AC1A-A55B86B27CAC}">
      <dgm:prSet/>
      <dgm:spPr/>
      <dgm:t>
        <a:bodyPr/>
        <a:lstStyle/>
        <a:p>
          <a:endParaRPr lang="en-US"/>
        </a:p>
      </dgm:t>
    </dgm:pt>
    <dgm:pt modelId="{0F6842A9-E846-45DF-96A9-D69B1A6E5360}" type="sibTrans" cxnId="{D0E3279E-0B8A-4C76-AC1A-A55B86B27CAC}">
      <dgm:prSet/>
      <dgm:spPr/>
      <dgm:t>
        <a:bodyPr/>
        <a:lstStyle/>
        <a:p>
          <a:endParaRPr lang="en-US"/>
        </a:p>
      </dgm:t>
    </dgm:pt>
    <dgm:pt modelId="{CA3F682D-505D-4516-844D-89F79F46B4D8}">
      <dgm:prSet phldrT="[Text]"/>
      <dgm:spPr/>
      <dgm:t>
        <a:bodyPr/>
        <a:lstStyle/>
        <a:p>
          <a:r>
            <a:rPr lang="en-US" dirty="0"/>
            <a:t>Tools for Planning</a:t>
          </a:r>
        </a:p>
      </dgm:t>
    </dgm:pt>
    <dgm:pt modelId="{9D726BAD-3D12-4E95-8964-623E46BE6C0E}" type="parTrans" cxnId="{9AE23105-41B0-4F86-9C29-139F35F301C9}">
      <dgm:prSet/>
      <dgm:spPr/>
      <dgm:t>
        <a:bodyPr/>
        <a:lstStyle/>
        <a:p>
          <a:endParaRPr lang="en-US"/>
        </a:p>
      </dgm:t>
    </dgm:pt>
    <dgm:pt modelId="{2947E70F-7037-4D33-BBEC-479A3BD659E3}" type="sibTrans" cxnId="{9AE23105-41B0-4F86-9C29-139F35F301C9}">
      <dgm:prSet/>
      <dgm:spPr/>
      <dgm:t>
        <a:bodyPr/>
        <a:lstStyle/>
        <a:p>
          <a:endParaRPr lang="en-US"/>
        </a:p>
      </dgm:t>
    </dgm:pt>
    <dgm:pt modelId="{965FDB74-07A2-4B25-8A0A-73A30CE20795}">
      <dgm:prSet phldrT="[Text]"/>
      <dgm:spPr/>
      <dgm:t>
        <a:bodyPr/>
        <a:lstStyle/>
        <a:p>
          <a:r>
            <a:rPr lang="en-US" dirty="0">
              <a:latin typeface="Calibri" panose="020F0502020204030204" pitchFamily="34" charset="0"/>
              <a:cs typeface="Calibri" panose="020F0502020204030204" pitchFamily="34" charset="0"/>
            </a:rPr>
            <a:t>Understanding Impact Differently</a:t>
          </a:r>
        </a:p>
      </dgm:t>
    </dgm:pt>
    <dgm:pt modelId="{E0875E3F-30BC-451A-BE89-7EC71BDE1D7B}" type="parTrans" cxnId="{52497582-13D5-45E5-B099-1F056E93C080}">
      <dgm:prSet/>
      <dgm:spPr/>
      <dgm:t>
        <a:bodyPr/>
        <a:lstStyle/>
        <a:p>
          <a:endParaRPr lang="en-US"/>
        </a:p>
      </dgm:t>
    </dgm:pt>
    <dgm:pt modelId="{58BF185F-E692-497C-8369-5C5EA8CB37D7}" type="sibTrans" cxnId="{52497582-13D5-45E5-B099-1F056E93C080}">
      <dgm:prSet/>
      <dgm:spPr/>
      <dgm:t>
        <a:bodyPr/>
        <a:lstStyle/>
        <a:p>
          <a:endParaRPr lang="en-US"/>
        </a:p>
      </dgm:t>
    </dgm:pt>
    <dgm:pt modelId="{79E4176D-BFB5-4EF2-BE6A-CB625D578A18}">
      <dgm:prSet phldrT="[Text]"/>
      <dgm:spPr/>
      <dgm:t>
        <a:bodyPr/>
        <a:lstStyle/>
        <a:p>
          <a:r>
            <a:rPr lang="en-US" b="0" dirty="0">
              <a:latin typeface="Calibri" panose="020F0502020204030204" pitchFamily="34" charset="0"/>
              <a:cs typeface="Calibri" panose="020F0502020204030204" pitchFamily="34" charset="0"/>
            </a:rPr>
            <a:t>Current Condition </a:t>
          </a:r>
        </a:p>
      </dgm:t>
    </dgm:pt>
    <dgm:pt modelId="{44B53104-085C-4B83-A50D-2EE8C4178796}" type="parTrans" cxnId="{04862A58-8854-4C41-B0DF-510511B49E03}">
      <dgm:prSet/>
      <dgm:spPr/>
      <dgm:t>
        <a:bodyPr/>
        <a:lstStyle/>
        <a:p>
          <a:endParaRPr lang="en-US"/>
        </a:p>
      </dgm:t>
    </dgm:pt>
    <dgm:pt modelId="{6639F151-F731-4C43-B7BF-5DFA60DF76B8}" type="sibTrans" cxnId="{04862A58-8854-4C41-B0DF-510511B49E03}">
      <dgm:prSet/>
      <dgm:spPr/>
      <dgm:t>
        <a:bodyPr/>
        <a:lstStyle/>
        <a:p>
          <a:endParaRPr lang="en-US"/>
        </a:p>
      </dgm:t>
    </dgm:pt>
    <dgm:pt modelId="{27E21BDC-313B-429F-A9A4-B2E43E4206D2}">
      <dgm:prSet phldrT="[Text]"/>
      <dgm:spPr/>
      <dgm:t>
        <a:bodyPr/>
        <a:lstStyle/>
        <a:p>
          <a:pPr>
            <a:buFont typeface="Arial" panose="020B0604020202020204" pitchFamily="34" charset="0"/>
            <a:buChar char="•"/>
          </a:pPr>
          <a:r>
            <a:rPr lang="en-US" dirty="0">
              <a:latin typeface="Calibri" panose="020F0502020204030204" pitchFamily="34" charset="0"/>
              <a:cs typeface="Calibri" panose="020F0502020204030204" pitchFamily="34" charset="0"/>
            </a:rPr>
            <a:t> Zone</a:t>
          </a:r>
        </a:p>
      </dgm:t>
    </dgm:pt>
    <dgm:pt modelId="{50294887-2FB6-4DCB-9970-654F4D7AE586}" type="parTrans" cxnId="{600D9045-AE8A-4196-A7E1-646CE38004E6}">
      <dgm:prSet/>
      <dgm:spPr/>
      <dgm:t>
        <a:bodyPr/>
        <a:lstStyle/>
        <a:p>
          <a:endParaRPr lang="en-US"/>
        </a:p>
      </dgm:t>
    </dgm:pt>
    <dgm:pt modelId="{E46C3335-1C8A-4F17-98F8-0AFA58B7F6BE}" type="sibTrans" cxnId="{600D9045-AE8A-4196-A7E1-646CE38004E6}">
      <dgm:prSet/>
      <dgm:spPr/>
      <dgm:t>
        <a:bodyPr/>
        <a:lstStyle/>
        <a:p>
          <a:endParaRPr lang="en-US"/>
        </a:p>
      </dgm:t>
    </dgm:pt>
    <dgm:pt modelId="{7FB50BEA-B0F0-4097-9388-817685F39120}">
      <dgm:prSet phldrT="[Text]"/>
      <dgm:spPr/>
      <dgm:t>
        <a:bodyPr/>
        <a:lstStyle/>
        <a:p>
          <a:pPr>
            <a:buFont typeface="Arial" panose="020B0604020202020204" pitchFamily="34" charset="0"/>
            <a:buChar char="•"/>
          </a:pPr>
          <a:r>
            <a:rPr lang="en-US" dirty="0">
              <a:latin typeface="Calibri" panose="020F0502020204030204" pitchFamily="34" charset="0"/>
              <a:cs typeface="Calibri" panose="020F0502020204030204" pitchFamily="34" charset="0"/>
            </a:rPr>
            <a:t> District</a:t>
          </a:r>
        </a:p>
      </dgm:t>
    </dgm:pt>
    <dgm:pt modelId="{A58BB3A9-543C-42F9-88A0-DE317E899568}" type="parTrans" cxnId="{680A5397-DC4B-4840-A0C0-6A15A5ECA181}">
      <dgm:prSet/>
      <dgm:spPr/>
      <dgm:t>
        <a:bodyPr/>
        <a:lstStyle/>
        <a:p>
          <a:endParaRPr lang="en-US"/>
        </a:p>
      </dgm:t>
    </dgm:pt>
    <dgm:pt modelId="{704C83C9-8DC5-44A1-B3EC-A804444AE6F1}" type="sibTrans" cxnId="{680A5397-DC4B-4840-A0C0-6A15A5ECA181}">
      <dgm:prSet/>
      <dgm:spPr/>
      <dgm:t>
        <a:bodyPr/>
        <a:lstStyle/>
        <a:p>
          <a:endParaRPr lang="en-US"/>
        </a:p>
      </dgm:t>
    </dgm:pt>
    <dgm:pt modelId="{BD31904F-FD95-4268-919B-E02C89D7F355}">
      <dgm:prSet phldrT="[Text]"/>
      <dgm:spPr/>
      <dgm:t>
        <a:bodyPr/>
        <a:lstStyle/>
        <a:p>
          <a:r>
            <a:rPr lang="en-US" dirty="0">
              <a:latin typeface="Calibri" panose="020F0502020204030204" pitchFamily="34" charset="0"/>
              <a:cs typeface="Calibri" panose="020F0502020204030204" pitchFamily="34" charset="0"/>
            </a:rPr>
            <a:t>Priority Matrix</a:t>
          </a:r>
        </a:p>
        <a:p>
          <a:r>
            <a:rPr lang="en-US" dirty="0">
              <a:latin typeface="Calibri" panose="020F0502020204030204" pitchFamily="34" charset="0"/>
              <a:cs typeface="Calibri" panose="020F0502020204030204" pitchFamily="34" charset="0"/>
            </a:rPr>
            <a:t>Based on Function, age and life safety impacts </a:t>
          </a:r>
        </a:p>
        <a:p>
          <a:endParaRPr lang="en-US" dirty="0">
            <a:latin typeface="Calibri" panose="020F0502020204030204" pitchFamily="34" charset="0"/>
            <a:cs typeface="Calibri" panose="020F0502020204030204" pitchFamily="34" charset="0"/>
          </a:endParaRPr>
        </a:p>
      </dgm:t>
    </dgm:pt>
    <dgm:pt modelId="{3C168402-CE2A-4B4D-A2B9-06316013E152}" type="parTrans" cxnId="{48614228-6B19-4D00-93BB-8A032B7D4972}">
      <dgm:prSet/>
      <dgm:spPr/>
      <dgm:t>
        <a:bodyPr/>
        <a:lstStyle/>
        <a:p>
          <a:endParaRPr lang="en-US"/>
        </a:p>
      </dgm:t>
    </dgm:pt>
    <dgm:pt modelId="{97C9784F-0406-44FC-BD0D-ED33836C5E01}" type="sibTrans" cxnId="{48614228-6B19-4D00-93BB-8A032B7D4972}">
      <dgm:prSet/>
      <dgm:spPr/>
      <dgm:t>
        <a:bodyPr/>
        <a:lstStyle/>
        <a:p>
          <a:endParaRPr lang="en-US"/>
        </a:p>
      </dgm:t>
    </dgm:pt>
    <dgm:pt modelId="{2341117A-E572-45F1-AE70-438065F56D20}">
      <dgm:prSet phldrT="[Text]"/>
      <dgm:spPr/>
      <dgm:t>
        <a:bodyPr/>
        <a:lstStyle/>
        <a:p>
          <a:r>
            <a:rPr lang="en-US" b="0" dirty="0">
              <a:latin typeface="Calibri" panose="020F0502020204030204" pitchFamily="34" charset="0"/>
              <a:cs typeface="Calibri" panose="020F0502020204030204" pitchFamily="34" charset="0"/>
            </a:rPr>
            <a:t>Snap Shot in time</a:t>
          </a:r>
        </a:p>
      </dgm:t>
    </dgm:pt>
    <dgm:pt modelId="{0C62C1BF-0C05-47B1-8A93-5C90C375A575}" type="parTrans" cxnId="{C516136C-0828-4158-AC1A-F46841227431}">
      <dgm:prSet/>
      <dgm:spPr/>
      <dgm:t>
        <a:bodyPr/>
        <a:lstStyle/>
        <a:p>
          <a:endParaRPr lang="en-US"/>
        </a:p>
      </dgm:t>
    </dgm:pt>
    <dgm:pt modelId="{164E25CB-AAD1-4EB9-8318-AA0ED414F1DF}" type="sibTrans" cxnId="{C516136C-0828-4158-AC1A-F46841227431}">
      <dgm:prSet/>
      <dgm:spPr/>
      <dgm:t>
        <a:bodyPr/>
        <a:lstStyle/>
        <a:p>
          <a:endParaRPr lang="en-US"/>
        </a:p>
      </dgm:t>
    </dgm:pt>
    <dgm:pt modelId="{78465108-74DA-4302-8E13-4AEAF28B86D6}">
      <dgm:prSet phldrT="[Text]"/>
      <dgm:spPr/>
      <dgm:t>
        <a:bodyPr/>
        <a:lstStyle/>
        <a:p>
          <a:r>
            <a:rPr lang="en-US" b="0" dirty="0">
              <a:latin typeface="Calibri" panose="020F0502020204030204" pitchFamily="34" charset="0"/>
              <a:cs typeface="Calibri" panose="020F0502020204030204" pitchFamily="34" charset="0"/>
            </a:rPr>
            <a:t>Facility Condition Index [FCI] is 2024  Operations KPI</a:t>
          </a:r>
        </a:p>
      </dgm:t>
    </dgm:pt>
    <dgm:pt modelId="{EB5489A4-E333-4068-BA7C-8890558071B4}" type="parTrans" cxnId="{B99FCBF1-8FB4-4D12-8DDE-7DB40FDADDDD}">
      <dgm:prSet/>
      <dgm:spPr/>
      <dgm:t>
        <a:bodyPr/>
        <a:lstStyle/>
        <a:p>
          <a:endParaRPr lang="en-US"/>
        </a:p>
      </dgm:t>
    </dgm:pt>
    <dgm:pt modelId="{BA1DEE78-6F34-40CD-8718-15E274A005E4}" type="sibTrans" cxnId="{B99FCBF1-8FB4-4D12-8DDE-7DB40FDADDDD}">
      <dgm:prSet/>
      <dgm:spPr/>
      <dgm:t>
        <a:bodyPr/>
        <a:lstStyle/>
        <a:p>
          <a:endParaRPr lang="en-US"/>
        </a:p>
      </dgm:t>
    </dgm:pt>
    <dgm:pt modelId="{D09BA07C-183D-44AE-B7C9-D4F48655255D}">
      <dgm:prSet phldrT="[Text]"/>
      <dgm:spPr/>
      <dgm:t>
        <a:bodyPr/>
        <a:lstStyle/>
        <a:p>
          <a:endParaRPr lang="en-US" dirty="0"/>
        </a:p>
      </dgm:t>
    </dgm:pt>
    <dgm:pt modelId="{601D4FFA-6253-481B-AC92-14F8C48C8E57}" type="parTrans" cxnId="{76376480-8C77-4AC3-9C00-F8428127A7FD}">
      <dgm:prSet/>
      <dgm:spPr/>
      <dgm:t>
        <a:bodyPr/>
        <a:lstStyle/>
        <a:p>
          <a:endParaRPr lang="en-US"/>
        </a:p>
      </dgm:t>
    </dgm:pt>
    <dgm:pt modelId="{811C025C-3F25-4632-9AD1-E6BFE61ED211}" type="sibTrans" cxnId="{76376480-8C77-4AC3-9C00-F8428127A7FD}">
      <dgm:prSet/>
      <dgm:spPr/>
      <dgm:t>
        <a:bodyPr/>
        <a:lstStyle/>
        <a:p>
          <a:endParaRPr lang="en-US"/>
        </a:p>
      </dgm:t>
    </dgm:pt>
    <dgm:pt modelId="{E6ABFC75-FEC5-46AF-81DA-B03F7D833942}">
      <dgm:prSet phldrT="[Text]"/>
      <dgm:spPr/>
      <dgm:t>
        <a:bodyPr/>
        <a:lstStyle/>
        <a:p>
          <a:r>
            <a:rPr lang="en-US" dirty="0"/>
            <a:t>Condition Assessment</a:t>
          </a:r>
          <a:endParaRPr lang="en-US" dirty="0">
            <a:latin typeface="Calibri" panose="020F0502020204030204" pitchFamily="34" charset="0"/>
            <a:cs typeface="Calibri" panose="020F0502020204030204" pitchFamily="34" charset="0"/>
          </a:endParaRPr>
        </a:p>
      </dgm:t>
    </dgm:pt>
    <dgm:pt modelId="{CDECA392-BFD0-4F4A-9ECC-636001469748}" type="parTrans" cxnId="{FA8D5659-FC01-419B-95D2-2BCE5687D4F4}">
      <dgm:prSet/>
      <dgm:spPr/>
      <dgm:t>
        <a:bodyPr/>
        <a:lstStyle/>
        <a:p>
          <a:endParaRPr lang="en-US"/>
        </a:p>
      </dgm:t>
    </dgm:pt>
    <dgm:pt modelId="{941B4F31-13E4-457C-BFA8-01A39A918890}" type="sibTrans" cxnId="{FA8D5659-FC01-419B-95D2-2BCE5687D4F4}">
      <dgm:prSet/>
      <dgm:spPr/>
      <dgm:t>
        <a:bodyPr/>
        <a:lstStyle/>
        <a:p>
          <a:endParaRPr lang="en-US"/>
        </a:p>
      </dgm:t>
    </dgm:pt>
    <dgm:pt modelId="{88038A6C-13B5-4479-853B-809DCE57BC7B}">
      <dgm:prSet phldrT="[Text]"/>
      <dgm:spPr/>
      <dgm:t>
        <a:bodyPr/>
        <a:lstStyle/>
        <a:p>
          <a:r>
            <a:rPr lang="en-US" dirty="0">
              <a:latin typeface="Calibri" panose="020F0502020204030204" pitchFamily="34" charset="0"/>
              <a:cs typeface="Calibri" panose="020F0502020204030204" pitchFamily="34" charset="0"/>
            </a:rPr>
            <a:t>Capital Improvement</a:t>
          </a:r>
        </a:p>
      </dgm:t>
    </dgm:pt>
    <dgm:pt modelId="{3EC90538-B279-427D-BAAF-2212A2BAC637}" type="parTrans" cxnId="{7C46FEB1-DB43-4C39-A258-86D8ABCB582F}">
      <dgm:prSet/>
      <dgm:spPr/>
      <dgm:t>
        <a:bodyPr/>
        <a:lstStyle/>
        <a:p>
          <a:endParaRPr lang="en-US"/>
        </a:p>
      </dgm:t>
    </dgm:pt>
    <dgm:pt modelId="{97746A67-80C1-4C05-B406-9A2198936E0F}" type="sibTrans" cxnId="{7C46FEB1-DB43-4C39-A258-86D8ABCB582F}">
      <dgm:prSet/>
      <dgm:spPr/>
      <dgm:t>
        <a:bodyPr/>
        <a:lstStyle/>
        <a:p>
          <a:endParaRPr lang="en-US"/>
        </a:p>
      </dgm:t>
    </dgm:pt>
    <dgm:pt modelId="{15240689-8AF0-494B-901F-F7A9CF4DAA43}">
      <dgm:prSet phldrT="[Text]"/>
      <dgm:spPr/>
      <dgm:t>
        <a:bodyPr/>
        <a:lstStyle/>
        <a:p>
          <a:r>
            <a:rPr lang="en-US" dirty="0">
              <a:latin typeface="Calibri" panose="020F0502020204030204" pitchFamily="34" charset="0"/>
              <a:cs typeface="Calibri" panose="020F0502020204030204" pitchFamily="34" charset="0"/>
            </a:rPr>
            <a:t>Funding Sources</a:t>
          </a:r>
        </a:p>
      </dgm:t>
    </dgm:pt>
    <dgm:pt modelId="{0967A497-EDB0-4F81-A862-CF07BCAE1F19}" type="parTrans" cxnId="{00A75E83-8F4F-43E8-8E4A-6B1ADF866699}">
      <dgm:prSet/>
      <dgm:spPr/>
      <dgm:t>
        <a:bodyPr/>
        <a:lstStyle/>
        <a:p>
          <a:endParaRPr lang="en-US"/>
        </a:p>
      </dgm:t>
    </dgm:pt>
    <dgm:pt modelId="{5062AB2C-1217-4E12-837B-3B8B8CD8A7A4}" type="sibTrans" cxnId="{00A75E83-8F4F-43E8-8E4A-6B1ADF866699}">
      <dgm:prSet/>
      <dgm:spPr/>
      <dgm:t>
        <a:bodyPr/>
        <a:lstStyle/>
        <a:p>
          <a:endParaRPr lang="en-US"/>
        </a:p>
      </dgm:t>
    </dgm:pt>
    <dgm:pt modelId="{456D900D-9436-42E5-835D-69599A959ABD}">
      <dgm:prSet phldrT="[Text]"/>
      <dgm:spPr/>
      <dgm:t>
        <a:bodyPr/>
        <a:lstStyle/>
        <a:p>
          <a:pPr>
            <a:buFont typeface="Arial" panose="020B0604020202020204" pitchFamily="34" charset="0"/>
            <a:buChar char="•"/>
          </a:pPr>
          <a:r>
            <a:rPr lang="en-US" dirty="0">
              <a:latin typeface="Calibri" panose="020F0502020204030204" pitchFamily="34" charset="0"/>
              <a:cs typeface="Calibri" panose="020F0502020204030204" pitchFamily="34" charset="0"/>
            </a:rPr>
            <a:t>System(s)</a:t>
          </a:r>
        </a:p>
        <a:p>
          <a:pPr>
            <a:buNone/>
          </a:pPr>
          <a:endParaRPr lang="en-US" dirty="0">
            <a:latin typeface="Calibri" panose="020F0502020204030204" pitchFamily="34" charset="0"/>
            <a:cs typeface="Calibri" panose="020F0502020204030204" pitchFamily="34" charset="0"/>
          </a:endParaRPr>
        </a:p>
      </dgm:t>
    </dgm:pt>
    <dgm:pt modelId="{3F749915-CD07-4B3B-BB41-DA7E9B01EE73}" type="parTrans" cxnId="{495F5E84-790F-49AC-AED9-45522BB0D977}">
      <dgm:prSet/>
      <dgm:spPr/>
    </dgm:pt>
    <dgm:pt modelId="{193CD1FB-F96B-49C9-8091-487C43545B1A}" type="sibTrans" cxnId="{495F5E84-790F-49AC-AED9-45522BB0D977}">
      <dgm:prSet/>
      <dgm:spPr/>
    </dgm:pt>
    <dgm:pt modelId="{86276F97-16BC-491E-9D7D-1C1FA6459F6B}">
      <dgm:prSet phldrT="[Text]"/>
      <dgm:spPr/>
      <dgm:t>
        <a:bodyPr/>
        <a:lstStyle/>
        <a:p>
          <a:r>
            <a:rPr lang="en-US" dirty="0">
              <a:latin typeface="Calibri" panose="020F0502020204030204" pitchFamily="34" charset="0"/>
              <a:cs typeface="Calibri" panose="020F0502020204030204" pitchFamily="34" charset="0"/>
            </a:rPr>
            <a:t>School</a:t>
          </a:r>
        </a:p>
      </dgm:t>
    </dgm:pt>
    <dgm:pt modelId="{EEB5D733-8ADF-4B7B-89B8-876CBEA0C4A6}" type="parTrans" cxnId="{F6E2330A-DD36-452C-ACB7-AD7A8925CCBF}">
      <dgm:prSet/>
      <dgm:spPr/>
    </dgm:pt>
    <dgm:pt modelId="{28881B01-1E00-4A1F-BAA9-6EFB7332D9EB}" type="sibTrans" cxnId="{F6E2330A-DD36-452C-ACB7-AD7A8925CCBF}">
      <dgm:prSet/>
      <dgm:spPr/>
    </dgm:pt>
    <dgm:pt modelId="{9E6689F5-41A5-4EF5-A2A9-5CCC761B3BEE}" type="pres">
      <dgm:prSet presAssocID="{B370AE69-B5F2-401A-95DF-5145CD83AEC1}" presName="CompostProcess" presStyleCnt="0">
        <dgm:presLayoutVars>
          <dgm:dir/>
          <dgm:resizeHandles val="exact"/>
        </dgm:presLayoutVars>
      </dgm:prSet>
      <dgm:spPr/>
    </dgm:pt>
    <dgm:pt modelId="{9DE1FCB8-65B1-4486-872A-E0523DFD40D2}" type="pres">
      <dgm:prSet presAssocID="{B370AE69-B5F2-401A-95DF-5145CD83AEC1}" presName="arrow" presStyleLbl="bgShp" presStyleIdx="0" presStyleCnt="1"/>
      <dgm:spPr/>
    </dgm:pt>
    <dgm:pt modelId="{B8C6C37D-B3B7-4245-98E6-73229F06C901}" type="pres">
      <dgm:prSet presAssocID="{B370AE69-B5F2-401A-95DF-5145CD83AEC1}" presName="linearProcess" presStyleCnt="0"/>
      <dgm:spPr/>
    </dgm:pt>
    <dgm:pt modelId="{EFEE3C04-2F1C-4A32-B197-AF3BA720CF00}" type="pres">
      <dgm:prSet presAssocID="{960E5492-B320-4C87-BA6E-494C8FE931C8}" presName="textNode" presStyleLbl="node1" presStyleIdx="0" presStyleCnt="4">
        <dgm:presLayoutVars>
          <dgm:bulletEnabled val="1"/>
        </dgm:presLayoutVars>
      </dgm:prSet>
      <dgm:spPr/>
    </dgm:pt>
    <dgm:pt modelId="{02D2257F-F3AD-404A-B4F9-22856FA9544C}" type="pres">
      <dgm:prSet presAssocID="{24A8FB48-87F8-4E0B-A729-06D1F62B7151}" presName="sibTrans" presStyleCnt="0"/>
      <dgm:spPr/>
    </dgm:pt>
    <dgm:pt modelId="{A6A44DA7-30F9-487B-9E1A-FE2E45372BE6}" type="pres">
      <dgm:prSet presAssocID="{A0F5F4A8-D505-453C-AF80-F77DB51FF2FC}" presName="textNode" presStyleLbl="node1" presStyleIdx="1" presStyleCnt="4">
        <dgm:presLayoutVars>
          <dgm:bulletEnabled val="1"/>
        </dgm:presLayoutVars>
      </dgm:prSet>
      <dgm:spPr/>
    </dgm:pt>
    <dgm:pt modelId="{8AAAB257-08C9-47A2-89A9-042616347448}" type="pres">
      <dgm:prSet presAssocID="{0F6842A9-E846-45DF-96A9-D69B1A6E5360}" presName="sibTrans" presStyleCnt="0"/>
      <dgm:spPr/>
    </dgm:pt>
    <dgm:pt modelId="{0E60A323-7EDC-4DBC-8F5C-A07814A15142}" type="pres">
      <dgm:prSet presAssocID="{CA3F682D-505D-4516-844D-89F79F46B4D8}" presName="textNode" presStyleLbl="node1" presStyleIdx="2" presStyleCnt="4">
        <dgm:presLayoutVars>
          <dgm:bulletEnabled val="1"/>
        </dgm:presLayoutVars>
      </dgm:prSet>
      <dgm:spPr/>
    </dgm:pt>
    <dgm:pt modelId="{0C4B108E-6986-489A-8B5C-A0FFDDDDF25A}" type="pres">
      <dgm:prSet presAssocID="{2947E70F-7037-4D33-BBEC-479A3BD659E3}" presName="sibTrans" presStyleCnt="0"/>
      <dgm:spPr/>
    </dgm:pt>
    <dgm:pt modelId="{1F2AC1F5-06C9-4E9B-9CCE-4FE2FB1F8365}" type="pres">
      <dgm:prSet presAssocID="{E6ABFC75-FEC5-46AF-81DA-B03F7D833942}" presName="textNode" presStyleLbl="node1" presStyleIdx="3" presStyleCnt="4">
        <dgm:presLayoutVars>
          <dgm:bulletEnabled val="1"/>
        </dgm:presLayoutVars>
      </dgm:prSet>
      <dgm:spPr/>
    </dgm:pt>
  </dgm:ptLst>
  <dgm:cxnLst>
    <dgm:cxn modelId="{9AE23105-41B0-4F86-9C29-139F35F301C9}" srcId="{B370AE69-B5F2-401A-95DF-5145CD83AEC1}" destId="{CA3F682D-505D-4516-844D-89F79F46B4D8}" srcOrd="2" destOrd="0" parTransId="{9D726BAD-3D12-4E95-8964-623E46BE6C0E}" sibTransId="{2947E70F-7037-4D33-BBEC-479A3BD659E3}"/>
    <dgm:cxn modelId="{F6E2330A-DD36-452C-ACB7-AD7A8925CCBF}" srcId="{960E5492-B320-4C87-BA6E-494C8FE931C8}" destId="{86276F97-16BC-491E-9D7D-1C1FA6459F6B}" srcOrd="0" destOrd="0" parTransId="{EEB5D733-8ADF-4B7B-89B8-876CBEA0C4A6}" sibTransId="{28881B01-1E00-4A1F-BAA9-6EFB7332D9EB}"/>
    <dgm:cxn modelId="{60370913-DD3A-4006-9103-8EC84772F58C}" type="presOf" srcId="{78465108-74DA-4302-8E13-4AEAF28B86D6}" destId="{1F2AC1F5-06C9-4E9B-9CCE-4FE2FB1F8365}" srcOrd="0" destOrd="3" presId="urn:microsoft.com/office/officeart/2005/8/layout/hProcess9"/>
    <dgm:cxn modelId="{1886C719-5AC6-41CB-B6F6-E7683FADF940}" type="presOf" srcId="{A0F5F4A8-D505-453C-AF80-F77DB51FF2FC}" destId="{A6A44DA7-30F9-487B-9E1A-FE2E45372BE6}" srcOrd="0" destOrd="0" presId="urn:microsoft.com/office/officeart/2005/8/layout/hProcess9"/>
    <dgm:cxn modelId="{48614228-6B19-4D00-93BB-8A032B7D4972}" srcId="{A0F5F4A8-D505-453C-AF80-F77DB51FF2FC}" destId="{BD31904F-FD95-4268-919B-E02C89D7F355}" srcOrd="0" destOrd="0" parTransId="{3C168402-CE2A-4B4D-A2B9-06316013E152}" sibTransId="{97C9784F-0406-44FC-BD0D-ED33836C5E01}"/>
    <dgm:cxn modelId="{E681EE30-1C8B-4F01-B1A7-5084967F42F3}" srcId="{B370AE69-B5F2-401A-95DF-5145CD83AEC1}" destId="{960E5492-B320-4C87-BA6E-494C8FE931C8}" srcOrd="0" destOrd="0" parTransId="{D5BE32E9-2C1D-45E4-953E-AC1BDDCD8E47}" sibTransId="{24A8FB48-87F8-4E0B-A729-06D1F62B7151}"/>
    <dgm:cxn modelId="{2036B831-9C3E-4C7F-B088-06C469ED3069}" type="presOf" srcId="{E6ABFC75-FEC5-46AF-81DA-B03F7D833942}" destId="{1F2AC1F5-06C9-4E9B-9CCE-4FE2FB1F8365}" srcOrd="0" destOrd="0" presId="urn:microsoft.com/office/officeart/2005/8/layout/hProcess9"/>
    <dgm:cxn modelId="{5C00C064-4014-4DAF-A866-A0EA312A8910}" type="presOf" srcId="{456D900D-9436-42E5-835D-69599A959ABD}" destId="{EFEE3C04-2F1C-4A32-B197-AF3BA720CF00}" srcOrd="0" destOrd="4" presId="urn:microsoft.com/office/officeart/2005/8/layout/hProcess9"/>
    <dgm:cxn modelId="{600D9045-AE8A-4196-A7E1-646CE38004E6}" srcId="{960E5492-B320-4C87-BA6E-494C8FE931C8}" destId="{27E21BDC-313B-429F-A9A4-B2E43E4206D2}" srcOrd="1" destOrd="0" parTransId="{50294887-2FB6-4DCB-9970-654F4D7AE586}" sibTransId="{E46C3335-1C8A-4F17-98F8-0AFA58B7F6BE}"/>
    <dgm:cxn modelId="{C516136C-0828-4158-AC1A-F46841227431}" srcId="{E6ABFC75-FEC5-46AF-81DA-B03F7D833942}" destId="{2341117A-E572-45F1-AE70-438065F56D20}" srcOrd="1" destOrd="0" parTransId="{0C62C1BF-0C05-47B1-8A93-5C90C375A575}" sibTransId="{164E25CB-AAD1-4EB9-8318-AA0ED414F1DF}"/>
    <dgm:cxn modelId="{CAB36670-AD58-4013-AE62-1C4CF26D1C1B}" type="presOf" srcId="{88038A6C-13B5-4479-853B-809DCE57BC7B}" destId="{0E60A323-7EDC-4DBC-8F5C-A07814A15142}" srcOrd="0" destOrd="2" presId="urn:microsoft.com/office/officeart/2005/8/layout/hProcess9"/>
    <dgm:cxn modelId="{102FEF74-D4B9-4796-A9F2-307CE9977449}" type="presOf" srcId="{2341117A-E572-45F1-AE70-438065F56D20}" destId="{1F2AC1F5-06C9-4E9B-9CCE-4FE2FB1F8365}" srcOrd="0" destOrd="2" presId="urn:microsoft.com/office/officeart/2005/8/layout/hProcess9"/>
    <dgm:cxn modelId="{825F3A57-C5F4-4E33-920B-AE2E60F13034}" type="presOf" srcId="{CA3F682D-505D-4516-844D-89F79F46B4D8}" destId="{0E60A323-7EDC-4DBC-8F5C-A07814A15142}" srcOrd="0" destOrd="0" presId="urn:microsoft.com/office/officeart/2005/8/layout/hProcess9"/>
    <dgm:cxn modelId="{04862A58-8854-4C41-B0DF-510511B49E03}" srcId="{E6ABFC75-FEC5-46AF-81DA-B03F7D833942}" destId="{79E4176D-BFB5-4EF2-BE6A-CB625D578A18}" srcOrd="0" destOrd="0" parTransId="{44B53104-085C-4B83-A50D-2EE8C4178796}" sibTransId="{6639F151-F731-4C43-B7BF-5DFA60DF76B8}"/>
    <dgm:cxn modelId="{FA8D5659-FC01-419B-95D2-2BCE5687D4F4}" srcId="{B370AE69-B5F2-401A-95DF-5145CD83AEC1}" destId="{E6ABFC75-FEC5-46AF-81DA-B03F7D833942}" srcOrd="3" destOrd="0" parTransId="{CDECA392-BFD0-4F4A-9ECC-636001469748}" sibTransId="{941B4F31-13E4-457C-BFA8-01A39A918890}"/>
    <dgm:cxn modelId="{76376480-8C77-4AC3-9C00-F8428127A7FD}" srcId="{E6ABFC75-FEC5-46AF-81DA-B03F7D833942}" destId="{D09BA07C-183D-44AE-B7C9-D4F48655255D}" srcOrd="3" destOrd="0" parTransId="{601D4FFA-6253-481B-AC92-14F8C48C8E57}" sibTransId="{811C025C-3F25-4632-9AD1-E6BFE61ED211}"/>
    <dgm:cxn modelId="{52497582-13D5-45E5-B099-1F056E93C080}" srcId="{CA3F682D-505D-4516-844D-89F79F46B4D8}" destId="{965FDB74-07A2-4B25-8A0A-73A30CE20795}" srcOrd="0" destOrd="0" parTransId="{E0875E3F-30BC-451A-BE89-7EC71BDE1D7B}" sibTransId="{58BF185F-E692-497C-8369-5C5EA8CB37D7}"/>
    <dgm:cxn modelId="{00A75E83-8F4F-43E8-8E4A-6B1ADF866699}" srcId="{CA3F682D-505D-4516-844D-89F79F46B4D8}" destId="{15240689-8AF0-494B-901F-F7A9CF4DAA43}" srcOrd="2" destOrd="0" parTransId="{0967A497-EDB0-4F81-A862-CF07BCAE1F19}" sibTransId="{5062AB2C-1217-4E12-837B-3B8B8CD8A7A4}"/>
    <dgm:cxn modelId="{495F5E84-790F-49AC-AED9-45522BB0D977}" srcId="{960E5492-B320-4C87-BA6E-494C8FE931C8}" destId="{456D900D-9436-42E5-835D-69599A959ABD}" srcOrd="3" destOrd="0" parTransId="{3F749915-CD07-4B3B-BB41-DA7E9B01EE73}" sibTransId="{193CD1FB-F96B-49C9-8091-487C43545B1A}"/>
    <dgm:cxn modelId="{4CF9D990-4C1E-467B-9653-B4D9466959C1}" type="presOf" srcId="{B370AE69-B5F2-401A-95DF-5145CD83AEC1}" destId="{9E6689F5-41A5-4EF5-A2A9-5CCC761B3BEE}" srcOrd="0" destOrd="0" presId="urn:microsoft.com/office/officeart/2005/8/layout/hProcess9"/>
    <dgm:cxn modelId="{680A5397-DC4B-4840-A0C0-6A15A5ECA181}" srcId="{960E5492-B320-4C87-BA6E-494C8FE931C8}" destId="{7FB50BEA-B0F0-4097-9388-817685F39120}" srcOrd="2" destOrd="0" parTransId="{A58BB3A9-543C-42F9-88A0-DE317E899568}" sibTransId="{704C83C9-8DC5-44A1-B3EC-A804444AE6F1}"/>
    <dgm:cxn modelId="{D0E3279E-0B8A-4C76-AC1A-A55B86B27CAC}" srcId="{B370AE69-B5F2-401A-95DF-5145CD83AEC1}" destId="{A0F5F4A8-D505-453C-AF80-F77DB51FF2FC}" srcOrd="1" destOrd="0" parTransId="{E0A6AF29-6F7E-4C46-B6B9-61FB46FB18DA}" sibTransId="{0F6842A9-E846-45DF-96A9-D69B1A6E5360}"/>
    <dgm:cxn modelId="{81D8339E-8D0F-4DB8-8FD0-2AC63C6CC27E}" type="presOf" srcId="{79E4176D-BFB5-4EF2-BE6A-CB625D578A18}" destId="{1F2AC1F5-06C9-4E9B-9CCE-4FE2FB1F8365}" srcOrd="0" destOrd="1" presId="urn:microsoft.com/office/officeart/2005/8/layout/hProcess9"/>
    <dgm:cxn modelId="{E16DDF9F-56C0-4CC5-84ED-9291D61A3B55}" type="presOf" srcId="{965FDB74-07A2-4B25-8A0A-73A30CE20795}" destId="{0E60A323-7EDC-4DBC-8F5C-A07814A15142}" srcOrd="0" destOrd="1" presId="urn:microsoft.com/office/officeart/2005/8/layout/hProcess9"/>
    <dgm:cxn modelId="{A5D4B1AA-FD2C-4F38-A665-63F49F8AC527}" type="presOf" srcId="{960E5492-B320-4C87-BA6E-494C8FE931C8}" destId="{EFEE3C04-2F1C-4A32-B197-AF3BA720CF00}" srcOrd="0" destOrd="0" presId="urn:microsoft.com/office/officeart/2005/8/layout/hProcess9"/>
    <dgm:cxn modelId="{7C46FEB1-DB43-4C39-A258-86D8ABCB582F}" srcId="{CA3F682D-505D-4516-844D-89F79F46B4D8}" destId="{88038A6C-13B5-4479-853B-809DCE57BC7B}" srcOrd="1" destOrd="0" parTransId="{3EC90538-B279-427D-BAAF-2212A2BAC637}" sibTransId="{97746A67-80C1-4C05-B406-9A2198936E0F}"/>
    <dgm:cxn modelId="{A0F536BB-6C6C-47C5-8B5A-0F754AC9CCF0}" type="presOf" srcId="{7FB50BEA-B0F0-4097-9388-817685F39120}" destId="{EFEE3C04-2F1C-4A32-B197-AF3BA720CF00}" srcOrd="0" destOrd="3" presId="urn:microsoft.com/office/officeart/2005/8/layout/hProcess9"/>
    <dgm:cxn modelId="{38393DC0-E775-4549-AD82-1CC538CB38E5}" type="presOf" srcId="{BD31904F-FD95-4268-919B-E02C89D7F355}" destId="{A6A44DA7-30F9-487B-9E1A-FE2E45372BE6}" srcOrd="0" destOrd="1" presId="urn:microsoft.com/office/officeart/2005/8/layout/hProcess9"/>
    <dgm:cxn modelId="{BAEAF3D1-F95F-43E3-BED0-63B7C98F5A6C}" type="presOf" srcId="{86276F97-16BC-491E-9D7D-1C1FA6459F6B}" destId="{EFEE3C04-2F1C-4A32-B197-AF3BA720CF00}" srcOrd="0" destOrd="1" presId="urn:microsoft.com/office/officeart/2005/8/layout/hProcess9"/>
    <dgm:cxn modelId="{E3AB12E2-ACEA-4BA3-A5EB-BB374CEAC7E6}" type="presOf" srcId="{27E21BDC-313B-429F-A9A4-B2E43E4206D2}" destId="{EFEE3C04-2F1C-4A32-B197-AF3BA720CF00}" srcOrd="0" destOrd="2" presId="urn:microsoft.com/office/officeart/2005/8/layout/hProcess9"/>
    <dgm:cxn modelId="{ADBE17EC-D824-47D1-AE88-95230B700EEA}" type="presOf" srcId="{D09BA07C-183D-44AE-B7C9-D4F48655255D}" destId="{1F2AC1F5-06C9-4E9B-9CCE-4FE2FB1F8365}" srcOrd="0" destOrd="4" presId="urn:microsoft.com/office/officeart/2005/8/layout/hProcess9"/>
    <dgm:cxn modelId="{B99FCBF1-8FB4-4D12-8DDE-7DB40FDADDDD}" srcId="{E6ABFC75-FEC5-46AF-81DA-B03F7D833942}" destId="{78465108-74DA-4302-8E13-4AEAF28B86D6}" srcOrd="2" destOrd="0" parTransId="{EB5489A4-E333-4068-BA7C-8890558071B4}" sibTransId="{BA1DEE78-6F34-40CD-8718-15E274A005E4}"/>
    <dgm:cxn modelId="{E23D28F7-382B-49F5-BE92-B9302415D89E}" type="presOf" srcId="{15240689-8AF0-494B-901F-F7A9CF4DAA43}" destId="{0E60A323-7EDC-4DBC-8F5C-A07814A15142}" srcOrd="0" destOrd="3" presId="urn:microsoft.com/office/officeart/2005/8/layout/hProcess9"/>
    <dgm:cxn modelId="{32888F8E-25D5-425E-8D0B-7DD5C4452A55}" type="presParOf" srcId="{9E6689F5-41A5-4EF5-A2A9-5CCC761B3BEE}" destId="{9DE1FCB8-65B1-4486-872A-E0523DFD40D2}" srcOrd="0" destOrd="0" presId="urn:microsoft.com/office/officeart/2005/8/layout/hProcess9"/>
    <dgm:cxn modelId="{C332A8D4-51A7-47C7-949E-96DEB618BB5C}" type="presParOf" srcId="{9E6689F5-41A5-4EF5-A2A9-5CCC761B3BEE}" destId="{B8C6C37D-B3B7-4245-98E6-73229F06C901}" srcOrd="1" destOrd="0" presId="urn:microsoft.com/office/officeart/2005/8/layout/hProcess9"/>
    <dgm:cxn modelId="{DB197571-774D-46EF-90F9-49EDE273811F}" type="presParOf" srcId="{B8C6C37D-B3B7-4245-98E6-73229F06C901}" destId="{EFEE3C04-2F1C-4A32-B197-AF3BA720CF00}" srcOrd="0" destOrd="0" presId="urn:microsoft.com/office/officeart/2005/8/layout/hProcess9"/>
    <dgm:cxn modelId="{56C8AE20-3D8E-4026-BD97-4E94FFC2E7FA}" type="presParOf" srcId="{B8C6C37D-B3B7-4245-98E6-73229F06C901}" destId="{02D2257F-F3AD-404A-B4F9-22856FA9544C}" srcOrd="1" destOrd="0" presId="urn:microsoft.com/office/officeart/2005/8/layout/hProcess9"/>
    <dgm:cxn modelId="{826463F6-15A2-481E-AFA2-CFA7BEBC413D}" type="presParOf" srcId="{B8C6C37D-B3B7-4245-98E6-73229F06C901}" destId="{A6A44DA7-30F9-487B-9E1A-FE2E45372BE6}" srcOrd="2" destOrd="0" presId="urn:microsoft.com/office/officeart/2005/8/layout/hProcess9"/>
    <dgm:cxn modelId="{667943CC-826D-48D8-B5A5-587CDB67530F}" type="presParOf" srcId="{B8C6C37D-B3B7-4245-98E6-73229F06C901}" destId="{8AAAB257-08C9-47A2-89A9-042616347448}" srcOrd="3" destOrd="0" presId="urn:microsoft.com/office/officeart/2005/8/layout/hProcess9"/>
    <dgm:cxn modelId="{EF6D1500-8204-4027-A74C-968E762E0A7F}" type="presParOf" srcId="{B8C6C37D-B3B7-4245-98E6-73229F06C901}" destId="{0E60A323-7EDC-4DBC-8F5C-A07814A15142}" srcOrd="4" destOrd="0" presId="urn:microsoft.com/office/officeart/2005/8/layout/hProcess9"/>
    <dgm:cxn modelId="{A0DC2122-9A2E-4EC8-92E4-9B0295DD9A77}" type="presParOf" srcId="{B8C6C37D-B3B7-4245-98E6-73229F06C901}" destId="{0C4B108E-6986-489A-8B5C-A0FFDDDDF25A}" srcOrd="5" destOrd="0" presId="urn:microsoft.com/office/officeart/2005/8/layout/hProcess9"/>
    <dgm:cxn modelId="{2337F14E-C8BB-4F19-9DEB-D830D9E426BA}" type="presParOf" srcId="{B8C6C37D-B3B7-4245-98E6-73229F06C901}" destId="{1F2AC1F5-06C9-4E9B-9CCE-4FE2FB1F836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029A2A-59AD-4FDF-A854-1C0A4AB51D45}" type="doc">
      <dgm:prSet loTypeId="urn:microsoft.com/office/officeart/2005/8/layout/chevronAccent+Icon" loCatId="officeonline" qsTypeId="urn:microsoft.com/office/officeart/2005/8/quickstyle/simple1" qsCatId="simple" csTypeId="urn:microsoft.com/office/officeart/2005/8/colors/accent1_1" csCatId="accent1" phldr="1"/>
      <dgm:spPr/>
    </dgm:pt>
    <dgm:pt modelId="{4000E872-3171-4FEB-B9E0-E00F35951D1B}">
      <dgm:prSet phldrT="[Text]"/>
      <dgm:spPr/>
      <dgm:t>
        <a:bodyPr/>
        <a:lstStyle/>
        <a:p>
          <a:r>
            <a:rPr lang="en-US" dirty="0"/>
            <a:t>2023</a:t>
          </a:r>
        </a:p>
      </dgm:t>
    </dgm:pt>
    <dgm:pt modelId="{57C7D359-3616-4033-8304-84435EC1A706}" type="parTrans" cxnId="{F3C75CBD-B932-4A37-91A5-7DB4B6363A7E}">
      <dgm:prSet/>
      <dgm:spPr/>
      <dgm:t>
        <a:bodyPr/>
        <a:lstStyle/>
        <a:p>
          <a:endParaRPr lang="en-US"/>
        </a:p>
      </dgm:t>
    </dgm:pt>
    <dgm:pt modelId="{52E033BF-987A-44D2-8CC7-565741B6CD81}" type="sibTrans" cxnId="{F3C75CBD-B932-4A37-91A5-7DB4B6363A7E}">
      <dgm:prSet/>
      <dgm:spPr/>
      <dgm:t>
        <a:bodyPr/>
        <a:lstStyle/>
        <a:p>
          <a:endParaRPr lang="en-US"/>
        </a:p>
      </dgm:t>
    </dgm:pt>
    <dgm:pt modelId="{F6ACBB86-2B5A-46E9-BFEE-0F60EF5B98EC}">
      <dgm:prSet phldrT="[Text]"/>
      <dgm:spPr/>
      <dgm:t>
        <a:bodyPr/>
        <a:lstStyle/>
        <a:p>
          <a:r>
            <a:rPr lang="en-US" dirty="0"/>
            <a:t>2028</a:t>
          </a:r>
        </a:p>
      </dgm:t>
    </dgm:pt>
    <dgm:pt modelId="{5CABFF44-0E05-47A9-A50A-423CF9DA7E0A}" type="parTrans" cxnId="{24422466-90B6-4BCD-91B3-B48653354483}">
      <dgm:prSet/>
      <dgm:spPr/>
      <dgm:t>
        <a:bodyPr/>
        <a:lstStyle/>
        <a:p>
          <a:endParaRPr lang="en-US"/>
        </a:p>
      </dgm:t>
    </dgm:pt>
    <dgm:pt modelId="{A4731541-4C81-4282-AC22-56E9F9072092}" type="sibTrans" cxnId="{24422466-90B6-4BCD-91B3-B48653354483}">
      <dgm:prSet/>
      <dgm:spPr/>
      <dgm:t>
        <a:bodyPr/>
        <a:lstStyle/>
        <a:p>
          <a:endParaRPr lang="en-US"/>
        </a:p>
      </dgm:t>
    </dgm:pt>
    <dgm:pt modelId="{FD118CFD-66BD-496A-98B4-9BA1F668A21B}">
      <dgm:prSet phldrT="[Text]"/>
      <dgm:spPr/>
      <dgm:t>
        <a:bodyPr/>
        <a:lstStyle/>
        <a:p>
          <a:r>
            <a:rPr lang="en-US" dirty="0"/>
            <a:t>2033</a:t>
          </a:r>
        </a:p>
      </dgm:t>
    </dgm:pt>
    <dgm:pt modelId="{D05CDBEB-A29E-49F3-83A8-0B4FB467AE44}" type="parTrans" cxnId="{2C681285-4E71-47E7-AF24-D386A0C16BD0}">
      <dgm:prSet/>
      <dgm:spPr/>
      <dgm:t>
        <a:bodyPr/>
        <a:lstStyle/>
        <a:p>
          <a:endParaRPr lang="en-US"/>
        </a:p>
      </dgm:t>
    </dgm:pt>
    <dgm:pt modelId="{4C2D3534-4EB6-4445-9785-E400AFD6016A}" type="sibTrans" cxnId="{2C681285-4E71-47E7-AF24-D386A0C16BD0}">
      <dgm:prSet/>
      <dgm:spPr/>
      <dgm:t>
        <a:bodyPr/>
        <a:lstStyle/>
        <a:p>
          <a:endParaRPr lang="en-US"/>
        </a:p>
      </dgm:t>
    </dgm:pt>
    <dgm:pt modelId="{BAA0B786-0CB4-4250-B00A-6972E2A59559}">
      <dgm:prSet phldrT="[Text]"/>
      <dgm:spPr/>
      <dgm:t>
        <a:bodyPr/>
        <a:lstStyle/>
        <a:p>
          <a:r>
            <a:rPr lang="en-US" dirty="0"/>
            <a:t>2038</a:t>
          </a:r>
        </a:p>
      </dgm:t>
    </dgm:pt>
    <dgm:pt modelId="{08BC3EDA-72B8-40DF-8A34-8A378794C0A1}" type="parTrans" cxnId="{2D05192F-2046-4B28-98F9-6E73089DBE6E}">
      <dgm:prSet/>
      <dgm:spPr/>
      <dgm:t>
        <a:bodyPr/>
        <a:lstStyle/>
        <a:p>
          <a:endParaRPr lang="en-US"/>
        </a:p>
      </dgm:t>
    </dgm:pt>
    <dgm:pt modelId="{620895F5-4720-4F28-8146-6AF36B54F8F5}" type="sibTrans" cxnId="{2D05192F-2046-4B28-98F9-6E73089DBE6E}">
      <dgm:prSet/>
      <dgm:spPr/>
      <dgm:t>
        <a:bodyPr/>
        <a:lstStyle/>
        <a:p>
          <a:endParaRPr lang="en-US"/>
        </a:p>
      </dgm:t>
    </dgm:pt>
    <dgm:pt modelId="{C587813B-6653-4B9F-8C85-8C16653D5C0C}">
      <dgm:prSet phldrT="[Text]"/>
      <dgm:spPr/>
      <dgm:t>
        <a:bodyPr/>
        <a:lstStyle/>
        <a:p>
          <a:r>
            <a:rPr lang="en-US" dirty="0"/>
            <a:t>2043</a:t>
          </a:r>
        </a:p>
      </dgm:t>
    </dgm:pt>
    <dgm:pt modelId="{A51C56E1-2F1A-48C1-B5A6-7B8DEAC9A534}" type="parTrans" cxnId="{14A57C5D-2A13-4E62-BEC8-0C723231FBD6}">
      <dgm:prSet/>
      <dgm:spPr/>
      <dgm:t>
        <a:bodyPr/>
        <a:lstStyle/>
        <a:p>
          <a:endParaRPr lang="en-US"/>
        </a:p>
      </dgm:t>
    </dgm:pt>
    <dgm:pt modelId="{56C8B5EE-9590-4F88-9FE3-2CBF4628297A}" type="sibTrans" cxnId="{14A57C5D-2A13-4E62-BEC8-0C723231FBD6}">
      <dgm:prSet/>
      <dgm:spPr/>
      <dgm:t>
        <a:bodyPr/>
        <a:lstStyle/>
        <a:p>
          <a:endParaRPr lang="en-US"/>
        </a:p>
      </dgm:t>
    </dgm:pt>
    <dgm:pt modelId="{FFC8817A-792C-4811-B263-0015DF11EA32}" type="pres">
      <dgm:prSet presAssocID="{43029A2A-59AD-4FDF-A854-1C0A4AB51D45}" presName="Name0" presStyleCnt="0">
        <dgm:presLayoutVars>
          <dgm:dir/>
          <dgm:resizeHandles val="exact"/>
        </dgm:presLayoutVars>
      </dgm:prSet>
      <dgm:spPr/>
    </dgm:pt>
    <dgm:pt modelId="{458AB7A2-C6F4-423F-8161-2FBA0DE14F7E}" type="pres">
      <dgm:prSet presAssocID="{4000E872-3171-4FEB-B9E0-E00F35951D1B}" presName="composite" presStyleCnt="0"/>
      <dgm:spPr/>
    </dgm:pt>
    <dgm:pt modelId="{EB1ED54F-1591-4ED7-A77C-ABDEE2EF187F}" type="pres">
      <dgm:prSet presAssocID="{4000E872-3171-4FEB-B9E0-E00F35951D1B}" presName="bgChev" presStyleLbl="node1" presStyleIdx="0" presStyleCnt="5"/>
      <dgm:spPr/>
    </dgm:pt>
    <dgm:pt modelId="{CB8882DF-B316-4C51-835F-1B15408DB881}" type="pres">
      <dgm:prSet presAssocID="{4000E872-3171-4FEB-B9E0-E00F35951D1B}" presName="txNode" presStyleLbl="fgAcc1" presStyleIdx="0" presStyleCnt="5">
        <dgm:presLayoutVars>
          <dgm:bulletEnabled val="1"/>
        </dgm:presLayoutVars>
      </dgm:prSet>
      <dgm:spPr/>
    </dgm:pt>
    <dgm:pt modelId="{704CA39A-0467-4D93-BF9D-2AD6A75B6F6A}" type="pres">
      <dgm:prSet presAssocID="{52E033BF-987A-44D2-8CC7-565741B6CD81}" presName="compositeSpace" presStyleCnt="0"/>
      <dgm:spPr/>
    </dgm:pt>
    <dgm:pt modelId="{A5407347-7911-4559-BE79-8CF61F357678}" type="pres">
      <dgm:prSet presAssocID="{F6ACBB86-2B5A-46E9-BFEE-0F60EF5B98EC}" presName="composite" presStyleCnt="0"/>
      <dgm:spPr/>
    </dgm:pt>
    <dgm:pt modelId="{637C54DC-1788-47F1-B835-FD3B6A17AB57}" type="pres">
      <dgm:prSet presAssocID="{F6ACBB86-2B5A-46E9-BFEE-0F60EF5B98EC}" presName="bgChev" presStyleLbl="node1" presStyleIdx="1" presStyleCnt="5"/>
      <dgm:spPr/>
    </dgm:pt>
    <dgm:pt modelId="{5D0FFE8A-DD83-444B-94F9-174E9EBF0229}" type="pres">
      <dgm:prSet presAssocID="{F6ACBB86-2B5A-46E9-BFEE-0F60EF5B98EC}" presName="txNode" presStyleLbl="fgAcc1" presStyleIdx="1" presStyleCnt="5">
        <dgm:presLayoutVars>
          <dgm:bulletEnabled val="1"/>
        </dgm:presLayoutVars>
      </dgm:prSet>
      <dgm:spPr/>
    </dgm:pt>
    <dgm:pt modelId="{D6ADFBB7-F7B5-4AE2-BB24-494697FC76E4}" type="pres">
      <dgm:prSet presAssocID="{A4731541-4C81-4282-AC22-56E9F9072092}" presName="compositeSpace" presStyleCnt="0"/>
      <dgm:spPr/>
    </dgm:pt>
    <dgm:pt modelId="{1BBEA550-24D6-4917-9884-41C418BD9E86}" type="pres">
      <dgm:prSet presAssocID="{FD118CFD-66BD-496A-98B4-9BA1F668A21B}" presName="composite" presStyleCnt="0"/>
      <dgm:spPr/>
    </dgm:pt>
    <dgm:pt modelId="{1E2BDC14-D1CF-446F-B373-4E064CE7AC24}" type="pres">
      <dgm:prSet presAssocID="{FD118CFD-66BD-496A-98B4-9BA1F668A21B}" presName="bgChev" presStyleLbl="node1" presStyleIdx="2" presStyleCnt="5"/>
      <dgm:spPr/>
    </dgm:pt>
    <dgm:pt modelId="{8500D5D3-25B5-47F4-8B2B-5F5751EAEFFA}" type="pres">
      <dgm:prSet presAssocID="{FD118CFD-66BD-496A-98B4-9BA1F668A21B}" presName="txNode" presStyleLbl="fgAcc1" presStyleIdx="2" presStyleCnt="5">
        <dgm:presLayoutVars>
          <dgm:bulletEnabled val="1"/>
        </dgm:presLayoutVars>
      </dgm:prSet>
      <dgm:spPr/>
    </dgm:pt>
    <dgm:pt modelId="{C9FD21C2-734A-4BD0-AE7A-C6DDEF570EF8}" type="pres">
      <dgm:prSet presAssocID="{4C2D3534-4EB6-4445-9785-E400AFD6016A}" presName="compositeSpace" presStyleCnt="0"/>
      <dgm:spPr/>
    </dgm:pt>
    <dgm:pt modelId="{7F327921-3090-446A-BC7C-85BCDAD579FA}" type="pres">
      <dgm:prSet presAssocID="{BAA0B786-0CB4-4250-B00A-6972E2A59559}" presName="composite" presStyleCnt="0"/>
      <dgm:spPr/>
    </dgm:pt>
    <dgm:pt modelId="{703E80A6-4018-4B2E-8431-FCF010EF900C}" type="pres">
      <dgm:prSet presAssocID="{BAA0B786-0CB4-4250-B00A-6972E2A59559}" presName="bgChev" presStyleLbl="node1" presStyleIdx="3" presStyleCnt="5"/>
      <dgm:spPr/>
    </dgm:pt>
    <dgm:pt modelId="{D79522F5-2EBC-4DAE-A4FA-99612A4661BB}" type="pres">
      <dgm:prSet presAssocID="{BAA0B786-0CB4-4250-B00A-6972E2A59559}" presName="txNode" presStyleLbl="fgAcc1" presStyleIdx="3" presStyleCnt="5">
        <dgm:presLayoutVars>
          <dgm:bulletEnabled val="1"/>
        </dgm:presLayoutVars>
      </dgm:prSet>
      <dgm:spPr/>
    </dgm:pt>
    <dgm:pt modelId="{5C776977-6156-42E0-B26E-D4659612B612}" type="pres">
      <dgm:prSet presAssocID="{620895F5-4720-4F28-8146-6AF36B54F8F5}" presName="compositeSpace" presStyleCnt="0"/>
      <dgm:spPr/>
    </dgm:pt>
    <dgm:pt modelId="{0F2C3504-467F-4529-AD9A-8977DFFB81E5}" type="pres">
      <dgm:prSet presAssocID="{C587813B-6653-4B9F-8C85-8C16653D5C0C}" presName="composite" presStyleCnt="0"/>
      <dgm:spPr/>
    </dgm:pt>
    <dgm:pt modelId="{DD9A2F27-0593-4BE4-A28D-647DA99A32BF}" type="pres">
      <dgm:prSet presAssocID="{C587813B-6653-4B9F-8C85-8C16653D5C0C}" presName="bgChev" presStyleLbl="node1" presStyleIdx="4" presStyleCnt="5"/>
      <dgm:spPr/>
    </dgm:pt>
    <dgm:pt modelId="{7535EB86-F79D-49D8-9E3C-988C854BC401}" type="pres">
      <dgm:prSet presAssocID="{C587813B-6653-4B9F-8C85-8C16653D5C0C}" presName="txNode" presStyleLbl="fgAcc1" presStyleIdx="4" presStyleCnt="5">
        <dgm:presLayoutVars>
          <dgm:bulletEnabled val="1"/>
        </dgm:presLayoutVars>
      </dgm:prSet>
      <dgm:spPr/>
    </dgm:pt>
  </dgm:ptLst>
  <dgm:cxnLst>
    <dgm:cxn modelId="{0DEDE31E-0CD0-47D6-A48B-E95F87DCAA36}" type="presOf" srcId="{4000E872-3171-4FEB-B9E0-E00F35951D1B}" destId="{CB8882DF-B316-4C51-835F-1B15408DB881}" srcOrd="0" destOrd="0" presId="urn:microsoft.com/office/officeart/2005/8/layout/chevronAccent+Icon"/>
    <dgm:cxn modelId="{2D05192F-2046-4B28-98F9-6E73089DBE6E}" srcId="{43029A2A-59AD-4FDF-A854-1C0A4AB51D45}" destId="{BAA0B786-0CB4-4250-B00A-6972E2A59559}" srcOrd="3" destOrd="0" parTransId="{08BC3EDA-72B8-40DF-8A34-8A378794C0A1}" sibTransId="{620895F5-4720-4F28-8146-6AF36B54F8F5}"/>
    <dgm:cxn modelId="{14A57C5D-2A13-4E62-BEC8-0C723231FBD6}" srcId="{43029A2A-59AD-4FDF-A854-1C0A4AB51D45}" destId="{C587813B-6653-4B9F-8C85-8C16653D5C0C}" srcOrd="4" destOrd="0" parTransId="{A51C56E1-2F1A-48C1-B5A6-7B8DEAC9A534}" sibTransId="{56C8B5EE-9590-4F88-9FE3-2CBF4628297A}"/>
    <dgm:cxn modelId="{22F9D465-CD4B-4960-AD77-E4DCDE0682F7}" type="presOf" srcId="{FD118CFD-66BD-496A-98B4-9BA1F668A21B}" destId="{8500D5D3-25B5-47F4-8B2B-5F5751EAEFFA}" srcOrd="0" destOrd="0" presId="urn:microsoft.com/office/officeart/2005/8/layout/chevronAccent+Icon"/>
    <dgm:cxn modelId="{24422466-90B6-4BCD-91B3-B48653354483}" srcId="{43029A2A-59AD-4FDF-A854-1C0A4AB51D45}" destId="{F6ACBB86-2B5A-46E9-BFEE-0F60EF5B98EC}" srcOrd="1" destOrd="0" parTransId="{5CABFF44-0E05-47A9-A50A-423CF9DA7E0A}" sibTransId="{A4731541-4C81-4282-AC22-56E9F9072092}"/>
    <dgm:cxn modelId="{3C59554A-D75A-4D90-9032-88E2B1F8BE4E}" type="presOf" srcId="{F6ACBB86-2B5A-46E9-BFEE-0F60EF5B98EC}" destId="{5D0FFE8A-DD83-444B-94F9-174E9EBF0229}" srcOrd="0" destOrd="0" presId="urn:microsoft.com/office/officeart/2005/8/layout/chevronAccent+Icon"/>
    <dgm:cxn modelId="{37898450-DCCF-462E-82BC-CBFB44C5127B}" type="presOf" srcId="{43029A2A-59AD-4FDF-A854-1C0A4AB51D45}" destId="{FFC8817A-792C-4811-B263-0015DF11EA32}" srcOrd="0" destOrd="0" presId="urn:microsoft.com/office/officeart/2005/8/layout/chevronAccent+Icon"/>
    <dgm:cxn modelId="{2C681285-4E71-47E7-AF24-D386A0C16BD0}" srcId="{43029A2A-59AD-4FDF-A854-1C0A4AB51D45}" destId="{FD118CFD-66BD-496A-98B4-9BA1F668A21B}" srcOrd="2" destOrd="0" parTransId="{D05CDBEB-A29E-49F3-83A8-0B4FB467AE44}" sibTransId="{4C2D3534-4EB6-4445-9785-E400AFD6016A}"/>
    <dgm:cxn modelId="{F3C75CBD-B932-4A37-91A5-7DB4B6363A7E}" srcId="{43029A2A-59AD-4FDF-A854-1C0A4AB51D45}" destId="{4000E872-3171-4FEB-B9E0-E00F35951D1B}" srcOrd="0" destOrd="0" parTransId="{57C7D359-3616-4033-8304-84435EC1A706}" sibTransId="{52E033BF-987A-44D2-8CC7-565741B6CD81}"/>
    <dgm:cxn modelId="{8036ADD1-F4AF-4762-8B7E-FC221EFA6D10}" type="presOf" srcId="{C587813B-6653-4B9F-8C85-8C16653D5C0C}" destId="{7535EB86-F79D-49D8-9E3C-988C854BC401}" srcOrd="0" destOrd="0" presId="urn:microsoft.com/office/officeart/2005/8/layout/chevronAccent+Icon"/>
    <dgm:cxn modelId="{B6C0ABEA-80A9-4C72-B0B8-A54DA629F6A7}" type="presOf" srcId="{BAA0B786-0CB4-4250-B00A-6972E2A59559}" destId="{D79522F5-2EBC-4DAE-A4FA-99612A4661BB}" srcOrd="0" destOrd="0" presId="urn:microsoft.com/office/officeart/2005/8/layout/chevronAccent+Icon"/>
    <dgm:cxn modelId="{D55BFE00-ABDD-445B-BDD9-35902B763569}" type="presParOf" srcId="{FFC8817A-792C-4811-B263-0015DF11EA32}" destId="{458AB7A2-C6F4-423F-8161-2FBA0DE14F7E}" srcOrd="0" destOrd="0" presId="urn:microsoft.com/office/officeart/2005/8/layout/chevronAccent+Icon"/>
    <dgm:cxn modelId="{BAEAE448-FE76-4C9F-9C80-7A9DA2BC3207}" type="presParOf" srcId="{458AB7A2-C6F4-423F-8161-2FBA0DE14F7E}" destId="{EB1ED54F-1591-4ED7-A77C-ABDEE2EF187F}" srcOrd="0" destOrd="0" presId="urn:microsoft.com/office/officeart/2005/8/layout/chevronAccent+Icon"/>
    <dgm:cxn modelId="{61345F55-2F1C-463E-A8AD-CE81CB062683}" type="presParOf" srcId="{458AB7A2-C6F4-423F-8161-2FBA0DE14F7E}" destId="{CB8882DF-B316-4C51-835F-1B15408DB881}" srcOrd="1" destOrd="0" presId="urn:microsoft.com/office/officeart/2005/8/layout/chevronAccent+Icon"/>
    <dgm:cxn modelId="{FE6A711F-6ABD-49A2-8BC9-211A3BFD7609}" type="presParOf" srcId="{FFC8817A-792C-4811-B263-0015DF11EA32}" destId="{704CA39A-0467-4D93-BF9D-2AD6A75B6F6A}" srcOrd="1" destOrd="0" presId="urn:microsoft.com/office/officeart/2005/8/layout/chevronAccent+Icon"/>
    <dgm:cxn modelId="{2F15B5C3-0827-4D39-9E07-DFD43C6E24CD}" type="presParOf" srcId="{FFC8817A-792C-4811-B263-0015DF11EA32}" destId="{A5407347-7911-4559-BE79-8CF61F357678}" srcOrd="2" destOrd="0" presId="urn:microsoft.com/office/officeart/2005/8/layout/chevronAccent+Icon"/>
    <dgm:cxn modelId="{182900EB-B5C2-4E89-B09F-32E1E22A963F}" type="presParOf" srcId="{A5407347-7911-4559-BE79-8CF61F357678}" destId="{637C54DC-1788-47F1-B835-FD3B6A17AB57}" srcOrd="0" destOrd="0" presId="urn:microsoft.com/office/officeart/2005/8/layout/chevronAccent+Icon"/>
    <dgm:cxn modelId="{C49C8472-8A58-4CCF-B376-918601CF0D22}" type="presParOf" srcId="{A5407347-7911-4559-BE79-8CF61F357678}" destId="{5D0FFE8A-DD83-444B-94F9-174E9EBF0229}" srcOrd="1" destOrd="0" presId="urn:microsoft.com/office/officeart/2005/8/layout/chevronAccent+Icon"/>
    <dgm:cxn modelId="{FAA5511A-E9F3-4053-9A07-9758179CE666}" type="presParOf" srcId="{FFC8817A-792C-4811-B263-0015DF11EA32}" destId="{D6ADFBB7-F7B5-4AE2-BB24-494697FC76E4}" srcOrd="3" destOrd="0" presId="urn:microsoft.com/office/officeart/2005/8/layout/chevronAccent+Icon"/>
    <dgm:cxn modelId="{548C5E61-209D-49F4-9FE8-BE4A172E2911}" type="presParOf" srcId="{FFC8817A-792C-4811-B263-0015DF11EA32}" destId="{1BBEA550-24D6-4917-9884-41C418BD9E86}" srcOrd="4" destOrd="0" presId="urn:microsoft.com/office/officeart/2005/8/layout/chevronAccent+Icon"/>
    <dgm:cxn modelId="{B36E52AC-56D0-4F42-8889-57A7D3CF3F9C}" type="presParOf" srcId="{1BBEA550-24D6-4917-9884-41C418BD9E86}" destId="{1E2BDC14-D1CF-446F-B373-4E064CE7AC24}" srcOrd="0" destOrd="0" presId="urn:microsoft.com/office/officeart/2005/8/layout/chevronAccent+Icon"/>
    <dgm:cxn modelId="{EED880C3-DE37-4FAD-9EE0-8F7864A3E795}" type="presParOf" srcId="{1BBEA550-24D6-4917-9884-41C418BD9E86}" destId="{8500D5D3-25B5-47F4-8B2B-5F5751EAEFFA}" srcOrd="1" destOrd="0" presId="urn:microsoft.com/office/officeart/2005/8/layout/chevronAccent+Icon"/>
    <dgm:cxn modelId="{7DD7BFE7-757B-4858-B5EB-A5E27F75AAA5}" type="presParOf" srcId="{FFC8817A-792C-4811-B263-0015DF11EA32}" destId="{C9FD21C2-734A-4BD0-AE7A-C6DDEF570EF8}" srcOrd="5" destOrd="0" presId="urn:microsoft.com/office/officeart/2005/8/layout/chevronAccent+Icon"/>
    <dgm:cxn modelId="{F194D0F7-B90F-4A1E-B541-56C1FA16A7C6}" type="presParOf" srcId="{FFC8817A-792C-4811-B263-0015DF11EA32}" destId="{7F327921-3090-446A-BC7C-85BCDAD579FA}" srcOrd="6" destOrd="0" presId="urn:microsoft.com/office/officeart/2005/8/layout/chevronAccent+Icon"/>
    <dgm:cxn modelId="{617F852C-BB7F-4EB7-95C4-3BC152BE1633}" type="presParOf" srcId="{7F327921-3090-446A-BC7C-85BCDAD579FA}" destId="{703E80A6-4018-4B2E-8431-FCF010EF900C}" srcOrd="0" destOrd="0" presId="urn:microsoft.com/office/officeart/2005/8/layout/chevronAccent+Icon"/>
    <dgm:cxn modelId="{21B39B1F-1C01-43AA-91F5-1D90AA27B8AD}" type="presParOf" srcId="{7F327921-3090-446A-BC7C-85BCDAD579FA}" destId="{D79522F5-2EBC-4DAE-A4FA-99612A4661BB}" srcOrd="1" destOrd="0" presId="urn:microsoft.com/office/officeart/2005/8/layout/chevronAccent+Icon"/>
    <dgm:cxn modelId="{54773143-1CDB-4B9C-9573-C88F7E92A66C}" type="presParOf" srcId="{FFC8817A-792C-4811-B263-0015DF11EA32}" destId="{5C776977-6156-42E0-B26E-D4659612B612}" srcOrd="7" destOrd="0" presId="urn:microsoft.com/office/officeart/2005/8/layout/chevronAccent+Icon"/>
    <dgm:cxn modelId="{4758D087-1F5B-47D9-93DA-89663321B3EC}" type="presParOf" srcId="{FFC8817A-792C-4811-B263-0015DF11EA32}" destId="{0F2C3504-467F-4529-AD9A-8977DFFB81E5}" srcOrd="8" destOrd="0" presId="urn:microsoft.com/office/officeart/2005/8/layout/chevronAccent+Icon"/>
    <dgm:cxn modelId="{ABDB2FD6-C01F-467A-82CD-37F142D251D9}" type="presParOf" srcId="{0F2C3504-467F-4529-AD9A-8977DFFB81E5}" destId="{DD9A2F27-0593-4BE4-A28D-647DA99A32BF}" srcOrd="0" destOrd="0" presId="urn:microsoft.com/office/officeart/2005/8/layout/chevronAccent+Icon"/>
    <dgm:cxn modelId="{ACB0FF55-B313-4FFD-8FDE-78BE4F5F59D1}" type="presParOf" srcId="{0F2C3504-467F-4529-AD9A-8977DFFB81E5}" destId="{7535EB86-F79D-49D8-9E3C-988C854BC401}" srcOrd="1" destOrd="0" presId="urn:microsoft.com/office/officeart/2005/8/layout/chevronAccent+Icon"/>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519DB-3223-4FE9-9420-2F55BC687228}">
      <dsp:nvSpPr>
        <dsp:cNvPr id="0" name=""/>
        <dsp:cNvSpPr/>
      </dsp:nvSpPr>
      <dsp:spPr>
        <a:xfrm>
          <a:off x="-4216598" y="-646982"/>
          <a:ext cx="5024092" cy="5024092"/>
        </a:xfrm>
        <a:prstGeom prst="blockArc">
          <a:avLst>
            <a:gd name="adj1" fmla="val 18900000"/>
            <a:gd name="adj2" fmla="val 2700000"/>
            <a:gd name="adj3" fmla="val 430"/>
          </a:avLst>
        </a:prstGeom>
        <a:noFill/>
        <a:ln w="1905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026B48-3EF9-4B77-9332-3640B4FE3F27}">
      <dsp:nvSpPr>
        <dsp:cNvPr id="0" name=""/>
        <dsp:cNvSpPr/>
      </dsp:nvSpPr>
      <dsp:spPr>
        <a:xfrm>
          <a:off x="353686" y="233058"/>
          <a:ext cx="7973180" cy="46641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21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Safety, Security and Compliance</a:t>
          </a:r>
        </a:p>
      </dsp:txBody>
      <dsp:txXfrm>
        <a:off x="353686" y="233058"/>
        <a:ext cx="7973180" cy="466415"/>
      </dsp:txXfrm>
    </dsp:sp>
    <dsp:sp modelId="{C4898224-31D5-4CF2-BE2C-B70B4A124BF2}">
      <dsp:nvSpPr>
        <dsp:cNvPr id="0" name=""/>
        <dsp:cNvSpPr/>
      </dsp:nvSpPr>
      <dsp:spPr>
        <a:xfrm>
          <a:off x="62176" y="174756"/>
          <a:ext cx="583019" cy="583019"/>
        </a:xfrm>
        <a:prstGeom prst="ellipse">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783B31-2940-4940-AE2D-841DBBB4ACCF}">
      <dsp:nvSpPr>
        <dsp:cNvPr id="0" name=""/>
        <dsp:cNvSpPr/>
      </dsp:nvSpPr>
      <dsp:spPr>
        <a:xfrm>
          <a:off x="687905" y="932457"/>
          <a:ext cx="7638960" cy="46641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21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Existing Facilities Conditions</a:t>
          </a:r>
        </a:p>
      </dsp:txBody>
      <dsp:txXfrm>
        <a:off x="687905" y="932457"/>
        <a:ext cx="7638960" cy="466415"/>
      </dsp:txXfrm>
    </dsp:sp>
    <dsp:sp modelId="{D83C3CAE-66B0-45F2-A659-F61C5FE5C3C3}">
      <dsp:nvSpPr>
        <dsp:cNvPr id="0" name=""/>
        <dsp:cNvSpPr/>
      </dsp:nvSpPr>
      <dsp:spPr>
        <a:xfrm>
          <a:off x="396396" y="874155"/>
          <a:ext cx="583019" cy="583019"/>
        </a:xfrm>
        <a:prstGeom prst="ellipse">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AF524E-8FBD-4E0C-8B55-2E3ED3AD639D}">
      <dsp:nvSpPr>
        <dsp:cNvPr id="0" name=""/>
        <dsp:cNvSpPr/>
      </dsp:nvSpPr>
      <dsp:spPr>
        <a:xfrm>
          <a:off x="790484" y="1631856"/>
          <a:ext cx="7536382" cy="46641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21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Educational Programs &amp; Offerings</a:t>
          </a:r>
        </a:p>
      </dsp:txBody>
      <dsp:txXfrm>
        <a:off x="790484" y="1631856"/>
        <a:ext cx="7536382" cy="466415"/>
      </dsp:txXfrm>
    </dsp:sp>
    <dsp:sp modelId="{9A963A72-DD39-4FC2-AB96-10666EACE8E9}">
      <dsp:nvSpPr>
        <dsp:cNvPr id="0" name=""/>
        <dsp:cNvSpPr/>
      </dsp:nvSpPr>
      <dsp:spPr>
        <a:xfrm>
          <a:off x="498974" y="1573554"/>
          <a:ext cx="583019" cy="583019"/>
        </a:xfrm>
        <a:prstGeom prst="ellipse">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6A7435-178F-493A-9735-FA0A6F3DF4E8}">
      <dsp:nvSpPr>
        <dsp:cNvPr id="0" name=""/>
        <dsp:cNvSpPr/>
      </dsp:nvSpPr>
      <dsp:spPr>
        <a:xfrm>
          <a:off x="687905" y="2331255"/>
          <a:ext cx="7638960" cy="46641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21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Operational Efficiency</a:t>
          </a:r>
        </a:p>
      </dsp:txBody>
      <dsp:txXfrm>
        <a:off x="687905" y="2331255"/>
        <a:ext cx="7638960" cy="466415"/>
      </dsp:txXfrm>
    </dsp:sp>
    <dsp:sp modelId="{A41CD2C4-6841-4D9A-94F0-1F9C34B4EB08}">
      <dsp:nvSpPr>
        <dsp:cNvPr id="0" name=""/>
        <dsp:cNvSpPr/>
      </dsp:nvSpPr>
      <dsp:spPr>
        <a:xfrm>
          <a:off x="396396" y="2272953"/>
          <a:ext cx="583019" cy="583019"/>
        </a:xfrm>
        <a:prstGeom prst="ellipse">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F2C4C1-49D8-4E77-89BB-2037BDC74F5C}">
      <dsp:nvSpPr>
        <dsp:cNvPr id="0" name=""/>
        <dsp:cNvSpPr/>
      </dsp:nvSpPr>
      <dsp:spPr>
        <a:xfrm>
          <a:off x="353686" y="3030654"/>
          <a:ext cx="7973180" cy="46641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21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Growth in the District</a:t>
          </a:r>
        </a:p>
      </dsp:txBody>
      <dsp:txXfrm>
        <a:off x="353686" y="3030654"/>
        <a:ext cx="7973180" cy="466415"/>
      </dsp:txXfrm>
    </dsp:sp>
    <dsp:sp modelId="{5159DFB1-098D-4366-A852-B8173A4AACF6}">
      <dsp:nvSpPr>
        <dsp:cNvPr id="0" name=""/>
        <dsp:cNvSpPr/>
      </dsp:nvSpPr>
      <dsp:spPr>
        <a:xfrm>
          <a:off x="62176" y="2972352"/>
          <a:ext cx="583019" cy="583019"/>
        </a:xfrm>
        <a:prstGeom prst="ellipse">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1FCB8-65B1-4486-872A-E0523DFD40D2}">
      <dsp:nvSpPr>
        <dsp:cNvPr id="0" name=""/>
        <dsp:cNvSpPr/>
      </dsp:nvSpPr>
      <dsp:spPr>
        <a:xfrm>
          <a:off x="770319" y="0"/>
          <a:ext cx="8730287" cy="4054474"/>
        </a:xfrm>
        <a:prstGeom prst="rightArrow">
          <a:avLst/>
        </a:prstGeom>
        <a:solidFill>
          <a:schemeClr val="accent2">
            <a:tint val="55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EFEE3C04-2F1C-4A32-B197-AF3BA720CF00}">
      <dsp:nvSpPr>
        <dsp:cNvPr id="0" name=""/>
        <dsp:cNvSpPr/>
      </dsp:nvSpPr>
      <dsp:spPr>
        <a:xfrm>
          <a:off x="125" y="1216342"/>
          <a:ext cx="2379790" cy="1621789"/>
        </a:xfrm>
        <a:prstGeom prst="roundRect">
          <a:avLst/>
        </a:prstGeom>
        <a:solidFill>
          <a:schemeClr val="accent2">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Assessment</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School</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Calibri" panose="020F0502020204030204" pitchFamily="34" charset="0"/>
              <a:cs typeface="Calibri" panose="020F0502020204030204" pitchFamily="34" charset="0"/>
            </a:rPr>
            <a:t> Zone</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Calibri" panose="020F0502020204030204" pitchFamily="34" charset="0"/>
              <a:cs typeface="Calibri" panose="020F0502020204030204" pitchFamily="34" charset="0"/>
            </a:rPr>
            <a:t> District</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Calibri" panose="020F0502020204030204" pitchFamily="34" charset="0"/>
              <a:cs typeface="Calibri" panose="020F0502020204030204" pitchFamily="34" charset="0"/>
            </a:rPr>
            <a:t>System(s)</a:t>
          </a:r>
        </a:p>
        <a:p>
          <a:pPr marL="114300" lvl="1" indent="-114300" algn="l" defTabSz="533400">
            <a:lnSpc>
              <a:spcPct val="90000"/>
            </a:lnSpc>
            <a:spcBef>
              <a:spcPct val="0"/>
            </a:spcBef>
            <a:spcAft>
              <a:spcPct val="15000"/>
            </a:spcAft>
            <a:buNone/>
          </a:pPr>
          <a:endParaRPr lang="en-US" sz="1200" kern="1200" dirty="0">
            <a:latin typeface="Calibri" panose="020F0502020204030204" pitchFamily="34" charset="0"/>
            <a:cs typeface="Calibri" panose="020F0502020204030204" pitchFamily="34" charset="0"/>
          </a:endParaRPr>
        </a:p>
      </dsp:txBody>
      <dsp:txXfrm>
        <a:off x="79294" y="1295511"/>
        <a:ext cx="2221452" cy="1463451"/>
      </dsp:txXfrm>
    </dsp:sp>
    <dsp:sp modelId="{A6A44DA7-30F9-487B-9E1A-FE2E45372BE6}">
      <dsp:nvSpPr>
        <dsp:cNvPr id="0" name=""/>
        <dsp:cNvSpPr/>
      </dsp:nvSpPr>
      <dsp:spPr>
        <a:xfrm>
          <a:off x="2630420" y="1216342"/>
          <a:ext cx="2379790" cy="1621789"/>
        </a:xfrm>
        <a:prstGeom prst="roundRect">
          <a:avLst/>
        </a:prstGeom>
        <a:solidFill>
          <a:schemeClr val="accent2">
            <a:shade val="50000"/>
            <a:hueOff val="-58558"/>
            <a:satOff val="-288"/>
            <a:lumOff val="2152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Data Analysis</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Priority Matrix</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Based on Function, age and life safety impacts </a:t>
          </a:r>
        </a:p>
        <a:p>
          <a:pPr marL="114300" lvl="1" indent="-114300" algn="l" defTabSz="533400">
            <a:lnSpc>
              <a:spcPct val="90000"/>
            </a:lnSpc>
            <a:spcBef>
              <a:spcPct val="0"/>
            </a:spcBef>
            <a:spcAft>
              <a:spcPct val="15000"/>
            </a:spcAft>
            <a:buChar char="•"/>
          </a:pPr>
          <a:endParaRPr lang="en-US" sz="1200" kern="1200" dirty="0">
            <a:latin typeface="Calibri" panose="020F0502020204030204" pitchFamily="34" charset="0"/>
            <a:cs typeface="Calibri" panose="020F0502020204030204" pitchFamily="34" charset="0"/>
          </a:endParaRPr>
        </a:p>
      </dsp:txBody>
      <dsp:txXfrm>
        <a:off x="2709589" y="1295511"/>
        <a:ext cx="2221452" cy="1463451"/>
      </dsp:txXfrm>
    </dsp:sp>
    <dsp:sp modelId="{0E60A323-7EDC-4DBC-8F5C-A07814A15142}">
      <dsp:nvSpPr>
        <dsp:cNvPr id="0" name=""/>
        <dsp:cNvSpPr/>
      </dsp:nvSpPr>
      <dsp:spPr>
        <a:xfrm>
          <a:off x="5260715" y="1216342"/>
          <a:ext cx="2379790" cy="1621789"/>
        </a:xfrm>
        <a:prstGeom prst="roundRect">
          <a:avLst/>
        </a:prstGeom>
        <a:solidFill>
          <a:schemeClr val="accent2">
            <a:shade val="50000"/>
            <a:hueOff val="-117116"/>
            <a:satOff val="-575"/>
            <a:lumOff val="4304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Tools for Planning</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Understanding Impact Differently</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Capital Improvement</a:t>
          </a:r>
        </a:p>
        <a:p>
          <a:pPr marL="114300" lvl="1" indent="-114300" algn="l" defTabSz="533400">
            <a:lnSpc>
              <a:spcPct val="90000"/>
            </a:lnSpc>
            <a:spcBef>
              <a:spcPct val="0"/>
            </a:spcBef>
            <a:spcAft>
              <a:spcPct val="15000"/>
            </a:spcAft>
            <a:buChar char="•"/>
          </a:pPr>
          <a:r>
            <a:rPr lang="en-US" sz="1200" kern="1200" dirty="0">
              <a:latin typeface="Calibri" panose="020F0502020204030204" pitchFamily="34" charset="0"/>
              <a:cs typeface="Calibri" panose="020F0502020204030204" pitchFamily="34" charset="0"/>
            </a:rPr>
            <a:t>Funding Sources</a:t>
          </a:r>
        </a:p>
      </dsp:txBody>
      <dsp:txXfrm>
        <a:off x="5339884" y="1295511"/>
        <a:ext cx="2221452" cy="1463451"/>
      </dsp:txXfrm>
    </dsp:sp>
    <dsp:sp modelId="{1F2AC1F5-06C9-4E9B-9CCE-4FE2FB1F8365}">
      <dsp:nvSpPr>
        <dsp:cNvPr id="0" name=""/>
        <dsp:cNvSpPr/>
      </dsp:nvSpPr>
      <dsp:spPr>
        <a:xfrm>
          <a:off x="7891010" y="1216342"/>
          <a:ext cx="2379790" cy="1621789"/>
        </a:xfrm>
        <a:prstGeom prst="roundRect">
          <a:avLst/>
        </a:prstGeom>
        <a:solidFill>
          <a:schemeClr val="accent2">
            <a:shade val="50000"/>
            <a:hueOff val="-58558"/>
            <a:satOff val="-288"/>
            <a:lumOff val="2152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Condition Assessment</a:t>
          </a:r>
          <a:endParaRPr lang="en-US" sz="1600" kern="1200" dirty="0">
            <a:latin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0" kern="1200" dirty="0">
              <a:latin typeface="Calibri" panose="020F0502020204030204" pitchFamily="34" charset="0"/>
              <a:cs typeface="Calibri" panose="020F0502020204030204" pitchFamily="34" charset="0"/>
            </a:rPr>
            <a:t>Current Condition </a:t>
          </a:r>
        </a:p>
        <a:p>
          <a:pPr marL="114300" lvl="1" indent="-114300" algn="l" defTabSz="533400">
            <a:lnSpc>
              <a:spcPct val="90000"/>
            </a:lnSpc>
            <a:spcBef>
              <a:spcPct val="0"/>
            </a:spcBef>
            <a:spcAft>
              <a:spcPct val="15000"/>
            </a:spcAft>
            <a:buChar char="•"/>
          </a:pPr>
          <a:r>
            <a:rPr lang="en-US" sz="1200" b="0" kern="1200" dirty="0">
              <a:latin typeface="Calibri" panose="020F0502020204030204" pitchFamily="34" charset="0"/>
              <a:cs typeface="Calibri" panose="020F0502020204030204" pitchFamily="34" charset="0"/>
            </a:rPr>
            <a:t>Snap Shot in time</a:t>
          </a:r>
        </a:p>
        <a:p>
          <a:pPr marL="114300" lvl="1" indent="-114300" algn="l" defTabSz="533400">
            <a:lnSpc>
              <a:spcPct val="90000"/>
            </a:lnSpc>
            <a:spcBef>
              <a:spcPct val="0"/>
            </a:spcBef>
            <a:spcAft>
              <a:spcPct val="15000"/>
            </a:spcAft>
            <a:buChar char="•"/>
          </a:pPr>
          <a:r>
            <a:rPr lang="en-US" sz="1200" b="0" kern="1200" dirty="0">
              <a:latin typeface="Calibri" panose="020F0502020204030204" pitchFamily="34" charset="0"/>
              <a:cs typeface="Calibri" panose="020F0502020204030204" pitchFamily="34" charset="0"/>
            </a:rPr>
            <a:t>Facility Condition Index [FCI] is 2024  Operations KPI</a:t>
          </a:r>
        </a:p>
        <a:p>
          <a:pPr marL="114300" lvl="1" indent="-114300" algn="l" defTabSz="533400">
            <a:lnSpc>
              <a:spcPct val="90000"/>
            </a:lnSpc>
            <a:spcBef>
              <a:spcPct val="0"/>
            </a:spcBef>
            <a:spcAft>
              <a:spcPct val="15000"/>
            </a:spcAft>
            <a:buChar char="•"/>
          </a:pPr>
          <a:endParaRPr lang="en-US" sz="1200" kern="1200" dirty="0"/>
        </a:p>
      </dsp:txBody>
      <dsp:txXfrm>
        <a:off x="7970179" y="1295511"/>
        <a:ext cx="2221452" cy="14634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ED54F-1591-4ED7-A77C-ABDEE2EF187F}">
      <dsp:nvSpPr>
        <dsp:cNvPr id="0" name=""/>
        <dsp:cNvSpPr/>
      </dsp:nvSpPr>
      <dsp:spPr>
        <a:xfrm>
          <a:off x="1054" y="431825"/>
          <a:ext cx="1180568" cy="455699"/>
        </a:xfrm>
        <a:prstGeom prst="chevron">
          <a:avLst>
            <a:gd name="adj" fmla="val 4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8882DF-B316-4C51-835F-1B15408DB881}">
      <dsp:nvSpPr>
        <dsp:cNvPr id="0" name=""/>
        <dsp:cNvSpPr/>
      </dsp:nvSpPr>
      <dsp:spPr>
        <a:xfrm>
          <a:off x="315873" y="545750"/>
          <a:ext cx="996924" cy="455699"/>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2023</a:t>
          </a:r>
        </a:p>
      </dsp:txBody>
      <dsp:txXfrm>
        <a:off x="329220" y="559097"/>
        <a:ext cx="970230" cy="429005"/>
      </dsp:txXfrm>
    </dsp:sp>
    <dsp:sp modelId="{637C54DC-1788-47F1-B835-FD3B6A17AB57}">
      <dsp:nvSpPr>
        <dsp:cNvPr id="0" name=""/>
        <dsp:cNvSpPr/>
      </dsp:nvSpPr>
      <dsp:spPr>
        <a:xfrm>
          <a:off x="1349526" y="431825"/>
          <a:ext cx="1180568" cy="455699"/>
        </a:xfrm>
        <a:prstGeom prst="chevron">
          <a:avLst>
            <a:gd name="adj" fmla="val 4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0FFE8A-DD83-444B-94F9-174E9EBF0229}">
      <dsp:nvSpPr>
        <dsp:cNvPr id="0" name=""/>
        <dsp:cNvSpPr/>
      </dsp:nvSpPr>
      <dsp:spPr>
        <a:xfrm>
          <a:off x="1664345" y="545750"/>
          <a:ext cx="996924" cy="455699"/>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2028</a:t>
          </a:r>
        </a:p>
      </dsp:txBody>
      <dsp:txXfrm>
        <a:off x="1677692" y="559097"/>
        <a:ext cx="970230" cy="429005"/>
      </dsp:txXfrm>
    </dsp:sp>
    <dsp:sp modelId="{1E2BDC14-D1CF-446F-B373-4E064CE7AC24}">
      <dsp:nvSpPr>
        <dsp:cNvPr id="0" name=""/>
        <dsp:cNvSpPr/>
      </dsp:nvSpPr>
      <dsp:spPr>
        <a:xfrm>
          <a:off x="2697998" y="431825"/>
          <a:ext cx="1180568" cy="455699"/>
        </a:xfrm>
        <a:prstGeom prst="chevron">
          <a:avLst>
            <a:gd name="adj" fmla="val 4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00D5D3-25B5-47F4-8B2B-5F5751EAEFFA}">
      <dsp:nvSpPr>
        <dsp:cNvPr id="0" name=""/>
        <dsp:cNvSpPr/>
      </dsp:nvSpPr>
      <dsp:spPr>
        <a:xfrm>
          <a:off x="3012817" y="545750"/>
          <a:ext cx="996924" cy="455699"/>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2033</a:t>
          </a:r>
        </a:p>
      </dsp:txBody>
      <dsp:txXfrm>
        <a:off x="3026164" y="559097"/>
        <a:ext cx="970230" cy="429005"/>
      </dsp:txXfrm>
    </dsp:sp>
    <dsp:sp modelId="{703E80A6-4018-4B2E-8431-FCF010EF900C}">
      <dsp:nvSpPr>
        <dsp:cNvPr id="0" name=""/>
        <dsp:cNvSpPr/>
      </dsp:nvSpPr>
      <dsp:spPr>
        <a:xfrm>
          <a:off x="4046470" y="431825"/>
          <a:ext cx="1180568" cy="455699"/>
        </a:xfrm>
        <a:prstGeom prst="chevron">
          <a:avLst>
            <a:gd name="adj" fmla="val 4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9522F5-2EBC-4DAE-A4FA-99612A4661BB}">
      <dsp:nvSpPr>
        <dsp:cNvPr id="0" name=""/>
        <dsp:cNvSpPr/>
      </dsp:nvSpPr>
      <dsp:spPr>
        <a:xfrm>
          <a:off x="4361289" y="545750"/>
          <a:ext cx="996924" cy="455699"/>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2038</a:t>
          </a:r>
        </a:p>
      </dsp:txBody>
      <dsp:txXfrm>
        <a:off x="4374636" y="559097"/>
        <a:ext cx="970230" cy="429005"/>
      </dsp:txXfrm>
    </dsp:sp>
    <dsp:sp modelId="{DD9A2F27-0593-4BE4-A28D-647DA99A32BF}">
      <dsp:nvSpPr>
        <dsp:cNvPr id="0" name=""/>
        <dsp:cNvSpPr/>
      </dsp:nvSpPr>
      <dsp:spPr>
        <a:xfrm>
          <a:off x="5394943" y="431825"/>
          <a:ext cx="1180568" cy="455699"/>
        </a:xfrm>
        <a:prstGeom prst="chevron">
          <a:avLst>
            <a:gd name="adj" fmla="val 4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35EB86-F79D-49D8-9E3C-988C854BC401}">
      <dsp:nvSpPr>
        <dsp:cNvPr id="0" name=""/>
        <dsp:cNvSpPr/>
      </dsp:nvSpPr>
      <dsp:spPr>
        <a:xfrm>
          <a:off x="5709761" y="545750"/>
          <a:ext cx="996924" cy="455699"/>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2043</a:t>
          </a:r>
        </a:p>
      </dsp:txBody>
      <dsp:txXfrm>
        <a:off x="5723108" y="559097"/>
        <a:ext cx="970230" cy="429005"/>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78CFA-8FC7-4387-B799-0DA8A90736F7}" type="datetimeFigureOut">
              <a:rPr lang="en-US" smtClean="0"/>
              <a:t>4/1/2024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C1461B-1F1D-4310-8CCF-F5662F46B46E}" type="slidenum">
              <a:rPr lang="en-US" smtClean="0"/>
              <a:t>‹#›</a:t>
            </a:fld>
            <a:endParaRPr lang="en-US" dirty="0"/>
          </a:p>
        </p:txBody>
      </p:sp>
    </p:spTree>
    <p:extLst>
      <p:ext uri="{BB962C8B-B14F-4D97-AF65-F5344CB8AC3E}">
        <p14:creationId xmlns:p14="http://schemas.microsoft.com/office/powerpoint/2010/main" val="390695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1</a:t>
            </a:fld>
            <a:endParaRPr lang="en-US" dirty="0"/>
          </a:p>
        </p:txBody>
      </p:sp>
    </p:spTree>
    <p:extLst>
      <p:ext uri="{BB962C8B-B14F-4D97-AF65-F5344CB8AC3E}">
        <p14:creationId xmlns:p14="http://schemas.microsoft.com/office/powerpoint/2010/main" val="1217570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2</a:t>
            </a:fld>
            <a:endParaRPr lang="en-US" dirty="0"/>
          </a:p>
        </p:txBody>
      </p:sp>
    </p:spTree>
    <p:extLst>
      <p:ext uri="{BB962C8B-B14F-4D97-AF65-F5344CB8AC3E}">
        <p14:creationId xmlns:p14="http://schemas.microsoft.com/office/powerpoint/2010/main" val="68022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a:p>
            <a:pPr marL="0" indent="0">
              <a:buNone/>
            </a:pPr>
            <a:r>
              <a:rPr lang="en-US" dirty="0"/>
              <a:t>Guiding Principles:  Accountability, Transparency, Trust, Continuous Improvement </a:t>
            </a:r>
          </a:p>
          <a:p>
            <a:pPr marL="0" indent="0">
              <a:buNone/>
            </a:pPr>
            <a:endParaRPr lang="en-US" dirty="0"/>
          </a:p>
          <a:p>
            <a:pPr marL="0" indent="0">
              <a:buNone/>
            </a:pPr>
            <a:r>
              <a:rPr lang="en-US" dirty="0"/>
              <a:t>Mission:  Responsible stewards of taxpayer monies through building for long term stainability, adaptability and efficiency.</a:t>
            </a:r>
          </a:p>
          <a:p>
            <a:pPr marL="0" indent="0">
              <a:buNone/>
            </a:pPr>
            <a:endParaRPr lang="en-US" dirty="0"/>
          </a:p>
          <a:p>
            <a:pPr marL="228600" indent="-228600">
              <a:buAutoNum type="arabicPeriod"/>
            </a:pPr>
            <a:r>
              <a:rPr lang="en-US" dirty="0"/>
              <a:t>During this process we expect to have open, honest, difficult conversations, if there are items you would like to see, speak up</a:t>
            </a:r>
          </a:p>
          <a:p>
            <a:pPr marL="228600" indent="-228600">
              <a:buAutoNum type="arabicPeriod"/>
            </a:pPr>
            <a:r>
              <a:rPr lang="en-US" dirty="0"/>
              <a:t>Get down to business, limit side conversations,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3</a:t>
            </a:fld>
            <a:endParaRPr lang="en-US" dirty="0"/>
          </a:p>
        </p:txBody>
      </p:sp>
    </p:spTree>
    <p:extLst>
      <p:ext uri="{BB962C8B-B14F-4D97-AF65-F5344CB8AC3E}">
        <p14:creationId xmlns:p14="http://schemas.microsoft.com/office/powerpoint/2010/main" val="1845698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 to the LRFPC is taken from the 50,000 foot approach, very, very high level, during the next year, we will focusing on individual components, strategies (short term and long) and much more!</a:t>
            </a:r>
          </a:p>
          <a:p>
            <a:endParaRPr lang="en-US" b="1" dirty="0"/>
          </a:p>
          <a:p>
            <a:r>
              <a:rPr lang="en-US" b="1" dirty="0"/>
              <a:t>No specific order to the priorities:  </a:t>
            </a:r>
            <a:r>
              <a:rPr lang="en-US" b="0" dirty="0"/>
              <a:t>Address – Root causes</a:t>
            </a:r>
          </a:p>
          <a:p>
            <a:endParaRPr lang="en-US" b="0" dirty="0"/>
          </a:p>
          <a:p>
            <a:r>
              <a:rPr lang="en-US" b="0" dirty="0"/>
              <a:t>Safety, Security and Compliance:  Secure vestibules, compliance items, lighting, door hardware, etc.</a:t>
            </a:r>
          </a:p>
          <a:p>
            <a:r>
              <a:rPr lang="en-US" b="0" dirty="0"/>
              <a:t>Existing Facilities Conditions:  Age of “systems”, Life safety impacts to building inhabitants, environmental conditions, deferred maintenance</a:t>
            </a:r>
          </a:p>
          <a:p>
            <a:r>
              <a:rPr lang="en-US" b="0" dirty="0"/>
              <a:t>Educational Programs &amp; Offerings:  Career and Technical Education, collaboration and concurrency</a:t>
            </a:r>
          </a:p>
          <a:p>
            <a:r>
              <a:rPr lang="en-US" b="0" dirty="0"/>
              <a:t>Operational Efficiency:  optimizing resource allocation, maximizing productivity and overall performance</a:t>
            </a:r>
          </a:p>
          <a:p>
            <a:r>
              <a:rPr lang="en-US" b="0" dirty="0"/>
              <a:t>Growth in the District:  projected steady growth for the District as a whole, with the current economic environment</a:t>
            </a:r>
          </a:p>
        </p:txBody>
      </p:sp>
      <p:sp>
        <p:nvSpPr>
          <p:cNvPr id="4" name="Slide Number Placeholder 3"/>
          <p:cNvSpPr>
            <a:spLocks noGrp="1"/>
          </p:cNvSpPr>
          <p:nvPr>
            <p:ph type="sldNum" sz="quarter" idx="5"/>
          </p:nvPr>
        </p:nvSpPr>
        <p:spPr/>
        <p:txBody>
          <a:bodyPr/>
          <a:lstStyle/>
          <a:p>
            <a:fld id="{EFC1461B-1F1D-4310-8CCF-F5662F46B46E}" type="slidenum">
              <a:rPr lang="en-US" smtClean="0"/>
              <a:t>4</a:t>
            </a:fld>
            <a:endParaRPr lang="en-US" dirty="0"/>
          </a:p>
        </p:txBody>
      </p:sp>
    </p:spTree>
    <p:extLst>
      <p:ext uri="{BB962C8B-B14F-4D97-AF65-F5344CB8AC3E}">
        <p14:creationId xmlns:p14="http://schemas.microsoft.com/office/powerpoint/2010/main" val="3948892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Completed in November 2023 the LRFPC is created to challenge ourselves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FMP defined the Districts baseline</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Up to this team moving forward to help strategically shape the District [Keep the End in Mind - Covey]</a:t>
            </a:r>
          </a:p>
          <a:p>
            <a:pPr marL="628650" lvl="1" indent="-171450">
              <a:buFont typeface="Arial" panose="020B0604020202020204" pitchFamily="34" charset="0"/>
              <a:buChar char="•"/>
            </a:pPr>
            <a:r>
              <a:rPr lang="en-US" dirty="0">
                <a:latin typeface="Calibri" panose="020F0502020204030204" pitchFamily="34" charset="0"/>
                <a:cs typeface="Calibri" panose="020F0502020204030204" pitchFamily="34" charset="0"/>
              </a:rPr>
              <a:t>3-5 years / 5-10 years / 10 plus years / 50 plus years</a:t>
            </a:r>
          </a:p>
          <a:p>
            <a:pPr marL="171450" lvl="0" indent="-171450">
              <a:buFont typeface="Arial" panose="020B0604020202020204" pitchFamily="34" charset="0"/>
              <a:buChar char="•"/>
            </a:pPr>
            <a:r>
              <a:rPr lang="en-US" dirty="0">
                <a:latin typeface="Calibri" panose="020F0502020204030204" pitchFamily="34" charset="0"/>
                <a:cs typeface="Calibri" panose="020F0502020204030204" pitchFamily="34" charset="0"/>
              </a:rPr>
              <a:t>Facility Master Plan is intended to be:</a:t>
            </a:r>
          </a:p>
          <a:p>
            <a:pPr marL="628650" lvl="1" indent="-171450">
              <a:buFont typeface="Arial" panose="020B0604020202020204" pitchFamily="34" charset="0"/>
              <a:buChar char="•"/>
            </a:pPr>
            <a:r>
              <a:rPr lang="en-US" dirty="0">
                <a:latin typeface="Calibri" panose="020F0502020204030204" pitchFamily="34" charset="0"/>
                <a:cs typeface="Calibri" panose="020F0502020204030204" pitchFamily="34" charset="0"/>
              </a:rPr>
              <a:t>A Living Document</a:t>
            </a:r>
          </a:p>
          <a:p>
            <a:pPr marL="628650" lvl="1" indent="-171450">
              <a:buFont typeface="Arial" panose="020B0604020202020204" pitchFamily="34" charset="0"/>
              <a:buChar char="•"/>
            </a:pPr>
            <a:r>
              <a:rPr lang="en-US" dirty="0">
                <a:latin typeface="Calibri" panose="020F0502020204030204" pitchFamily="34" charset="0"/>
                <a:cs typeface="Calibri" panose="020F0502020204030204" pitchFamily="34" charset="0"/>
              </a:rPr>
              <a:t>To review and adjust as changes occur, no less than annually</a:t>
            </a:r>
          </a:p>
          <a:p>
            <a:pPr marL="628650" lvl="1" indent="-171450">
              <a:buFont typeface="Arial" panose="020B0604020202020204" pitchFamily="34" charset="0"/>
              <a:buChar char="•"/>
            </a:pPr>
            <a:r>
              <a:rPr lang="en-US" dirty="0">
                <a:latin typeface="Calibri" panose="020F0502020204030204" pitchFamily="34" charset="0"/>
                <a:cs typeface="Calibri" panose="020F0502020204030204" pitchFamily="34" charset="0"/>
              </a:rPr>
              <a:t>Intended to provide a baseline, while maintaining flexibility for emerging requirements, CDE driven requirements, changing or new educational programs, state / federal mandates, etc.</a:t>
            </a:r>
          </a:p>
          <a:p>
            <a:pPr marL="457200" lvl="1" indent="0">
              <a:buNone/>
            </a:pPr>
            <a:endParaRPr lang="en-US"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5</a:t>
            </a:fld>
            <a:endParaRPr lang="en-US" dirty="0"/>
          </a:p>
        </p:txBody>
      </p:sp>
    </p:spTree>
    <p:extLst>
      <p:ext uri="{BB962C8B-B14F-4D97-AF65-F5344CB8AC3E}">
        <p14:creationId xmlns:p14="http://schemas.microsoft.com/office/powerpoint/2010/main" val="77458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Assessment:   </a:t>
            </a:r>
          </a:p>
          <a:p>
            <a:pPr marL="685800" lvl="1" indent="-228600">
              <a:buFont typeface="+mj-lt"/>
              <a:buAutoNum type="arabicPeriod"/>
            </a:pPr>
            <a:r>
              <a:rPr lang="en-US" dirty="0"/>
              <a:t>Holistic approach to Data Driven Decisions; looking at things by school, by zone, by District, by system etc.</a:t>
            </a:r>
          </a:p>
          <a:p>
            <a:pPr marL="228600" lvl="0" indent="-228600">
              <a:buFont typeface="+mj-lt"/>
              <a:buAutoNum type="arabicPeriod"/>
            </a:pPr>
            <a:r>
              <a:rPr lang="en-US" dirty="0"/>
              <a:t>Analysis:</a:t>
            </a:r>
          </a:p>
          <a:p>
            <a:pPr marL="685800" lvl="1" indent="-228600">
              <a:buFont typeface="+mj-lt"/>
              <a:buAutoNum type="arabicPeriod"/>
            </a:pPr>
            <a:r>
              <a:rPr lang="en-US" dirty="0"/>
              <a:t>Objectively ranked based on function, age, and life safety impact to the building inhabitants; </a:t>
            </a:r>
          </a:p>
          <a:p>
            <a:pPr marL="1143000" lvl="2" indent="-228600">
              <a:buFont typeface="Arial" panose="020B0604020202020204" pitchFamily="34" charset="0"/>
              <a:buChar char="•"/>
            </a:pPr>
            <a:r>
              <a:rPr lang="en-US" dirty="0"/>
              <a:t>What is the impact to education if this fails?</a:t>
            </a:r>
          </a:p>
          <a:p>
            <a:pPr marL="1143000" lvl="2" indent="-228600">
              <a:buFont typeface="Arial" panose="020B0604020202020204" pitchFamily="34" charset="0"/>
              <a:buChar char="•"/>
            </a:pPr>
            <a:r>
              <a:rPr lang="en-US" dirty="0"/>
              <a:t>Can this shut down a school?</a:t>
            </a:r>
          </a:p>
          <a:p>
            <a:pPr marL="228600" lvl="0" indent="-228600">
              <a:buFont typeface="+mj-lt"/>
              <a:buAutoNum type="arabicPeriod"/>
            </a:pPr>
            <a:r>
              <a:rPr lang="en-US" dirty="0"/>
              <a:t>Tools</a:t>
            </a:r>
          </a:p>
          <a:p>
            <a:pPr marL="685800" lvl="1" indent="-228600">
              <a:buFont typeface="+mj-lt"/>
              <a:buAutoNum type="arabicPeriod"/>
            </a:pPr>
            <a:r>
              <a:rPr lang="en-US" dirty="0"/>
              <a:t>LRFPC will utilize baseline data</a:t>
            </a:r>
          </a:p>
          <a:p>
            <a:pPr marL="685800" lvl="1" indent="-228600">
              <a:buFont typeface="+mj-lt"/>
              <a:buAutoNum type="arabicPeriod"/>
            </a:pPr>
            <a:r>
              <a:rPr lang="en-US" dirty="0"/>
              <a:t>Capital Improvement Processes, timeline, and funding sources</a:t>
            </a:r>
          </a:p>
          <a:p>
            <a:pPr marL="1143000" lvl="2" indent="-228600">
              <a:buFont typeface="Arial" panose="020B0604020202020204" pitchFamily="34" charset="0"/>
              <a:buChar char="•"/>
            </a:pPr>
            <a:r>
              <a:rPr lang="en-US" dirty="0"/>
              <a:t>With a new CFO, strategies may change</a:t>
            </a:r>
          </a:p>
          <a:p>
            <a:pPr marL="228600" lvl="0" indent="-228600">
              <a:buFont typeface="+mj-lt"/>
              <a:buAutoNum type="arabicPeriod"/>
            </a:pPr>
            <a:r>
              <a:rPr lang="en-US" dirty="0"/>
              <a:t> Facility Condition </a:t>
            </a:r>
          </a:p>
          <a:p>
            <a:pPr marL="685800" lvl="1" indent="-228600">
              <a:buFont typeface="Arial" panose="020B0604020202020204" pitchFamily="34" charset="0"/>
              <a:buChar char="•"/>
            </a:pPr>
            <a:r>
              <a:rPr lang="en-US" dirty="0"/>
              <a:t>Keep in mind, the data presented is from the day RTA assessed the building in 2023 – A Snapshot in Time</a:t>
            </a:r>
          </a:p>
          <a:p>
            <a:pPr marL="685800" lvl="1" indent="-228600">
              <a:buFont typeface="Arial" panose="020B0604020202020204" pitchFamily="34" charset="0"/>
              <a:buChar char="•"/>
            </a:pPr>
            <a:r>
              <a:rPr lang="en-US" dirty="0"/>
              <a:t>Information changes daily</a:t>
            </a:r>
          </a:p>
          <a:p>
            <a:pPr marL="685800" lvl="1" indent="-228600">
              <a:buFont typeface="Arial" panose="020B0604020202020204" pitchFamily="34" charset="0"/>
              <a:buChar char="•"/>
            </a:pPr>
            <a:r>
              <a:rPr lang="en-US" dirty="0"/>
              <a:t>Working on Dashboards to reflect progress, current impacts</a:t>
            </a:r>
          </a:p>
          <a:p>
            <a:pPr marL="457200" lvl="1"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6</a:t>
            </a:fld>
            <a:endParaRPr lang="en-US" dirty="0"/>
          </a:p>
        </p:txBody>
      </p:sp>
    </p:spTree>
    <p:extLst>
      <p:ext uri="{BB962C8B-B14F-4D97-AF65-F5344CB8AC3E}">
        <p14:creationId xmlns:p14="http://schemas.microsoft.com/office/powerpoint/2010/main" val="2095502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most Districts, there is typically a gap in understanding of “how” the Infrastructure (operations) supports the educational needs of the District; the individual components are not highly visible; I mean, how often to you have company and show them your HVAC system, my domestic water heater, what about my fire suppression system.   </a:t>
            </a:r>
          </a:p>
        </p:txBody>
      </p:sp>
      <p:sp>
        <p:nvSpPr>
          <p:cNvPr id="4" name="Slide Number Placeholder 3"/>
          <p:cNvSpPr>
            <a:spLocks noGrp="1"/>
          </p:cNvSpPr>
          <p:nvPr>
            <p:ph type="sldNum" sz="quarter" idx="5"/>
          </p:nvPr>
        </p:nvSpPr>
        <p:spPr/>
        <p:txBody>
          <a:bodyPr/>
          <a:lstStyle/>
          <a:p>
            <a:fld id="{EFC1461B-1F1D-4310-8CCF-F5662F46B46E}" type="slidenum">
              <a:rPr lang="en-US" smtClean="0"/>
              <a:t>7</a:t>
            </a:fld>
            <a:endParaRPr lang="en-US" dirty="0"/>
          </a:p>
        </p:txBody>
      </p:sp>
    </p:spTree>
    <p:extLst>
      <p:ext uri="{BB962C8B-B14F-4D97-AF65-F5344CB8AC3E}">
        <p14:creationId xmlns:p14="http://schemas.microsoft.com/office/powerpoint/2010/main" val="75307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8</a:t>
            </a:fld>
            <a:endParaRPr lang="en-US" dirty="0"/>
          </a:p>
        </p:txBody>
      </p:sp>
    </p:spTree>
    <p:extLst>
      <p:ext uri="{BB962C8B-B14F-4D97-AF65-F5344CB8AC3E}">
        <p14:creationId xmlns:p14="http://schemas.microsoft.com/office/powerpoint/2010/main" val="1719207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Roofs rise to the level of end of life requiring replacement…Thanks to Bruce and teams.   </a:t>
            </a:r>
          </a:p>
          <a:p>
            <a:pPr marL="171450" indent="-171450">
              <a:buFont typeface="Arial" panose="020B0604020202020204" pitchFamily="34" charset="0"/>
              <a:buChar char="•"/>
            </a:pPr>
            <a:r>
              <a:rPr lang="en-US" dirty="0"/>
              <a:t>District is negating approximately $ 4 million by replacing the worst of the roofs this summer; still more to do, but a great start!</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ADA gets a bit confusing, most of the items “captured” are code related, acting as a flag, in the event we plan renovation or disturbance to existing area; than typically it becomes mandated we bring the “system” up to the “newest” codes, risk and/or trade-off</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9</a:t>
            </a:fld>
            <a:endParaRPr lang="en-US" dirty="0"/>
          </a:p>
        </p:txBody>
      </p:sp>
    </p:spTree>
    <p:extLst>
      <p:ext uri="{BB962C8B-B14F-4D97-AF65-F5344CB8AC3E}">
        <p14:creationId xmlns:p14="http://schemas.microsoft.com/office/powerpoint/2010/main" val="941256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OES:  .33 to .27</a:t>
            </a:r>
          </a:p>
          <a:p>
            <a:r>
              <a:rPr lang="en-US" dirty="0"/>
              <a:t>WHES:  .30 to .20</a:t>
            </a:r>
          </a:p>
          <a:p>
            <a:r>
              <a:rPr lang="en-US" dirty="0"/>
              <a:t>HMS:  .47 to .26</a:t>
            </a:r>
          </a:p>
          <a:p>
            <a:r>
              <a:rPr lang="en-US" dirty="0"/>
              <a:t>FHS:  .41 to .35</a:t>
            </a:r>
          </a:p>
          <a:p>
            <a:r>
              <a:rPr lang="en-US" dirty="0"/>
              <a:t>VRHS:  .33 to .27</a:t>
            </a:r>
          </a:p>
          <a:p>
            <a:endParaRPr lang="en-US" dirty="0"/>
          </a:p>
          <a:p>
            <a:endParaRPr lang="en-US" dirty="0"/>
          </a:p>
          <a:p>
            <a:r>
              <a:rPr lang="en-US" dirty="0"/>
              <a:t>NOTE:  Shout out to Bruce, CJ &amp; Daniel (and teams) for work completed reducing FCI score on multiple buildings – Still a LOT to do!</a:t>
            </a:r>
          </a:p>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10</a:t>
            </a:fld>
            <a:endParaRPr lang="en-US" dirty="0"/>
          </a:p>
        </p:txBody>
      </p:sp>
    </p:spTree>
    <p:extLst>
      <p:ext uri="{BB962C8B-B14F-4D97-AF65-F5344CB8AC3E}">
        <p14:creationId xmlns:p14="http://schemas.microsoft.com/office/powerpoint/2010/main" val="332095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11</a:t>
            </a:fld>
            <a:endParaRPr lang="en-US" dirty="0"/>
          </a:p>
        </p:txBody>
      </p:sp>
    </p:spTree>
    <p:extLst>
      <p:ext uri="{BB962C8B-B14F-4D97-AF65-F5344CB8AC3E}">
        <p14:creationId xmlns:p14="http://schemas.microsoft.com/office/powerpoint/2010/main" val="2926860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intention is to take a deeper dive into D49 demographic trends and projections regarding population, birth, enrollments, financial and long term potential, again for schools, sites, zones and district, inclusive of potential impacts from neighboring Districts.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El Paso School District Comparison as a whole provides a quick impact analysis; </a:t>
            </a:r>
          </a:p>
          <a:p>
            <a:r>
              <a:rPr lang="en-US" sz="1600" b="1" dirty="0"/>
              <a:t>Example:   </a:t>
            </a:r>
          </a:p>
          <a:p>
            <a:r>
              <a:rPr lang="en-US" b="0" i="1" dirty="0"/>
              <a:t>Geographical</a:t>
            </a:r>
            <a:r>
              <a:rPr lang="en-US" dirty="0"/>
              <a:t> – SD11 is 71.9 square miles / D49 is 132.7 square miles – What’s the District going to look like 50 years down the road, long after we are gone?</a:t>
            </a:r>
          </a:p>
          <a:p>
            <a:r>
              <a:rPr lang="en-US" b="0" i="1" dirty="0"/>
              <a:t>Financial </a:t>
            </a:r>
            <a:r>
              <a:rPr lang="en-US" dirty="0"/>
              <a:t>– Commercial to Residential Funding; SD11 is 11% Commercial, while D49 is 4%</a:t>
            </a:r>
          </a:p>
          <a:p>
            <a:endParaRPr lang="en-US" dirty="0"/>
          </a:p>
          <a:p>
            <a:r>
              <a:rPr lang="en-US" dirty="0"/>
              <a:t>Trends may be year over year, but we will also be looking at 5 year, 10 year 15 and 20, even 50+ years – Norwood has a 70 year plan for developing</a:t>
            </a:r>
          </a:p>
          <a:p>
            <a:r>
              <a:rPr lang="en-US" dirty="0"/>
              <a:t>GOAL:  Building for sustainability – learning from various SDs mothballing sites, D49 needs to remain deliberate in our approach</a:t>
            </a:r>
          </a:p>
          <a:p>
            <a:endParaRPr lang="en-US" dirty="0"/>
          </a:p>
          <a:p>
            <a:r>
              <a:rPr lang="en-US" dirty="0"/>
              <a:t>5-year Count Change:  SY2019 to 2024:  3,402 or (15.19%) / whereas the 1 year change is 183 </a:t>
            </a:r>
            <a:r>
              <a:rPr lang="en-US"/>
              <a:t>student increase or a .71%</a:t>
            </a:r>
            <a:endParaRPr lang="en-US" dirty="0"/>
          </a:p>
          <a:p>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13</a:t>
            </a:fld>
            <a:endParaRPr lang="en-US" dirty="0"/>
          </a:p>
        </p:txBody>
      </p:sp>
    </p:spTree>
    <p:extLst>
      <p:ext uri="{BB962C8B-B14F-4D97-AF65-F5344CB8AC3E}">
        <p14:creationId xmlns:p14="http://schemas.microsoft.com/office/powerpoint/2010/main" val="2835095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**DRAFT**</a:t>
            </a:r>
            <a:endParaRPr lang="en-US" b="0" dirty="0"/>
          </a:p>
          <a:p>
            <a:r>
              <a:rPr lang="en-US" b="1" dirty="0"/>
              <a:t>I personally think the student impact maybe high – working on verifying with Shannon (demographer)</a:t>
            </a:r>
          </a:p>
          <a:p>
            <a:endParaRPr lang="en-US" dirty="0"/>
          </a:p>
          <a:p>
            <a:pPr marL="171450" indent="-171450">
              <a:buFont typeface="Arial" panose="020B0604020202020204" pitchFamily="34" charset="0"/>
              <a:buChar char="•"/>
            </a:pPr>
            <a:r>
              <a:rPr lang="en-US" dirty="0"/>
              <a:t>Starts / Closings:  Developers indicate approximately 100 houses per year</a:t>
            </a:r>
          </a:p>
          <a:p>
            <a:pPr marL="171450" indent="-171450">
              <a:buFont typeface="Arial" panose="020B0604020202020204" pitchFamily="34" charset="0"/>
              <a:buChar char="•"/>
            </a:pPr>
            <a:r>
              <a:rPr lang="en-US" dirty="0"/>
              <a:t>FinVacant:   Finished Vacant is pre-sold homes, Specs, or Complete</a:t>
            </a:r>
          </a:p>
          <a:p>
            <a:pPr marL="171450" indent="-171450">
              <a:buFont typeface="Arial" panose="020B0604020202020204" pitchFamily="34" charset="0"/>
              <a:buChar char="•"/>
            </a:pPr>
            <a:r>
              <a:rPr lang="en-US" dirty="0"/>
              <a:t>VDL Inventory:  Lots that are ready to build on</a:t>
            </a:r>
          </a:p>
          <a:p>
            <a:pPr marL="171450" indent="-171450">
              <a:buFont typeface="Arial" panose="020B0604020202020204" pitchFamily="34" charset="0"/>
              <a:buChar char="•"/>
            </a:pPr>
            <a:r>
              <a:rPr lang="en-US" dirty="0"/>
              <a:t>Future:   Is anticipated pipeline of housing units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is a tremendous amount of data, it takes a team, if there is something that does not look right, bring it to our attention, please.</a:t>
            </a:r>
          </a:p>
          <a:p>
            <a:pPr marL="0" indent="0">
              <a:buFont typeface="Arial" panose="020B0604020202020204" pitchFamily="34" charset="0"/>
              <a:buNone/>
            </a:pPr>
            <a:r>
              <a:rPr lang="en-US" dirty="0"/>
              <a:t>Only one thing is guaranteed in this process – THINGS WILL CHANGE	</a:t>
            </a:r>
          </a:p>
          <a:p>
            <a:pPr marL="171450" indent="-171450">
              <a:buFont typeface="Arial" panose="020B0604020202020204" pitchFamily="34" charset="0"/>
              <a:buChar char="•"/>
            </a:pPr>
            <a:r>
              <a:rPr lang="en-US" dirty="0"/>
              <a:t>It could be densities, types of homes, land changing hands </a:t>
            </a: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FC1461B-1F1D-4310-8CCF-F5662F46B46E}" type="slidenum">
              <a:rPr lang="en-US" smtClean="0"/>
              <a:t>14</a:t>
            </a:fld>
            <a:endParaRPr lang="en-US" dirty="0"/>
          </a:p>
        </p:txBody>
      </p:sp>
    </p:spTree>
    <p:extLst>
      <p:ext uri="{BB962C8B-B14F-4D97-AF65-F5344CB8AC3E}">
        <p14:creationId xmlns:p14="http://schemas.microsoft.com/office/powerpoint/2010/main" val="3978595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What is helpful to you as collaborators to see?</a:t>
            </a:r>
          </a:p>
          <a:p>
            <a:pPr marL="228600" indent="-228600">
              <a:buAutoNum type="arabicPeriod"/>
            </a:pPr>
            <a:r>
              <a:rPr lang="en-US" dirty="0"/>
              <a:t>LRPC Discussion Topics – Add information or email Evelyn</a:t>
            </a:r>
          </a:p>
          <a:p>
            <a:pPr marL="228600" indent="-228600">
              <a:buAutoNum type="arabicPeriod"/>
            </a:pPr>
            <a:r>
              <a:rPr lang="en-US" dirty="0"/>
              <a:t>Evelyn to do:  Dates / Times of meetings:  Is an hour a month sufficient to start?</a:t>
            </a:r>
          </a:p>
          <a:p>
            <a:pPr marL="228600" indent="-228600">
              <a:buAutoNum type="arabicPeriod"/>
            </a:pPr>
            <a:r>
              <a:rPr lang="en-US" dirty="0"/>
              <a:t>Do we have the right audience? Did we overlook anyone?</a:t>
            </a:r>
          </a:p>
          <a:p>
            <a:pPr marL="228600" indent="-228600">
              <a:buAutoNum type="arabicPeriod"/>
            </a:pPr>
            <a:r>
              <a:rPr lang="en-US" dirty="0"/>
              <a:t>Questions?</a:t>
            </a:r>
          </a:p>
        </p:txBody>
      </p:sp>
      <p:sp>
        <p:nvSpPr>
          <p:cNvPr id="4" name="Slide Number Placeholder 3"/>
          <p:cNvSpPr>
            <a:spLocks noGrp="1"/>
          </p:cNvSpPr>
          <p:nvPr>
            <p:ph type="sldNum" sz="quarter" idx="5"/>
          </p:nvPr>
        </p:nvSpPr>
        <p:spPr/>
        <p:txBody>
          <a:bodyPr/>
          <a:lstStyle/>
          <a:p>
            <a:fld id="{EFC1461B-1F1D-4310-8CCF-F5662F46B46E}" type="slidenum">
              <a:rPr lang="en-US" smtClean="0"/>
              <a:t>15</a:t>
            </a:fld>
            <a:endParaRPr lang="en-US" dirty="0"/>
          </a:p>
        </p:txBody>
      </p:sp>
    </p:spTree>
    <p:extLst>
      <p:ext uri="{BB962C8B-B14F-4D97-AF65-F5344CB8AC3E}">
        <p14:creationId xmlns:p14="http://schemas.microsoft.com/office/powerpoint/2010/main" val="1623154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48A87A34-81AB-432B-8DAE-1953F412C126}" type="datetimeFigureOut">
              <a:rPr lang="en-US" smtClean="0"/>
              <a:t>4/1/2024</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8383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38010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7532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88829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98257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150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9945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30825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6571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74210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29407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41853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0057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57992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97260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57479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9149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20634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4/1/2024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31989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48A87A34-81AB-432B-8DAE-1953F412C126}" type="datetimeFigureOut">
              <a:rPr lang="en-US" smtClean="0"/>
              <a:pPr/>
              <a:t>4/1/2024</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83431391"/>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 id="2147484022" r:id="rId15"/>
    <p:sldLayoutId id="2147484023" r:id="rId16"/>
    <p:sldLayoutId id="2147484024" r:id="rId17"/>
    <p:sldLayoutId id="2147484025" r:id="rId18"/>
    <p:sldLayoutId id="2147484026" r:id="rId19"/>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8E542-2F32-4997-974E-2C54BE17993E}"/>
              </a:ext>
            </a:extLst>
          </p:cNvPr>
          <p:cNvSpPr>
            <a:spLocks noGrp="1"/>
          </p:cNvSpPr>
          <p:nvPr>
            <p:ph type="ctrTitle"/>
          </p:nvPr>
        </p:nvSpPr>
        <p:spPr/>
        <p:txBody>
          <a:bodyPr anchor="ctr">
            <a:normAutofit/>
          </a:bodyPr>
          <a:lstStyle/>
          <a:p>
            <a:r>
              <a:rPr lang="en-US" sz="5400" b="1" dirty="0">
                <a:latin typeface="Calibri" panose="020F0502020204030204" pitchFamily="34" charset="0"/>
                <a:cs typeface="Calibri" panose="020F0502020204030204" pitchFamily="34" charset="0"/>
              </a:rPr>
              <a:t>Long Range Facility Planning</a:t>
            </a:r>
          </a:p>
        </p:txBody>
      </p:sp>
      <p:sp>
        <p:nvSpPr>
          <p:cNvPr id="3" name="Subtitle 2">
            <a:extLst>
              <a:ext uri="{FF2B5EF4-FFF2-40B4-BE49-F238E27FC236}">
                <a16:creationId xmlns:a16="http://schemas.microsoft.com/office/drawing/2014/main" id="{606EAA79-2C24-4E35-BB71-8A16A5940880}"/>
              </a:ext>
            </a:extLst>
          </p:cNvPr>
          <p:cNvSpPr>
            <a:spLocks noGrp="1"/>
          </p:cNvSpPr>
          <p:nvPr>
            <p:ph type="subTitle" idx="1"/>
          </p:nvPr>
        </p:nvSpPr>
        <p:spPr/>
        <p:txBody>
          <a:bodyPr/>
          <a:lstStyle/>
          <a:p>
            <a:r>
              <a:rPr lang="en-US" dirty="0"/>
              <a:t>April 1, 2024</a:t>
            </a:r>
          </a:p>
        </p:txBody>
      </p:sp>
      <p:pic>
        <p:nvPicPr>
          <p:cNvPr id="5" name="Picture 4">
            <a:extLst>
              <a:ext uri="{FF2B5EF4-FFF2-40B4-BE49-F238E27FC236}">
                <a16:creationId xmlns:a16="http://schemas.microsoft.com/office/drawing/2014/main" id="{46ACE046-A7A0-4DF2-B14F-73E5D87B4807}"/>
              </a:ext>
            </a:extLst>
          </p:cNvPr>
          <p:cNvPicPr>
            <a:picLocks noChangeAspect="1"/>
          </p:cNvPicPr>
          <p:nvPr/>
        </p:nvPicPr>
        <p:blipFill>
          <a:blip r:embed="rId3"/>
          <a:stretch>
            <a:fillRect/>
          </a:stretch>
        </p:blipFill>
        <p:spPr>
          <a:xfrm>
            <a:off x="407624" y="5099143"/>
            <a:ext cx="1597446" cy="772631"/>
          </a:xfrm>
          <a:prstGeom prst="rect">
            <a:avLst/>
          </a:prstGeom>
        </p:spPr>
      </p:pic>
    </p:spTree>
    <p:extLst>
      <p:ext uri="{BB962C8B-B14F-4D97-AF65-F5344CB8AC3E}">
        <p14:creationId xmlns:p14="http://schemas.microsoft.com/office/powerpoint/2010/main" val="961651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C31F-9B8D-46F9-B4ED-4699368611C8}"/>
              </a:ext>
            </a:extLst>
          </p:cNvPr>
          <p:cNvSpPr>
            <a:spLocks noGrp="1"/>
          </p:cNvSpPr>
          <p:nvPr>
            <p:ph type="title"/>
          </p:nvPr>
        </p:nvSpPr>
        <p:spPr/>
        <p:txBody>
          <a:bodyPr>
            <a:normAutofit/>
          </a:bodyPr>
          <a:lstStyle/>
          <a:p>
            <a:r>
              <a:rPr lang="en-US" sz="4800" b="1" dirty="0">
                <a:latin typeface="Calibri" panose="020F0502020204030204" pitchFamily="34" charset="0"/>
                <a:cs typeface="Calibri" panose="020F0502020204030204" pitchFamily="34" charset="0"/>
              </a:rPr>
              <a:t>Agenda</a:t>
            </a:r>
          </a:p>
        </p:txBody>
      </p:sp>
      <p:sp>
        <p:nvSpPr>
          <p:cNvPr id="4" name="TextBox 3">
            <a:extLst>
              <a:ext uri="{FF2B5EF4-FFF2-40B4-BE49-F238E27FC236}">
                <a16:creationId xmlns:a16="http://schemas.microsoft.com/office/drawing/2014/main" id="{389885BE-8482-4F7D-B5E1-FE50D4703B91}"/>
              </a:ext>
            </a:extLst>
          </p:cNvPr>
          <p:cNvSpPr txBox="1"/>
          <p:nvPr/>
        </p:nvSpPr>
        <p:spPr>
          <a:xfrm>
            <a:off x="685800" y="1605157"/>
            <a:ext cx="8535317" cy="433965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Welcome</a:t>
            </a:r>
          </a:p>
          <a:p>
            <a:r>
              <a:rPr lang="en-US" dirty="0">
                <a:latin typeface="Calibri" panose="020F0502020204030204" pitchFamily="34" charset="0"/>
                <a:cs typeface="Calibri" panose="020F0502020204030204" pitchFamily="34" charset="0"/>
              </a:rPr>
              <a:t>Vision, Mission and Guiding Principles of the LRFPC</a:t>
            </a:r>
          </a:p>
          <a:p>
            <a:r>
              <a:rPr lang="en-US" dirty="0">
                <a:latin typeface="Calibri" panose="020F0502020204030204" pitchFamily="34" charset="0"/>
                <a:cs typeface="Calibri" panose="020F0502020204030204" pitchFamily="34" charset="0"/>
              </a:rPr>
              <a:t>District Priorities</a:t>
            </a:r>
          </a:p>
          <a:p>
            <a:r>
              <a:rPr lang="en-US" dirty="0">
                <a:latin typeface="Calibri" panose="020F0502020204030204" pitchFamily="34" charset="0"/>
                <a:cs typeface="Calibri" panose="020F0502020204030204" pitchFamily="34" charset="0"/>
              </a:rPr>
              <a:t>Facility Master Plan</a:t>
            </a:r>
          </a:p>
          <a:p>
            <a:r>
              <a:rPr lang="en-US" dirty="0">
                <a:latin typeface="Calibri" panose="020F0502020204030204" pitchFamily="34" charset="0"/>
                <a:cs typeface="Calibri" panose="020F0502020204030204" pitchFamily="34" charset="0"/>
              </a:rPr>
              <a:t>	FMP:  Process</a:t>
            </a:r>
          </a:p>
          <a:p>
            <a:r>
              <a:rPr lang="en-US" dirty="0">
                <a:latin typeface="Calibri" panose="020F0502020204030204" pitchFamily="34" charset="0"/>
                <a:cs typeface="Calibri" panose="020F0502020204030204" pitchFamily="34" charset="0"/>
              </a:rPr>
              <a:t>	FMP:  Lifespan of a Facility</a:t>
            </a:r>
          </a:p>
          <a:p>
            <a:r>
              <a:rPr lang="en-US" dirty="0">
                <a:latin typeface="Calibri" panose="020F0502020204030204" pitchFamily="34" charset="0"/>
                <a:cs typeface="Calibri" panose="020F0502020204030204" pitchFamily="34" charset="0"/>
              </a:rPr>
              <a:t>	FMP:  Deferred Maintenance</a:t>
            </a:r>
          </a:p>
          <a:p>
            <a:r>
              <a:rPr lang="en-US" dirty="0">
                <a:latin typeface="Calibri" panose="020F0502020204030204" pitchFamily="34" charset="0"/>
                <a:cs typeface="Calibri" panose="020F0502020204030204" pitchFamily="34" charset="0"/>
              </a:rPr>
              <a:t>	FMP:  Deferred Maintenance by system</a:t>
            </a:r>
          </a:p>
          <a:p>
            <a:r>
              <a:rPr lang="en-US" dirty="0">
                <a:latin typeface="Calibri" panose="020F0502020204030204" pitchFamily="34" charset="0"/>
                <a:cs typeface="Calibri" panose="020F0502020204030204" pitchFamily="34" charset="0"/>
              </a:rPr>
              <a:t>Facility Condition Index [FCI]</a:t>
            </a:r>
          </a:p>
          <a:p>
            <a:r>
              <a:rPr lang="en-US" dirty="0">
                <a:latin typeface="Calibri" panose="020F0502020204030204" pitchFamily="34" charset="0"/>
                <a:cs typeface="Calibri" panose="020F0502020204030204" pitchFamily="34" charset="0"/>
              </a:rPr>
              <a:t>District Overview – Landowners</a:t>
            </a:r>
          </a:p>
          <a:p>
            <a:r>
              <a:rPr lang="en-US" dirty="0">
                <a:latin typeface="Calibri" panose="020F0502020204030204" pitchFamily="34" charset="0"/>
                <a:cs typeface="Calibri" panose="020F0502020204030204" pitchFamily="34" charset="0"/>
              </a:rPr>
              <a:t>District Overview - Developments</a:t>
            </a:r>
          </a:p>
          <a:p>
            <a:r>
              <a:rPr lang="en-US" dirty="0">
                <a:latin typeface="Calibri" panose="020F0502020204030204" pitchFamily="34" charset="0"/>
                <a:cs typeface="Calibri" panose="020F0502020204030204" pitchFamily="34" charset="0"/>
              </a:rPr>
              <a:t>Demographics – El Paso County School District Comparison</a:t>
            </a:r>
          </a:p>
          <a:p>
            <a:r>
              <a:rPr lang="en-US" dirty="0">
                <a:latin typeface="Calibri" panose="020F0502020204030204" pitchFamily="34" charset="0"/>
                <a:cs typeface="Calibri" panose="020F0502020204030204" pitchFamily="34" charset="0"/>
              </a:rPr>
              <a:t>District 49 Planning Data </a:t>
            </a:r>
          </a:p>
          <a:p>
            <a:r>
              <a:rPr lang="en-US" dirty="0">
                <a:latin typeface="Calibri" panose="020F0502020204030204" pitchFamily="34" charset="0"/>
                <a:cs typeface="Calibri" panose="020F0502020204030204" pitchFamily="34" charset="0"/>
              </a:rPr>
              <a:t>LFFPC DRAFT: Review and potential details:  Feedback / Suggestions / Needs</a:t>
            </a:r>
          </a:p>
          <a:p>
            <a:pPr marL="171450" indent="-171450">
              <a:buFont typeface="Arial" panose="020B0604020202020204" pitchFamily="34" charset="0"/>
              <a:buChar char="•"/>
            </a:pPr>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822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C31F-9B8D-46F9-B4ED-4699368611C8}"/>
              </a:ext>
            </a:extLst>
          </p:cNvPr>
          <p:cNvSpPr>
            <a:spLocks noGrp="1"/>
          </p:cNvSpPr>
          <p:nvPr>
            <p:ph type="title"/>
          </p:nvPr>
        </p:nvSpPr>
        <p:spPr/>
        <p:txBody>
          <a:bodyPr>
            <a:noAutofit/>
          </a:bodyPr>
          <a:lstStyle/>
          <a:p>
            <a:r>
              <a:rPr lang="en-US" sz="4400" b="1" dirty="0">
                <a:latin typeface="Calibri" panose="020F0502020204030204" pitchFamily="34" charset="0"/>
                <a:cs typeface="Calibri" panose="020F0502020204030204" pitchFamily="34" charset="0"/>
              </a:rPr>
              <a:t>Vision, Mission and Guiding Principles</a:t>
            </a:r>
          </a:p>
        </p:txBody>
      </p:sp>
      <p:sp>
        <p:nvSpPr>
          <p:cNvPr id="3" name="TextBox 2">
            <a:extLst>
              <a:ext uri="{FF2B5EF4-FFF2-40B4-BE49-F238E27FC236}">
                <a16:creationId xmlns:a16="http://schemas.microsoft.com/office/drawing/2014/main" id="{8398CCA9-59F6-407C-BC98-479ECED92EA3}"/>
              </a:ext>
            </a:extLst>
          </p:cNvPr>
          <p:cNvSpPr txBox="1"/>
          <p:nvPr/>
        </p:nvSpPr>
        <p:spPr>
          <a:xfrm>
            <a:off x="1397518" y="2049775"/>
            <a:ext cx="6359471" cy="523220"/>
          </a:xfrm>
          <a:prstGeom prst="rect">
            <a:avLst/>
          </a:prstGeom>
          <a:noFill/>
        </p:spPr>
        <p:txBody>
          <a:bodyPr wrap="square" rtlCol="0">
            <a:spAutoFit/>
          </a:bodyPr>
          <a:lstStyle/>
          <a:p>
            <a:r>
              <a:rPr lang="en-US" sz="2800" dirty="0">
                <a:latin typeface="Castellar" panose="020A0402060406010301" pitchFamily="18" charset="0"/>
              </a:rPr>
              <a:t>Role Model Organization</a:t>
            </a:r>
          </a:p>
        </p:txBody>
      </p:sp>
      <p:pic>
        <p:nvPicPr>
          <p:cNvPr id="2050" name="Picture 2" descr="Cultural Compass ">
            <a:extLst>
              <a:ext uri="{FF2B5EF4-FFF2-40B4-BE49-F238E27FC236}">
                <a16:creationId xmlns:a16="http://schemas.microsoft.com/office/drawing/2014/main" id="{D238CD20-0A12-40D0-B641-5B0F720007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4270" y="2763175"/>
            <a:ext cx="2257061" cy="22570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CFC28B8-E23B-4E02-9F7E-F14B20803414}"/>
              </a:ext>
            </a:extLst>
          </p:cNvPr>
          <p:cNvPicPr>
            <a:picLocks noChangeAspect="1"/>
          </p:cNvPicPr>
          <p:nvPr/>
        </p:nvPicPr>
        <p:blipFill>
          <a:blip r:embed="rId4"/>
          <a:stretch>
            <a:fillRect/>
          </a:stretch>
        </p:blipFill>
        <p:spPr>
          <a:xfrm>
            <a:off x="9268825" y="2382814"/>
            <a:ext cx="1606402" cy="840014"/>
          </a:xfrm>
          <a:prstGeom prst="rect">
            <a:avLst/>
          </a:prstGeom>
        </p:spPr>
      </p:pic>
      <p:pic>
        <p:nvPicPr>
          <p:cNvPr id="9" name="Picture 8">
            <a:extLst>
              <a:ext uri="{FF2B5EF4-FFF2-40B4-BE49-F238E27FC236}">
                <a16:creationId xmlns:a16="http://schemas.microsoft.com/office/drawing/2014/main" id="{CA0E9037-F961-4F8C-8B05-E49549824269}"/>
              </a:ext>
            </a:extLst>
          </p:cNvPr>
          <p:cNvPicPr>
            <a:picLocks noChangeAspect="1"/>
          </p:cNvPicPr>
          <p:nvPr/>
        </p:nvPicPr>
        <p:blipFill>
          <a:blip r:embed="rId5"/>
          <a:stretch>
            <a:fillRect/>
          </a:stretch>
        </p:blipFill>
        <p:spPr>
          <a:xfrm>
            <a:off x="8164412" y="1871457"/>
            <a:ext cx="1125567" cy="786334"/>
          </a:xfrm>
          <a:prstGeom prst="rect">
            <a:avLst/>
          </a:prstGeom>
        </p:spPr>
      </p:pic>
      <p:pic>
        <p:nvPicPr>
          <p:cNvPr id="11" name="Picture 10">
            <a:extLst>
              <a:ext uri="{FF2B5EF4-FFF2-40B4-BE49-F238E27FC236}">
                <a16:creationId xmlns:a16="http://schemas.microsoft.com/office/drawing/2014/main" id="{25F313DD-CE7A-40F4-A5F7-7F78FEC19182}"/>
              </a:ext>
            </a:extLst>
          </p:cNvPr>
          <p:cNvPicPr>
            <a:picLocks noChangeAspect="1"/>
          </p:cNvPicPr>
          <p:nvPr/>
        </p:nvPicPr>
        <p:blipFill>
          <a:blip r:embed="rId6"/>
          <a:stretch>
            <a:fillRect/>
          </a:stretch>
        </p:blipFill>
        <p:spPr>
          <a:xfrm>
            <a:off x="9558474" y="3262908"/>
            <a:ext cx="1606402" cy="1097708"/>
          </a:xfrm>
          <a:prstGeom prst="rect">
            <a:avLst/>
          </a:prstGeom>
        </p:spPr>
      </p:pic>
      <p:pic>
        <p:nvPicPr>
          <p:cNvPr id="13" name="Picture 12">
            <a:extLst>
              <a:ext uri="{FF2B5EF4-FFF2-40B4-BE49-F238E27FC236}">
                <a16:creationId xmlns:a16="http://schemas.microsoft.com/office/drawing/2014/main" id="{76B3577B-E148-4535-B7B9-234807B23D38}"/>
              </a:ext>
            </a:extLst>
          </p:cNvPr>
          <p:cNvPicPr>
            <a:picLocks noChangeAspect="1"/>
          </p:cNvPicPr>
          <p:nvPr/>
        </p:nvPicPr>
        <p:blipFill>
          <a:blip r:embed="rId7"/>
          <a:stretch>
            <a:fillRect/>
          </a:stretch>
        </p:blipFill>
        <p:spPr>
          <a:xfrm>
            <a:off x="9289979" y="4426054"/>
            <a:ext cx="1679997" cy="860094"/>
          </a:xfrm>
          <a:prstGeom prst="rect">
            <a:avLst/>
          </a:prstGeom>
        </p:spPr>
      </p:pic>
      <p:pic>
        <p:nvPicPr>
          <p:cNvPr id="15" name="Picture 14">
            <a:extLst>
              <a:ext uri="{FF2B5EF4-FFF2-40B4-BE49-F238E27FC236}">
                <a16:creationId xmlns:a16="http://schemas.microsoft.com/office/drawing/2014/main" id="{EEFBA83F-FF3C-41BD-86B2-83A835B17DCD}"/>
              </a:ext>
            </a:extLst>
          </p:cNvPr>
          <p:cNvPicPr>
            <a:picLocks noChangeAspect="1"/>
          </p:cNvPicPr>
          <p:nvPr/>
        </p:nvPicPr>
        <p:blipFill>
          <a:blip r:embed="rId8"/>
          <a:stretch>
            <a:fillRect/>
          </a:stretch>
        </p:blipFill>
        <p:spPr>
          <a:xfrm>
            <a:off x="8164412" y="5020236"/>
            <a:ext cx="1606402" cy="860094"/>
          </a:xfrm>
          <a:prstGeom prst="rect">
            <a:avLst/>
          </a:prstGeom>
        </p:spPr>
      </p:pic>
    </p:spTree>
    <p:extLst>
      <p:ext uri="{BB962C8B-B14F-4D97-AF65-F5344CB8AC3E}">
        <p14:creationId xmlns:p14="http://schemas.microsoft.com/office/powerpoint/2010/main" val="47660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773B-22A8-47CB-9006-8ED881C779EF}"/>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District Priorities</a:t>
            </a:r>
          </a:p>
        </p:txBody>
      </p:sp>
      <p:graphicFrame>
        <p:nvGraphicFramePr>
          <p:cNvPr id="4" name="Content Placeholder 3">
            <a:extLst>
              <a:ext uri="{FF2B5EF4-FFF2-40B4-BE49-F238E27FC236}">
                <a16:creationId xmlns:a16="http://schemas.microsoft.com/office/drawing/2014/main" id="{2EAFCDC9-6714-4EF5-B2BC-8F9FE37D37DC}"/>
              </a:ext>
            </a:extLst>
          </p:cNvPr>
          <p:cNvGraphicFramePr>
            <a:graphicFrameLocks/>
          </p:cNvGraphicFramePr>
          <p:nvPr>
            <p:extLst>
              <p:ext uri="{D42A27DB-BD31-4B8C-83A1-F6EECF244321}">
                <p14:modId xmlns:p14="http://schemas.microsoft.com/office/powerpoint/2010/main" val="2987305030"/>
              </p:ext>
            </p:extLst>
          </p:nvPr>
        </p:nvGraphicFramePr>
        <p:xfrm>
          <a:off x="1817783" y="1712205"/>
          <a:ext cx="8376780" cy="3730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8770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C31F-9B8D-46F9-B4ED-4699368611C8}"/>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Facility Master Plan  [FMP] </a:t>
            </a:r>
          </a:p>
        </p:txBody>
      </p:sp>
      <p:pic>
        <p:nvPicPr>
          <p:cNvPr id="4" name="Picture 3">
            <a:extLst>
              <a:ext uri="{FF2B5EF4-FFF2-40B4-BE49-F238E27FC236}">
                <a16:creationId xmlns:a16="http://schemas.microsoft.com/office/drawing/2014/main" id="{0DFE93B1-9676-4C3A-9C38-61B8D50DDE33}"/>
              </a:ext>
            </a:extLst>
          </p:cNvPr>
          <p:cNvPicPr>
            <a:picLocks noChangeAspect="1"/>
          </p:cNvPicPr>
          <p:nvPr/>
        </p:nvPicPr>
        <p:blipFill>
          <a:blip r:embed="rId3"/>
          <a:stretch>
            <a:fillRect/>
          </a:stretch>
        </p:blipFill>
        <p:spPr>
          <a:xfrm>
            <a:off x="1445134" y="2144509"/>
            <a:ext cx="8211356" cy="256898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Box 2">
            <a:extLst>
              <a:ext uri="{FF2B5EF4-FFF2-40B4-BE49-F238E27FC236}">
                <a16:creationId xmlns:a16="http://schemas.microsoft.com/office/drawing/2014/main" id="{4B1B5E0D-0157-416F-B51B-E02C57A59F03}"/>
              </a:ext>
            </a:extLst>
          </p:cNvPr>
          <p:cNvSpPr txBox="1"/>
          <p:nvPr/>
        </p:nvSpPr>
        <p:spPr>
          <a:xfrm>
            <a:off x="4387443" y="5003457"/>
            <a:ext cx="2525086" cy="461665"/>
          </a:xfrm>
          <a:prstGeom prst="rect">
            <a:avLst/>
          </a:prstGeom>
          <a:noFill/>
        </p:spPr>
        <p:txBody>
          <a:bodyPr wrap="square" rtlCol="0">
            <a:spAutoFit/>
          </a:bodyPr>
          <a:lstStyle/>
          <a:p>
            <a:r>
              <a:rPr lang="en-US" sz="2400" i="1" dirty="0">
                <a:latin typeface="Calibri" panose="020F0502020204030204" pitchFamily="34" charset="0"/>
                <a:cs typeface="Calibri" panose="020F0502020204030204" pitchFamily="34" charset="0"/>
              </a:rPr>
              <a:t>“The Circle of Life”</a:t>
            </a:r>
          </a:p>
        </p:txBody>
      </p:sp>
    </p:spTree>
    <p:extLst>
      <p:ext uri="{BB962C8B-B14F-4D97-AF65-F5344CB8AC3E}">
        <p14:creationId xmlns:p14="http://schemas.microsoft.com/office/powerpoint/2010/main" val="4266732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210B6-3AA6-4B33-9AF5-B157423A44E6}"/>
              </a:ext>
            </a:extLst>
          </p:cNvPr>
          <p:cNvSpPr>
            <a:spLocks noGrp="1"/>
          </p:cNvSpPr>
          <p:nvPr>
            <p:ph type="title"/>
          </p:nvPr>
        </p:nvSpPr>
        <p:spPr>
          <a:xfrm>
            <a:off x="685801" y="575632"/>
            <a:ext cx="10429612" cy="1151965"/>
          </a:xfrm>
        </p:spPr>
        <p:txBody>
          <a:bodyPr>
            <a:normAutofit fontScale="90000"/>
          </a:bodyPr>
          <a:lstStyle/>
          <a:p>
            <a:r>
              <a:rPr lang="en-US" b="1" dirty="0">
                <a:latin typeface="Calibri" panose="020F0502020204030204" pitchFamily="34" charset="0"/>
                <a:cs typeface="Calibri" panose="020F0502020204030204" pitchFamily="34" charset="0"/>
              </a:rPr>
              <a:t>FMP:  Process / Timeline</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 </a:t>
            </a:r>
          </a:p>
        </p:txBody>
      </p:sp>
      <p:graphicFrame>
        <p:nvGraphicFramePr>
          <p:cNvPr id="5" name="Diagram 4">
            <a:extLst>
              <a:ext uri="{FF2B5EF4-FFF2-40B4-BE49-F238E27FC236}">
                <a16:creationId xmlns:a16="http://schemas.microsoft.com/office/drawing/2014/main" id="{04A6834D-7DFD-449C-B1CF-0A2684EA3147}"/>
              </a:ext>
            </a:extLst>
          </p:cNvPr>
          <p:cNvGraphicFramePr/>
          <p:nvPr>
            <p:extLst>
              <p:ext uri="{D42A27DB-BD31-4B8C-83A1-F6EECF244321}">
                <p14:modId xmlns:p14="http://schemas.microsoft.com/office/powerpoint/2010/main" val="359998736"/>
              </p:ext>
            </p:extLst>
          </p:nvPr>
        </p:nvGraphicFramePr>
        <p:xfrm>
          <a:off x="844486" y="434977"/>
          <a:ext cx="10270927" cy="4054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AF92EF84-BD45-44EC-8332-26E946130FFA}"/>
              </a:ext>
            </a:extLst>
          </p:cNvPr>
          <p:cNvGraphicFramePr/>
          <p:nvPr>
            <p:extLst>
              <p:ext uri="{D42A27DB-BD31-4B8C-83A1-F6EECF244321}">
                <p14:modId xmlns:p14="http://schemas.microsoft.com/office/powerpoint/2010/main" val="663794280"/>
              </p:ext>
            </p:extLst>
          </p:nvPr>
        </p:nvGraphicFramePr>
        <p:xfrm>
          <a:off x="2546736" y="4989748"/>
          <a:ext cx="6707741" cy="14332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8">
            <a:extLst>
              <a:ext uri="{FF2B5EF4-FFF2-40B4-BE49-F238E27FC236}">
                <a16:creationId xmlns:a16="http://schemas.microsoft.com/office/drawing/2014/main" id="{CC82FEA2-62DE-4A8B-B8C1-7463C00367F8}"/>
              </a:ext>
            </a:extLst>
          </p:cNvPr>
          <p:cNvSpPr txBox="1"/>
          <p:nvPr/>
        </p:nvSpPr>
        <p:spPr>
          <a:xfrm>
            <a:off x="685801" y="5221995"/>
            <a:ext cx="1860935" cy="369332"/>
          </a:xfrm>
          <a:prstGeom prst="rect">
            <a:avLst/>
          </a:prstGeom>
          <a:noFill/>
        </p:spPr>
        <p:txBody>
          <a:bodyPr wrap="square" rtlCol="0">
            <a:spAutoFit/>
          </a:bodyPr>
          <a:lstStyle/>
          <a:p>
            <a:r>
              <a:rPr lang="en-US" dirty="0"/>
              <a:t>5 year Timeline :</a:t>
            </a:r>
          </a:p>
        </p:txBody>
      </p:sp>
      <p:sp>
        <p:nvSpPr>
          <p:cNvPr id="10" name="TextBox 9">
            <a:extLst>
              <a:ext uri="{FF2B5EF4-FFF2-40B4-BE49-F238E27FC236}">
                <a16:creationId xmlns:a16="http://schemas.microsoft.com/office/drawing/2014/main" id="{D48718EB-24CF-45D9-A02B-68B8B059FF72}"/>
              </a:ext>
            </a:extLst>
          </p:cNvPr>
          <p:cNvSpPr txBox="1"/>
          <p:nvPr/>
        </p:nvSpPr>
        <p:spPr>
          <a:xfrm>
            <a:off x="762919" y="4076241"/>
            <a:ext cx="7037023" cy="646331"/>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Objective:  </a:t>
            </a:r>
            <a:r>
              <a:rPr lang="en-US" dirty="0">
                <a:latin typeface="Calibri" panose="020F0502020204030204" pitchFamily="34" charset="0"/>
                <a:cs typeface="Calibri" panose="020F0502020204030204" pitchFamily="34" charset="0"/>
              </a:rPr>
              <a:t>Holistic approach to Data Driven Decisions</a:t>
            </a:r>
          </a:p>
          <a:p>
            <a:r>
              <a:rPr lang="en-US" b="1" dirty="0">
                <a:latin typeface="Calibri" panose="020F0502020204030204" pitchFamily="34" charset="0"/>
                <a:cs typeface="Calibri" panose="020F0502020204030204" pitchFamily="34" charset="0"/>
              </a:rPr>
              <a:t>Understand:   </a:t>
            </a:r>
            <a:r>
              <a:rPr lang="en-US" dirty="0">
                <a:latin typeface="Calibri" panose="020F0502020204030204" pitchFamily="34" charset="0"/>
                <a:cs typeface="Calibri" panose="020F0502020204030204" pitchFamily="34" charset="0"/>
              </a:rPr>
              <a:t>Equality vs. Equity</a:t>
            </a:r>
          </a:p>
        </p:txBody>
      </p:sp>
    </p:spTree>
    <p:extLst>
      <p:ext uri="{BB962C8B-B14F-4D97-AF65-F5344CB8AC3E}">
        <p14:creationId xmlns:p14="http://schemas.microsoft.com/office/powerpoint/2010/main" val="322492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49036-6ABC-407D-B6D2-D497B18454A0}"/>
              </a:ext>
            </a:extLst>
          </p:cNvPr>
          <p:cNvSpPr>
            <a:spLocks noGrp="1"/>
          </p:cNvSpPr>
          <p:nvPr>
            <p:ph type="title"/>
          </p:nvPr>
        </p:nvSpPr>
        <p:spPr>
          <a:xfrm>
            <a:off x="622833" y="346602"/>
            <a:ext cx="10396882" cy="1151965"/>
          </a:xfrm>
        </p:spPr>
        <p:txBody>
          <a:bodyPr>
            <a:normAutofit/>
          </a:bodyPr>
          <a:lstStyle/>
          <a:p>
            <a:r>
              <a:rPr lang="en-US" b="1" dirty="0">
                <a:latin typeface="Calibri" panose="020F0502020204030204" pitchFamily="34" charset="0"/>
                <a:cs typeface="Calibri" panose="020F0502020204030204" pitchFamily="34" charset="0"/>
              </a:rPr>
              <a:t>FMP:  Lifespan of a facility</a:t>
            </a:r>
          </a:p>
        </p:txBody>
      </p:sp>
      <p:pic>
        <p:nvPicPr>
          <p:cNvPr id="5" name="Picture 4">
            <a:extLst>
              <a:ext uri="{FF2B5EF4-FFF2-40B4-BE49-F238E27FC236}">
                <a16:creationId xmlns:a16="http://schemas.microsoft.com/office/drawing/2014/main" id="{BEDF4E44-BE5A-4469-BF8C-1970125E3B61}"/>
              </a:ext>
            </a:extLst>
          </p:cNvPr>
          <p:cNvPicPr>
            <a:picLocks noChangeAspect="1"/>
          </p:cNvPicPr>
          <p:nvPr/>
        </p:nvPicPr>
        <p:blipFill>
          <a:blip r:embed="rId3"/>
          <a:stretch>
            <a:fillRect/>
          </a:stretch>
        </p:blipFill>
        <p:spPr>
          <a:xfrm>
            <a:off x="1072307" y="1495189"/>
            <a:ext cx="5240357" cy="39160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4543121D-3E80-4314-8E81-E510006A4163}"/>
              </a:ext>
            </a:extLst>
          </p:cNvPr>
          <p:cNvSpPr txBox="1"/>
          <p:nvPr/>
        </p:nvSpPr>
        <p:spPr>
          <a:xfrm>
            <a:off x="7421696" y="1837765"/>
            <a:ext cx="3209582" cy="1177245"/>
          </a:xfrm>
          <a:prstGeom prst="rect">
            <a:avLst/>
          </a:prstGeom>
          <a:noFill/>
        </p:spPr>
        <p:txBody>
          <a:bodyPr wrap="square" rtlCol="0">
            <a:spAutoFit/>
          </a:bodyPr>
          <a:lstStyle/>
          <a:p>
            <a:pPr algn="ctr"/>
            <a:r>
              <a:rPr lang="en-US" dirty="0">
                <a:solidFill>
                  <a:schemeClr val="accent4">
                    <a:lumMod val="10000"/>
                  </a:schemeClr>
                </a:solidFill>
                <a:latin typeface="Calibri" panose="020F0502020204030204" pitchFamily="34" charset="0"/>
                <a:cs typeface="Calibri" panose="020F0502020204030204" pitchFamily="34" charset="0"/>
              </a:rPr>
              <a:t>AVERAGE AGE OF D49 FACILITIES:</a:t>
            </a:r>
          </a:p>
          <a:p>
            <a:pPr algn="ctr"/>
            <a:endParaRPr lang="en-US" sz="1050" dirty="0">
              <a:latin typeface="Calibri" panose="020F0502020204030204" pitchFamily="34" charset="0"/>
              <a:cs typeface="Calibri" panose="020F0502020204030204" pitchFamily="34" charset="0"/>
            </a:endParaRPr>
          </a:p>
          <a:p>
            <a:pPr algn="ctr"/>
            <a:r>
              <a:rPr lang="en-US" sz="2400" b="1" dirty="0">
                <a:solidFill>
                  <a:schemeClr val="accent3">
                    <a:lumMod val="50000"/>
                  </a:schemeClr>
                </a:solidFill>
                <a:latin typeface="Calibri" panose="020F0502020204030204" pitchFamily="34" charset="0"/>
                <a:cs typeface="Calibri" panose="020F0502020204030204" pitchFamily="34" charset="0"/>
              </a:rPr>
              <a:t>25 YEARS</a:t>
            </a:r>
          </a:p>
        </p:txBody>
      </p:sp>
      <p:sp>
        <p:nvSpPr>
          <p:cNvPr id="9" name="TextBox 8">
            <a:extLst>
              <a:ext uri="{FF2B5EF4-FFF2-40B4-BE49-F238E27FC236}">
                <a16:creationId xmlns:a16="http://schemas.microsoft.com/office/drawing/2014/main" id="{5391A4D0-8312-4D24-887D-1E16D6095508}"/>
              </a:ext>
            </a:extLst>
          </p:cNvPr>
          <p:cNvSpPr txBox="1"/>
          <p:nvPr/>
        </p:nvSpPr>
        <p:spPr>
          <a:xfrm>
            <a:off x="7726496" y="3693405"/>
            <a:ext cx="2599981" cy="954107"/>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6 Facilities </a:t>
            </a:r>
          </a:p>
          <a:p>
            <a:pPr algn="ctr"/>
            <a:r>
              <a:rPr lang="en-US" sz="2800" b="1" dirty="0">
                <a:latin typeface="Calibri" panose="020F0502020204030204" pitchFamily="34" charset="0"/>
                <a:cs typeface="Calibri" panose="020F0502020204030204" pitchFamily="34" charset="0"/>
              </a:rPr>
              <a:t>+/- 40 Years Old</a:t>
            </a:r>
          </a:p>
        </p:txBody>
      </p:sp>
    </p:spTree>
    <p:extLst>
      <p:ext uri="{BB962C8B-B14F-4D97-AF65-F5344CB8AC3E}">
        <p14:creationId xmlns:p14="http://schemas.microsoft.com/office/powerpoint/2010/main" val="817044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3386F8-6A29-45AD-A153-0059B37227AA}"/>
              </a:ext>
            </a:extLst>
          </p:cNvPr>
          <p:cNvPicPr>
            <a:picLocks noChangeAspect="1"/>
          </p:cNvPicPr>
          <p:nvPr/>
        </p:nvPicPr>
        <p:blipFill>
          <a:blip r:embed="rId3"/>
          <a:stretch>
            <a:fillRect/>
          </a:stretch>
        </p:blipFill>
        <p:spPr>
          <a:xfrm>
            <a:off x="1109316" y="1767374"/>
            <a:ext cx="5532675" cy="34121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6F21FEF4-65FD-4FDE-B46F-99EDF3F54C0E}"/>
              </a:ext>
            </a:extLst>
          </p:cNvPr>
          <p:cNvSpPr txBox="1"/>
          <p:nvPr/>
        </p:nvSpPr>
        <p:spPr>
          <a:xfrm>
            <a:off x="1109317" y="4428781"/>
            <a:ext cx="1799136" cy="591455"/>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BB749036-6ABC-407D-B6D2-D497B18454A0}"/>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FMP: Deferred Maintenance</a:t>
            </a:r>
          </a:p>
        </p:txBody>
      </p:sp>
      <p:pic>
        <p:nvPicPr>
          <p:cNvPr id="4" name="Picture 3">
            <a:extLst>
              <a:ext uri="{FF2B5EF4-FFF2-40B4-BE49-F238E27FC236}">
                <a16:creationId xmlns:a16="http://schemas.microsoft.com/office/drawing/2014/main" id="{90C3264C-402E-4403-92D1-3B4123DE3127}"/>
              </a:ext>
            </a:extLst>
          </p:cNvPr>
          <p:cNvPicPr>
            <a:picLocks noChangeAspect="1"/>
          </p:cNvPicPr>
          <p:nvPr/>
        </p:nvPicPr>
        <p:blipFill>
          <a:blip r:embed="rId4"/>
          <a:stretch>
            <a:fillRect/>
          </a:stretch>
        </p:blipFill>
        <p:spPr>
          <a:xfrm>
            <a:off x="7718227" y="413748"/>
            <a:ext cx="3251477" cy="4836178"/>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97F09A5F-9086-4EC3-8CFC-3B80CB2AD5F4}"/>
              </a:ext>
            </a:extLst>
          </p:cNvPr>
          <p:cNvSpPr txBox="1"/>
          <p:nvPr/>
        </p:nvSpPr>
        <p:spPr>
          <a:xfrm>
            <a:off x="5541484" y="3349128"/>
            <a:ext cx="1100508" cy="1079653"/>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3A454061-C7D5-4B69-847E-9CB3435DFB45}"/>
              </a:ext>
            </a:extLst>
          </p:cNvPr>
          <p:cNvSpPr txBox="1"/>
          <p:nvPr/>
        </p:nvSpPr>
        <p:spPr>
          <a:xfrm>
            <a:off x="1222296" y="4309009"/>
            <a:ext cx="2335577" cy="830997"/>
          </a:xfrm>
          <a:prstGeom prst="rect">
            <a:avLst/>
          </a:prstGeom>
          <a:noFill/>
        </p:spPr>
        <p:txBody>
          <a:bodyPr wrap="square" rtlCol="0">
            <a:spAutoFit/>
          </a:bodyPr>
          <a:lstStyle/>
          <a:p>
            <a:r>
              <a:rPr lang="en-US" sz="1200" dirty="0">
                <a:solidFill>
                  <a:srgbClr val="C00000"/>
                </a:solidFill>
                <a:latin typeface="Calibri" panose="020F0502020204030204" pitchFamily="34" charset="0"/>
                <a:cs typeface="Calibri" panose="020F0502020204030204" pitchFamily="34" charset="0"/>
              </a:rPr>
              <a:t>Red: </a:t>
            </a:r>
            <a:r>
              <a:rPr lang="en-US" sz="1200" dirty="0">
                <a:solidFill>
                  <a:schemeClr val="accent4">
                    <a:lumMod val="10000"/>
                  </a:schemeClr>
                </a:solidFill>
                <a:latin typeface="Calibri" panose="020F0502020204030204" pitchFamily="34" charset="0"/>
                <a:cs typeface="Calibri" panose="020F0502020204030204" pitchFamily="34" charset="0"/>
              </a:rPr>
              <a:t>Immediate Action</a:t>
            </a:r>
          </a:p>
          <a:p>
            <a:r>
              <a:rPr lang="en-US" sz="1200" dirty="0">
                <a:solidFill>
                  <a:srgbClr val="EA8704"/>
                </a:solidFill>
                <a:latin typeface="Calibri" panose="020F0502020204030204" pitchFamily="34" charset="0"/>
                <a:cs typeface="Calibri" panose="020F0502020204030204" pitchFamily="34" charset="0"/>
              </a:rPr>
              <a:t>Orange:  </a:t>
            </a:r>
            <a:r>
              <a:rPr lang="en-US" sz="1200" dirty="0">
                <a:solidFill>
                  <a:schemeClr val="accent4">
                    <a:lumMod val="10000"/>
                  </a:schemeClr>
                </a:solidFill>
                <a:latin typeface="Calibri" panose="020F0502020204030204" pitchFamily="34" charset="0"/>
                <a:cs typeface="Calibri" panose="020F0502020204030204" pitchFamily="34" charset="0"/>
              </a:rPr>
              <a:t>Replace within 5 years</a:t>
            </a:r>
          </a:p>
          <a:p>
            <a:r>
              <a:rPr lang="en-US" sz="1200" dirty="0">
                <a:solidFill>
                  <a:schemeClr val="tx1">
                    <a:lumMod val="75000"/>
                  </a:schemeClr>
                </a:solidFill>
                <a:highlight>
                  <a:srgbClr val="FFFFCC"/>
                </a:highlight>
                <a:latin typeface="Calibri" panose="020F0502020204030204" pitchFamily="34" charset="0"/>
                <a:cs typeface="Calibri" panose="020F0502020204030204" pitchFamily="34" charset="0"/>
              </a:rPr>
              <a:t>Yellow:  </a:t>
            </a:r>
            <a:r>
              <a:rPr lang="en-US" sz="1200" dirty="0">
                <a:solidFill>
                  <a:schemeClr val="accent4">
                    <a:lumMod val="10000"/>
                  </a:schemeClr>
                </a:solidFill>
                <a:latin typeface="Calibri" panose="020F0502020204030204" pitchFamily="34" charset="0"/>
                <a:cs typeface="Calibri" panose="020F0502020204030204" pitchFamily="34" charset="0"/>
              </a:rPr>
              <a:t>Replace within 6-10 years</a:t>
            </a:r>
          </a:p>
          <a:p>
            <a:r>
              <a:rPr lang="en-US" sz="1200" dirty="0">
                <a:solidFill>
                  <a:srgbClr val="008000"/>
                </a:solidFill>
                <a:latin typeface="Calibri" panose="020F0502020204030204" pitchFamily="34" charset="0"/>
                <a:cs typeface="Calibri" panose="020F0502020204030204" pitchFamily="34" charset="0"/>
              </a:rPr>
              <a:t>Green:  </a:t>
            </a:r>
            <a:r>
              <a:rPr lang="en-US" sz="1200" dirty="0">
                <a:solidFill>
                  <a:schemeClr val="accent4">
                    <a:lumMod val="10000"/>
                  </a:schemeClr>
                </a:solidFill>
                <a:latin typeface="Calibri" panose="020F0502020204030204" pitchFamily="34" charset="0"/>
                <a:cs typeface="Calibri" panose="020F0502020204030204" pitchFamily="34" charset="0"/>
              </a:rPr>
              <a:t>Improvement Cycle</a:t>
            </a:r>
          </a:p>
        </p:txBody>
      </p:sp>
    </p:spTree>
    <p:extLst>
      <p:ext uri="{BB962C8B-B14F-4D97-AF65-F5344CB8AC3E}">
        <p14:creationId xmlns:p14="http://schemas.microsoft.com/office/powerpoint/2010/main" val="2906023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D53F-35D6-4142-BCC4-252A25388023}"/>
              </a:ext>
            </a:extLst>
          </p:cNvPr>
          <p:cNvSpPr>
            <a:spLocks noGrp="1"/>
          </p:cNvSpPr>
          <p:nvPr>
            <p:ph type="title"/>
          </p:nvPr>
        </p:nvSpPr>
        <p:spPr>
          <a:xfrm>
            <a:off x="431515" y="685800"/>
            <a:ext cx="10757042" cy="832637"/>
          </a:xfrm>
        </p:spPr>
        <p:txBody>
          <a:bodyPr>
            <a:noAutofit/>
          </a:bodyPr>
          <a:lstStyle/>
          <a:p>
            <a:r>
              <a:rPr lang="en-US" sz="4400" b="1" dirty="0">
                <a:latin typeface="Calibri" panose="020F0502020204030204" pitchFamily="34" charset="0"/>
                <a:cs typeface="Calibri" panose="020F0502020204030204" pitchFamily="34" charset="0"/>
              </a:rPr>
              <a:t>FMP:  Deferred Maintenance by Systems</a:t>
            </a:r>
          </a:p>
        </p:txBody>
      </p:sp>
      <p:pic>
        <p:nvPicPr>
          <p:cNvPr id="3" name="Picture 2">
            <a:extLst>
              <a:ext uri="{FF2B5EF4-FFF2-40B4-BE49-F238E27FC236}">
                <a16:creationId xmlns:a16="http://schemas.microsoft.com/office/drawing/2014/main" id="{14A9DACF-8315-482A-AB77-AD97FA400043}"/>
              </a:ext>
            </a:extLst>
          </p:cNvPr>
          <p:cNvPicPr>
            <a:picLocks noChangeAspect="1"/>
          </p:cNvPicPr>
          <p:nvPr/>
        </p:nvPicPr>
        <p:blipFill>
          <a:blip r:embed="rId3"/>
          <a:stretch>
            <a:fillRect/>
          </a:stretch>
        </p:blipFill>
        <p:spPr>
          <a:xfrm>
            <a:off x="1131065" y="1518437"/>
            <a:ext cx="6045004" cy="35017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9BF36FA2-2FE3-467D-AA5C-E5CBA9222EC5}"/>
              </a:ext>
            </a:extLst>
          </p:cNvPr>
          <p:cNvSpPr txBox="1"/>
          <p:nvPr/>
        </p:nvSpPr>
        <p:spPr>
          <a:xfrm>
            <a:off x="7875619" y="1838175"/>
            <a:ext cx="3438704" cy="2585323"/>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**NOTE**</a:t>
            </a:r>
          </a:p>
          <a:p>
            <a:r>
              <a:rPr lang="en-US" b="1" dirty="0">
                <a:latin typeface="Calibri" panose="020F0502020204030204" pitchFamily="34" charset="0"/>
                <a:cs typeface="Calibri" panose="020F0502020204030204" pitchFamily="34" charset="0"/>
              </a:rPr>
              <a:t>ADA: </a:t>
            </a:r>
            <a:r>
              <a:rPr lang="en-US" dirty="0">
                <a:latin typeface="Calibri" panose="020F0502020204030204" pitchFamily="34" charset="0"/>
                <a:cs typeface="Calibri" panose="020F0502020204030204" pitchFamily="34" charset="0"/>
              </a:rPr>
              <a:t>is often misinterpreted</a:t>
            </a:r>
          </a:p>
          <a:p>
            <a:r>
              <a:rPr lang="en-US" b="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Yes, there may be items that    </a:t>
            </a:r>
          </a:p>
          <a:p>
            <a:r>
              <a:rPr lang="en-US" dirty="0">
                <a:latin typeface="Calibri" panose="020F0502020204030204" pitchFamily="34" charset="0"/>
                <a:cs typeface="Calibri" panose="020F0502020204030204" pitchFamily="34" charset="0"/>
              </a:rPr>
              <a:t>    need immediate attention</a:t>
            </a:r>
          </a:p>
          <a:p>
            <a:r>
              <a:rPr lang="en-US" dirty="0">
                <a:latin typeface="Calibri" panose="020F0502020204030204" pitchFamily="34" charset="0"/>
                <a:cs typeface="Calibri" panose="020F0502020204030204" pitchFamily="34" charset="0"/>
              </a:rPr>
              <a:t>~ Most “ADA Flags” represent    </a:t>
            </a:r>
          </a:p>
          <a:p>
            <a:r>
              <a:rPr lang="en-US" dirty="0">
                <a:latin typeface="Calibri" panose="020F0502020204030204" pitchFamily="34" charset="0"/>
                <a:cs typeface="Calibri" panose="020F0502020204030204" pitchFamily="34" charset="0"/>
              </a:rPr>
              <a:t>    a “change in code” </a:t>
            </a:r>
          </a:p>
          <a:p>
            <a:r>
              <a:rPr lang="en-US" dirty="0">
                <a:latin typeface="Calibri" panose="020F0502020204030204" pitchFamily="34" charset="0"/>
                <a:cs typeface="Calibri" panose="020F0502020204030204" pitchFamily="34" charset="0"/>
              </a:rPr>
              <a:t>~ District is “grand-fathered” in</a:t>
            </a:r>
          </a:p>
          <a:p>
            <a:r>
              <a:rPr lang="en-US" dirty="0">
                <a:latin typeface="Calibri" panose="020F0502020204030204" pitchFamily="34" charset="0"/>
                <a:cs typeface="Calibri" panose="020F0502020204030204" pitchFamily="34" charset="0"/>
              </a:rPr>
              <a:t>~ Avoid unintended consequences</a:t>
            </a:r>
          </a:p>
          <a:p>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930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B677-431F-43EB-A96E-09683318CF51}"/>
              </a:ext>
            </a:extLst>
          </p:cNvPr>
          <p:cNvSpPr>
            <a:spLocks noGrp="1"/>
          </p:cNvSpPr>
          <p:nvPr>
            <p:ph type="title"/>
          </p:nvPr>
        </p:nvSpPr>
        <p:spPr>
          <a:xfrm>
            <a:off x="663768" y="366310"/>
            <a:ext cx="10396882" cy="1151965"/>
          </a:xfrm>
        </p:spPr>
        <p:txBody>
          <a:bodyPr/>
          <a:lstStyle/>
          <a:p>
            <a:r>
              <a:rPr lang="en-US" b="1" dirty="0">
                <a:latin typeface="Calibri" panose="020F0502020204030204" pitchFamily="34" charset="0"/>
                <a:cs typeface="Calibri" panose="020F0502020204030204" pitchFamily="34" charset="0"/>
              </a:rPr>
              <a:t>Facility Condition Index [FCI]</a:t>
            </a:r>
          </a:p>
        </p:txBody>
      </p:sp>
      <p:pic>
        <p:nvPicPr>
          <p:cNvPr id="3" name="Picture 2">
            <a:extLst>
              <a:ext uri="{FF2B5EF4-FFF2-40B4-BE49-F238E27FC236}">
                <a16:creationId xmlns:a16="http://schemas.microsoft.com/office/drawing/2014/main" id="{602D9587-4055-4A6A-9707-056121E4371E}"/>
              </a:ext>
            </a:extLst>
          </p:cNvPr>
          <p:cNvPicPr>
            <a:picLocks noChangeAspect="1"/>
          </p:cNvPicPr>
          <p:nvPr/>
        </p:nvPicPr>
        <p:blipFill>
          <a:blip r:embed="rId3"/>
          <a:stretch>
            <a:fillRect/>
          </a:stretch>
        </p:blipFill>
        <p:spPr>
          <a:xfrm>
            <a:off x="385591" y="1366516"/>
            <a:ext cx="7057745" cy="3624125"/>
          </a:xfrm>
          <a:prstGeom prst="rect">
            <a:avLst/>
          </a:prstGeom>
          <a:ln>
            <a:noFill/>
          </a:ln>
          <a:effectLst>
            <a:outerShdw blurRad="190500" algn="tl" rotWithShape="0">
              <a:srgbClr val="000000">
                <a:alpha val="70000"/>
              </a:srgbClr>
            </a:outerShdw>
          </a:effectLst>
        </p:spPr>
      </p:pic>
      <p:graphicFrame>
        <p:nvGraphicFramePr>
          <p:cNvPr id="6" name="Chart 5">
            <a:extLst>
              <a:ext uri="{FF2B5EF4-FFF2-40B4-BE49-F238E27FC236}">
                <a16:creationId xmlns:a16="http://schemas.microsoft.com/office/drawing/2014/main" id="{159B3477-E37E-4147-AFE1-4CFA27ABC4D7}"/>
              </a:ext>
            </a:extLst>
          </p:cNvPr>
          <p:cNvGraphicFramePr/>
          <p:nvPr>
            <p:extLst>
              <p:ext uri="{D42A27DB-BD31-4B8C-83A1-F6EECF244321}">
                <p14:modId xmlns:p14="http://schemas.microsoft.com/office/powerpoint/2010/main" val="2524591742"/>
              </p:ext>
            </p:extLst>
          </p:nvPr>
        </p:nvGraphicFramePr>
        <p:xfrm>
          <a:off x="7758015" y="1518275"/>
          <a:ext cx="3770217" cy="39020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7805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234331-0AA2-46D9-BDFB-42B989DACFD5}"/>
              </a:ext>
            </a:extLst>
          </p:cNvPr>
          <p:cNvPicPr>
            <a:picLocks noChangeAspect="1"/>
          </p:cNvPicPr>
          <p:nvPr/>
        </p:nvPicPr>
        <p:blipFill>
          <a:blip r:embed="rId3"/>
          <a:stretch>
            <a:fillRect/>
          </a:stretch>
        </p:blipFill>
        <p:spPr>
          <a:xfrm>
            <a:off x="441488" y="155635"/>
            <a:ext cx="4892039" cy="1689943"/>
          </a:xfrm>
          <a:prstGeom prst="rect">
            <a:avLst/>
          </a:prstGeom>
        </p:spPr>
      </p:pic>
      <p:pic>
        <p:nvPicPr>
          <p:cNvPr id="5" name="Picture 4">
            <a:extLst>
              <a:ext uri="{FF2B5EF4-FFF2-40B4-BE49-F238E27FC236}">
                <a16:creationId xmlns:a16="http://schemas.microsoft.com/office/drawing/2014/main" id="{6F8B900D-1F20-43E0-AA69-8F1A3BB8B631}"/>
              </a:ext>
            </a:extLst>
          </p:cNvPr>
          <p:cNvPicPr>
            <a:picLocks noChangeAspect="1"/>
          </p:cNvPicPr>
          <p:nvPr/>
        </p:nvPicPr>
        <p:blipFill>
          <a:blip r:embed="rId4"/>
          <a:stretch>
            <a:fillRect/>
          </a:stretch>
        </p:blipFill>
        <p:spPr>
          <a:xfrm>
            <a:off x="591250" y="1845578"/>
            <a:ext cx="4892039" cy="4346458"/>
          </a:xfrm>
          <a:prstGeom prst="rect">
            <a:avLst/>
          </a:prstGeom>
        </p:spPr>
      </p:pic>
      <p:sp>
        <p:nvSpPr>
          <p:cNvPr id="8" name="TextBox 7">
            <a:extLst>
              <a:ext uri="{FF2B5EF4-FFF2-40B4-BE49-F238E27FC236}">
                <a16:creationId xmlns:a16="http://schemas.microsoft.com/office/drawing/2014/main" id="{44ED537D-73CB-4443-B392-6D88C9F20394}"/>
              </a:ext>
            </a:extLst>
          </p:cNvPr>
          <p:cNvSpPr txBox="1"/>
          <p:nvPr/>
        </p:nvSpPr>
        <p:spPr>
          <a:xfrm>
            <a:off x="6096000" y="612613"/>
            <a:ext cx="5428935" cy="5047536"/>
          </a:xfrm>
          <a:prstGeom prst="rect">
            <a:avLst/>
          </a:prstGeom>
          <a:noFill/>
        </p:spPr>
        <p:txBody>
          <a:bodyPr wrap="square" rtlCol="0">
            <a:spAutoFit/>
          </a:bodyPr>
          <a:lstStyle/>
          <a:p>
            <a:pPr marL="342900" indent="-342900">
              <a:buAutoNum type="arabicPeriod"/>
            </a:pPr>
            <a:r>
              <a:rPr lang="en-US" sz="1400" dirty="0">
                <a:latin typeface="Calibri" panose="020F0502020204030204" pitchFamily="34" charset="0"/>
                <a:cs typeface="Calibri" panose="020F0502020204030204" pitchFamily="34" charset="0"/>
              </a:rPr>
              <a:t>Latigo</a:t>
            </a:r>
          </a:p>
          <a:p>
            <a:pPr marL="342900" indent="-342900">
              <a:buAutoNum type="arabicPeriod"/>
            </a:pPr>
            <a:r>
              <a:rPr lang="en-US" sz="1400" dirty="0">
                <a:latin typeface="Calibri" panose="020F0502020204030204" pitchFamily="34" charset="0"/>
                <a:cs typeface="Calibri" panose="020F0502020204030204" pitchFamily="34" charset="0"/>
              </a:rPr>
              <a:t>Antlers Ridge</a:t>
            </a:r>
          </a:p>
          <a:p>
            <a:pPr marL="342900" indent="-342900">
              <a:buAutoNum type="arabicPeriod"/>
            </a:pPr>
            <a:r>
              <a:rPr lang="en-US" sz="1400" dirty="0">
                <a:latin typeface="Calibri" panose="020F0502020204030204" pitchFamily="34" charset="0"/>
                <a:cs typeface="Calibri" panose="020F0502020204030204" pitchFamily="34" charset="0"/>
              </a:rPr>
              <a:t>Meridian Ranch Investments / GTL Investments</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Meridian Ranch:  1,081.37 AC / 5,000 DU</a:t>
            </a:r>
          </a:p>
          <a:p>
            <a:pPr marL="342900" indent="-342900">
              <a:buAutoNum type="arabicPeriod"/>
            </a:pPr>
            <a:r>
              <a:rPr lang="en-US" sz="1400" dirty="0">
                <a:latin typeface="Calibri" panose="020F0502020204030204" pitchFamily="34" charset="0"/>
                <a:cs typeface="Calibri" panose="020F0502020204030204" pitchFamily="34" charset="0"/>
              </a:rPr>
              <a:t>Westside Development</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Waterbury:  322 AC / 1,100 DU</a:t>
            </a:r>
          </a:p>
          <a:p>
            <a:pPr marL="342900" indent="-342900">
              <a:buAutoNum type="arabicPeriod"/>
            </a:pPr>
            <a:r>
              <a:rPr lang="en-US" sz="1400" dirty="0">
                <a:latin typeface="Calibri" panose="020F0502020204030204" pitchFamily="34" charset="0"/>
                <a:cs typeface="Calibri" panose="020F0502020204030204" pitchFamily="34" charset="0"/>
              </a:rPr>
              <a:t>DR Horton [PEYTON]</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Grandview Reserve 768.2 AC / 3,261 DU</a:t>
            </a:r>
          </a:p>
          <a:p>
            <a:pPr marL="342900" indent="-342900">
              <a:buAutoNum type="arabicPeriod"/>
            </a:pPr>
            <a:r>
              <a:rPr lang="en-US" sz="1400" dirty="0">
                <a:latin typeface="Calibri" panose="020F0502020204030204" pitchFamily="34" charset="0"/>
                <a:cs typeface="Calibri" panose="020F0502020204030204" pitchFamily="34" charset="0"/>
              </a:rPr>
              <a:t>Classic Companies </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Sterling Ranch:  1,444 AC / 4,800 DU</a:t>
            </a:r>
          </a:p>
          <a:p>
            <a:pPr marL="342900" indent="-342900">
              <a:buAutoNum type="arabicPeriod"/>
            </a:pPr>
            <a:r>
              <a:rPr lang="en-US" sz="1400" dirty="0">
                <a:latin typeface="Calibri" panose="020F0502020204030204" pitchFamily="34" charset="0"/>
                <a:cs typeface="Calibri" panose="020F0502020204030204" pitchFamily="34" charset="0"/>
              </a:rPr>
              <a:t>Classic Companies – Timber Ridge</a:t>
            </a:r>
          </a:p>
          <a:p>
            <a:pPr marL="342900" indent="-342900">
              <a:buAutoNum type="arabicPeriod"/>
            </a:pPr>
            <a:r>
              <a:rPr lang="en-US" sz="1400" dirty="0">
                <a:latin typeface="Calibri" panose="020F0502020204030204" pitchFamily="34" charset="0"/>
                <a:cs typeface="Calibri" panose="020F0502020204030204" pitchFamily="34" charset="0"/>
              </a:rPr>
              <a:t>Classic Companies</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The Ranch:  610 AC / 2,100 DU</a:t>
            </a:r>
          </a:p>
          <a:p>
            <a:pPr marL="342900" indent="-342900">
              <a:buAutoNum type="arabicPeriod"/>
            </a:pPr>
            <a:r>
              <a:rPr lang="en-US" sz="1400" dirty="0">
                <a:latin typeface="Calibri" panose="020F0502020204030204" pitchFamily="34" charset="0"/>
                <a:cs typeface="Calibri" panose="020F0502020204030204" pitchFamily="34" charset="0"/>
              </a:rPr>
              <a:t>Norwood [BLH No. 1 LLC]</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Percheron:  788.64 AC / 4,200 DU</a:t>
            </a:r>
          </a:p>
          <a:p>
            <a:pPr marL="342900" indent="-342900">
              <a:buAutoNum type="arabicPeriod"/>
            </a:pPr>
            <a:r>
              <a:rPr lang="en-US" sz="1400" dirty="0">
                <a:latin typeface="Calibri" panose="020F0502020204030204" pitchFamily="34" charset="0"/>
                <a:cs typeface="Calibri" panose="020F0502020204030204" pitchFamily="34" charset="0"/>
              </a:rPr>
              <a:t>Oakwood</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Banning Lewis Ranch:  1,629.8 AC / 6,159 DU</a:t>
            </a:r>
          </a:p>
          <a:p>
            <a:pPr marL="342900" indent="-342900">
              <a:buAutoNum type="arabicPeriod"/>
            </a:pPr>
            <a:r>
              <a:rPr lang="en-US" sz="1400" dirty="0">
                <a:latin typeface="Calibri" panose="020F0502020204030204" pitchFamily="34" charset="0"/>
                <a:cs typeface="Calibri" panose="020F0502020204030204" pitchFamily="34" charset="0"/>
              </a:rPr>
              <a:t>Norwood</a:t>
            </a:r>
          </a:p>
          <a:p>
            <a:pPr marL="342900" indent="-342900">
              <a:buAutoNum type="arabicPeriod"/>
            </a:pPr>
            <a:r>
              <a:rPr lang="en-US" sz="1400" dirty="0">
                <a:latin typeface="Calibri" panose="020F0502020204030204" pitchFamily="34" charset="0"/>
                <a:cs typeface="Calibri" panose="020F0502020204030204" pitchFamily="34" charset="0"/>
              </a:rPr>
              <a:t>Gorilla Capital / ROI Investments</a:t>
            </a:r>
          </a:p>
          <a:p>
            <a:pPr marL="800100" lvl="1"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Saddlehorn Ranch:  750 AC / 2.5 ac lots</a:t>
            </a:r>
          </a:p>
          <a:p>
            <a:pPr marL="342900" indent="-342900">
              <a:buAutoNum type="arabicPeriod"/>
            </a:pPr>
            <a:r>
              <a:rPr lang="en-US" sz="1400" dirty="0">
                <a:latin typeface="Calibri" panose="020F0502020204030204" pitchFamily="34" charset="0"/>
                <a:cs typeface="Calibri" panose="020F0502020204030204" pitchFamily="34" charset="0"/>
              </a:rPr>
              <a:t>Meadowlake Airport [757 AC]</a:t>
            </a:r>
          </a:p>
          <a:p>
            <a:pPr marL="342900" indent="-342900">
              <a:buAutoNum type="arabicPeriod"/>
            </a:pPr>
            <a:r>
              <a:rPr lang="en-US" sz="1400" dirty="0">
                <a:latin typeface="Calibri" panose="020F0502020204030204" pitchFamily="34" charset="0"/>
                <a:cs typeface="Calibri" panose="020F0502020204030204" pitchFamily="34" charset="0"/>
              </a:rPr>
              <a:t>Winsome</a:t>
            </a:r>
          </a:p>
          <a:p>
            <a:pPr marL="342900" indent="-342900">
              <a:buAutoNum type="arabicPeriod"/>
            </a:pPr>
            <a:r>
              <a:rPr lang="en-US" sz="1400" dirty="0">
                <a:latin typeface="Calibri" panose="020F0502020204030204" pitchFamily="34" charset="0"/>
                <a:cs typeface="Calibri" panose="020F0502020204030204" pitchFamily="34" charset="0"/>
              </a:rPr>
              <a:t>Federal / State / County / City (not pictured)</a:t>
            </a:r>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72EFDEC-9BA0-4790-90E9-461C09BB69F2}"/>
              </a:ext>
            </a:extLst>
          </p:cNvPr>
          <p:cNvSpPr txBox="1"/>
          <p:nvPr/>
        </p:nvSpPr>
        <p:spPr>
          <a:xfrm>
            <a:off x="6096000" y="243281"/>
            <a:ext cx="5078136" cy="369332"/>
          </a:xfrm>
          <a:prstGeom prst="rect">
            <a:avLst/>
          </a:prstGeom>
          <a:noFill/>
        </p:spPr>
        <p:txBody>
          <a:bodyPr wrap="square" rtlCol="0">
            <a:spAutoFit/>
          </a:bodyPr>
          <a:lstStyle/>
          <a:p>
            <a:r>
              <a:rPr lang="en-US" dirty="0">
                <a:latin typeface="Arial Black" panose="020B0A04020102020204" pitchFamily="34" charset="0"/>
              </a:rPr>
              <a:t>Landowners</a:t>
            </a:r>
          </a:p>
        </p:txBody>
      </p:sp>
    </p:spTree>
    <p:extLst>
      <p:ext uri="{BB962C8B-B14F-4D97-AF65-F5344CB8AC3E}">
        <p14:creationId xmlns:p14="http://schemas.microsoft.com/office/powerpoint/2010/main" val="448334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7118-3F77-4180-9B3D-BC18A2A27DD6}"/>
              </a:ext>
            </a:extLst>
          </p:cNvPr>
          <p:cNvSpPr>
            <a:spLocks noGrp="1"/>
          </p:cNvSpPr>
          <p:nvPr>
            <p:ph type="title"/>
          </p:nvPr>
        </p:nvSpPr>
        <p:spPr>
          <a:xfrm>
            <a:off x="685801" y="685800"/>
            <a:ext cx="4516119" cy="1151965"/>
          </a:xfrm>
        </p:spPr>
        <p:txBody>
          <a:bodyPr>
            <a:normAutofit/>
          </a:bodyPr>
          <a:lstStyle/>
          <a:p>
            <a:r>
              <a:rPr lang="en-US" dirty="0"/>
              <a:t>Developments</a:t>
            </a:r>
          </a:p>
        </p:txBody>
      </p:sp>
      <p:pic>
        <p:nvPicPr>
          <p:cNvPr id="3" name="Picture 2">
            <a:extLst>
              <a:ext uri="{FF2B5EF4-FFF2-40B4-BE49-F238E27FC236}">
                <a16:creationId xmlns:a16="http://schemas.microsoft.com/office/drawing/2014/main" id="{5D037ABB-7E82-4C70-9CF6-C28013554B2E}"/>
              </a:ext>
            </a:extLst>
          </p:cNvPr>
          <p:cNvPicPr>
            <a:picLocks noChangeAspect="1"/>
          </p:cNvPicPr>
          <p:nvPr/>
        </p:nvPicPr>
        <p:blipFill>
          <a:blip r:embed="rId2"/>
          <a:stretch>
            <a:fillRect/>
          </a:stretch>
        </p:blipFill>
        <p:spPr>
          <a:xfrm>
            <a:off x="6096000" y="376237"/>
            <a:ext cx="4135120" cy="57482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a:extLst>
              <a:ext uri="{FF2B5EF4-FFF2-40B4-BE49-F238E27FC236}">
                <a16:creationId xmlns:a16="http://schemas.microsoft.com/office/drawing/2014/main" id="{24132C85-FFB2-4D59-BDB1-16DF15A65E86}"/>
              </a:ext>
            </a:extLst>
          </p:cNvPr>
          <p:cNvSpPr txBox="1"/>
          <p:nvPr/>
        </p:nvSpPr>
        <p:spPr>
          <a:xfrm>
            <a:off x="944880" y="2387967"/>
            <a:ext cx="3251200" cy="1569660"/>
          </a:xfrm>
          <a:prstGeom prst="rect">
            <a:avLst/>
          </a:prstGeom>
          <a:noFill/>
        </p:spPr>
        <p:txBody>
          <a:bodyPr wrap="square" rtlCol="0">
            <a:spAutoFit/>
          </a:bodyPr>
          <a:lstStyle/>
          <a:p>
            <a:r>
              <a:rPr lang="en-US" sz="3200" b="1" dirty="0">
                <a:solidFill>
                  <a:srgbClr val="C00000"/>
                </a:solidFill>
                <a:latin typeface="Calibri" panose="020F0502020204030204" pitchFamily="34" charset="0"/>
                <a:cs typeface="Calibri" panose="020F0502020204030204" pitchFamily="34" charset="0"/>
              </a:rPr>
              <a:t>Red:  </a:t>
            </a:r>
            <a:r>
              <a:rPr lang="en-US" sz="3200" b="1" dirty="0">
                <a:latin typeface="Calibri" panose="020F0502020204030204" pitchFamily="34" charset="0"/>
                <a:cs typeface="Calibri" panose="020F0502020204030204" pitchFamily="34" charset="0"/>
              </a:rPr>
              <a:t>Active</a:t>
            </a:r>
          </a:p>
          <a:p>
            <a:r>
              <a:rPr lang="en-US" sz="3200" b="1" dirty="0">
                <a:solidFill>
                  <a:srgbClr val="FFC000"/>
                </a:solidFill>
                <a:latin typeface="Calibri" panose="020F0502020204030204" pitchFamily="34" charset="0"/>
                <a:cs typeface="Calibri" panose="020F0502020204030204" pitchFamily="34" charset="0"/>
              </a:rPr>
              <a:t>Yellow:  </a:t>
            </a:r>
            <a:r>
              <a:rPr lang="en-US" sz="3200" b="1" dirty="0">
                <a:latin typeface="Calibri" panose="020F0502020204030204" pitchFamily="34" charset="0"/>
                <a:cs typeface="Calibri" panose="020F0502020204030204" pitchFamily="34" charset="0"/>
              </a:rPr>
              <a:t>Future</a:t>
            </a:r>
          </a:p>
          <a:p>
            <a:r>
              <a:rPr lang="en-US" sz="3200" b="1" dirty="0">
                <a:solidFill>
                  <a:srgbClr val="002060"/>
                </a:solidFill>
                <a:latin typeface="Calibri" panose="020F0502020204030204" pitchFamily="34" charset="0"/>
                <a:cs typeface="Calibri" panose="020F0502020204030204" pitchFamily="34" charset="0"/>
              </a:rPr>
              <a:t>Blue:  </a:t>
            </a:r>
            <a:r>
              <a:rPr lang="en-US" sz="3200" b="1" dirty="0">
                <a:latin typeface="Calibri" panose="020F0502020204030204" pitchFamily="34" charset="0"/>
                <a:cs typeface="Calibri" panose="020F0502020204030204" pitchFamily="34" charset="0"/>
              </a:rPr>
              <a:t>Built-Out</a:t>
            </a:r>
          </a:p>
        </p:txBody>
      </p:sp>
    </p:spTree>
    <p:extLst>
      <p:ext uri="{BB962C8B-B14F-4D97-AF65-F5344CB8AC3E}">
        <p14:creationId xmlns:p14="http://schemas.microsoft.com/office/powerpoint/2010/main" val="419890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D8FD-F4DF-42EC-8E4A-67E3EE35D528}"/>
              </a:ext>
            </a:extLst>
          </p:cNvPr>
          <p:cNvSpPr>
            <a:spLocks noGrp="1"/>
          </p:cNvSpPr>
          <p:nvPr>
            <p:ph type="title"/>
          </p:nvPr>
        </p:nvSpPr>
        <p:spPr>
          <a:xfrm>
            <a:off x="897559" y="300210"/>
            <a:ext cx="10396882" cy="1151965"/>
          </a:xfrm>
        </p:spPr>
        <p:txBody>
          <a:bodyPr>
            <a:noAutofit/>
          </a:bodyPr>
          <a:lstStyle/>
          <a:p>
            <a:r>
              <a:rPr lang="en-US" sz="3200" dirty="0"/>
              <a:t>Demographics:  District Comparison Statistics</a:t>
            </a:r>
          </a:p>
        </p:txBody>
      </p:sp>
      <p:graphicFrame>
        <p:nvGraphicFramePr>
          <p:cNvPr id="3" name="Table 2">
            <a:extLst>
              <a:ext uri="{FF2B5EF4-FFF2-40B4-BE49-F238E27FC236}">
                <a16:creationId xmlns:a16="http://schemas.microsoft.com/office/drawing/2014/main" id="{0F02ED60-4F9E-4E74-BF13-FC3D574E1002}"/>
              </a:ext>
            </a:extLst>
          </p:cNvPr>
          <p:cNvGraphicFramePr>
            <a:graphicFrameLocks noGrp="1"/>
          </p:cNvGraphicFramePr>
          <p:nvPr>
            <p:extLst>
              <p:ext uri="{D42A27DB-BD31-4B8C-83A1-F6EECF244321}">
                <p14:modId xmlns:p14="http://schemas.microsoft.com/office/powerpoint/2010/main" val="1258455171"/>
              </p:ext>
            </p:extLst>
          </p:nvPr>
        </p:nvGraphicFramePr>
        <p:xfrm>
          <a:off x="304800" y="1452175"/>
          <a:ext cx="11139948" cy="2592645"/>
        </p:xfrm>
        <a:graphic>
          <a:graphicData uri="http://schemas.openxmlformats.org/drawingml/2006/table">
            <a:tbl>
              <a:tblPr/>
              <a:tblGrid>
                <a:gridCol w="712070">
                  <a:extLst>
                    <a:ext uri="{9D8B030D-6E8A-4147-A177-3AD203B41FA5}">
                      <a16:colId xmlns:a16="http://schemas.microsoft.com/office/drawing/2014/main" val="1834633673"/>
                    </a:ext>
                  </a:extLst>
                </a:gridCol>
                <a:gridCol w="717345">
                  <a:extLst>
                    <a:ext uri="{9D8B030D-6E8A-4147-A177-3AD203B41FA5}">
                      <a16:colId xmlns:a16="http://schemas.microsoft.com/office/drawing/2014/main" val="2431295217"/>
                    </a:ext>
                  </a:extLst>
                </a:gridCol>
                <a:gridCol w="668116">
                  <a:extLst>
                    <a:ext uri="{9D8B030D-6E8A-4147-A177-3AD203B41FA5}">
                      <a16:colId xmlns:a16="http://schemas.microsoft.com/office/drawing/2014/main" val="502262476"/>
                    </a:ext>
                  </a:extLst>
                </a:gridCol>
                <a:gridCol w="733169">
                  <a:extLst>
                    <a:ext uri="{9D8B030D-6E8A-4147-A177-3AD203B41FA5}">
                      <a16:colId xmlns:a16="http://schemas.microsoft.com/office/drawing/2014/main" val="1907462870"/>
                    </a:ext>
                  </a:extLst>
                </a:gridCol>
                <a:gridCol w="766574">
                  <a:extLst>
                    <a:ext uri="{9D8B030D-6E8A-4147-A177-3AD203B41FA5}">
                      <a16:colId xmlns:a16="http://schemas.microsoft.com/office/drawing/2014/main" val="202686058"/>
                    </a:ext>
                  </a:extLst>
                </a:gridCol>
                <a:gridCol w="745476">
                  <a:extLst>
                    <a:ext uri="{9D8B030D-6E8A-4147-A177-3AD203B41FA5}">
                      <a16:colId xmlns:a16="http://schemas.microsoft.com/office/drawing/2014/main" val="2741269592"/>
                    </a:ext>
                  </a:extLst>
                </a:gridCol>
                <a:gridCol w="717345">
                  <a:extLst>
                    <a:ext uri="{9D8B030D-6E8A-4147-A177-3AD203B41FA5}">
                      <a16:colId xmlns:a16="http://schemas.microsoft.com/office/drawing/2014/main" val="393128388"/>
                    </a:ext>
                  </a:extLst>
                </a:gridCol>
                <a:gridCol w="669874">
                  <a:extLst>
                    <a:ext uri="{9D8B030D-6E8A-4147-A177-3AD203B41FA5}">
                      <a16:colId xmlns:a16="http://schemas.microsoft.com/office/drawing/2014/main" val="1793004599"/>
                    </a:ext>
                  </a:extLst>
                </a:gridCol>
                <a:gridCol w="625919">
                  <a:extLst>
                    <a:ext uri="{9D8B030D-6E8A-4147-A177-3AD203B41FA5}">
                      <a16:colId xmlns:a16="http://schemas.microsoft.com/office/drawing/2014/main" val="3511000648"/>
                    </a:ext>
                  </a:extLst>
                </a:gridCol>
                <a:gridCol w="632951">
                  <a:extLst>
                    <a:ext uri="{9D8B030D-6E8A-4147-A177-3AD203B41FA5}">
                      <a16:colId xmlns:a16="http://schemas.microsoft.com/office/drawing/2014/main" val="4102495262"/>
                    </a:ext>
                  </a:extLst>
                </a:gridCol>
                <a:gridCol w="564382">
                  <a:extLst>
                    <a:ext uri="{9D8B030D-6E8A-4147-A177-3AD203B41FA5}">
                      <a16:colId xmlns:a16="http://schemas.microsoft.com/office/drawing/2014/main" val="510103809"/>
                    </a:ext>
                  </a:extLst>
                </a:gridCol>
                <a:gridCol w="597788">
                  <a:extLst>
                    <a:ext uri="{9D8B030D-6E8A-4147-A177-3AD203B41FA5}">
                      <a16:colId xmlns:a16="http://schemas.microsoft.com/office/drawing/2014/main" val="3281630196"/>
                    </a:ext>
                  </a:extLst>
                </a:gridCol>
                <a:gridCol w="647016">
                  <a:extLst>
                    <a:ext uri="{9D8B030D-6E8A-4147-A177-3AD203B41FA5}">
                      <a16:colId xmlns:a16="http://schemas.microsoft.com/office/drawing/2014/main" val="3827147375"/>
                    </a:ext>
                  </a:extLst>
                </a:gridCol>
                <a:gridCol w="625919">
                  <a:extLst>
                    <a:ext uri="{9D8B030D-6E8A-4147-A177-3AD203B41FA5}">
                      <a16:colId xmlns:a16="http://schemas.microsoft.com/office/drawing/2014/main" val="638154853"/>
                    </a:ext>
                  </a:extLst>
                </a:gridCol>
                <a:gridCol w="576690">
                  <a:extLst>
                    <a:ext uri="{9D8B030D-6E8A-4147-A177-3AD203B41FA5}">
                      <a16:colId xmlns:a16="http://schemas.microsoft.com/office/drawing/2014/main" val="1853406704"/>
                    </a:ext>
                  </a:extLst>
                </a:gridCol>
                <a:gridCol w="562624">
                  <a:extLst>
                    <a:ext uri="{9D8B030D-6E8A-4147-A177-3AD203B41FA5}">
                      <a16:colId xmlns:a16="http://schemas.microsoft.com/office/drawing/2014/main" val="2328747609"/>
                    </a:ext>
                  </a:extLst>
                </a:gridCol>
                <a:gridCol w="576690">
                  <a:extLst>
                    <a:ext uri="{9D8B030D-6E8A-4147-A177-3AD203B41FA5}">
                      <a16:colId xmlns:a16="http://schemas.microsoft.com/office/drawing/2014/main" val="3204130537"/>
                    </a:ext>
                  </a:extLst>
                </a:gridCol>
              </a:tblGrid>
              <a:tr h="211806">
                <a:tc>
                  <a:txBody>
                    <a:bodyPr/>
                    <a:lstStyle/>
                    <a:p>
                      <a:pPr algn="ctr" fontAlgn="ctr"/>
                      <a:r>
                        <a:rPr lang="en-US" sz="600" b="1" i="0" u="none" strike="noStrike" dirty="0">
                          <a:solidFill>
                            <a:srgbClr val="FFFFFF"/>
                          </a:solidFill>
                          <a:effectLst/>
                          <a:latin typeface="Calibri" panose="020F0502020204030204" pitchFamily="34" charset="0"/>
                        </a:rPr>
                        <a:t>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Colorado Springs 11</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Academy SD 20</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District 49</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Lewis Palmer 38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Harrison SD 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Widefield SD 3</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Cheyenne Mountain SD 12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Ftn Ft Carson SD 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Manitou Springs SD 14</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Peyton 23</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Ellicott SD 22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Calhan SD RJ1</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Hanover SD 28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Big Sandy SD 100</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Edison SD 54</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Miami-Yoder SD 60</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4062"/>
                    </a:solidFill>
                  </a:tcPr>
                </a:tc>
                <a:extLst>
                  <a:ext uri="{0D108BD9-81ED-4DB2-BD59-A6C34878D82A}">
                    <a16:rowId xmlns:a16="http://schemas.microsoft.com/office/drawing/2014/main" val="941495738"/>
                  </a:ext>
                </a:extLst>
              </a:tr>
              <a:tr h="201954">
                <a:tc>
                  <a:txBody>
                    <a:bodyPr/>
                    <a:lstStyle/>
                    <a:p>
                      <a:pPr algn="ctr" fontAlgn="ctr"/>
                      <a:r>
                        <a:rPr lang="en-US" sz="600" b="1" i="0" u="none" strike="noStrike" dirty="0">
                          <a:solidFill>
                            <a:srgbClr val="FFFFFF"/>
                          </a:solidFill>
                          <a:effectLst/>
                          <a:latin typeface="Calibri" panose="020F0502020204030204" pitchFamily="34" charset="0"/>
                        </a:rPr>
                        <a:t>Geographical [Size in Square Miles]</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71.9</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128.0</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132.7</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128.5</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18.9</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58.8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52.1</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147.2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90.2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124.7</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235.9</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223.7</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265.5</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535.1</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338.2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tc>
                  <a:txBody>
                    <a:bodyPr/>
                    <a:lstStyle/>
                    <a:p>
                      <a:pPr algn="ctr" fontAlgn="ctr"/>
                      <a:r>
                        <a:rPr lang="en-US" sz="600" b="1" i="0" u="none" strike="noStrike" dirty="0">
                          <a:solidFill>
                            <a:srgbClr val="FFFFFF"/>
                          </a:solidFill>
                          <a:effectLst/>
                          <a:latin typeface="Calibri" panose="020F0502020204030204" pitchFamily="34" charset="0"/>
                        </a:rPr>
                        <a:t>416.4</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6092"/>
                    </a:solidFill>
                  </a:tcPr>
                </a:tc>
                <a:extLst>
                  <a:ext uri="{0D108BD9-81ED-4DB2-BD59-A6C34878D82A}">
                    <a16:rowId xmlns:a16="http://schemas.microsoft.com/office/drawing/2014/main" val="666385720"/>
                  </a:ext>
                </a:extLst>
              </a:tr>
              <a:tr h="103440">
                <a:tc>
                  <a:txBody>
                    <a:bodyPr/>
                    <a:lstStyle/>
                    <a:p>
                      <a:pPr algn="r" fontAlgn="ctr"/>
                      <a:r>
                        <a:rPr lang="en-US" sz="600" b="1" i="0" u="none" strike="noStrike" dirty="0">
                          <a:solidFill>
                            <a:srgbClr val="FFFFFF"/>
                          </a:solidFill>
                          <a:effectLst/>
                          <a:latin typeface="Calibri" panose="020F0502020204030204" pitchFamily="34" charset="0"/>
                        </a:rPr>
                        <a:t>Population</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299,696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147,898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126,457</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45,195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108,579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82,208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38,813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72,506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12,208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25,982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27,640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6,608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                14,207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4,462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2,851</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tc>
                  <a:txBody>
                    <a:bodyPr/>
                    <a:lstStyle/>
                    <a:p>
                      <a:pPr algn="r" fontAlgn="ctr"/>
                      <a:r>
                        <a:rPr lang="en-US" sz="600" b="1" i="0" u="none" strike="noStrike" dirty="0">
                          <a:solidFill>
                            <a:srgbClr val="FFFFFF"/>
                          </a:solidFill>
                          <a:effectLst/>
                          <a:latin typeface="Calibri" panose="020F0502020204030204" pitchFamily="34" charset="0"/>
                        </a:rPr>
                        <a:t>5,649</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66092"/>
                    </a:solidFill>
                  </a:tcPr>
                </a:tc>
                <a:extLst>
                  <a:ext uri="{0D108BD9-81ED-4DB2-BD59-A6C34878D82A}">
                    <a16:rowId xmlns:a16="http://schemas.microsoft.com/office/drawing/2014/main" val="2830074576"/>
                  </a:ext>
                </a:extLst>
              </a:tr>
              <a:tr h="103440">
                <a:tc>
                  <a:txBody>
                    <a:bodyPr/>
                    <a:lstStyle/>
                    <a:p>
                      <a:pPr algn="r" fontAlgn="ctr"/>
                      <a:r>
                        <a:rPr lang="en-US" sz="600" b="1" i="0" u="none" strike="noStrike" dirty="0">
                          <a:solidFill>
                            <a:srgbClr val="000000"/>
                          </a:solidFill>
                          <a:effectLst/>
                          <a:latin typeface="Calibri" panose="020F0502020204030204" pitchFamily="34" charset="0"/>
                        </a:rPr>
                        <a:t>No. of Properties</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82,632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43,624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44,968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17,349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20,573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23,297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8,930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8,715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5,289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2,057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2,417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1,776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                  1,506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508</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423</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tc>
                  <a:txBody>
                    <a:bodyPr/>
                    <a:lstStyle/>
                    <a:p>
                      <a:pPr algn="r" fontAlgn="ctr"/>
                      <a:r>
                        <a:rPr lang="en-US" sz="600" b="1" i="0" u="none" strike="noStrike" dirty="0">
                          <a:solidFill>
                            <a:srgbClr val="000000"/>
                          </a:solidFill>
                          <a:effectLst/>
                          <a:latin typeface="Calibri" panose="020F0502020204030204" pitchFamily="34" charset="0"/>
                        </a:rPr>
                        <a:t>1,642</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5B3D7"/>
                    </a:solidFill>
                  </a:tcPr>
                </a:tc>
                <a:extLst>
                  <a:ext uri="{0D108BD9-81ED-4DB2-BD59-A6C34878D82A}">
                    <a16:rowId xmlns:a16="http://schemas.microsoft.com/office/drawing/2014/main" val="4085308188"/>
                  </a:ext>
                </a:extLst>
              </a:tr>
              <a:tr h="103440">
                <a:tc>
                  <a:txBody>
                    <a:bodyPr/>
                    <a:lstStyle/>
                    <a:p>
                      <a:pPr algn="r" fontAlgn="ctr"/>
                      <a:r>
                        <a:rPr lang="en-US" sz="600" b="1" i="0" u="none" strike="noStrike" dirty="0">
                          <a:solidFill>
                            <a:srgbClr val="000000"/>
                          </a:solidFill>
                          <a:effectLst/>
                          <a:latin typeface="Calibri" panose="020F0502020204030204" pitchFamily="34" charset="0"/>
                        </a:rPr>
                        <a:t>Appraised Value</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ctr"/>
                      <a:r>
                        <a:rPr lang="en-US" sz="600" b="1" i="0" u="none" strike="noStrike" dirty="0">
                          <a:solidFill>
                            <a:srgbClr val="000000"/>
                          </a:solidFill>
                          <a:effectLst/>
                          <a:latin typeface="Calibri" panose="020F0502020204030204" pitchFamily="34" charset="0"/>
                        </a:rPr>
                        <a:t>  46,250,000,000  </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33,370,000,000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22,680,000,000</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12,070,000,000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10,400,000,000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9,920,000,000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7,270,000,000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3,410,000,000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2,460,000,000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949,120,000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904,610,000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478,970,000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303,070,000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69,220,000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47,720,000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r" fontAlgn="b"/>
                      <a:r>
                        <a:rPr lang="en-US" sz="600" b="1" i="0" u="none" strike="noStrike" dirty="0">
                          <a:solidFill>
                            <a:srgbClr val="000000"/>
                          </a:solidFill>
                          <a:effectLst/>
                          <a:latin typeface="Calibri" panose="020F0502020204030204" pitchFamily="34" charset="0"/>
                        </a:rPr>
                        <a:t>  296,560,000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748685239"/>
                  </a:ext>
                </a:extLst>
              </a:tr>
              <a:tr h="178311">
                <a:tc>
                  <a:txBody>
                    <a:bodyPr/>
                    <a:lstStyle/>
                    <a:p>
                      <a:pPr algn="r" fontAlgn="ctr"/>
                      <a:r>
                        <a:rPr lang="en-US" sz="600" b="0" i="0" u="none" strike="noStrike" dirty="0">
                          <a:solidFill>
                            <a:srgbClr val="000000"/>
                          </a:solidFill>
                          <a:effectLst/>
                          <a:latin typeface="Calibri" panose="020F0502020204030204" pitchFamily="34" charset="0"/>
                        </a:rPr>
                        <a:t>Agriculture</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1,470,000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8,600,000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30,380,000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37,640,000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2,476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664,566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4,137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8,870,000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303,185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57,290,000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72,860,000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84,160,000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20,880,000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17,020,000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19,220,000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52,600,000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3106651872"/>
                  </a:ext>
                </a:extLst>
              </a:tr>
              <a:tr h="178311">
                <a:tc>
                  <a:txBody>
                    <a:bodyPr/>
                    <a:lstStyle/>
                    <a:p>
                      <a:pPr algn="r" fontAlgn="ctr"/>
                      <a:r>
                        <a:rPr lang="en-US" sz="600" b="0" i="0" u="none" strike="noStrike" dirty="0">
                          <a:solidFill>
                            <a:srgbClr val="000000"/>
                          </a:solidFill>
                          <a:effectLst/>
                          <a:latin typeface="Calibri" panose="020F0502020204030204" pitchFamily="34" charset="0"/>
                        </a:rPr>
                        <a:t>Commercial</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5,260,000,000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2,850,000,000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925,940,000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340,800,000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1,390,000,000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536,900,000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283,300,000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91,070,000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68,650,000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1,720,000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8,200,000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11,960,000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9,750,000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31,312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545,781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34764548"/>
                  </a:ext>
                </a:extLst>
              </a:tr>
              <a:tr h="178311">
                <a:tc>
                  <a:txBody>
                    <a:bodyPr/>
                    <a:lstStyle/>
                    <a:p>
                      <a:pPr algn="r" fontAlgn="ctr"/>
                      <a:r>
                        <a:rPr lang="en-US" sz="600" b="0" i="0" u="none" strike="noStrike" dirty="0">
                          <a:solidFill>
                            <a:srgbClr val="000000"/>
                          </a:solidFill>
                          <a:effectLst/>
                          <a:latin typeface="Calibri" panose="020F0502020204030204" pitchFamily="34" charset="0"/>
                        </a:rPr>
                        <a:t>Exempt</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2,760,000,000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2,060,000,000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724,560,000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250,070,000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605,270,000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381,280,000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184,640,000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166,090,000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108,080,000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24,120,000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192,830,000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22,020,000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56,240,000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1,650,000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20,290,000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13,240,000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725633525"/>
                  </a:ext>
                </a:extLst>
              </a:tr>
              <a:tr h="178311">
                <a:tc>
                  <a:txBody>
                    <a:bodyPr/>
                    <a:lstStyle/>
                    <a:p>
                      <a:pPr algn="r" fontAlgn="ctr"/>
                      <a:r>
                        <a:rPr lang="en-US" sz="600" b="0" i="0" u="none" strike="noStrike" dirty="0">
                          <a:solidFill>
                            <a:srgbClr val="000000"/>
                          </a:solidFill>
                          <a:effectLst/>
                          <a:latin typeface="Calibri" panose="020F0502020204030204" pitchFamily="34" charset="0"/>
                        </a:rPr>
                        <a:t>Mixed Use</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378,590,000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88,310,000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89,670,000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47,030,000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64,310,000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29,090,000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12,810,000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28,610,000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78,180,000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31,800,000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27,620,000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15,240,000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4,370,000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2,810,000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950,873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11,220,000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478995"/>
                  </a:ext>
                </a:extLst>
              </a:tr>
              <a:tr h="178311">
                <a:tc>
                  <a:txBody>
                    <a:bodyPr/>
                    <a:lstStyle/>
                    <a:p>
                      <a:pPr algn="r" fontAlgn="ctr"/>
                      <a:r>
                        <a:rPr lang="en-US" sz="600" b="0" i="0" u="none" strike="noStrike" dirty="0">
                          <a:solidFill>
                            <a:srgbClr val="000000"/>
                          </a:solidFill>
                          <a:effectLst/>
                          <a:latin typeface="Calibri" panose="020F0502020204030204" pitchFamily="34" charset="0"/>
                        </a:rPr>
                        <a:t>Partial Exempt</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235,530,000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186,810,000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5,070,000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17,960,000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61,380,000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6,060,000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10,470,000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1,230,000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3,320,000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558,273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108,784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257281370"/>
                  </a:ext>
                </a:extLst>
              </a:tr>
              <a:tr h="178311">
                <a:tc>
                  <a:txBody>
                    <a:bodyPr/>
                    <a:lstStyle/>
                    <a:p>
                      <a:pPr algn="r" fontAlgn="ctr"/>
                      <a:r>
                        <a:rPr lang="en-US" sz="600" b="0" i="0" u="none" strike="noStrike" dirty="0">
                          <a:solidFill>
                            <a:srgbClr val="000000"/>
                          </a:solidFill>
                          <a:effectLst/>
                          <a:latin typeface="Calibri" panose="020F0502020204030204" pitchFamily="34" charset="0"/>
                        </a:rPr>
                        <a:t>Residential</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37,300,000,000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27,840,000,000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20,610,000,000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11,160,000,000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8,170,000,000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8,840,000,000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6,730,000,000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3,080,000,000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2,160,000,000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800,610,000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574,640,000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336,760,000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199,670,000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45,650,000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5,620,000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207,100,000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57079376"/>
                  </a:ext>
                </a:extLst>
              </a:tr>
              <a:tr h="178311">
                <a:tc>
                  <a:txBody>
                    <a:bodyPr/>
                    <a:lstStyle/>
                    <a:p>
                      <a:pPr algn="r" fontAlgn="ctr"/>
                      <a:r>
                        <a:rPr lang="en-US" sz="600" b="0" i="0" u="none" strike="noStrike" dirty="0">
                          <a:solidFill>
                            <a:srgbClr val="000000"/>
                          </a:solidFill>
                          <a:effectLst/>
                          <a:latin typeface="Calibri" panose="020F0502020204030204" pitchFamily="34" charset="0"/>
                        </a:rPr>
                        <a:t>SA Placeholder</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52,164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4159410147"/>
                  </a:ext>
                </a:extLst>
              </a:tr>
              <a:tr h="178311">
                <a:tc>
                  <a:txBody>
                    <a:bodyPr/>
                    <a:lstStyle/>
                    <a:p>
                      <a:pPr algn="r" fontAlgn="ctr"/>
                      <a:r>
                        <a:rPr lang="en-US" sz="600" b="0" i="0" u="none" strike="noStrike" dirty="0">
                          <a:solidFill>
                            <a:srgbClr val="000000"/>
                          </a:solidFill>
                          <a:effectLst/>
                          <a:latin typeface="Calibri" panose="020F0502020204030204" pitchFamily="34" charset="0"/>
                        </a:rPr>
                        <a:t>Vacant Land</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319,980,000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343,180,000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298,750,000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210,010,000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101,760,000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125,510,000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45,660,000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28,220,000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38,020,000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33,580,000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27,890,000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8,820,000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12,160,000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1,950,000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1,630,000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600" b="0" i="0" u="none" strike="noStrike" dirty="0">
                          <a:solidFill>
                            <a:srgbClr val="000000"/>
                          </a:solidFill>
                          <a:effectLst/>
                          <a:latin typeface="Calibri" panose="020F0502020204030204" pitchFamily="34" charset="0"/>
                        </a:rPr>
                        <a:t>            11,850,000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25798219"/>
                  </a:ext>
                </a:extLst>
              </a:tr>
              <a:tr h="178311">
                <a:tc>
                  <a:txBody>
                    <a:bodyPr/>
                    <a:lstStyle/>
                    <a:p>
                      <a:pPr algn="r" fontAlgn="ctr"/>
                      <a:r>
                        <a:rPr lang="en-US" sz="600" b="0" i="0" u="none" strike="noStrike" dirty="0">
                          <a:solidFill>
                            <a:srgbClr val="000000"/>
                          </a:solidFill>
                          <a:effectLst/>
                          <a:latin typeface="Calibri" panose="020F0502020204030204" pitchFamily="34" charset="0"/>
                        </a:rPr>
                        <a:t>HOA</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417,000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174775522"/>
                  </a:ext>
                </a:extLst>
              </a:tr>
              <a:tr h="178311">
                <a:tc>
                  <a:txBody>
                    <a:bodyPr/>
                    <a:lstStyle/>
                    <a:p>
                      <a:pPr algn="r" fontAlgn="ctr"/>
                      <a:r>
                        <a:rPr lang="en-US" sz="600" b="0" i="0" u="none" strike="noStrike" dirty="0">
                          <a:solidFill>
                            <a:srgbClr val="000000"/>
                          </a:solidFill>
                          <a:effectLst/>
                          <a:latin typeface="Calibri" panose="020F0502020204030204" pitchFamily="34" charset="0"/>
                        </a:rPr>
                        <a:t>Mining Claim</a:t>
                      </a:r>
                    </a:p>
                  </a:txBody>
                  <a:tcPr marL="4926" marR="4926" marT="492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108,848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                              -   </a:t>
                      </a:r>
                    </a:p>
                  </a:txBody>
                  <a:tcPr marL="4926" marR="4926" marT="49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768304"/>
                  </a:ext>
                </a:extLst>
              </a:tr>
            </a:tbl>
          </a:graphicData>
        </a:graphic>
      </p:graphicFrame>
      <p:graphicFrame>
        <p:nvGraphicFramePr>
          <p:cNvPr id="6" name="Table 5">
            <a:extLst>
              <a:ext uri="{FF2B5EF4-FFF2-40B4-BE49-F238E27FC236}">
                <a16:creationId xmlns:a16="http://schemas.microsoft.com/office/drawing/2014/main" id="{D4C8FA38-C2EB-4B49-A8FF-336D09912DC6}"/>
              </a:ext>
            </a:extLst>
          </p:cNvPr>
          <p:cNvGraphicFramePr>
            <a:graphicFrameLocks noGrp="1"/>
          </p:cNvGraphicFramePr>
          <p:nvPr>
            <p:extLst>
              <p:ext uri="{D42A27DB-BD31-4B8C-83A1-F6EECF244321}">
                <p14:modId xmlns:p14="http://schemas.microsoft.com/office/powerpoint/2010/main" val="1451091494"/>
              </p:ext>
            </p:extLst>
          </p:nvPr>
        </p:nvGraphicFramePr>
        <p:xfrm>
          <a:off x="304800" y="4296697"/>
          <a:ext cx="11139946" cy="909583"/>
        </p:xfrm>
        <a:graphic>
          <a:graphicData uri="http://schemas.openxmlformats.org/drawingml/2006/table">
            <a:tbl>
              <a:tblPr/>
              <a:tblGrid>
                <a:gridCol w="712070">
                  <a:extLst>
                    <a:ext uri="{9D8B030D-6E8A-4147-A177-3AD203B41FA5}">
                      <a16:colId xmlns:a16="http://schemas.microsoft.com/office/drawing/2014/main" val="2641072601"/>
                    </a:ext>
                  </a:extLst>
                </a:gridCol>
                <a:gridCol w="717345">
                  <a:extLst>
                    <a:ext uri="{9D8B030D-6E8A-4147-A177-3AD203B41FA5}">
                      <a16:colId xmlns:a16="http://schemas.microsoft.com/office/drawing/2014/main" val="2843619163"/>
                    </a:ext>
                  </a:extLst>
                </a:gridCol>
                <a:gridCol w="668115">
                  <a:extLst>
                    <a:ext uri="{9D8B030D-6E8A-4147-A177-3AD203B41FA5}">
                      <a16:colId xmlns:a16="http://schemas.microsoft.com/office/drawing/2014/main" val="817420233"/>
                    </a:ext>
                  </a:extLst>
                </a:gridCol>
                <a:gridCol w="733169">
                  <a:extLst>
                    <a:ext uri="{9D8B030D-6E8A-4147-A177-3AD203B41FA5}">
                      <a16:colId xmlns:a16="http://schemas.microsoft.com/office/drawing/2014/main" val="566354049"/>
                    </a:ext>
                  </a:extLst>
                </a:gridCol>
                <a:gridCol w="766575">
                  <a:extLst>
                    <a:ext uri="{9D8B030D-6E8A-4147-A177-3AD203B41FA5}">
                      <a16:colId xmlns:a16="http://schemas.microsoft.com/office/drawing/2014/main" val="762902145"/>
                    </a:ext>
                  </a:extLst>
                </a:gridCol>
                <a:gridCol w="745476">
                  <a:extLst>
                    <a:ext uri="{9D8B030D-6E8A-4147-A177-3AD203B41FA5}">
                      <a16:colId xmlns:a16="http://schemas.microsoft.com/office/drawing/2014/main" val="3218478125"/>
                    </a:ext>
                  </a:extLst>
                </a:gridCol>
                <a:gridCol w="717345">
                  <a:extLst>
                    <a:ext uri="{9D8B030D-6E8A-4147-A177-3AD203B41FA5}">
                      <a16:colId xmlns:a16="http://schemas.microsoft.com/office/drawing/2014/main" val="262482599"/>
                    </a:ext>
                  </a:extLst>
                </a:gridCol>
                <a:gridCol w="669874">
                  <a:extLst>
                    <a:ext uri="{9D8B030D-6E8A-4147-A177-3AD203B41FA5}">
                      <a16:colId xmlns:a16="http://schemas.microsoft.com/office/drawing/2014/main" val="3898307516"/>
                    </a:ext>
                  </a:extLst>
                </a:gridCol>
                <a:gridCol w="625918">
                  <a:extLst>
                    <a:ext uri="{9D8B030D-6E8A-4147-A177-3AD203B41FA5}">
                      <a16:colId xmlns:a16="http://schemas.microsoft.com/office/drawing/2014/main" val="501701807"/>
                    </a:ext>
                  </a:extLst>
                </a:gridCol>
                <a:gridCol w="632951">
                  <a:extLst>
                    <a:ext uri="{9D8B030D-6E8A-4147-A177-3AD203B41FA5}">
                      <a16:colId xmlns:a16="http://schemas.microsoft.com/office/drawing/2014/main" val="2335344541"/>
                    </a:ext>
                  </a:extLst>
                </a:gridCol>
                <a:gridCol w="564382">
                  <a:extLst>
                    <a:ext uri="{9D8B030D-6E8A-4147-A177-3AD203B41FA5}">
                      <a16:colId xmlns:a16="http://schemas.microsoft.com/office/drawing/2014/main" val="798406045"/>
                    </a:ext>
                  </a:extLst>
                </a:gridCol>
                <a:gridCol w="597787">
                  <a:extLst>
                    <a:ext uri="{9D8B030D-6E8A-4147-A177-3AD203B41FA5}">
                      <a16:colId xmlns:a16="http://schemas.microsoft.com/office/drawing/2014/main" val="3560570774"/>
                    </a:ext>
                  </a:extLst>
                </a:gridCol>
                <a:gridCol w="647017">
                  <a:extLst>
                    <a:ext uri="{9D8B030D-6E8A-4147-A177-3AD203B41FA5}">
                      <a16:colId xmlns:a16="http://schemas.microsoft.com/office/drawing/2014/main" val="3973918721"/>
                    </a:ext>
                  </a:extLst>
                </a:gridCol>
                <a:gridCol w="625918">
                  <a:extLst>
                    <a:ext uri="{9D8B030D-6E8A-4147-A177-3AD203B41FA5}">
                      <a16:colId xmlns:a16="http://schemas.microsoft.com/office/drawing/2014/main" val="47144255"/>
                    </a:ext>
                  </a:extLst>
                </a:gridCol>
                <a:gridCol w="576690">
                  <a:extLst>
                    <a:ext uri="{9D8B030D-6E8A-4147-A177-3AD203B41FA5}">
                      <a16:colId xmlns:a16="http://schemas.microsoft.com/office/drawing/2014/main" val="533390098"/>
                    </a:ext>
                  </a:extLst>
                </a:gridCol>
                <a:gridCol w="562624">
                  <a:extLst>
                    <a:ext uri="{9D8B030D-6E8A-4147-A177-3AD203B41FA5}">
                      <a16:colId xmlns:a16="http://schemas.microsoft.com/office/drawing/2014/main" val="121686658"/>
                    </a:ext>
                  </a:extLst>
                </a:gridCol>
                <a:gridCol w="576690">
                  <a:extLst>
                    <a:ext uri="{9D8B030D-6E8A-4147-A177-3AD203B41FA5}">
                      <a16:colId xmlns:a16="http://schemas.microsoft.com/office/drawing/2014/main" val="3118542439"/>
                    </a:ext>
                  </a:extLst>
                </a:gridCol>
              </a:tblGrid>
              <a:tr h="502665">
                <a:tc>
                  <a:txBody>
                    <a:bodyPr/>
                    <a:lstStyle/>
                    <a:p>
                      <a:pPr algn="ctr" fontAlgn="ctr"/>
                      <a:r>
                        <a:rPr lang="en-US" sz="600" b="1" i="0" u="none" strike="noStrike" dirty="0">
                          <a:solidFill>
                            <a:srgbClr val="FFFFFF"/>
                          </a:solidFill>
                          <a:effectLst/>
                          <a:latin typeface="Calibri" panose="020F0502020204030204" pitchFamily="34" charset="0"/>
                        </a:rPr>
                        <a:t>Percent by Group</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Colorado Springs 11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Academy SD 20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District 49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Lewis Palmer 38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Harrison SD 2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Widefield SD 3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Cheyenne Mountain SD 12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Ftn Ft Carson   SD 8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Manitou Springs SD 14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Peyton 23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Ellicott SD 22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Calhan SD RJ1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Hanover SD 28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Big Sandy SD 100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Edison SD 54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tc>
                  <a:txBody>
                    <a:bodyPr/>
                    <a:lstStyle/>
                    <a:p>
                      <a:pPr algn="ctr" fontAlgn="ctr"/>
                      <a:r>
                        <a:rPr lang="en-US" sz="600" b="1" i="0" u="none" strike="noStrike" dirty="0">
                          <a:solidFill>
                            <a:srgbClr val="FFFFFF"/>
                          </a:solidFill>
                          <a:effectLst/>
                          <a:latin typeface="Calibri" panose="020F0502020204030204" pitchFamily="34" charset="0"/>
                        </a:rPr>
                        <a:t>  Miami-Yoder SD 60  </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4062"/>
                    </a:solidFill>
                  </a:tcPr>
                </a:tc>
                <a:extLst>
                  <a:ext uri="{0D108BD9-81ED-4DB2-BD59-A6C34878D82A}">
                    <a16:rowId xmlns:a16="http://schemas.microsoft.com/office/drawing/2014/main" val="2317907385"/>
                  </a:ext>
                </a:extLst>
              </a:tr>
              <a:tr h="203459">
                <a:tc>
                  <a:txBody>
                    <a:bodyPr/>
                    <a:lstStyle/>
                    <a:p>
                      <a:pPr algn="r" fontAlgn="ctr"/>
                      <a:r>
                        <a:rPr lang="en-US" sz="800" b="0" i="0" u="none" strike="noStrike" dirty="0">
                          <a:solidFill>
                            <a:srgbClr val="000000"/>
                          </a:solidFill>
                          <a:effectLst/>
                          <a:latin typeface="Arial" panose="020B0604020202020204" pitchFamily="34" charset="0"/>
                        </a:rPr>
                        <a:t>Commercial</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11.373%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8.541%</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4.083%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2.824%</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13.365%</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5.412%</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3.897%</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2.671%</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2.791%</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0.181%</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0.906%</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2.497%</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3.217%</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0.045%</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0.00%</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800" b="0" i="0" u="none" strike="noStrike" dirty="0">
                          <a:solidFill>
                            <a:srgbClr val="000000"/>
                          </a:solidFill>
                          <a:effectLst/>
                          <a:latin typeface="Arial" panose="020B0604020202020204" pitchFamily="34" charset="0"/>
                        </a:rPr>
                        <a:t>0.18%</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12241304"/>
                  </a:ext>
                </a:extLst>
              </a:tr>
              <a:tr h="203459">
                <a:tc>
                  <a:txBody>
                    <a:bodyPr/>
                    <a:lstStyle/>
                    <a:p>
                      <a:pPr algn="r" fontAlgn="ctr"/>
                      <a:r>
                        <a:rPr lang="en-US" sz="800" b="0" i="0" u="none" strike="noStrike" dirty="0">
                          <a:solidFill>
                            <a:srgbClr val="000000"/>
                          </a:solidFill>
                          <a:effectLst/>
                          <a:latin typeface="Arial" panose="020B0604020202020204" pitchFamily="34" charset="0"/>
                        </a:rPr>
                        <a:t>Residential</a:t>
                      </a:r>
                    </a:p>
                  </a:txBody>
                  <a:tcPr marL="4926" marR="4926" marT="49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80.649%</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83.428%</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90.873%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92.461%</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78.558%</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89.113%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92.572%</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90.323%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87.805%</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84.353%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63.524%</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70.309%</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65.882%</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65.949%</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11.78%</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Arial" panose="020B0604020202020204" pitchFamily="34" charset="0"/>
                        </a:rPr>
                        <a:t>69.83%</a:t>
                      </a:r>
                    </a:p>
                  </a:txBody>
                  <a:tcPr marL="4926" marR="4926" marT="49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1694855"/>
                  </a:ext>
                </a:extLst>
              </a:tr>
            </a:tbl>
          </a:graphicData>
        </a:graphic>
      </p:graphicFrame>
    </p:spTree>
    <p:extLst>
      <p:ext uri="{BB962C8B-B14F-4D97-AF65-F5344CB8AC3E}">
        <p14:creationId xmlns:p14="http://schemas.microsoft.com/office/powerpoint/2010/main" val="2334421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7400-0B9D-46E0-AD5C-FC8DAADA67AD}"/>
              </a:ext>
            </a:extLst>
          </p:cNvPr>
          <p:cNvSpPr>
            <a:spLocks noGrp="1"/>
          </p:cNvSpPr>
          <p:nvPr>
            <p:ph type="title"/>
          </p:nvPr>
        </p:nvSpPr>
        <p:spPr>
          <a:xfrm>
            <a:off x="475672" y="1458590"/>
            <a:ext cx="4605390" cy="1151965"/>
          </a:xfrm>
        </p:spPr>
        <p:txBody>
          <a:bodyPr/>
          <a:lstStyle/>
          <a:p>
            <a:r>
              <a:rPr lang="en-US" dirty="0"/>
              <a:t>Planning Data</a:t>
            </a:r>
          </a:p>
        </p:txBody>
      </p:sp>
      <p:pic>
        <p:nvPicPr>
          <p:cNvPr id="9" name="Picture 8">
            <a:extLst>
              <a:ext uri="{FF2B5EF4-FFF2-40B4-BE49-F238E27FC236}">
                <a16:creationId xmlns:a16="http://schemas.microsoft.com/office/drawing/2014/main" id="{31FF20F0-C4B4-4889-8E07-90FAD07C645C}"/>
              </a:ext>
            </a:extLst>
          </p:cNvPr>
          <p:cNvPicPr>
            <a:picLocks noChangeAspect="1"/>
          </p:cNvPicPr>
          <p:nvPr/>
        </p:nvPicPr>
        <p:blipFill>
          <a:blip r:embed="rId3"/>
          <a:stretch>
            <a:fillRect/>
          </a:stretch>
        </p:blipFill>
        <p:spPr>
          <a:xfrm>
            <a:off x="475672" y="373879"/>
            <a:ext cx="1597290" cy="774259"/>
          </a:xfrm>
          <a:prstGeom prst="rect">
            <a:avLst/>
          </a:prstGeom>
        </p:spPr>
      </p:pic>
      <p:sp>
        <p:nvSpPr>
          <p:cNvPr id="11" name="TextBox 10">
            <a:extLst>
              <a:ext uri="{FF2B5EF4-FFF2-40B4-BE49-F238E27FC236}">
                <a16:creationId xmlns:a16="http://schemas.microsoft.com/office/drawing/2014/main" id="{3612E624-67A1-4192-B1A3-DE0C44CE4652}"/>
              </a:ext>
            </a:extLst>
          </p:cNvPr>
          <p:cNvSpPr txBox="1"/>
          <p:nvPr/>
        </p:nvSpPr>
        <p:spPr>
          <a:xfrm>
            <a:off x="561487" y="2610555"/>
            <a:ext cx="4260031"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Building Data:  District, Zone, School</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Projected Housing Units per Zone</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Starts – Validate Trend</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Closing – Trend</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Neighboring district “potential” impacts NOT included</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“Potential” Student Impact</a:t>
            </a:r>
          </a:p>
        </p:txBody>
      </p:sp>
      <p:graphicFrame>
        <p:nvGraphicFramePr>
          <p:cNvPr id="5" name="Table 4">
            <a:extLst>
              <a:ext uri="{FF2B5EF4-FFF2-40B4-BE49-F238E27FC236}">
                <a16:creationId xmlns:a16="http://schemas.microsoft.com/office/drawing/2014/main" id="{591E35DD-913E-4690-9DB5-D97CCD5EEDFD}"/>
              </a:ext>
            </a:extLst>
          </p:cNvPr>
          <p:cNvGraphicFramePr>
            <a:graphicFrameLocks noGrp="1"/>
          </p:cNvGraphicFramePr>
          <p:nvPr>
            <p:extLst>
              <p:ext uri="{D42A27DB-BD31-4B8C-83A1-F6EECF244321}">
                <p14:modId xmlns:p14="http://schemas.microsoft.com/office/powerpoint/2010/main" val="181021512"/>
              </p:ext>
            </p:extLst>
          </p:nvPr>
        </p:nvGraphicFramePr>
        <p:xfrm>
          <a:off x="4821518" y="117480"/>
          <a:ext cx="6547888" cy="5913317"/>
        </p:xfrm>
        <a:graphic>
          <a:graphicData uri="http://schemas.openxmlformats.org/drawingml/2006/table">
            <a:tbl>
              <a:tblPr/>
              <a:tblGrid>
                <a:gridCol w="1953598">
                  <a:extLst>
                    <a:ext uri="{9D8B030D-6E8A-4147-A177-3AD203B41FA5}">
                      <a16:colId xmlns:a16="http://schemas.microsoft.com/office/drawing/2014/main" val="2466651184"/>
                    </a:ext>
                  </a:extLst>
                </a:gridCol>
                <a:gridCol w="561466">
                  <a:extLst>
                    <a:ext uri="{9D8B030D-6E8A-4147-A177-3AD203B41FA5}">
                      <a16:colId xmlns:a16="http://schemas.microsoft.com/office/drawing/2014/main" val="3160781510"/>
                    </a:ext>
                  </a:extLst>
                </a:gridCol>
                <a:gridCol w="666581">
                  <a:extLst>
                    <a:ext uri="{9D8B030D-6E8A-4147-A177-3AD203B41FA5}">
                      <a16:colId xmlns:a16="http://schemas.microsoft.com/office/drawing/2014/main" val="2775613713"/>
                    </a:ext>
                  </a:extLst>
                </a:gridCol>
                <a:gridCol w="717857">
                  <a:extLst>
                    <a:ext uri="{9D8B030D-6E8A-4147-A177-3AD203B41FA5}">
                      <a16:colId xmlns:a16="http://schemas.microsoft.com/office/drawing/2014/main" val="4277245404"/>
                    </a:ext>
                  </a:extLst>
                </a:gridCol>
                <a:gridCol w="638380">
                  <a:extLst>
                    <a:ext uri="{9D8B030D-6E8A-4147-A177-3AD203B41FA5}">
                      <a16:colId xmlns:a16="http://schemas.microsoft.com/office/drawing/2014/main" val="3991427206"/>
                    </a:ext>
                  </a:extLst>
                </a:gridCol>
                <a:gridCol w="605053">
                  <a:extLst>
                    <a:ext uri="{9D8B030D-6E8A-4147-A177-3AD203B41FA5}">
                      <a16:colId xmlns:a16="http://schemas.microsoft.com/office/drawing/2014/main" val="1580692257"/>
                    </a:ext>
                  </a:extLst>
                </a:gridCol>
                <a:gridCol w="799900">
                  <a:extLst>
                    <a:ext uri="{9D8B030D-6E8A-4147-A177-3AD203B41FA5}">
                      <a16:colId xmlns:a16="http://schemas.microsoft.com/office/drawing/2014/main" val="3279946335"/>
                    </a:ext>
                  </a:extLst>
                </a:gridCol>
                <a:gridCol w="605053">
                  <a:extLst>
                    <a:ext uri="{9D8B030D-6E8A-4147-A177-3AD203B41FA5}">
                      <a16:colId xmlns:a16="http://schemas.microsoft.com/office/drawing/2014/main" val="3540880426"/>
                    </a:ext>
                  </a:extLst>
                </a:gridCol>
              </a:tblGrid>
              <a:tr h="137750">
                <a:tc gridSpan="2">
                  <a:txBody>
                    <a:bodyPr/>
                    <a:lstStyle/>
                    <a:p>
                      <a:pPr algn="ctr" fontAlgn="b"/>
                      <a:r>
                        <a:rPr lang="en-US" sz="900" b="1" i="0" u="none" strike="noStrike" dirty="0">
                          <a:solidFill>
                            <a:srgbClr val="FFFFFF"/>
                          </a:solidFill>
                          <a:effectLst/>
                          <a:latin typeface="Calibri" panose="020F0502020204030204" pitchFamily="34" charset="0"/>
                        </a:rPr>
                        <a:t>DISTRICT 49 - AT A GLANCE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0000"/>
                    </a:solidFill>
                  </a:tcPr>
                </a:tc>
                <a:tc hMerge="1">
                  <a:txBody>
                    <a:bodyPr/>
                    <a:lstStyle/>
                    <a:p>
                      <a:endParaRPr lang="en-US"/>
                    </a:p>
                  </a:txBody>
                  <a:tcPr/>
                </a:tc>
                <a:tc>
                  <a:txBody>
                    <a:bodyPr/>
                    <a:lstStyle/>
                    <a:p>
                      <a:pPr algn="ct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r" fontAlgn="b"/>
                      <a:r>
                        <a:rPr lang="en-US" sz="900" b="1" i="0" u="none" strike="noStrike" dirty="0">
                          <a:solidFill>
                            <a:srgbClr val="FFFFFF"/>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440612114"/>
                  </a:ext>
                </a:extLst>
              </a:tr>
              <a:tr h="137750">
                <a:tc gridSpan="2">
                  <a:txBody>
                    <a:bodyPr/>
                    <a:lstStyle/>
                    <a:p>
                      <a:pPr algn="ctr" fontAlgn="ctr"/>
                      <a:r>
                        <a:rPr lang="en-US" sz="900" b="1" i="0" u="none" strike="noStrike" dirty="0">
                          <a:solidFill>
                            <a:srgbClr val="FFFFFF"/>
                          </a:solidFill>
                          <a:effectLst/>
                          <a:latin typeface="Calibri" panose="020F0502020204030204" pitchFamily="34" charset="0"/>
                        </a:rPr>
                        <a:t>BUILDING STATISTICS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a:txBody>
                    <a:bodyPr/>
                    <a:lstStyle/>
                    <a:p>
                      <a:pPr algn="ctr" fontAlgn="ctr"/>
                      <a:r>
                        <a:rPr lang="en-US" sz="900" b="1" i="0" u="none" strike="noStrike" dirty="0">
                          <a:solidFill>
                            <a:srgbClr val="FFFFFF"/>
                          </a:solidFill>
                          <a:effectLst/>
                          <a:latin typeface="Calibri" panose="020F0502020204030204" pitchFamily="34" charset="0"/>
                        </a:rPr>
                        <a:t>Falcon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548235"/>
                    </a:solidFill>
                  </a:tcPr>
                </a:tc>
                <a:tc>
                  <a:txBody>
                    <a:bodyPr/>
                    <a:lstStyle/>
                    <a:p>
                      <a:pPr algn="ctr" fontAlgn="ctr"/>
                      <a:r>
                        <a:rPr lang="en-US" sz="900" b="1" i="0" u="none" strike="noStrike" dirty="0">
                          <a:solidFill>
                            <a:srgbClr val="FFFFFF"/>
                          </a:solidFill>
                          <a:effectLst/>
                          <a:latin typeface="Calibri" panose="020F0502020204030204" pitchFamily="34" charset="0"/>
                        </a:rPr>
                        <a:t>Sand Creek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algn="ctr" fontAlgn="ctr"/>
                      <a:r>
                        <a:rPr lang="en-US" sz="900" b="1" i="0" u="none" strike="noStrike" dirty="0">
                          <a:solidFill>
                            <a:srgbClr val="FFFFFF"/>
                          </a:solidFill>
                          <a:effectLst/>
                          <a:latin typeface="Calibri" panose="020F0502020204030204" pitchFamily="34" charset="0"/>
                        </a:rPr>
                        <a:t>Power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305496"/>
                    </a:solidFill>
                  </a:tcPr>
                </a:tc>
                <a:tc>
                  <a:txBody>
                    <a:bodyPr/>
                    <a:lstStyle/>
                    <a:p>
                      <a:pPr algn="ctr" fontAlgn="ctr"/>
                      <a:r>
                        <a:rPr lang="en-US" sz="900" b="1" i="0" u="none" strike="noStrike" dirty="0">
                          <a:solidFill>
                            <a:srgbClr val="FFFFFF"/>
                          </a:solidFill>
                          <a:effectLst/>
                          <a:latin typeface="Calibri" panose="020F0502020204030204" pitchFamily="34" charset="0"/>
                        </a:rPr>
                        <a:t>iConnect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7030A0"/>
                    </a:solidFill>
                  </a:tcPr>
                </a:tc>
                <a:tc>
                  <a:txBody>
                    <a:bodyPr/>
                    <a:lstStyle/>
                    <a:p>
                      <a:pPr algn="ctr" fontAlgn="ctr"/>
                      <a:r>
                        <a:rPr lang="en-US" sz="900" b="1" i="0" u="none" strike="noStrike" dirty="0">
                          <a:solidFill>
                            <a:srgbClr val="FFFFFF"/>
                          </a:solidFill>
                          <a:effectLst/>
                          <a:latin typeface="Calibri" panose="020F0502020204030204" pitchFamily="34" charset="0"/>
                        </a:rPr>
                        <a:t>Educational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F4FB9"/>
                    </a:solidFill>
                  </a:tcPr>
                </a:tc>
                <a:tc>
                  <a:txBody>
                    <a:bodyPr/>
                    <a:lstStyle/>
                    <a:p>
                      <a:pPr algn="ctr" fontAlgn="ctr"/>
                      <a:r>
                        <a:rPr lang="en-US" sz="900" b="1" i="0" u="none" strike="noStrike" dirty="0">
                          <a:solidFill>
                            <a:srgbClr val="000000"/>
                          </a:solidFill>
                          <a:effectLst/>
                          <a:latin typeface="Calibri" panose="020F0502020204030204" pitchFamily="34" charset="0"/>
                        </a:rPr>
                        <a:t>Central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D966"/>
                    </a:solidFill>
                  </a:tcPr>
                </a:tc>
                <a:extLst>
                  <a:ext uri="{0D108BD9-81ED-4DB2-BD59-A6C34878D82A}">
                    <a16:rowId xmlns:a16="http://schemas.microsoft.com/office/drawing/2014/main" val="3319754001"/>
                  </a:ext>
                </a:extLst>
              </a:tr>
              <a:tr h="137750">
                <a:tc>
                  <a:txBody>
                    <a:bodyPr/>
                    <a:lstStyle/>
                    <a:p>
                      <a:pPr algn="ctr" fontAlgn="b"/>
                      <a:r>
                        <a:rPr lang="en-US" sz="900" b="1" i="0" u="none" strike="noStrike" dirty="0">
                          <a:solidFill>
                            <a:srgbClr val="000000"/>
                          </a:solidFill>
                          <a:effectLst/>
                          <a:latin typeface="Calibri" panose="020F0502020204030204" pitchFamily="34" charset="0"/>
                        </a:rPr>
                        <a:t>Statistics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900" b="0" i="0" u="none" strike="noStrike" dirty="0">
                          <a:solidFill>
                            <a:srgbClr val="000000"/>
                          </a:solidFill>
                          <a:effectLst/>
                          <a:latin typeface="Calibri" panose="020F0502020204030204" pitchFamily="34" charset="0"/>
                        </a:rPr>
                        <a:t>Total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900" b="1" i="0" u="none" strike="noStrike" dirty="0">
                          <a:solidFill>
                            <a:srgbClr val="FFFFFF"/>
                          </a:solidFill>
                          <a:effectLst/>
                          <a:latin typeface="Calibri" panose="020F0502020204030204" pitchFamily="34" charset="0"/>
                        </a:rPr>
                        <a:t>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548235"/>
                    </a:solidFill>
                  </a:tcPr>
                </a:tc>
                <a:tc>
                  <a:txBody>
                    <a:bodyPr/>
                    <a:lstStyle/>
                    <a:p>
                      <a:pPr algn="ctr" fontAlgn="ctr"/>
                      <a:r>
                        <a:rPr lang="en-US" sz="900" b="1" i="0" u="none" strike="noStrike" dirty="0">
                          <a:solidFill>
                            <a:srgbClr val="FFFFFF"/>
                          </a:solidFill>
                          <a:effectLst/>
                          <a:latin typeface="Calibri" panose="020F0502020204030204" pitchFamily="34" charset="0"/>
                        </a:rPr>
                        <a:t>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n-US" sz="900" b="1" i="0" u="none" strike="noStrike" dirty="0">
                          <a:solidFill>
                            <a:srgbClr val="FFFFFF"/>
                          </a:solidFill>
                          <a:effectLst/>
                          <a:latin typeface="Calibri" panose="020F0502020204030204" pitchFamily="34" charset="0"/>
                        </a:rPr>
                        <a:t>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305496"/>
                    </a:solidFill>
                  </a:tcPr>
                </a:tc>
                <a:tc>
                  <a:txBody>
                    <a:bodyPr/>
                    <a:lstStyle/>
                    <a:p>
                      <a:pPr algn="ctr" fontAlgn="ctr"/>
                      <a:r>
                        <a:rPr lang="en-US" sz="900" b="1" i="0" u="none" strike="noStrike" dirty="0">
                          <a:solidFill>
                            <a:srgbClr val="FFFFFF"/>
                          </a:solidFill>
                          <a:effectLst/>
                          <a:latin typeface="Calibri" panose="020F0502020204030204" pitchFamily="34" charset="0"/>
                        </a:rPr>
                        <a:t>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900" b="1" i="0" u="none" strike="noStrike" dirty="0">
                          <a:solidFill>
                            <a:srgbClr val="FFFFFF"/>
                          </a:solidFill>
                          <a:effectLst/>
                          <a:latin typeface="Calibri" panose="020F0502020204030204" pitchFamily="34" charset="0"/>
                        </a:rPr>
                        <a:t>Services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F4FB9"/>
                    </a:solidFill>
                  </a:tcPr>
                </a:tc>
                <a:tc>
                  <a:txBody>
                    <a:bodyPr/>
                    <a:lstStyle/>
                    <a:p>
                      <a:pPr algn="ctr" fontAlgn="ctr"/>
                      <a:r>
                        <a:rPr lang="en-US" sz="900" b="1" i="0" u="none" strike="noStrike" dirty="0">
                          <a:solidFill>
                            <a:srgbClr val="000000"/>
                          </a:solidFill>
                          <a:effectLst/>
                          <a:latin typeface="Calibri" panose="020F0502020204030204" pitchFamily="34" charset="0"/>
                        </a:rPr>
                        <a:t>Services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135749757"/>
                  </a:ext>
                </a:extLst>
              </a:tr>
              <a:tr h="205523">
                <a:tc>
                  <a:txBody>
                    <a:bodyPr/>
                    <a:lstStyle/>
                    <a:p>
                      <a:pPr algn="r" fontAlgn="b"/>
                      <a:r>
                        <a:rPr lang="en-US" sz="900" b="0" i="0" u="none" strike="noStrike" dirty="0">
                          <a:solidFill>
                            <a:srgbClr val="000000"/>
                          </a:solidFill>
                          <a:effectLst/>
                          <a:latin typeface="Calibri" panose="020F0502020204030204" pitchFamily="34" charset="0"/>
                        </a:rPr>
                        <a:t>Average Age of Bldgs</a:t>
                      </a:r>
                    </a:p>
                  </a:txBody>
                  <a:tcPr marL="0" marR="3413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25.49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26.33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33.33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16.80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49.00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19.50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29.50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83480852"/>
                  </a:ext>
                </a:extLst>
              </a:tr>
              <a:tr h="137750">
                <a:tc>
                  <a:txBody>
                    <a:bodyPr/>
                    <a:lstStyle/>
                    <a:p>
                      <a:pPr algn="r" fontAlgn="b"/>
                      <a:r>
                        <a:rPr lang="en-US" sz="900" b="0" i="0" u="none" strike="noStrike" dirty="0">
                          <a:solidFill>
                            <a:srgbClr val="000000"/>
                          </a:solidFill>
                          <a:effectLst/>
                          <a:latin typeface="Calibri" panose="020F0502020204030204" pitchFamily="34" charset="0"/>
                        </a:rPr>
                        <a:t>Building Square Feet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1,609,827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596,185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484,723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528,919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76,750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42,866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53,978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9926389"/>
                  </a:ext>
                </a:extLst>
              </a:tr>
              <a:tr h="137750">
                <a:tc>
                  <a:txBody>
                    <a:bodyPr/>
                    <a:lstStyle/>
                    <a:p>
                      <a:pPr algn="r" fontAlgn="b"/>
                      <a:r>
                        <a:rPr lang="en-US" sz="900" b="0" i="0" u="none" strike="noStrike" dirty="0">
                          <a:solidFill>
                            <a:srgbClr val="000000"/>
                          </a:solidFill>
                          <a:effectLst/>
                          <a:latin typeface="Calibri" panose="020F0502020204030204" pitchFamily="34" charset="0"/>
                        </a:rPr>
                        <a:t>Modular Square Feet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119,189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23,813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76,296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19,080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17,707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2,532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97986340"/>
                  </a:ext>
                </a:extLst>
              </a:tr>
              <a:tr h="137750">
                <a:tc>
                  <a:txBody>
                    <a:bodyPr/>
                    <a:lstStyle/>
                    <a:p>
                      <a:pPr algn="r" fontAlgn="b"/>
                      <a:r>
                        <a:rPr lang="en-US" sz="900" b="0" i="0" u="none" strike="noStrike" dirty="0">
                          <a:solidFill>
                            <a:srgbClr val="000000"/>
                          </a:solidFill>
                          <a:effectLst/>
                          <a:latin typeface="Calibri" panose="020F0502020204030204" pitchFamily="34" charset="0"/>
                        </a:rPr>
                        <a:t>Other Building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23,558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18,998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4,560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73508286"/>
                  </a:ext>
                </a:extLst>
              </a:tr>
              <a:tr h="137750">
                <a:tc>
                  <a:txBody>
                    <a:bodyPr/>
                    <a:lstStyle/>
                    <a:p>
                      <a:pPr algn="r" fontAlgn="b"/>
                      <a:r>
                        <a:rPr lang="en-US" sz="900" b="1" i="0" u="none" strike="noStrike" dirty="0">
                          <a:solidFill>
                            <a:srgbClr val="000000"/>
                          </a:solidFill>
                          <a:effectLst/>
                          <a:latin typeface="Calibri" panose="020F0502020204030204" pitchFamily="34" charset="0"/>
                        </a:rPr>
                        <a:t>Total Square Feet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1,752,574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619,998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580,017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552,559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94,457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42,866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17,232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940588051"/>
                  </a:ext>
                </a:extLst>
              </a:tr>
              <a:tr h="137750">
                <a:tc>
                  <a:txBody>
                    <a:bodyPr/>
                    <a:lstStyle/>
                    <a:p>
                      <a:pPr algn="r" fontAlgn="b"/>
                      <a:r>
                        <a:rPr lang="en-US" sz="900" b="1" i="0" u="none" strike="noStrike" dirty="0">
                          <a:solidFill>
                            <a:srgbClr val="000000"/>
                          </a:solidFill>
                          <a:effectLst/>
                          <a:latin typeface="Calibri" panose="020F0502020204030204" pitchFamily="34" charset="0"/>
                        </a:rPr>
                        <a:t>Total Acreage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401.22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204.31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96.36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100.55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14.55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9.13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10.2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58378459"/>
                  </a:ext>
                </a:extLst>
              </a:tr>
              <a:tr h="137750">
                <a:tc>
                  <a:txBody>
                    <a:bodyPr/>
                    <a:lstStyle/>
                    <a:p>
                      <a:pPr algn="r" fontAlgn="b"/>
                      <a:r>
                        <a:rPr lang="en-US" sz="900" b="1" i="0" u="none" strike="noStrike" dirty="0">
                          <a:solidFill>
                            <a:srgbClr val="000000"/>
                          </a:solidFill>
                          <a:effectLst/>
                          <a:latin typeface="Calibri" panose="020F0502020204030204" pitchFamily="34" charset="0"/>
                        </a:rPr>
                        <a:t>Deducted SQFT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1,395,878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412,396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502,885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480,597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58,697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56,510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03950472"/>
                  </a:ext>
                </a:extLst>
              </a:tr>
              <a:tr h="137750">
                <a:tc>
                  <a:txBody>
                    <a:bodyPr/>
                    <a:lstStyle/>
                    <a:p>
                      <a:pPr algn="r" fontAlgn="b"/>
                      <a:r>
                        <a:rPr lang="en-US" sz="900" b="1" i="0" u="none" strike="noStrike" dirty="0">
                          <a:solidFill>
                            <a:srgbClr val="000000"/>
                          </a:solidFill>
                          <a:effectLst/>
                          <a:latin typeface="Calibri" panose="020F0502020204030204" pitchFamily="34" charset="0"/>
                        </a:rPr>
                        <a:t>Acreage Maintained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367.50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193.90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85.10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88.50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12.40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9.13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9.19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751426123"/>
                  </a:ext>
                </a:extLst>
              </a:tr>
              <a:tr h="137750">
                <a:tc>
                  <a:txBody>
                    <a:bodyPr/>
                    <a:lstStyle/>
                    <a:p>
                      <a:pPr algn="r" fontAlgn="b"/>
                      <a:r>
                        <a:rPr lang="en-US" sz="900" b="0" i="0" u="none" strike="noStrike" dirty="0">
                          <a:solidFill>
                            <a:srgbClr val="000000"/>
                          </a:solidFill>
                          <a:effectLst/>
                          <a:latin typeface="Calibri" panose="020F0502020204030204" pitchFamily="34" charset="0"/>
                        </a:rPr>
                        <a:t>Functional Capacity (Bldg)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13,397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4,867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4,246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4,284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808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426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64509775"/>
                  </a:ext>
                </a:extLst>
              </a:tr>
              <a:tr h="137750">
                <a:tc>
                  <a:txBody>
                    <a:bodyPr/>
                    <a:lstStyle/>
                    <a:p>
                      <a:pPr algn="r" fontAlgn="b"/>
                      <a:r>
                        <a:rPr lang="en-US" sz="900" b="0" i="0" u="none" strike="noStrike" dirty="0">
                          <a:solidFill>
                            <a:srgbClr val="000000"/>
                          </a:solidFill>
                          <a:effectLst/>
                          <a:latin typeface="Calibri" panose="020F0502020204030204" pitchFamily="34" charset="0"/>
                        </a:rPr>
                        <a:t>Functional Capacity (w/Modulars)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15,491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5,382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5,438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4,671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808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426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95128502"/>
                  </a:ext>
                </a:extLst>
              </a:tr>
              <a:tr h="137750">
                <a:tc>
                  <a:txBody>
                    <a:bodyPr/>
                    <a:lstStyle/>
                    <a:p>
                      <a:pPr algn="r" fontAlgn="b"/>
                      <a:r>
                        <a:rPr lang="en-US" sz="900" b="1" i="0" u="none" strike="noStrike" dirty="0">
                          <a:solidFill>
                            <a:srgbClr val="000000"/>
                          </a:solidFill>
                          <a:effectLst/>
                          <a:latin typeface="Calibri" panose="020F0502020204030204" pitchFamily="34" charset="0"/>
                        </a:rPr>
                        <a:t>Enrollment [2023]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12,287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4,086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4,294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3,907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635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dirty="0">
                          <a:solidFill>
                            <a:srgbClr val="000000"/>
                          </a:solidFill>
                          <a:effectLst/>
                          <a:latin typeface="Calibri" panose="020F0502020204030204" pitchFamily="34" charset="0"/>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32465332"/>
                  </a:ext>
                </a:extLst>
              </a:tr>
              <a:tr h="137750">
                <a:tc>
                  <a:txBody>
                    <a:bodyPr/>
                    <a:lstStyle/>
                    <a:p>
                      <a:pPr algn="r"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9731886"/>
                  </a:ext>
                </a:extLst>
              </a:tr>
              <a:tr h="153056">
                <a:tc gridSpan="8">
                  <a:txBody>
                    <a:bodyPr/>
                    <a:lstStyle/>
                    <a:p>
                      <a:pPr algn="ctr" fontAlgn="b"/>
                      <a:r>
                        <a:rPr lang="en-US" sz="1000" b="1" i="0" u="none" strike="noStrike" dirty="0">
                          <a:solidFill>
                            <a:srgbClr val="FFFFFF"/>
                          </a:solidFill>
                          <a:effectLst/>
                          <a:latin typeface="Calibri" panose="020F0502020204030204" pitchFamily="34" charset="0"/>
                        </a:rPr>
                        <a:t>PROJECTED DWELLING UNITS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04392108"/>
                  </a:ext>
                </a:extLst>
              </a:tr>
              <a:tr h="275500">
                <a:tc>
                  <a:txBody>
                    <a:bodyPr/>
                    <a:lstStyle/>
                    <a:p>
                      <a:pPr algn="ctr" fontAlgn="b"/>
                      <a:r>
                        <a:rPr lang="en-US" sz="900" b="1" i="0" u="none" strike="noStrike" dirty="0">
                          <a:solidFill>
                            <a:srgbClr val="000000"/>
                          </a:solidFill>
                          <a:effectLst/>
                          <a:latin typeface="Calibri" panose="020F0502020204030204" pitchFamily="34" charset="0"/>
                        </a:rPr>
                        <a:t>Projected Dwelling Units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AEAAAA"/>
                    </a:solidFill>
                  </a:tcPr>
                </a:tc>
                <a:tc>
                  <a:txBody>
                    <a:bodyPr/>
                    <a:lstStyle/>
                    <a:p>
                      <a:pPr algn="ctr" fontAlgn="b"/>
                      <a:r>
                        <a:rPr lang="en-US" sz="900" b="1" i="0" u="none" strike="noStrike" dirty="0">
                          <a:solidFill>
                            <a:srgbClr val="000000"/>
                          </a:solidFill>
                          <a:effectLst/>
                          <a:latin typeface="Calibri" panose="020F0502020204030204" pitchFamily="34" charset="0"/>
                        </a:rPr>
                        <a:t> Total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AEAAAA"/>
                    </a:solidFill>
                  </a:tcPr>
                </a:tc>
                <a:tc>
                  <a:txBody>
                    <a:bodyPr/>
                    <a:lstStyle/>
                    <a:p>
                      <a:pPr algn="ctr" fontAlgn="ctr"/>
                      <a:r>
                        <a:rPr lang="en-US" sz="900" b="1" i="0" u="none" strike="noStrike" dirty="0">
                          <a:solidFill>
                            <a:srgbClr val="FFFFFF"/>
                          </a:solidFill>
                          <a:effectLst/>
                          <a:latin typeface="Calibri" panose="020F0502020204030204" pitchFamily="34" charset="0"/>
                        </a:rPr>
                        <a:t>*FALCON 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5623"/>
                    </a:solidFill>
                  </a:tcPr>
                </a:tc>
                <a:tc>
                  <a:txBody>
                    <a:bodyPr/>
                    <a:lstStyle/>
                    <a:p>
                      <a:pPr algn="ctr" fontAlgn="ctr"/>
                      <a:r>
                        <a:rPr lang="en-US" sz="900" b="1" i="0" u="none" strike="noStrike" dirty="0">
                          <a:solidFill>
                            <a:srgbClr val="FFFFFF"/>
                          </a:solidFill>
                          <a:effectLst/>
                          <a:latin typeface="Calibri" panose="020F0502020204030204" pitchFamily="34" charset="0"/>
                        </a:rPr>
                        <a:t>SAND CREEK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n-US" sz="900" b="1" i="0" u="none" strike="noStrike" dirty="0">
                          <a:solidFill>
                            <a:srgbClr val="FFFFFF"/>
                          </a:solidFill>
                          <a:effectLst/>
                          <a:latin typeface="Calibri" panose="020F0502020204030204" pitchFamily="34" charset="0"/>
                        </a:rPr>
                        <a:t>POWER Zone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ctr" fontAlgn="b"/>
                      <a:r>
                        <a:rPr lang="en-US" sz="900" b="1" i="0" u="none" strike="noStrike" dirty="0">
                          <a:solidFill>
                            <a:srgbClr val="FFFFFF"/>
                          </a:solidFill>
                          <a:effectLst/>
                          <a:latin typeface="Calibri" panose="020F0502020204030204" pitchFamily="34" charset="0"/>
                        </a:rPr>
                        <a:t> iConnect Zone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7030A0"/>
                    </a:solidFill>
                  </a:tcPr>
                </a:tc>
                <a:tc>
                  <a:txBody>
                    <a:bodyPr/>
                    <a:lstStyle/>
                    <a:p>
                      <a:pPr algn="ctr" fontAlgn="b"/>
                      <a:r>
                        <a:rPr lang="en-US" sz="900" b="1" i="0" u="none" strike="noStrike" dirty="0">
                          <a:solidFill>
                            <a:srgbClr val="FFFFFF"/>
                          </a:solidFill>
                          <a:effectLst/>
                          <a:latin typeface="Calibri" panose="020F0502020204030204" pitchFamily="34" charset="0"/>
                        </a:rPr>
                        <a:t> Educational Services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F4FB9"/>
                    </a:solidFill>
                  </a:tcPr>
                </a:tc>
                <a:tc>
                  <a:txBody>
                    <a:bodyPr/>
                    <a:lstStyle/>
                    <a:p>
                      <a:pPr algn="ctr" fontAlgn="b"/>
                      <a:r>
                        <a:rPr lang="en-US" sz="900" b="1" i="0" u="none" strike="noStrike" dirty="0">
                          <a:solidFill>
                            <a:srgbClr val="000000"/>
                          </a:solidFill>
                          <a:effectLst/>
                          <a:latin typeface="Calibri" panose="020F0502020204030204" pitchFamily="34" charset="0"/>
                        </a:rPr>
                        <a:t> Central Services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D966"/>
                    </a:solidFill>
                  </a:tcPr>
                </a:tc>
                <a:extLst>
                  <a:ext uri="{0D108BD9-81ED-4DB2-BD59-A6C34878D82A}">
                    <a16:rowId xmlns:a16="http://schemas.microsoft.com/office/drawing/2014/main" val="1689290186"/>
                  </a:ext>
                </a:extLst>
              </a:tr>
              <a:tr h="137750">
                <a:tc>
                  <a:txBody>
                    <a:bodyPr/>
                    <a:lstStyle/>
                    <a:p>
                      <a:pPr algn="l" fontAlgn="b"/>
                      <a:r>
                        <a:rPr lang="en-US" sz="900" b="0" i="0" u="none" strike="noStrike" dirty="0">
                          <a:solidFill>
                            <a:srgbClr val="000000"/>
                          </a:solidFill>
                          <a:effectLst/>
                          <a:latin typeface="Calibri" panose="020F0502020204030204" pitchFamily="34" charset="0"/>
                        </a:rPr>
                        <a:t>Q423 Starts [Excluded from calculations]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728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356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dirty="0">
                          <a:solidFill>
                            <a:srgbClr val="000000"/>
                          </a:solidFill>
                          <a:effectLst/>
                          <a:latin typeface="Calibri" panose="020F0502020204030204" pitchFamily="34" charset="0"/>
                        </a:rPr>
                        <a:t>                     181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dirty="0">
                          <a:solidFill>
                            <a:srgbClr val="000000"/>
                          </a:solidFill>
                          <a:effectLst/>
                          <a:latin typeface="Calibri" panose="020F0502020204030204" pitchFamily="34" charset="0"/>
                        </a:rPr>
                        <a:t>                  191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36568770"/>
                  </a:ext>
                </a:extLst>
              </a:tr>
              <a:tr h="137750">
                <a:tc>
                  <a:txBody>
                    <a:bodyPr/>
                    <a:lstStyle/>
                    <a:p>
                      <a:pPr algn="l" fontAlgn="b"/>
                      <a:r>
                        <a:rPr lang="en-US" sz="900" b="0" i="0" u="none" strike="noStrike" dirty="0">
                          <a:solidFill>
                            <a:srgbClr val="000000"/>
                          </a:solidFill>
                          <a:effectLst/>
                          <a:latin typeface="Calibri" panose="020F0502020204030204" pitchFamily="34" charset="0"/>
                        </a:rPr>
                        <a:t>Q423 Annual Closings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777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407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146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224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48884836"/>
                  </a:ext>
                </a:extLst>
              </a:tr>
              <a:tr h="258736">
                <a:tc>
                  <a:txBody>
                    <a:bodyPr/>
                    <a:lstStyle/>
                    <a:p>
                      <a:pPr algn="l" fontAlgn="b"/>
                      <a:r>
                        <a:rPr lang="en-US" sz="900" b="0" i="0" u="none" strike="noStrike" dirty="0">
                          <a:solidFill>
                            <a:srgbClr val="000000"/>
                          </a:solidFill>
                          <a:effectLst/>
                          <a:latin typeface="Calibri" panose="020F0502020204030204" pitchFamily="34" charset="0"/>
                        </a:rPr>
                        <a:t>FinVacant [Pre-Sold/Spec/Const. Complete]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177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62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66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49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8954206"/>
                  </a:ext>
                </a:extLst>
              </a:tr>
              <a:tr h="137750">
                <a:tc>
                  <a:txBody>
                    <a:bodyPr/>
                    <a:lstStyle/>
                    <a:p>
                      <a:pPr algn="l" fontAlgn="b"/>
                      <a:r>
                        <a:rPr lang="en-US" sz="900" b="0" i="0" u="none" strike="noStrike" dirty="0">
                          <a:solidFill>
                            <a:srgbClr val="000000"/>
                          </a:solidFill>
                          <a:effectLst/>
                          <a:latin typeface="Calibri" panose="020F0502020204030204" pitchFamily="34" charset="0"/>
                        </a:rPr>
                        <a:t>VDL Inventory [Lots ready to build]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1,972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1,544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243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185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72635316"/>
                  </a:ext>
                </a:extLst>
              </a:tr>
              <a:tr h="137750">
                <a:tc>
                  <a:txBody>
                    <a:bodyPr/>
                    <a:lstStyle/>
                    <a:p>
                      <a:pPr algn="l" fontAlgn="b"/>
                      <a:r>
                        <a:rPr lang="en-US" sz="900" b="0" i="0" u="none" strike="noStrike" dirty="0">
                          <a:solidFill>
                            <a:srgbClr val="000000"/>
                          </a:solidFill>
                          <a:effectLst/>
                          <a:latin typeface="Calibri" panose="020F0502020204030204" pitchFamily="34" charset="0"/>
                        </a:rPr>
                        <a:t>Future [Lot Development Pipeline]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17,949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12,852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1,825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3,272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879457682"/>
                  </a:ext>
                </a:extLst>
              </a:tr>
              <a:tr h="137750">
                <a:tc>
                  <a:txBody>
                    <a:bodyPr/>
                    <a:lstStyle/>
                    <a:p>
                      <a:pPr algn="l" fontAlgn="b"/>
                      <a:r>
                        <a:rPr lang="en-US" sz="900" b="0" i="0" u="none" strike="noStrike" dirty="0">
                          <a:solidFill>
                            <a:srgbClr val="000000"/>
                          </a:solidFill>
                          <a:effectLst/>
                          <a:latin typeface="Calibri" panose="020F0502020204030204" pitchFamily="34" charset="0"/>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21,603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14,865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2,280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3,730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dirty="0">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4356903"/>
                  </a:ext>
                </a:extLst>
              </a:tr>
              <a:tr h="137750">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78996004"/>
                  </a:ext>
                </a:extLst>
              </a:tr>
              <a:tr h="153056">
                <a:tc rowSpan="2" gridSpan="5">
                  <a:txBody>
                    <a:bodyPr/>
                    <a:lstStyle/>
                    <a:p>
                      <a:pPr algn="l" fontAlgn="ctr"/>
                      <a:r>
                        <a:rPr lang="en-US" sz="1000" b="1" i="0" u="none" strike="noStrike" dirty="0">
                          <a:solidFill>
                            <a:srgbClr val="000000"/>
                          </a:solidFill>
                          <a:effectLst/>
                          <a:latin typeface="Calibri" panose="020F0502020204030204" pitchFamily="34" charset="0"/>
                        </a:rPr>
                        <a:t>*POTENTIAL IMPACTS:  </a:t>
                      </a:r>
                      <a:r>
                        <a:rPr lang="en-US" sz="1000" b="0" i="0" u="none" strike="noStrike" dirty="0">
                          <a:solidFill>
                            <a:srgbClr val="000000"/>
                          </a:solidFill>
                          <a:effectLst/>
                          <a:latin typeface="Calibri" panose="020F0502020204030204" pitchFamily="34" charset="0"/>
                        </a:rPr>
                        <a:t>Grandview Reserve:  Builder - DR Horton [Peyton District - Boarders D49]</a:t>
                      </a:r>
                      <a:r>
                        <a:rPr lang="en-US" sz="1000" b="1" i="0" u="none" strike="noStrike" dirty="0">
                          <a:solidFill>
                            <a:srgbClr val="000000"/>
                          </a:solidFill>
                          <a:effectLst/>
                          <a:latin typeface="Calibri" panose="020F0502020204030204" pitchFamily="34" charset="0"/>
                        </a:rPr>
                        <a:t> - water / sewer by Summer of 2025</a:t>
                      </a:r>
                    </a:p>
                  </a:txBody>
                  <a:tcPr marL="0" marR="0" marT="0" marB="0" anchor="ctr">
                    <a:lnL>
                      <a:noFill/>
                    </a:lnL>
                    <a:lnR>
                      <a:noFill/>
                    </a:lnR>
                    <a:lnT>
                      <a:noFill/>
                    </a:lnT>
                    <a:lnB>
                      <a:noFill/>
                    </a:lnB>
                    <a:solidFill>
                      <a:srgbClr val="E2EFDA"/>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41559856"/>
                  </a:ext>
                </a:extLst>
              </a:tr>
              <a:tr h="153056">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965832042"/>
                  </a:ext>
                </a:extLst>
              </a:tr>
              <a:tr h="137750">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192399051"/>
                  </a:ext>
                </a:extLst>
              </a:tr>
              <a:tr h="153056">
                <a:tc gridSpan="5">
                  <a:txBody>
                    <a:bodyPr/>
                    <a:lstStyle/>
                    <a:p>
                      <a:pPr algn="ctr" fontAlgn="b"/>
                      <a:r>
                        <a:rPr lang="en-US" sz="1000" b="1" i="0" u="none" strike="noStrike" dirty="0">
                          <a:solidFill>
                            <a:srgbClr val="FFFFFF"/>
                          </a:solidFill>
                          <a:effectLst/>
                          <a:latin typeface="Calibri" panose="020F0502020204030204" pitchFamily="34" charset="0"/>
                        </a:rPr>
                        <a:t>PROJECTED STUDENT IMPACT - Immediate</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0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n-US" sz="10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n-US" sz="10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610669353"/>
                  </a:ext>
                </a:extLst>
              </a:tr>
              <a:tr h="137750">
                <a:tc>
                  <a:txBody>
                    <a:bodyPr/>
                    <a:lstStyle/>
                    <a:p>
                      <a:pPr algn="l" fontAlgn="b"/>
                      <a:r>
                        <a:rPr lang="en-US" sz="900" b="1" i="0" u="none" strike="noStrike" dirty="0">
                          <a:solidFill>
                            <a:srgbClr val="000000"/>
                          </a:solidFill>
                          <a:effectLst/>
                          <a:latin typeface="Calibri" panose="020F0502020204030204" pitchFamily="34" charset="0"/>
                        </a:rPr>
                        <a:t>Level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gn="ctr" fontAlgn="b"/>
                      <a:r>
                        <a:rPr lang="en-US" sz="900" b="1" i="0" u="none" strike="noStrike" dirty="0">
                          <a:solidFill>
                            <a:srgbClr val="000000"/>
                          </a:solidFill>
                          <a:effectLst/>
                          <a:latin typeface="Calibri" panose="020F0502020204030204" pitchFamily="34" charset="0"/>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gn="ctr" fontAlgn="b"/>
                      <a:r>
                        <a:rPr lang="en-US" sz="900" b="1" i="0" u="none" strike="noStrike" dirty="0">
                          <a:solidFill>
                            <a:srgbClr val="FFFFFF"/>
                          </a:solidFill>
                          <a:effectLst/>
                          <a:latin typeface="Calibri" panose="020F0502020204030204" pitchFamily="34" charset="0"/>
                        </a:rPr>
                        <a:t>FALCON Zone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5623"/>
                    </a:solidFill>
                  </a:tcPr>
                </a:tc>
                <a:tc>
                  <a:txBody>
                    <a:bodyPr/>
                    <a:lstStyle/>
                    <a:p>
                      <a:pPr algn="ctr" fontAlgn="b"/>
                      <a:r>
                        <a:rPr lang="en-US" sz="900" b="1" i="0" u="none" strike="noStrike" dirty="0">
                          <a:solidFill>
                            <a:srgbClr val="FFFFFF"/>
                          </a:solidFill>
                          <a:effectLst/>
                          <a:latin typeface="Calibri" panose="020F0502020204030204" pitchFamily="34" charset="0"/>
                        </a:rPr>
                        <a:t>SAND CREEK</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900" b="1" i="0" u="none" strike="noStrike" dirty="0">
                          <a:solidFill>
                            <a:srgbClr val="FFFFFF"/>
                          </a:solidFill>
                          <a:effectLst/>
                          <a:latin typeface="Calibri" panose="020F0502020204030204" pitchFamily="34" charset="0"/>
                        </a:rPr>
                        <a:t>POWER Zone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8504645"/>
                  </a:ext>
                </a:extLst>
              </a:tr>
              <a:tr h="137750">
                <a:tc>
                  <a:txBody>
                    <a:bodyPr/>
                    <a:lstStyle/>
                    <a:p>
                      <a:pPr algn="l" fontAlgn="b"/>
                      <a:r>
                        <a:rPr lang="en-US" sz="900" b="0" i="0" u="none" strike="noStrike" dirty="0">
                          <a:solidFill>
                            <a:srgbClr val="000000"/>
                          </a:solidFill>
                          <a:effectLst/>
                          <a:latin typeface="Calibri" panose="020F0502020204030204" pitchFamily="34" charset="0"/>
                        </a:rPr>
                        <a:t>Elementary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878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604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137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137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096111507"/>
                  </a:ext>
                </a:extLst>
              </a:tr>
              <a:tr h="137750">
                <a:tc>
                  <a:txBody>
                    <a:bodyPr/>
                    <a:lstStyle/>
                    <a:p>
                      <a:pPr algn="l" fontAlgn="b"/>
                      <a:r>
                        <a:rPr lang="en-US" sz="900" b="0" i="0" u="none" strike="noStrike" dirty="0">
                          <a:solidFill>
                            <a:srgbClr val="000000"/>
                          </a:solidFill>
                          <a:effectLst/>
                          <a:latin typeface="Calibri" panose="020F0502020204030204" pitchFamily="34" charset="0"/>
                        </a:rPr>
                        <a:t>Middle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351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242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688016902"/>
                  </a:ext>
                </a:extLst>
              </a:tr>
              <a:tr h="137750">
                <a:tc>
                  <a:txBody>
                    <a:bodyPr/>
                    <a:lstStyle/>
                    <a:p>
                      <a:pPr algn="l" fontAlgn="b"/>
                      <a:r>
                        <a:rPr lang="en-US" sz="900" b="0" i="0" u="none" strike="noStrike" dirty="0">
                          <a:solidFill>
                            <a:srgbClr val="000000"/>
                          </a:solidFill>
                          <a:effectLst/>
                          <a:latin typeface="Calibri" panose="020F0502020204030204" pitchFamily="34" charset="0"/>
                        </a:rPr>
                        <a:t>High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439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302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68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69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464355797"/>
                  </a:ext>
                </a:extLst>
              </a:tr>
              <a:tr h="137750">
                <a:tc>
                  <a:txBody>
                    <a:bodyPr/>
                    <a:lstStyle/>
                    <a:p>
                      <a:pPr algn="l" fontAlgn="b"/>
                      <a:r>
                        <a:rPr lang="en-US" sz="900" b="0" i="0" u="none" strike="noStrike" dirty="0">
                          <a:solidFill>
                            <a:srgbClr val="000000"/>
                          </a:solidFill>
                          <a:effectLst/>
                          <a:latin typeface="Calibri" panose="020F0502020204030204" pitchFamily="34" charset="0"/>
                        </a:rPr>
                        <a:t>Projected Student Impact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1,668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1,147</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259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261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895106120"/>
                  </a:ext>
                </a:extLst>
              </a:tr>
              <a:tr h="137750">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707296006"/>
                  </a:ext>
                </a:extLst>
              </a:tr>
              <a:tr h="137750">
                <a:tc gridSpan="5">
                  <a:txBody>
                    <a:bodyPr/>
                    <a:lstStyle/>
                    <a:p>
                      <a:pPr algn="ctr" fontAlgn="b"/>
                      <a:r>
                        <a:rPr lang="en-US" sz="900" b="1" i="0" u="none" strike="noStrike" dirty="0">
                          <a:solidFill>
                            <a:srgbClr val="FFFFFF"/>
                          </a:solidFill>
                          <a:effectLst/>
                          <a:latin typeface="Calibri" panose="020F0502020204030204" pitchFamily="34" charset="0"/>
                        </a:rPr>
                        <a:t>PROJECTED STUDENT IMPACT - Overall</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9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n-US" sz="9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ctr" fontAlgn="b"/>
                      <a:endParaRPr lang="en-US" sz="900" b="1" i="0" u="none" strike="noStrike" dirty="0">
                        <a:solidFill>
                          <a:srgbClr val="FFFFFF"/>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6082294"/>
                  </a:ext>
                </a:extLst>
              </a:tr>
              <a:tr h="137750">
                <a:tc>
                  <a:txBody>
                    <a:bodyPr/>
                    <a:lstStyle/>
                    <a:p>
                      <a:pPr algn="l" fontAlgn="b"/>
                      <a:r>
                        <a:rPr lang="en-US" sz="900" b="1" i="0" u="none" strike="noStrike" dirty="0">
                          <a:solidFill>
                            <a:srgbClr val="000000"/>
                          </a:solidFill>
                          <a:effectLst/>
                          <a:latin typeface="Calibri" panose="020F0502020204030204" pitchFamily="34" charset="0"/>
                        </a:rPr>
                        <a:t>Level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900" b="1" i="0" u="none" strike="noStrike" dirty="0">
                          <a:solidFill>
                            <a:srgbClr val="000000"/>
                          </a:solidFill>
                          <a:effectLst/>
                          <a:latin typeface="Calibri" panose="020F0502020204030204" pitchFamily="34" charset="0"/>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900" b="1" i="0" u="none" strike="noStrike" dirty="0">
                          <a:solidFill>
                            <a:srgbClr val="FFFFFF"/>
                          </a:solidFill>
                          <a:effectLst/>
                          <a:latin typeface="Calibri" panose="020F0502020204030204" pitchFamily="34" charset="0"/>
                        </a:rPr>
                        <a:t>FALCON Zone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5623"/>
                    </a:solidFill>
                  </a:tcPr>
                </a:tc>
                <a:tc>
                  <a:txBody>
                    <a:bodyPr/>
                    <a:lstStyle/>
                    <a:p>
                      <a:pPr algn="ctr" fontAlgn="b"/>
                      <a:r>
                        <a:rPr lang="en-US" sz="900" b="1" i="0" u="none" strike="noStrike" dirty="0">
                          <a:solidFill>
                            <a:srgbClr val="FFFFFF"/>
                          </a:solidFill>
                          <a:effectLst/>
                          <a:latin typeface="Calibri" panose="020F0502020204030204" pitchFamily="34" charset="0"/>
                        </a:rPr>
                        <a:t>SAND CREEK</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900" b="1" i="0" u="none" strike="noStrike" dirty="0">
                          <a:solidFill>
                            <a:srgbClr val="FFFFFF"/>
                          </a:solidFill>
                          <a:effectLst/>
                          <a:latin typeface="Calibri" panose="020F0502020204030204" pitchFamily="34" charset="0"/>
                        </a:rPr>
                        <a:t>POWER Zone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681951993"/>
                  </a:ext>
                </a:extLst>
              </a:tr>
              <a:tr h="137750">
                <a:tc>
                  <a:txBody>
                    <a:bodyPr/>
                    <a:lstStyle/>
                    <a:p>
                      <a:pPr algn="l" fontAlgn="b"/>
                      <a:r>
                        <a:rPr lang="en-US" sz="900" b="0" i="0" u="none" strike="noStrike" dirty="0">
                          <a:solidFill>
                            <a:srgbClr val="000000"/>
                          </a:solidFill>
                          <a:effectLst/>
                          <a:latin typeface="Calibri" panose="020F0502020204030204" pitchFamily="34" charset="0"/>
                        </a:rPr>
                        <a:t>Elementary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6,263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4,460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684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dirty="0">
                          <a:solidFill>
                            <a:srgbClr val="000000"/>
                          </a:solidFill>
                          <a:effectLst/>
                          <a:latin typeface="Calibri" panose="020F0502020204030204" pitchFamily="34" charset="0"/>
                        </a:rPr>
                        <a:t>1,119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794618726"/>
                  </a:ext>
                </a:extLst>
              </a:tr>
              <a:tr h="137750">
                <a:tc>
                  <a:txBody>
                    <a:bodyPr/>
                    <a:lstStyle/>
                    <a:p>
                      <a:pPr algn="l" fontAlgn="b"/>
                      <a:r>
                        <a:rPr lang="en-US" sz="900" b="0" i="0" u="none" strike="noStrike" dirty="0">
                          <a:solidFill>
                            <a:srgbClr val="000000"/>
                          </a:solidFill>
                          <a:effectLst/>
                          <a:latin typeface="Calibri" panose="020F0502020204030204" pitchFamily="34" charset="0"/>
                        </a:rPr>
                        <a:t>Middle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2,505</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1,784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274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448</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776387230"/>
                  </a:ext>
                </a:extLst>
              </a:tr>
              <a:tr h="137750">
                <a:tc>
                  <a:txBody>
                    <a:bodyPr/>
                    <a:lstStyle/>
                    <a:p>
                      <a:pPr algn="l" fontAlgn="b"/>
                      <a:r>
                        <a:rPr lang="en-US" sz="900" b="0" i="0" u="none" strike="noStrike" dirty="0">
                          <a:solidFill>
                            <a:srgbClr val="000000"/>
                          </a:solidFill>
                          <a:effectLst/>
                          <a:latin typeface="Calibri" panose="020F0502020204030204" pitchFamily="34" charset="0"/>
                        </a:rPr>
                        <a:t>High School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3,131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2,230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342</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dirty="0">
                          <a:solidFill>
                            <a:srgbClr val="000000"/>
                          </a:solidFill>
                          <a:effectLst/>
                          <a:latin typeface="Calibri" panose="020F0502020204030204" pitchFamily="34" charset="0"/>
                        </a:rPr>
                        <a:t>560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451476636"/>
                  </a:ext>
                </a:extLst>
              </a:tr>
              <a:tr h="137750">
                <a:tc>
                  <a:txBody>
                    <a:bodyPr/>
                    <a:lstStyle/>
                    <a:p>
                      <a:pPr algn="l" fontAlgn="b"/>
                      <a:r>
                        <a:rPr lang="en-US" sz="900" b="0" i="0" u="none" strike="noStrike" dirty="0">
                          <a:solidFill>
                            <a:srgbClr val="000000"/>
                          </a:solidFill>
                          <a:effectLst/>
                          <a:latin typeface="Calibri" panose="020F0502020204030204" pitchFamily="34" charset="0"/>
                        </a:rPr>
                        <a:t>Projected Student Impact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11,899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8,473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1,300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dirty="0">
                          <a:solidFill>
                            <a:srgbClr val="000000"/>
                          </a:solidFill>
                          <a:effectLst/>
                          <a:latin typeface="Calibri" panose="020F0502020204030204" pitchFamily="34" charset="0"/>
                        </a:rPr>
                        <a:t>2,126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120702504"/>
                  </a:ext>
                </a:extLst>
              </a:tr>
            </a:tbl>
          </a:graphicData>
        </a:graphic>
      </p:graphicFrame>
    </p:spTree>
    <p:extLst>
      <p:ext uri="{BB962C8B-B14F-4D97-AF65-F5344CB8AC3E}">
        <p14:creationId xmlns:p14="http://schemas.microsoft.com/office/powerpoint/2010/main" val="2144394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C126C7-0811-4DE5-9038-5598C5B044F5}"/>
              </a:ext>
            </a:extLst>
          </p:cNvPr>
          <p:cNvSpPr>
            <a:spLocks noGrp="1"/>
          </p:cNvSpPr>
          <p:nvPr>
            <p:ph type="ctrTitle"/>
          </p:nvPr>
        </p:nvSpPr>
        <p:spPr>
          <a:xfrm rot="21420000">
            <a:off x="2287228" y="921343"/>
            <a:ext cx="7918093" cy="1637468"/>
          </a:xfrm>
        </p:spPr>
        <p:txBody>
          <a:bodyPr>
            <a:normAutofit fontScale="90000"/>
          </a:bodyPr>
          <a:lstStyle/>
          <a:p>
            <a:pPr algn="ctr"/>
            <a:r>
              <a:rPr lang="en-US" dirty="0"/>
              <a:t>LRFP Draft Charter</a:t>
            </a:r>
          </a:p>
        </p:txBody>
      </p:sp>
      <p:sp>
        <p:nvSpPr>
          <p:cNvPr id="7" name="Subtitle 6">
            <a:extLst>
              <a:ext uri="{FF2B5EF4-FFF2-40B4-BE49-F238E27FC236}">
                <a16:creationId xmlns:a16="http://schemas.microsoft.com/office/drawing/2014/main" id="{567CC9BF-8A09-4388-9A9B-D567D3FD4269}"/>
              </a:ext>
            </a:extLst>
          </p:cNvPr>
          <p:cNvSpPr>
            <a:spLocks noGrp="1"/>
          </p:cNvSpPr>
          <p:nvPr>
            <p:ph type="subTitle" idx="1"/>
          </p:nvPr>
        </p:nvSpPr>
        <p:spPr>
          <a:xfrm rot="21420000">
            <a:off x="1027130" y="3472157"/>
            <a:ext cx="9755187" cy="550333"/>
          </a:xfrm>
        </p:spPr>
        <p:txBody>
          <a:bodyPr/>
          <a:lstStyle/>
          <a:p>
            <a:r>
              <a:rPr lang="en-US" dirty="0"/>
              <a:t>Feedback – suggestions – priorities </a:t>
            </a:r>
          </a:p>
        </p:txBody>
      </p:sp>
    </p:spTree>
    <p:extLst>
      <p:ext uri="{BB962C8B-B14F-4D97-AF65-F5344CB8AC3E}">
        <p14:creationId xmlns:p14="http://schemas.microsoft.com/office/powerpoint/2010/main" val="25094251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6025</TotalTime>
  <Words>2539</Words>
  <Application>Microsoft Office PowerPoint</Application>
  <PresentationFormat>Widescreen</PresentationFormat>
  <Paragraphs>732</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Calibri</vt:lpstr>
      <vt:lpstr>Castellar</vt:lpstr>
      <vt:lpstr>Impact</vt:lpstr>
      <vt:lpstr>Times New Roman</vt:lpstr>
      <vt:lpstr>Main Event</vt:lpstr>
      <vt:lpstr>Long Range Facility Planning</vt:lpstr>
      <vt:lpstr>Agenda</vt:lpstr>
      <vt:lpstr>Vision, Mission and Guiding Principles</vt:lpstr>
      <vt:lpstr>District Priorities</vt:lpstr>
      <vt:lpstr>Facility Master Plan  [FMP] </vt:lpstr>
      <vt:lpstr>FMP:  Process / Timeline  </vt:lpstr>
      <vt:lpstr>FMP:  Lifespan of a facility</vt:lpstr>
      <vt:lpstr>FMP: Deferred Maintenance</vt:lpstr>
      <vt:lpstr>FMP:  Deferred Maintenance by Systems</vt:lpstr>
      <vt:lpstr>Facility Condition Index [FCI]</vt:lpstr>
      <vt:lpstr>PowerPoint Presentation</vt:lpstr>
      <vt:lpstr>Developments</vt:lpstr>
      <vt:lpstr>Demographics:  District Comparison Statistics</vt:lpstr>
      <vt:lpstr>Planning Data</vt:lpstr>
      <vt:lpstr>LRFP Draft Charter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 Range Facility Planning</dc:title>
  <dc:creator>Evelyn Galane Phillips</dc:creator>
  <cp:lastModifiedBy>Evelyn Galane Phillips</cp:lastModifiedBy>
  <cp:revision>94</cp:revision>
  <dcterms:created xsi:type="dcterms:W3CDTF">2024-03-11T22:10:35Z</dcterms:created>
  <dcterms:modified xsi:type="dcterms:W3CDTF">2024-04-01T17:46:27Z</dcterms:modified>
</cp:coreProperties>
</file>