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713" r:id="rId2"/>
  </p:sldMasterIdLst>
  <p:notesMasterIdLst>
    <p:notesMasterId r:id="rId25"/>
  </p:notesMasterIdLst>
  <p:handoutMasterIdLst>
    <p:handoutMasterId r:id="rId26"/>
  </p:handoutMasterIdLst>
  <p:sldIdLst>
    <p:sldId id="256" r:id="rId3"/>
    <p:sldId id="294" r:id="rId4"/>
    <p:sldId id="291" r:id="rId5"/>
    <p:sldId id="320" r:id="rId6"/>
    <p:sldId id="309" r:id="rId7"/>
    <p:sldId id="321" r:id="rId8"/>
    <p:sldId id="283" r:id="rId9"/>
    <p:sldId id="302" r:id="rId10"/>
    <p:sldId id="285" r:id="rId11"/>
    <p:sldId id="286" r:id="rId12"/>
    <p:sldId id="326" r:id="rId13"/>
    <p:sldId id="317" r:id="rId14"/>
    <p:sldId id="315" r:id="rId15"/>
    <p:sldId id="316" r:id="rId16"/>
    <p:sldId id="288" r:id="rId17"/>
    <p:sldId id="314" r:id="rId18"/>
    <p:sldId id="289" r:id="rId19"/>
    <p:sldId id="290" r:id="rId20"/>
    <p:sldId id="311" r:id="rId21"/>
    <p:sldId id="322" r:id="rId22"/>
    <p:sldId id="324" r:id="rId23"/>
    <p:sldId id="312"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9" userDrawn="1">
          <p15:clr>
            <a:srgbClr val="A4A3A4"/>
          </p15:clr>
        </p15:guide>
        <p15:guide id="2" pos="22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snapToGrid="0">
      <p:cViewPr varScale="1">
        <p:scale>
          <a:sx n="59" d="100"/>
          <a:sy n="59" d="100"/>
        </p:scale>
        <p:origin x="984" y="52"/>
      </p:cViewPr>
      <p:guideLst>
        <p:guide orient="horz" pos="2160"/>
        <p:guide pos="3840"/>
      </p:guideLst>
    </p:cSldViewPr>
  </p:slideViewPr>
  <p:notesTextViewPr>
    <p:cViewPr>
      <p:scale>
        <a:sx n="3" d="2"/>
        <a:sy n="3" d="2"/>
      </p:scale>
      <p:origin x="0" y="0"/>
    </p:cViewPr>
  </p:notesTextViewPr>
  <p:notesViewPr>
    <p:cSldViewPr snapToGrid="0">
      <p:cViewPr>
        <p:scale>
          <a:sx n="98" d="100"/>
          <a:sy n="98" d="100"/>
        </p:scale>
        <p:origin x="2405" y="-974"/>
      </p:cViewPr>
      <p:guideLst>
        <p:guide orient="horz" pos="2929"/>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9F7E25-EE39-4B61-8682-EFF26868C0C5}"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A98FE4AE-429B-4AB8-9C1A-C19088723FDE}">
      <dgm:prSet custT="1"/>
      <dgm:spPr/>
      <dgm:t>
        <a:bodyPr/>
        <a:lstStyle/>
        <a:p>
          <a:r>
            <a:rPr lang="en-US" sz="1400" dirty="0"/>
            <a:t>Make Attendance a priority even during a pandemic</a:t>
          </a:r>
        </a:p>
      </dgm:t>
    </dgm:pt>
    <dgm:pt modelId="{C76842B6-E5BC-45CD-802E-3CCC1F22882B}" type="parTrans" cxnId="{415942C9-BD27-4E8F-A220-B7B96ABB540C}">
      <dgm:prSet/>
      <dgm:spPr/>
      <dgm:t>
        <a:bodyPr/>
        <a:lstStyle/>
        <a:p>
          <a:endParaRPr lang="en-US"/>
        </a:p>
      </dgm:t>
    </dgm:pt>
    <dgm:pt modelId="{121D788B-911C-42F2-B32E-8792AA77595A}" type="sibTrans" cxnId="{415942C9-BD27-4E8F-A220-B7B96ABB540C}">
      <dgm:prSet phldrT="01" phldr="0"/>
      <dgm:spPr/>
      <dgm:t>
        <a:bodyPr/>
        <a:lstStyle/>
        <a:p>
          <a:r>
            <a:rPr lang="en-US"/>
            <a:t>01</a:t>
          </a:r>
        </a:p>
      </dgm:t>
    </dgm:pt>
    <dgm:pt modelId="{8981E3FD-1BD6-499E-A936-9D1A78360774}">
      <dgm:prSet custT="1"/>
      <dgm:spPr/>
      <dgm:t>
        <a:bodyPr/>
        <a:lstStyle/>
        <a:p>
          <a:r>
            <a:rPr lang="en-US" sz="1400" dirty="0"/>
            <a:t>Begin intervention strategies early</a:t>
          </a:r>
        </a:p>
      </dgm:t>
    </dgm:pt>
    <dgm:pt modelId="{452A70D2-1507-4A30-B355-91BB35328C4D}" type="parTrans" cxnId="{4C78374B-3491-476D-BA3B-1E7FE2F71F4D}">
      <dgm:prSet/>
      <dgm:spPr/>
      <dgm:t>
        <a:bodyPr/>
        <a:lstStyle/>
        <a:p>
          <a:endParaRPr lang="en-US"/>
        </a:p>
      </dgm:t>
    </dgm:pt>
    <dgm:pt modelId="{3CE06F78-A276-47D9-8EB0-10A845AF9A0E}" type="sibTrans" cxnId="{4C78374B-3491-476D-BA3B-1E7FE2F71F4D}">
      <dgm:prSet phldrT="02" phldr="0"/>
      <dgm:spPr/>
      <dgm:t>
        <a:bodyPr/>
        <a:lstStyle/>
        <a:p>
          <a:r>
            <a:rPr lang="en-US"/>
            <a:t>02</a:t>
          </a:r>
        </a:p>
      </dgm:t>
    </dgm:pt>
    <dgm:pt modelId="{F89D3F1F-8CDE-4E6F-AFC0-A56B40AF9435}">
      <dgm:prSet custT="1"/>
      <dgm:spPr/>
      <dgm:t>
        <a:bodyPr/>
        <a:lstStyle/>
        <a:p>
          <a:r>
            <a:rPr lang="en-US" sz="1400" dirty="0"/>
            <a:t>Develop targeted intervention strategies for students with chronic attendance problems</a:t>
          </a:r>
        </a:p>
      </dgm:t>
    </dgm:pt>
    <dgm:pt modelId="{78D5F69F-F92A-46FD-BE7F-940A8FB9326F}" type="parTrans" cxnId="{69F15060-F22C-488B-ABB5-775D9257CCC5}">
      <dgm:prSet/>
      <dgm:spPr/>
      <dgm:t>
        <a:bodyPr/>
        <a:lstStyle/>
        <a:p>
          <a:endParaRPr lang="en-US"/>
        </a:p>
      </dgm:t>
    </dgm:pt>
    <dgm:pt modelId="{675D9902-F2F5-4A00-B020-4052BFBBB840}" type="sibTrans" cxnId="{69F15060-F22C-488B-ABB5-775D9257CCC5}">
      <dgm:prSet phldrT="03" phldr="0"/>
      <dgm:spPr/>
      <dgm:t>
        <a:bodyPr/>
        <a:lstStyle/>
        <a:p>
          <a:r>
            <a:rPr lang="en-US"/>
            <a:t>03</a:t>
          </a:r>
        </a:p>
      </dgm:t>
    </dgm:pt>
    <dgm:pt modelId="{F317108A-F4DA-4AC1-8719-1C4EC9BAD0A2}">
      <dgm:prSet custT="1"/>
      <dgm:spPr/>
      <dgm:t>
        <a:bodyPr/>
        <a:lstStyle/>
        <a:p>
          <a:r>
            <a:rPr lang="en-US" sz="1400" dirty="0"/>
            <a:t>Develop strategies to increase student engagement</a:t>
          </a:r>
        </a:p>
      </dgm:t>
    </dgm:pt>
    <dgm:pt modelId="{3375355D-B81A-45FE-AE72-7AE4CFA8E234}" type="parTrans" cxnId="{AEC6C23A-2955-4350-9334-6657BD37A1A2}">
      <dgm:prSet/>
      <dgm:spPr/>
      <dgm:t>
        <a:bodyPr/>
        <a:lstStyle/>
        <a:p>
          <a:endParaRPr lang="en-US"/>
        </a:p>
      </dgm:t>
    </dgm:pt>
    <dgm:pt modelId="{72E8B2F1-D7B2-425F-AABF-F1CCF70E2861}" type="sibTrans" cxnId="{AEC6C23A-2955-4350-9334-6657BD37A1A2}">
      <dgm:prSet phldrT="04" phldr="0"/>
      <dgm:spPr/>
      <dgm:t>
        <a:bodyPr/>
        <a:lstStyle/>
        <a:p>
          <a:r>
            <a:rPr lang="en-US"/>
            <a:t>04</a:t>
          </a:r>
        </a:p>
      </dgm:t>
    </dgm:pt>
    <dgm:pt modelId="{33C1A2B0-0640-40BD-A16D-1659A55711B6}">
      <dgm:prSet custT="1"/>
      <dgm:spPr/>
      <dgm:t>
        <a:bodyPr/>
        <a:lstStyle/>
        <a:p>
          <a:r>
            <a:rPr lang="en-US" sz="1400" dirty="0"/>
            <a:t>Use data to identify areas of concern and concentrate resources in those areas</a:t>
          </a:r>
        </a:p>
      </dgm:t>
    </dgm:pt>
    <dgm:pt modelId="{493C1FFE-24F9-4207-884E-10CBC34177FD}" type="parTrans" cxnId="{4123BB25-C070-44A7-9BFA-E557650B2359}">
      <dgm:prSet/>
      <dgm:spPr/>
      <dgm:t>
        <a:bodyPr/>
        <a:lstStyle/>
        <a:p>
          <a:endParaRPr lang="en-US"/>
        </a:p>
      </dgm:t>
    </dgm:pt>
    <dgm:pt modelId="{9ADD5480-7C67-47CC-A4F4-D1A99104175A}" type="sibTrans" cxnId="{4123BB25-C070-44A7-9BFA-E557650B2359}">
      <dgm:prSet phldrT="05" phldr="0"/>
      <dgm:spPr/>
      <dgm:t>
        <a:bodyPr/>
        <a:lstStyle/>
        <a:p>
          <a:r>
            <a:rPr lang="en-US"/>
            <a:t>05</a:t>
          </a:r>
        </a:p>
      </dgm:t>
    </dgm:pt>
    <dgm:pt modelId="{DF71AE59-9FE1-4FD4-AD41-19ADD576956A}">
      <dgm:prSet custT="1"/>
      <dgm:spPr/>
      <dgm:t>
        <a:bodyPr/>
        <a:lstStyle/>
        <a:p>
          <a:r>
            <a:rPr lang="en-US" sz="1400" dirty="0"/>
            <a:t>Recognize that students in transition may be at risk</a:t>
          </a:r>
        </a:p>
      </dgm:t>
    </dgm:pt>
    <dgm:pt modelId="{7E4E2263-BA14-4922-8817-9205169679AA}" type="parTrans" cxnId="{2B7E3AAB-6F8B-4DCB-87D9-887341D6F1BA}">
      <dgm:prSet/>
      <dgm:spPr/>
      <dgm:t>
        <a:bodyPr/>
        <a:lstStyle/>
        <a:p>
          <a:endParaRPr lang="en-US"/>
        </a:p>
      </dgm:t>
    </dgm:pt>
    <dgm:pt modelId="{306C85DD-5BA3-46F6-845D-3134CFF6322C}" type="sibTrans" cxnId="{2B7E3AAB-6F8B-4DCB-87D9-887341D6F1BA}">
      <dgm:prSet phldrT="06" phldr="0"/>
      <dgm:spPr/>
      <dgm:t>
        <a:bodyPr/>
        <a:lstStyle/>
        <a:p>
          <a:r>
            <a:rPr lang="en-US"/>
            <a:t>06</a:t>
          </a:r>
        </a:p>
      </dgm:t>
    </dgm:pt>
    <dgm:pt modelId="{4E70AECF-F432-4766-843D-0F47DA6BABF2}">
      <dgm:prSet custT="1"/>
      <dgm:spPr/>
      <dgm:t>
        <a:bodyPr/>
        <a:lstStyle/>
        <a:p>
          <a:r>
            <a:rPr lang="en-US" sz="1400" dirty="0"/>
            <a:t>Publicize attendance policies and communicate expectations to students and parents</a:t>
          </a:r>
        </a:p>
      </dgm:t>
    </dgm:pt>
    <dgm:pt modelId="{66861685-0C9F-4F18-8564-C5F10B464EAC}" type="parTrans" cxnId="{7981E138-FC35-4979-B221-D126C9201AE4}">
      <dgm:prSet/>
      <dgm:spPr/>
      <dgm:t>
        <a:bodyPr/>
        <a:lstStyle/>
        <a:p>
          <a:endParaRPr lang="en-US"/>
        </a:p>
      </dgm:t>
    </dgm:pt>
    <dgm:pt modelId="{80C77E1B-2D3E-429A-A1D0-5E6024735DD6}" type="sibTrans" cxnId="{7981E138-FC35-4979-B221-D126C9201AE4}">
      <dgm:prSet phldrT="07" phldr="0"/>
      <dgm:spPr/>
      <dgm:t>
        <a:bodyPr/>
        <a:lstStyle/>
        <a:p>
          <a:r>
            <a:rPr lang="en-US"/>
            <a:t>07</a:t>
          </a:r>
        </a:p>
      </dgm:t>
    </dgm:pt>
    <dgm:pt modelId="{2078BE2E-CF65-4E9F-88DD-C416295068D6}" type="pres">
      <dgm:prSet presAssocID="{6C9F7E25-EE39-4B61-8682-EFF26868C0C5}" presName="Name0" presStyleCnt="0">
        <dgm:presLayoutVars>
          <dgm:animLvl val="lvl"/>
          <dgm:resizeHandles val="exact"/>
        </dgm:presLayoutVars>
      </dgm:prSet>
      <dgm:spPr/>
    </dgm:pt>
    <dgm:pt modelId="{D4889E02-8CD2-439C-A0E7-15333F862938}" type="pres">
      <dgm:prSet presAssocID="{A98FE4AE-429B-4AB8-9C1A-C19088723FDE}" presName="compositeNode" presStyleCnt="0">
        <dgm:presLayoutVars>
          <dgm:bulletEnabled val="1"/>
        </dgm:presLayoutVars>
      </dgm:prSet>
      <dgm:spPr/>
    </dgm:pt>
    <dgm:pt modelId="{8B3FF990-3378-4EBE-9AE5-6E6D7D4EC1A3}" type="pres">
      <dgm:prSet presAssocID="{A98FE4AE-429B-4AB8-9C1A-C19088723FDE}" presName="bgRect" presStyleLbl="alignNode1" presStyleIdx="0" presStyleCnt="7" custScaleY="164284"/>
      <dgm:spPr/>
    </dgm:pt>
    <dgm:pt modelId="{53A20E56-9946-485D-9CD4-A78EE8352A1D}" type="pres">
      <dgm:prSet presAssocID="{121D788B-911C-42F2-B32E-8792AA77595A}" presName="sibTransNodeRect" presStyleLbl="alignNode1" presStyleIdx="0" presStyleCnt="7">
        <dgm:presLayoutVars>
          <dgm:chMax val="0"/>
          <dgm:bulletEnabled val="1"/>
        </dgm:presLayoutVars>
      </dgm:prSet>
      <dgm:spPr/>
    </dgm:pt>
    <dgm:pt modelId="{AE295AA7-2E18-49F8-BC8A-E463FE4ACDF4}" type="pres">
      <dgm:prSet presAssocID="{A98FE4AE-429B-4AB8-9C1A-C19088723FDE}" presName="nodeRect" presStyleLbl="alignNode1" presStyleIdx="0" presStyleCnt="7">
        <dgm:presLayoutVars>
          <dgm:bulletEnabled val="1"/>
        </dgm:presLayoutVars>
      </dgm:prSet>
      <dgm:spPr/>
    </dgm:pt>
    <dgm:pt modelId="{068B04D1-6C2C-4E67-8952-8F895CE035AD}" type="pres">
      <dgm:prSet presAssocID="{121D788B-911C-42F2-B32E-8792AA77595A}" presName="sibTrans" presStyleCnt="0"/>
      <dgm:spPr/>
    </dgm:pt>
    <dgm:pt modelId="{F109BEBC-C132-4569-81E5-53BF295D4750}" type="pres">
      <dgm:prSet presAssocID="{8981E3FD-1BD6-499E-A936-9D1A78360774}" presName="compositeNode" presStyleCnt="0">
        <dgm:presLayoutVars>
          <dgm:bulletEnabled val="1"/>
        </dgm:presLayoutVars>
      </dgm:prSet>
      <dgm:spPr/>
    </dgm:pt>
    <dgm:pt modelId="{973E93E1-B5E3-4E99-BE84-48B1EECBEA75}" type="pres">
      <dgm:prSet presAssocID="{8981E3FD-1BD6-499E-A936-9D1A78360774}" presName="bgRect" presStyleLbl="alignNode1" presStyleIdx="1" presStyleCnt="7" custScaleY="166019"/>
      <dgm:spPr/>
    </dgm:pt>
    <dgm:pt modelId="{3797DE39-8C07-4395-B183-F545E845BC17}" type="pres">
      <dgm:prSet presAssocID="{3CE06F78-A276-47D9-8EB0-10A845AF9A0E}" presName="sibTransNodeRect" presStyleLbl="alignNode1" presStyleIdx="1" presStyleCnt="7">
        <dgm:presLayoutVars>
          <dgm:chMax val="0"/>
          <dgm:bulletEnabled val="1"/>
        </dgm:presLayoutVars>
      </dgm:prSet>
      <dgm:spPr/>
    </dgm:pt>
    <dgm:pt modelId="{F2ACE29C-8EF3-4EDB-BB7B-940EB1430693}" type="pres">
      <dgm:prSet presAssocID="{8981E3FD-1BD6-499E-A936-9D1A78360774}" presName="nodeRect" presStyleLbl="alignNode1" presStyleIdx="1" presStyleCnt="7">
        <dgm:presLayoutVars>
          <dgm:bulletEnabled val="1"/>
        </dgm:presLayoutVars>
      </dgm:prSet>
      <dgm:spPr/>
    </dgm:pt>
    <dgm:pt modelId="{1A65525D-5D93-4175-9518-A64A2A8DD90C}" type="pres">
      <dgm:prSet presAssocID="{3CE06F78-A276-47D9-8EB0-10A845AF9A0E}" presName="sibTrans" presStyleCnt="0"/>
      <dgm:spPr/>
    </dgm:pt>
    <dgm:pt modelId="{D3F1AE65-10CF-41B5-B233-28A7216C662E}" type="pres">
      <dgm:prSet presAssocID="{F89D3F1F-8CDE-4E6F-AFC0-A56B40AF9435}" presName="compositeNode" presStyleCnt="0">
        <dgm:presLayoutVars>
          <dgm:bulletEnabled val="1"/>
        </dgm:presLayoutVars>
      </dgm:prSet>
      <dgm:spPr/>
    </dgm:pt>
    <dgm:pt modelId="{30BDE03B-F3C3-49E4-90A5-019903ABDDBE}" type="pres">
      <dgm:prSet presAssocID="{F89D3F1F-8CDE-4E6F-AFC0-A56B40AF9435}" presName="bgRect" presStyleLbl="alignNode1" presStyleIdx="2" presStyleCnt="7" custScaleY="164911"/>
      <dgm:spPr/>
    </dgm:pt>
    <dgm:pt modelId="{AA5AC52E-8F71-4396-BE20-10028FD2EBF4}" type="pres">
      <dgm:prSet presAssocID="{675D9902-F2F5-4A00-B020-4052BFBBB840}" presName="sibTransNodeRect" presStyleLbl="alignNode1" presStyleIdx="2" presStyleCnt="7">
        <dgm:presLayoutVars>
          <dgm:chMax val="0"/>
          <dgm:bulletEnabled val="1"/>
        </dgm:presLayoutVars>
      </dgm:prSet>
      <dgm:spPr/>
    </dgm:pt>
    <dgm:pt modelId="{DBDAB343-E3EA-44C0-8ED0-10F6EB8332B9}" type="pres">
      <dgm:prSet presAssocID="{F89D3F1F-8CDE-4E6F-AFC0-A56B40AF9435}" presName="nodeRect" presStyleLbl="alignNode1" presStyleIdx="2" presStyleCnt="7">
        <dgm:presLayoutVars>
          <dgm:bulletEnabled val="1"/>
        </dgm:presLayoutVars>
      </dgm:prSet>
      <dgm:spPr/>
    </dgm:pt>
    <dgm:pt modelId="{BDACA256-FD40-478F-A562-B261424D11DB}" type="pres">
      <dgm:prSet presAssocID="{675D9902-F2F5-4A00-B020-4052BFBBB840}" presName="sibTrans" presStyleCnt="0"/>
      <dgm:spPr/>
    </dgm:pt>
    <dgm:pt modelId="{1D5FBB48-774B-43E9-80C7-ACD8542BB57E}" type="pres">
      <dgm:prSet presAssocID="{F317108A-F4DA-4AC1-8719-1C4EC9BAD0A2}" presName="compositeNode" presStyleCnt="0">
        <dgm:presLayoutVars>
          <dgm:bulletEnabled val="1"/>
        </dgm:presLayoutVars>
      </dgm:prSet>
      <dgm:spPr/>
    </dgm:pt>
    <dgm:pt modelId="{19E6F44B-9353-46D0-AC98-0F42FFFCB534}" type="pres">
      <dgm:prSet presAssocID="{F317108A-F4DA-4AC1-8719-1C4EC9BAD0A2}" presName="bgRect" presStyleLbl="alignNode1" presStyleIdx="3" presStyleCnt="7" custScaleY="163803"/>
      <dgm:spPr/>
    </dgm:pt>
    <dgm:pt modelId="{0BE8ABB2-6835-42E8-8074-A3964D75D476}" type="pres">
      <dgm:prSet presAssocID="{72E8B2F1-D7B2-425F-AABF-F1CCF70E2861}" presName="sibTransNodeRect" presStyleLbl="alignNode1" presStyleIdx="3" presStyleCnt="7">
        <dgm:presLayoutVars>
          <dgm:chMax val="0"/>
          <dgm:bulletEnabled val="1"/>
        </dgm:presLayoutVars>
      </dgm:prSet>
      <dgm:spPr/>
    </dgm:pt>
    <dgm:pt modelId="{406806E1-0BB7-4CA0-88EE-97734385EF80}" type="pres">
      <dgm:prSet presAssocID="{F317108A-F4DA-4AC1-8719-1C4EC9BAD0A2}" presName="nodeRect" presStyleLbl="alignNode1" presStyleIdx="3" presStyleCnt="7">
        <dgm:presLayoutVars>
          <dgm:bulletEnabled val="1"/>
        </dgm:presLayoutVars>
      </dgm:prSet>
      <dgm:spPr/>
    </dgm:pt>
    <dgm:pt modelId="{3B359B2A-79F6-4101-BD4B-8CE9E59173E3}" type="pres">
      <dgm:prSet presAssocID="{72E8B2F1-D7B2-425F-AABF-F1CCF70E2861}" presName="sibTrans" presStyleCnt="0"/>
      <dgm:spPr/>
    </dgm:pt>
    <dgm:pt modelId="{F32A9CD0-30EA-42F9-B336-F8D964D8696C}" type="pres">
      <dgm:prSet presAssocID="{33C1A2B0-0640-40BD-A16D-1659A55711B6}" presName="compositeNode" presStyleCnt="0">
        <dgm:presLayoutVars>
          <dgm:bulletEnabled val="1"/>
        </dgm:presLayoutVars>
      </dgm:prSet>
      <dgm:spPr/>
    </dgm:pt>
    <dgm:pt modelId="{B93D2152-84B0-4901-A029-CFEB47849A62}" type="pres">
      <dgm:prSet presAssocID="{33C1A2B0-0640-40BD-A16D-1659A55711B6}" presName="bgRect" presStyleLbl="alignNode1" presStyleIdx="4" presStyleCnt="7" custScaleX="106095" custScaleY="164803"/>
      <dgm:spPr/>
    </dgm:pt>
    <dgm:pt modelId="{5C6FA688-9107-4CDE-9B22-BB6A599B05F2}" type="pres">
      <dgm:prSet presAssocID="{9ADD5480-7C67-47CC-A4F4-D1A99104175A}" presName="sibTransNodeRect" presStyleLbl="alignNode1" presStyleIdx="4" presStyleCnt="7">
        <dgm:presLayoutVars>
          <dgm:chMax val="0"/>
          <dgm:bulletEnabled val="1"/>
        </dgm:presLayoutVars>
      </dgm:prSet>
      <dgm:spPr/>
    </dgm:pt>
    <dgm:pt modelId="{69CCFD8F-CB6F-4024-B00A-F78883B84D66}" type="pres">
      <dgm:prSet presAssocID="{33C1A2B0-0640-40BD-A16D-1659A55711B6}" presName="nodeRect" presStyleLbl="alignNode1" presStyleIdx="4" presStyleCnt="7">
        <dgm:presLayoutVars>
          <dgm:bulletEnabled val="1"/>
        </dgm:presLayoutVars>
      </dgm:prSet>
      <dgm:spPr/>
    </dgm:pt>
    <dgm:pt modelId="{7C51EC4B-8324-4347-A42B-919BF07F8597}" type="pres">
      <dgm:prSet presAssocID="{9ADD5480-7C67-47CC-A4F4-D1A99104175A}" presName="sibTrans" presStyleCnt="0"/>
      <dgm:spPr/>
    </dgm:pt>
    <dgm:pt modelId="{838CA720-E3B1-4451-84F3-6AE93D620010}" type="pres">
      <dgm:prSet presAssocID="{DF71AE59-9FE1-4FD4-AD41-19ADD576956A}" presName="compositeNode" presStyleCnt="0">
        <dgm:presLayoutVars>
          <dgm:bulletEnabled val="1"/>
        </dgm:presLayoutVars>
      </dgm:prSet>
      <dgm:spPr/>
    </dgm:pt>
    <dgm:pt modelId="{F4ECE2BF-470B-49DE-88FC-781F53F55EC3}" type="pres">
      <dgm:prSet presAssocID="{DF71AE59-9FE1-4FD4-AD41-19ADD576956A}" presName="bgRect" presStyleLbl="alignNode1" presStyleIdx="5" presStyleCnt="7" custScaleX="102936" custScaleY="164911"/>
      <dgm:spPr/>
    </dgm:pt>
    <dgm:pt modelId="{CDCC8288-12E2-4663-97AE-B1E978B70FC9}" type="pres">
      <dgm:prSet presAssocID="{306C85DD-5BA3-46F6-845D-3134CFF6322C}" presName="sibTransNodeRect" presStyleLbl="alignNode1" presStyleIdx="5" presStyleCnt="7">
        <dgm:presLayoutVars>
          <dgm:chMax val="0"/>
          <dgm:bulletEnabled val="1"/>
        </dgm:presLayoutVars>
      </dgm:prSet>
      <dgm:spPr/>
    </dgm:pt>
    <dgm:pt modelId="{690D759C-983C-4419-A7FA-CA16F342C9C4}" type="pres">
      <dgm:prSet presAssocID="{DF71AE59-9FE1-4FD4-AD41-19ADD576956A}" presName="nodeRect" presStyleLbl="alignNode1" presStyleIdx="5" presStyleCnt="7">
        <dgm:presLayoutVars>
          <dgm:bulletEnabled val="1"/>
        </dgm:presLayoutVars>
      </dgm:prSet>
      <dgm:spPr/>
    </dgm:pt>
    <dgm:pt modelId="{0B8A9822-901C-415E-9AF4-A9C792CB8AF1}" type="pres">
      <dgm:prSet presAssocID="{306C85DD-5BA3-46F6-845D-3134CFF6322C}" presName="sibTrans" presStyleCnt="0"/>
      <dgm:spPr/>
    </dgm:pt>
    <dgm:pt modelId="{5185948E-653A-4A13-AC31-CA2B25031E54}" type="pres">
      <dgm:prSet presAssocID="{4E70AECF-F432-4766-843D-0F47DA6BABF2}" presName="compositeNode" presStyleCnt="0">
        <dgm:presLayoutVars>
          <dgm:bulletEnabled val="1"/>
        </dgm:presLayoutVars>
      </dgm:prSet>
      <dgm:spPr/>
    </dgm:pt>
    <dgm:pt modelId="{025DFBE0-1D8D-42D3-ACDF-617B7E90825E}" type="pres">
      <dgm:prSet presAssocID="{4E70AECF-F432-4766-843D-0F47DA6BABF2}" presName="bgRect" presStyleLbl="alignNode1" presStyleIdx="6" presStyleCnt="7" custScaleY="164911"/>
      <dgm:spPr/>
    </dgm:pt>
    <dgm:pt modelId="{726CCAF3-941A-45F7-B226-001C3365E5AF}" type="pres">
      <dgm:prSet presAssocID="{80C77E1B-2D3E-429A-A1D0-5E6024735DD6}" presName="sibTransNodeRect" presStyleLbl="alignNode1" presStyleIdx="6" presStyleCnt="7">
        <dgm:presLayoutVars>
          <dgm:chMax val="0"/>
          <dgm:bulletEnabled val="1"/>
        </dgm:presLayoutVars>
      </dgm:prSet>
      <dgm:spPr/>
    </dgm:pt>
    <dgm:pt modelId="{9918AA69-8FBC-4D21-AE46-4FE129425923}" type="pres">
      <dgm:prSet presAssocID="{4E70AECF-F432-4766-843D-0F47DA6BABF2}" presName="nodeRect" presStyleLbl="alignNode1" presStyleIdx="6" presStyleCnt="7">
        <dgm:presLayoutVars>
          <dgm:bulletEnabled val="1"/>
        </dgm:presLayoutVars>
      </dgm:prSet>
      <dgm:spPr/>
    </dgm:pt>
  </dgm:ptLst>
  <dgm:cxnLst>
    <dgm:cxn modelId="{03542D09-E15A-406D-95C3-6E18F9BD3CA9}" type="presOf" srcId="{9ADD5480-7C67-47CC-A4F4-D1A99104175A}" destId="{5C6FA688-9107-4CDE-9B22-BB6A599B05F2}" srcOrd="0" destOrd="0" presId="urn:microsoft.com/office/officeart/2016/7/layout/LinearBlockProcessNumbered"/>
    <dgm:cxn modelId="{C1D25309-8E1D-4707-8C7B-13D23CB89323}" type="presOf" srcId="{72E8B2F1-D7B2-425F-AABF-F1CCF70E2861}" destId="{0BE8ABB2-6835-42E8-8074-A3964D75D476}" srcOrd="0" destOrd="0" presId="urn:microsoft.com/office/officeart/2016/7/layout/LinearBlockProcessNumbered"/>
    <dgm:cxn modelId="{F5FC0D12-648A-43D0-A31E-8B9DD46406A1}" type="presOf" srcId="{8981E3FD-1BD6-499E-A936-9D1A78360774}" destId="{F2ACE29C-8EF3-4EDB-BB7B-940EB1430693}" srcOrd="1" destOrd="0" presId="urn:microsoft.com/office/officeart/2016/7/layout/LinearBlockProcessNumbered"/>
    <dgm:cxn modelId="{0E3E2125-B85C-4C5C-817E-3579602D9714}" type="presOf" srcId="{6C9F7E25-EE39-4B61-8682-EFF26868C0C5}" destId="{2078BE2E-CF65-4E9F-88DD-C416295068D6}" srcOrd="0" destOrd="0" presId="urn:microsoft.com/office/officeart/2016/7/layout/LinearBlockProcessNumbered"/>
    <dgm:cxn modelId="{4123BB25-C070-44A7-9BFA-E557650B2359}" srcId="{6C9F7E25-EE39-4B61-8682-EFF26868C0C5}" destId="{33C1A2B0-0640-40BD-A16D-1659A55711B6}" srcOrd="4" destOrd="0" parTransId="{493C1FFE-24F9-4207-884E-10CBC34177FD}" sibTransId="{9ADD5480-7C67-47CC-A4F4-D1A99104175A}"/>
    <dgm:cxn modelId="{67837827-AD09-46CA-92BC-6C196041414C}" type="presOf" srcId="{4E70AECF-F432-4766-843D-0F47DA6BABF2}" destId="{9918AA69-8FBC-4D21-AE46-4FE129425923}" srcOrd="1" destOrd="0" presId="urn:microsoft.com/office/officeart/2016/7/layout/LinearBlockProcessNumbered"/>
    <dgm:cxn modelId="{C8780935-F2CD-4BA4-AE69-B22BE514AC32}" type="presOf" srcId="{DF71AE59-9FE1-4FD4-AD41-19ADD576956A}" destId="{690D759C-983C-4419-A7FA-CA16F342C9C4}" srcOrd="1" destOrd="0" presId="urn:microsoft.com/office/officeart/2016/7/layout/LinearBlockProcessNumbered"/>
    <dgm:cxn modelId="{7981E138-FC35-4979-B221-D126C9201AE4}" srcId="{6C9F7E25-EE39-4B61-8682-EFF26868C0C5}" destId="{4E70AECF-F432-4766-843D-0F47DA6BABF2}" srcOrd="6" destOrd="0" parTransId="{66861685-0C9F-4F18-8564-C5F10B464EAC}" sibTransId="{80C77E1B-2D3E-429A-A1D0-5E6024735DD6}"/>
    <dgm:cxn modelId="{AEC6C23A-2955-4350-9334-6657BD37A1A2}" srcId="{6C9F7E25-EE39-4B61-8682-EFF26868C0C5}" destId="{F317108A-F4DA-4AC1-8719-1C4EC9BAD0A2}" srcOrd="3" destOrd="0" parTransId="{3375355D-B81A-45FE-AE72-7AE4CFA8E234}" sibTransId="{72E8B2F1-D7B2-425F-AABF-F1CCF70E2861}"/>
    <dgm:cxn modelId="{91F3A95B-A9B5-4015-8341-15423F4F01B8}" type="presOf" srcId="{675D9902-F2F5-4A00-B020-4052BFBBB840}" destId="{AA5AC52E-8F71-4396-BE20-10028FD2EBF4}" srcOrd="0" destOrd="0" presId="urn:microsoft.com/office/officeart/2016/7/layout/LinearBlockProcessNumbered"/>
    <dgm:cxn modelId="{B05E1A5F-16FE-4555-85FA-C38DA23C8915}" type="presOf" srcId="{DF71AE59-9FE1-4FD4-AD41-19ADD576956A}" destId="{F4ECE2BF-470B-49DE-88FC-781F53F55EC3}" srcOrd="0" destOrd="0" presId="urn:microsoft.com/office/officeart/2016/7/layout/LinearBlockProcessNumbered"/>
    <dgm:cxn modelId="{69F15060-F22C-488B-ABB5-775D9257CCC5}" srcId="{6C9F7E25-EE39-4B61-8682-EFF26868C0C5}" destId="{F89D3F1F-8CDE-4E6F-AFC0-A56B40AF9435}" srcOrd="2" destOrd="0" parTransId="{78D5F69F-F92A-46FD-BE7F-940A8FB9326F}" sibTransId="{675D9902-F2F5-4A00-B020-4052BFBBB840}"/>
    <dgm:cxn modelId="{5C426841-59BF-4EB2-B9B8-F9513F0D5822}" type="presOf" srcId="{F317108A-F4DA-4AC1-8719-1C4EC9BAD0A2}" destId="{19E6F44B-9353-46D0-AC98-0F42FFFCB534}" srcOrd="0" destOrd="0" presId="urn:microsoft.com/office/officeart/2016/7/layout/LinearBlockProcessNumbered"/>
    <dgm:cxn modelId="{7C433E66-6C15-42AD-8D98-D7D9BA08035F}" type="presOf" srcId="{4E70AECF-F432-4766-843D-0F47DA6BABF2}" destId="{025DFBE0-1D8D-42D3-ACDF-617B7E90825E}" srcOrd="0" destOrd="0" presId="urn:microsoft.com/office/officeart/2016/7/layout/LinearBlockProcessNumbered"/>
    <dgm:cxn modelId="{E679D947-BE99-4AFB-AF14-B0BB6564E347}" type="presOf" srcId="{33C1A2B0-0640-40BD-A16D-1659A55711B6}" destId="{B93D2152-84B0-4901-A029-CFEB47849A62}" srcOrd="0" destOrd="0" presId="urn:microsoft.com/office/officeart/2016/7/layout/LinearBlockProcessNumbered"/>
    <dgm:cxn modelId="{4C78374B-3491-476D-BA3B-1E7FE2F71F4D}" srcId="{6C9F7E25-EE39-4B61-8682-EFF26868C0C5}" destId="{8981E3FD-1BD6-499E-A936-9D1A78360774}" srcOrd="1" destOrd="0" parTransId="{452A70D2-1507-4A30-B355-91BB35328C4D}" sibTransId="{3CE06F78-A276-47D9-8EB0-10A845AF9A0E}"/>
    <dgm:cxn modelId="{DE7C2351-7181-445E-80E8-52B3D90D754F}" type="presOf" srcId="{F317108A-F4DA-4AC1-8719-1C4EC9BAD0A2}" destId="{406806E1-0BB7-4CA0-88EE-97734385EF80}" srcOrd="1" destOrd="0" presId="urn:microsoft.com/office/officeart/2016/7/layout/LinearBlockProcessNumbered"/>
    <dgm:cxn modelId="{8C094E58-D706-44F3-B599-3F34331B24BF}" type="presOf" srcId="{306C85DD-5BA3-46F6-845D-3134CFF6322C}" destId="{CDCC8288-12E2-4663-97AE-B1E978B70FC9}" srcOrd="0" destOrd="0" presId="urn:microsoft.com/office/officeart/2016/7/layout/LinearBlockProcessNumbered"/>
    <dgm:cxn modelId="{5CF63959-E592-455B-8C8C-E3D015D22B5D}" type="presOf" srcId="{8981E3FD-1BD6-499E-A936-9D1A78360774}" destId="{973E93E1-B5E3-4E99-BE84-48B1EECBEA75}" srcOrd="0" destOrd="0" presId="urn:microsoft.com/office/officeart/2016/7/layout/LinearBlockProcessNumbered"/>
    <dgm:cxn modelId="{1596CA7F-5078-421C-AE49-42DEEB42B43F}" type="presOf" srcId="{F89D3F1F-8CDE-4E6F-AFC0-A56B40AF9435}" destId="{DBDAB343-E3EA-44C0-8ED0-10F6EB8332B9}" srcOrd="1" destOrd="0" presId="urn:microsoft.com/office/officeart/2016/7/layout/LinearBlockProcessNumbered"/>
    <dgm:cxn modelId="{0FE97184-E1DA-451E-ABC4-FC7CD487E1FA}" type="presOf" srcId="{80C77E1B-2D3E-429A-A1D0-5E6024735DD6}" destId="{726CCAF3-941A-45F7-B226-001C3365E5AF}" srcOrd="0" destOrd="0" presId="urn:microsoft.com/office/officeart/2016/7/layout/LinearBlockProcessNumbered"/>
    <dgm:cxn modelId="{5A7CD886-758B-42CC-A5FC-1FB95F1395B8}" type="presOf" srcId="{121D788B-911C-42F2-B32E-8792AA77595A}" destId="{53A20E56-9946-485D-9CD4-A78EE8352A1D}" srcOrd="0" destOrd="0" presId="urn:microsoft.com/office/officeart/2016/7/layout/LinearBlockProcessNumbered"/>
    <dgm:cxn modelId="{66D98190-246E-4CC3-B61B-C0D29FCE7FF2}" type="presOf" srcId="{A98FE4AE-429B-4AB8-9C1A-C19088723FDE}" destId="{AE295AA7-2E18-49F8-BC8A-E463FE4ACDF4}" srcOrd="1" destOrd="0" presId="urn:microsoft.com/office/officeart/2016/7/layout/LinearBlockProcessNumbered"/>
    <dgm:cxn modelId="{2B7E3AAB-6F8B-4DCB-87D9-887341D6F1BA}" srcId="{6C9F7E25-EE39-4B61-8682-EFF26868C0C5}" destId="{DF71AE59-9FE1-4FD4-AD41-19ADD576956A}" srcOrd="5" destOrd="0" parTransId="{7E4E2263-BA14-4922-8817-9205169679AA}" sibTransId="{306C85DD-5BA3-46F6-845D-3134CFF6322C}"/>
    <dgm:cxn modelId="{415942C9-BD27-4E8F-A220-B7B96ABB540C}" srcId="{6C9F7E25-EE39-4B61-8682-EFF26868C0C5}" destId="{A98FE4AE-429B-4AB8-9C1A-C19088723FDE}" srcOrd="0" destOrd="0" parTransId="{C76842B6-E5BC-45CD-802E-3CCC1F22882B}" sibTransId="{121D788B-911C-42F2-B32E-8792AA77595A}"/>
    <dgm:cxn modelId="{996E88D5-8285-45CF-BEDB-A2864191BC2D}" type="presOf" srcId="{A98FE4AE-429B-4AB8-9C1A-C19088723FDE}" destId="{8B3FF990-3378-4EBE-9AE5-6E6D7D4EC1A3}" srcOrd="0" destOrd="0" presId="urn:microsoft.com/office/officeart/2016/7/layout/LinearBlockProcessNumbered"/>
    <dgm:cxn modelId="{AF86A5DE-F378-4F31-BF80-BAB5D4461183}" type="presOf" srcId="{3CE06F78-A276-47D9-8EB0-10A845AF9A0E}" destId="{3797DE39-8C07-4395-B183-F545E845BC17}" srcOrd="0" destOrd="0" presId="urn:microsoft.com/office/officeart/2016/7/layout/LinearBlockProcessNumbered"/>
    <dgm:cxn modelId="{DC81C4EC-EA8B-4DE8-AC29-9A872F89E760}" type="presOf" srcId="{F89D3F1F-8CDE-4E6F-AFC0-A56B40AF9435}" destId="{30BDE03B-F3C3-49E4-90A5-019903ABDDBE}" srcOrd="0" destOrd="0" presId="urn:microsoft.com/office/officeart/2016/7/layout/LinearBlockProcessNumbered"/>
    <dgm:cxn modelId="{9B9F1EEF-9394-4F64-911A-3B49EDBC736B}" type="presOf" srcId="{33C1A2B0-0640-40BD-A16D-1659A55711B6}" destId="{69CCFD8F-CB6F-4024-B00A-F78883B84D66}" srcOrd="1" destOrd="0" presId="urn:microsoft.com/office/officeart/2016/7/layout/LinearBlockProcessNumbered"/>
    <dgm:cxn modelId="{A454D660-AB0D-45A0-8F6C-9359C7BEA26B}" type="presParOf" srcId="{2078BE2E-CF65-4E9F-88DD-C416295068D6}" destId="{D4889E02-8CD2-439C-A0E7-15333F862938}" srcOrd="0" destOrd="0" presId="urn:microsoft.com/office/officeart/2016/7/layout/LinearBlockProcessNumbered"/>
    <dgm:cxn modelId="{628DABF8-FC34-468D-B17B-BA5DC67376E5}" type="presParOf" srcId="{D4889E02-8CD2-439C-A0E7-15333F862938}" destId="{8B3FF990-3378-4EBE-9AE5-6E6D7D4EC1A3}" srcOrd="0" destOrd="0" presId="urn:microsoft.com/office/officeart/2016/7/layout/LinearBlockProcessNumbered"/>
    <dgm:cxn modelId="{71D2C9AF-D82C-4B43-B495-C994DBDCC12F}" type="presParOf" srcId="{D4889E02-8CD2-439C-A0E7-15333F862938}" destId="{53A20E56-9946-485D-9CD4-A78EE8352A1D}" srcOrd="1" destOrd="0" presId="urn:microsoft.com/office/officeart/2016/7/layout/LinearBlockProcessNumbered"/>
    <dgm:cxn modelId="{4A4CABF6-671C-41CE-A12D-AA625B01178F}" type="presParOf" srcId="{D4889E02-8CD2-439C-A0E7-15333F862938}" destId="{AE295AA7-2E18-49F8-BC8A-E463FE4ACDF4}" srcOrd="2" destOrd="0" presId="urn:microsoft.com/office/officeart/2016/7/layout/LinearBlockProcessNumbered"/>
    <dgm:cxn modelId="{23573C11-D8BE-481B-9949-344B84F60D19}" type="presParOf" srcId="{2078BE2E-CF65-4E9F-88DD-C416295068D6}" destId="{068B04D1-6C2C-4E67-8952-8F895CE035AD}" srcOrd="1" destOrd="0" presId="urn:microsoft.com/office/officeart/2016/7/layout/LinearBlockProcessNumbered"/>
    <dgm:cxn modelId="{45578542-E536-49F5-B4FD-C9408B5C170C}" type="presParOf" srcId="{2078BE2E-CF65-4E9F-88DD-C416295068D6}" destId="{F109BEBC-C132-4569-81E5-53BF295D4750}" srcOrd="2" destOrd="0" presId="urn:microsoft.com/office/officeart/2016/7/layout/LinearBlockProcessNumbered"/>
    <dgm:cxn modelId="{453EC5DB-0759-4B83-9C80-CE072F8999F7}" type="presParOf" srcId="{F109BEBC-C132-4569-81E5-53BF295D4750}" destId="{973E93E1-B5E3-4E99-BE84-48B1EECBEA75}" srcOrd="0" destOrd="0" presId="urn:microsoft.com/office/officeart/2016/7/layout/LinearBlockProcessNumbered"/>
    <dgm:cxn modelId="{01DCF98D-F4EE-43DD-BEF8-0599CADA97D8}" type="presParOf" srcId="{F109BEBC-C132-4569-81E5-53BF295D4750}" destId="{3797DE39-8C07-4395-B183-F545E845BC17}" srcOrd="1" destOrd="0" presId="urn:microsoft.com/office/officeart/2016/7/layout/LinearBlockProcessNumbered"/>
    <dgm:cxn modelId="{3E6F20E8-343B-41BF-91C6-3067C4CDD6AE}" type="presParOf" srcId="{F109BEBC-C132-4569-81E5-53BF295D4750}" destId="{F2ACE29C-8EF3-4EDB-BB7B-940EB1430693}" srcOrd="2" destOrd="0" presId="urn:microsoft.com/office/officeart/2016/7/layout/LinearBlockProcessNumbered"/>
    <dgm:cxn modelId="{E7F17169-51D4-439A-9BD6-A27CE1712177}" type="presParOf" srcId="{2078BE2E-CF65-4E9F-88DD-C416295068D6}" destId="{1A65525D-5D93-4175-9518-A64A2A8DD90C}" srcOrd="3" destOrd="0" presId="urn:microsoft.com/office/officeart/2016/7/layout/LinearBlockProcessNumbered"/>
    <dgm:cxn modelId="{A8A669A0-39D0-4B85-B117-52885404BE69}" type="presParOf" srcId="{2078BE2E-CF65-4E9F-88DD-C416295068D6}" destId="{D3F1AE65-10CF-41B5-B233-28A7216C662E}" srcOrd="4" destOrd="0" presId="urn:microsoft.com/office/officeart/2016/7/layout/LinearBlockProcessNumbered"/>
    <dgm:cxn modelId="{5816EF34-4A8B-461E-B42A-C6429FB7B4B9}" type="presParOf" srcId="{D3F1AE65-10CF-41B5-B233-28A7216C662E}" destId="{30BDE03B-F3C3-49E4-90A5-019903ABDDBE}" srcOrd="0" destOrd="0" presId="urn:microsoft.com/office/officeart/2016/7/layout/LinearBlockProcessNumbered"/>
    <dgm:cxn modelId="{458003C6-CADB-4F3D-8DE0-D0CED7F4BEC9}" type="presParOf" srcId="{D3F1AE65-10CF-41B5-B233-28A7216C662E}" destId="{AA5AC52E-8F71-4396-BE20-10028FD2EBF4}" srcOrd="1" destOrd="0" presId="urn:microsoft.com/office/officeart/2016/7/layout/LinearBlockProcessNumbered"/>
    <dgm:cxn modelId="{6784B713-D713-4249-816A-FD07AE7F39E7}" type="presParOf" srcId="{D3F1AE65-10CF-41B5-B233-28A7216C662E}" destId="{DBDAB343-E3EA-44C0-8ED0-10F6EB8332B9}" srcOrd="2" destOrd="0" presId="urn:microsoft.com/office/officeart/2016/7/layout/LinearBlockProcessNumbered"/>
    <dgm:cxn modelId="{59700A1C-41DF-4E31-BCEC-0728C32D85B4}" type="presParOf" srcId="{2078BE2E-CF65-4E9F-88DD-C416295068D6}" destId="{BDACA256-FD40-478F-A562-B261424D11DB}" srcOrd="5" destOrd="0" presId="urn:microsoft.com/office/officeart/2016/7/layout/LinearBlockProcessNumbered"/>
    <dgm:cxn modelId="{5E42868A-C3B1-4DFC-9A33-5C7E26920F06}" type="presParOf" srcId="{2078BE2E-CF65-4E9F-88DD-C416295068D6}" destId="{1D5FBB48-774B-43E9-80C7-ACD8542BB57E}" srcOrd="6" destOrd="0" presId="urn:microsoft.com/office/officeart/2016/7/layout/LinearBlockProcessNumbered"/>
    <dgm:cxn modelId="{87A275B5-502A-4EBE-B796-A73E6526BB74}" type="presParOf" srcId="{1D5FBB48-774B-43E9-80C7-ACD8542BB57E}" destId="{19E6F44B-9353-46D0-AC98-0F42FFFCB534}" srcOrd="0" destOrd="0" presId="urn:microsoft.com/office/officeart/2016/7/layout/LinearBlockProcessNumbered"/>
    <dgm:cxn modelId="{6D7D539D-67A7-480C-BE02-B9E7547ED741}" type="presParOf" srcId="{1D5FBB48-774B-43E9-80C7-ACD8542BB57E}" destId="{0BE8ABB2-6835-42E8-8074-A3964D75D476}" srcOrd="1" destOrd="0" presId="urn:microsoft.com/office/officeart/2016/7/layout/LinearBlockProcessNumbered"/>
    <dgm:cxn modelId="{013FCEB6-B831-4F20-A3D1-8E33CFE1B0E4}" type="presParOf" srcId="{1D5FBB48-774B-43E9-80C7-ACD8542BB57E}" destId="{406806E1-0BB7-4CA0-88EE-97734385EF80}" srcOrd="2" destOrd="0" presId="urn:microsoft.com/office/officeart/2016/7/layout/LinearBlockProcessNumbered"/>
    <dgm:cxn modelId="{BE25F856-2919-42F8-8A77-98E98AEDB6A4}" type="presParOf" srcId="{2078BE2E-CF65-4E9F-88DD-C416295068D6}" destId="{3B359B2A-79F6-4101-BD4B-8CE9E59173E3}" srcOrd="7" destOrd="0" presId="urn:microsoft.com/office/officeart/2016/7/layout/LinearBlockProcessNumbered"/>
    <dgm:cxn modelId="{9E6B1032-4EE1-47C8-82FA-F03F5A0F948A}" type="presParOf" srcId="{2078BE2E-CF65-4E9F-88DD-C416295068D6}" destId="{F32A9CD0-30EA-42F9-B336-F8D964D8696C}" srcOrd="8" destOrd="0" presId="urn:microsoft.com/office/officeart/2016/7/layout/LinearBlockProcessNumbered"/>
    <dgm:cxn modelId="{4704B250-03B2-433C-BF79-4C5F1DA2CA1A}" type="presParOf" srcId="{F32A9CD0-30EA-42F9-B336-F8D964D8696C}" destId="{B93D2152-84B0-4901-A029-CFEB47849A62}" srcOrd="0" destOrd="0" presId="urn:microsoft.com/office/officeart/2016/7/layout/LinearBlockProcessNumbered"/>
    <dgm:cxn modelId="{D5444762-BCC1-4A85-BE70-3EB9902498F5}" type="presParOf" srcId="{F32A9CD0-30EA-42F9-B336-F8D964D8696C}" destId="{5C6FA688-9107-4CDE-9B22-BB6A599B05F2}" srcOrd="1" destOrd="0" presId="urn:microsoft.com/office/officeart/2016/7/layout/LinearBlockProcessNumbered"/>
    <dgm:cxn modelId="{736CB10B-5CF7-41E7-B9A8-F3F898F31743}" type="presParOf" srcId="{F32A9CD0-30EA-42F9-B336-F8D964D8696C}" destId="{69CCFD8F-CB6F-4024-B00A-F78883B84D66}" srcOrd="2" destOrd="0" presId="urn:microsoft.com/office/officeart/2016/7/layout/LinearBlockProcessNumbered"/>
    <dgm:cxn modelId="{54F90E72-9195-467F-A9B2-893DE6373F17}" type="presParOf" srcId="{2078BE2E-CF65-4E9F-88DD-C416295068D6}" destId="{7C51EC4B-8324-4347-A42B-919BF07F8597}" srcOrd="9" destOrd="0" presId="urn:microsoft.com/office/officeart/2016/7/layout/LinearBlockProcessNumbered"/>
    <dgm:cxn modelId="{B355B150-67CB-47BE-B178-5A870BEB985E}" type="presParOf" srcId="{2078BE2E-CF65-4E9F-88DD-C416295068D6}" destId="{838CA720-E3B1-4451-84F3-6AE93D620010}" srcOrd="10" destOrd="0" presId="urn:microsoft.com/office/officeart/2016/7/layout/LinearBlockProcessNumbered"/>
    <dgm:cxn modelId="{A4E64B30-E3BB-430F-862E-66C35E021135}" type="presParOf" srcId="{838CA720-E3B1-4451-84F3-6AE93D620010}" destId="{F4ECE2BF-470B-49DE-88FC-781F53F55EC3}" srcOrd="0" destOrd="0" presId="urn:microsoft.com/office/officeart/2016/7/layout/LinearBlockProcessNumbered"/>
    <dgm:cxn modelId="{D6C99887-AF46-46AC-A1A3-C33AD04F9D28}" type="presParOf" srcId="{838CA720-E3B1-4451-84F3-6AE93D620010}" destId="{CDCC8288-12E2-4663-97AE-B1E978B70FC9}" srcOrd="1" destOrd="0" presId="urn:microsoft.com/office/officeart/2016/7/layout/LinearBlockProcessNumbered"/>
    <dgm:cxn modelId="{1EC5213B-F6DF-4F16-9DB8-9A73CBBBA1F6}" type="presParOf" srcId="{838CA720-E3B1-4451-84F3-6AE93D620010}" destId="{690D759C-983C-4419-A7FA-CA16F342C9C4}" srcOrd="2" destOrd="0" presId="urn:microsoft.com/office/officeart/2016/7/layout/LinearBlockProcessNumbered"/>
    <dgm:cxn modelId="{8A6B40C0-F9E7-4AD8-B611-21C1B9633A49}" type="presParOf" srcId="{2078BE2E-CF65-4E9F-88DD-C416295068D6}" destId="{0B8A9822-901C-415E-9AF4-A9C792CB8AF1}" srcOrd="11" destOrd="0" presId="urn:microsoft.com/office/officeart/2016/7/layout/LinearBlockProcessNumbered"/>
    <dgm:cxn modelId="{53945AFA-6ACB-48F5-B336-CC65BBBC01E3}" type="presParOf" srcId="{2078BE2E-CF65-4E9F-88DD-C416295068D6}" destId="{5185948E-653A-4A13-AC31-CA2B25031E54}" srcOrd="12" destOrd="0" presId="urn:microsoft.com/office/officeart/2016/7/layout/LinearBlockProcessNumbered"/>
    <dgm:cxn modelId="{2BDB28C4-F28F-4CEE-BDB9-960C64138161}" type="presParOf" srcId="{5185948E-653A-4A13-AC31-CA2B25031E54}" destId="{025DFBE0-1D8D-42D3-ACDF-617B7E90825E}" srcOrd="0" destOrd="0" presId="urn:microsoft.com/office/officeart/2016/7/layout/LinearBlockProcessNumbered"/>
    <dgm:cxn modelId="{8BC510B6-3343-42C4-BBE7-6E7656179DEF}" type="presParOf" srcId="{5185948E-653A-4A13-AC31-CA2B25031E54}" destId="{726CCAF3-941A-45F7-B226-001C3365E5AF}" srcOrd="1" destOrd="0" presId="urn:microsoft.com/office/officeart/2016/7/layout/LinearBlockProcessNumbered"/>
    <dgm:cxn modelId="{F6EB26B8-C37F-4446-9A38-5FC9EBD8D6E8}" type="presParOf" srcId="{5185948E-653A-4A13-AC31-CA2B25031E54}" destId="{9918AA69-8FBC-4D21-AE46-4FE129425923}"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873CBA-B5DE-4199-9C6E-60057DA9EB9A}"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US"/>
        </a:p>
      </dgm:t>
    </dgm:pt>
    <dgm:pt modelId="{E07953B8-FE86-44DC-8EB5-19D0FD3E20D9}">
      <dgm:prSet custT="1"/>
      <dgm:spPr/>
      <dgm:t>
        <a:bodyPr/>
        <a:lstStyle/>
        <a:p>
          <a:r>
            <a:rPr lang="en-US" sz="1500" dirty="0"/>
            <a:t>All children who have attained the age of 6 years or who will have attained the age of 6 years on or before February 1 of the school year up to the age of 16 years (only if a formal declaration of intent to terminate school enrollment has been completed and filed with the school district) are required to attend school regularly during the entire school term (Florida Statute 1003.21) </a:t>
          </a:r>
        </a:p>
      </dgm:t>
    </dgm:pt>
    <dgm:pt modelId="{178EDE1E-A6A4-4422-9795-7C3C0DC413E0}" type="parTrans" cxnId="{88A1B350-95BF-4AD1-9081-B3D9D27E7F0F}">
      <dgm:prSet/>
      <dgm:spPr/>
      <dgm:t>
        <a:bodyPr/>
        <a:lstStyle/>
        <a:p>
          <a:endParaRPr lang="en-US"/>
        </a:p>
      </dgm:t>
    </dgm:pt>
    <dgm:pt modelId="{3DA27F35-532A-44DF-BC7B-15C1C8A2EC32}" type="sibTrans" cxnId="{88A1B350-95BF-4AD1-9081-B3D9D27E7F0F}">
      <dgm:prSet/>
      <dgm:spPr/>
      <dgm:t>
        <a:bodyPr/>
        <a:lstStyle/>
        <a:p>
          <a:endParaRPr lang="en-US"/>
        </a:p>
      </dgm:t>
    </dgm:pt>
    <dgm:pt modelId="{2954AB57-17DB-4CCD-B458-E2E698BB7D74}">
      <dgm:prSet/>
      <dgm:spPr/>
      <dgm:t>
        <a:bodyPr/>
        <a:lstStyle/>
        <a:p>
          <a:r>
            <a:rPr lang="en-US" dirty="0"/>
            <a:t>According to Florida Statute 1003.24, each parent of a child within the compulsory attendance age is responsible for the child’s school attendance.</a:t>
          </a:r>
        </a:p>
      </dgm:t>
    </dgm:pt>
    <dgm:pt modelId="{1B48E454-BC04-4F49-886A-71BD3B5D3FB3}" type="parTrans" cxnId="{49DDAD82-7C70-4509-8ED8-7CE68C5A7986}">
      <dgm:prSet/>
      <dgm:spPr/>
      <dgm:t>
        <a:bodyPr/>
        <a:lstStyle/>
        <a:p>
          <a:endParaRPr lang="en-US"/>
        </a:p>
      </dgm:t>
    </dgm:pt>
    <dgm:pt modelId="{5CD90EE9-B029-4876-BC93-482BC1653B7A}" type="sibTrans" cxnId="{49DDAD82-7C70-4509-8ED8-7CE68C5A7986}">
      <dgm:prSet/>
      <dgm:spPr/>
      <dgm:t>
        <a:bodyPr/>
        <a:lstStyle/>
        <a:p>
          <a:endParaRPr lang="en-US"/>
        </a:p>
      </dgm:t>
    </dgm:pt>
    <dgm:pt modelId="{9251962D-E59B-43D3-9619-3EE4A3643082}">
      <dgm:prSet/>
      <dgm:spPr/>
      <dgm:t>
        <a:bodyPr/>
        <a:lstStyle/>
        <a:p>
          <a:r>
            <a:rPr lang="en-US" u="sng" dirty="0"/>
            <a:t>Habitual Truancy </a:t>
          </a:r>
          <a:r>
            <a:rPr lang="en-US" dirty="0"/>
            <a:t>is defined as 15 unexcused absences within 90 calendar days</a:t>
          </a:r>
        </a:p>
      </dgm:t>
    </dgm:pt>
    <dgm:pt modelId="{3A61AF97-4644-421D-B5ED-B02549181E11}" type="parTrans" cxnId="{48393736-BED2-433E-9186-EEA12842A726}">
      <dgm:prSet/>
      <dgm:spPr/>
      <dgm:t>
        <a:bodyPr/>
        <a:lstStyle/>
        <a:p>
          <a:endParaRPr lang="en-US"/>
        </a:p>
      </dgm:t>
    </dgm:pt>
    <dgm:pt modelId="{BDCFCECD-30C1-4A9F-B3E6-B6D1E6F9B600}" type="sibTrans" cxnId="{48393736-BED2-433E-9186-EEA12842A726}">
      <dgm:prSet/>
      <dgm:spPr/>
      <dgm:t>
        <a:bodyPr/>
        <a:lstStyle/>
        <a:p>
          <a:endParaRPr lang="en-US"/>
        </a:p>
      </dgm:t>
    </dgm:pt>
    <dgm:pt modelId="{CE2C22B3-8EDD-4D44-AA2F-2600DFA66133}" type="pres">
      <dgm:prSet presAssocID="{4A873CBA-B5DE-4199-9C6E-60057DA9EB9A}" presName="Name0" presStyleCnt="0">
        <dgm:presLayoutVars>
          <dgm:dir/>
          <dgm:animLvl val="lvl"/>
          <dgm:resizeHandles val="exact"/>
        </dgm:presLayoutVars>
      </dgm:prSet>
      <dgm:spPr/>
    </dgm:pt>
    <dgm:pt modelId="{BF6A9192-2AF0-4BEA-B840-2A17737408D5}" type="pres">
      <dgm:prSet presAssocID="{9251962D-E59B-43D3-9619-3EE4A3643082}" presName="boxAndChildren" presStyleCnt="0"/>
      <dgm:spPr/>
    </dgm:pt>
    <dgm:pt modelId="{A8E46702-2180-4F90-B631-791D87A044BB}" type="pres">
      <dgm:prSet presAssocID="{9251962D-E59B-43D3-9619-3EE4A3643082}" presName="parentTextBox" presStyleLbl="node1" presStyleIdx="0" presStyleCnt="3"/>
      <dgm:spPr/>
    </dgm:pt>
    <dgm:pt modelId="{33C55B4C-DB29-4809-8E19-38EABB9F10DD}" type="pres">
      <dgm:prSet presAssocID="{5CD90EE9-B029-4876-BC93-482BC1653B7A}" presName="sp" presStyleCnt="0"/>
      <dgm:spPr/>
    </dgm:pt>
    <dgm:pt modelId="{4D4CB05C-132D-4FBD-A569-33378C9F0BCC}" type="pres">
      <dgm:prSet presAssocID="{2954AB57-17DB-4CCD-B458-E2E698BB7D74}" presName="arrowAndChildren" presStyleCnt="0"/>
      <dgm:spPr/>
    </dgm:pt>
    <dgm:pt modelId="{9CEBB777-6483-4BC1-984F-FACDC035DC5C}" type="pres">
      <dgm:prSet presAssocID="{2954AB57-17DB-4CCD-B458-E2E698BB7D74}" presName="parentTextArrow" presStyleLbl="node1" presStyleIdx="1" presStyleCnt="3"/>
      <dgm:spPr/>
    </dgm:pt>
    <dgm:pt modelId="{D8EF47C8-A492-49CC-AF17-712FD98F012C}" type="pres">
      <dgm:prSet presAssocID="{3DA27F35-532A-44DF-BC7B-15C1C8A2EC32}" presName="sp" presStyleCnt="0"/>
      <dgm:spPr/>
    </dgm:pt>
    <dgm:pt modelId="{C6925C0C-76EC-4E3D-907B-13E34B14E5A7}" type="pres">
      <dgm:prSet presAssocID="{E07953B8-FE86-44DC-8EB5-19D0FD3E20D9}" presName="arrowAndChildren" presStyleCnt="0"/>
      <dgm:spPr/>
    </dgm:pt>
    <dgm:pt modelId="{7E6FE235-95C8-41B2-B651-1597B235CC2E}" type="pres">
      <dgm:prSet presAssocID="{E07953B8-FE86-44DC-8EB5-19D0FD3E20D9}" presName="parentTextArrow" presStyleLbl="node1" presStyleIdx="2" presStyleCnt="3"/>
      <dgm:spPr/>
    </dgm:pt>
  </dgm:ptLst>
  <dgm:cxnLst>
    <dgm:cxn modelId="{48393736-BED2-433E-9186-EEA12842A726}" srcId="{4A873CBA-B5DE-4199-9C6E-60057DA9EB9A}" destId="{9251962D-E59B-43D3-9619-3EE4A3643082}" srcOrd="2" destOrd="0" parTransId="{3A61AF97-4644-421D-B5ED-B02549181E11}" sibTransId="{BDCFCECD-30C1-4A9F-B3E6-B6D1E6F9B600}"/>
    <dgm:cxn modelId="{44988A70-BFA8-44AE-BEFB-31DEEE440F85}" type="presOf" srcId="{E07953B8-FE86-44DC-8EB5-19D0FD3E20D9}" destId="{7E6FE235-95C8-41B2-B651-1597B235CC2E}" srcOrd="0" destOrd="0" presId="urn:microsoft.com/office/officeart/2005/8/layout/process4"/>
    <dgm:cxn modelId="{88A1B350-95BF-4AD1-9081-B3D9D27E7F0F}" srcId="{4A873CBA-B5DE-4199-9C6E-60057DA9EB9A}" destId="{E07953B8-FE86-44DC-8EB5-19D0FD3E20D9}" srcOrd="0" destOrd="0" parTransId="{178EDE1E-A6A4-4422-9795-7C3C0DC413E0}" sibTransId="{3DA27F35-532A-44DF-BC7B-15C1C8A2EC32}"/>
    <dgm:cxn modelId="{03B7A557-EEE6-45AF-8C69-880C8248D803}" type="presOf" srcId="{4A873CBA-B5DE-4199-9C6E-60057DA9EB9A}" destId="{CE2C22B3-8EDD-4D44-AA2F-2600DFA66133}" srcOrd="0" destOrd="0" presId="urn:microsoft.com/office/officeart/2005/8/layout/process4"/>
    <dgm:cxn modelId="{85B4987C-474F-4695-883F-82ED4DD5D0C8}" type="presOf" srcId="{9251962D-E59B-43D3-9619-3EE4A3643082}" destId="{A8E46702-2180-4F90-B631-791D87A044BB}" srcOrd="0" destOrd="0" presId="urn:microsoft.com/office/officeart/2005/8/layout/process4"/>
    <dgm:cxn modelId="{49DDAD82-7C70-4509-8ED8-7CE68C5A7986}" srcId="{4A873CBA-B5DE-4199-9C6E-60057DA9EB9A}" destId="{2954AB57-17DB-4CCD-B458-E2E698BB7D74}" srcOrd="1" destOrd="0" parTransId="{1B48E454-BC04-4F49-886A-71BD3B5D3FB3}" sibTransId="{5CD90EE9-B029-4876-BC93-482BC1653B7A}"/>
    <dgm:cxn modelId="{8B4CF1C3-6AB3-4748-8115-5A8C2CAC92C9}" type="presOf" srcId="{2954AB57-17DB-4CCD-B458-E2E698BB7D74}" destId="{9CEBB777-6483-4BC1-984F-FACDC035DC5C}" srcOrd="0" destOrd="0" presId="urn:microsoft.com/office/officeart/2005/8/layout/process4"/>
    <dgm:cxn modelId="{195192CD-13B5-44DA-BB79-87FDDDE1DE64}" type="presParOf" srcId="{CE2C22B3-8EDD-4D44-AA2F-2600DFA66133}" destId="{BF6A9192-2AF0-4BEA-B840-2A17737408D5}" srcOrd="0" destOrd="0" presId="urn:microsoft.com/office/officeart/2005/8/layout/process4"/>
    <dgm:cxn modelId="{EB5D3E1B-680A-407C-9D72-F12C9E3BE334}" type="presParOf" srcId="{BF6A9192-2AF0-4BEA-B840-2A17737408D5}" destId="{A8E46702-2180-4F90-B631-791D87A044BB}" srcOrd="0" destOrd="0" presId="urn:microsoft.com/office/officeart/2005/8/layout/process4"/>
    <dgm:cxn modelId="{AB0A7BB1-DDA9-4FAE-AEDA-52D9DD5BCBC0}" type="presParOf" srcId="{CE2C22B3-8EDD-4D44-AA2F-2600DFA66133}" destId="{33C55B4C-DB29-4809-8E19-38EABB9F10DD}" srcOrd="1" destOrd="0" presId="urn:microsoft.com/office/officeart/2005/8/layout/process4"/>
    <dgm:cxn modelId="{8679AFA5-E303-465C-B7B6-A583E696EE79}" type="presParOf" srcId="{CE2C22B3-8EDD-4D44-AA2F-2600DFA66133}" destId="{4D4CB05C-132D-4FBD-A569-33378C9F0BCC}" srcOrd="2" destOrd="0" presId="urn:microsoft.com/office/officeart/2005/8/layout/process4"/>
    <dgm:cxn modelId="{D1DDB548-6777-426E-836F-98357AF1AC2C}" type="presParOf" srcId="{4D4CB05C-132D-4FBD-A569-33378C9F0BCC}" destId="{9CEBB777-6483-4BC1-984F-FACDC035DC5C}" srcOrd="0" destOrd="0" presId="urn:microsoft.com/office/officeart/2005/8/layout/process4"/>
    <dgm:cxn modelId="{69263513-2BCD-42CF-8D20-C6501B77C607}" type="presParOf" srcId="{CE2C22B3-8EDD-4D44-AA2F-2600DFA66133}" destId="{D8EF47C8-A492-49CC-AF17-712FD98F012C}" srcOrd="3" destOrd="0" presId="urn:microsoft.com/office/officeart/2005/8/layout/process4"/>
    <dgm:cxn modelId="{9388B2A9-E85E-4C68-9D69-5BE6F8D4674B}" type="presParOf" srcId="{CE2C22B3-8EDD-4D44-AA2F-2600DFA66133}" destId="{C6925C0C-76EC-4E3D-907B-13E34B14E5A7}" srcOrd="4" destOrd="0" presId="urn:microsoft.com/office/officeart/2005/8/layout/process4"/>
    <dgm:cxn modelId="{8F5CB369-2AA3-4A48-9B11-CD3AA14F3198}" type="presParOf" srcId="{C6925C0C-76EC-4E3D-907B-13E34B14E5A7}" destId="{7E6FE235-95C8-41B2-B651-1597B235CC2E}"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00DBEF-BC2A-42A8-8BD0-D4A7B78A02E4}"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FA29AD09-D99B-489E-87D0-8E942516A8FF}">
      <dgm:prSet/>
      <dgm:spPr/>
      <dgm:t>
        <a:bodyPr/>
        <a:lstStyle/>
        <a:p>
          <a:r>
            <a:rPr lang="en-US"/>
            <a:t>School districts must take an active role in promoting and enforcing attendance as a means of improving student performance.</a:t>
          </a:r>
        </a:p>
      </dgm:t>
    </dgm:pt>
    <dgm:pt modelId="{826FC0C5-10B4-4C81-B870-496861F96049}" type="parTrans" cxnId="{ADBC8F1D-839A-4374-B44C-BD24E7023E13}">
      <dgm:prSet/>
      <dgm:spPr/>
      <dgm:t>
        <a:bodyPr/>
        <a:lstStyle/>
        <a:p>
          <a:endParaRPr lang="en-US"/>
        </a:p>
      </dgm:t>
    </dgm:pt>
    <dgm:pt modelId="{8DF40B35-B213-45FC-B46C-36BA71A3494F}" type="sibTrans" cxnId="{ADBC8F1D-839A-4374-B44C-BD24E7023E13}">
      <dgm:prSet/>
      <dgm:spPr/>
      <dgm:t>
        <a:bodyPr/>
        <a:lstStyle/>
        <a:p>
          <a:endParaRPr lang="en-US"/>
        </a:p>
      </dgm:t>
    </dgm:pt>
    <dgm:pt modelId="{C8005EFF-7166-4648-BC63-70B4643F6DEC}">
      <dgm:prSet/>
      <dgm:spPr/>
      <dgm:t>
        <a:bodyPr/>
        <a:lstStyle/>
        <a:p>
          <a:r>
            <a:rPr lang="en-US" dirty="0"/>
            <a:t>Daily Notification-Schools must notify parents of each unexcused absence (i.e. personal contact, phone calls, Volusia Connect, letters, etc.) to determine the reason for the absence.</a:t>
          </a:r>
        </a:p>
      </dgm:t>
    </dgm:pt>
    <dgm:pt modelId="{57D53714-D675-4932-9965-547B226A4840}" type="parTrans" cxnId="{FF2AB54D-4F7D-4FA3-BC77-49BFC312A5C9}">
      <dgm:prSet/>
      <dgm:spPr/>
      <dgm:t>
        <a:bodyPr/>
        <a:lstStyle/>
        <a:p>
          <a:endParaRPr lang="en-US"/>
        </a:p>
      </dgm:t>
    </dgm:pt>
    <dgm:pt modelId="{9E4D03BA-0F37-4C3E-B8FB-CC3CF7BD41DC}" type="sibTrans" cxnId="{FF2AB54D-4F7D-4FA3-BC77-49BFC312A5C9}">
      <dgm:prSet/>
      <dgm:spPr/>
      <dgm:t>
        <a:bodyPr/>
        <a:lstStyle/>
        <a:p>
          <a:endParaRPr lang="en-US"/>
        </a:p>
      </dgm:t>
    </dgm:pt>
    <dgm:pt modelId="{21F4AF26-F243-42DE-AE02-A442436DAF5E}">
      <dgm:prSet/>
      <dgm:spPr/>
      <dgm:t>
        <a:bodyPr/>
        <a:lstStyle/>
        <a:p>
          <a:r>
            <a:rPr lang="en-US" dirty="0"/>
            <a:t>Students who are exhibiting a pattern of nonattendance must be referred to the Multi-Tiered Systems of Support (MTSS) Individual Problem Solving Team (IPST) to provide solutions to attendance barriers. A meeting with the parent must be scheduled to identify potential remedies. </a:t>
          </a:r>
        </a:p>
      </dgm:t>
    </dgm:pt>
    <dgm:pt modelId="{E60D5D0F-3360-4839-AEE9-5BD522362098}" type="parTrans" cxnId="{CB6295DF-2301-4194-A8F6-E84772ADFE21}">
      <dgm:prSet/>
      <dgm:spPr/>
      <dgm:t>
        <a:bodyPr/>
        <a:lstStyle/>
        <a:p>
          <a:endParaRPr lang="en-US"/>
        </a:p>
      </dgm:t>
    </dgm:pt>
    <dgm:pt modelId="{90A16BB9-06AC-4C94-B304-F795D6B2DA5E}" type="sibTrans" cxnId="{CB6295DF-2301-4194-A8F6-E84772ADFE21}">
      <dgm:prSet/>
      <dgm:spPr/>
      <dgm:t>
        <a:bodyPr/>
        <a:lstStyle/>
        <a:p>
          <a:endParaRPr lang="en-US"/>
        </a:p>
      </dgm:t>
    </dgm:pt>
    <dgm:pt modelId="{CA38D844-0D0E-4573-96DC-8B0E20FEB62E}" type="pres">
      <dgm:prSet presAssocID="{C200DBEF-BC2A-42A8-8BD0-D4A7B78A02E4}" presName="hierChild1" presStyleCnt="0">
        <dgm:presLayoutVars>
          <dgm:chPref val="1"/>
          <dgm:dir/>
          <dgm:animOne val="branch"/>
          <dgm:animLvl val="lvl"/>
          <dgm:resizeHandles/>
        </dgm:presLayoutVars>
      </dgm:prSet>
      <dgm:spPr/>
    </dgm:pt>
    <dgm:pt modelId="{512B91D9-380E-4659-9FAD-792ACFC0470E}" type="pres">
      <dgm:prSet presAssocID="{FA29AD09-D99B-489E-87D0-8E942516A8FF}" presName="hierRoot1" presStyleCnt="0"/>
      <dgm:spPr/>
    </dgm:pt>
    <dgm:pt modelId="{18826535-B022-437E-9F19-7AF74DEC4E6F}" type="pres">
      <dgm:prSet presAssocID="{FA29AD09-D99B-489E-87D0-8E942516A8FF}" presName="composite" presStyleCnt="0"/>
      <dgm:spPr/>
    </dgm:pt>
    <dgm:pt modelId="{F0C78B5C-9E18-4DC7-9714-FF3E565F2F36}" type="pres">
      <dgm:prSet presAssocID="{FA29AD09-D99B-489E-87D0-8E942516A8FF}" presName="background" presStyleLbl="node0" presStyleIdx="0" presStyleCnt="3"/>
      <dgm:spPr/>
    </dgm:pt>
    <dgm:pt modelId="{C04CB5FC-1CFC-417D-90CC-B12718010AC6}" type="pres">
      <dgm:prSet presAssocID="{FA29AD09-D99B-489E-87D0-8E942516A8FF}" presName="text" presStyleLbl="fgAcc0" presStyleIdx="0" presStyleCnt="3">
        <dgm:presLayoutVars>
          <dgm:chPref val="3"/>
        </dgm:presLayoutVars>
      </dgm:prSet>
      <dgm:spPr/>
    </dgm:pt>
    <dgm:pt modelId="{210CA9DC-E8A6-439E-BE51-0A02AF82C384}" type="pres">
      <dgm:prSet presAssocID="{FA29AD09-D99B-489E-87D0-8E942516A8FF}" presName="hierChild2" presStyleCnt="0"/>
      <dgm:spPr/>
    </dgm:pt>
    <dgm:pt modelId="{C5332457-1CA5-4CBC-B5B6-ADC31D73E1DC}" type="pres">
      <dgm:prSet presAssocID="{C8005EFF-7166-4648-BC63-70B4643F6DEC}" presName="hierRoot1" presStyleCnt="0"/>
      <dgm:spPr/>
    </dgm:pt>
    <dgm:pt modelId="{AA78A808-F273-4006-8DA1-54141352B2D6}" type="pres">
      <dgm:prSet presAssocID="{C8005EFF-7166-4648-BC63-70B4643F6DEC}" presName="composite" presStyleCnt="0"/>
      <dgm:spPr/>
    </dgm:pt>
    <dgm:pt modelId="{7AE96CAC-44A0-4665-8E6D-1EAEEF96B6DC}" type="pres">
      <dgm:prSet presAssocID="{C8005EFF-7166-4648-BC63-70B4643F6DEC}" presName="background" presStyleLbl="node0" presStyleIdx="1" presStyleCnt="3"/>
      <dgm:spPr/>
    </dgm:pt>
    <dgm:pt modelId="{BF439809-C4CC-4FF2-9A49-064E2534D73C}" type="pres">
      <dgm:prSet presAssocID="{C8005EFF-7166-4648-BC63-70B4643F6DEC}" presName="text" presStyleLbl="fgAcc0" presStyleIdx="1" presStyleCnt="3">
        <dgm:presLayoutVars>
          <dgm:chPref val="3"/>
        </dgm:presLayoutVars>
      </dgm:prSet>
      <dgm:spPr/>
    </dgm:pt>
    <dgm:pt modelId="{903F75AC-700B-4ED2-BA61-1B51F2665F8C}" type="pres">
      <dgm:prSet presAssocID="{C8005EFF-7166-4648-BC63-70B4643F6DEC}" presName="hierChild2" presStyleCnt="0"/>
      <dgm:spPr/>
    </dgm:pt>
    <dgm:pt modelId="{7980ACEC-5706-458D-80DB-B7E1E73A5B01}" type="pres">
      <dgm:prSet presAssocID="{21F4AF26-F243-42DE-AE02-A442436DAF5E}" presName="hierRoot1" presStyleCnt="0"/>
      <dgm:spPr/>
    </dgm:pt>
    <dgm:pt modelId="{D119BC5E-947A-489A-9846-BE15B8F3A4AB}" type="pres">
      <dgm:prSet presAssocID="{21F4AF26-F243-42DE-AE02-A442436DAF5E}" presName="composite" presStyleCnt="0"/>
      <dgm:spPr/>
    </dgm:pt>
    <dgm:pt modelId="{689412F9-18D3-4E40-AFCB-C0F01715915B}" type="pres">
      <dgm:prSet presAssocID="{21F4AF26-F243-42DE-AE02-A442436DAF5E}" presName="background" presStyleLbl="node0" presStyleIdx="2" presStyleCnt="3"/>
      <dgm:spPr/>
    </dgm:pt>
    <dgm:pt modelId="{DD7D2585-2CD3-4DC5-B7FE-403A78DDB755}" type="pres">
      <dgm:prSet presAssocID="{21F4AF26-F243-42DE-AE02-A442436DAF5E}" presName="text" presStyleLbl="fgAcc0" presStyleIdx="2" presStyleCnt="3">
        <dgm:presLayoutVars>
          <dgm:chPref val="3"/>
        </dgm:presLayoutVars>
      </dgm:prSet>
      <dgm:spPr/>
    </dgm:pt>
    <dgm:pt modelId="{20D76139-CE95-46BE-995F-EE88D59C62ED}" type="pres">
      <dgm:prSet presAssocID="{21F4AF26-F243-42DE-AE02-A442436DAF5E}" presName="hierChild2" presStyleCnt="0"/>
      <dgm:spPr/>
    </dgm:pt>
  </dgm:ptLst>
  <dgm:cxnLst>
    <dgm:cxn modelId="{ADBC8F1D-839A-4374-B44C-BD24E7023E13}" srcId="{C200DBEF-BC2A-42A8-8BD0-D4A7B78A02E4}" destId="{FA29AD09-D99B-489E-87D0-8E942516A8FF}" srcOrd="0" destOrd="0" parTransId="{826FC0C5-10B4-4C81-B870-496861F96049}" sibTransId="{8DF40B35-B213-45FC-B46C-36BA71A3494F}"/>
    <dgm:cxn modelId="{FF2AB54D-4F7D-4FA3-BC77-49BFC312A5C9}" srcId="{C200DBEF-BC2A-42A8-8BD0-D4A7B78A02E4}" destId="{C8005EFF-7166-4648-BC63-70B4643F6DEC}" srcOrd="1" destOrd="0" parTransId="{57D53714-D675-4932-9965-547B226A4840}" sibTransId="{9E4D03BA-0F37-4C3E-B8FB-CC3CF7BD41DC}"/>
    <dgm:cxn modelId="{085D0985-05E9-4A14-8B06-F6949A913902}" type="presOf" srcId="{21F4AF26-F243-42DE-AE02-A442436DAF5E}" destId="{DD7D2585-2CD3-4DC5-B7FE-403A78DDB755}" srcOrd="0" destOrd="0" presId="urn:microsoft.com/office/officeart/2005/8/layout/hierarchy1"/>
    <dgm:cxn modelId="{5863A79C-FE2B-4955-BE6D-AC5354CA1ED4}" type="presOf" srcId="{C200DBEF-BC2A-42A8-8BD0-D4A7B78A02E4}" destId="{CA38D844-0D0E-4573-96DC-8B0E20FEB62E}" srcOrd="0" destOrd="0" presId="urn:microsoft.com/office/officeart/2005/8/layout/hierarchy1"/>
    <dgm:cxn modelId="{CB6295DF-2301-4194-A8F6-E84772ADFE21}" srcId="{C200DBEF-BC2A-42A8-8BD0-D4A7B78A02E4}" destId="{21F4AF26-F243-42DE-AE02-A442436DAF5E}" srcOrd="2" destOrd="0" parTransId="{E60D5D0F-3360-4839-AEE9-5BD522362098}" sibTransId="{90A16BB9-06AC-4C94-B304-F795D6B2DA5E}"/>
    <dgm:cxn modelId="{7EEB18E1-8B03-4E61-B3FF-D104F8686571}" type="presOf" srcId="{FA29AD09-D99B-489E-87D0-8E942516A8FF}" destId="{C04CB5FC-1CFC-417D-90CC-B12718010AC6}" srcOrd="0" destOrd="0" presId="urn:microsoft.com/office/officeart/2005/8/layout/hierarchy1"/>
    <dgm:cxn modelId="{8FB4CEFA-3F11-4DB5-8962-C73F751F6679}" type="presOf" srcId="{C8005EFF-7166-4648-BC63-70B4643F6DEC}" destId="{BF439809-C4CC-4FF2-9A49-064E2534D73C}" srcOrd="0" destOrd="0" presId="urn:microsoft.com/office/officeart/2005/8/layout/hierarchy1"/>
    <dgm:cxn modelId="{F29932A3-0351-4CED-94A8-02CF51310581}" type="presParOf" srcId="{CA38D844-0D0E-4573-96DC-8B0E20FEB62E}" destId="{512B91D9-380E-4659-9FAD-792ACFC0470E}" srcOrd="0" destOrd="0" presId="urn:microsoft.com/office/officeart/2005/8/layout/hierarchy1"/>
    <dgm:cxn modelId="{6EFC8232-F165-4453-AD45-FD8ABE5DC05F}" type="presParOf" srcId="{512B91D9-380E-4659-9FAD-792ACFC0470E}" destId="{18826535-B022-437E-9F19-7AF74DEC4E6F}" srcOrd="0" destOrd="0" presId="urn:microsoft.com/office/officeart/2005/8/layout/hierarchy1"/>
    <dgm:cxn modelId="{AA616E24-F40A-4BE8-85F3-BFD6D1C3FF20}" type="presParOf" srcId="{18826535-B022-437E-9F19-7AF74DEC4E6F}" destId="{F0C78B5C-9E18-4DC7-9714-FF3E565F2F36}" srcOrd="0" destOrd="0" presId="urn:microsoft.com/office/officeart/2005/8/layout/hierarchy1"/>
    <dgm:cxn modelId="{43AF35FD-A836-4992-BE9C-F68D26999B21}" type="presParOf" srcId="{18826535-B022-437E-9F19-7AF74DEC4E6F}" destId="{C04CB5FC-1CFC-417D-90CC-B12718010AC6}" srcOrd="1" destOrd="0" presId="urn:microsoft.com/office/officeart/2005/8/layout/hierarchy1"/>
    <dgm:cxn modelId="{FB7B4097-5E94-4AF8-9896-BAA457CEFDBA}" type="presParOf" srcId="{512B91D9-380E-4659-9FAD-792ACFC0470E}" destId="{210CA9DC-E8A6-439E-BE51-0A02AF82C384}" srcOrd="1" destOrd="0" presId="urn:microsoft.com/office/officeart/2005/8/layout/hierarchy1"/>
    <dgm:cxn modelId="{C3CDBEC7-4475-49DC-AA40-F8E26493F0FE}" type="presParOf" srcId="{CA38D844-0D0E-4573-96DC-8B0E20FEB62E}" destId="{C5332457-1CA5-4CBC-B5B6-ADC31D73E1DC}" srcOrd="1" destOrd="0" presId="urn:microsoft.com/office/officeart/2005/8/layout/hierarchy1"/>
    <dgm:cxn modelId="{3C126601-B609-4762-B6A7-A0B0229AB409}" type="presParOf" srcId="{C5332457-1CA5-4CBC-B5B6-ADC31D73E1DC}" destId="{AA78A808-F273-4006-8DA1-54141352B2D6}" srcOrd="0" destOrd="0" presId="urn:microsoft.com/office/officeart/2005/8/layout/hierarchy1"/>
    <dgm:cxn modelId="{4824B562-6D18-4C68-80C1-F6BC4CE535F8}" type="presParOf" srcId="{AA78A808-F273-4006-8DA1-54141352B2D6}" destId="{7AE96CAC-44A0-4665-8E6D-1EAEEF96B6DC}" srcOrd="0" destOrd="0" presId="urn:microsoft.com/office/officeart/2005/8/layout/hierarchy1"/>
    <dgm:cxn modelId="{5F49F6AC-9296-4345-B80B-4CE1581E9720}" type="presParOf" srcId="{AA78A808-F273-4006-8DA1-54141352B2D6}" destId="{BF439809-C4CC-4FF2-9A49-064E2534D73C}" srcOrd="1" destOrd="0" presId="urn:microsoft.com/office/officeart/2005/8/layout/hierarchy1"/>
    <dgm:cxn modelId="{3856D7AC-2F49-4273-8CC6-638C131E8ABF}" type="presParOf" srcId="{C5332457-1CA5-4CBC-B5B6-ADC31D73E1DC}" destId="{903F75AC-700B-4ED2-BA61-1B51F2665F8C}" srcOrd="1" destOrd="0" presId="urn:microsoft.com/office/officeart/2005/8/layout/hierarchy1"/>
    <dgm:cxn modelId="{E4B83723-156A-4334-9A3B-4CDD5BE3E936}" type="presParOf" srcId="{CA38D844-0D0E-4573-96DC-8B0E20FEB62E}" destId="{7980ACEC-5706-458D-80DB-B7E1E73A5B01}" srcOrd="2" destOrd="0" presId="urn:microsoft.com/office/officeart/2005/8/layout/hierarchy1"/>
    <dgm:cxn modelId="{0127E1F4-4E07-4E6D-9574-23F106D95B1F}" type="presParOf" srcId="{7980ACEC-5706-458D-80DB-B7E1E73A5B01}" destId="{D119BC5E-947A-489A-9846-BE15B8F3A4AB}" srcOrd="0" destOrd="0" presId="urn:microsoft.com/office/officeart/2005/8/layout/hierarchy1"/>
    <dgm:cxn modelId="{09EEBB4C-3703-41F2-91EE-A933414A641F}" type="presParOf" srcId="{D119BC5E-947A-489A-9846-BE15B8F3A4AB}" destId="{689412F9-18D3-4E40-AFCB-C0F01715915B}" srcOrd="0" destOrd="0" presId="urn:microsoft.com/office/officeart/2005/8/layout/hierarchy1"/>
    <dgm:cxn modelId="{CEB78191-0560-42FF-8535-45C163BC8FE9}" type="presParOf" srcId="{D119BC5E-947A-489A-9846-BE15B8F3A4AB}" destId="{DD7D2585-2CD3-4DC5-B7FE-403A78DDB755}" srcOrd="1" destOrd="0" presId="urn:microsoft.com/office/officeart/2005/8/layout/hierarchy1"/>
    <dgm:cxn modelId="{2B26D1A9-2089-412F-AD41-C7AE81CD40F2}" type="presParOf" srcId="{7980ACEC-5706-458D-80DB-B7E1E73A5B01}" destId="{20D76139-CE95-46BE-995F-EE88D59C62E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3FF990-3378-4EBE-9AE5-6E6D7D4EC1A3}">
      <dsp:nvSpPr>
        <dsp:cNvPr id="0" name=""/>
        <dsp:cNvSpPr/>
      </dsp:nvSpPr>
      <dsp:spPr>
        <a:xfrm>
          <a:off x="593" y="792165"/>
          <a:ext cx="1388901" cy="2738091"/>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93" tIns="0" rIns="137193" bIns="330200" numCol="1" spcCol="1270" anchor="t" anchorCtr="0">
          <a:noAutofit/>
        </a:bodyPr>
        <a:lstStyle/>
        <a:p>
          <a:pPr marL="0" lvl="0" indent="0" algn="l" defTabSz="622300">
            <a:lnSpc>
              <a:spcPct val="90000"/>
            </a:lnSpc>
            <a:spcBef>
              <a:spcPct val="0"/>
            </a:spcBef>
            <a:spcAft>
              <a:spcPct val="35000"/>
            </a:spcAft>
            <a:buNone/>
          </a:pPr>
          <a:r>
            <a:rPr lang="en-US" sz="1400" kern="1200" dirty="0"/>
            <a:t>Make Attendance a priority even during a pandemic</a:t>
          </a:r>
        </a:p>
      </dsp:txBody>
      <dsp:txXfrm>
        <a:off x="593" y="1887401"/>
        <a:ext cx="1388901" cy="1642854"/>
      </dsp:txXfrm>
    </dsp:sp>
    <dsp:sp modelId="{53A20E56-9946-485D-9CD4-A78EE8352A1D}">
      <dsp:nvSpPr>
        <dsp:cNvPr id="0" name=""/>
        <dsp:cNvSpPr/>
      </dsp:nvSpPr>
      <dsp:spPr>
        <a:xfrm>
          <a:off x="593" y="1327869"/>
          <a:ext cx="1388901" cy="66667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37193" tIns="165100" rIns="137193" bIns="165100" numCol="1" spcCol="1270" anchor="ctr" anchorCtr="0">
          <a:noAutofit/>
        </a:bodyPr>
        <a:lstStyle/>
        <a:p>
          <a:pPr marL="0" lvl="0" indent="0" algn="l" defTabSz="1066800">
            <a:lnSpc>
              <a:spcPct val="90000"/>
            </a:lnSpc>
            <a:spcBef>
              <a:spcPct val="0"/>
            </a:spcBef>
            <a:spcAft>
              <a:spcPct val="35000"/>
            </a:spcAft>
            <a:buNone/>
          </a:pPr>
          <a:r>
            <a:rPr lang="en-US" sz="2400" kern="1200"/>
            <a:t>01</a:t>
          </a:r>
        </a:p>
      </dsp:txBody>
      <dsp:txXfrm>
        <a:off x="593" y="1327869"/>
        <a:ext cx="1388901" cy="666672"/>
      </dsp:txXfrm>
    </dsp:sp>
    <dsp:sp modelId="{973E93E1-B5E3-4E99-BE84-48B1EECBEA75}">
      <dsp:nvSpPr>
        <dsp:cNvPr id="0" name=""/>
        <dsp:cNvSpPr/>
      </dsp:nvSpPr>
      <dsp:spPr>
        <a:xfrm>
          <a:off x="1500606" y="792165"/>
          <a:ext cx="1388901" cy="2767007"/>
        </a:xfrm>
        <a:prstGeom prst="rect">
          <a:avLst/>
        </a:prstGeom>
        <a:solidFill>
          <a:schemeClr val="accent5">
            <a:hueOff val="-1126424"/>
            <a:satOff val="-2903"/>
            <a:lumOff val="-1961"/>
            <a:alphaOff val="0"/>
          </a:schemeClr>
        </a:solidFill>
        <a:ln w="12700" cap="flat" cmpd="sng" algn="ctr">
          <a:solidFill>
            <a:schemeClr val="accent5">
              <a:hueOff val="-1126424"/>
              <a:satOff val="-2903"/>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93" tIns="0" rIns="137193" bIns="330200" numCol="1" spcCol="1270" anchor="t" anchorCtr="0">
          <a:noAutofit/>
        </a:bodyPr>
        <a:lstStyle/>
        <a:p>
          <a:pPr marL="0" lvl="0" indent="0" algn="l" defTabSz="622300">
            <a:lnSpc>
              <a:spcPct val="90000"/>
            </a:lnSpc>
            <a:spcBef>
              <a:spcPct val="0"/>
            </a:spcBef>
            <a:spcAft>
              <a:spcPct val="35000"/>
            </a:spcAft>
            <a:buNone/>
          </a:pPr>
          <a:r>
            <a:rPr lang="en-US" sz="1400" kern="1200" dirty="0"/>
            <a:t>Begin intervention strategies early</a:t>
          </a:r>
        </a:p>
      </dsp:txBody>
      <dsp:txXfrm>
        <a:off x="1500606" y="1898968"/>
        <a:ext cx="1388901" cy="1660204"/>
      </dsp:txXfrm>
    </dsp:sp>
    <dsp:sp modelId="{3797DE39-8C07-4395-B183-F545E845BC17}">
      <dsp:nvSpPr>
        <dsp:cNvPr id="0" name=""/>
        <dsp:cNvSpPr/>
      </dsp:nvSpPr>
      <dsp:spPr>
        <a:xfrm>
          <a:off x="1500606" y="1342328"/>
          <a:ext cx="1388901" cy="66667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37193" tIns="165100" rIns="137193" bIns="165100" numCol="1" spcCol="1270" anchor="ctr" anchorCtr="0">
          <a:noAutofit/>
        </a:bodyPr>
        <a:lstStyle/>
        <a:p>
          <a:pPr marL="0" lvl="0" indent="0" algn="l" defTabSz="1066800">
            <a:lnSpc>
              <a:spcPct val="90000"/>
            </a:lnSpc>
            <a:spcBef>
              <a:spcPct val="0"/>
            </a:spcBef>
            <a:spcAft>
              <a:spcPct val="35000"/>
            </a:spcAft>
            <a:buNone/>
          </a:pPr>
          <a:r>
            <a:rPr lang="en-US" sz="2400" kern="1200"/>
            <a:t>02</a:t>
          </a:r>
        </a:p>
      </dsp:txBody>
      <dsp:txXfrm>
        <a:off x="1500606" y="1342328"/>
        <a:ext cx="1388901" cy="666672"/>
      </dsp:txXfrm>
    </dsp:sp>
    <dsp:sp modelId="{30BDE03B-F3C3-49E4-90A5-019903ABDDBE}">
      <dsp:nvSpPr>
        <dsp:cNvPr id="0" name=""/>
        <dsp:cNvSpPr/>
      </dsp:nvSpPr>
      <dsp:spPr>
        <a:xfrm>
          <a:off x="3000620" y="792165"/>
          <a:ext cx="1388901" cy="2748541"/>
        </a:xfrm>
        <a:prstGeom prst="rect">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93" tIns="0" rIns="137193" bIns="330200" numCol="1" spcCol="1270" anchor="t" anchorCtr="0">
          <a:noAutofit/>
        </a:bodyPr>
        <a:lstStyle/>
        <a:p>
          <a:pPr marL="0" lvl="0" indent="0" algn="l" defTabSz="622300">
            <a:lnSpc>
              <a:spcPct val="90000"/>
            </a:lnSpc>
            <a:spcBef>
              <a:spcPct val="0"/>
            </a:spcBef>
            <a:spcAft>
              <a:spcPct val="35000"/>
            </a:spcAft>
            <a:buNone/>
          </a:pPr>
          <a:r>
            <a:rPr lang="en-US" sz="1400" kern="1200" dirty="0"/>
            <a:t>Develop targeted intervention strategies for students with chronic attendance problems</a:t>
          </a:r>
        </a:p>
      </dsp:txBody>
      <dsp:txXfrm>
        <a:off x="3000620" y="1891581"/>
        <a:ext cx="1388901" cy="1649124"/>
      </dsp:txXfrm>
    </dsp:sp>
    <dsp:sp modelId="{AA5AC52E-8F71-4396-BE20-10028FD2EBF4}">
      <dsp:nvSpPr>
        <dsp:cNvPr id="0" name=""/>
        <dsp:cNvSpPr/>
      </dsp:nvSpPr>
      <dsp:spPr>
        <a:xfrm>
          <a:off x="3000620" y="1333094"/>
          <a:ext cx="1388901" cy="66667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37193" tIns="165100" rIns="137193" bIns="165100" numCol="1" spcCol="1270" anchor="ctr" anchorCtr="0">
          <a:noAutofit/>
        </a:bodyPr>
        <a:lstStyle/>
        <a:p>
          <a:pPr marL="0" lvl="0" indent="0" algn="l" defTabSz="1066800">
            <a:lnSpc>
              <a:spcPct val="90000"/>
            </a:lnSpc>
            <a:spcBef>
              <a:spcPct val="0"/>
            </a:spcBef>
            <a:spcAft>
              <a:spcPct val="35000"/>
            </a:spcAft>
            <a:buNone/>
          </a:pPr>
          <a:r>
            <a:rPr lang="en-US" sz="2400" kern="1200"/>
            <a:t>03</a:t>
          </a:r>
        </a:p>
      </dsp:txBody>
      <dsp:txXfrm>
        <a:off x="3000620" y="1333094"/>
        <a:ext cx="1388901" cy="666672"/>
      </dsp:txXfrm>
    </dsp:sp>
    <dsp:sp modelId="{19E6F44B-9353-46D0-AC98-0F42FFFCB534}">
      <dsp:nvSpPr>
        <dsp:cNvPr id="0" name=""/>
        <dsp:cNvSpPr/>
      </dsp:nvSpPr>
      <dsp:spPr>
        <a:xfrm>
          <a:off x="4500633" y="792165"/>
          <a:ext cx="1388901" cy="2730074"/>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93" tIns="0" rIns="137193" bIns="330200" numCol="1" spcCol="1270" anchor="t" anchorCtr="0">
          <a:noAutofit/>
        </a:bodyPr>
        <a:lstStyle/>
        <a:p>
          <a:pPr marL="0" lvl="0" indent="0" algn="l" defTabSz="622300">
            <a:lnSpc>
              <a:spcPct val="90000"/>
            </a:lnSpc>
            <a:spcBef>
              <a:spcPct val="0"/>
            </a:spcBef>
            <a:spcAft>
              <a:spcPct val="35000"/>
            </a:spcAft>
            <a:buNone/>
          </a:pPr>
          <a:r>
            <a:rPr lang="en-US" sz="1400" kern="1200" dirty="0"/>
            <a:t>Develop strategies to increase student engagement</a:t>
          </a:r>
        </a:p>
      </dsp:txBody>
      <dsp:txXfrm>
        <a:off x="4500633" y="1884194"/>
        <a:ext cx="1388901" cy="1638044"/>
      </dsp:txXfrm>
    </dsp:sp>
    <dsp:sp modelId="{0BE8ABB2-6835-42E8-8074-A3964D75D476}">
      <dsp:nvSpPr>
        <dsp:cNvPr id="0" name=""/>
        <dsp:cNvSpPr/>
      </dsp:nvSpPr>
      <dsp:spPr>
        <a:xfrm>
          <a:off x="4500633" y="1323861"/>
          <a:ext cx="1388901" cy="66667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37193" tIns="165100" rIns="137193" bIns="165100" numCol="1" spcCol="1270" anchor="ctr" anchorCtr="0">
          <a:noAutofit/>
        </a:bodyPr>
        <a:lstStyle/>
        <a:p>
          <a:pPr marL="0" lvl="0" indent="0" algn="l" defTabSz="1066800">
            <a:lnSpc>
              <a:spcPct val="90000"/>
            </a:lnSpc>
            <a:spcBef>
              <a:spcPct val="0"/>
            </a:spcBef>
            <a:spcAft>
              <a:spcPct val="35000"/>
            </a:spcAft>
            <a:buNone/>
          </a:pPr>
          <a:r>
            <a:rPr lang="en-US" sz="2400" kern="1200"/>
            <a:t>04</a:t>
          </a:r>
        </a:p>
      </dsp:txBody>
      <dsp:txXfrm>
        <a:off x="4500633" y="1323861"/>
        <a:ext cx="1388901" cy="666672"/>
      </dsp:txXfrm>
    </dsp:sp>
    <dsp:sp modelId="{B93D2152-84B0-4901-A029-CFEB47849A62}">
      <dsp:nvSpPr>
        <dsp:cNvPr id="0" name=""/>
        <dsp:cNvSpPr/>
      </dsp:nvSpPr>
      <dsp:spPr>
        <a:xfrm>
          <a:off x="6000646" y="792165"/>
          <a:ext cx="1473554" cy="2746741"/>
        </a:xfrm>
        <a:prstGeom prst="rect">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93" tIns="0" rIns="137193" bIns="330200" numCol="1" spcCol="1270" anchor="t" anchorCtr="0">
          <a:noAutofit/>
        </a:bodyPr>
        <a:lstStyle/>
        <a:p>
          <a:pPr marL="0" lvl="0" indent="0" algn="l" defTabSz="622300">
            <a:lnSpc>
              <a:spcPct val="90000"/>
            </a:lnSpc>
            <a:spcBef>
              <a:spcPct val="0"/>
            </a:spcBef>
            <a:spcAft>
              <a:spcPct val="35000"/>
            </a:spcAft>
            <a:buNone/>
          </a:pPr>
          <a:r>
            <a:rPr lang="en-US" sz="1400" kern="1200" dirty="0"/>
            <a:t>Use data to identify areas of concern and concentrate resources in those areas</a:t>
          </a:r>
        </a:p>
      </dsp:txBody>
      <dsp:txXfrm>
        <a:off x="6000646" y="1890861"/>
        <a:ext cx="1473554" cy="1648044"/>
      </dsp:txXfrm>
    </dsp:sp>
    <dsp:sp modelId="{5C6FA688-9107-4CDE-9B22-BB6A599B05F2}">
      <dsp:nvSpPr>
        <dsp:cNvPr id="0" name=""/>
        <dsp:cNvSpPr/>
      </dsp:nvSpPr>
      <dsp:spPr>
        <a:xfrm>
          <a:off x="6042973" y="1332194"/>
          <a:ext cx="1388901" cy="66667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37193" tIns="165100" rIns="137193" bIns="165100" numCol="1" spcCol="1270" anchor="ctr" anchorCtr="0">
          <a:noAutofit/>
        </a:bodyPr>
        <a:lstStyle/>
        <a:p>
          <a:pPr marL="0" lvl="0" indent="0" algn="l" defTabSz="1066800">
            <a:lnSpc>
              <a:spcPct val="90000"/>
            </a:lnSpc>
            <a:spcBef>
              <a:spcPct val="0"/>
            </a:spcBef>
            <a:spcAft>
              <a:spcPct val="35000"/>
            </a:spcAft>
            <a:buNone/>
          </a:pPr>
          <a:r>
            <a:rPr lang="en-US" sz="2400" kern="1200"/>
            <a:t>05</a:t>
          </a:r>
        </a:p>
      </dsp:txBody>
      <dsp:txXfrm>
        <a:off x="6042973" y="1332194"/>
        <a:ext cx="1388901" cy="666672"/>
      </dsp:txXfrm>
    </dsp:sp>
    <dsp:sp modelId="{F4ECE2BF-470B-49DE-88FC-781F53F55EC3}">
      <dsp:nvSpPr>
        <dsp:cNvPr id="0" name=""/>
        <dsp:cNvSpPr/>
      </dsp:nvSpPr>
      <dsp:spPr>
        <a:xfrm>
          <a:off x="7585313" y="792165"/>
          <a:ext cx="1429679" cy="2748541"/>
        </a:xfrm>
        <a:prstGeom prst="rect">
          <a:avLst/>
        </a:prstGeom>
        <a:solidFill>
          <a:schemeClr val="accent5">
            <a:hueOff val="-5632119"/>
            <a:satOff val="-14516"/>
            <a:lumOff val="-9804"/>
            <a:alphaOff val="0"/>
          </a:schemeClr>
        </a:solidFill>
        <a:ln w="12700" cap="flat" cmpd="sng" algn="ctr">
          <a:solidFill>
            <a:schemeClr val="accent5">
              <a:hueOff val="-5632119"/>
              <a:satOff val="-14516"/>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93" tIns="0" rIns="137193" bIns="330200" numCol="1" spcCol="1270" anchor="t" anchorCtr="0">
          <a:noAutofit/>
        </a:bodyPr>
        <a:lstStyle/>
        <a:p>
          <a:pPr marL="0" lvl="0" indent="0" algn="l" defTabSz="622300">
            <a:lnSpc>
              <a:spcPct val="90000"/>
            </a:lnSpc>
            <a:spcBef>
              <a:spcPct val="0"/>
            </a:spcBef>
            <a:spcAft>
              <a:spcPct val="35000"/>
            </a:spcAft>
            <a:buNone/>
          </a:pPr>
          <a:r>
            <a:rPr lang="en-US" sz="1400" kern="1200" dirty="0"/>
            <a:t>Recognize that students in transition may be at risk</a:t>
          </a:r>
        </a:p>
      </dsp:txBody>
      <dsp:txXfrm>
        <a:off x="7585313" y="1891581"/>
        <a:ext cx="1429679" cy="1649124"/>
      </dsp:txXfrm>
    </dsp:sp>
    <dsp:sp modelId="{CDCC8288-12E2-4663-97AE-B1E978B70FC9}">
      <dsp:nvSpPr>
        <dsp:cNvPr id="0" name=""/>
        <dsp:cNvSpPr/>
      </dsp:nvSpPr>
      <dsp:spPr>
        <a:xfrm>
          <a:off x="7605702" y="1333094"/>
          <a:ext cx="1388901" cy="66667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37193" tIns="165100" rIns="137193" bIns="165100" numCol="1" spcCol="1270" anchor="ctr" anchorCtr="0">
          <a:noAutofit/>
        </a:bodyPr>
        <a:lstStyle/>
        <a:p>
          <a:pPr marL="0" lvl="0" indent="0" algn="l" defTabSz="1066800">
            <a:lnSpc>
              <a:spcPct val="90000"/>
            </a:lnSpc>
            <a:spcBef>
              <a:spcPct val="0"/>
            </a:spcBef>
            <a:spcAft>
              <a:spcPct val="35000"/>
            </a:spcAft>
            <a:buNone/>
          </a:pPr>
          <a:r>
            <a:rPr lang="en-US" sz="2400" kern="1200"/>
            <a:t>06</a:t>
          </a:r>
        </a:p>
      </dsp:txBody>
      <dsp:txXfrm>
        <a:off x="7605702" y="1333094"/>
        <a:ext cx="1388901" cy="666672"/>
      </dsp:txXfrm>
    </dsp:sp>
    <dsp:sp modelId="{025DFBE0-1D8D-42D3-ACDF-617B7E90825E}">
      <dsp:nvSpPr>
        <dsp:cNvPr id="0" name=""/>
        <dsp:cNvSpPr/>
      </dsp:nvSpPr>
      <dsp:spPr>
        <a:xfrm>
          <a:off x="9126105" y="792165"/>
          <a:ext cx="1388901" cy="2748541"/>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93" tIns="0" rIns="137193" bIns="330200" numCol="1" spcCol="1270" anchor="t" anchorCtr="0">
          <a:noAutofit/>
        </a:bodyPr>
        <a:lstStyle/>
        <a:p>
          <a:pPr marL="0" lvl="0" indent="0" algn="l" defTabSz="622300">
            <a:lnSpc>
              <a:spcPct val="90000"/>
            </a:lnSpc>
            <a:spcBef>
              <a:spcPct val="0"/>
            </a:spcBef>
            <a:spcAft>
              <a:spcPct val="35000"/>
            </a:spcAft>
            <a:buNone/>
          </a:pPr>
          <a:r>
            <a:rPr lang="en-US" sz="1400" kern="1200" dirty="0"/>
            <a:t>Publicize attendance policies and communicate expectations to students and parents</a:t>
          </a:r>
        </a:p>
      </dsp:txBody>
      <dsp:txXfrm>
        <a:off x="9126105" y="1891581"/>
        <a:ext cx="1388901" cy="1649124"/>
      </dsp:txXfrm>
    </dsp:sp>
    <dsp:sp modelId="{726CCAF3-941A-45F7-B226-001C3365E5AF}">
      <dsp:nvSpPr>
        <dsp:cNvPr id="0" name=""/>
        <dsp:cNvSpPr/>
      </dsp:nvSpPr>
      <dsp:spPr>
        <a:xfrm>
          <a:off x="9126105" y="1333094"/>
          <a:ext cx="1388901" cy="66667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37193" tIns="165100" rIns="137193" bIns="165100" numCol="1" spcCol="1270" anchor="ctr" anchorCtr="0">
          <a:noAutofit/>
        </a:bodyPr>
        <a:lstStyle/>
        <a:p>
          <a:pPr marL="0" lvl="0" indent="0" algn="l" defTabSz="1066800">
            <a:lnSpc>
              <a:spcPct val="90000"/>
            </a:lnSpc>
            <a:spcBef>
              <a:spcPct val="0"/>
            </a:spcBef>
            <a:spcAft>
              <a:spcPct val="35000"/>
            </a:spcAft>
            <a:buNone/>
          </a:pPr>
          <a:r>
            <a:rPr lang="en-US" sz="2400" kern="1200"/>
            <a:t>07</a:t>
          </a:r>
        </a:p>
      </dsp:txBody>
      <dsp:txXfrm>
        <a:off x="9126105" y="1333094"/>
        <a:ext cx="1388901" cy="666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46702-2180-4F90-B631-791D87A044BB}">
      <dsp:nvSpPr>
        <dsp:cNvPr id="0" name=""/>
        <dsp:cNvSpPr/>
      </dsp:nvSpPr>
      <dsp:spPr>
        <a:xfrm>
          <a:off x="0" y="2849982"/>
          <a:ext cx="10058399" cy="935427"/>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u="sng" kern="1200" dirty="0"/>
            <a:t>Habitual Truancy </a:t>
          </a:r>
          <a:r>
            <a:rPr lang="en-US" sz="2200" kern="1200" dirty="0"/>
            <a:t>is defined as 15 unexcused absences within 90 calendar days</a:t>
          </a:r>
        </a:p>
      </dsp:txBody>
      <dsp:txXfrm>
        <a:off x="0" y="2849982"/>
        <a:ext cx="10058399" cy="935427"/>
      </dsp:txXfrm>
    </dsp:sp>
    <dsp:sp modelId="{9CEBB777-6483-4BC1-984F-FACDC035DC5C}">
      <dsp:nvSpPr>
        <dsp:cNvPr id="0" name=""/>
        <dsp:cNvSpPr/>
      </dsp:nvSpPr>
      <dsp:spPr>
        <a:xfrm rot="10800000">
          <a:off x="0" y="1425326"/>
          <a:ext cx="10058399" cy="1438688"/>
        </a:xfrm>
        <a:prstGeom prst="upArrowCallou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According to Florida Statute 1003.24, each parent of a child within the compulsory attendance age is responsible for the child’s school attendance.</a:t>
          </a:r>
        </a:p>
      </dsp:txBody>
      <dsp:txXfrm rot="10800000">
        <a:off x="0" y="1425326"/>
        <a:ext cx="10058399" cy="934816"/>
      </dsp:txXfrm>
    </dsp:sp>
    <dsp:sp modelId="{7E6FE235-95C8-41B2-B651-1597B235CC2E}">
      <dsp:nvSpPr>
        <dsp:cNvPr id="0" name=""/>
        <dsp:cNvSpPr/>
      </dsp:nvSpPr>
      <dsp:spPr>
        <a:xfrm rot="10800000">
          <a:off x="0" y="669"/>
          <a:ext cx="10058399" cy="1438688"/>
        </a:xfrm>
        <a:prstGeom prst="upArrowCallou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All children who have attained the age of 6 years or who will have attained the age of 6 years on or before February 1 of the school year up to the age of 16 years (only if a formal declaration of intent to terminate school enrollment has been completed and filed with the school district) are required to attend school regularly during the entire school term (Florida Statute 1003.21) </a:t>
          </a:r>
        </a:p>
      </dsp:txBody>
      <dsp:txXfrm rot="10800000">
        <a:off x="0" y="669"/>
        <a:ext cx="10058399" cy="9348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C78B5C-9E18-4DC7-9714-FF3E565F2F36}">
      <dsp:nvSpPr>
        <dsp:cNvPr id="0" name=""/>
        <dsp:cNvSpPr/>
      </dsp:nvSpPr>
      <dsp:spPr>
        <a:xfrm>
          <a:off x="0" y="845551"/>
          <a:ext cx="2828924" cy="1796367"/>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4CB5FC-1CFC-417D-90CC-B12718010AC6}">
      <dsp:nvSpPr>
        <dsp:cNvPr id="0" name=""/>
        <dsp:cNvSpPr/>
      </dsp:nvSpPr>
      <dsp:spPr>
        <a:xfrm>
          <a:off x="314325" y="1144160"/>
          <a:ext cx="2828924" cy="1796367"/>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School districts must take an active role in promoting and enforcing attendance as a means of improving student performance.</a:t>
          </a:r>
        </a:p>
      </dsp:txBody>
      <dsp:txXfrm>
        <a:off x="366939" y="1196774"/>
        <a:ext cx="2723696" cy="1691139"/>
      </dsp:txXfrm>
    </dsp:sp>
    <dsp:sp modelId="{7AE96CAC-44A0-4665-8E6D-1EAEEF96B6DC}">
      <dsp:nvSpPr>
        <dsp:cNvPr id="0" name=""/>
        <dsp:cNvSpPr/>
      </dsp:nvSpPr>
      <dsp:spPr>
        <a:xfrm>
          <a:off x="3457574" y="845551"/>
          <a:ext cx="2828924" cy="1796367"/>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439809-C4CC-4FF2-9A49-064E2534D73C}">
      <dsp:nvSpPr>
        <dsp:cNvPr id="0" name=""/>
        <dsp:cNvSpPr/>
      </dsp:nvSpPr>
      <dsp:spPr>
        <a:xfrm>
          <a:off x="3771900" y="1144160"/>
          <a:ext cx="2828924" cy="1796367"/>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Daily Notification-Schools must notify parents of each unexcused absence (i.e. personal contact, phone calls, Volusia Connect, letters, etc.) to determine the reason for the absence.</a:t>
          </a:r>
        </a:p>
      </dsp:txBody>
      <dsp:txXfrm>
        <a:off x="3824514" y="1196774"/>
        <a:ext cx="2723696" cy="1691139"/>
      </dsp:txXfrm>
    </dsp:sp>
    <dsp:sp modelId="{689412F9-18D3-4E40-AFCB-C0F01715915B}">
      <dsp:nvSpPr>
        <dsp:cNvPr id="0" name=""/>
        <dsp:cNvSpPr/>
      </dsp:nvSpPr>
      <dsp:spPr>
        <a:xfrm>
          <a:off x="6915149" y="845551"/>
          <a:ext cx="2828924" cy="1796367"/>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7D2585-2CD3-4DC5-B7FE-403A78DDB755}">
      <dsp:nvSpPr>
        <dsp:cNvPr id="0" name=""/>
        <dsp:cNvSpPr/>
      </dsp:nvSpPr>
      <dsp:spPr>
        <a:xfrm>
          <a:off x="7229475" y="1144160"/>
          <a:ext cx="2828924" cy="1796367"/>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Students who are exhibiting a pattern of nonattendance must be referred to the Multi-Tiered Systems of Support (MTSS) Individual Problem Solving Team (IPST) to provide solutions to attendance barriers. A meeting with the parent must be scheduled to identify potential remedies. </a:t>
          </a:r>
        </a:p>
      </dsp:txBody>
      <dsp:txXfrm>
        <a:off x="7282089" y="1196774"/>
        <a:ext cx="2723696" cy="1691139"/>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146" cy="466337"/>
          </a:xfrm>
          <a:prstGeom prst="rect">
            <a:avLst/>
          </a:prstGeom>
        </p:spPr>
        <p:txBody>
          <a:bodyPr vert="horz" lIns="92049" tIns="46024" rIns="92049" bIns="46024" rtlCol="0"/>
          <a:lstStyle>
            <a:lvl1pPr algn="l">
              <a:defRPr sz="1200"/>
            </a:lvl1pPr>
          </a:lstStyle>
          <a:p>
            <a:endParaRPr lang="en-US"/>
          </a:p>
        </p:txBody>
      </p:sp>
      <p:sp>
        <p:nvSpPr>
          <p:cNvPr id="3" name="Date Placeholder 2"/>
          <p:cNvSpPr>
            <a:spLocks noGrp="1"/>
          </p:cNvSpPr>
          <p:nvPr>
            <p:ph type="dt" sz="quarter" idx="1"/>
          </p:nvPr>
        </p:nvSpPr>
        <p:spPr>
          <a:xfrm>
            <a:off x="3971655" y="0"/>
            <a:ext cx="3037146" cy="466337"/>
          </a:xfrm>
          <a:prstGeom prst="rect">
            <a:avLst/>
          </a:prstGeom>
        </p:spPr>
        <p:txBody>
          <a:bodyPr vert="horz" lIns="92049" tIns="46024" rIns="92049" bIns="46024" rtlCol="0"/>
          <a:lstStyle>
            <a:lvl1pPr algn="r">
              <a:defRPr sz="1200"/>
            </a:lvl1pPr>
          </a:lstStyle>
          <a:p>
            <a:fld id="{37E43B72-7FA1-49C0-972C-3FEE572940C3}" type="datetimeFigureOut">
              <a:rPr lang="en-US" smtClean="0"/>
              <a:t>9/18/2024</a:t>
            </a:fld>
            <a:endParaRPr lang="en-US"/>
          </a:p>
        </p:txBody>
      </p:sp>
      <p:sp>
        <p:nvSpPr>
          <p:cNvPr id="4" name="Footer Placeholder 3"/>
          <p:cNvSpPr>
            <a:spLocks noGrp="1"/>
          </p:cNvSpPr>
          <p:nvPr>
            <p:ph type="ftr" sz="quarter" idx="2"/>
          </p:nvPr>
        </p:nvSpPr>
        <p:spPr>
          <a:xfrm>
            <a:off x="2" y="8830064"/>
            <a:ext cx="3037146" cy="466337"/>
          </a:xfrm>
          <a:prstGeom prst="rect">
            <a:avLst/>
          </a:prstGeom>
        </p:spPr>
        <p:txBody>
          <a:bodyPr vert="horz" lIns="92049" tIns="46024" rIns="92049" bIns="46024" rtlCol="0" anchor="b"/>
          <a:lstStyle>
            <a:lvl1pPr algn="l">
              <a:defRPr sz="1200"/>
            </a:lvl1pPr>
          </a:lstStyle>
          <a:p>
            <a:endParaRPr lang="en-US"/>
          </a:p>
        </p:txBody>
      </p:sp>
      <p:sp>
        <p:nvSpPr>
          <p:cNvPr id="5" name="Slide Number Placeholder 4"/>
          <p:cNvSpPr>
            <a:spLocks noGrp="1"/>
          </p:cNvSpPr>
          <p:nvPr>
            <p:ph type="sldNum" sz="quarter" idx="3"/>
          </p:nvPr>
        </p:nvSpPr>
        <p:spPr>
          <a:xfrm>
            <a:off x="3971655" y="8830064"/>
            <a:ext cx="3037146" cy="466337"/>
          </a:xfrm>
          <a:prstGeom prst="rect">
            <a:avLst/>
          </a:prstGeom>
        </p:spPr>
        <p:txBody>
          <a:bodyPr vert="horz" lIns="92049" tIns="46024" rIns="92049" bIns="46024" rtlCol="0" anchor="b"/>
          <a:lstStyle>
            <a:lvl1pPr algn="r">
              <a:defRPr sz="1200"/>
            </a:lvl1pPr>
          </a:lstStyle>
          <a:p>
            <a:fld id="{E0BCD171-7C3D-4014-BEA7-B193F697BBDC}" type="slidenum">
              <a:rPr lang="en-US" smtClean="0"/>
              <a:t>‹#›</a:t>
            </a:fld>
            <a:endParaRPr lang="en-US"/>
          </a:p>
        </p:txBody>
      </p:sp>
    </p:spTree>
    <p:extLst>
      <p:ext uri="{BB962C8B-B14F-4D97-AF65-F5344CB8AC3E}">
        <p14:creationId xmlns:p14="http://schemas.microsoft.com/office/powerpoint/2010/main" val="4105528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5"/>
          </a:xfrm>
          <a:prstGeom prst="rect">
            <a:avLst/>
          </a:prstGeom>
        </p:spPr>
        <p:txBody>
          <a:bodyPr vert="horz" lIns="93161" tIns="46582" rIns="93161" bIns="46582" rtlCol="0"/>
          <a:lstStyle>
            <a:lvl1pPr algn="l">
              <a:defRPr sz="1200"/>
            </a:lvl1pPr>
          </a:lstStyle>
          <a:p>
            <a:endParaRPr lang="en-US"/>
          </a:p>
        </p:txBody>
      </p:sp>
      <p:sp>
        <p:nvSpPr>
          <p:cNvPr id="3" name="Date Placeholder 2"/>
          <p:cNvSpPr>
            <a:spLocks noGrp="1"/>
          </p:cNvSpPr>
          <p:nvPr>
            <p:ph type="dt" idx="1"/>
          </p:nvPr>
        </p:nvSpPr>
        <p:spPr>
          <a:xfrm>
            <a:off x="3970940" y="1"/>
            <a:ext cx="3037840" cy="466435"/>
          </a:xfrm>
          <a:prstGeom prst="rect">
            <a:avLst/>
          </a:prstGeom>
        </p:spPr>
        <p:txBody>
          <a:bodyPr vert="horz" lIns="93161" tIns="46582" rIns="93161" bIns="46582" rtlCol="0"/>
          <a:lstStyle>
            <a:lvl1pPr algn="r">
              <a:defRPr sz="1200"/>
            </a:lvl1pPr>
          </a:lstStyle>
          <a:p>
            <a:fld id="{36EFE5DE-9A34-44C0-A0C3-1699A80E8E0B}" type="datetimeFigureOut">
              <a:rPr lang="en-US" smtClean="0"/>
              <a:pPr/>
              <a:t>9/18/2024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1" tIns="46582" rIns="93161" bIns="46582"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1" tIns="46582" rIns="93161"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4"/>
          </a:xfrm>
          <a:prstGeom prst="rect">
            <a:avLst/>
          </a:prstGeom>
        </p:spPr>
        <p:txBody>
          <a:bodyPr vert="horz" lIns="93161" tIns="46582" rIns="93161"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40" y="8829967"/>
            <a:ext cx="3037840" cy="466434"/>
          </a:xfrm>
          <a:prstGeom prst="rect">
            <a:avLst/>
          </a:prstGeom>
        </p:spPr>
        <p:txBody>
          <a:bodyPr vert="horz" lIns="93161" tIns="46582" rIns="93161" bIns="46582" rtlCol="0" anchor="b"/>
          <a:lstStyle>
            <a:lvl1pPr algn="r">
              <a:defRPr sz="1200"/>
            </a:lvl1pPr>
          </a:lstStyle>
          <a:p>
            <a:fld id="{FC18D334-4260-4D6F-AA2E-EF593B9A2D29}" type="slidenum">
              <a:rPr lang="en-US" smtClean="0"/>
              <a:pPr/>
              <a:t>‹#›</a:t>
            </a:fld>
            <a:endParaRPr lang="en-US"/>
          </a:p>
        </p:txBody>
      </p:sp>
    </p:spTree>
    <p:extLst>
      <p:ext uri="{BB962C8B-B14F-4D97-AF65-F5344CB8AC3E}">
        <p14:creationId xmlns:p14="http://schemas.microsoft.com/office/powerpoint/2010/main" val="2583352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Our best investments in instruction and curriculum won’t matter much if students aren’t in class to benefit from them. </a:t>
            </a:r>
            <a:r>
              <a:rPr lang="en-US" dirty="0"/>
              <a:t>If we’re serious about improving our schools, we need to take attendance seriously. We need to ensure that all students are in class regularly, so they have an equal opportunity to learn.</a:t>
            </a:r>
          </a:p>
        </p:txBody>
      </p:sp>
      <p:sp>
        <p:nvSpPr>
          <p:cNvPr id="4" name="Slide Number Placeholder 3"/>
          <p:cNvSpPr>
            <a:spLocks noGrp="1"/>
          </p:cNvSpPr>
          <p:nvPr>
            <p:ph type="sldNum" sz="quarter" idx="10"/>
          </p:nvPr>
        </p:nvSpPr>
        <p:spPr/>
        <p:txBody>
          <a:bodyPr/>
          <a:lstStyle/>
          <a:p>
            <a:fld id="{FC18D334-4260-4D6F-AA2E-EF593B9A2D29}" type="slidenum">
              <a:rPr lang="en-US" smtClean="0"/>
              <a:pPr/>
              <a:t>1</a:t>
            </a:fld>
            <a:endParaRPr lang="en-US"/>
          </a:p>
        </p:txBody>
      </p:sp>
    </p:spTree>
    <p:extLst>
      <p:ext uri="{BB962C8B-B14F-4D97-AF65-F5344CB8AC3E}">
        <p14:creationId xmlns:p14="http://schemas.microsoft.com/office/powerpoint/2010/main" val="3714671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educators we know from experience what research confirms: Showing up for class matters. Students cannot benefit from investments in high quality instruction and more engaging, rigorous curriculum unless they are in their classroom. Every day a student is absent is a lost opportunity for learning. Too many absences not only can affect achievement for the absent student but also can disrupt learning for the entire class.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4CC995-5EA3-468B-A78B-87E970610F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428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C18D334-4260-4D6F-AA2E-EF593B9A2D29}" type="slidenum">
              <a:rPr lang="en-US" smtClean="0"/>
              <a:pPr/>
              <a:t>3</a:t>
            </a:fld>
            <a:endParaRPr lang="en-US"/>
          </a:p>
        </p:txBody>
      </p:sp>
    </p:spTree>
    <p:extLst>
      <p:ext uri="{BB962C8B-B14F-4D97-AF65-F5344CB8AC3E}">
        <p14:creationId xmlns:p14="http://schemas.microsoft.com/office/powerpoint/2010/main" val="4187953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18D334-4260-4D6F-AA2E-EF593B9A2D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9598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High chronic absence levels signal the need for extra support to particular students or investments that are needed to address systemic problems</a:t>
            </a:r>
            <a:r>
              <a:rPr lang="en-US" dirty="0">
                <a:solidFill>
                  <a:prstClr val="black"/>
                </a:solidFill>
              </a:rPr>
              <a:t>. It’s even more critical that approaches are adapted to what works when students and families face even greater challenges to education and may need a higher level of support from us.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best results occur when there is an intentional effort to avoid blaming students and families for the lack of attendance or </a:t>
            </a:r>
            <a:r>
              <a:rPr lang="en-US" dirty="0">
                <a:solidFill>
                  <a:prstClr val="black"/>
                </a:solidFill>
              </a:rPr>
              <a:t>participation. We must </a:t>
            </a:r>
            <a:r>
              <a:rPr lang="en-US" b="1" dirty="0">
                <a:solidFill>
                  <a:prstClr val="black"/>
                </a:solidFill>
              </a:rPr>
              <a:t>work on building relationships with our students and parents to ensure engagement and connectivity.</a:t>
            </a:r>
          </a:p>
          <a:p>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solidFill>
                <a:prstClr val="black"/>
              </a:solidFill>
              <a:latin typeface="Calibri" panose="020F0502020204030204"/>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4CC995-5EA3-468B-A78B-87E970610F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0160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18D334-4260-4D6F-AA2E-EF593B9A2D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Notes Placeholder 5">
            <a:extLst>
              <a:ext uri="{FF2B5EF4-FFF2-40B4-BE49-F238E27FC236}">
                <a16:creationId xmlns:a16="http://schemas.microsoft.com/office/drawing/2014/main" id="{CD783758-9871-9ADA-C9B3-88D9000589A1}"/>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475919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977164"/>
          </a:xfrm>
        </p:spPr>
        <p:txBody>
          <a:bodyPr/>
          <a:lstStyle/>
          <a:p>
            <a:r>
              <a:rPr lang="en-US" altLang="en-US" dirty="0">
                <a:cs typeface="Arial" panose="020B0604020202020204" pitchFamily="34" charset="0"/>
              </a:rPr>
              <a:t>1. All 16 and 17-year olds are required to attend school under the compulsory attendance law. However, in Florida at age 16 and older, children can be withdrawn from school by a parent, </a:t>
            </a:r>
            <a:r>
              <a:rPr lang="en-US" altLang="en-US" b="1" dirty="0">
                <a:cs typeface="Arial" panose="020B0604020202020204" pitchFamily="34" charset="0"/>
              </a:rPr>
              <a:t>only</a:t>
            </a:r>
            <a:r>
              <a:rPr lang="en-US" altLang="en-US" dirty="0">
                <a:cs typeface="Arial" panose="020B0604020202020204" pitchFamily="34" charset="0"/>
              </a:rPr>
              <a:t> if they sign a declaration of intent to terminate school  enrollment. An exit interview and student survey must be completed with the school counselor.  Without the declaration of intent, all children are required to attend school until age 18. At age 18, students can withdraw from school without parent’s permission.  However, we recommend that the school obtain a declaration of intent and that the school counselor conducts an exit interview and student survey with the student to explore other educational options. </a:t>
            </a:r>
          </a:p>
          <a:p>
            <a:endParaRPr lang="en-US" altLang="en-US" dirty="0">
              <a:cs typeface="Arial" panose="020B0604020202020204" pitchFamily="34" charset="0"/>
            </a:endParaRPr>
          </a:p>
          <a:p>
            <a:r>
              <a:rPr lang="en-US" altLang="en-US" dirty="0">
                <a:cs typeface="Arial" panose="020B0604020202020204" pitchFamily="34" charset="0"/>
              </a:rPr>
              <a:t>2. Parents have the right to enroll their child in a public school, a parochial, religious or denominational school, a private school, a home education program, or a private tutoring program.  </a:t>
            </a:r>
            <a:r>
              <a:rPr lang="en-US" altLang="en-US" b="1" dirty="0">
                <a:cs typeface="Arial" panose="020B0604020202020204" pitchFamily="34" charset="0"/>
              </a:rPr>
              <a:t> </a:t>
            </a:r>
          </a:p>
          <a:p>
            <a:pPr defTabSz="931620">
              <a:defRPr/>
            </a:pPr>
            <a:endParaRPr lang="en-US" altLang="en-US" dirty="0">
              <a:cs typeface="Times New Roman" panose="02020603050405020304" pitchFamily="18" charset="0"/>
            </a:endParaRPr>
          </a:p>
          <a:p>
            <a:pPr defTabSz="931620">
              <a:defRPr/>
            </a:pPr>
            <a:r>
              <a:rPr lang="en-US" altLang="en-US" dirty="0">
                <a:cs typeface="Times New Roman" panose="02020603050405020304" pitchFamily="18" charset="0"/>
              </a:rPr>
              <a:t>3. Our teams will need to work together to identify the barriers to attendance and provide interventions to students/parents to remedy the issue.  While </a:t>
            </a:r>
            <a:r>
              <a:rPr lang="en-US" altLang="en-US" baseline="0" dirty="0">
                <a:cs typeface="Times New Roman" panose="02020603050405020304" pitchFamily="18" charset="0"/>
              </a:rPr>
              <a:t>your attendance clerks</a:t>
            </a:r>
            <a:r>
              <a:rPr lang="en-US" altLang="en-US" dirty="0">
                <a:cs typeface="Times New Roman" panose="02020603050405020304" pitchFamily="18" charset="0"/>
              </a:rPr>
              <a:t> are reviewing lists daily from the FOCUS Letter Queue–</a:t>
            </a:r>
            <a:r>
              <a:rPr lang="en-US" altLang="en-US" b="1" u="sng" dirty="0">
                <a:cs typeface="Times New Roman" panose="02020603050405020304" pitchFamily="18" charset="0"/>
              </a:rPr>
              <a:t>discussions should be occurring about the possible reasons for the absences.</a:t>
            </a:r>
            <a:endParaRPr lang="en-US" altLang="en-US" b="1" dirty="0">
              <a:cs typeface="Times New Roman" panose="02020603050405020304" pitchFamily="18" charset="0"/>
            </a:endParaRPr>
          </a:p>
          <a:p>
            <a:endParaRPr lang="en-US" altLang="en-US" dirty="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C18D334-4260-4D6F-AA2E-EF593B9A2D29}" type="slidenum">
              <a:rPr lang="en-US" smtClean="0"/>
              <a:pPr/>
              <a:t>7</a:t>
            </a:fld>
            <a:endParaRPr lang="en-US"/>
          </a:p>
        </p:txBody>
      </p:sp>
    </p:spTree>
    <p:extLst>
      <p:ext uri="{BB962C8B-B14F-4D97-AF65-F5344CB8AC3E}">
        <p14:creationId xmlns:p14="http://schemas.microsoft.com/office/powerpoint/2010/main" val="1952532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Autism Spectrum Disorder Therapy:  Absences including early checkouts for student appointments for therapy </a:t>
            </a:r>
            <a:r>
              <a:rPr lang="en-US" b="1" u="sng" dirty="0"/>
              <a:t>will be excused </a:t>
            </a:r>
            <a:r>
              <a:rPr lang="en-US" dirty="0"/>
              <a:t>upon parent request. The parent must notify the school on each day of the absence(s). Therapy includes, but is not limited to, applied behavioral analysis, speech therapy, and occupational therapy. Therapy must be provided by a licensed health care practitioner or behavior analyst who is certified for the treatment of ASD. If the student who is diagnosed ASD is continually sick and repeatedly absent, they must be under the supervision of a licensed health care practitioner or a certified behavior analyst for the absences to be excused.</a:t>
            </a:r>
          </a:p>
        </p:txBody>
      </p:sp>
      <p:sp>
        <p:nvSpPr>
          <p:cNvPr id="4" name="Slide Number Placeholder 3"/>
          <p:cNvSpPr>
            <a:spLocks noGrp="1"/>
          </p:cNvSpPr>
          <p:nvPr>
            <p:ph type="sldNum" sz="quarter" idx="10"/>
          </p:nvPr>
        </p:nvSpPr>
        <p:spPr/>
        <p:txBody>
          <a:bodyPr/>
          <a:lstStyle/>
          <a:p>
            <a:fld id="{FC18D334-4260-4D6F-AA2E-EF593B9A2D29}" type="slidenum">
              <a:rPr lang="en-US" smtClean="0"/>
              <a:pPr/>
              <a:t>8</a:t>
            </a:fld>
            <a:endParaRPr lang="en-US"/>
          </a:p>
        </p:txBody>
      </p:sp>
    </p:spTree>
    <p:extLst>
      <p:ext uri="{BB962C8B-B14F-4D97-AF65-F5344CB8AC3E}">
        <p14:creationId xmlns:p14="http://schemas.microsoft.com/office/powerpoint/2010/main" val="1134212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1. Schools should take every opportunity to build a positive school culture by engaging students and parents, thus promoting good school attendance.</a:t>
            </a:r>
          </a:p>
          <a:p>
            <a:endParaRPr lang="en-US" dirty="0"/>
          </a:p>
          <a:p>
            <a:r>
              <a:rPr lang="en-US" baseline="0" dirty="0"/>
              <a:t>2. Your attendance clerks should be sending out the 5 unexcused absences within 30 days letter, 10 unexcused absences within 90 days letter, and 15 days excused/unexcused letters requesting a doctor’s note for subsequent absences to be excused. </a:t>
            </a:r>
            <a:r>
              <a:rPr lang="en-US" b="1" baseline="0" dirty="0"/>
              <a:t>MTSS Chairs</a:t>
            </a:r>
            <a:r>
              <a:rPr lang="en-US" baseline="0" dirty="0"/>
              <a:t>, you are able to access the Attendance Warning Log Report for your school. This report can be found </a:t>
            </a:r>
            <a:r>
              <a:rPr lang="en-US" dirty="0"/>
              <a:t>in FOCUS under Reports and </a:t>
            </a:r>
            <a:r>
              <a:rPr lang="en-US" baseline="0" dirty="0"/>
              <a:t>shows you the number of students with 5, 10, and 15 day letters and the date that they met the criteria  fo</a:t>
            </a:r>
            <a:r>
              <a:rPr lang="en-US" dirty="0"/>
              <a:t>r each</a:t>
            </a:r>
            <a:r>
              <a:rPr lang="en-US" baseline="0" dirty="0"/>
              <a:t>. For individual students, you can go into the student’s Letter Logging to see when the letters were sent and download if needed.</a:t>
            </a:r>
          </a:p>
          <a:p>
            <a:endParaRPr lang="en-US" baseline="0" dirty="0"/>
          </a:p>
          <a:p>
            <a:r>
              <a:rPr lang="en-US" baseline="0" dirty="0"/>
              <a:t>3. The PST process always addresses the whole child, including their academic and emotional/behavioral functioning</a:t>
            </a:r>
            <a:r>
              <a:rPr lang="en-US" dirty="0"/>
              <a:t>.</a:t>
            </a:r>
            <a:endParaRPr lang="en-US" b="1" baseline="0" dirty="0"/>
          </a:p>
          <a:p>
            <a:endParaRPr lang="en-US" dirty="0"/>
          </a:p>
        </p:txBody>
      </p:sp>
      <p:sp>
        <p:nvSpPr>
          <p:cNvPr id="4" name="Slide Number Placeholder 3"/>
          <p:cNvSpPr>
            <a:spLocks noGrp="1"/>
          </p:cNvSpPr>
          <p:nvPr>
            <p:ph type="sldNum" sz="quarter" idx="10"/>
          </p:nvPr>
        </p:nvSpPr>
        <p:spPr/>
        <p:txBody>
          <a:bodyPr/>
          <a:lstStyle/>
          <a:p>
            <a:fld id="{FC18D334-4260-4D6F-AA2E-EF593B9A2D29}" type="slidenum">
              <a:rPr lang="en-US" smtClean="0"/>
              <a:pPr/>
              <a:t>9</a:t>
            </a:fld>
            <a:endParaRPr lang="en-US"/>
          </a:p>
        </p:txBody>
      </p:sp>
    </p:spTree>
    <p:extLst>
      <p:ext uri="{BB962C8B-B14F-4D97-AF65-F5344CB8AC3E}">
        <p14:creationId xmlns:p14="http://schemas.microsoft.com/office/powerpoint/2010/main" val="578410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80" indent="-174680">
              <a:buFont typeface="Arial" panose="020B0604020202020204" pitchFamily="34" charset="0"/>
              <a:buChar char="•"/>
            </a:pPr>
            <a:r>
              <a:rPr lang="en-US" baseline="0" dirty="0"/>
              <a:t>You  are able to run 10 unexcused abs within 90 days on FOCUS by using the Compulsory Attendance Report. Ask your SSW for assistance when needed.</a:t>
            </a:r>
          </a:p>
          <a:p>
            <a:endParaRPr lang="en-US" baseline="0" dirty="0"/>
          </a:p>
          <a:p>
            <a:pPr marL="174680" indent="-174680">
              <a:buFont typeface="Arial" panose="020B0604020202020204" pitchFamily="34" charset="0"/>
              <a:buChar char="•"/>
            </a:pPr>
            <a:r>
              <a:rPr lang="en-US" b="1" baseline="0" dirty="0"/>
              <a:t>For secondary, </a:t>
            </a:r>
            <a:r>
              <a:rPr lang="en-US" baseline="0" dirty="0"/>
              <a:t>if teacher doesn’t complete IPST 5, please fill it out!</a:t>
            </a:r>
          </a:p>
          <a:p>
            <a:pPr marL="174680" indent="-174680">
              <a:buFont typeface="Arial" panose="020B0604020202020204" pitchFamily="34" charset="0"/>
              <a:buChar char="•"/>
            </a:pPr>
            <a:endParaRPr lang="en-US" dirty="0"/>
          </a:p>
          <a:p>
            <a:pPr marL="174680" indent="-174680">
              <a:buFont typeface="Arial" panose="020B0604020202020204" pitchFamily="34" charset="0"/>
              <a:buChar char="•"/>
            </a:pPr>
            <a:r>
              <a:rPr lang="en-US" dirty="0"/>
              <a:t>IPST 5 and IPST 6A/H- can be found in the MTSS tab on Focus</a:t>
            </a:r>
            <a:endParaRPr lang="en-US" baseline="0" dirty="0"/>
          </a:p>
          <a:p>
            <a:pPr marL="174680" indent="-174680">
              <a:buFont typeface="Arial" panose="020B0604020202020204" pitchFamily="34" charset="0"/>
              <a:buChar char="•"/>
            </a:pPr>
            <a:endParaRPr lang="en-US" dirty="0"/>
          </a:p>
          <a:p>
            <a:pPr marL="174680" indent="-174680">
              <a:buFont typeface="Arial" panose="020B0604020202020204" pitchFamily="34" charset="0"/>
              <a:buChar char="•"/>
            </a:pPr>
            <a:r>
              <a:rPr lang="en-US" baseline="0" dirty="0"/>
              <a:t>Attendance Contract</a:t>
            </a:r>
            <a:r>
              <a:rPr lang="en-US" dirty="0"/>
              <a:t> AND Notice of Right to Appeal-</a:t>
            </a:r>
            <a:r>
              <a:rPr kumimoji="0" lang="en-US" sz="1200" b="0" i="0" u="none" strike="noStrike" kern="1200" cap="none" spc="0" normalizeH="0" baseline="0" noProof="0" dirty="0">
                <a:ln>
                  <a:noFill/>
                </a:ln>
                <a:solidFill>
                  <a:prstClr val="black"/>
                </a:solidFill>
                <a:effectLst/>
                <a:uLnTx/>
                <a:uFillTx/>
                <a:latin typeface="Calibri"/>
                <a:ea typeface="+mn-ea"/>
                <a:cs typeface="+mn-cs"/>
              </a:rPr>
              <a:t> can be found in </a:t>
            </a:r>
            <a:r>
              <a:rPr lang="en-US" dirty="0">
                <a:solidFill>
                  <a:prstClr val="black"/>
                </a:solidFill>
                <a:latin typeface="Calibri"/>
              </a:rPr>
              <a:t>the MTSS tab on Focus</a:t>
            </a:r>
            <a:endParaRPr lang="en-US" dirty="0"/>
          </a:p>
          <a:p>
            <a:pPr marL="631880" lvl="1" indent="-174680">
              <a:buFont typeface="Arial" panose="020B0604020202020204" pitchFamily="34" charset="0"/>
              <a:buChar char="•"/>
            </a:pPr>
            <a:r>
              <a:rPr lang="en-US" dirty="0"/>
              <a:t> complete WITH the parent and/or student</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C18D334-4260-4D6F-AA2E-EF593B9A2D29}" type="slidenum">
              <a:rPr lang="en-US" smtClean="0"/>
              <a:pPr/>
              <a:t>10</a:t>
            </a:fld>
            <a:endParaRPr lang="en-US"/>
          </a:p>
        </p:txBody>
      </p:sp>
    </p:spTree>
    <p:extLst>
      <p:ext uri="{BB962C8B-B14F-4D97-AF65-F5344CB8AC3E}">
        <p14:creationId xmlns:p14="http://schemas.microsoft.com/office/powerpoint/2010/main" val="970932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Forms are accessible in Focus under the MTSS tab.  Completely fill out the form and click on Initiate. Again, the IPST process is to address the whole child. This is to be used as a guided discussion to gather information about the child and then problem solve barriers.  If the parent doesn’t show, call them to for their availability to participate. If they aren’t able to participate then, reschedule. It is vitally important to have parents participate in this meeting to provide us with necessary information to support their child in school.</a:t>
            </a:r>
          </a:p>
          <a:p>
            <a:endParaRPr lang="en-US" dirty="0"/>
          </a:p>
          <a:p>
            <a:r>
              <a:rPr lang="en-US" dirty="0"/>
              <a:t>If the team including parent participates by phone/virtually, add their names to the Team Member portion of the form.</a:t>
            </a:r>
          </a:p>
        </p:txBody>
      </p:sp>
      <p:sp>
        <p:nvSpPr>
          <p:cNvPr id="4" name="Slide Number Placeholder 3"/>
          <p:cNvSpPr>
            <a:spLocks noGrp="1"/>
          </p:cNvSpPr>
          <p:nvPr>
            <p:ph type="sldNum" sz="quarter" idx="5"/>
          </p:nvPr>
        </p:nvSpPr>
        <p:spPr/>
        <p:txBody>
          <a:bodyPr/>
          <a:lstStyle/>
          <a:p>
            <a:fld id="{FC18D334-4260-4D6F-AA2E-EF593B9A2D29}" type="slidenum">
              <a:rPr lang="en-US" smtClean="0"/>
              <a:pPr/>
              <a:t>12</a:t>
            </a:fld>
            <a:endParaRPr lang="en-US"/>
          </a:p>
        </p:txBody>
      </p:sp>
    </p:spTree>
    <p:extLst>
      <p:ext uri="{BB962C8B-B14F-4D97-AF65-F5344CB8AC3E}">
        <p14:creationId xmlns:p14="http://schemas.microsoft.com/office/powerpoint/2010/main" val="2982995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to students about morning routines. If they are disengaged, talk to the student about their feelings about school and ask what would make school better for them. Perhaps assigning them to a duty/task in the classroom would help to build relationships.</a:t>
            </a:r>
          </a:p>
          <a:p>
            <a:endParaRPr lang="en-US" dirty="0"/>
          </a:p>
          <a:p>
            <a:r>
              <a:rPr lang="en-US" dirty="0"/>
              <a:t>You want to offer an attendance contract to parents at each meeting, even if it’s virtual. Email/Send home two copies of the completed contract you discussed with the parent for their signature and ask them to send one back. Always keep a copy for your file. If a parent refuses to sign the attendance contract, write that on the bottom.</a:t>
            </a:r>
          </a:p>
        </p:txBody>
      </p:sp>
      <p:sp>
        <p:nvSpPr>
          <p:cNvPr id="4" name="Slide Number Placeholder 3"/>
          <p:cNvSpPr>
            <a:spLocks noGrp="1"/>
          </p:cNvSpPr>
          <p:nvPr>
            <p:ph type="sldNum" sz="quarter" idx="5"/>
          </p:nvPr>
        </p:nvSpPr>
        <p:spPr/>
        <p:txBody>
          <a:bodyPr/>
          <a:lstStyle/>
          <a:p>
            <a:fld id="{FC18D334-4260-4D6F-AA2E-EF593B9A2D29}" type="slidenum">
              <a:rPr lang="en-US" smtClean="0"/>
              <a:pPr/>
              <a:t>13</a:t>
            </a:fld>
            <a:endParaRPr lang="en-US"/>
          </a:p>
        </p:txBody>
      </p:sp>
    </p:spTree>
    <p:extLst>
      <p:ext uri="{BB962C8B-B14F-4D97-AF65-F5344CB8AC3E}">
        <p14:creationId xmlns:p14="http://schemas.microsoft.com/office/powerpoint/2010/main" val="1082923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form should be presented to parents at each meeting. It is important to explain these rights to parents and ask them to sign. If the meeting is virtual, email or send home 2 copies for parent signature and ask them to return one. Keep a copy for your file. If a parent refuses to sign the attendance contract, write that on the bottom.</a:t>
            </a:r>
          </a:p>
        </p:txBody>
      </p:sp>
      <p:sp>
        <p:nvSpPr>
          <p:cNvPr id="4" name="Slide Number Placeholder 3"/>
          <p:cNvSpPr>
            <a:spLocks noGrp="1"/>
          </p:cNvSpPr>
          <p:nvPr>
            <p:ph type="sldNum" sz="quarter" idx="5"/>
          </p:nvPr>
        </p:nvSpPr>
        <p:spPr/>
        <p:txBody>
          <a:bodyPr/>
          <a:lstStyle/>
          <a:p>
            <a:fld id="{FC18D334-4260-4D6F-AA2E-EF593B9A2D29}" type="slidenum">
              <a:rPr lang="en-US" smtClean="0"/>
              <a:pPr/>
              <a:t>14</a:t>
            </a:fld>
            <a:endParaRPr lang="en-US"/>
          </a:p>
        </p:txBody>
      </p:sp>
    </p:spTree>
    <p:extLst>
      <p:ext uri="{BB962C8B-B14F-4D97-AF65-F5344CB8AC3E}">
        <p14:creationId xmlns:p14="http://schemas.microsoft.com/office/powerpoint/2010/main" val="365385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18D334-4260-4D6F-AA2E-EF593B9A2D29}" type="slidenum">
              <a:rPr lang="en-US" smtClean="0"/>
              <a:pPr/>
              <a:t>15</a:t>
            </a:fld>
            <a:endParaRPr lang="en-US"/>
          </a:p>
        </p:txBody>
      </p:sp>
    </p:spTree>
    <p:extLst>
      <p:ext uri="{BB962C8B-B14F-4D97-AF65-F5344CB8AC3E}">
        <p14:creationId xmlns:p14="http://schemas.microsoft.com/office/powerpoint/2010/main" val="1932598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Attendance Referral- can be found in Forms on VCS Intranet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be sure to email me and your SSW the completed attendance referral packet with all forms which are listed in the black bordered box at the bottom of the referral form</a:t>
            </a:r>
          </a:p>
          <a:p>
            <a:endParaRPr lang="en-US" dirty="0"/>
          </a:p>
        </p:txBody>
      </p:sp>
      <p:sp>
        <p:nvSpPr>
          <p:cNvPr id="4" name="Slide Number Placeholder 3"/>
          <p:cNvSpPr>
            <a:spLocks noGrp="1"/>
          </p:cNvSpPr>
          <p:nvPr>
            <p:ph type="sldNum" sz="quarter" idx="5"/>
          </p:nvPr>
        </p:nvSpPr>
        <p:spPr/>
        <p:txBody>
          <a:bodyPr/>
          <a:lstStyle/>
          <a:p>
            <a:fld id="{FC18D334-4260-4D6F-AA2E-EF593B9A2D29}" type="slidenum">
              <a:rPr lang="en-US" smtClean="0"/>
              <a:pPr/>
              <a:t>16</a:t>
            </a:fld>
            <a:endParaRPr lang="en-US"/>
          </a:p>
        </p:txBody>
      </p:sp>
    </p:spTree>
    <p:extLst>
      <p:ext uri="{BB962C8B-B14F-4D97-AF65-F5344CB8AC3E}">
        <p14:creationId xmlns:p14="http://schemas.microsoft.com/office/powerpoint/2010/main" val="1802532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18D334-4260-4D6F-AA2E-EF593B9A2D29}" type="slidenum">
              <a:rPr lang="en-US" smtClean="0"/>
              <a:pPr/>
              <a:t>17</a:t>
            </a:fld>
            <a:endParaRPr lang="en-US"/>
          </a:p>
        </p:txBody>
      </p:sp>
    </p:spTree>
    <p:extLst>
      <p:ext uri="{BB962C8B-B14F-4D97-AF65-F5344CB8AC3E}">
        <p14:creationId xmlns:p14="http://schemas.microsoft.com/office/powerpoint/2010/main" val="1912314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20">
              <a:defRPr/>
            </a:pPr>
            <a:r>
              <a:rPr lang="en-US" altLang="en-US" dirty="0">
                <a:cs typeface="Arial" panose="020B0604020202020204" pitchFamily="34" charset="0"/>
              </a:rPr>
              <a:t>With Learnfare, families receive cash assistance from the state and could lose as much as $500 from the household income.  </a:t>
            </a:r>
          </a:p>
          <a:p>
            <a:pPr defTabSz="931620">
              <a:defRPr/>
            </a:pPr>
            <a:endParaRPr lang="en-US" altLang="en-US" dirty="0">
              <a:cs typeface="Arial" panose="020B0604020202020204" pitchFamily="34" charset="0"/>
            </a:endParaRPr>
          </a:p>
          <a:p>
            <a:pPr defTabSz="931620">
              <a:defRPr/>
            </a:pPr>
            <a:r>
              <a:rPr lang="en-US" altLang="en-US" dirty="0">
                <a:cs typeface="Arial" panose="020B0604020202020204" pitchFamily="34" charset="0"/>
              </a:rPr>
              <a:t>To reinstate DL – student must have 30 consecutive days of attendance (no unexcused absences or </a:t>
            </a:r>
            <a:r>
              <a:rPr lang="en-US" altLang="en-US" dirty="0" err="1">
                <a:cs typeface="Arial" panose="020B0604020202020204" pitchFamily="34" charset="0"/>
              </a:rPr>
              <a:t>tardies</a:t>
            </a:r>
            <a:r>
              <a:rPr lang="en-US" altLang="en-US" dirty="0">
                <a:cs typeface="Arial" panose="020B0604020202020204" pitchFamily="34" charset="0"/>
              </a:rPr>
              <a:t>) to be back in good standing. Schools must keep accurate data, run daily reports, and report to the DHMSV those students’ names (ages 14-17) who are habitually truant. For more information contact me or refer to the 2022-2023 Driver’s License and Learnfare Attendance Manuals located on the School Social Services website. </a:t>
            </a:r>
          </a:p>
          <a:p>
            <a:pPr defTabSz="931620">
              <a:defRPr/>
            </a:pPr>
            <a:endParaRPr lang="en-US" altLang="en-US" dirty="0">
              <a:cs typeface="Arial" panose="020B0604020202020204" pitchFamily="34" charset="0"/>
            </a:endParaRPr>
          </a:p>
          <a:p>
            <a:pPr defTabSz="931620">
              <a:defRPr/>
            </a:pPr>
            <a:r>
              <a:rPr lang="en-US" altLang="en-US" dirty="0">
                <a:cs typeface="Arial" panose="020B0604020202020204" pitchFamily="34" charset="0"/>
              </a:rPr>
              <a:t>The % of street crime, burglaries, criminal damage, car theft is carried out by kids 10-16 years old. Students’ earning potential as adults is significantly reduced when they drop out of school.</a:t>
            </a:r>
          </a:p>
          <a:p>
            <a:endParaRPr lang="en-US" dirty="0"/>
          </a:p>
        </p:txBody>
      </p:sp>
      <p:sp>
        <p:nvSpPr>
          <p:cNvPr id="4" name="Slide Number Placeholder 3"/>
          <p:cNvSpPr>
            <a:spLocks noGrp="1"/>
          </p:cNvSpPr>
          <p:nvPr>
            <p:ph type="sldNum" sz="quarter" idx="10"/>
          </p:nvPr>
        </p:nvSpPr>
        <p:spPr/>
        <p:txBody>
          <a:bodyPr/>
          <a:lstStyle/>
          <a:p>
            <a:fld id="{FC18D334-4260-4D6F-AA2E-EF593B9A2D29}" type="slidenum">
              <a:rPr lang="en-US" smtClean="0"/>
              <a:pPr/>
              <a:t>18</a:t>
            </a:fld>
            <a:endParaRPr lang="en-US"/>
          </a:p>
        </p:txBody>
      </p:sp>
    </p:spTree>
    <p:extLst>
      <p:ext uri="{BB962C8B-B14F-4D97-AF65-F5344CB8AC3E}">
        <p14:creationId xmlns:p14="http://schemas.microsoft.com/office/powerpoint/2010/main" val="74511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 is Attendance Awareness Month. This year’s Attendance Works theme – Show Up Together!– emphasizes the role everyone can play in ensuring students attend school daily.  We are encouraging the review of attendance data on an ongoing basis, to help identify, early on, students in need of additional support as well as practices and policies in need of revision. This information can be used to activate supports to prevent students from missing so much school they fall academically behind. Improvement strategies informed by attendance and chronic absence data are invaluable for rebounding from the adverse impact of Covid-19 and reducing educational inequity. Attendance Works is a great resource for schools and has many tools to help teams build upon your attendance plans. </a:t>
            </a:r>
          </a:p>
          <a:p>
            <a:endParaRPr lang="en-US" dirty="0"/>
          </a:p>
          <a:p>
            <a:r>
              <a:rPr lang="en-US" b="1" dirty="0"/>
              <a:t>THANK YOU for all you do to assist our students and parents!</a:t>
            </a:r>
          </a:p>
          <a:p>
            <a:endParaRPr lang="en-US" dirty="0"/>
          </a:p>
        </p:txBody>
      </p:sp>
      <p:sp>
        <p:nvSpPr>
          <p:cNvPr id="4" name="Slide Number Placeholder 3"/>
          <p:cNvSpPr>
            <a:spLocks noGrp="1"/>
          </p:cNvSpPr>
          <p:nvPr>
            <p:ph type="sldNum" sz="quarter" idx="5"/>
          </p:nvPr>
        </p:nvSpPr>
        <p:spPr/>
        <p:txBody>
          <a:bodyPr/>
          <a:lstStyle/>
          <a:p>
            <a:fld id="{FC18D334-4260-4D6F-AA2E-EF593B9A2D29}" type="slidenum">
              <a:rPr lang="en-US" smtClean="0"/>
              <a:pPr/>
              <a:t>19</a:t>
            </a:fld>
            <a:endParaRPr lang="en-US"/>
          </a:p>
        </p:txBody>
      </p:sp>
    </p:spTree>
    <p:extLst>
      <p:ext uri="{BB962C8B-B14F-4D97-AF65-F5344CB8AC3E}">
        <p14:creationId xmlns:p14="http://schemas.microsoft.com/office/powerpoint/2010/main" val="2427143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r>
              <a:rPr lang="en-US" dirty="0">
                <a:cs typeface="Arial" pitchFamily="34" charset="0"/>
              </a:rPr>
              <a:t>We begin making schools, parents, students, and our community partners aware of school attendance in September every year. All schools will receive a packet full of information to distribute to our parents, students, and community partners in recognizing school attendance and the benefits of attending school regularly.  Schools are also provided Attendance and Engagement Strategies (school wide, elementary, middle, high), Attendance Tiers of Intervention to assist with planning school wide interventions, and Attendance Statistics booklets which shows district and individual schools’ chronic absenteeism rates and habitual truancy rates to assist in identifying barriers to attendance and implementing strategies to decrease chronic absenteeism and increase school attendance.</a:t>
            </a:r>
          </a:p>
          <a:p>
            <a:endParaRPr lang="en-US" dirty="0">
              <a:cs typeface="Arial" pitchFamily="34" charset="0"/>
            </a:endParaRPr>
          </a:p>
          <a:p>
            <a:r>
              <a:rPr lang="en-US" dirty="0">
                <a:cs typeface="Arial" pitchFamily="34" charset="0"/>
              </a:rPr>
              <a:t>Your SSW has access to all the documents in the packets and can share with you upon request.</a:t>
            </a:r>
          </a:p>
        </p:txBody>
      </p:sp>
      <p:sp>
        <p:nvSpPr>
          <p:cNvPr id="22532"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F6C4E1-68A2-4A30-A186-D556D81F2530}" type="slidenum">
              <a:rPr kumimoji="0" lang="en-US" alt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Advent Health and School Social Services Department is once again sponsoring our Everybody Every Day Poem, Poster, and Video Contest this school year! We need your schools to participate! Please pass this information along to your administration and teachers this week. </a:t>
            </a:r>
          </a:p>
        </p:txBody>
      </p:sp>
      <p:sp>
        <p:nvSpPr>
          <p:cNvPr id="4" name="Slide Number Placeholder 3"/>
          <p:cNvSpPr>
            <a:spLocks noGrp="1"/>
          </p:cNvSpPr>
          <p:nvPr>
            <p:ph type="sldNum" sz="quarter" idx="5"/>
          </p:nvPr>
        </p:nvSpPr>
        <p:spPr/>
        <p:txBody>
          <a:bodyPr/>
          <a:lstStyle/>
          <a:p>
            <a:fld id="{FC18D334-4260-4D6F-AA2E-EF593B9A2D29}" type="slidenum">
              <a:rPr lang="en-US" smtClean="0"/>
              <a:pPr/>
              <a:t>21</a:t>
            </a:fld>
            <a:endParaRPr lang="en-US"/>
          </a:p>
        </p:txBody>
      </p:sp>
    </p:spTree>
    <p:extLst>
      <p:ext uri="{BB962C8B-B14F-4D97-AF65-F5344CB8AC3E}">
        <p14:creationId xmlns:p14="http://schemas.microsoft.com/office/powerpoint/2010/main" val="3165616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18D334-4260-4D6F-AA2E-EF593B9A2D29}" type="slidenum">
              <a:rPr lang="en-US" smtClean="0"/>
              <a:pPr/>
              <a:t>22</a:t>
            </a:fld>
            <a:endParaRPr lang="en-US"/>
          </a:p>
        </p:txBody>
      </p:sp>
    </p:spTree>
    <p:extLst>
      <p:ext uri="{BB962C8B-B14F-4D97-AF65-F5344CB8AC3E}">
        <p14:creationId xmlns:p14="http://schemas.microsoft.com/office/powerpoint/2010/main" val="2167643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2D03F7-90BD-47D8-907C-CF6D46C77E76}" type="datetimeFigureOut">
              <a:rPr lang="en-US" smtClean="0"/>
              <a:pPr/>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59071-A5D3-4279-BD70-3EC77C26EBBA}"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758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D03F7-90BD-47D8-907C-CF6D46C77E76}" type="datetimeFigureOut">
              <a:rPr lang="en-US" smtClean="0"/>
              <a:pPr/>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59071-A5D3-4279-BD70-3EC77C26EBBA}" type="slidenum">
              <a:rPr lang="en-US" smtClean="0"/>
              <a:pPr/>
              <a:t>‹#›</a:t>
            </a:fld>
            <a:endParaRPr lang="en-US"/>
          </a:p>
        </p:txBody>
      </p:sp>
    </p:spTree>
    <p:extLst>
      <p:ext uri="{BB962C8B-B14F-4D97-AF65-F5344CB8AC3E}">
        <p14:creationId xmlns:p14="http://schemas.microsoft.com/office/powerpoint/2010/main" val="157404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2D03F7-90BD-47D8-907C-CF6D46C77E76}" type="datetimeFigureOut">
              <a:rPr lang="en-US" smtClean="0"/>
              <a:pPr/>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59071-A5D3-4279-BD70-3EC77C26EBBA}"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379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2D03F7-90BD-47D8-907C-CF6D46C77E76}" type="datetimeFigureOut">
              <a:rPr lang="en-US" smtClean="0"/>
              <a:pPr/>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359071-A5D3-4279-BD70-3EC77C26EBBA}" type="slidenum">
              <a:rPr lang="en-US" smtClean="0"/>
              <a:pPr/>
              <a:t>‹#›</a:t>
            </a:fld>
            <a:endParaRPr lang="en-US"/>
          </a:p>
        </p:txBody>
      </p:sp>
    </p:spTree>
    <p:extLst>
      <p:ext uri="{BB962C8B-B14F-4D97-AF65-F5344CB8AC3E}">
        <p14:creationId xmlns:p14="http://schemas.microsoft.com/office/powerpoint/2010/main" val="1567171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2D03F7-90BD-47D8-907C-CF6D46C77E76}" type="datetimeFigureOut">
              <a:rPr lang="en-US" smtClean="0"/>
              <a:pPr/>
              <a:t>9/18/2024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359071-A5D3-4279-BD70-3EC77C26EBBA}" type="slidenum">
              <a:rPr lang="en-US" smtClean="0"/>
              <a:pPr/>
              <a:t>‹#›</a:t>
            </a:fld>
            <a:endParaRPr lang="en-US"/>
          </a:p>
        </p:txBody>
      </p:sp>
    </p:spTree>
    <p:extLst>
      <p:ext uri="{BB962C8B-B14F-4D97-AF65-F5344CB8AC3E}">
        <p14:creationId xmlns:p14="http://schemas.microsoft.com/office/powerpoint/2010/main" val="1391436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2D03F7-90BD-47D8-907C-CF6D46C77E76}" type="datetimeFigureOut">
              <a:rPr lang="en-US" smtClean="0"/>
              <a:pPr/>
              <a:t>9/18/2024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359071-A5D3-4279-BD70-3EC77C26EBBA}" type="slidenum">
              <a:rPr lang="en-US" smtClean="0"/>
              <a:pPr/>
              <a:t>‹#›</a:t>
            </a:fld>
            <a:endParaRPr lang="en-US"/>
          </a:p>
        </p:txBody>
      </p:sp>
    </p:spTree>
    <p:extLst>
      <p:ext uri="{BB962C8B-B14F-4D97-AF65-F5344CB8AC3E}">
        <p14:creationId xmlns:p14="http://schemas.microsoft.com/office/powerpoint/2010/main" val="1892530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B2D03F7-90BD-47D8-907C-CF6D46C77E76}" type="datetimeFigureOut">
              <a:rPr lang="en-US" smtClean="0"/>
              <a:pPr/>
              <a:t>9/18/2024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F359071-A5D3-4279-BD70-3EC77C26EBBA}" type="slidenum">
              <a:rPr lang="en-US" smtClean="0"/>
              <a:pPr/>
              <a:t>‹#›</a:t>
            </a:fld>
            <a:endParaRPr lang="en-US"/>
          </a:p>
        </p:txBody>
      </p:sp>
    </p:spTree>
    <p:extLst>
      <p:ext uri="{BB962C8B-B14F-4D97-AF65-F5344CB8AC3E}">
        <p14:creationId xmlns:p14="http://schemas.microsoft.com/office/powerpoint/2010/main" val="1149722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B2D03F7-90BD-47D8-907C-CF6D46C77E76}" type="datetimeFigureOut">
              <a:rPr lang="en-US" smtClean="0"/>
              <a:pPr/>
              <a:t>9/18/2024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F359071-A5D3-4279-BD70-3EC77C26EBBA}" type="slidenum">
              <a:rPr lang="en-US" smtClean="0"/>
              <a:pPr/>
              <a:t>‹#›</a:t>
            </a:fld>
            <a:endParaRPr lang="en-US"/>
          </a:p>
        </p:txBody>
      </p:sp>
    </p:spTree>
    <p:extLst>
      <p:ext uri="{BB962C8B-B14F-4D97-AF65-F5344CB8AC3E}">
        <p14:creationId xmlns:p14="http://schemas.microsoft.com/office/powerpoint/2010/main" val="2290106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2D03F7-90BD-47D8-907C-CF6D46C77E76}" type="datetimeFigureOut">
              <a:rPr lang="en-US" smtClean="0"/>
              <a:pPr/>
              <a:t>9/18/2024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359071-A5D3-4279-BD70-3EC77C26EBBA}" type="slidenum">
              <a:rPr lang="en-US" smtClean="0"/>
              <a:pPr/>
              <a:t>‹#›</a:t>
            </a:fld>
            <a:endParaRPr lang="en-US"/>
          </a:p>
        </p:txBody>
      </p:sp>
    </p:spTree>
    <p:extLst>
      <p:ext uri="{BB962C8B-B14F-4D97-AF65-F5344CB8AC3E}">
        <p14:creationId xmlns:p14="http://schemas.microsoft.com/office/powerpoint/2010/main" val="586105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D03F7-90BD-47D8-907C-CF6D46C77E76}" type="datetimeFigureOut">
              <a:rPr lang="en-US" smtClean="0"/>
              <a:pPr/>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59071-A5D3-4279-BD70-3EC77C26EBBA}" type="slidenum">
              <a:rPr lang="en-US" smtClean="0"/>
              <a:pPr/>
              <a:t>‹#›</a:t>
            </a:fld>
            <a:endParaRPr lang="en-US"/>
          </a:p>
        </p:txBody>
      </p:sp>
    </p:spTree>
    <p:extLst>
      <p:ext uri="{BB962C8B-B14F-4D97-AF65-F5344CB8AC3E}">
        <p14:creationId xmlns:p14="http://schemas.microsoft.com/office/powerpoint/2010/main" val="2070589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D03F7-90BD-47D8-907C-CF6D46C77E76}" type="datetimeFigureOut">
              <a:rPr lang="en-US" smtClean="0"/>
              <a:pPr/>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59071-A5D3-4279-BD70-3EC77C26EBBA}" type="slidenum">
              <a:rPr lang="en-US" smtClean="0"/>
              <a:pPr/>
              <a:t>‹#›</a:t>
            </a:fld>
            <a:endParaRPr lang="en-US"/>
          </a:p>
        </p:txBody>
      </p:sp>
    </p:spTree>
    <p:extLst>
      <p:ext uri="{BB962C8B-B14F-4D97-AF65-F5344CB8AC3E}">
        <p14:creationId xmlns:p14="http://schemas.microsoft.com/office/powerpoint/2010/main" val="3111037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E3E04-3D2C-42E1-B1D2-FC88DA1217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8122A6-7F0E-4598-B8BB-47687EA8F8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D31AFE-C297-4412-B102-3E76903F3F99}"/>
              </a:ext>
            </a:extLst>
          </p:cNvPr>
          <p:cNvSpPr>
            <a:spLocks noGrp="1"/>
          </p:cNvSpPr>
          <p:nvPr>
            <p:ph type="dt" sz="half" idx="10"/>
          </p:nvPr>
        </p:nvSpPr>
        <p:spPr/>
        <p:txBody>
          <a:bodyPr/>
          <a:lstStyle/>
          <a:p>
            <a:fld id="{C490E8FD-B529-4EC1-8C13-98B671530117}" type="datetimeFigureOut">
              <a:rPr lang="en-US" smtClean="0"/>
              <a:t>9/18/2024</a:t>
            </a:fld>
            <a:endParaRPr lang="en-US"/>
          </a:p>
        </p:txBody>
      </p:sp>
      <p:sp>
        <p:nvSpPr>
          <p:cNvPr id="5" name="Footer Placeholder 4">
            <a:extLst>
              <a:ext uri="{FF2B5EF4-FFF2-40B4-BE49-F238E27FC236}">
                <a16:creationId xmlns:a16="http://schemas.microsoft.com/office/drawing/2014/main" id="{992A5565-93C1-44AA-9251-238B2CE411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CF9D4E-0604-4CFD-A967-C96A437D1E13}"/>
              </a:ext>
            </a:extLst>
          </p:cNvPr>
          <p:cNvSpPr>
            <a:spLocks noGrp="1"/>
          </p:cNvSpPr>
          <p:nvPr>
            <p:ph type="sldNum" sz="quarter" idx="12"/>
          </p:nvPr>
        </p:nvSpPr>
        <p:spPr/>
        <p:txBody>
          <a:bodyPr/>
          <a:lstStyle/>
          <a:p>
            <a:fld id="{D4AF0466-8667-4F9F-B9EF-E94F5845EC52}" type="slidenum">
              <a:rPr lang="en-US" smtClean="0"/>
              <a:t>‹#›</a:t>
            </a:fld>
            <a:endParaRPr lang="en-US"/>
          </a:p>
        </p:txBody>
      </p:sp>
    </p:spTree>
    <p:extLst>
      <p:ext uri="{BB962C8B-B14F-4D97-AF65-F5344CB8AC3E}">
        <p14:creationId xmlns:p14="http://schemas.microsoft.com/office/powerpoint/2010/main" val="4246064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74BAB-1FA5-499A-883F-35E08964A6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721567-603D-41F7-A4A3-5EDE7824C8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E40EE4-FEF6-443C-AC75-6C027D651CF0}"/>
              </a:ext>
            </a:extLst>
          </p:cNvPr>
          <p:cNvSpPr>
            <a:spLocks noGrp="1"/>
          </p:cNvSpPr>
          <p:nvPr>
            <p:ph type="dt" sz="half" idx="10"/>
          </p:nvPr>
        </p:nvSpPr>
        <p:spPr/>
        <p:txBody>
          <a:bodyPr/>
          <a:lstStyle/>
          <a:p>
            <a:fld id="{C490E8FD-B529-4EC1-8C13-98B671530117}" type="datetimeFigureOut">
              <a:rPr lang="en-US" smtClean="0"/>
              <a:t>9/18/2024</a:t>
            </a:fld>
            <a:endParaRPr lang="en-US"/>
          </a:p>
        </p:txBody>
      </p:sp>
      <p:sp>
        <p:nvSpPr>
          <p:cNvPr id="5" name="Footer Placeholder 4">
            <a:extLst>
              <a:ext uri="{FF2B5EF4-FFF2-40B4-BE49-F238E27FC236}">
                <a16:creationId xmlns:a16="http://schemas.microsoft.com/office/drawing/2014/main" id="{87EDB0F4-8C90-452D-B5B6-3EA552855F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CA2A0B-87F9-4BEC-9FB9-AAB62D33BE66}"/>
              </a:ext>
            </a:extLst>
          </p:cNvPr>
          <p:cNvSpPr>
            <a:spLocks noGrp="1"/>
          </p:cNvSpPr>
          <p:nvPr>
            <p:ph type="sldNum" sz="quarter" idx="12"/>
          </p:nvPr>
        </p:nvSpPr>
        <p:spPr/>
        <p:txBody>
          <a:bodyPr/>
          <a:lstStyle/>
          <a:p>
            <a:fld id="{D4AF0466-8667-4F9F-B9EF-E94F5845EC52}" type="slidenum">
              <a:rPr lang="en-US" smtClean="0"/>
              <a:t>‹#›</a:t>
            </a:fld>
            <a:endParaRPr lang="en-US"/>
          </a:p>
        </p:txBody>
      </p:sp>
    </p:spTree>
    <p:extLst>
      <p:ext uri="{BB962C8B-B14F-4D97-AF65-F5344CB8AC3E}">
        <p14:creationId xmlns:p14="http://schemas.microsoft.com/office/powerpoint/2010/main" val="2035988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EDF98-8714-48F1-90D7-B0847AA1B8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894023-8F30-4AB2-964D-45683B6487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3A2CC0-0FEA-444F-90D7-D37C6EE0FB10}"/>
              </a:ext>
            </a:extLst>
          </p:cNvPr>
          <p:cNvSpPr>
            <a:spLocks noGrp="1"/>
          </p:cNvSpPr>
          <p:nvPr>
            <p:ph type="dt" sz="half" idx="10"/>
          </p:nvPr>
        </p:nvSpPr>
        <p:spPr/>
        <p:txBody>
          <a:bodyPr/>
          <a:lstStyle/>
          <a:p>
            <a:fld id="{C490E8FD-B529-4EC1-8C13-98B671530117}" type="datetimeFigureOut">
              <a:rPr lang="en-US" smtClean="0"/>
              <a:t>9/18/2024</a:t>
            </a:fld>
            <a:endParaRPr lang="en-US"/>
          </a:p>
        </p:txBody>
      </p:sp>
      <p:sp>
        <p:nvSpPr>
          <p:cNvPr id="5" name="Footer Placeholder 4">
            <a:extLst>
              <a:ext uri="{FF2B5EF4-FFF2-40B4-BE49-F238E27FC236}">
                <a16:creationId xmlns:a16="http://schemas.microsoft.com/office/drawing/2014/main" id="{B2CEE9FB-1BCB-4A0C-B577-594290B305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182E1A-B533-43E8-B2A1-CA248D5CCE6A}"/>
              </a:ext>
            </a:extLst>
          </p:cNvPr>
          <p:cNvSpPr>
            <a:spLocks noGrp="1"/>
          </p:cNvSpPr>
          <p:nvPr>
            <p:ph type="sldNum" sz="quarter" idx="12"/>
          </p:nvPr>
        </p:nvSpPr>
        <p:spPr/>
        <p:txBody>
          <a:bodyPr/>
          <a:lstStyle/>
          <a:p>
            <a:fld id="{D4AF0466-8667-4F9F-B9EF-E94F5845EC52}" type="slidenum">
              <a:rPr lang="en-US" smtClean="0"/>
              <a:t>‹#›</a:t>
            </a:fld>
            <a:endParaRPr lang="en-US"/>
          </a:p>
        </p:txBody>
      </p:sp>
    </p:spTree>
    <p:extLst>
      <p:ext uri="{BB962C8B-B14F-4D97-AF65-F5344CB8AC3E}">
        <p14:creationId xmlns:p14="http://schemas.microsoft.com/office/powerpoint/2010/main" val="1242784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746D3-D056-4AB7-AF81-5CFC609E72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D3C5F0-556E-4102-A7FF-28EF59853F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AD580C-3C4D-4208-9EBE-9AACBB8AA5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8E621F-E3CC-4B5D-A8C6-1C74C6721682}"/>
              </a:ext>
            </a:extLst>
          </p:cNvPr>
          <p:cNvSpPr>
            <a:spLocks noGrp="1"/>
          </p:cNvSpPr>
          <p:nvPr>
            <p:ph type="dt" sz="half" idx="10"/>
          </p:nvPr>
        </p:nvSpPr>
        <p:spPr/>
        <p:txBody>
          <a:bodyPr/>
          <a:lstStyle/>
          <a:p>
            <a:fld id="{C490E8FD-B529-4EC1-8C13-98B671530117}" type="datetimeFigureOut">
              <a:rPr lang="en-US" smtClean="0"/>
              <a:t>9/18/2024</a:t>
            </a:fld>
            <a:endParaRPr lang="en-US"/>
          </a:p>
        </p:txBody>
      </p:sp>
      <p:sp>
        <p:nvSpPr>
          <p:cNvPr id="6" name="Footer Placeholder 5">
            <a:extLst>
              <a:ext uri="{FF2B5EF4-FFF2-40B4-BE49-F238E27FC236}">
                <a16:creationId xmlns:a16="http://schemas.microsoft.com/office/drawing/2014/main" id="{5C4A6E12-2491-411E-9BB2-E5BA0739A3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6B3B21-6674-4BCC-95EA-2A5A57A60B94}"/>
              </a:ext>
            </a:extLst>
          </p:cNvPr>
          <p:cNvSpPr>
            <a:spLocks noGrp="1"/>
          </p:cNvSpPr>
          <p:nvPr>
            <p:ph type="sldNum" sz="quarter" idx="12"/>
          </p:nvPr>
        </p:nvSpPr>
        <p:spPr/>
        <p:txBody>
          <a:bodyPr/>
          <a:lstStyle/>
          <a:p>
            <a:fld id="{D4AF0466-8667-4F9F-B9EF-E94F5845EC52}" type="slidenum">
              <a:rPr lang="en-US" smtClean="0"/>
              <a:t>‹#›</a:t>
            </a:fld>
            <a:endParaRPr lang="en-US"/>
          </a:p>
        </p:txBody>
      </p:sp>
    </p:spTree>
    <p:extLst>
      <p:ext uri="{BB962C8B-B14F-4D97-AF65-F5344CB8AC3E}">
        <p14:creationId xmlns:p14="http://schemas.microsoft.com/office/powerpoint/2010/main" val="2729723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4A1D-D616-46E9-B55E-7C712D19FE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8E032B-B885-44F1-A8D3-68CB6E6253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2E726D-7C0B-4732-A6C8-3C28130902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395BC0-0881-4B25-BED1-75692C5EDD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BBF468-A624-4312-897D-2E4D68D2A8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D1C9BF-D4DB-4258-9409-1C7D8C67D1B6}"/>
              </a:ext>
            </a:extLst>
          </p:cNvPr>
          <p:cNvSpPr>
            <a:spLocks noGrp="1"/>
          </p:cNvSpPr>
          <p:nvPr>
            <p:ph type="dt" sz="half" idx="10"/>
          </p:nvPr>
        </p:nvSpPr>
        <p:spPr/>
        <p:txBody>
          <a:bodyPr/>
          <a:lstStyle/>
          <a:p>
            <a:fld id="{C490E8FD-B529-4EC1-8C13-98B671530117}" type="datetimeFigureOut">
              <a:rPr lang="en-US" smtClean="0"/>
              <a:t>9/18/2024</a:t>
            </a:fld>
            <a:endParaRPr lang="en-US"/>
          </a:p>
        </p:txBody>
      </p:sp>
      <p:sp>
        <p:nvSpPr>
          <p:cNvPr id="8" name="Footer Placeholder 7">
            <a:extLst>
              <a:ext uri="{FF2B5EF4-FFF2-40B4-BE49-F238E27FC236}">
                <a16:creationId xmlns:a16="http://schemas.microsoft.com/office/drawing/2014/main" id="{BC59D4F8-9649-4A7D-8388-DE3CE97BB3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D21449-9B9E-4A60-B1DC-67A30B0B8D0A}"/>
              </a:ext>
            </a:extLst>
          </p:cNvPr>
          <p:cNvSpPr>
            <a:spLocks noGrp="1"/>
          </p:cNvSpPr>
          <p:nvPr>
            <p:ph type="sldNum" sz="quarter" idx="12"/>
          </p:nvPr>
        </p:nvSpPr>
        <p:spPr/>
        <p:txBody>
          <a:bodyPr/>
          <a:lstStyle/>
          <a:p>
            <a:fld id="{D4AF0466-8667-4F9F-B9EF-E94F5845EC52}" type="slidenum">
              <a:rPr lang="en-US" smtClean="0"/>
              <a:t>‹#›</a:t>
            </a:fld>
            <a:endParaRPr lang="en-US"/>
          </a:p>
        </p:txBody>
      </p:sp>
    </p:spTree>
    <p:extLst>
      <p:ext uri="{BB962C8B-B14F-4D97-AF65-F5344CB8AC3E}">
        <p14:creationId xmlns:p14="http://schemas.microsoft.com/office/powerpoint/2010/main" val="22308531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66B5-F6F4-45C6-91FA-DEB7DAEFB0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EB58EE-6E85-46FE-BA6E-AE1A53F8D09F}"/>
              </a:ext>
            </a:extLst>
          </p:cNvPr>
          <p:cNvSpPr>
            <a:spLocks noGrp="1"/>
          </p:cNvSpPr>
          <p:nvPr>
            <p:ph type="dt" sz="half" idx="10"/>
          </p:nvPr>
        </p:nvSpPr>
        <p:spPr/>
        <p:txBody>
          <a:bodyPr/>
          <a:lstStyle/>
          <a:p>
            <a:fld id="{C490E8FD-B529-4EC1-8C13-98B671530117}" type="datetimeFigureOut">
              <a:rPr lang="en-US" smtClean="0"/>
              <a:t>9/18/2024</a:t>
            </a:fld>
            <a:endParaRPr lang="en-US"/>
          </a:p>
        </p:txBody>
      </p:sp>
      <p:sp>
        <p:nvSpPr>
          <p:cNvPr id="4" name="Footer Placeholder 3">
            <a:extLst>
              <a:ext uri="{FF2B5EF4-FFF2-40B4-BE49-F238E27FC236}">
                <a16:creationId xmlns:a16="http://schemas.microsoft.com/office/drawing/2014/main" id="{063223B7-7B4E-4E95-99A1-6B155C5201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F7E630-4844-41C5-9E50-48914058B8E0}"/>
              </a:ext>
            </a:extLst>
          </p:cNvPr>
          <p:cNvSpPr>
            <a:spLocks noGrp="1"/>
          </p:cNvSpPr>
          <p:nvPr>
            <p:ph type="sldNum" sz="quarter" idx="12"/>
          </p:nvPr>
        </p:nvSpPr>
        <p:spPr/>
        <p:txBody>
          <a:bodyPr/>
          <a:lstStyle/>
          <a:p>
            <a:fld id="{D4AF0466-8667-4F9F-B9EF-E94F5845EC52}" type="slidenum">
              <a:rPr lang="en-US" smtClean="0"/>
              <a:t>‹#›</a:t>
            </a:fld>
            <a:endParaRPr lang="en-US"/>
          </a:p>
        </p:txBody>
      </p:sp>
    </p:spTree>
    <p:extLst>
      <p:ext uri="{BB962C8B-B14F-4D97-AF65-F5344CB8AC3E}">
        <p14:creationId xmlns:p14="http://schemas.microsoft.com/office/powerpoint/2010/main" val="3685210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1D9551-B1A4-40C2-80D7-9B2C8390A82A}"/>
              </a:ext>
            </a:extLst>
          </p:cNvPr>
          <p:cNvSpPr>
            <a:spLocks noGrp="1"/>
          </p:cNvSpPr>
          <p:nvPr>
            <p:ph type="dt" sz="half" idx="10"/>
          </p:nvPr>
        </p:nvSpPr>
        <p:spPr/>
        <p:txBody>
          <a:bodyPr/>
          <a:lstStyle/>
          <a:p>
            <a:fld id="{C490E8FD-B529-4EC1-8C13-98B671530117}" type="datetimeFigureOut">
              <a:rPr lang="en-US" smtClean="0"/>
              <a:t>9/18/2024</a:t>
            </a:fld>
            <a:endParaRPr lang="en-US"/>
          </a:p>
        </p:txBody>
      </p:sp>
      <p:sp>
        <p:nvSpPr>
          <p:cNvPr id="3" name="Footer Placeholder 2">
            <a:extLst>
              <a:ext uri="{FF2B5EF4-FFF2-40B4-BE49-F238E27FC236}">
                <a16:creationId xmlns:a16="http://schemas.microsoft.com/office/drawing/2014/main" id="{42CA444A-11F4-4627-93A0-BC8E4BE41B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18A306-4B1F-46E9-8788-01A4FB185DE4}"/>
              </a:ext>
            </a:extLst>
          </p:cNvPr>
          <p:cNvSpPr>
            <a:spLocks noGrp="1"/>
          </p:cNvSpPr>
          <p:nvPr>
            <p:ph type="sldNum" sz="quarter" idx="12"/>
          </p:nvPr>
        </p:nvSpPr>
        <p:spPr/>
        <p:txBody>
          <a:bodyPr/>
          <a:lstStyle/>
          <a:p>
            <a:fld id="{D4AF0466-8667-4F9F-B9EF-E94F5845EC52}" type="slidenum">
              <a:rPr lang="en-US" smtClean="0"/>
              <a:t>‹#›</a:t>
            </a:fld>
            <a:endParaRPr lang="en-US"/>
          </a:p>
        </p:txBody>
      </p:sp>
    </p:spTree>
    <p:extLst>
      <p:ext uri="{BB962C8B-B14F-4D97-AF65-F5344CB8AC3E}">
        <p14:creationId xmlns:p14="http://schemas.microsoft.com/office/powerpoint/2010/main" val="34499164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EE822-4FF1-4ED6-9DB0-13EE94B31E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902BD3-E2E8-43DD-96F5-EC138E41B1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B65C32-592E-4334-85A3-AE17880130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FA399D-27BD-4A94-9653-4CAFEB669E72}"/>
              </a:ext>
            </a:extLst>
          </p:cNvPr>
          <p:cNvSpPr>
            <a:spLocks noGrp="1"/>
          </p:cNvSpPr>
          <p:nvPr>
            <p:ph type="dt" sz="half" idx="10"/>
          </p:nvPr>
        </p:nvSpPr>
        <p:spPr/>
        <p:txBody>
          <a:bodyPr/>
          <a:lstStyle/>
          <a:p>
            <a:fld id="{C490E8FD-B529-4EC1-8C13-98B671530117}" type="datetimeFigureOut">
              <a:rPr lang="en-US" smtClean="0"/>
              <a:t>9/18/2024</a:t>
            </a:fld>
            <a:endParaRPr lang="en-US"/>
          </a:p>
        </p:txBody>
      </p:sp>
      <p:sp>
        <p:nvSpPr>
          <p:cNvPr id="6" name="Footer Placeholder 5">
            <a:extLst>
              <a:ext uri="{FF2B5EF4-FFF2-40B4-BE49-F238E27FC236}">
                <a16:creationId xmlns:a16="http://schemas.microsoft.com/office/drawing/2014/main" id="{B88C4161-4FAB-4CEF-A2EA-764C1FC6ED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A0EBB6-6B17-4DD4-A084-5E0435876A73}"/>
              </a:ext>
            </a:extLst>
          </p:cNvPr>
          <p:cNvSpPr>
            <a:spLocks noGrp="1"/>
          </p:cNvSpPr>
          <p:nvPr>
            <p:ph type="sldNum" sz="quarter" idx="12"/>
          </p:nvPr>
        </p:nvSpPr>
        <p:spPr/>
        <p:txBody>
          <a:bodyPr/>
          <a:lstStyle/>
          <a:p>
            <a:fld id="{D4AF0466-8667-4F9F-B9EF-E94F5845EC52}" type="slidenum">
              <a:rPr lang="en-US" smtClean="0"/>
              <a:t>‹#›</a:t>
            </a:fld>
            <a:endParaRPr lang="en-US"/>
          </a:p>
        </p:txBody>
      </p:sp>
    </p:spTree>
    <p:extLst>
      <p:ext uri="{BB962C8B-B14F-4D97-AF65-F5344CB8AC3E}">
        <p14:creationId xmlns:p14="http://schemas.microsoft.com/office/powerpoint/2010/main" val="33687426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6C28F-B410-4C16-B04C-9FC4251603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EF7560-38A3-4F7A-A162-CCB3E43296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352BF8-C2AC-468D-BD74-ABEF1E9E2A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650B1-CF68-486F-A151-78DB1BA63E2B}"/>
              </a:ext>
            </a:extLst>
          </p:cNvPr>
          <p:cNvSpPr>
            <a:spLocks noGrp="1"/>
          </p:cNvSpPr>
          <p:nvPr>
            <p:ph type="dt" sz="half" idx="10"/>
          </p:nvPr>
        </p:nvSpPr>
        <p:spPr/>
        <p:txBody>
          <a:bodyPr/>
          <a:lstStyle/>
          <a:p>
            <a:fld id="{C490E8FD-B529-4EC1-8C13-98B671530117}" type="datetimeFigureOut">
              <a:rPr lang="en-US" smtClean="0"/>
              <a:t>9/18/2024</a:t>
            </a:fld>
            <a:endParaRPr lang="en-US"/>
          </a:p>
        </p:txBody>
      </p:sp>
      <p:sp>
        <p:nvSpPr>
          <p:cNvPr id="6" name="Footer Placeholder 5">
            <a:extLst>
              <a:ext uri="{FF2B5EF4-FFF2-40B4-BE49-F238E27FC236}">
                <a16:creationId xmlns:a16="http://schemas.microsoft.com/office/drawing/2014/main" id="{F4B3CE38-044E-4F24-AB66-A425701527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52DA24-9CE1-425D-A38B-49DA948E3917}"/>
              </a:ext>
            </a:extLst>
          </p:cNvPr>
          <p:cNvSpPr>
            <a:spLocks noGrp="1"/>
          </p:cNvSpPr>
          <p:nvPr>
            <p:ph type="sldNum" sz="quarter" idx="12"/>
          </p:nvPr>
        </p:nvSpPr>
        <p:spPr/>
        <p:txBody>
          <a:bodyPr/>
          <a:lstStyle/>
          <a:p>
            <a:fld id="{D4AF0466-8667-4F9F-B9EF-E94F5845EC52}" type="slidenum">
              <a:rPr lang="en-US" smtClean="0"/>
              <a:t>‹#›</a:t>
            </a:fld>
            <a:endParaRPr lang="en-US"/>
          </a:p>
        </p:txBody>
      </p:sp>
    </p:spTree>
    <p:extLst>
      <p:ext uri="{BB962C8B-B14F-4D97-AF65-F5344CB8AC3E}">
        <p14:creationId xmlns:p14="http://schemas.microsoft.com/office/powerpoint/2010/main" val="29216823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1752-1854-441C-AF11-960F8DFC9A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6CB996-E546-4F1E-B6F0-57E6F0E528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70790B-3F19-4635-B71D-FDE965523C48}"/>
              </a:ext>
            </a:extLst>
          </p:cNvPr>
          <p:cNvSpPr>
            <a:spLocks noGrp="1"/>
          </p:cNvSpPr>
          <p:nvPr>
            <p:ph type="dt" sz="half" idx="10"/>
          </p:nvPr>
        </p:nvSpPr>
        <p:spPr/>
        <p:txBody>
          <a:bodyPr/>
          <a:lstStyle/>
          <a:p>
            <a:fld id="{C490E8FD-B529-4EC1-8C13-98B671530117}" type="datetimeFigureOut">
              <a:rPr lang="en-US" smtClean="0"/>
              <a:t>9/18/2024</a:t>
            </a:fld>
            <a:endParaRPr lang="en-US"/>
          </a:p>
        </p:txBody>
      </p:sp>
      <p:sp>
        <p:nvSpPr>
          <p:cNvPr id="5" name="Footer Placeholder 4">
            <a:extLst>
              <a:ext uri="{FF2B5EF4-FFF2-40B4-BE49-F238E27FC236}">
                <a16:creationId xmlns:a16="http://schemas.microsoft.com/office/drawing/2014/main" id="{19818116-5705-498E-837C-B230FB54F3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8AA687-B60D-406A-B4D7-D81CDA6D2329}"/>
              </a:ext>
            </a:extLst>
          </p:cNvPr>
          <p:cNvSpPr>
            <a:spLocks noGrp="1"/>
          </p:cNvSpPr>
          <p:nvPr>
            <p:ph type="sldNum" sz="quarter" idx="12"/>
          </p:nvPr>
        </p:nvSpPr>
        <p:spPr/>
        <p:txBody>
          <a:bodyPr/>
          <a:lstStyle/>
          <a:p>
            <a:fld id="{D4AF0466-8667-4F9F-B9EF-E94F5845EC52}" type="slidenum">
              <a:rPr lang="en-US" smtClean="0"/>
              <a:t>‹#›</a:t>
            </a:fld>
            <a:endParaRPr lang="en-US"/>
          </a:p>
        </p:txBody>
      </p:sp>
    </p:spTree>
    <p:extLst>
      <p:ext uri="{BB962C8B-B14F-4D97-AF65-F5344CB8AC3E}">
        <p14:creationId xmlns:p14="http://schemas.microsoft.com/office/powerpoint/2010/main" val="28163082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B3F10D-5FB7-4FF9-A596-A4A1D18CD0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74FF4D-4672-4E7C-9367-E200C77F2E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813DBC-7205-46DE-AE3E-E98876B9214A}"/>
              </a:ext>
            </a:extLst>
          </p:cNvPr>
          <p:cNvSpPr>
            <a:spLocks noGrp="1"/>
          </p:cNvSpPr>
          <p:nvPr>
            <p:ph type="dt" sz="half" idx="10"/>
          </p:nvPr>
        </p:nvSpPr>
        <p:spPr/>
        <p:txBody>
          <a:bodyPr/>
          <a:lstStyle/>
          <a:p>
            <a:fld id="{C490E8FD-B529-4EC1-8C13-98B671530117}" type="datetimeFigureOut">
              <a:rPr lang="en-US" smtClean="0"/>
              <a:t>9/18/2024</a:t>
            </a:fld>
            <a:endParaRPr lang="en-US"/>
          </a:p>
        </p:txBody>
      </p:sp>
      <p:sp>
        <p:nvSpPr>
          <p:cNvPr id="5" name="Footer Placeholder 4">
            <a:extLst>
              <a:ext uri="{FF2B5EF4-FFF2-40B4-BE49-F238E27FC236}">
                <a16:creationId xmlns:a16="http://schemas.microsoft.com/office/drawing/2014/main" id="{BE42B7EC-745D-4F4B-86A4-42E6E4A100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FF95DE-3313-4B09-ACD1-A8B95C253A30}"/>
              </a:ext>
            </a:extLst>
          </p:cNvPr>
          <p:cNvSpPr>
            <a:spLocks noGrp="1"/>
          </p:cNvSpPr>
          <p:nvPr>
            <p:ph type="sldNum" sz="quarter" idx="12"/>
          </p:nvPr>
        </p:nvSpPr>
        <p:spPr/>
        <p:txBody>
          <a:bodyPr/>
          <a:lstStyle/>
          <a:p>
            <a:fld id="{D4AF0466-8667-4F9F-B9EF-E94F5845EC52}" type="slidenum">
              <a:rPr lang="en-US" smtClean="0"/>
              <a:t>‹#›</a:t>
            </a:fld>
            <a:endParaRPr lang="en-US"/>
          </a:p>
        </p:txBody>
      </p:sp>
    </p:spTree>
    <p:extLst>
      <p:ext uri="{BB962C8B-B14F-4D97-AF65-F5344CB8AC3E}">
        <p14:creationId xmlns:p14="http://schemas.microsoft.com/office/powerpoint/2010/main" val="2159943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B2D03F7-90BD-47D8-907C-CF6D46C77E76}" type="datetimeFigureOut">
              <a:rPr lang="en-US" smtClean="0"/>
              <a:pPr/>
              <a:t>9/18/2024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F359071-A5D3-4279-BD70-3EC77C26EBBA}"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112252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839641-0FB9-478B-A3B1-AF500DF24B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5F887F-92A2-4DEF-A661-7E48610914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EF22D4-2115-4D1E-9943-F14A5ABF40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0E8FD-B529-4EC1-8C13-98B671530117}" type="datetimeFigureOut">
              <a:rPr lang="en-US" smtClean="0"/>
              <a:t>9/18/2024</a:t>
            </a:fld>
            <a:endParaRPr lang="en-US"/>
          </a:p>
        </p:txBody>
      </p:sp>
      <p:sp>
        <p:nvSpPr>
          <p:cNvPr id="5" name="Footer Placeholder 4">
            <a:extLst>
              <a:ext uri="{FF2B5EF4-FFF2-40B4-BE49-F238E27FC236}">
                <a16:creationId xmlns:a16="http://schemas.microsoft.com/office/drawing/2014/main" id="{4ECDA5C2-A3EE-45D5-B907-4CF1BD69D9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0A3E49-147A-4E7D-B1B9-1D26E6D3F7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AF0466-8667-4F9F-B9EF-E94F5845EC52}" type="slidenum">
              <a:rPr lang="en-US" smtClean="0"/>
              <a:t>‹#›</a:t>
            </a:fld>
            <a:endParaRPr lang="en-US"/>
          </a:p>
        </p:txBody>
      </p:sp>
    </p:spTree>
    <p:extLst>
      <p:ext uri="{BB962C8B-B14F-4D97-AF65-F5344CB8AC3E}">
        <p14:creationId xmlns:p14="http://schemas.microsoft.com/office/powerpoint/2010/main" val="83514313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www.wallpaperflare.com/lawyer-judge-african-cartoon-man-american-job-career-wallpaper-aels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s://www.searchenginejournal.com/google-wants-seo-questions-series-qa-videos/21854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199" y="4571999"/>
            <a:ext cx="7673801" cy="1087656"/>
          </a:xfrm>
        </p:spPr>
        <p:txBody>
          <a:bodyPr>
            <a:normAutofit/>
          </a:bodyPr>
          <a:lstStyle/>
          <a:p>
            <a:pPr algn="l">
              <a:lnSpc>
                <a:spcPct val="90000"/>
              </a:lnSpc>
            </a:pPr>
            <a:r>
              <a:rPr lang="en-US" sz="2300" dirty="0">
                <a:solidFill>
                  <a:srgbClr val="00B050"/>
                </a:solidFill>
                <a:latin typeface="Trebuchet MS" panose="020B0603020202020204" pitchFamily="34" charset="0"/>
              </a:rPr>
              <a:t>Presented by </a:t>
            </a:r>
            <a:br>
              <a:rPr lang="en-US" sz="2300" dirty="0">
                <a:solidFill>
                  <a:srgbClr val="00B050"/>
                </a:solidFill>
                <a:latin typeface="Trebuchet MS" panose="020B0603020202020204" pitchFamily="34" charset="0"/>
              </a:rPr>
            </a:br>
            <a:r>
              <a:rPr lang="en-US" sz="2300" dirty="0">
                <a:solidFill>
                  <a:srgbClr val="00B050"/>
                </a:solidFill>
                <a:latin typeface="Trebuchet MS" panose="020B0603020202020204" pitchFamily="34" charset="0"/>
              </a:rPr>
              <a:t>Melissa Fordham, MSW</a:t>
            </a:r>
            <a:br>
              <a:rPr lang="en-US" sz="2300" dirty="0">
                <a:solidFill>
                  <a:srgbClr val="00B050"/>
                </a:solidFill>
                <a:latin typeface="Trebuchet MS" panose="020B0603020202020204" pitchFamily="34" charset="0"/>
              </a:rPr>
            </a:br>
            <a:r>
              <a:rPr lang="en-US" sz="2300" dirty="0">
                <a:solidFill>
                  <a:srgbClr val="00B050"/>
                </a:solidFill>
                <a:latin typeface="Trebuchet MS" panose="020B0603020202020204" pitchFamily="34" charset="0"/>
              </a:rPr>
              <a:t>School Social Worker/Attendance Court Liaison</a:t>
            </a:r>
          </a:p>
        </p:txBody>
      </p:sp>
      <p:sp>
        <p:nvSpPr>
          <p:cNvPr id="3" name="Subtitle 2"/>
          <p:cNvSpPr>
            <a:spLocks noGrp="1"/>
          </p:cNvSpPr>
          <p:nvPr>
            <p:ph type="subTitle" idx="1"/>
          </p:nvPr>
        </p:nvSpPr>
        <p:spPr>
          <a:xfrm>
            <a:off x="1600199" y="5863471"/>
            <a:ext cx="7673801" cy="408079"/>
          </a:xfrm>
        </p:spPr>
        <p:txBody>
          <a:bodyPr>
            <a:normAutofit fontScale="85000" lnSpcReduction="10000"/>
          </a:bodyPr>
          <a:lstStyle/>
          <a:p>
            <a:pPr algn="l"/>
            <a:r>
              <a:rPr lang="en-US" sz="2000" dirty="0">
                <a:latin typeface="Trebuchet MS" panose="020B0603020202020204" pitchFamily="34" charset="0"/>
              </a:rPr>
              <a:t>2024-2025 MTSS ATTENDANCE TRAINING for MTSS chairs</a:t>
            </a:r>
          </a:p>
        </p:txBody>
      </p:sp>
      <p:pic>
        <p:nvPicPr>
          <p:cNvPr id="5" name="Picture 4"/>
          <p:cNvPicPr>
            <a:picLocks noChangeAspect="1"/>
          </p:cNvPicPr>
          <p:nvPr/>
        </p:nvPicPr>
        <p:blipFill>
          <a:blip r:embed="rId3"/>
          <a:stretch>
            <a:fillRect/>
          </a:stretch>
        </p:blipFill>
        <p:spPr>
          <a:xfrm>
            <a:off x="1600201" y="1144548"/>
            <a:ext cx="7625162" cy="3107408"/>
          </a:xfrm>
          <a:prstGeom prst="rect">
            <a:avLst/>
          </a:prstGeom>
        </p:spPr>
      </p:pic>
    </p:spTree>
    <p:extLst>
      <p:ext uri="{BB962C8B-B14F-4D97-AF65-F5344CB8AC3E}">
        <p14:creationId xmlns:p14="http://schemas.microsoft.com/office/powerpoint/2010/main" val="4185859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A8FFEA1-1B69-4F42-B552-0CCF725968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AA3C9226-5EC8-460B-82D7-72AA994DF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5" name="Straight Connector 14">
            <a:extLst>
              <a:ext uri="{FF2B5EF4-FFF2-40B4-BE49-F238E27FC236}">
                <a16:creationId xmlns:a16="http://schemas.microsoft.com/office/drawing/2014/main" id="{62A90A9D-33DF-408E-BF4C-F82588935C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8F652E9C-631C-4EA3-A245-0633DA762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9FA11F79-B78D-4A0E-8847-525316B22B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901B3AB-0C66-416E-B483-BF4695EFC126}"/>
              </a:ext>
            </a:extLst>
          </p:cNvPr>
          <p:cNvSpPr>
            <a:spLocks noGrp="1"/>
          </p:cNvSpPr>
          <p:nvPr>
            <p:ph type="title"/>
          </p:nvPr>
        </p:nvSpPr>
        <p:spPr>
          <a:xfrm>
            <a:off x="3836504" y="758952"/>
            <a:ext cx="7319175" cy="3566160"/>
          </a:xfrm>
        </p:spPr>
        <p:txBody>
          <a:bodyPr vert="horz" lIns="91440" tIns="45720" rIns="91440" bIns="45720" rtlCol="0" anchor="b">
            <a:normAutofit/>
          </a:bodyPr>
          <a:lstStyle/>
          <a:p>
            <a:r>
              <a:rPr lang="en-US" sz="6800" b="1">
                <a:solidFill>
                  <a:schemeClr val="tx1">
                    <a:lumMod val="85000"/>
                    <a:lumOff val="15000"/>
                  </a:schemeClr>
                </a:solidFill>
              </a:rPr>
              <a:t>Absenteeism is a </a:t>
            </a:r>
            <a:r>
              <a:rPr lang="en-US" sz="6800" b="1" i="1">
                <a:solidFill>
                  <a:schemeClr val="tx1">
                    <a:lumMod val="85000"/>
                    <a:lumOff val="15000"/>
                  </a:schemeClr>
                </a:solidFill>
              </a:rPr>
              <a:t>leading </a:t>
            </a:r>
            <a:r>
              <a:rPr lang="en-US" sz="6800" b="1">
                <a:solidFill>
                  <a:schemeClr val="tx1">
                    <a:lumMod val="85000"/>
                    <a:lumOff val="15000"/>
                  </a:schemeClr>
                </a:solidFill>
              </a:rPr>
              <a:t>indicator of educational inequity </a:t>
            </a:r>
            <a:endParaRPr lang="en-US" sz="6800">
              <a:solidFill>
                <a:schemeClr val="tx1">
                  <a:lumMod val="85000"/>
                  <a:lumOff val="15000"/>
                </a:schemeClr>
              </a:solidFill>
            </a:endParaRPr>
          </a:p>
        </p:txBody>
      </p:sp>
      <p:pic>
        <p:nvPicPr>
          <p:cNvPr id="8" name="Graphic 7" descr="Books">
            <a:extLst>
              <a:ext uri="{FF2B5EF4-FFF2-40B4-BE49-F238E27FC236}">
                <a16:creationId xmlns:a16="http://schemas.microsoft.com/office/drawing/2014/main" id="{31C1E334-5CC4-464C-916A-398D3A2029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9818" y="1944907"/>
            <a:ext cx="2449486" cy="2449486"/>
          </a:xfrm>
          <a:prstGeom prst="rect">
            <a:avLst/>
          </a:prstGeom>
        </p:spPr>
      </p:pic>
      <p:sp>
        <p:nvSpPr>
          <p:cNvPr id="21" name="Rectangle 20">
            <a:extLst>
              <a:ext uri="{FF2B5EF4-FFF2-40B4-BE49-F238E27FC236}">
                <a16:creationId xmlns:a16="http://schemas.microsoft.com/office/drawing/2014/main" id="{04D0B784-4306-4620-A278-1F5FFDE5A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F2344334-CC5A-4E5A-929E-D7BC8EA8FF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680109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Chronic Absenteeism</a:t>
            </a:r>
          </a:p>
        </p:txBody>
      </p:sp>
      <p:sp>
        <p:nvSpPr>
          <p:cNvPr id="3" name="Content Placeholder 2"/>
          <p:cNvSpPr>
            <a:spLocks noGrp="1"/>
          </p:cNvSpPr>
          <p:nvPr>
            <p:ph idx="1"/>
          </p:nvPr>
        </p:nvSpPr>
        <p:spPr>
          <a:xfrm>
            <a:off x="677334" y="1653989"/>
            <a:ext cx="8596668" cy="4387374"/>
          </a:xfrm>
        </p:spPr>
        <p:txBody>
          <a:bodyPr>
            <a:normAutofit/>
          </a:bodyPr>
          <a:lstStyle/>
          <a:p>
            <a:endParaRPr lang="en-US" sz="2800" dirty="0"/>
          </a:p>
          <a:p>
            <a:r>
              <a:rPr lang="en-US" sz="2800" dirty="0"/>
              <a:t>Focus is on reducing </a:t>
            </a:r>
            <a:r>
              <a:rPr lang="en-US" sz="2800" b="1" u="sng" dirty="0"/>
              <a:t>chronic absenteeism</a:t>
            </a:r>
            <a:r>
              <a:rPr lang="en-US" sz="2800" dirty="0"/>
              <a:t>, which is defined as missing 10 percent of school days for any reason, whether excused or unexcused absences, including out-of-school suspensions.</a:t>
            </a:r>
          </a:p>
          <a:p>
            <a:r>
              <a:rPr lang="en-US" sz="2800" dirty="0"/>
              <a:t>Research shows that chronic absenteeism is a primary cause of </a:t>
            </a:r>
            <a:r>
              <a:rPr lang="en-US" sz="2800" u="sng" dirty="0"/>
              <a:t>low academic achievement</a:t>
            </a:r>
            <a:r>
              <a:rPr lang="en-US" sz="2800" dirty="0"/>
              <a:t> and a powerful predictor that students will eventually </a:t>
            </a:r>
            <a:r>
              <a:rPr lang="en-US" sz="2800" u="sng" dirty="0"/>
              <a:t>drop out</a:t>
            </a:r>
            <a:r>
              <a:rPr lang="en-US" sz="2800" dirty="0"/>
              <a:t> of school.</a:t>
            </a:r>
          </a:p>
          <a:p>
            <a:endParaRPr lang="en-US" sz="2800" dirty="0"/>
          </a:p>
          <a:p>
            <a:endParaRPr lang="en-US" sz="2800" dirty="0"/>
          </a:p>
          <a:p>
            <a:endParaRPr lang="en-US" dirty="0"/>
          </a:p>
        </p:txBody>
      </p:sp>
      <p:pic>
        <p:nvPicPr>
          <p:cNvPr id="4" name="Picture 3"/>
          <p:cNvPicPr>
            <a:picLocks noChangeAspect="1"/>
          </p:cNvPicPr>
          <p:nvPr/>
        </p:nvPicPr>
        <p:blipFill>
          <a:blip r:embed="rId3"/>
          <a:stretch>
            <a:fillRect/>
          </a:stretch>
        </p:blipFill>
        <p:spPr>
          <a:xfrm>
            <a:off x="10050869" y="4746812"/>
            <a:ext cx="1621177" cy="1627094"/>
          </a:xfrm>
          <a:prstGeom prst="rect">
            <a:avLst/>
          </a:prstGeom>
        </p:spPr>
      </p:pic>
    </p:spTree>
    <p:extLst>
      <p:ext uri="{BB962C8B-B14F-4D97-AF65-F5344CB8AC3E}">
        <p14:creationId xmlns:p14="http://schemas.microsoft.com/office/powerpoint/2010/main" val="1204113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5AC43BC-4C19-B112-EA53-092D28523C3D}"/>
              </a:ext>
            </a:extLst>
          </p:cNvPr>
          <p:cNvGraphicFramePr>
            <a:graphicFrameLocks noGrp="1"/>
          </p:cNvGraphicFramePr>
          <p:nvPr>
            <p:extLst>
              <p:ext uri="{D42A27DB-BD31-4B8C-83A1-F6EECF244321}">
                <p14:modId xmlns:p14="http://schemas.microsoft.com/office/powerpoint/2010/main" val="1993932495"/>
              </p:ext>
            </p:extLst>
          </p:nvPr>
        </p:nvGraphicFramePr>
        <p:xfrm>
          <a:off x="1181099" y="2466975"/>
          <a:ext cx="10220326" cy="3305172"/>
        </p:xfrm>
        <a:graphic>
          <a:graphicData uri="http://schemas.openxmlformats.org/drawingml/2006/table">
            <a:tbl>
              <a:tblPr firstRow="1" firstCol="1" lastRow="1" lastCol="1" bandRow="1" bandCol="1">
                <a:tableStyleId>{3C2FFA5D-87B4-456A-9821-1D502468CF0F}</a:tableStyleId>
              </a:tblPr>
              <a:tblGrid>
                <a:gridCol w="2335195">
                  <a:extLst>
                    <a:ext uri="{9D8B030D-6E8A-4147-A177-3AD203B41FA5}">
                      <a16:colId xmlns:a16="http://schemas.microsoft.com/office/drawing/2014/main" val="2269902011"/>
                    </a:ext>
                  </a:extLst>
                </a:gridCol>
                <a:gridCol w="1529461">
                  <a:extLst>
                    <a:ext uri="{9D8B030D-6E8A-4147-A177-3AD203B41FA5}">
                      <a16:colId xmlns:a16="http://schemas.microsoft.com/office/drawing/2014/main" val="2372662085"/>
                    </a:ext>
                  </a:extLst>
                </a:gridCol>
                <a:gridCol w="1529461">
                  <a:extLst>
                    <a:ext uri="{9D8B030D-6E8A-4147-A177-3AD203B41FA5}">
                      <a16:colId xmlns:a16="http://schemas.microsoft.com/office/drawing/2014/main" val="2185579369"/>
                    </a:ext>
                  </a:extLst>
                </a:gridCol>
                <a:gridCol w="1531513">
                  <a:extLst>
                    <a:ext uri="{9D8B030D-6E8A-4147-A177-3AD203B41FA5}">
                      <a16:colId xmlns:a16="http://schemas.microsoft.com/office/drawing/2014/main" val="4168764459"/>
                    </a:ext>
                  </a:extLst>
                </a:gridCol>
                <a:gridCol w="1746784">
                  <a:extLst>
                    <a:ext uri="{9D8B030D-6E8A-4147-A177-3AD203B41FA5}">
                      <a16:colId xmlns:a16="http://schemas.microsoft.com/office/drawing/2014/main" val="831667566"/>
                    </a:ext>
                  </a:extLst>
                </a:gridCol>
                <a:gridCol w="1547912">
                  <a:extLst>
                    <a:ext uri="{9D8B030D-6E8A-4147-A177-3AD203B41FA5}">
                      <a16:colId xmlns:a16="http://schemas.microsoft.com/office/drawing/2014/main" val="3744834366"/>
                    </a:ext>
                  </a:extLst>
                </a:gridCol>
              </a:tblGrid>
              <a:tr h="731778">
                <a:tc>
                  <a:txBody>
                    <a:bodyPr/>
                    <a:lstStyle/>
                    <a:p>
                      <a:pPr marL="0" marR="0">
                        <a:spcBef>
                          <a:spcPts val="0"/>
                        </a:spcBef>
                        <a:spcAft>
                          <a:spcPts val="0"/>
                        </a:spcAft>
                      </a:pPr>
                      <a:r>
                        <a:rPr lang="en-US" sz="1800" dirty="0">
                          <a:effectLst/>
                        </a:rPr>
                        <a:t>LEVEL</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2019-2020</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2020-2021</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2021-2022</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2022-2023</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2023-2024</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86049458"/>
                  </a:ext>
                </a:extLst>
              </a:tr>
              <a:tr h="365885">
                <a:tc>
                  <a:txBody>
                    <a:bodyPr/>
                    <a:lstStyle/>
                    <a:p>
                      <a:pPr marL="0" marR="0">
                        <a:spcBef>
                          <a:spcPts val="0"/>
                        </a:spcBef>
                        <a:spcAft>
                          <a:spcPts val="0"/>
                        </a:spcAft>
                      </a:pPr>
                      <a:r>
                        <a:rPr lang="en-US" sz="1800" dirty="0">
                          <a:effectLst/>
                        </a:rPr>
                        <a:t>Elementary Schools</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13.9%</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29.6%</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28.6%</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28.3%</a:t>
                      </a:r>
                    </a:p>
                  </a:txBody>
                  <a:tcPr marL="68580" marR="68580" marT="0" marB="0"/>
                </a:tc>
                <a:tc>
                  <a:txBody>
                    <a:bodyPr/>
                    <a:lstStyle/>
                    <a:p>
                      <a:pPr marL="0" marR="0" algn="ctr">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30.9%</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2502573462"/>
                  </a:ext>
                </a:extLst>
              </a:tr>
              <a:tr h="365885">
                <a:tc>
                  <a:txBody>
                    <a:bodyPr/>
                    <a:lstStyle/>
                    <a:p>
                      <a:pPr marL="0" marR="0">
                        <a:spcBef>
                          <a:spcPts val="0"/>
                        </a:spcBef>
                        <a:spcAft>
                          <a:spcPts val="0"/>
                        </a:spcAft>
                      </a:pPr>
                      <a:r>
                        <a:rPr lang="en-US" sz="1800">
                          <a:effectLst/>
                        </a:rPr>
                        <a:t>Middle Schools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15.1%</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33.1%</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29.2%</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30.2%</a:t>
                      </a:r>
                    </a:p>
                  </a:txBody>
                  <a:tcPr marL="68580" marR="68580" marT="0" marB="0"/>
                </a:tc>
                <a:tc>
                  <a:txBody>
                    <a:bodyPr/>
                    <a:lstStyle/>
                    <a:p>
                      <a:pPr marL="0" marR="0" algn="ctr">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33.7%</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346146334"/>
                  </a:ext>
                </a:extLst>
              </a:tr>
              <a:tr h="365885">
                <a:tc>
                  <a:txBody>
                    <a:bodyPr/>
                    <a:lstStyle/>
                    <a:p>
                      <a:pPr marL="0" marR="0">
                        <a:spcBef>
                          <a:spcPts val="0"/>
                        </a:spcBef>
                        <a:spcAft>
                          <a:spcPts val="0"/>
                        </a:spcAft>
                      </a:pPr>
                      <a:r>
                        <a:rPr lang="en-US" sz="1800">
                          <a:effectLst/>
                        </a:rPr>
                        <a:t>High Schools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19.6%</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33.2%</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34.2%</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32.6%</a:t>
                      </a:r>
                    </a:p>
                  </a:txBody>
                  <a:tcPr marL="68580" marR="68580" marT="0" marB="0"/>
                </a:tc>
                <a:tc>
                  <a:txBody>
                    <a:bodyPr/>
                    <a:lstStyle/>
                    <a:p>
                      <a:pPr marL="0" marR="0" algn="ctr">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35.8%</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3764431220"/>
                  </a:ext>
                </a:extLst>
              </a:tr>
              <a:tr h="378084">
                <a:tc>
                  <a:txBody>
                    <a:bodyPr/>
                    <a:lstStyle/>
                    <a:p>
                      <a:pPr marL="0" marR="0">
                        <a:spcBef>
                          <a:spcPts val="0"/>
                        </a:spcBef>
                        <a:spcAft>
                          <a:spcPts val="0"/>
                        </a:spcAft>
                      </a:pPr>
                      <a:r>
                        <a:rPr lang="en-US" sz="1800">
                          <a:effectLst/>
                        </a:rPr>
                        <a:t>Alternative Education</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59.0%</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79.7%</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82.7%</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84.8%</a:t>
                      </a:r>
                    </a:p>
                  </a:txBody>
                  <a:tcPr marL="68580" marR="68580" marT="0" marB="0"/>
                </a:tc>
                <a:tc>
                  <a:txBody>
                    <a:bodyPr/>
                    <a:lstStyle/>
                    <a:p>
                      <a:pPr marL="0" marR="0" algn="ctr">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79.2%</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1390469508"/>
                  </a:ext>
                </a:extLst>
              </a:tr>
              <a:tr h="365885">
                <a:tc>
                  <a:txBody>
                    <a:bodyPr/>
                    <a:lstStyle/>
                    <a:p>
                      <a:pPr marL="0" marR="0">
                        <a:spcBef>
                          <a:spcPts val="0"/>
                        </a:spcBef>
                        <a:spcAft>
                          <a:spcPts val="0"/>
                        </a:spcAft>
                      </a:pPr>
                      <a:r>
                        <a:rPr lang="en-US" sz="1800">
                          <a:effectLst/>
                        </a:rPr>
                        <a:t>Charter Schools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20.4%</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24.1%</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29.4%</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43.6%</a:t>
                      </a:r>
                    </a:p>
                  </a:txBody>
                  <a:tcPr marL="68580" marR="68580" marT="0" marB="0"/>
                </a:tc>
                <a:tc>
                  <a:txBody>
                    <a:bodyPr/>
                    <a:lstStyle/>
                    <a:p>
                      <a:pPr marL="0" marR="0" algn="ctr">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50.9%</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3962281100"/>
                  </a:ext>
                </a:extLst>
              </a:tr>
              <a:tr h="365885">
                <a:tc>
                  <a:txBody>
                    <a:bodyPr/>
                    <a:lstStyle/>
                    <a:p>
                      <a:pPr marL="0" marR="0">
                        <a:spcBef>
                          <a:spcPts val="0"/>
                        </a:spcBef>
                        <a:spcAft>
                          <a:spcPts val="0"/>
                        </a:spcAft>
                      </a:pPr>
                      <a:r>
                        <a:rPr lang="en-US" sz="1800">
                          <a:effectLst/>
                        </a:rPr>
                        <a:t>Online Learning*</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6.1%</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5.5%</a:t>
                      </a:r>
                    </a:p>
                  </a:txBody>
                  <a:tcPr marL="68580" marR="68580" marT="0" marB="0"/>
                </a:tc>
                <a:tc>
                  <a:txBody>
                    <a:bodyPr/>
                    <a:lstStyle/>
                    <a:p>
                      <a:pPr marL="0" marR="0" algn="ctr">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3.9%</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2685739672"/>
                  </a:ext>
                </a:extLst>
              </a:tr>
              <a:tr h="365885">
                <a:tc>
                  <a:txBody>
                    <a:bodyPr/>
                    <a:lstStyle/>
                    <a:p>
                      <a:pPr marL="0" marR="0">
                        <a:spcBef>
                          <a:spcPts val="0"/>
                        </a:spcBef>
                        <a:spcAft>
                          <a:spcPts val="0"/>
                        </a:spcAft>
                      </a:pPr>
                      <a:r>
                        <a:rPr lang="en-US" sz="1800">
                          <a:effectLst/>
                        </a:rPr>
                        <a:t>TOTALS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16.2%</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31.3%</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30.2%</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30.9%</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marL="0" marR="0" algn="ctr">
                        <a:spcBef>
                          <a:spcPts val="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34.2%</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1717058938"/>
                  </a:ext>
                </a:extLst>
              </a:tr>
            </a:tbl>
          </a:graphicData>
        </a:graphic>
      </p:graphicFrame>
      <p:sp>
        <p:nvSpPr>
          <p:cNvPr id="3" name="Rectangle 1">
            <a:extLst>
              <a:ext uri="{FF2B5EF4-FFF2-40B4-BE49-F238E27FC236}">
                <a16:creationId xmlns:a16="http://schemas.microsoft.com/office/drawing/2014/main" id="{CC25C9F7-C904-C07F-BA26-922387C18651}"/>
              </a:ext>
            </a:extLst>
          </p:cNvPr>
          <p:cNvSpPr>
            <a:spLocks noChangeArrowheads="1"/>
          </p:cNvSpPr>
          <p:nvPr/>
        </p:nvSpPr>
        <p:spPr bwMode="auto">
          <a:xfrm>
            <a:off x="1181099" y="938124"/>
            <a:ext cx="1022032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Chronic Absenteeism Rate Five Year Comparison</a:t>
            </a:r>
            <a:endParaRPr kumimoji="0" lang="en-US" alt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(Students are considered chronically absent if they accumulate 10% or more absences in a school year)</a:t>
            </a:r>
            <a:endParaRPr kumimoji="0" lang="en-US" alt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a:t>
            </a: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35222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20FA056-6A0D-47E2-9617-C4D9AD72CEAD}"/>
              </a:ext>
            </a:extLst>
          </p:cNvPr>
          <p:cNvSpPr>
            <a:spLocks noGrp="1"/>
          </p:cNvSpPr>
          <p:nvPr>
            <p:ph type="title"/>
          </p:nvPr>
        </p:nvSpPr>
        <p:spPr>
          <a:xfrm>
            <a:off x="838200" y="556995"/>
            <a:ext cx="10515600" cy="1933656"/>
          </a:xfrm>
        </p:spPr>
        <p:txBody>
          <a:bodyPr>
            <a:noAutofit/>
          </a:bodyPr>
          <a:lstStyle/>
          <a:p>
            <a:pPr algn="ctr"/>
            <a:r>
              <a:rPr lang="en-US" sz="5400" dirty="0"/>
              <a:t>What can schools do to encourage good attendance? </a:t>
            </a:r>
          </a:p>
        </p:txBody>
      </p:sp>
      <p:graphicFrame>
        <p:nvGraphicFramePr>
          <p:cNvPr id="12" name="Content Placeholder 2">
            <a:extLst>
              <a:ext uri="{FF2B5EF4-FFF2-40B4-BE49-F238E27FC236}">
                <a16:creationId xmlns:a16="http://schemas.microsoft.com/office/drawing/2014/main" id="{4591AFBE-0CFF-496E-975D-A814EB71BEE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TextBox 19">
            <a:extLst>
              <a:ext uri="{FF2B5EF4-FFF2-40B4-BE49-F238E27FC236}">
                <a16:creationId xmlns:a16="http://schemas.microsoft.com/office/drawing/2014/main" id="{BCF589CD-B7B3-4269-B7A9-6626AB6D6C7D}"/>
              </a:ext>
            </a:extLst>
          </p:cNvPr>
          <p:cNvSpPr txBox="1"/>
          <p:nvPr/>
        </p:nvSpPr>
        <p:spPr>
          <a:xfrm>
            <a:off x="1163781" y="5530632"/>
            <a:ext cx="9762837"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Compassion, sensitivity, and flexibility are key in addressing attendance</a:t>
            </a:r>
            <a:endPar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453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1A8EEBC-9697-482C-BE67-C27C2044A8A6}"/>
              </a:ext>
            </a:extLst>
          </p:cNvPr>
          <p:cNvGraphicFramePr>
            <a:graphicFrameLocks noGrp="1"/>
          </p:cNvGraphicFramePr>
          <p:nvPr>
            <p:extLst>
              <p:ext uri="{D42A27DB-BD31-4B8C-83A1-F6EECF244321}">
                <p14:modId xmlns:p14="http://schemas.microsoft.com/office/powerpoint/2010/main" val="3315783140"/>
              </p:ext>
            </p:extLst>
          </p:nvPr>
        </p:nvGraphicFramePr>
        <p:xfrm>
          <a:off x="1206631" y="2281287"/>
          <a:ext cx="10284643" cy="3261671"/>
        </p:xfrm>
        <a:graphic>
          <a:graphicData uri="http://schemas.openxmlformats.org/drawingml/2006/table">
            <a:tbl>
              <a:tblPr firstRow="1" firstCol="1" lastRow="1" lastCol="1" bandRow="1" bandCol="1">
                <a:tableStyleId>{3C2FFA5D-87B4-456A-9821-1D502468CF0F}</a:tableStyleId>
              </a:tblPr>
              <a:tblGrid>
                <a:gridCol w="2357897">
                  <a:extLst>
                    <a:ext uri="{9D8B030D-6E8A-4147-A177-3AD203B41FA5}">
                      <a16:colId xmlns:a16="http://schemas.microsoft.com/office/drawing/2014/main" val="3405889885"/>
                    </a:ext>
                  </a:extLst>
                </a:gridCol>
                <a:gridCol w="1554086">
                  <a:extLst>
                    <a:ext uri="{9D8B030D-6E8A-4147-A177-3AD203B41FA5}">
                      <a16:colId xmlns:a16="http://schemas.microsoft.com/office/drawing/2014/main" val="3624413133"/>
                    </a:ext>
                  </a:extLst>
                </a:gridCol>
                <a:gridCol w="1554086">
                  <a:extLst>
                    <a:ext uri="{9D8B030D-6E8A-4147-A177-3AD203B41FA5}">
                      <a16:colId xmlns:a16="http://schemas.microsoft.com/office/drawing/2014/main" val="2707110221"/>
                    </a:ext>
                  </a:extLst>
                </a:gridCol>
                <a:gridCol w="1554086">
                  <a:extLst>
                    <a:ext uri="{9D8B030D-6E8A-4147-A177-3AD203B41FA5}">
                      <a16:colId xmlns:a16="http://schemas.microsoft.com/office/drawing/2014/main" val="383779408"/>
                    </a:ext>
                  </a:extLst>
                </a:gridCol>
                <a:gridCol w="1555095">
                  <a:extLst>
                    <a:ext uri="{9D8B030D-6E8A-4147-A177-3AD203B41FA5}">
                      <a16:colId xmlns:a16="http://schemas.microsoft.com/office/drawing/2014/main" val="1036808540"/>
                    </a:ext>
                  </a:extLst>
                </a:gridCol>
                <a:gridCol w="1709393">
                  <a:extLst>
                    <a:ext uri="{9D8B030D-6E8A-4147-A177-3AD203B41FA5}">
                      <a16:colId xmlns:a16="http://schemas.microsoft.com/office/drawing/2014/main" val="3691723803"/>
                    </a:ext>
                  </a:extLst>
                </a:gridCol>
              </a:tblGrid>
              <a:tr h="399647">
                <a:tc>
                  <a:txBody>
                    <a:bodyPr/>
                    <a:lstStyle/>
                    <a:p>
                      <a:pPr marL="0" marR="0">
                        <a:spcBef>
                          <a:spcPts val="0"/>
                        </a:spcBef>
                        <a:spcAft>
                          <a:spcPts val="0"/>
                        </a:spcAft>
                      </a:pPr>
                      <a:r>
                        <a:rPr lang="en-US" sz="1800" dirty="0">
                          <a:effectLst/>
                        </a:rPr>
                        <a:t>LEVEL</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2019-2020</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2020-2021</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2021-2022</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2022-2023</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2023-2024</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6834543"/>
                  </a:ext>
                </a:extLst>
              </a:tr>
              <a:tr h="399647">
                <a:tc>
                  <a:txBody>
                    <a:bodyPr/>
                    <a:lstStyle/>
                    <a:p>
                      <a:pPr marL="0" marR="0">
                        <a:spcBef>
                          <a:spcPts val="0"/>
                        </a:spcBef>
                        <a:spcAft>
                          <a:spcPts val="0"/>
                        </a:spcAft>
                      </a:pPr>
                      <a:r>
                        <a:rPr lang="en-US" sz="1800" dirty="0">
                          <a:effectLst/>
                        </a:rPr>
                        <a:t>Elementary Schools</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3.9%</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rPr>
                        <a:t>6.0%</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rPr>
                        <a:t>6.2%</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4.9%</a:t>
                      </a:r>
                      <a:endParaRPr lang="en-US" sz="1800" b="1"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marL="0" marR="0" algn="ctr">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174534560"/>
                  </a:ext>
                </a:extLst>
              </a:tr>
              <a:tr h="399647">
                <a:tc>
                  <a:txBody>
                    <a:bodyPr/>
                    <a:lstStyle/>
                    <a:p>
                      <a:pPr marL="0" marR="0">
                        <a:spcBef>
                          <a:spcPts val="0"/>
                        </a:spcBef>
                        <a:spcAft>
                          <a:spcPts val="0"/>
                        </a:spcAft>
                      </a:pPr>
                      <a:r>
                        <a:rPr lang="en-US" sz="1800">
                          <a:effectLst/>
                        </a:rPr>
                        <a:t>Middle Schools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4.9%</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rPr>
                        <a:t>7.6%</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rPr>
                        <a:t>7.8%</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7.6%</a:t>
                      </a:r>
                      <a:endParaRPr lang="en-US" sz="1800" b="1"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marL="0" marR="0" algn="ctr">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5.2%</a:t>
                      </a:r>
                      <a:endParaRPr lang="en-US" sz="18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1173908709"/>
                  </a:ext>
                </a:extLst>
              </a:tr>
              <a:tr h="399647">
                <a:tc>
                  <a:txBody>
                    <a:bodyPr/>
                    <a:lstStyle/>
                    <a:p>
                      <a:pPr marL="0" marR="0">
                        <a:spcBef>
                          <a:spcPts val="0"/>
                        </a:spcBef>
                        <a:spcAft>
                          <a:spcPts val="0"/>
                        </a:spcAft>
                      </a:pPr>
                      <a:r>
                        <a:rPr lang="en-US" sz="1800">
                          <a:effectLst/>
                        </a:rPr>
                        <a:t>High Schools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6.3%</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rPr>
                        <a:t>7.2%</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rPr>
                        <a:t>9.1%</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7.7%</a:t>
                      </a:r>
                      <a:endParaRPr lang="en-US" sz="1800" b="1"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marL="0" marR="0" algn="ctr">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5.1%</a:t>
                      </a:r>
                      <a:endParaRPr lang="en-US" sz="18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2231045748"/>
                  </a:ext>
                </a:extLst>
              </a:tr>
              <a:tr h="464142">
                <a:tc>
                  <a:txBody>
                    <a:bodyPr/>
                    <a:lstStyle/>
                    <a:p>
                      <a:pPr marL="0" marR="0">
                        <a:spcBef>
                          <a:spcPts val="0"/>
                        </a:spcBef>
                        <a:spcAft>
                          <a:spcPts val="0"/>
                        </a:spcAft>
                      </a:pPr>
                      <a:r>
                        <a:rPr lang="en-US" sz="1800" dirty="0">
                          <a:effectLst/>
                        </a:rPr>
                        <a:t>Alternative Education</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19.5%</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rPr>
                        <a:t>28.1%</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rPr>
                        <a:t>31.1%</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35.0%</a:t>
                      </a:r>
                      <a:endParaRPr lang="en-US" sz="1800" b="1"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marL="0" marR="0" algn="ctr">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22.9%</a:t>
                      </a:r>
                      <a:endParaRPr lang="en-US" sz="18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1631007265"/>
                  </a:ext>
                </a:extLst>
              </a:tr>
              <a:tr h="399647">
                <a:tc>
                  <a:txBody>
                    <a:bodyPr/>
                    <a:lstStyle/>
                    <a:p>
                      <a:pPr marL="0" marR="0">
                        <a:spcBef>
                          <a:spcPts val="0"/>
                        </a:spcBef>
                        <a:spcAft>
                          <a:spcPts val="0"/>
                        </a:spcAft>
                      </a:pPr>
                      <a:r>
                        <a:rPr lang="en-US" sz="1800">
                          <a:effectLst/>
                        </a:rPr>
                        <a:t>Charter Schools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4.7%</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rPr>
                        <a:t>5.6%</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rPr>
                        <a:t>8.2%</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17.3%</a:t>
                      </a:r>
                      <a:endParaRPr lang="en-US" sz="1800" b="1"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marL="0" marR="0" algn="ctr">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14.7%</a:t>
                      </a:r>
                      <a:endParaRPr lang="en-US" sz="18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2938398012"/>
                  </a:ext>
                </a:extLst>
              </a:tr>
              <a:tr h="399647">
                <a:tc>
                  <a:txBody>
                    <a:bodyPr/>
                    <a:lstStyle/>
                    <a:p>
                      <a:pPr marL="0" marR="0">
                        <a:spcBef>
                          <a:spcPts val="0"/>
                        </a:spcBef>
                        <a:spcAft>
                          <a:spcPts val="0"/>
                        </a:spcAft>
                      </a:pPr>
                      <a:r>
                        <a:rPr lang="en-US" sz="1800">
                          <a:effectLst/>
                        </a:rPr>
                        <a:t>Online Learning*</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1.1%</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0.3%</a:t>
                      </a:r>
                    </a:p>
                  </a:txBody>
                  <a:tcPr marL="68580" marR="68580" marT="0" marB="0"/>
                </a:tc>
                <a:tc>
                  <a:txBody>
                    <a:bodyPr/>
                    <a:lstStyle/>
                    <a:p>
                      <a:pPr marL="0" marR="0" algn="ctr">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0.9%</a:t>
                      </a:r>
                      <a:endParaRPr lang="en-US" sz="18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787296765"/>
                  </a:ext>
                </a:extLst>
              </a:tr>
              <a:tr h="399647">
                <a:tc>
                  <a:txBody>
                    <a:bodyPr/>
                    <a:lstStyle/>
                    <a:p>
                      <a:pPr marL="0" marR="0">
                        <a:spcBef>
                          <a:spcPts val="0"/>
                        </a:spcBef>
                        <a:spcAft>
                          <a:spcPts val="0"/>
                        </a:spcAft>
                      </a:pPr>
                      <a:r>
                        <a:rPr lang="en-US" sz="1800" b="1">
                          <a:effectLst/>
                        </a:rPr>
                        <a:t>TOTALS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4.9%</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6.8%</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rPr>
                        <a:t>7.5%</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7.1%</a:t>
                      </a:r>
                    </a:p>
                  </a:txBody>
                  <a:tcPr marL="68580" marR="68580" marT="0" marB="0"/>
                </a:tc>
                <a:tc>
                  <a:txBody>
                    <a:bodyPr/>
                    <a:lstStyle/>
                    <a:p>
                      <a:pPr marL="0" marR="0" algn="ctr">
                        <a:spcBef>
                          <a:spcPts val="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4.7%</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4250567955"/>
                  </a:ext>
                </a:extLst>
              </a:tr>
            </a:tbl>
          </a:graphicData>
        </a:graphic>
      </p:graphicFrame>
      <p:sp>
        <p:nvSpPr>
          <p:cNvPr id="12" name="Title 11">
            <a:extLst>
              <a:ext uri="{FF2B5EF4-FFF2-40B4-BE49-F238E27FC236}">
                <a16:creationId xmlns:a16="http://schemas.microsoft.com/office/drawing/2014/main" id="{D6CD6A83-9879-4480-89D6-268D529797A8}"/>
              </a:ext>
            </a:extLst>
          </p:cNvPr>
          <p:cNvSpPr>
            <a:spLocks noGrp="1"/>
          </p:cNvSpPr>
          <p:nvPr>
            <p:ph type="title"/>
          </p:nvPr>
        </p:nvSpPr>
        <p:spPr/>
        <p:txBody>
          <a:bodyPr>
            <a:normAutofit/>
          </a:bodyPr>
          <a:lstStyle/>
          <a:p>
            <a:pPr marL="0" marR="0" algn="ctr">
              <a:spcBef>
                <a:spcPts val="0"/>
              </a:spcBef>
              <a:spcAft>
                <a:spcPts val="0"/>
              </a:spcAft>
            </a:pPr>
            <a:r>
              <a:rPr lang="en-US" sz="1800" b="1" dirty="0">
                <a:effectLst/>
                <a:latin typeface="Arial" panose="020B0604020202020204" pitchFamily="34" charset="0"/>
                <a:ea typeface="Times New Roman" panose="02020603050405020304" pitchFamily="18" charset="0"/>
                <a:cs typeface="Arial" panose="020B0604020202020204" pitchFamily="34" charset="0"/>
              </a:rPr>
              <a:t>Habitual Truancy Rate Five Year Comparison</a:t>
            </a:r>
            <a:br>
              <a:rPr lang="en-US" sz="1800" dirty="0">
                <a:effectLst/>
                <a:latin typeface="Arial" panose="020B0604020202020204" pitchFamily="34" charset="0"/>
                <a:ea typeface="Times New Roman" panose="02020603050405020304" pitchFamily="18" charset="0"/>
                <a:cs typeface="Arial" panose="020B0604020202020204" pitchFamily="34" charset="0"/>
              </a:rPr>
            </a:br>
            <a:r>
              <a:rPr lang="en-US" sz="1800" i="1" dirty="0">
                <a:effectLst/>
                <a:latin typeface="Arial" panose="020B0604020202020204" pitchFamily="34" charset="0"/>
                <a:ea typeface="Times New Roman" panose="02020603050405020304" pitchFamily="18" charset="0"/>
                <a:cs typeface="Arial" panose="020B0604020202020204" pitchFamily="34" charset="0"/>
              </a:rPr>
              <a:t>(Students are considered habitually truant if they accumulate a minimum of 15 unexcused absences from school during a 90 calendar day period.)</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4291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pPr algn="ctr"/>
            <a:r>
              <a:rPr lang="en-US" dirty="0"/>
              <a:t>Compulsory School Attendance Law</a:t>
            </a:r>
          </a:p>
        </p:txBody>
      </p:sp>
      <p:graphicFrame>
        <p:nvGraphicFramePr>
          <p:cNvPr id="5" name="Content Placeholder 2">
            <a:extLst>
              <a:ext uri="{FF2B5EF4-FFF2-40B4-BE49-F238E27FC236}">
                <a16:creationId xmlns:a16="http://schemas.microsoft.com/office/drawing/2014/main" id="{20EC5711-5661-4A47-9E5A-B3CBAD1A0956}"/>
              </a:ext>
            </a:extLst>
          </p:cNvPr>
          <p:cNvGraphicFramePr>
            <a:graphicFrameLocks noGrp="1"/>
          </p:cNvGraphicFramePr>
          <p:nvPr>
            <p:ph idx="1"/>
            <p:extLst>
              <p:ext uri="{D42A27DB-BD31-4B8C-83A1-F6EECF244321}">
                <p14:modId xmlns:p14="http://schemas.microsoft.com/office/powerpoint/2010/main" val="1633791935"/>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7416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10DDF2-F5CA-40A6-8809-5F6AE59A1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516836"/>
            <a:ext cx="5977937" cy="906612"/>
          </a:xfrm>
        </p:spPr>
        <p:txBody>
          <a:bodyPr>
            <a:normAutofit/>
          </a:bodyPr>
          <a:lstStyle/>
          <a:p>
            <a:pPr algn="ctr"/>
            <a:r>
              <a:rPr lang="en-US" sz="4000" dirty="0">
                <a:solidFill>
                  <a:srgbClr val="FFFFFF"/>
                </a:solidFill>
              </a:rPr>
              <a:t>Changes to Compulsory Law</a:t>
            </a:r>
          </a:p>
        </p:txBody>
      </p:sp>
      <p:sp>
        <p:nvSpPr>
          <p:cNvPr id="3" name="Content Placeholder 2"/>
          <p:cNvSpPr>
            <a:spLocks noGrp="1"/>
          </p:cNvSpPr>
          <p:nvPr>
            <p:ph idx="1"/>
          </p:nvPr>
        </p:nvSpPr>
        <p:spPr>
          <a:xfrm>
            <a:off x="1097279" y="1630837"/>
            <a:ext cx="5977938" cy="4996206"/>
          </a:xfrm>
        </p:spPr>
        <p:txBody>
          <a:bodyPr>
            <a:normAutofit/>
          </a:bodyPr>
          <a:lstStyle/>
          <a:p>
            <a:r>
              <a:rPr lang="en-US" sz="2400" dirty="0">
                <a:solidFill>
                  <a:srgbClr val="FFFFFF"/>
                </a:solidFill>
              </a:rPr>
              <a:t>Effect of Changes - July 2017</a:t>
            </a:r>
          </a:p>
          <a:p>
            <a:pPr lvl="1"/>
            <a:r>
              <a:rPr lang="en-US" sz="2400" dirty="0">
                <a:solidFill>
                  <a:srgbClr val="FFFFFF"/>
                </a:solidFill>
              </a:rPr>
              <a:t>School boards are to adopt student polices regarding student appointments to receive autism spectrum disorder therapy.</a:t>
            </a:r>
          </a:p>
          <a:p>
            <a:pPr lvl="1"/>
            <a:r>
              <a:rPr lang="en-US" sz="2400" dirty="0">
                <a:solidFill>
                  <a:srgbClr val="FFFFFF"/>
                </a:solidFill>
              </a:rPr>
              <a:t>Allows parents to request and be granted permission for a student’s absence resulting from an appointment to receive therapy.</a:t>
            </a:r>
          </a:p>
          <a:p>
            <a:pPr lvl="1"/>
            <a:r>
              <a:rPr lang="en-US" sz="2400" dirty="0">
                <a:solidFill>
                  <a:srgbClr val="FFFFFF"/>
                </a:solidFill>
              </a:rPr>
              <a:t>Allows a student who is continually sick and repeatedly absent to satisfy nonattendance requirement by being under the supervision of a licensed health care practitioner or certified behavior analyst for the treatment of autism spectrum disorder.</a:t>
            </a:r>
          </a:p>
        </p:txBody>
      </p:sp>
      <p:sp>
        <p:nvSpPr>
          <p:cNvPr id="13" name="Rectangle 12">
            <a:extLst>
              <a:ext uri="{FF2B5EF4-FFF2-40B4-BE49-F238E27FC236}">
                <a16:creationId xmlns:a16="http://schemas.microsoft.com/office/drawing/2014/main" id="{2C2AE254-A553-4FCD-A670-3D2B2A10F2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E181E850-1694-432A-97CE-83E534EF4914}"/>
              </a:ext>
            </a:extLst>
          </p:cNvPr>
          <p:cNvPicPr>
            <a:picLocks noChangeAspect="1"/>
          </p:cNvPicPr>
          <p:nvPr/>
        </p:nvPicPr>
        <p:blipFill rotWithShape="1">
          <a:blip r:embed="rId3"/>
          <a:srcRect l="33467" r="28967"/>
          <a:stretch/>
        </p:blipFill>
        <p:spPr>
          <a:xfrm>
            <a:off x="7611902" y="10"/>
            <a:ext cx="4580097" cy="6857990"/>
          </a:xfrm>
          <a:prstGeom prst="rect">
            <a:avLst/>
          </a:prstGeom>
        </p:spPr>
      </p:pic>
    </p:spTree>
    <p:extLst>
      <p:ext uri="{BB962C8B-B14F-4D97-AF65-F5344CB8AC3E}">
        <p14:creationId xmlns:p14="http://schemas.microsoft.com/office/powerpoint/2010/main" val="3916947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dirty="0"/>
              <a:t>Enforcement of School Attendance</a:t>
            </a:r>
            <a:br>
              <a:rPr lang="en-US" dirty="0"/>
            </a:br>
            <a:r>
              <a:rPr lang="en-US" dirty="0"/>
              <a:t>Florida Statute 1003.26</a:t>
            </a:r>
            <a:endParaRPr lang="en-US"/>
          </a:p>
        </p:txBody>
      </p:sp>
      <p:graphicFrame>
        <p:nvGraphicFramePr>
          <p:cNvPr id="5" name="Content Placeholder 2">
            <a:extLst>
              <a:ext uri="{FF2B5EF4-FFF2-40B4-BE49-F238E27FC236}">
                <a16:creationId xmlns:a16="http://schemas.microsoft.com/office/drawing/2014/main" id="{1170954C-1750-4EEB-BC75-409FCFDE3959}"/>
              </a:ext>
            </a:extLst>
          </p:cNvPr>
          <p:cNvGraphicFramePr>
            <a:graphicFrameLocks noGrp="1"/>
          </p:cNvGraphicFramePr>
          <p:nvPr>
            <p:ph idx="1"/>
            <p:extLst>
              <p:ext uri="{D42A27DB-BD31-4B8C-83A1-F6EECF244321}">
                <p14:modId xmlns:p14="http://schemas.microsoft.com/office/powerpoint/2010/main" val="3520429129"/>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725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6146" name="Picture 2" descr="5d80727d06addd4e6bc0f9f432d30b58_Girls-studying-for-high-school-or-college-exam-in-library-2650x1767-2650-1491-c-90-optimized">
            <a:extLst>
              <a:ext uri="{FF2B5EF4-FFF2-40B4-BE49-F238E27FC236}">
                <a16:creationId xmlns:a16="http://schemas.microsoft.com/office/drawing/2014/main" id="{3A02FAD0-7C94-437B-AD6E-9478AC5E33C6}"/>
              </a:ext>
            </a:extLst>
          </p:cNvPr>
          <p:cNvPicPr>
            <a:picLocks noChangeAspect="1" noChangeArrowheads="1"/>
          </p:cNvPicPr>
          <p:nvPr/>
        </p:nvPicPr>
        <p:blipFill rotWithShape="1">
          <a:blip r:embed="rId3">
            <a:duotone>
              <a:prstClr val="black"/>
              <a:schemeClr val="tx2">
                <a:tint val="45000"/>
                <a:satMod val="400000"/>
              </a:schemeClr>
            </a:duotone>
            <a:alphaModFix amt="15000"/>
            <a:extLst>
              <a:ext uri="{28A0092B-C50C-407E-A947-70E740481C1C}">
                <a14:useLocalDpi xmlns:a14="http://schemas.microsoft.com/office/drawing/2010/main" val="0"/>
              </a:ext>
            </a:extLst>
          </a:blip>
          <a:srcRect/>
          <a:stretch/>
        </p:blipFill>
        <p:spPr bwMode="auto">
          <a:xfrm>
            <a:off x="1" y="10"/>
            <a:ext cx="12192000" cy="6857991"/>
          </a:xfrm>
          <a:prstGeom prst="rect">
            <a:avLst/>
          </a:prstGeom>
          <a:noFill/>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C8718278-1EF1-4B6F-8AF2-349D45340D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8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97280" y="286604"/>
            <a:ext cx="10058400" cy="1199296"/>
          </a:xfrm>
        </p:spPr>
        <p:txBody>
          <a:bodyPr>
            <a:normAutofit fontScale="90000"/>
          </a:bodyPr>
          <a:lstStyle/>
          <a:p>
            <a:pPr algn="ctr"/>
            <a:r>
              <a:rPr lang="en-US" sz="4400" dirty="0"/>
              <a:t>Enforcement of School Attendance: </a:t>
            </a:r>
            <a:br>
              <a:rPr lang="en-US" sz="4400" dirty="0"/>
            </a:br>
            <a:r>
              <a:rPr lang="en-US" sz="4400" dirty="0"/>
              <a:t>MTSS-IPST</a:t>
            </a:r>
          </a:p>
        </p:txBody>
      </p:sp>
      <p:sp>
        <p:nvSpPr>
          <p:cNvPr id="3" name="Content Placeholder 2"/>
          <p:cNvSpPr>
            <a:spLocks noGrp="1"/>
          </p:cNvSpPr>
          <p:nvPr>
            <p:ph idx="1"/>
          </p:nvPr>
        </p:nvSpPr>
        <p:spPr>
          <a:xfrm>
            <a:off x="1097280" y="1845733"/>
            <a:ext cx="10058400" cy="4374081"/>
          </a:xfrm>
        </p:spPr>
        <p:txBody>
          <a:bodyPr>
            <a:normAutofit lnSpcReduction="10000"/>
          </a:bodyPr>
          <a:lstStyle/>
          <a:p>
            <a:r>
              <a:rPr lang="en-US" dirty="0"/>
              <a:t>Encourage teachers to take every opportunity to notify parents of developing patterns of nonattendance and determine the cause. Contacts should be documented on IPST 2.</a:t>
            </a:r>
          </a:p>
          <a:p>
            <a:r>
              <a:rPr lang="en-US" dirty="0"/>
              <a:t>Parent contact must be made or attempted prior to referral to the IPST. (At minimum, this should occur when a student has 5 unexcused absences within 30 calendar days.)</a:t>
            </a:r>
          </a:p>
          <a:p>
            <a:r>
              <a:rPr lang="en-US" dirty="0"/>
              <a:t>If a nonattendance pattern continues (reaches 10 unexcused absences within 90 calendar days)</a:t>
            </a:r>
          </a:p>
          <a:p>
            <a:pPr lvl="1"/>
            <a:r>
              <a:rPr lang="en-US" sz="2000" dirty="0"/>
              <a:t>Ask teachers to submit IPST 5 </a:t>
            </a:r>
          </a:p>
          <a:p>
            <a:pPr lvl="1"/>
            <a:r>
              <a:rPr lang="en-US" sz="2000" dirty="0"/>
              <a:t>During the meeting, Teachers bring documentation of all contacts/attempts at contacts with the parent/student and interventions tried. If the teacher is not able to attend the meeting, MTSS Chair should elicit their feedback prior to the meeting.</a:t>
            </a:r>
          </a:p>
          <a:p>
            <a:pPr lvl="1"/>
            <a:r>
              <a:rPr lang="en-US" sz="2000" dirty="0"/>
              <a:t>Complete IPST 6A/H during meeting</a:t>
            </a:r>
          </a:p>
          <a:p>
            <a:pPr lvl="1"/>
            <a:r>
              <a:rPr lang="en-US" sz="2000" dirty="0"/>
              <a:t>Complete Attendance Contract AND Notice of Right to Appeal WITH the parent and/or student</a:t>
            </a:r>
          </a:p>
          <a:p>
            <a:pPr lvl="1"/>
            <a:r>
              <a:rPr lang="en-US" sz="2000" dirty="0"/>
              <a:t>ESE-ONLY </a:t>
            </a:r>
            <a:r>
              <a:rPr kumimoji="0" lang="en-US" sz="2000" b="0" i="0" u="none" strike="noStrike" kern="1200" cap="none" spc="0" normalizeH="0" baseline="0" noProof="0" dirty="0">
                <a:ln>
                  <a:noFill/>
                </a:ln>
                <a:solidFill>
                  <a:prstClr val="white">
                    <a:lumMod val="75000"/>
                    <a:lumOff val="25000"/>
                  </a:prstClr>
                </a:solidFill>
                <a:effectLst/>
                <a:uLnTx/>
                <a:uFillTx/>
                <a:latin typeface="Calibri" panose="020F0502020204030204"/>
                <a:ea typeface="+mn-ea"/>
                <a:cs typeface="+mn-cs"/>
              </a:rPr>
              <a:t>contact DPS/IEP Facilitator </a:t>
            </a:r>
            <a:r>
              <a:rPr lang="en-US" sz="2000" dirty="0"/>
              <a:t>if it is determined that the student’s attendance issues are directly linked or related to their exceptionality. Otherwise, follow the MTSS process.</a:t>
            </a:r>
          </a:p>
          <a:p>
            <a:endParaRPr lang="en-US" sz="1500" dirty="0"/>
          </a:p>
        </p:txBody>
      </p:sp>
      <p:sp>
        <p:nvSpPr>
          <p:cNvPr id="73" name="Rectangle 72">
            <a:extLst>
              <a:ext uri="{FF2B5EF4-FFF2-40B4-BE49-F238E27FC236}">
                <a16:creationId xmlns:a16="http://schemas.microsoft.com/office/drawing/2014/main" id="{A15EA98E-85BF-4FFF-997C-A191798B2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5" name="Rectangle 74">
            <a:extLst>
              <a:ext uri="{FF2B5EF4-FFF2-40B4-BE49-F238E27FC236}">
                <a16:creationId xmlns:a16="http://schemas.microsoft.com/office/drawing/2014/main" id="{34FB023B-B8E5-4EFF-AC8E-79058F44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15138477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4844A91-F9EA-6284-2616-10CDE75A746A}"/>
              </a:ext>
            </a:extLst>
          </p:cNvPr>
          <p:cNvPicPr>
            <a:picLocks noChangeAspect="1"/>
          </p:cNvPicPr>
          <p:nvPr/>
        </p:nvPicPr>
        <p:blipFill>
          <a:blip r:embed="rId2"/>
          <a:stretch>
            <a:fillRect/>
          </a:stretch>
        </p:blipFill>
        <p:spPr>
          <a:xfrm>
            <a:off x="943356" y="2172400"/>
            <a:ext cx="10337292" cy="2506793"/>
          </a:xfrm>
          <a:prstGeom prst="rect">
            <a:avLst/>
          </a:prstGeom>
        </p:spPr>
      </p:pic>
    </p:spTree>
    <p:extLst>
      <p:ext uri="{BB962C8B-B14F-4D97-AF65-F5344CB8AC3E}">
        <p14:creationId xmlns:p14="http://schemas.microsoft.com/office/powerpoint/2010/main" val="2822586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4A8FFEA1-1B69-4F42-B552-0CCF725968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7" name="Rectangle 36">
            <a:extLst>
              <a:ext uri="{FF2B5EF4-FFF2-40B4-BE49-F238E27FC236}">
                <a16:creationId xmlns:a16="http://schemas.microsoft.com/office/drawing/2014/main" id="{AA3C9226-5EC8-460B-82D7-72AA994DF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9" name="Straight Connector 38">
            <a:extLst>
              <a:ext uri="{FF2B5EF4-FFF2-40B4-BE49-F238E27FC236}">
                <a16:creationId xmlns:a16="http://schemas.microsoft.com/office/drawing/2014/main" id="{62A90A9D-33DF-408E-BF4C-F82588935C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1" name="Rectangle 40">
            <a:extLst>
              <a:ext uri="{FF2B5EF4-FFF2-40B4-BE49-F238E27FC236}">
                <a16:creationId xmlns:a16="http://schemas.microsoft.com/office/drawing/2014/main" id="{7D8A9447-DEFF-40A5-8673-B7A365C3F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5D8C4A71-0200-4642-9AF5-EF3CFE10F4F2}"/>
              </a:ext>
            </a:extLst>
          </p:cNvPr>
          <p:cNvPicPr>
            <a:picLocks noGrp="1" noChangeAspect="1"/>
          </p:cNvPicPr>
          <p:nvPr>
            <p:ph idx="4294967295"/>
          </p:nvPr>
        </p:nvPicPr>
        <p:blipFill>
          <a:blip r:embed="rId3"/>
          <a:stretch>
            <a:fillRect/>
          </a:stretch>
        </p:blipFill>
        <p:spPr>
          <a:xfrm>
            <a:off x="1201438" y="167011"/>
            <a:ext cx="5170787" cy="6563893"/>
          </a:xfrm>
          <a:prstGeom prst="rect">
            <a:avLst/>
          </a:prstGeom>
        </p:spPr>
      </p:pic>
      <p:sp>
        <p:nvSpPr>
          <p:cNvPr id="43" name="Rectangle 42">
            <a:extLst>
              <a:ext uri="{FF2B5EF4-FFF2-40B4-BE49-F238E27FC236}">
                <a16:creationId xmlns:a16="http://schemas.microsoft.com/office/drawing/2014/main" id="{290C21F9-FD6D-4457-B130-1A531F242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Title 14">
            <a:extLst>
              <a:ext uri="{FF2B5EF4-FFF2-40B4-BE49-F238E27FC236}">
                <a16:creationId xmlns:a16="http://schemas.microsoft.com/office/drawing/2014/main" id="{F05CF218-47EE-4442-A4BA-626BDFEA6A1B}"/>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4400" dirty="0">
                <a:solidFill>
                  <a:srgbClr val="FFFFFF"/>
                </a:solidFill>
              </a:rPr>
              <a:t>IPST 6A/H</a:t>
            </a:r>
          </a:p>
        </p:txBody>
      </p:sp>
      <p:sp>
        <p:nvSpPr>
          <p:cNvPr id="45" name="Rectangle 44">
            <a:extLst>
              <a:ext uri="{FF2B5EF4-FFF2-40B4-BE49-F238E27FC236}">
                <a16:creationId xmlns:a16="http://schemas.microsoft.com/office/drawing/2014/main" id="{28F6EF4B-2F40-485B-9F36-084731486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7361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40">
            <a:extLst>
              <a:ext uri="{FF2B5EF4-FFF2-40B4-BE49-F238E27FC236}">
                <a16:creationId xmlns:a16="http://schemas.microsoft.com/office/drawing/2014/main" id="{4A8FFEA1-1B69-4F42-B552-0CCF725968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6" name="Rectangle 42">
            <a:extLst>
              <a:ext uri="{FF2B5EF4-FFF2-40B4-BE49-F238E27FC236}">
                <a16:creationId xmlns:a16="http://schemas.microsoft.com/office/drawing/2014/main" id="{AA3C9226-5EC8-460B-82D7-72AA994DF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7" name="Straight Connector 44">
            <a:extLst>
              <a:ext uri="{FF2B5EF4-FFF2-40B4-BE49-F238E27FC236}">
                <a16:creationId xmlns:a16="http://schemas.microsoft.com/office/drawing/2014/main" id="{62A90A9D-33DF-408E-BF4C-F82588935C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8" name="Rectangle 46">
            <a:extLst>
              <a:ext uri="{FF2B5EF4-FFF2-40B4-BE49-F238E27FC236}">
                <a16:creationId xmlns:a16="http://schemas.microsoft.com/office/drawing/2014/main" id="{7D8A9447-DEFF-40A5-8673-B7A365C3F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59" name="Rectangle 48">
            <a:extLst>
              <a:ext uri="{FF2B5EF4-FFF2-40B4-BE49-F238E27FC236}">
                <a16:creationId xmlns:a16="http://schemas.microsoft.com/office/drawing/2014/main" id="{290C21F9-FD6D-4457-B130-1A531F242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5FFD836-F650-45C7-95FA-7B9688C68671}"/>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4400">
                <a:solidFill>
                  <a:srgbClr val="FFFFFF"/>
                </a:solidFill>
              </a:rPr>
              <a:t>Attendance Contract</a:t>
            </a:r>
          </a:p>
        </p:txBody>
      </p:sp>
      <p:sp>
        <p:nvSpPr>
          <p:cNvPr id="60" name="Rectangle 50">
            <a:extLst>
              <a:ext uri="{FF2B5EF4-FFF2-40B4-BE49-F238E27FC236}">
                <a16:creationId xmlns:a16="http://schemas.microsoft.com/office/drawing/2014/main" id="{28F6EF4B-2F40-485B-9F36-084731486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a:extLst>
              <a:ext uri="{FF2B5EF4-FFF2-40B4-BE49-F238E27FC236}">
                <a16:creationId xmlns:a16="http://schemas.microsoft.com/office/drawing/2014/main" id="{A403B5F5-33B4-2FA0-A6BC-12DDA63B9B28}"/>
              </a:ext>
            </a:extLst>
          </p:cNvPr>
          <p:cNvPicPr>
            <a:picLocks noChangeAspect="1"/>
          </p:cNvPicPr>
          <p:nvPr/>
        </p:nvPicPr>
        <p:blipFill>
          <a:blip r:embed="rId3"/>
          <a:stretch>
            <a:fillRect/>
          </a:stretch>
        </p:blipFill>
        <p:spPr>
          <a:xfrm>
            <a:off x="1201438" y="66675"/>
            <a:ext cx="5316279" cy="6858000"/>
          </a:xfrm>
          <a:prstGeom prst="rect">
            <a:avLst/>
          </a:prstGeom>
        </p:spPr>
      </p:pic>
    </p:spTree>
    <p:extLst>
      <p:ext uri="{BB962C8B-B14F-4D97-AF65-F5344CB8AC3E}">
        <p14:creationId xmlns:p14="http://schemas.microsoft.com/office/powerpoint/2010/main" val="984937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A8FFEA1-1B69-4F42-B552-0CCF725968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AA3C9226-5EC8-460B-82D7-72AA994DF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62A90A9D-33DF-408E-BF4C-F82588935C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7D8A9447-DEFF-40A5-8673-B7A365C3F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738358E-A6C3-4CA8-AFB2-F1BF24695020}"/>
              </a:ext>
            </a:extLst>
          </p:cNvPr>
          <p:cNvPicPr>
            <a:picLocks noChangeAspect="1"/>
          </p:cNvPicPr>
          <p:nvPr/>
        </p:nvPicPr>
        <p:blipFill>
          <a:blip r:embed="rId3"/>
          <a:stretch>
            <a:fillRect/>
          </a:stretch>
        </p:blipFill>
        <p:spPr>
          <a:xfrm>
            <a:off x="847725" y="228600"/>
            <a:ext cx="5334589" cy="6372204"/>
          </a:xfrm>
          <a:prstGeom prst="rect">
            <a:avLst/>
          </a:prstGeom>
        </p:spPr>
      </p:pic>
      <p:sp>
        <p:nvSpPr>
          <p:cNvPr id="16" name="Rectangle 15">
            <a:extLst>
              <a:ext uri="{FF2B5EF4-FFF2-40B4-BE49-F238E27FC236}">
                <a16:creationId xmlns:a16="http://schemas.microsoft.com/office/drawing/2014/main" id="{290C21F9-FD6D-4457-B130-1A531F242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0A19FF0-67D4-4E8A-9C78-BFB1AB1A5F08}"/>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4400" dirty="0">
                <a:solidFill>
                  <a:srgbClr val="FFFFFF"/>
                </a:solidFill>
              </a:rPr>
              <a:t>Notice of Right to Appeal</a:t>
            </a:r>
          </a:p>
        </p:txBody>
      </p:sp>
      <p:sp>
        <p:nvSpPr>
          <p:cNvPr id="18" name="Rectangle 17">
            <a:extLst>
              <a:ext uri="{FF2B5EF4-FFF2-40B4-BE49-F238E27FC236}">
                <a16:creationId xmlns:a16="http://schemas.microsoft.com/office/drawing/2014/main" id="{28F6EF4B-2F40-485B-9F36-084731486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957681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7170" name="Picture 2" descr="5d80727d06addd4e6bc0f9f432d30b58_Girls-studying-for-high-school-or-college-exam-in-library-2650x1767-2650-1491-c-90-optimized">
            <a:extLst>
              <a:ext uri="{FF2B5EF4-FFF2-40B4-BE49-F238E27FC236}">
                <a16:creationId xmlns:a16="http://schemas.microsoft.com/office/drawing/2014/main" id="{D2F0F63C-8F7D-4EB3-A90E-1EA055613FA0}"/>
              </a:ext>
            </a:extLst>
          </p:cNvPr>
          <p:cNvPicPr>
            <a:picLocks noChangeAspect="1" noChangeArrowheads="1"/>
          </p:cNvPicPr>
          <p:nvPr/>
        </p:nvPicPr>
        <p:blipFill rotWithShape="1">
          <a:blip r:embed="rId3">
            <a:duotone>
              <a:prstClr val="black"/>
              <a:schemeClr val="tx2">
                <a:tint val="45000"/>
                <a:satMod val="400000"/>
              </a:schemeClr>
            </a:duotone>
            <a:alphaModFix amt="15000"/>
            <a:extLst>
              <a:ext uri="{28A0092B-C50C-407E-A947-70E740481C1C}">
                <a14:useLocalDpi xmlns:a14="http://schemas.microsoft.com/office/drawing/2010/main" val="0"/>
              </a:ext>
            </a:extLst>
          </a:blip>
          <a:srcRect/>
          <a:stretch/>
        </p:blipFill>
        <p:spPr bwMode="auto">
          <a:xfrm>
            <a:off x="1" y="10"/>
            <a:ext cx="12192000" cy="6857991"/>
          </a:xfrm>
          <a:prstGeom prst="rect">
            <a:avLst/>
          </a:prstGeom>
          <a:noFill/>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C8718278-1EF1-4B6F-8AF2-349D45340D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8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97280" y="286603"/>
            <a:ext cx="10058400" cy="1450757"/>
          </a:xfrm>
        </p:spPr>
        <p:txBody>
          <a:bodyPr>
            <a:normAutofit/>
          </a:bodyPr>
          <a:lstStyle/>
          <a:p>
            <a:pPr algn="ctr"/>
            <a:r>
              <a:rPr lang="en-US" sz="4000" dirty="0"/>
              <a:t>Enforcement of School Attendance: Monitoring Intervention Results</a:t>
            </a:r>
          </a:p>
        </p:txBody>
      </p:sp>
      <p:sp>
        <p:nvSpPr>
          <p:cNvPr id="3" name="Content Placeholder 2"/>
          <p:cNvSpPr>
            <a:spLocks noGrp="1"/>
          </p:cNvSpPr>
          <p:nvPr>
            <p:ph idx="1"/>
          </p:nvPr>
        </p:nvSpPr>
        <p:spPr>
          <a:xfrm>
            <a:off x="1097280" y="1845734"/>
            <a:ext cx="10058400" cy="4023360"/>
          </a:xfrm>
        </p:spPr>
        <p:txBody>
          <a:bodyPr>
            <a:normAutofit/>
          </a:bodyPr>
          <a:lstStyle/>
          <a:p>
            <a:pPr marL="0" indent="0">
              <a:buNone/>
            </a:pPr>
            <a:r>
              <a:rPr lang="en-US" dirty="0"/>
              <a:t>If nonattendance pattern continues,</a:t>
            </a:r>
          </a:p>
          <a:p>
            <a:r>
              <a:rPr lang="en-US" dirty="0"/>
              <a:t>Make additional contact with the family to review the plan and barriers to implementation OR</a:t>
            </a:r>
          </a:p>
          <a:p>
            <a:r>
              <a:rPr lang="en-US" dirty="0"/>
              <a:t>Schedule a follow-up meeting OR</a:t>
            </a:r>
          </a:p>
          <a:p>
            <a:r>
              <a:rPr lang="en-US" dirty="0"/>
              <a:t>Complete an Attendance Referral for School Social Worker to provide follow-up </a:t>
            </a:r>
          </a:p>
        </p:txBody>
      </p:sp>
      <p:sp>
        <p:nvSpPr>
          <p:cNvPr id="73" name="Rectangle 72">
            <a:extLst>
              <a:ext uri="{FF2B5EF4-FFF2-40B4-BE49-F238E27FC236}">
                <a16:creationId xmlns:a16="http://schemas.microsoft.com/office/drawing/2014/main" id="{A15EA98E-85BF-4FFF-997C-A191798B2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5" name="Rectangle 74">
            <a:extLst>
              <a:ext uri="{FF2B5EF4-FFF2-40B4-BE49-F238E27FC236}">
                <a16:creationId xmlns:a16="http://schemas.microsoft.com/office/drawing/2014/main" id="{34FB023B-B8E5-4EFF-AC8E-79058F44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3847723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 name="Rectangle 91">
            <a:extLst>
              <a:ext uri="{FF2B5EF4-FFF2-40B4-BE49-F238E27FC236}">
                <a16:creationId xmlns:a16="http://schemas.microsoft.com/office/drawing/2014/main" id="{26D75EE5-57FF-4D1E-B105-A6036B0FE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4" name="Rectangle 93">
            <a:extLst>
              <a:ext uri="{FF2B5EF4-FFF2-40B4-BE49-F238E27FC236}">
                <a16:creationId xmlns:a16="http://schemas.microsoft.com/office/drawing/2014/main" id="{C913828F-06C6-4172-B0DE-BAB0120201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96" name="Straight Connector 95">
            <a:extLst>
              <a:ext uri="{FF2B5EF4-FFF2-40B4-BE49-F238E27FC236}">
                <a16:creationId xmlns:a16="http://schemas.microsoft.com/office/drawing/2014/main" id="{0CB2A3A6-962C-4D7A-8272-EDEDD881F0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98" name="Rectangle 97">
            <a:extLst>
              <a:ext uri="{FF2B5EF4-FFF2-40B4-BE49-F238E27FC236}">
                <a16:creationId xmlns:a16="http://schemas.microsoft.com/office/drawing/2014/main" id="{BF116AEE-C357-4574-A650-A7CE1F01E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62"/>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CBA4CF-B160-4083-957F-D062A613713D}"/>
              </a:ext>
            </a:extLst>
          </p:cNvPr>
          <p:cNvSpPr>
            <a:spLocks noGrp="1"/>
          </p:cNvSpPr>
          <p:nvPr>
            <p:ph type="title"/>
          </p:nvPr>
        </p:nvSpPr>
        <p:spPr>
          <a:xfrm>
            <a:off x="7534655" y="639097"/>
            <a:ext cx="4008415" cy="3686015"/>
          </a:xfrm>
        </p:spPr>
        <p:txBody>
          <a:bodyPr vert="horz" lIns="91440" tIns="45720" rIns="91440" bIns="45720" rtlCol="0" anchor="b">
            <a:normAutofit/>
          </a:bodyPr>
          <a:lstStyle/>
          <a:p>
            <a:r>
              <a:rPr lang="en-US" sz="6000" dirty="0">
                <a:solidFill>
                  <a:schemeClr val="tx1">
                    <a:lumMod val="85000"/>
                    <a:lumOff val="15000"/>
                  </a:schemeClr>
                </a:solidFill>
              </a:rPr>
              <a:t>Attendance Referral</a:t>
            </a:r>
            <a:br>
              <a:rPr lang="en-US" sz="6000" dirty="0">
                <a:solidFill>
                  <a:schemeClr val="tx1">
                    <a:lumMod val="85000"/>
                    <a:lumOff val="15000"/>
                  </a:schemeClr>
                </a:solidFill>
              </a:rPr>
            </a:br>
            <a:endParaRPr lang="en-US" sz="6000" dirty="0">
              <a:solidFill>
                <a:schemeClr val="tx1">
                  <a:lumMod val="85000"/>
                  <a:lumOff val="15000"/>
                </a:schemeClr>
              </a:solidFill>
            </a:endParaRPr>
          </a:p>
        </p:txBody>
      </p:sp>
      <p:cxnSp>
        <p:nvCxnSpPr>
          <p:cNvPr id="100" name="Straight Connector 99">
            <a:extLst>
              <a:ext uri="{FF2B5EF4-FFF2-40B4-BE49-F238E27FC236}">
                <a16:creationId xmlns:a16="http://schemas.microsoft.com/office/drawing/2014/main" id="{124B7B40-929C-444D-97A3-27F121A56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16799" y="4343400"/>
            <a:ext cx="329184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62A0D0C0-6249-4CF8-A2F1-D79269359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4" name="Rectangle 103">
            <a:extLst>
              <a:ext uri="{FF2B5EF4-FFF2-40B4-BE49-F238E27FC236}">
                <a16:creationId xmlns:a16="http://schemas.microsoft.com/office/drawing/2014/main" id="{5C319F73-8670-4C0D-BD02-0403ABAE3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a:extLst>
              <a:ext uri="{FF2B5EF4-FFF2-40B4-BE49-F238E27FC236}">
                <a16:creationId xmlns:a16="http://schemas.microsoft.com/office/drawing/2014/main" id="{4A293E96-8A4C-FEC5-323E-650104E62FF9}"/>
              </a:ext>
            </a:extLst>
          </p:cNvPr>
          <p:cNvPicPr>
            <a:picLocks noChangeAspect="1"/>
          </p:cNvPicPr>
          <p:nvPr/>
        </p:nvPicPr>
        <p:blipFill>
          <a:blip r:embed="rId3"/>
          <a:stretch>
            <a:fillRect/>
          </a:stretch>
        </p:blipFill>
        <p:spPr>
          <a:xfrm>
            <a:off x="1224277" y="41348"/>
            <a:ext cx="5142471" cy="6274306"/>
          </a:xfrm>
          <a:prstGeom prst="rect">
            <a:avLst/>
          </a:prstGeom>
        </p:spPr>
      </p:pic>
    </p:spTree>
    <p:extLst>
      <p:ext uri="{BB962C8B-B14F-4D97-AF65-F5344CB8AC3E}">
        <p14:creationId xmlns:p14="http://schemas.microsoft.com/office/powerpoint/2010/main" val="3533984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0">
            <a:extLst>
              <a:ext uri="{FF2B5EF4-FFF2-40B4-BE49-F238E27FC236}">
                <a16:creationId xmlns:a16="http://schemas.microsoft.com/office/drawing/2014/main" id="{D010DDF2-F5CA-40A6-8809-5F6AE59A1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304800" y="516835"/>
            <a:ext cx="7243094" cy="1426265"/>
          </a:xfrm>
        </p:spPr>
        <p:txBody>
          <a:bodyPr>
            <a:normAutofit/>
          </a:bodyPr>
          <a:lstStyle/>
          <a:p>
            <a:r>
              <a:rPr lang="en-US" sz="4000" dirty="0">
                <a:solidFill>
                  <a:srgbClr val="FFFFFF"/>
                </a:solidFill>
              </a:rPr>
              <a:t>Enforcement of School Attendance: School Social Worker Interventions</a:t>
            </a:r>
          </a:p>
        </p:txBody>
      </p:sp>
      <p:sp>
        <p:nvSpPr>
          <p:cNvPr id="3" name="Content Placeholder 2"/>
          <p:cNvSpPr>
            <a:spLocks noGrp="1"/>
          </p:cNvSpPr>
          <p:nvPr>
            <p:ph idx="1"/>
          </p:nvPr>
        </p:nvSpPr>
        <p:spPr>
          <a:xfrm>
            <a:off x="1097279" y="2236304"/>
            <a:ext cx="5977938" cy="3652667"/>
          </a:xfrm>
        </p:spPr>
        <p:txBody>
          <a:bodyPr>
            <a:normAutofit lnSpcReduction="10000"/>
          </a:bodyPr>
          <a:lstStyle/>
          <a:p>
            <a:r>
              <a:rPr lang="en-US" sz="2400" dirty="0">
                <a:solidFill>
                  <a:srgbClr val="FFFFFF"/>
                </a:solidFill>
              </a:rPr>
              <a:t>Consultation with school/district staff regarding attendance cases and compulsory reports</a:t>
            </a:r>
          </a:p>
          <a:p>
            <a:r>
              <a:rPr lang="en-US" sz="2400" dirty="0">
                <a:solidFill>
                  <a:srgbClr val="FFFFFF"/>
                </a:solidFill>
              </a:rPr>
              <a:t>Parent and/or student contacts, including home visits when necessary</a:t>
            </a:r>
          </a:p>
          <a:p>
            <a:r>
              <a:rPr lang="en-US" sz="2400" dirty="0">
                <a:solidFill>
                  <a:srgbClr val="FFFFFF"/>
                </a:solidFill>
              </a:rPr>
              <a:t>Create and/or review attendance contracts with parent and/or student</a:t>
            </a:r>
          </a:p>
          <a:p>
            <a:r>
              <a:rPr lang="en-US" sz="2400" dirty="0">
                <a:solidFill>
                  <a:srgbClr val="FFFFFF"/>
                </a:solidFill>
              </a:rPr>
              <a:t>Connect families to community resources</a:t>
            </a:r>
          </a:p>
          <a:p>
            <a:r>
              <a:rPr lang="en-US" sz="2400" dirty="0">
                <a:solidFill>
                  <a:srgbClr val="FFFFFF"/>
                </a:solidFill>
              </a:rPr>
              <a:t>Attendance monitoring and follow-up with the parent/student and school staff</a:t>
            </a:r>
          </a:p>
          <a:p>
            <a:endParaRPr lang="en-US" sz="1800" dirty="0">
              <a:solidFill>
                <a:srgbClr val="FFFFFF"/>
              </a:solidFill>
            </a:endParaRPr>
          </a:p>
        </p:txBody>
      </p:sp>
      <p:sp>
        <p:nvSpPr>
          <p:cNvPr id="18" name="Rectangle 12">
            <a:extLst>
              <a:ext uri="{FF2B5EF4-FFF2-40B4-BE49-F238E27FC236}">
                <a16:creationId xmlns:a16="http://schemas.microsoft.com/office/drawing/2014/main" id="{2C2AE254-A553-4FCD-A670-3D2B2A10F2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descr="A girl sitting on a bench&#10;&#10;Description automatically generated">
            <a:extLst>
              <a:ext uri="{FF2B5EF4-FFF2-40B4-BE49-F238E27FC236}">
                <a16:creationId xmlns:a16="http://schemas.microsoft.com/office/drawing/2014/main" id="{A1D7487D-9C8B-48AC-AE68-8D8F714C877C}"/>
              </a:ext>
            </a:extLst>
          </p:cNvPr>
          <p:cNvPicPr>
            <a:picLocks noChangeAspect="1"/>
          </p:cNvPicPr>
          <p:nvPr/>
        </p:nvPicPr>
        <p:blipFill rotWithShape="1">
          <a:blip r:embed="rId3"/>
          <a:srcRect l="20086" r="35334" b="-1"/>
          <a:stretch/>
        </p:blipFill>
        <p:spPr>
          <a:xfrm>
            <a:off x="7611902" y="10"/>
            <a:ext cx="4580097" cy="6857990"/>
          </a:xfrm>
          <a:prstGeom prst="rect">
            <a:avLst/>
          </a:prstGeom>
        </p:spPr>
      </p:pic>
    </p:spTree>
    <p:extLst>
      <p:ext uri="{BB962C8B-B14F-4D97-AF65-F5344CB8AC3E}">
        <p14:creationId xmlns:p14="http://schemas.microsoft.com/office/powerpoint/2010/main" val="2058734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5138816-AF06-47EE-964C-EC93C016D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74771" y="634947"/>
            <a:ext cx="6574972" cy="1106768"/>
          </a:xfrm>
        </p:spPr>
        <p:txBody>
          <a:bodyPr>
            <a:noAutofit/>
          </a:bodyPr>
          <a:lstStyle/>
          <a:p>
            <a:r>
              <a:rPr lang="en-US" sz="3500" dirty="0"/>
              <a:t>Enforcement of School Attendance: Legal Action and Consequences</a:t>
            </a:r>
          </a:p>
        </p:txBody>
      </p:sp>
      <p:pic>
        <p:nvPicPr>
          <p:cNvPr id="7" name="Picture 6" descr="A drawing of a person&#10;&#10;Description automatically generated">
            <a:extLst>
              <a:ext uri="{FF2B5EF4-FFF2-40B4-BE49-F238E27FC236}">
                <a16:creationId xmlns:a16="http://schemas.microsoft.com/office/drawing/2014/main" id="{CB61D163-5D58-4CEC-AF0F-16952A2F8FE9}"/>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2821" r="7863"/>
          <a:stretch/>
        </p:blipFill>
        <p:spPr>
          <a:xfrm>
            <a:off x="633999" y="640081"/>
            <a:ext cx="4001315" cy="5314406"/>
          </a:xfrm>
          <a:prstGeom prst="rect">
            <a:avLst/>
          </a:prstGeom>
        </p:spPr>
      </p:pic>
      <p:cxnSp>
        <p:nvCxnSpPr>
          <p:cNvPr id="23" name="Straight Connector 22">
            <a:extLst>
              <a:ext uri="{FF2B5EF4-FFF2-40B4-BE49-F238E27FC236}">
                <a16:creationId xmlns:a16="http://schemas.microsoft.com/office/drawing/2014/main" id="{87ED8B4E-BB7E-447F-A35F-4D3AF6C0A6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4769" y="2198913"/>
            <a:ext cx="6740981" cy="3790925"/>
          </a:xfrm>
        </p:spPr>
        <p:txBody>
          <a:bodyPr>
            <a:normAutofit fontScale="92500" lnSpcReduction="10000"/>
          </a:bodyPr>
          <a:lstStyle/>
          <a:p>
            <a:r>
              <a:rPr lang="en-US" dirty="0"/>
              <a:t>If the parent/student continues to be noncompliant with the Compulsory Attendance Law, the School Social Worker may make the following referrals:</a:t>
            </a:r>
          </a:p>
          <a:p>
            <a:pPr lvl="1"/>
            <a:r>
              <a:rPr lang="en-US" sz="2000" dirty="0"/>
              <a:t>CINS/FINS (ages 6-17) </a:t>
            </a:r>
          </a:p>
          <a:p>
            <a:pPr lvl="1"/>
            <a:r>
              <a:rPr lang="en-US" sz="2000" dirty="0"/>
              <a:t>Teen Court (ages 10-17)</a:t>
            </a:r>
          </a:p>
          <a:p>
            <a:pPr lvl="1"/>
            <a:r>
              <a:rPr lang="en-US" sz="2000" dirty="0"/>
              <a:t>ASAP -Achieving School Attendance Program</a:t>
            </a:r>
          </a:p>
          <a:p>
            <a:pPr lvl="1"/>
            <a:r>
              <a:rPr lang="en-US" sz="2000" dirty="0"/>
              <a:t>Adult Court-misdemeanor of the 2nd degree</a:t>
            </a:r>
          </a:p>
          <a:p>
            <a:r>
              <a:rPr lang="en-US" dirty="0"/>
              <a:t>Other Consequences:</a:t>
            </a:r>
          </a:p>
          <a:p>
            <a:pPr lvl="1"/>
            <a:r>
              <a:rPr lang="en-US" altLang="en-US" sz="2000" dirty="0"/>
              <a:t>Learnfare families may lose benefits</a:t>
            </a:r>
          </a:p>
          <a:p>
            <a:pPr lvl="1"/>
            <a:r>
              <a:rPr lang="en-US" altLang="en-US" sz="2000" dirty="0"/>
              <a:t>Students may lose driving privileges/license</a:t>
            </a:r>
          </a:p>
          <a:p>
            <a:pPr lvl="1"/>
            <a:r>
              <a:rPr lang="en-US" altLang="en-US" sz="2000" dirty="0"/>
              <a:t>Students more likely to engage in delinquent behavior</a:t>
            </a:r>
          </a:p>
          <a:p>
            <a:pPr lvl="1"/>
            <a:r>
              <a:rPr lang="en-US" altLang="en-US" sz="2000" dirty="0"/>
              <a:t>Lifetime earning potential is limited</a:t>
            </a:r>
          </a:p>
          <a:p>
            <a:endParaRPr lang="en-US" sz="1500" dirty="0"/>
          </a:p>
        </p:txBody>
      </p:sp>
      <p:sp>
        <p:nvSpPr>
          <p:cNvPr id="25" name="Rectangle 24">
            <a:extLst>
              <a:ext uri="{FF2B5EF4-FFF2-40B4-BE49-F238E27FC236}">
                <a16:creationId xmlns:a16="http://schemas.microsoft.com/office/drawing/2014/main" id="{10DC0642-5384-4897-BC9B-E85F63D7B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Rectangle 26">
            <a:extLst>
              <a:ext uri="{FF2B5EF4-FFF2-40B4-BE49-F238E27FC236}">
                <a16:creationId xmlns:a16="http://schemas.microsoft.com/office/drawing/2014/main" id="{26015513-D3C4-4477-AA12-D8FF240AA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636360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0BDB642-A5B2-4E45-B729-75BB2DE4A30F}"/>
              </a:ext>
            </a:extLst>
          </p:cNvPr>
          <p:cNvPicPr>
            <a:picLocks noChangeAspect="1"/>
          </p:cNvPicPr>
          <p:nvPr/>
        </p:nvPicPr>
        <p:blipFill>
          <a:blip r:embed="rId3"/>
          <a:stretch>
            <a:fillRect/>
          </a:stretch>
        </p:blipFill>
        <p:spPr>
          <a:xfrm>
            <a:off x="190509" y="6176963"/>
            <a:ext cx="1628775" cy="609600"/>
          </a:xfrm>
          <a:prstGeom prst="rect">
            <a:avLst/>
          </a:prstGeom>
        </p:spPr>
      </p:pic>
      <p:pic>
        <p:nvPicPr>
          <p:cNvPr id="6" name="Picture 5">
            <a:extLst>
              <a:ext uri="{FF2B5EF4-FFF2-40B4-BE49-F238E27FC236}">
                <a16:creationId xmlns:a16="http://schemas.microsoft.com/office/drawing/2014/main" id="{9AC2D794-3B91-61ED-5A2A-496D671952D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90950" y="1847850"/>
            <a:ext cx="3562350" cy="3562350"/>
          </a:xfrm>
          <a:prstGeom prst="rect">
            <a:avLst/>
          </a:prstGeom>
          <a:noFill/>
          <a:ln>
            <a:noFill/>
          </a:ln>
        </p:spPr>
      </p:pic>
    </p:spTree>
    <p:extLst>
      <p:ext uri="{BB962C8B-B14F-4D97-AF65-F5344CB8AC3E}">
        <p14:creationId xmlns:p14="http://schemas.microsoft.com/office/powerpoint/2010/main" val="1861654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Title 1"/>
          <p:cNvSpPr>
            <a:spLocks noGrp="1"/>
          </p:cNvSpPr>
          <p:nvPr>
            <p:ph type="title"/>
          </p:nvPr>
        </p:nvSpPr>
        <p:spPr>
          <a:xfrm>
            <a:off x="4933950" y="634946"/>
            <a:ext cx="7172325" cy="1450757"/>
          </a:xfrm>
        </p:spPr>
        <p:txBody>
          <a:bodyPr>
            <a:normAutofit fontScale="90000"/>
          </a:bodyPr>
          <a:lstStyle/>
          <a:p>
            <a:pPr algn="ctr"/>
            <a:r>
              <a:rPr lang="en-US" altLang="en-US" sz="4400" dirty="0">
                <a:latin typeface="Comic Sans MS" pitchFamily="66" charset="0"/>
              </a:rPr>
              <a:t>September</a:t>
            </a:r>
            <a:br>
              <a:rPr lang="en-US" altLang="en-US" sz="4400" dirty="0">
                <a:latin typeface="Comic Sans MS" pitchFamily="66" charset="0"/>
              </a:rPr>
            </a:br>
            <a:r>
              <a:rPr lang="en-US" altLang="en-US" sz="4400" dirty="0">
                <a:latin typeface="Comic Sans MS" pitchFamily="66" charset="0"/>
              </a:rPr>
              <a:t>Attendance Awareness Month</a:t>
            </a:r>
          </a:p>
        </p:txBody>
      </p:sp>
      <p:sp>
        <p:nvSpPr>
          <p:cNvPr id="3" name="Content Placeholder 2"/>
          <p:cNvSpPr>
            <a:spLocks noGrp="1"/>
          </p:cNvSpPr>
          <p:nvPr>
            <p:ph idx="1"/>
          </p:nvPr>
        </p:nvSpPr>
        <p:spPr>
          <a:xfrm>
            <a:off x="5019675" y="2198913"/>
            <a:ext cx="6530068" cy="4306653"/>
          </a:xfrm>
        </p:spPr>
        <p:txBody>
          <a:bodyPr>
            <a:normAutofit/>
          </a:bodyPr>
          <a:lstStyle/>
          <a:p>
            <a:pPr>
              <a:buClr>
                <a:schemeClr val="bg2"/>
              </a:buClr>
              <a:buSzTx/>
              <a:buFont typeface="Wingdings" panose="05000000000000000000" pitchFamily="2" charset="2"/>
              <a:buChar char="§"/>
              <a:defRPr/>
            </a:pPr>
            <a:r>
              <a:rPr lang="en-US" dirty="0">
                <a:latin typeface="Comic Sans MS" panose="030F0702030302020204" pitchFamily="66" charset="0"/>
              </a:rPr>
              <a:t>Weekly attendance-related marquee messages posted at schools and business locations</a:t>
            </a:r>
          </a:p>
          <a:p>
            <a:pPr>
              <a:buClr>
                <a:schemeClr val="bg2"/>
              </a:buClr>
              <a:buSzTx/>
              <a:buFont typeface="Wingdings" panose="05000000000000000000" pitchFamily="2" charset="2"/>
              <a:buChar char="§"/>
              <a:defRPr/>
            </a:pPr>
            <a:r>
              <a:rPr lang="en-US" dirty="0">
                <a:latin typeface="Comic Sans MS" panose="030F0702030302020204" pitchFamily="66" charset="0"/>
              </a:rPr>
              <a:t>Articles in school newsletters</a:t>
            </a:r>
          </a:p>
          <a:p>
            <a:pPr>
              <a:buClr>
                <a:schemeClr val="bg2"/>
              </a:buClr>
              <a:buSzTx/>
              <a:buFont typeface="Wingdings" panose="05000000000000000000" pitchFamily="2" charset="2"/>
              <a:buChar char="§"/>
              <a:defRPr/>
            </a:pPr>
            <a:r>
              <a:rPr lang="en-US" dirty="0">
                <a:latin typeface="Comic Sans MS" panose="030F0702030302020204" pitchFamily="66" charset="0"/>
              </a:rPr>
              <a:t>Blogs on schools’ webpages</a:t>
            </a:r>
          </a:p>
          <a:p>
            <a:pPr>
              <a:buClr>
                <a:schemeClr val="bg2"/>
              </a:buClr>
              <a:buSzTx/>
              <a:buFont typeface="Wingdings" panose="05000000000000000000" pitchFamily="2" charset="2"/>
              <a:buChar char="§"/>
              <a:defRPr/>
            </a:pPr>
            <a:r>
              <a:rPr lang="en-US" dirty="0">
                <a:latin typeface="Comic Sans MS" panose="030F0702030302020204" pitchFamily="66" charset="0"/>
              </a:rPr>
              <a:t>Daily/weekly social media messages </a:t>
            </a:r>
          </a:p>
          <a:p>
            <a:pPr>
              <a:buClr>
                <a:schemeClr val="bg2"/>
              </a:buClr>
              <a:buSzTx/>
              <a:buFont typeface="Wingdings" panose="05000000000000000000" pitchFamily="2" charset="2"/>
              <a:buChar char="§"/>
              <a:defRPr/>
            </a:pPr>
            <a:r>
              <a:rPr lang="en-US" dirty="0">
                <a:latin typeface="Comic Sans MS" panose="030F0702030302020204" pitchFamily="66" charset="0"/>
              </a:rPr>
              <a:t>Daily/weekly PA announcements at schools</a:t>
            </a:r>
          </a:p>
          <a:p>
            <a:pPr>
              <a:buClr>
                <a:schemeClr val="bg2"/>
              </a:buClr>
              <a:buSzTx/>
              <a:buFont typeface="Wingdings" panose="05000000000000000000" pitchFamily="2" charset="2"/>
              <a:buChar char="§"/>
              <a:defRPr/>
            </a:pPr>
            <a:r>
              <a:rPr lang="en-US" dirty="0">
                <a:latin typeface="Comic Sans MS" panose="030F0702030302020204" pitchFamily="66" charset="0"/>
              </a:rPr>
              <a:t>Videos for students and parents regarding importance of school attendance</a:t>
            </a:r>
          </a:p>
          <a:p>
            <a:pPr>
              <a:buClr>
                <a:schemeClr val="bg2"/>
              </a:buClr>
              <a:buSzTx/>
              <a:buFont typeface="Wingdings" panose="05000000000000000000" pitchFamily="2" charset="2"/>
              <a:buChar char="§"/>
              <a:defRPr/>
            </a:pPr>
            <a:r>
              <a:rPr lang="en-US" dirty="0">
                <a:latin typeface="Comic Sans MS" panose="030F0702030302020204" pitchFamily="66" charset="0"/>
              </a:rPr>
              <a:t>Daily/weekly incentives/rewards for good attendance</a:t>
            </a:r>
          </a:p>
          <a:p>
            <a:pPr>
              <a:buClr>
                <a:schemeClr val="bg2"/>
              </a:buClr>
              <a:buSzTx/>
              <a:buFont typeface="Wingdings" panose="05000000000000000000" pitchFamily="2" charset="2"/>
              <a:buChar char="§"/>
              <a:defRPr/>
            </a:pPr>
            <a:r>
              <a:rPr lang="en-US" dirty="0">
                <a:latin typeface="Comic Sans MS" panose="030F0702030302020204" pitchFamily="66" charset="0"/>
              </a:rPr>
              <a:t>Attendance Flyer distribution to parents </a:t>
            </a:r>
          </a:p>
          <a:p>
            <a:pPr>
              <a:defRPr/>
            </a:pPr>
            <a:endParaRPr lang="en-US" sz="1400" dirty="0"/>
          </a:p>
        </p:txBody>
      </p:sp>
      <p:pic>
        <p:nvPicPr>
          <p:cNvPr id="21508" name="Picture 21507" descr="Classroom sticker progress chart">
            <a:extLst>
              <a:ext uri="{FF2B5EF4-FFF2-40B4-BE49-F238E27FC236}">
                <a16:creationId xmlns:a16="http://schemas.microsoft.com/office/drawing/2014/main" id="{118783ED-8CF5-4781-BDE2-E8E13A2ECF9B}"/>
              </a:ext>
            </a:extLst>
          </p:cNvPr>
          <p:cNvPicPr>
            <a:picLocks noChangeAspect="1"/>
          </p:cNvPicPr>
          <p:nvPr/>
        </p:nvPicPr>
        <p:blipFill rotWithShape="1">
          <a:blip r:embed="rId3"/>
          <a:srcRect l="43916" r="5273" b="-2"/>
          <a:stretch/>
        </p:blipFill>
        <p:spPr>
          <a:xfrm>
            <a:off x="20" y="-12128"/>
            <a:ext cx="4654276" cy="687012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3965C22C-2115-9E14-BFE1-2BAC5F03A5FC}"/>
              </a:ext>
            </a:extLst>
          </p:cNvPr>
          <p:cNvPicPr>
            <a:picLocks noChangeAspect="1"/>
          </p:cNvPicPr>
          <p:nvPr/>
        </p:nvPicPr>
        <p:blipFill>
          <a:blip r:embed="rId3"/>
          <a:stretch>
            <a:fillRect/>
          </a:stretch>
        </p:blipFill>
        <p:spPr>
          <a:xfrm>
            <a:off x="3751669" y="521208"/>
            <a:ext cx="4600480" cy="5752471"/>
          </a:xfrm>
          <a:prstGeom prst="rect">
            <a:avLst/>
          </a:prstGeom>
        </p:spPr>
      </p:pic>
    </p:spTree>
    <p:extLst>
      <p:ext uri="{BB962C8B-B14F-4D97-AF65-F5344CB8AC3E}">
        <p14:creationId xmlns:p14="http://schemas.microsoft.com/office/powerpoint/2010/main" val="2530272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381B72-C179-4050-AE03-2FDF6EB0C5B5}"/>
              </a:ext>
            </a:extLst>
          </p:cNvPr>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0"/>
            <a:ext cx="12191999" cy="4571999"/>
          </a:xfrm>
          <a:prstGeom prst="rect">
            <a:avLst/>
          </a:prstGeom>
        </p:spPr>
      </p:pic>
      <p:sp>
        <p:nvSpPr>
          <p:cNvPr id="3" name="TextBox 2">
            <a:extLst>
              <a:ext uri="{FF2B5EF4-FFF2-40B4-BE49-F238E27FC236}">
                <a16:creationId xmlns:a16="http://schemas.microsoft.com/office/drawing/2014/main" id="{B65EA27F-8A81-487C-A450-680362A555F6}"/>
              </a:ext>
            </a:extLst>
          </p:cNvPr>
          <p:cNvSpPr txBox="1"/>
          <p:nvPr/>
        </p:nvSpPr>
        <p:spPr>
          <a:xfrm>
            <a:off x="1894788" y="4572000"/>
            <a:ext cx="8305014" cy="1323439"/>
          </a:xfrm>
          <a:prstGeom prst="rect">
            <a:avLst/>
          </a:prstGeom>
          <a:noFill/>
        </p:spPr>
        <p:txBody>
          <a:bodyPr wrap="square" rtlCol="0">
            <a:spAutoFit/>
          </a:bodyPr>
          <a:lstStyle/>
          <a:p>
            <a:pPr algn="ctr"/>
            <a:r>
              <a:rPr lang="en-US" sz="2000" dirty="0"/>
              <a:t>For additional Questions, contact:</a:t>
            </a:r>
          </a:p>
          <a:p>
            <a:pPr algn="ctr"/>
            <a:r>
              <a:rPr lang="en-US" sz="2000" dirty="0"/>
              <a:t>Melissa Fordham, School Social Worker/Attendance Court Liaison</a:t>
            </a:r>
          </a:p>
          <a:p>
            <a:pPr algn="ctr"/>
            <a:r>
              <a:rPr lang="en-US" sz="2000" dirty="0"/>
              <a:t>mhfordha@volusia.k12.fl.us</a:t>
            </a:r>
          </a:p>
          <a:p>
            <a:pPr algn="ctr"/>
            <a:r>
              <a:rPr lang="en-US" sz="2000" dirty="0"/>
              <a:t>386-255-6475, ext. 50720 or Microsoft Teams, ext. 70896</a:t>
            </a:r>
          </a:p>
        </p:txBody>
      </p:sp>
    </p:spTree>
    <p:extLst>
      <p:ext uri="{BB962C8B-B14F-4D97-AF65-F5344CB8AC3E}">
        <p14:creationId xmlns:p14="http://schemas.microsoft.com/office/powerpoint/2010/main" val="767240156"/>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918</TotalTime>
  <Words>2865</Words>
  <Application>Microsoft Office PowerPoint</Application>
  <PresentationFormat>Widescreen</PresentationFormat>
  <Paragraphs>252</Paragraphs>
  <Slides>22</Slides>
  <Notes>21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Arial</vt:lpstr>
      <vt:lpstr>Calibri</vt:lpstr>
      <vt:lpstr>Calibri Light</vt:lpstr>
      <vt:lpstr>Comic Sans MS</vt:lpstr>
      <vt:lpstr>Times New Roman</vt:lpstr>
      <vt:lpstr>Trebuchet MS</vt:lpstr>
      <vt:lpstr>Wingdings</vt:lpstr>
      <vt:lpstr>Retrospect</vt:lpstr>
      <vt:lpstr>Office Theme</vt:lpstr>
      <vt:lpstr>Presented by  Melissa Fordham, MSW School Social Worker/Attendance Court Liaison</vt:lpstr>
      <vt:lpstr>Absenteeism is a leading indicator of educational inequity </vt:lpstr>
      <vt:lpstr>Chronic Absenteeism</vt:lpstr>
      <vt:lpstr>PowerPoint Presentation</vt:lpstr>
      <vt:lpstr>What can schools do to encourage good attendance? </vt:lpstr>
      <vt:lpstr>Habitual Truancy Rate Five Year Comparison (Students are considered habitually truant if they accumulate a minimum of 15 unexcused absences from school during a 90 calendar day period.)</vt:lpstr>
      <vt:lpstr>Compulsory School Attendance Law</vt:lpstr>
      <vt:lpstr>Changes to Compulsory Law</vt:lpstr>
      <vt:lpstr>Enforcement of School Attendance Florida Statute 1003.26</vt:lpstr>
      <vt:lpstr>Enforcement of School Attendance:  MTSS-IPST</vt:lpstr>
      <vt:lpstr>PowerPoint Presentation</vt:lpstr>
      <vt:lpstr>IPST 6A/H</vt:lpstr>
      <vt:lpstr>Attendance Contract</vt:lpstr>
      <vt:lpstr>Notice of Right to Appeal</vt:lpstr>
      <vt:lpstr>Enforcement of School Attendance: Monitoring Intervention Results</vt:lpstr>
      <vt:lpstr>Attendance Referral </vt:lpstr>
      <vt:lpstr>Enforcement of School Attendance: School Social Worker Interventions</vt:lpstr>
      <vt:lpstr>Enforcement of School Attendance: Legal Action and Consequences</vt:lpstr>
      <vt:lpstr>PowerPoint Presentation</vt:lpstr>
      <vt:lpstr>September Attendance Awareness Month</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Presented by  Melissa Burke, MSW School Social Worker/Attendance Court Liaison</dc:title>
  <dc:creator>Burke, Melissa H.</dc:creator>
  <cp:lastModifiedBy>Martin, Dianne C.</cp:lastModifiedBy>
  <cp:revision>18</cp:revision>
  <cp:lastPrinted>2023-08-16T18:00:01Z</cp:lastPrinted>
  <dcterms:created xsi:type="dcterms:W3CDTF">2022-10-10T19:11:47Z</dcterms:created>
  <dcterms:modified xsi:type="dcterms:W3CDTF">2024-09-18T12:47:51Z</dcterms:modified>
</cp:coreProperties>
</file>