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marL="1371600" lvl="2" indent="-3175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marL="2286000" lvl="4" indent="-3175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marL="2743200" lvl="5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marL="914400" lvl="1" indent="-228600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2pPr>
            <a:lvl3pPr marL="1371600" lvl="2" indent="-228600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3pPr>
            <a:lvl4pPr marL="1828800" lvl="3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4pPr>
            <a:lvl5pPr marL="2286000" lvl="4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5pPr>
            <a:lvl6pPr marL="2743200" lvl="5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6pPr>
            <a:lvl7pPr marL="3200400" lvl="6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7pPr>
            <a:lvl8pPr marL="3657600" lvl="7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8pPr>
            <a:lvl9pPr marL="4114800" lvl="8" indent="-228600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»"/>
              <a:defRPr/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1pPr>
            <a:lvl2pPr marL="914400" marR="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2pPr>
            <a:lvl3pPr marL="1371600" marR="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–"/>
              <a:defRPr/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»"/>
              <a:defRPr/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45720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91440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137160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182880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228600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274320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320040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365760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NOUNS AND PRONOUNS</a:t>
            </a: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ACT REVIEW</a:t>
            </a:r>
            <a:endParaRPr/>
          </a:p>
        </p:txBody>
      </p:sp>
      <p:pic>
        <p:nvPicPr>
          <p:cNvPr id="53" name="Google Shape;5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876800"/>
            <a:ext cx="1431925" cy="175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200" y="4876800"/>
            <a:ext cx="176847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11675" y="4835525"/>
            <a:ext cx="164782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42125" y="4833937"/>
            <a:ext cx="1806575" cy="186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0" y="0"/>
            <a:ext cx="9110662" cy="577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 year my high school hosts international exchange </a:t>
            </a:r>
            <a:r>
              <a:rPr lang="en-US" sz="36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students, those teenagers</a:t>
            </a: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join our senior class.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CHANGE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students, he or she is invited to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who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students they 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BEST ANSWER IS……..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Char char="•"/>
            </a:pPr>
            <a: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appropriately uses the relative pronoun </a:t>
            </a:r>
            <a:r>
              <a:rPr lang="en-US" sz="4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introduce the clause that modifies students.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6FF"/>
              </a:buClr>
              <a:buFont typeface="Calibri"/>
              <a:buNone/>
            </a:pPr>
            <a:r>
              <a:rPr lang="en-US" sz="4000" b="0" i="0" u="none" strike="noStrike" cap="none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THE RELATIVE PRONOUNS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Char char="•"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relative pronouns (</a:t>
            </a:r>
            <a:r>
              <a:rPr lang="en-US" sz="4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who/whoever/which/that</a:t>
            </a: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relate groups of words to nouns or other pronouns (The student </a:t>
            </a:r>
            <a:r>
              <a:rPr lang="en-US" sz="4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</a:t>
            </a: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studies hardest usually does the best.).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Font typeface="Calibri"/>
              <a:buNone/>
            </a:pPr>
            <a:r>
              <a:rPr lang="en-US" sz="4000" b="0" i="0" u="none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PERSONAL &amp; POSSESSIVE PRONOUNS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-US"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Pronouns</a:t>
            </a: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Singular</a:t>
            </a: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ts val="3000"/>
              <a:buFont typeface="Calibri"/>
              <a:buChar char="•"/>
            </a:pPr>
            <a:r>
              <a:rPr lang="en-US" sz="3000" b="0" i="1" u="none" strike="noStrike" cap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1st person</a:t>
            </a:r>
            <a:r>
              <a:rPr lang="en-US" sz="3000" b="0" i="0" u="none" strike="noStrike" cap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I, my, mine, me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Calibri"/>
              <a:buChar char="•"/>
            </a:pPr>
            <a:r>
              <a:rPr lang="en-US" sz="3000" b="0" i="1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2nd person</a:t>
            </a:r>
            <a:r>
              <a:rPr lang="en-US" sz="3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you, your, yours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Calibri"/>
              <a:buChar char="•"/>
            </a:pPr>
            <a:r>
              <a:rPr lang="en-US" sz="3000" b="0" i="1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3rd person</a:t>
            </a:r>
            <a:r>
              <a:rPr lang="en-US" sz="3000" b="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he, she, it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his,her, hers,its 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him,her,it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FF"/>
              </a:buClr>
              <a:buFont typeface="Calibri"/>
              <a:buNone/>
            </a:pPr>
            <a:r>
              <a:rPr lang="en-US" sz="4000" b="0" i="0" u="none" strike="noStrike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PERSONAL AND POSSESSIVE PRONOUNS PLURAL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Plural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FF00"/>
              </a:buClr>
              <a:buSzPts val="3200"/>
              <a:buFont typeface="Calibri"/>
              <a:buChar char="•"/>
            </a:pPr>
            <a:r>
              <a:rPr lang="en-US" sz="3200" b="0" i="1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1st person</a:t>
            </a:r>
            <a:r>
              <a:rPr lang="en-US" sz="3200" b="0" i="0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We, our, ours, us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Calibri"/>
              <a:buChar char="•"/>
            </a:pPr>
            <a:r>
              <a:rPr lang="en-US" sz="3200" b="0" i="1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2nd person</a:t>
            </a:r>
            <a:r>
              <a:rPr lang="en-US" sz="3200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you, your, yours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Calibri"/>
              <a:buChar char="•"/>
            </a:pPr>
            <a:r>
              <a:rPr lang="en-US" sz="3200" b="0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3rd person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they, their, theirs, them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ANOTHER EXAMPLE</a:t>
            </a: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have to admire the honesty of a company </a:t>
            </a:r>
            <a:r>
              <a:rPr lang="en-US" sz="3600" b="0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who’s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slogan is “Just About the Best.”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NO CHANGE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 whose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that’s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 that the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BEST ANSWER IS…..</a:t>
            </a:r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Char char="•"/>
            </a:pPr>
            <a: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correctly uses the relative pronoun </a:t>
            </a:r>
            <a:r>
              <a:rPr lang="en-US" sz="3600" b="0" i="1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whose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introduce the clause that describes the company that the narrator admires.   </a:t>
            </a:r>
            <a:r>
              <a:rPr lang="en-US" sz="3600" b="0" i="1" u="none" strike="noStrike" cap="none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Who’s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contraction…a shortened version of who is.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should use a noun….</a:t>
            </a:r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•"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example, he says, the button that mutes the sound lets him cut </a:t>
            </a:r>
            <a:r>
              <a:rPr lang="en-US" sz="4000" b="0" i="1" u="sng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them</a:t>
            </a:r>
            <a:r>
              <a:rPr lang="en-US" sz="4000" b="0" i="1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 in midsentence.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 NO CHANGE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 advertisers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it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 its function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BEST ANSWER IS ………</a:t>
            </a:r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Char char="•"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Because </a:t>
            </a:r>
            <a:r>
              <a:rPr lang="en-US" sz="3600" b="0" i="0" u="none" strike="noStrike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advertisers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specific noun that clearly communicates who Grandpa wants to be able to cut off in midsentence.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them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-does not have a clear antecedent ( a noun that it stands for)  ☹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THE BEST ANSWER ☹</a:t>
            </a: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•"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pronoun </a:t>
            </a:r>
            <a:r>
              <a:rPr lang="en-US" sz="4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seems to refer back to the noun sound, but that doesn’t make sense.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•"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possessive pronoun </a:t>
            </a:r>
            <a:r>
              <a:rPr lang="en-US" sz="4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its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might refer back to the noun sound, but that doesn’t make sense either.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ANOTHER EXAMPLE</a:t>
            </a:r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Char char="•"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Also known as Tex-Mex or border music because of </a:t>
            </a:r>
            <a:r>
              <a:rPr lang="en-US" sz="3600" b="0" i="1" u="none" strike="noStrike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it’s having 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origins on both sides of the border.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 NO CHANGE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 ITS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IT’S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 ITS’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BEST ANSWER IS……</a:t>
            </a:r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Char char="•"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Because is provides the correct form of the possessive pronoun </a:t>
            </a:r>
            <a:r>
              <a:rPr lang="en-US" sz="3200" b="0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its.  The possessive pronoun its does not have an apostrophe. 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Calibri"/>
              <a:buChar char="•"/>
            </a:pPr>
            <a:r>
              <a:rPr lang="en-US" sz="3200" b="0" i="1" u="none" strike="noStrike" cap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EVER……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other choices are contractions.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ANOTHER EXAMPLE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Teachers provide in-depth language understanding, and children are rewarded for improving </a:t>
            </a:r>
            <a:r>
              <a:rPr lang="en-US" sz="3200" b="0" i="1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his or her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 skills.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 NO CHANGE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 one’s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there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 their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BEST ANSWER IS…… </a:t>
            </a:r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Char char="•"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Because the possessive plural pronoun </a:t>
            </a:r>
            <a:r>
              <a:rPr lang="en-US" sz="3200" b="0" i="1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their 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agrees with the plural </a:t>
            </a:r>
            <a:r>
              <a:rPr lang="en-US" sz="3200" b="0" i="1" u="none" strike="noStrike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children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 or Her are singular pronouns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One’s is possessive and singular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an adverb indicating place not a pronoun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ANOTHER EXAMPLE</a:t>
            </a:r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Char char="•"/>
            </a:pPr>
            <a: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Neither of the starting centers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lang="en-US" sz="4800" b="0" i="1" u="none" strike="noStrike" cap="none">
                <a:solidFill>
                  <a:srgbClr val="FF33CC"/>
                </a:solidFill>
                <a:latin typeface="Calibri"/>
                <a:ea typeface="Calibri"/>
                <a:cs typeface="Calibri"/>
                <a:sym typeface="Calibri"/>
              </a:rPr>
              <a:t>is </a:t>
            </a:r>
            <a:r>
              <a:rPr lang="en-US" sz="4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or             </a:t>
            </a:r>
            <a:r>
              <a:rPr lang="en-US" sz="4800" b="0" i="1" u="none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are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able to travel to Dallas to play.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ANOTHER EXAMPLE</a:t>
            </a:r>
            <a:br>
              <a:rPr lang="en-US"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•"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Someone dropped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lang="en-US" sz="4000" b="0" i="1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his or her      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        </a:t>
            </a:r>
            <a:r>
              <a:rPr lang="en-US" sz="4000" b="0" i="1" u="none" strike="noStrike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their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4000" b="0" i="1" u="none" strike="noStrike" cap="none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drafting pencils on the floor.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LAST EXAMPLE</a:t>
            </a:r>
            <a:br>
              <a:rPr lang="en-US"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•"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of the women in the room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r>
              <a:rPr lang="en-US" sz="4000" b="0" i="1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is </a:t>
            </a: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or             </a:t>
            </a:r>
            <a:r>
              <a:rPr lang="en-US" sz="4000" b="0" i="1" u="none" strike="noStrike" cap="none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are 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4000" b="0" i="1" u="none" strike="noStrike" cap="none">
              <a:solidFill>
                <a:srgbClr val="FF66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hoping to be named Best Actress.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BEST ANSWERS ARE…… </a:t>
            </a:r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0" i="1" u="none" strike="noStrike" cap="none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00FF"/>
              </a:buClr>
              <a:buSzPts val="3600"/>
              <a:buFont typeface="Calibri"/>
              <a:buChar char="•"/>
            </a:pPr>
            <a:r>
              <a:rPr lang="en-US" sz="3600" b="0" i="1" u="none" strike="noStrike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NEITHER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STARTING CENTERS </a:t>
            </a:r>
            <a:r>
              <a:rPr lang="en-US" sz="3600" b="0" i="1" u="none" strike="noStrike" cap="none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Calibri"/>
              <a:buChar char="•"/>
            </a:pPr>
            <a:r>
              <a:rPr lang="en-US" sz="3600" b="0" i="1" u="none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SOMEONE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DROPPED </a:t>
            </a:r>
            <a:r>
              <a:rPr lang="en-US" sz="3600" b="0" i="1" u="none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HIS OR HER 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PENCIL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66FF33"/>
              </a:buClr>
              <a:buSzPts val="3600"/>
              <a:buFont typeface="Calibri"/>
              <a:buChar char="•"/>
            </a:pPr>
            <a:r>
              <a:rPr lang="en-US" sz="3600" b="0" i="1" u="none" strike="noStrike" cap="none">
                <a:solidFill>
                  <a:srgbClr val="66FF33"/>
                </a:solidFill>
                <a:latin typeface="Calibri"/>
                <a:ea typeface="Calibri"/>
                <a:cs typeface="Calibri"/>
                <a:sym typeface="Calibri"/>
              </a:rPr>
              <a:t>EACH</a:t>
            </a: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THE WOMEN IN THE ROOM </a:t>
            </a:r>
            <a:r>
              <a:rPr lang="en-US" sz="3600" b="0" i="1" u="none" strike="noStrike" cap="none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SINGLE INDEFINITE PRONOUNS</a:t>
            </a:r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•"/>
            </a:pPr>
            <a:r>
              <a:rPr lang="en-US"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 pronouns take the singular form of the verb in most cases.    Here are some of the common ones:</a:t>
            </a:r>
            <a:endParaRPr/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Char char="•"/>
            </a:pPr>
            <a:r>
              <a:rPr lang="en-US"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all, another, any, anybody/anyone, anything, each, everybody/everyone, everything, few, many, nobody, none, one, several, some, somebody/someone, either/neither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PresentationFormat>On-screen Show (4:3)</PresentationFormat>
  <Paragraphs>113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NOUNS AND PRONOUNS</vt:lpstr>
      <vt:lpstr>PowerPoint Presentation</vt:lpstr>
      <vt:lpstr>THE BEST ANSWER IS……..</vt:lpstr>
      <vt:lpstr>THE RELATIVE PRONOUNS </vt:lpstr>
      <vt:lpstr>PERSONAL &amp; POSSESSIVE PRONOUNS</vt:lpstr>
      <vt:lpstr>PERSONAL AND POSSESSIVE PRONOUNS PLURAL</vt:lpstr>
      <vt:lpstr>ANOTHER EXAMPLE</vt:lpstr>
      <vt:lpstr>THE BEST ANSWER IS…..</vt:lpstr>
      <vt:lpstr>When you should use a noun….</vt:lpstr>
      <vt:lpstr>THE BEST ANSWER IS ………</vt:lpstr>
      <vt:lpstr>NOT THE BEST ANSWER ☹</vt:lpstr>
      <vt:lpstr>ANOTHER EXAMPLE</vt:lpstr>
      <vt:lpstr>THE BEST ANSWER IS……</vt:lpstr>
      <vt:lpstr>ANOTHER EXAMPLE </vt:lpstr>
      <vt:lpstr>THE BEST ANSWER IS…… </vt:lpstr>
      <vt:lpstr>ANOTHER EXAMPLE</vt:lpstr>
      <vt:lpstr>ANOTHER EXAMPLE </vt:lpstr>
      <vt:lpstr>  THE LAST EXAMPLE </vt:lpstr>
      <vt:lpstr>THE BEST ANSWERS ARE…… </vt:lpstr>
      <vt:lpstr>SINGLE INDEFINITE PRONOUNS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NOUNS AND PRONOUNS</dc:title>
  <dc:creator>Harrelson, Robin</dc:creator>
  <cp:lastModifiedBy>Harrelson, Robin</cp:lastModifiedBy>
  <cp:revision>1</cp:revision>
  <dcterms:modified xsi:type="dcterms:W3CDTF">2020-01-10T19:00:17Z</dcterms:modified>
</cp:coreProperties>
</file>