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embeddedFontLst>
    <p:embeddedFont>
      <p:font typeface="Verdana" panose="020B0604030504040204" pitchFamily="34" charset="0"/>
      <p:regular r:id="rId56"/>
      <p:bold r:id="rId57"/>
      <p:italic r:id="rId58"/>
      <p:boldItalic r:id="rId59"/>
    </p:embeddedFont>
    <p:embeddedFont>
      <p:font typeface="Tahoma" panose="020B0604030504040204" pitchFamily="34" charset="0"/>
      <p:regular r:id="rId60"/>
      <p:bold r:id="rId61"/>
    </p:embeddedFont>
    <p:embeddedFont>
      <p:font typeface="Georgia" panose="02040502050405020303" pitchFamily="18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3f7e9b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3f7e9b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63f7e9b7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63f7e9b7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63f7e9b7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63f7e9b7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63f7e9b75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63f7e9b75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63f7e9b7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63f7e9b75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1cc416b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71cc416b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3f7e9b75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63f7e9b75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efae4bd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efae4bd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efae4bd_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6efae4bd_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ef4d7f8_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ef4d7f8_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64138c6b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64138c6b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71cc416b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71cc416b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1cc416b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1cc416b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ef4d7f8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6ef4d7f8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6f8399aa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6f8399aa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6f8399aa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6f8399aa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c54c1a5ab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c54c1a5ab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c598f50c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c598f50c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c598f50c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c598f50c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c598f50c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c598f50c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71bf81c5_0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71bf81c5_0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71cc416b_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71cc416b_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71cc416b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71cc416b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c54c1a5ab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c54c1a5ab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643cf9ff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643cf9ff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43cf9ff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43cf9ff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643cf9ff3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643cf9ff3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71cc416b_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71cc416b_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71cc416b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71cc416b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71cc416b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71cc416b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43cf9f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43cf9f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71cc416b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71cc416b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71cc416b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71cc416b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721c546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721c546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c54c1a5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c54c1a5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c54c1a5ab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c54c1a5ab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71bf81c5_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71bf81c5_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"/>
          <p:cNvGrpSpPr/>
          <p:nvPr/>
        </p:nvGrpSpPr>
        <p:grpSpPr>
          <a:xfrm>
            <a:off x="-3222625" y="304800"/>
            <a:ext cx="11909425" cy="4724400"/>
            <a:chOff x="-3222625" y="304800"/>
            <a:chExt cx="11909425" cy="4724400"/>
          </a:xfrm>
        </p:grpSpPr>
        <p:cxnSp>
          <p:nvCxnSpPr>
            <p:cNvPr id="17" name="Google Shape;17;p2"/>
            <p:cNvCxnSpPr/>
            <p:nvPr/>
          </p:nvCxnSpPr>
          <p:spPr>
            <a:xfrm>
              <a:off x="1447800" y="2514600"/>
              <a:ext cx="7239000" cy="0"/>
            </a:xfrm>
            <a:prstGeom prst="straightConnector1">
              <a:avLst/>
            </a:prstGeom>
            <a:noFill/>
            <a:ln w="12700" cap="rnd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  <p:sp>
          <p:nvSpPr>
            <p:cNvPr id="18" name="Google Shape;18;p2"/>
            <p:cNvSpPr/>
            <p:nvPr/>
          </p:nvSpPr>
          <p:spPr>
            <a:xfrm>
              <a:off x="-2514600" y="1371600"/>
              <a:ext cx="3657600" cy="365760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2147451648" y="2147451637"/>
                  </a:lnTo>
                  <a:lnTo>
                    <a:pt x="-2147451648" y="-21474516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3222625" y="304800"/>
              <a:ext cx="4038600" cy="403860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2147451648" y="2147451637"/>
                  </a:lnTo>
                  <a:lnTo>
                    <a:pt x="-2147451648" y="-214745165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1443037" y="985837"/>
            <a:ext cx="7239000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443037" y="3427412"/>
            <a:ext cx="7239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marR="0" lvl="0" indent="-3028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1pPr>
            <a:lvl2pPr marL="742950" marR="0" lvl="1" indent="-2635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2pPr>
            <a:lvl3pPr marL="1143000" marR="0" lvl="2" indent="-226694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3pPr>
            <a:lvl4pPr marL="1600200" marR="0" lvl="3" indent="-233044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4pPr>
            <a:lvl5pPr marL="2057400" marR="0" lvl="4" indent="-24511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5pPr>
            <a:lvl6pPr marL="2514600" marR="0" lvl="5" indent="-24511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6pPr>
            <a:lvl7pPr marL="3429000" marR="0" lvl="6" indent="-24510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7pPr>
            <a:lvl8pPr marL="4800600" marR="0" lvl="7" indent="-24510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8pPr>
            <a:lvl9pPr marL="6629400" marR="0" lvl="8" indent="-24510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lvl="1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lvl="2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lvl="3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lvl="4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lvl="5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lvl="6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lvl="7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lvl="8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3238500" y="0"/>
            <a:ext cx="11925300" cy="3810000"/>
            <a:chOff x="-3238500" y="0"/>
            <a:chExt cx="11925300" cy="3810000"/>
          </a:xfrm>
        </p:grpSpPr>
        <p:sp>
          <p:nvSpPr>
            <p:cNvPr id="7" name="Google Shape;7;p1"/>
            <p:cNvSpPr/>
            <p:nvPr/>
          </p:nvSpPr>
          <p:spPr>
            <a:xfrm>
              <a:off x="-3238500" y="685800"/>
              <a:ext cx="4114800" cy="312420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2147451648" y="2147451637"/>
                  </a:lnTo>
                  <a:lnTo>
                    <a:pt x="-2147451648" y="-21474516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-2425700" y="0"/>
              <a:ext cx="3094037" cy="3154362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2147451648" y="2147451637"/>
                  </a:lnTo>
                  <a:lnTo>
                    <a:pt x="-2147451648" y="-2147451659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9" name="Google Shape;9;p1"/>
            <p:cNvCxnSpPr/>
            <p:nvPr/>
          </p:nvCxnSpPr>
          <p:spPr>
            <a:xfrm>
              <a:off x="1371600" y="1524000"/>
              <a:ext cx="7315200" cy="0"/>
            </a:xfrm>
            <a:prstGeom prst="straightConnector1">
              <a:avLst/>
            </a:prstGeom>
            <a:noFill/>
            <a:ln w="12700" cap="rnd" cmpd="sng">
              <a:solidFill>
                <a:schemeClr val="dk1"/>
              </a:solidFill>
              <a:prstDash val="solid"/>
              <a:miter lim="8000"/>
              <a:headEnd type="none" w="sm" len="sm"/>
              <a:tailEnd type="none" w="sm" len="sm"/>
            </a:ln>
          </p:spPr>
        </p:cxnSp>
      </p:grp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1pPr>
            <a:lvl2pPr marL="914400" marR="0" lvl="1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2pPr>
            <a:lvl3pPr marL="1371600" marR="0" lvl="2" indent="-3175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3pPr>
            <a:lvl4pPr marL="1828800" marR="0" lvl="3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Verdana"/>
              <a:buChar char="●"/>
              <a:defRPr/>
            </a:lvl4pPr>
            <a:lvl5pPr marL="2286000" marR="0" lvl="4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5pPr>
            <a:lvl6pPr marL="2743200" marR="0" lvl="5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6pPr>
            <a:lvl7pPr marL="3200400" marR="0" lvl="6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7pPr>
            <a:lvl8pPr marL="3657600" marR="0" lvl="7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8pPr>
            <a:lvl9pPr marL="4114800" marR="0" lvl="8" indent="-3175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Verdana"/>
              <a:buChar char="○"/>
              <a:defRPr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r" rtl="0">
              <a:buNone/>
              <a:defRPr/>
            </a:lvl1pPr>
            <a:lvl2pPr marL="0" marR="0" lvl="1" indent="0" algn="r" rtl="0">
              <a:buNone/>
              <a:defRPr/>
            </a:lvl2pPr>
            <a:lvl3pPr marL="0" marR="0" lvl="2" indent="0" algn="r" rtl="0">
              <a:buNone/>
              <a:defRPr/>
            </a:lvl3pPr>
            <a:lvl4pPr marL="0" marR="0" lvl="3" indent="0" algn="r" rtl="0">
              <a:buNone/>
              <a:defRPr/>
            </a:lvl4pPr>
            <a:lvl5pPr marL="0" marR="0" lvl="4" indent="0" algn="r" rtl="0">
              <a:buNone/>
              <a:defRPr/>
            </a:lvl5pPr>
            <a:lvl6pPr marL="0" marR="0" lvl="5" indent="0" algn="r" rtl="0">
              <a:buNone/>
              <a:defRPr/>
            </a:lvl6pPr>
            <a:lvl7pPr marL="0" marR="0" lvl="6" indent="0" algn="r" rtl="0">
              <a:buNone/>
              <a:defRPr/>
            </a:lvl7pPr>
            <a:lvl8pPr marL="0" marR="0" lvl="7" indent="0" algn="r" rtl="0">
              <a:buNone/>
              <a:defRPr/>
            </a:lvl8pPr>
            <a:lvl9pPr marL="0" marR="0" lvl="8" indent="0" algn="r" rtl="0">
              <a:buNone/>
              <a:defRPr/>
            </a:lvl9pPr>
          </a:lstStyle>
          <a:p>
            <a:pPr marL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  <a:p>
            <a:pPr marL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endParaRPr/>
          </a:p>
          <a:p>
            <a:pPr marL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endParaRPr/>
          </a:p>
          <a:p>
            <a:pPr marL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ymour.k12.wi.us/faculty/skaminski/Grammar/grammar%20game%20AGREEMENT.pd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ompchomp.com/terms/parallelstructure.htm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ymour.k12.wi.us/faculty/skaminski/transitions%20power%20point%20%20VERY%20SHORT.pdf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ctrTitle"/>
          </p:nvPr>
        </p:nvSpPr>
        <p:spPr>
          <a:xfrm>
            <a:off x="1443037" y="985837"/>
            <a:ext cx="7239000" cy="1444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ACT English Test 1165D</a:t>
            </a:r>
            <a:b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75 questions, 45 minutes</a:t>
            </a: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ubTitle" idx="1"/>
          </p:nvPr>
        </p:nvSpPr>
        <p:spPr>
          <a:xfrm>
            <a:off x="1905000" y="3505200"/>
            <a:ext cx="7239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Usage/Mechanics	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53% of the test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Punctuation, Grammar &amp; Usage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Sentence Structure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Font typeface="Tahoma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	</a:t>
            </a:r>
            <a:endParaRPr/>
          </a:p>
        </p:txBody>
      </p:sp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3962400"/>
            <a:ext cx="2219325" cy="2354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ACT English Test</a:t>
            </a:r>
            <a:b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75 questions, 45 minutes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6002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Font typeface="Droid Sans Mono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Rhetorical Skills</a:t>
            </a:r>
            <a:endParaRPr/>
          </a:p>
          <a:p>
            <a:pPr marL="1600200" marR="0" lvl="3" indent="-228600" algn="ctr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accent2"/>
              </a:buClr>
              <a:buFont typeface="Droid Sans Mono"/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47% of the test</a:t>
            </a:r>
            <a:endParaRPr/>
          </a:p>
          <a:p>
            <a:pPr marL="342900" marR="0" lvl="0" indent="-147320" algn="l" rtl="0">
              <a:lnSpc>
                <a:spcPct val="100000"/>
              </a:lnSpc>
              <a:spcBef>
                <a:spcPts val="880"/>
              </a:spcBef>
              <a:spcAft>
                <a:spcPts val="0"/>
              </a:spcAft>
              <a:buClr>
                <a:schemeClr val="dk2"/>
              </a:buClr>
              <a:buSzPts val="3080"/>
              <a:buFont typeface="Verdana"/>
              <a:buNone/>
            </a:pPr>
            <a:endParaRPr sz="4400" b="0" i="0" u="none" strike="noStrike" cap="none">
              <a:solidFill>
                <a:schemeClr val="dk1"/>
              </a:solidFill>
              <a:latin typeface="Droid Sans Mono"/>
              <a:ea typeface="Droid Sans Mono"/>
              <a:cs typeface="Droid Sans Mono"/>
              <a:sym typeface="Droid Sans Mono"/>
            </a:endParaRPr>
          </a:p>
          <a:p>
            <a:pPr marL="16002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Droid Sans Mono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Strategy-Style</a:t>
            </a:r>
            <a:endParaRPr/>
          </a:p>
          <a:p>
            <a:pPr marL="1600200" marR="0" lvl="3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Font typeface="Droid Sans Mono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Droid Sans Mono"/>
                <a:ea typeface="Droid Sans Mono"/>
                <a:cs typeface="Droid Sans Mono"/>
                <a:sym typeface="Droid Sans Mono"/>
              </a:rPr>
              <a:t>Organization</a:t>
            </a:r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3276600"/>
            <a:ext cx="1709700" cy="188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STRATEGIES FOR THE ENGLISH SUBTEST</a:t>
            </a:r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 aware of the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Writing Style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used in the essay.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Some are narratives written in 1</a:t>
            </a:r>
            <a:r>
              <a:rPr lang="en-US" sz="2900" b="0" i="0" u="none" strike="noStrike" cap="none" baseline="30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person, more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informal</a:t>
            </a:r>
            <a:endParaRPr b="1"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Others are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scholarly 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essays, often written in 3</a:t>
            </a:r>
            <a:r>
              <a:rPr lang="en-US" sz="2900" b="0" i="0" u="none" strike="noStrike" cap="none" baseline="30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rd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person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Some questions may require you to choose an answer based on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tone</a:t>
            </a:r>
            <a:endParaRPr b="1"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Consider a Question’s Context Before You Choose an Answer </a:t>
            </a:r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>
            <a:off x="1370000" y="1827200"/>
            <a:ext cx="7122000" cy="47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663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Char char="○"/>
            </a:pPr>
            <a: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Some people find it most useful to </a:t>
            </a:r>
            <a:r>
              <a:rPr lang="en-US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skim </a:t>
            </a:r>
            <a: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 essay and its </a:t>
            </a:r>
            <a:r>
              <a:rPr lang="en-US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questions </a:t>
            </a:r>
            <a: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before trying to answer any of them.</a:t>
            </a:r>
            <a:b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6639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</a:pPr>
            <a:r>
              <a:rPr lang="en-US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Many people don’t have time to skim the whole passage but you can </a:t>
            </a:r>
            <a:r>
              <a:rPr lang="en-US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NOT</a:t>
            </a:r>
            <a:r>
              <a:rPr lang="en-US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just look at the underlined portion.</a:t>
            </a:r>
            <a:br>
              <a:rPr lang="en-US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663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Verdana"/>
              <a:buChar char="○"/>
            </a:pPr>
            <a: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 you’re answering a question be sure to read a sentence or two </a:t>
            </a:r>
            <a:r>
              <a:rPr lang="en-US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beyond</a:t>
            </a:r>
            <a:r>
              <a:rPr lang="en-US"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 portion underlined in order to better determine </a:t>
            </a:r>
            <a:r>
              <a:rPr lang="en-US" sz="24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context.</a:t>
            </a:r>
            <a:endParaRPr sz="24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Be Aware of the Connotations of Words</a:t>
            </a:r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Vocabulary isn’t tested in an isolated way on the ACT English test. 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You will need to use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context clues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careful reading to focus on what the words mean and what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associations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they have for a typical reader.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Examine the Underlined Portions</a:t>
            </a:r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1370000" y="1827198"/>
            <a:ext cx="7313700" cy="48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Note the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differences </a:t>
            </a:r>
            <a:r>
              <a:rPr lang="en-US" sz="290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 the answer choices</a:t>
            </a:r>
            <a:r>
              <a:rPr lang="en-US" sz="29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Avoid correcting mistakes in the essay and accidentally making a new mistake.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Determine the best answer in one of two ways---try each one </a:t>
            </a:r>
            <a:r>
              <a:rPr lang="en-US" sz="290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decide on your own and find the one that matches most closely. </a:t>
            </a:r>
            <a:endParaRPr sz="29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98145" algn="l" rtl="0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Verdana"/>
              <a:buChar char="○"/>
            </a:pPr>
            <a:r>
              <a:rPr lang="en-US" sz="29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CROSS out answers you elimate</a:t>
            </a:r>
            <a:endParaRPr sz="29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Double-check your answer</a:t>
            </a:r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Once you have selected the answer you believe is best,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reread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the sentence or sentences, substituting your answer for the underlined or boxed portion of the test.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Boxed questions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refer to </a:t>
            </a:r>
            <a:r>
              <a:rPr lang="en-US" sz="29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whole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parts of sections of the essay or passage.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Watch out!</a:t>
            </a:r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Char char="○"/>
            </a:pP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Be careful with </a:t>
            </a:r>
            <a:r>
              <a:rPr lang="en-US" sz="25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two part</a:t>
            </a: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questions.  Remember to look back.</a:t>
            </a:r>
            <a:endParaRPr/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Char char="○"/>
            </a:pP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Watch for interrelated questions.  You may need to consider questions in a different order.  Or you may need to consider two questions together. </a:t>
            </a:r>
            <a:endParaRPr/>
          </a:p>
        </p:txBody>
      </p:sp>
      <p:pic>
        <p:nvPicPr>
          <p:cNvPr id="81" name="Google Shape;8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304800"/>
            <a:ext cx="3308350" cy="2347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 txBox="1">
            <a:spLocks noGrp="1"/>
          </p:cNvSpPr>
          <p:nvPr>
            <p:ph type="title"/>
          </p:nvPr>
        </p:nvSpPr>
        <p:spPr>
          <a:xfrm>
            <a:off x="2467127" y="301625"/>
            <a:ext cx="62166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BE CONCISE!!!   </a:t>
            </a:r>
            <a:br>
              <a:rPr lang="en-US" sz="3000"/>
            </a:br>
            <a:r>
              <a:rPr lang="en-US" sz="3000"/>
              <a:t>LOTS of ?’s Address This!</a:t>
            </a:r>
            <a:endParaRPr sz="3000"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411175" y="1827200"/>
            <a:ext cx="8272500" cy="48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ctr" rtl="0">
              <a:spcBef>
                <a:spcPts val="580"/>
              </a:spcBef>
              <a:spcAft>
                <a:spcPts val="0"/>
              </a:spcAft>
              <a:buSzPts val="2400"/>
              <a:buChar char="○"/>
            </a:pPr>
            <a:r>
              <a:rPr lang="en-US" sz="2400"/>
              <a:t>Often times the </a:t>
            </a:r>
            <a:r>
              <a:rPr lang="en-US" sz="2400" b="1" u="sng"/>
              <a:t>shortest</a:t>
            </a:r>
            <a:r>
              <a:rPr lang="en-US" sz="2400"/>
              <a:t> answer is correct</a:t>
            </a:r>
            <a:endParaRPr sz="2400"/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 sz="3000">
                <a:solidFill>
                  <a:schemeClr val="dk1"/>
                </a:solidFill>
              </a:rPr>
              <a:t>Avoid Wordiness or Redundancy</a:t>
            </a:r>
            <a:br>
              <a:rPr lang="en-US" sz="3000">
                <a:solidFill>
                  <a:schemeClr val="dk1"/>
                </a:solidFill>
              </a:rPr>
            </a:b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1"/>
                </a:solidFill>
              </a:rPr>
              <a:t>Example from a DIFFERENT test</a:t>
            </a:r>
            <a:endParaRPr sz="3000">
              <a:solidFill>
                <a:schemeClr val="dk1"/>
              </a:solidFill>
            </a:endParaRPr>
          </a:p>
          <a:p>
            <a:pPr marL="91440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….it occurred to me that each species </a:t>
            </a:r>
            <a:r>
              <a:rPr lang="en-US" sz="2400" u="sng">
                <a:solidFill>
                  <a:schemeClr val="dk1"/>
                </a:solidFill>
              </a:rPr>
              <a:t>was the consequenting result of</a:t>
            </a:r>
            <a:r>
              <a:rPr lang="en-US" sz="2400">
                <a:solidFill>
                  <a:schemeClr val="dk1"/>
                </a:solidFill>
              </a:rPr>
              <a:t> genetic selection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1371600" lvl="2" indent="-419100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3000"/>
              <a:buChar char="○"/>
            </a:pPr>
            <a:r>
              <a:rPr lang="en-US" sz="2400">
                <a:solidFill>
                  <a:schemeClr val="dk1"/>
                </a:solidFill>
              </a:rPr>
              <a:t>correct answer is …..was the result of</a:t>
            </a:r>
            <a:endParaRPr sz="2400">
              <a:solidFill>
                <a:schemeClr val="dk1"/>
              </a:solidFill>
            </a:endParaRPr>
          </a:p>
          <a:p>
            <a:pPr marL="1371600" lvl="2" indent="-381000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en-US" sz="2400">
                <a:solidFill>
                  <a:schemeClr val="dk1"/>
                </a:solidFill>
              </a:rPr>
              <a:t>Consequently and Result Of mean the same thing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88" name="Google Shape;88;p12" descr="Original (4288 × 2848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00697" y="301625"/>
            <a:ext cx="1720924" cy="1143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2290900" y="301625"/>
            <a:ext cx="6392700" cy="179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READ ?’s </a:t>
            </a:r>
            <a:r>
              <a:rPr lang="en-US" sz="3000" b="1"/>
              <a:t>CAREFULLY</a:t>
            </a:r>
            <a:r>
              <a:rPr lang="en-US" sz="3000"/>
              <a:t> - Even if you feel like you are in a bit of a hurry</a:t>
            </a:r>
            <a:endParaRPr sz="3000"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>
            <a:off x="675525" y="2026550"/>
            <a:ext cx="8008200" cy="446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spcBef>
                <a:spcPts val="580"/>
              </a:spcBef>
              <a:spcAft>
                <a:spcPts val="0"/>
              </a:spcAft>
              <a:buSzPts val="3000"/>
              <a:buChar char="○"/>
            </a:pPr>
            <a:r>
              <a:rPr lang="en-US" sz="3000"/>
              <a:t>Some ?’s may </a:t>
            </a:r>
            <a:r>
              <a:rPr lang="en-US" sz="3000" b="1"/>
              <a:t>ask </a:t>
            </a:r>
            <a:r>
              <a:rPr lang="en-US" sz="3000"/>
              <a:t>for the one that is </a:t>
            </a:r>
            <a:r>
              <a:rPr lang="en-US" sz="3000" b="1"/>
              <a:t>INCORRECT </a:t>
            </a:r>
            <a:r>
              <a:rPr lang="en-US" sz="3000"/>
              <a:t>or that would </a:t>
            </a:r>
            <a:r>
              <a:rPr lang="en-US" sz="3000" b="1"/>
              <a:t>NOT</a:t>
            </a:r>
            <a:r>
              <a:rPr lang="en-US" sz="3000"/>
              <a:t> work! Statistically speaking these are </a:t>
            </a:r>
            <a:r>
              <a:rPr lang="en-US" sz="3000" u="sng"/>
              <a:t>tough.</a:t>
            </a:r>
            <a:br>
              <a:rPr lang="en-US" sz="3000" u="sng"/>
            </a:br>
            <a:endParaRPr sz="3000" u="sng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○"/>
            </a:pPr>
            <a:r>
              <a:rPr lang="en-US" sz="3000"/>
              <a:t>Many of the questions ask which one provides the most</a:t>
            </a:r>
            <a:r>
              <a:rPr lang="en-US" sz="3000" b="1"/>
              <a:t> SPECIFIC description or evidence</a:t>
            </a:r>
            <a:r>
              <a:rPr lang="en-US" sz="3000"/>
              <a:t> -- generally they are looking or concise answers but not when they ask for SPECIFICS</a:t>
            </a:r>
            <a:endParaRPr sz="3000"/>
          </a:p>
        </p:txBody>
      </p:sp>
      <p:pic>
        <p:nvPicPr>
          <p:cNvPr id="95" name="Google Shape;95;p13" descr="Lupa, Lápiz, Búsqued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850" y="165013"/>
            <a:ext cx="1838925" cy="179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1370000" y="301625"/>
            <a:ext cx="7313700" cy="78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TRANSITIONS </a:t>
            </a:r>
            <a:endParaRPr sz="3600"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1"/>
          </p:nvPr>
        </p:nvSpPr>
        <p:spPr>
          <a:xfrm>
            <a:off x="176225" y="1424475"/>
            <a:ext cx="8507400" cy="53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In order to select the </a:t>
            </a:r>
            <a:r>
              <a:rPr lang="en-US" sz="3000" b="1"/>
              <a:t>correct transitional or connecting word</a:t>
            </a:r>
            <a:r>
              <a:rPr lang="en-US" sz="3000"/>
              <a:t>, you need to look at the </a:t>
            </a:r>
            <a:r>
              <a:rPr lang="en-US" sz="3000" b="1" u="sng"/>
              <a:t>CONTEXT</a:t>
            </a:r>
            <a:r>
              <a:rPr lang="en-US" sz="3000" u="sng"/>
              <a:t>.  </a:t>
            </a:r>
            <a:endParaRPr sz="3000" u="sng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Example: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 Contrasting Ideas: however, conversely, etc.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Supporting Ideas: Therefore, For example, In fact, As a result, etc.</a:t>
            </a:r>
            <a:endParaRPr sz="3000"/>
          </a:p>
        </p:txBody>
      </p:sp>
      <p:pic>
        <p:nvPicPr>
          <p:cNvPr id="102" name="Google Shape;102;p14" descr="Original (550 × 708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7650" y="2609500"/>
            <a:ext cx="1273225" cy="1639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Usage/Mechanics</a:t>
            </a:r>
            <a:endParaRPr/>
          </a:p>
        </p:txBody>
      </p:sp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1370000" y="1827198"/>
            <a:ext cx="7313700" cy="47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Punctuation questions involve identifying and correcting misplaced, missing or unnecessary punctuation marks:</a:t>
            </a:r>
            <a:endParaRPr/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Verdana"/>
              <a:buChar char="○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Commas </a:t>
            </a:r>
            <a:endParaRPr sz="2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many unneeded commas</a:t>
            </a:r>
            <a:endParaRPr sz="2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Verdana"/>
              <a:buChar char="○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Apostrophes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Verdana"/>
              <a:buChar char="○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Colons, semi-colons, and dashes</a:t>
            </a:r>
            <a:endParaRPr/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Verdana"/>
              <a:buChar char="○"/>
            </a:pPr>
            <a:r>
              <a:rPr lang="en-US" sz="2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Periods, question marks, exclamation points </a:t>
            </a:r>
            <a:endParaRPr/>
          </a:p>
        </p:txBody>
      </p:sp>
      <p:pic>
        <p:nvPicPr>
          <p:cNvPr id="109" name="Google Shape;109;p15" descr="Question Mark and Pen b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8624" y="3392300"/>
            <a:ext cx="1025000" cy="1380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5" descr="Exclamation Poin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9000" y="3127575"/>
            <a:ext cx="740675" cy="1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 txBox="1">
            <a:spLocks noGrp="1"/>
          </p:cNvSpPr>
          <p:nvPr>
            <p:ph type="title"/>
          </p:nvPr>
        </p:nvSpPr>
        <p:spPr>
          <a:xfrm>
            <a:off x="2305577" y="301625"/>
            <a:ext cx="63780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Parallel Structure  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(requires looking at context)</a:t>
            </a:r>
            <a:endParaRPr sz="3600"/>
          </a:p>
        </p:txBody>
      </p:sp>
      <p:sp>
        <p:nvSpPr>
          <p:cNvPr id="116" name="Google Shape;116;p16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Make sure items in a list are in the same format.</a:t>
            </a: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We went </a:t>
            </a:r>
            <a:r>
              <a:rPr lang="en-US" sz="2400" b="1"/>
              <a:t>biking, fishing, and swimming.</a:t>
            </a:r>
            <a:endParaRPr sz="2400" b="1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I want to </a:t>
            </a:r>
            <a:r>
              <a:rPr lang="en-US" sz="2400" b="1"/>
              <a:t>clean my room, pack my clothes, and visit my family.</a:t>
            </a:r>
            <a:endParaRPr sz="2400" b="1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Singing, dancing, and running</a:t>
            </a:r>
            <a:r>
              <a:rPr lang="en-US" sz="2400"/>
              <a:t> always make me happy.</a:t>
            </a:r>
            <a:endParaRPr sz="2400"/>
          </a:p>
        </p:txBody>
      </p:sp>
      <p:pic>
        <p:nvPicPr>
          <p:cNvPr id="117" name="Google Shape;117;p16" descr="File:Two Parallel lines.sv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75" y="189500"/>
            <a:ext cx="1637700" cy="1637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>
            <a:spLocks noGrp="1"/>
          </p:cNvSpPr>
          <p:nvPr>
            <p:ph type="title"/>
          </p:nvPr>
        </p:nvSpPr>
        <p:spPr>
          <a:xfrm>
            <a:off x="3069200" y="0"/>
            <a:ext cx="5614500" cy="211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Here is an example of Parallel Structure from a </a:t>
            </a:r>
            <a:r>
              <a:rPr lang="en-US" sz="3000" b="1"/>
              <a:t>DIFFERENT </a:t>
            </a:r>
            <a:r>
              <a:rPr lang="en-US" sz="3000"/>
              <a:t>TEST</a:t>
            </a:r>
            <a:endParaRPr sz="3000"/>
          </a:p>
        </p:txBody>
      </p:sp>
      <p:sp>
        <p:nvSpPr>
          <p:cNvPr id="123" name="Google Shape;123;p17"/>
          <p:cNvSpPr txBox="1">
            <a:spLocks noGrp="1"/>
          </p:cNvSpPr>
          <p:nvPr>
            <p:ph type="body" idx="1"/>
          </p:nvPr>
        </p:nvSpPr>
        <p:spPr>
          <a:xfrm>
            <a:off x="438125" y="2173450"/>
            <a:ext cx="7313700" cy="427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b="1">
                <a:solidFill>
                  <a:schemeClr val="dk1"/>
                </a:solidFill>
              </a:rPr>
              <a:t>Everything should be in the same format &amp; structure</a:t>
            </a:r>
            <a:endParaRPr sz="2400" b="1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It is her blanket at night, </a:t>
            </a:r>
            <a:r>
              <a:rPr lang="en-US" sz="2400" u="sng">
                <a:solidFill>
                  <a:schemeClr val="dk1"/>
                </a:solidFill>
              </a:rPr>
              <a:t>being her pillow for mid-afternoon naps,</a:t>
            </a:r>
            <a:r>
              <a:rPr lang="en-US" sz="2400">
                <a:solidFill>
                  <a:schemeClr val="dk1"/>
                </a:solidFill>
              </a:rPr>
              <a:t> and her towel after bathing.</a:t>
            </a: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A) NO CHANGE</a:t>
            </a: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B) used for a pillow for mid-afternoon naps</a:t>
            </a: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</a:rPr>
              <a:t>C) for mid-afternoon naps it is her pillow,</a:t>
            </a:r>
            <a:endParaRPr sz="2400">
              <a:solidFill>
                <a:schemeClr val="dk1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0000FF"/>
                </a:solidFill>
              </a:rPr>
              <a:t>D) her pillow for mid-afternoon naps  (CORRECT)</a:t>
            </a:r>
            <a:endParaRPr/>
          </a:p>
        </p:txBody>
      </p:sp>
      <p:pic>
        <p:nvPicPr>
          <p:cNvPr id="124" name="Google Shape;124;p17" descr="Original (640 × 640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125" y="301625"/>
            <a:ext cx="1732850" cy="173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Grammatical Agreement</a:t>
            </a:r>
            <a:endParaRPr/>
          </a:p>
        </p:txBody>
      </p:sp>
      <p:sp>
        <p:nvSpPr>
          <p:cNvPr id="130" name="Google Shape;130;p18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Verdana"/>
              <a:buChar char="○"/>
            </a:pPr>
            <a:r>
              <a:rPr lang="en-US" sz="3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Subject and Verb Agreement</a:t>
            </a:r>
            <a:endParaRPr/>
          </a:p>
          <a:p>
            <a:pPr marL="342900" marR="0" lvl="0" indent="-20066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2240"/>
              <a:buFont typeface="Verdana"/>
              <a:buNone/>
            </a:pPr>
            <a:endParaRPr sz="3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9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owner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bicycles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are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going to sell them.”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	</a:t>
            </a:r>
            <a:r>
              <a:rPr lang="en-US" sz="2900" b="0" i="1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Should be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</a:t>
            </a:r>
            <a:r>
              <a:rPr lang="en-US" sz="29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owner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 the bicycles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is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going to sell them.”</a:t>
            </a:r>
            <a:endParaRPr/>
          </a:p>
        </p:txBody>
      </p:sp>
      <p:pic>
        <p:nvPicPr>
          <p:cNvPr id="131" name="Google Shape;131;p18" descr="Cyclist, Bicycle, Bike, Raci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3125" y="5207375"/>
            <a:ext cx="2016525" cy="13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Pronoun and Antecedent</a:t>
            </a:r>
            <a:endParaRPr/>
          </a:p>
        </p:txBody>
      </p:sp>
      <p:sp>
        <p:nvSpPr>
          <p:cNvPr id="137" name="Google Shape;137;p19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“Susan and Mary left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her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briefcases in the office.”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	</a:t>
            </a:r>
            <a:r>
              <a:rPr lang="en-US" sz="2900" b="0" i="1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should be	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1" u="none" strike="noStrike" cap="none">
              <a:solidFill>
                <a:srgbClr val="FF00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1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Susan and Mary left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their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briefcases in the office.”</a:t>
            </a:r>
            <a:endParaRPr/>
          </a:p>
          <a:p>
            <a:pPr marL="342900" marR="0" lvl="0" indent="-258445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Verdana"/>
              <a:buNone/>
            </a:pPr>
            <a:endParaRPr sz="1900" b="0" i="1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58445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330"/>
              <a:buFont typeface="Verdana"/>
              <a:buNone/>
            </a:pPr>
            <a:endParaRPr sz="19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8E7CC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Agreement Check for Understanding</a:t>
            </a:r>
            <a:endParaRPr sz="3600"/>
          </a:p>
        </p:txBody>
      </p:sp>
      <p:sp>
        <p:nvSpPr>
          <p:cNvPr id="143" name="Google Shape;143;p20"/>
          <p:cNvSpPr txBox="1">
            <a:spLocks noGrp="1"/>
          </p:cNvSpPr>
          <p:nvPr>
            <p:ph type="body" idx="1"/>
          </p:nvPr>
        </p:nvSpPr>
        <p:spPr>
          <a:xfrm>
            <a:off x="1370000" y="1827197"/>
            <a:ext cx="7313700" cy="50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Agreement is one of the trickier concepts.   Do you think you have it? Many other things affect it (the use of and/or, the use of tricky words, etc.).  There are much tougher examples.  Let’s find out how well you get it!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Take a break from listening and start interacting!  Good Luck!   </a:t>
            </a:r>
            <a:r>
              <a:rPr lang="en-US" sz="3000" b="1" u="sng">
                <a:solidFill>
                  <a:schemeClr val="hlink"/>
                </a:solidFill>
                <a:hlinkClick r:id="rId3"/>
              </a:rPr>
              <a:t>CLICK HERE</a:t>
            </a:r>
            <a:endParaRPr sz="30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We’ll check out some practice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test questions later.</a:t>
            </a:r>
            <a:endParaRPr sz="2400"/>
          </a:p>
        </p:txBody>
      </p:sp>
      <p:pic>
        <p:nvPicPr>
          <p:cNvPr id="144" name="Google Shape;144;p20" descr="Man, Blue, Agreement,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78650" y="5066400"/>
            <a:ext cx="1325950" cy="127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Adjectives and Adverbs</a:t>
            </a:r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body" idx="1"/>
          </p:nvPr>
        </p:nvSpPr>
        <p:spPr>
          <a:xfrm>
            <a:off x="1524000" y="1752600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“Danielle spread frosting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liberal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on the cat.”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   </a:t>
            </a:r>
            <a:r>
              <a:rPr lang="en-US" sz="2900" b="0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“liberal” is an adverb-it modifies 	</a:t>
            </a:r>
            <a:r>
              <a:rPr lang="en-US" sz="2900" b="0" i="1" u="sng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spread </a:t>
            </a:r>
            <a:r>
              <a:rPr lang="en-US" sz="2900" b="0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which is a verb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1" i="0" u="none" strike="noStrike" cap="none">
                <a:solidFill>
                  <a:srgbClr val="66FF33"/>
                </a:solidFill>
                <a:latin typeface="Verdana"/>
                <a:ea typeface="Verdana"/>
                <a:cs typeface="Verdana"/>
                <a:sym typeface="Verdana"/>
              </a:rPr>
              <a:t>Adverbs almost always end in “ly”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1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900" b="0" i="1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should be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“Danielle spread frosting liberally on the cat.”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Verb Forms</a:t>
            </a:r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“Fritz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had just began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toast Lydia’s marshmallows when the dog howled.”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900" b="0" i="1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wrong tense-should be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1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“Fritz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had just begun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toast Lydia’s marshmallows when the dog howled.”</a:t>
            </a:r>
            <a:endParaRPr/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1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/>
          </a:p>
        </p:txBody>
      </p:sp>
      <p:pic>
        <p:nvPicPr>
          <p:cNvPr id="157" name="Google Shape;157;p22" descr="Wolf Head Howl 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1825" y="2775500"/>
            <a:ext cx="1113750" cy="146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Pronoun Forms and Cases</a:t>
            </a:r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 w="9525" cap="rnd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“Seymour and Sue annoyed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there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parents all the time.”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		</a:t>
            </a:r>
            <a:r>
              <a:rPr lang="en-US" sz="2900" b="0" i="1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wrong one-should be</a:t>
            </a:r>
            <a:endParaRPr/>
          </a:p>
          <a:p>
            <a:pPr marL="342900" marR="0" lvl="0" indent="-21399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None/>
            </a:pPr>
            <a:endParaRPr sz="2900" b="0" i="1" u="none" strike="noStrike" cap="none">
              <a:solidFill>
                <a:srgbClr val="FF00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“Seymour and Sue annoyed </a:t>
            </a:r>
            <a:r>
              <a:rPr lang="en-US" sz="2900" b="0" i="1" u="sng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their</a:t>
            </a: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parents all the time.”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There-Their-They’re</a:t>
            </a:r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Char char="○"/>
            </a:pPr>
            <a:r>
              <a:rPr lang="en-US" sz="2500" b="0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There</a:t>
            </a: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-an adverb used to point out location…</a:t>
            </a:r>
            <a:r>
              <a:rPr lang="en-US" sz="25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There is a big dog under the porch.  </a:t>
            </a:r>
            <a:endParaRPr/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Char char="○"/>
            </a:pPr>
            <a:r>
              <a:rPr lang="en-US" sz="2500" b="0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Their</a:t>
            </a: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-a possessive personal</a:t>
            </a:r>
            <a:r>
              <a:rPr lang="en-US" sz="25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pronoun…</a:t>
            </a:r>
            <a:r>
              <a:rPr lang="en-US" sz="25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Their books need to be covered. </a:t>
            </a:r>
            <a:endParaRPr/>
          </a:p>
          <a:p>
            <a:pPr marL="342900" marR="0" lvl="0" indent="-23177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None/>
            </a:pPr>
            <a:endParaRPr sz="25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Verdana"/>
              <a:buChar char="○"/>
            </a:pPr>
            <a:r>
              <a:rPr lang="en-US" sz="2500" b="0" i="0" u="none" strike="noStrike" cap="none">
                <a:solidFill>
                  <a:srgbClr val="FF0066"/>
                </a:solidFill>
                <a:latin typeface="Verdana"/>
                <a:ea typeface="Verdana"/>
                <a:cs typeface="Verdana"/>
                <a:sym typeface="Verdana"/>
              </a:rPr>
              <a:t>They’re</a:t>
            </a:r>
            <a:r>
              <a:rPr lang="en-US"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-a contraction for “they are”…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Font typeface="Verdana"/>
              <a:buNone/>
            </a:pPr>
            <a:r>
              <a:rPr lang="en-US" sz="2500" b="0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  <a:sym typeface="Verdana"/>
              </a:rPr>
              <a:t>   They’re late for the basketball game.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THAN vs THEN</a:t>
            </a:r>
            <a:endParaRPr sz="3600"/>
          </a:p>
        </p:txBody>
      </p:sp>
      <p:sp>
        <p:nvSpPr>
          <p:cNvPr id="175" name="Google Shape;175;p25"/>
          <p:cNvSpPr txBox="1">
            <a:spLocks noGrp="1"/>
          </p:cNvSpPr>
          <p:nvPr>
            <p:ph type="body" idx="1"/>
          </p:nvPr>
        </p:nvSpPr>
        <p:spPr>
          <a:xfrm>
            <a:off x="1370000" y="1827198"/>
            <a:ext cx="7313700" cy="46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600"/>
              <a:t>TH</a:t>
            </a:r>
            <a:r>
              <a:rPr lang="en-US" sz="3600">
                <a:solidFill>
                  <a:srgbClr val="FF0000"/>
                </a:solidFill>
              </a:rPr>
              <a:t>A</a:t>
            </a:r>
            <a:r>
              <a:rPr lang="en-US" sz="3600"/>
              <a:t>N - compares </a:t>
            </a:r>
            <a:endParaRPr sz="36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You would like to be compared to an “A” student  - thAn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He is funner </a:t>
            </a:r>
            <a:r>
              <a:rPr lang="en-US" sz="3000">
                <a:solidFill>
                  <a:srgbClr val="FF0000"/>
                </a:solidFill>
              </a:rPr>
              <a:t>than</a:t>
            </a:r>
            <a:r>
              <a:rPr lang="en-US" sz="3000"/>
              <a:t> she is.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6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600"/>
              <a:t>TH</a:t>
            </a:r>
            <a:r>
              <a:rPr lang="en-US" sz="3600">
                <a:solidFill>
                  <a:srgbClr val="FF0000"/>
                </a:solidFill>
              </a:rPr>
              <a:t>E</a:t>
            </a:r>
            <a:r>
              <a:rPr lang="en-US" sz="3600"/>
              <a:t>N - time </a:t>
            </a:r>
            <a:endParaRPr sz="36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First we will go shopping; </a:t>
            </a:r>
            <a:r>
              <a:rPr lang="en-US" sz="3000">
                <a:solidFill>
                  <a:srgbClr val="FF0000"/>
                </a:solidFill>
              </a:rPr>
              <a:t>then</a:t>
            </a:r>
            <a:r>
              <a:rPr lang="en-US" sz="3000"/>
              <a:t> we will go for lunch.</a:t>
            </a:r>
            <a:endParaRPr sz="3000"/>
          </a:p>
        </p:txBody>
      </p:sp>
      <p:pic>
        <p:nvPicPr>
          <p:cNvPr id="176" name="Google Shape;176;p25" descr="Alfabeto, A, Abc, Carta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725" y="1349125"/>
            <a:ext cx="1018024" cy="12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5" descr="Alfabeto, E, Abc, Carta,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3670" y="3948425"/>
            <a:ext cx="1178331" cy="123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Sentence Structure Errors</a:t>
            </a:r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Subordinate or dependent clauses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Run-on sentences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Comma splices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Sentence fragments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Misplaced modifiers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Shifts in verb tense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Verdana"/>
              <a:buChar char="○"/>
            </a:pPr>
            <a:r>
              <a:rPr lang="en-US"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Parallel structure</a:t>
            </a:r>
            <a:endParaRPr/>
          </a:p>
        </p:txBody>
      </p:sp>
      <p:pic>
        <p:nvPicPr>
          <p:cNvPr id="184" name="Google Shape;184;p26" descr="Symbol, Hand, Writing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75" y="3641942"/>
            <a:ext cx="2333550" cy="170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4CCCC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Adjectives and Adverbs</a:t>
            </a:r>
            <a:endParaRPr sz="3000"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1"/>
          </p:nvPr>
        </p:nvSpPr>
        <p:spPr>
          <a:xfrm>
            <a:off x="1370012" y="1983787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Question #17</a:t>
            </a:r>
            <a:endParaRPr sz="24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03C14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Adjectives modify nouns; adverbs modify verbs, adjectives, and other adverbs.</a:t>
            </a:r>
            <a:endParaRPr sz="2400" b="1">
              <a:solidFill>
                <a:srgbClr val="603C14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You can recognize adverbs easily because many of them are formed by adding -ly to an adjective.</a:t>
            </a:r>
            <a:endParaRPr sz="2400" b="1">
              <a:solidFill>
                <a:srgbClr val="603C14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400" b="1">
              <a:solidFill>
                <a:srgbClr val="603C14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603C14"/>
              </a:solidFill>
              <a:highlight>
                <a:srgbClr val="FFFFFF"/>
              </a:highlight>
              <a:latin typeface="Georgia"/>
              <a:ea typeface="Georgia"/>
              <a:cs typeface="Georgia"/>
              <a:sym typeface="Georgia"/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Question #17</a:t>
            </a:r>
            <a:endParaRPr sz="3000"/>
          </a:p>
        </p:txBody>
      </p:sp>
      <p:sp>
        <p:nvSpPr>
          <p:cNvPr id="196" name="Google Shape;196;p28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#17 The orange and black monarch butterfly, which is the </a:t>
            </a:r>
            <a:r>
              <a:rPr lang="en-US" sz="2400" u="sng"/>
              <a:t>most  easiest </a:t>
            </a:r>
            <a:r>
              <a:rPr lang="en-US" sz="2400"/>
              <a:t>recognized and striking butterfly species in North America...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most easy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easiest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 b="1">
                <a:solidFill>
                  <a:srgbClr val="FF0000"/>
                </a:solidFill>
              </a:rPr>
              <a:t>most easily</a:t>
            </a:r>
            <a:endParaRPr sz="2400" b="1">
              <a:solidFill>
                <a:srgbClr val="FF0000"/>
              </a:solidFill>
            </a:endParaRPr>
          </a:p>
        </p:txBody>
      </p:sp>
      <p:pic>
        <p:nvPicPr>
          <p:cNvPr id="197" name="Google Shape;197;p28" descr="File:Butterfly illustration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6168" y="5066393"/>
            <a:ext cx="3191626" cy="266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1835651" y="1827200"/>
            <a:ext cx="68481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#12  Smaller and </a:t>
            </a:r>
            <a:r>
              <a:rPr lang="en-US" sz="2400" b="1" u="sng"/>
              <a:t>paler then</a:t>
            </a:r>
            <a:r>
              <a:rPr lang="en-US" sz="2400"/>
              <a:t> the average pinecone.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more pale then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 b="1">
                <a:solidFill>
                  <a:srgbClr val="FF0000"/>
                </a:solidFill>
              </a:rPr>
              <a:t>paler than</a:t>
            </a:r>
            <a:endParaRPr sz="2400" b="1">
              <a:solidFill>
                <a:srgbClr val="FF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pale than</a:t>
            </a:r>
            <a:endParaRPr sz="2400"/>
          </a:p>
        </p:txBody>
      </p:sp>
      <p:sp>
        <p:nvSpPr>
          <p:cNvPr id="203" name="Google Shape;203;p2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D9D2E9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THEN vs THAN: Question # 12</a:t>
            </a:r>
            <a:endParaRPr sz="3000"/>
          </a:p>
        </p:txBody>
      </p:sp>
      <p:pic>
        <p:nvPicPr>
          <p:cNvPr id="204" name="Google Shape;204;p29" descr="File:Focus stacked pine con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23750" y="3788800"/>
            <a:ext cx="3015376" cy="2261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00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       </a:t>
            </a:r>
            <a:r>
              <a:rPr lang="en-US" sz="3000" b="1"/>
              <a:t> THAN VS. THEN QUESTION #57</a:t>
            </a:r>
            <a:endParaRPr sz="3000" b="1"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Her initial fatigue and exhaustion turned into exhilaration as she moved through water that was clearer and </a:t>
            </a:r>
            <a:r>
              <a:rPr lang="en-US" sz="2400">
                <a:solidFill>
                  <a:srgbClr val="0000FF"/>
                </a:solidFill>
              </a:rPr>
              <a:t>blue as</a:t>
            </a:r>
            <a:r>
              <a:rPr lang="en-US" sz="2400"/>
              <a:t> any she’d swum in before.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more blue than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AutoNum type="alphaUcPeriod"/>
            </a:pPr>
            <a:r>
              <a:rPr lang="en-US" sz="2400">
                <a:solidFill>
                  <a:srgbClr val="0000FF"/>
                </a:solidFill>
              </a:rPr>
              <a:t>bluer than</a:t>
            </a:r>
            <a:endParaRPr sz="2400">
              <a:solidFill>
                <a:srgbClr val="0000FF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bluer then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     Than not than….comparing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     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7EF8">
              <a:alpha val="55769"/>
            </a:srgb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PARALLEL STRUCTURE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# 41, 57</a:t>
            </a:r>
            <a:endParaRPr sz="2400"/>
          </a:p>
        </p:txBody>
      </p:sp>
      <p:sp>
        <p:nvSpPr>
          <p:cNvPr id="216" name="Google Shape;216;p31"/>
          <p:cNvSpPr txBox="1">
            <a:spLocks noGrp="1"/>
          </p:cNvSpPr>
          <p:nvPr>
            <p:ph type="body" idx="1"/>
          </p:nvPr>
        </p:nvSpPr>
        <p:spPr>
          <a:xfrm>
            <a:off x="352450" y="1548200"/>
            <a:ext cx="8634900" cy="52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chemeClr val="hlink"/>
                </a:solidFill>
                <a:hlinkClick r:id="rId3"/>
              </a:rPr>
              <a:t>CLICK HERE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for a brief </a:t>
            </a:r>
            <a:r>
              <a:rPr lang="en-US" sz="2400" b="1" u="sng">
                <a:solidFill>
                  <a:schemeClr val="hlink"/>
                </a:solidFill>
                <a:hlinkClick r:id="rId3"/>
              </a:rPr>
              <a:t>explanation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 of parallel structure and some </a:t>
            </a:r>
            <a:r>
              <a:rPr lang="en-US" sz="2400" b="1" u="sng">
                <a:solidFill>
                  <a:schemeClr val="hlink"/>
                </a:solidFill>
                <a:hlinkClick r:id="rId3"/>
              </a:rPr>
              <a:t>examples.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Question #41</a:t>
            </a:r>
            <a:endParaRPr sz="2400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He also sent Duncan Yo-Yo Professionals around the country,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rgbClr val="0000FF"/>
                </a:solidFill>
              </a:rPr>
              <a:t>demonstrating </a:t>
            </a:r>
            <a:r>
              <a:rPr lang="en-US" sz="2400"/>
              <a:t>tricks and </a:t>
            </a:r>
            <a:r>
              <a:rPr lang="en-US" sz="2400">
                <a:solidFill>
                  <a:srgbClr val="0000FF"/>
                </a:solidFill>
              </a:rPr>
              <a:t>sponsoring</a:t>
            </a:r>
            <a:r>
              <a:rPr lang="en-US" sz="2400"/>
              <a:t> contests.</a:t>
            </a: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 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in order to demonstrate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who demonstrated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yet demonstrating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          A i</a:t>
            </a:r>
            <a:r>
              <a:rPr lang="en-US" sz="2400"/>
              <a:t>s correct NO CHANGE…..verb endings must be the same for parallel structure….</a:t>
            </a:r>
            <a:r>
              <a:rPr lang="en-US" sz="2400">
                <a:solidFill>
                  <a:srgbClr val="0000FF"/>
                </a:solidFill>
              </a:rPr>
              <a:t>ing</a:t>
            </a:r>
            <a:r>
              <a:rPr lang="en-US" sz="2400"/>
              <a:t>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A3FF47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 Question # 57</a:t>
            </a:r>
            <a:endParaRPr sz="3600"/>
          </a:p>
        </p:txBody>
      </p:sp>
      <p:sp>
        <p:nvSpPr>
          <p:cNvPr id="222" name="Google Shape;222;p32"/>
          <p:cNvSpPr txBox="1">
            <a:spLocks noGrp="1"/>
          </p:cNvSpPr>
          <p:nvPr>
            <p:ph type="body" idx="1"/>
          </p:nvPr>
        </p:nvSpPr>
        <p:spPr>
          <a:xfrm>
            <a:off x="469925" y="1636275"/>
            <a:ext cx="84441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Her initial fatigue and exhaustion turned into exhilaration as she moved through water that was clearer and </a:t>
            </a:r>
            <a:r>
              <a:rPr lang="en-US" sz="2400" b="1" u="sng">
                <a:solidFill>
                  <a:srgbClr val="0000FF"/>
                </a:solidFill>
              </a:rPr>
              <a:t>blue as</a:t>
            </a:r>
            <a:r>
              <a:rPr lang="en-US" sz="2400" b="1"/>
              <a:t> any she’d swum in before.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NO CHANGE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more blue than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bluer than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bluer then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 Correct answer is </a:t>
            </a:r>
            <a:r>
              <a:rPr lang="en-US" sz="2400" b="1">
                <a:solidFill>
                  <a:srgbClr val="0000FF"/>
                </a:solidFill>
              </a:rPr>
              <a:t>C…..bluer than…</a:t>
            </a:r>
            <a:r>
              <a:rPr lang="en-US" sz="2400" b="1"/>
              <a:t>.adjective ending has to match….clearer and bluer….C not D…..see slide on then/than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Also SINGLE syllable words usually don’t use more but add er to the end</a:t>
            </a:r>
            <a:endParaRPr sz="24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>
            <a:spLocks noGrp="1"/>
          </p:cNvSpPr>
          <p:nvPr>
            <p:ph type="title"/>
          </p:nvPr>
        </p:nvSpPr>
        <p:spPr>
          <a:xfrm>
            <a:off x="381800" y="66750"/>
            <a:ext cx="8301900" cy="1416600"/>
          </a:xfrm>
          <a:prstGeom prst="rect">
            <a:avLst/>
          </a:prstGeom>
          <a:solidFill>
            <a:srgbClr val="EAD1DC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ALWAYS CHOOSE THE </a:t>
            </a:r>
            <a:r>
              <a:rPr lang="en-US" sz="2400" b="1" u="sng"/>
              <a:t>SIMPLEST</a:t>
            </a:r>
            <a:r>
              <a:rPr lang="en-US" sz="2400"/>
              <a:t> CORRECT EXAMPLE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Be aware, however, of ?’s that ask for the most specific evidence OR descriptive details</a:t>
            </a:r>
            <a:endParaRPr sz="2400"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1"/>
          </p:nvPr>
        </p:nvSpPr>
        <p:spPr>
          <a:xfrm>
            <a:off x="381825" y="1556625"/>
            <a:ext cx="8301900" cy="512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QUESTIONS #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ARE ALL EXAMPLES OF CHOOSING THE SIMPLEST WAY TO EXPRESS THE THOUGHT and </a:t>
            </a:r>
            <a:r>
              <a:rPr lang="en-US" sz="2400" u="sng"/>
              <a:t>AVOID</a:t>
            </a:r>
            <a:r>
              <a:rPr lang="en-US" sz="2400"/>
              <a:t> REDUNDANCY.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Questions #6, 18, 31, 37, 52, 56 and 66 deal w/ being simple and concise - There are a LOT of ?’s on this area!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#6 : </a:t>
            </a:r>
            <a:r>
              <a:rPr lang="en-US" sz="2400" b="1"/>
              <a:t>There’s a crucial part of the preparation </a:t>
            </a:r>
            <a:r>
              <a:rPr lang="en-US" sz="2400" b="1" u="sng"/>
              <a:t>to get ready </a:t>
            </a:r>
            <a:r>
              <a:rPr lang="en-US" sz="2400" b="1"/>
              <a:t>for morel hunting...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</a:rPr>
              <a:t>Answer: J</a:t>
            </a:r>
            <a:r>
              <a:rPr lang="en-US" sz="2400">
                <a:solidFill>
                  <a:srgbClr val="FF0000"/>
                </a:solidFill>
              </a:rPr>
              <a:t> DELETE the underlined portion</a:t>
            </a:r>
            <a:r>
              <a:rPr lang="en-US" sz="2400"/>
              <a:t> / preparation and get ready mean the same thing</a:t>
            </a: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F2CC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Concise/Simple: Question # 18</a:t>
            </a:r>
            <a:endParaRPr sz="2400"/>
          </a:p>
        </p:txBody>
      </p:sp>
      <p:sp>
        <p:nvSpPr>
          <p:cNvPr id="234" name="Google Shape;234;p34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#18 In the fall, as daylight and temperature decrease, migrating monarchs begin their long journey </a:t>
            </a:r>
            <a:r>
              <a:rPr lang="en-US" sz="2400" u="sng"/>
              <a:t>south, an extended flight.</a:t>
            </a:r>
            <a:endParaRPr sz="2400" u="sng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u="sng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 NO CHANGE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G. south, which is far-reaching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</a:rPr>
              <a:t>H. south</a:t>
            </a:r>
            <a:endParaRPr sz="2400" b="1">
              <a:solidFill>
                <a:srgbClr val="FF0000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J. south, which encompasses many miles.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235" name="Google Shape;235;p34" descr="Monarch Butterfly resting 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0149" y="5324475"/>
            <a:ext cx="1782972" cy="1342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>
            <a:spLocks noGrp="1"/>
          </p:cNvSpPr>
          <p:nvPr>
            <p:ph type="title"/>
          </p:nvPr>
        </p:nvSpPr>
        <p:spPr>
          <a:xfrm>
            <a:off x="264325" y="301625"/>
            <a:ext cx="8419500" cy="7998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Concise / Simple: QUESTION #31</a:t>
            </a:r>
            <a:endParaRPr sz="2400"/>
          </a:p>
        </p:txBody>
      </p:sp>
      <p:sp>
        <p:nvSpPr>
          <p:cNvPr id="241" name="Google Shape;241;p35"/>
          <p:cNvSpPr txBox="1">
            <a:spLocks noGrp="1"/>
          </p:cNvSpPr>
          <p:nvPr>
            <p:ph type="body" idx="1"/>
          </p:nvPr>
        </p:nvSpPr>
        <p:spPr>
          <a:xfrm>
            <a:off x="381825" y="1497900"/>
            <a:ext cx="8301900" cy="50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# 31</a:t>
            </a:r>
            <a:r>
              <a:rPr lang="en-US" sz="2400"/>
              <a:t> Historians speculate that one of the world’s oldest toys is the </a:t>
            </a:r>
            <a:r>
              <a:rPr lang="en-US" sz="2400" u="sng"/>
              <a:t>yo-yo, though they know for sure that the oldest toy is the doll.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yo-yo, but it is hard to know for sure, considering the yo-yo’s history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yo-yo, though no one is certain why some ancient yo-yos wer made out of terra cotta, a fragile clay.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 b="1">
                <a:solidFill>
                  <a:srgbClr val="FF0000"/>
                </a:solidFill>
              </a:rPr>
              <a:t>yo-yo.</a:t>
            </a:r>
            <a:endParaRPr sz="2400" b="1">
              <a:solidFill>
                <a:srgbClr val="FF0000"/>
              </a:solidFill>
            </a:endParaRPr>
          </a:p>
        </p:txBody>
      </p:sp>
      <p:pic>
        <p:nvPicPr>
          <p:cNvPr id="242" name="Google Shape;242;p35" descr="Yo Yo, Mainan, Bermain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619476" y="5037025"/>
            <a:ext cx="1064225" cy="1439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/>
              <a:t>Simple / Concise: #37</a:t>
            </a:r>
            <a:endParaRPr sz="3000" b="1"/>
          </a:p>
        </p:txBody>
      </p:sp>
      <p:sp>
        <p:nvSpPr>
          <p:cNvPr id="248" name="Google Shape;248;p36"/>
          <p:cNvSpPr txBox="1">
            <a:spLocks noGrp="1"/>
          </p:cNvSpPr>
          <p:nvPr>
            <p:ph type="body" idx="1"/>
          </p:nvPr>
        </p:nvSpPr>
        <p:spPr>
          <a:xfrm>
            <a:off x="455250" y="1827200"/>
            <a:ext cx="8228700" cy="451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#37 Yo-yo technology </a:t>
            </a:r>
            <a:r>
              <a:rPr lang="en-US" sz="3000" u="sng"/>
              <a:t>really progressed substantially by making</a:t>
            </a:r>
            <a:r>
              <a:rPr lang="en-US" sz="3000"/>
              <a:t> a leap forward in the 1970’s when designers added weighted rims...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457200" lvl="0" indent="-419100" algn="l" rtl="0">
              <a:spcBef>
                <a:spcPts val="580"/>
              </a:spcBef>
              <a:spcAft>
                <a:spcPts val="0"/>
              </a:spcAft>
              <a:buSzPts val="3000"/>
              <a:buAutoNum type="alphaUcPeriod"/>
            </a:pPr>
            <a:r>
              <a:rPr lang="en-US" sz="3000"/>
              <a:t>NO CHANGE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-US" sz="3000"/>
              <a:t>advanced as a result of progressively making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AutoNum type="alphaUcPeriod"/>
            </a:pPr>
            <a:r>
              <a:rPr lang="en-US" sz="3000"/>
              <a:t>jumped ahead and made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000"/>
              <a:buAutoNum type="alphaUcPeriod"/>
            </a:pPr>
            <a:r>
              <a:rPr lang="en-US" sz="3000" b="1">
                <a:solidFill>
                  <a:srgbClr val="FF0000"/>
                </a:solidFill>
              </a:rPr>
              <a:t>made</a:t>
            </a:r>
            <a:endParaRPr sz="3000" b="1">
              <a:solidFill>
                <a:srgbClr val="FF0000"/>
              </a:solidFill>
            </a:endParaRPr>
          </a:p>
        </p:txBody>
      </p:sp>
      <p:pic>
        <p:nvPicPr>
          <p:cNvPr id="249" name="Google Shape;249;p36" descr="File:Yoyo roug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2950" y="3583200"/>
            <a:ext cx="1863275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A3FF47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/>
              <a:t>Simple/ Concise #52</a:t>
            </a:r>
            <a:endParaRPr sz="3600" b="1"/>
          </a:p>
        </p:txBody>
      </p:sp>
      <p:sp>
        <p:nvSpPr>
          <p:cNvPr id="255" name="Google Shape;255;p37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Antarctic seals rely on body fat for warmth, so Cox gained twelve pounds, i</a:t>
            </a:r>
            <a:r>
              <a:rPr lang="en-US" sz="2400" u="sng">
                <a:solidFill>
                  <a:srgbClr val="0000FF"/>
                </a:solidFill>
              </a:rPr>
              <a:t>t was weight</a:t>
            </a:r>
            <a:r>
              <a:rPr lang="en-US" sz="2400"/>
              <a:t> that she hoped would keep her warm in the icy water.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	NO CHANGE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G.  she put on weight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H.  she gained it so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J.   weight</a:t>
            </a:r>
            <a:endParaRPr sz="24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Simplest answer…..don’t need “it was”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Simple/Concise #56</a:t>
            </a:r>
            <a:endParaRPr sz="3000"/>
          </a:p>
        </p:txBody>
      </p:sp>
      <p:sp>
        <p:nvSpPr>
          <p:cNvPr id="261" name="Google Shape;261;p38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Her initial </a:t>
            </a:r>
            <a:r>
              <a:rPr lang="en-US" sz="2400">
                <a:solidFill>
                  <a:srgbClr val="0000FF"/>
                </a:solidFill>
              </a:rPr>
              <a:t>fatigue and exhaustion</a:t>
            </a:r>
            <a:r>
              <a:rPr lang="en-US" sz="2400"/>
              <a:t> turned into exhilaration as she moved through water that was clearer and blue as any she’d swum in before.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  NO CHANGE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G.  exhaustion</a:t>
            </a:r>
            <a:endParaRPr sz="2400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H.  exhaustion that left her feeling fatigued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J.	  exhausting fatigue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Simplest choice….exhaustion and fatigue mean the same…..just use exhaustion</a:t>
            </a:r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00FFFF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Simple/Concise   #66</a:t>
            </a:r>
            <a:endParaRPr sz="2400" b="1"/>
          </a:p>
        </p:txBody>
      </p:sp>
      <p:sp>
        <p:nvSpPr>
          <p:cNvPr id="267" name="Google Shape;267;p39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In 1946, he left the Army and began working </a:t>
            </a:r>
            <a:r>
              <a:rPr lang="en-US" sz="3000" u="sng">
                <a:solidFill>
                  <a:srgbClr val="0000FF"/>
                </a:solidFill>
              </a:rPr>
              <a:t>at a job that was</a:t>
            </a:r>
            <a:r>
              <a:rPr lang="en-US" sz="3000"/>
              <a:t> a self-employed photographer.   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  NO CHANGE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G.  for himself as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H. </a:t>
            </a:r>
            <a:r>
              <a:rPr lang="en-US" sz="2400">
                <a:solidFill>
                  <a:srgbClr val="0000FF"/>
                </a:solidFill>
              </a:rPr>
              <a:t> as</a:t>
            </a:r>
            <a:endParaRPr sz="2400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J.  DELETE the underlined portion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simplest phrasing…..”</a:t>
            </a:r>
            <a:r>
              <a:rPr lang="en-US" sz="2400">
                <a:solidFill>
                  <a:srgbClr val="0000FF"/>
                </a:solidFill>
              </a:rPr>
              <a:t>as</a:t>
            </a:r>
            <a:r>
              <a:rPr lang="en-US" sz="2400"/>
              <a:t> a self-employed photographer”</a:t>
            </a:r>
            <a:endParaRPr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>
            <a:spLocks noGrp="1"/>
          </p:cNvSpPr>
          <p:nvPr>
            <p:ph type="title"/>
          </p:nvPr>
        </p:nvSpPr>
        <p:spPr>
          <a:xfrm>
            <a:off x="1446212" y="301625"/>
            <a:ext cx="7313700" cy="1143000"/>
          </a:xfrm>
          <a:prstGeom prst="rect">
            <a:avLst/>
          </a:prstGeom>
          <a:solidFill>
            <a:srgbClr val="FF00FF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TRANSITIONS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# </a:t>
            </a:r>
            <a:endParaRPr sz="2400"/>
          </a:p>
        </p:txBody>
      </p:sp>
      <p:sp>
        <p:nvSpPr>
          <p:cNvPr id="273" name="Google Shape;273;p40"/>
          <p:cNvSpPr txBox="1">
            <a:spLocks noGrp="1"/>
          </p:cNvSpPr>
          <p:nvPr>
            <p:ph type="body" idx="1"/>
          </p:nvPr>
        </p:nvSpPr>
        <p:spPr>
          <a:xfrm>
            <a:off x="499300" y="1600700"/>
            <a:ext cx="8184300" cy="49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Determine what transitional word makes the most sense</a:t>
            </a:r>
            <a:r>
              <a:rPr lang="en-US" sz="3000"/>
              <a:t> </a:t>
            </a:r>
            <a:r>
              <a:rPr lang="en-US" sz="3000" b="1" u="sng"/>
              <a:t>in the context. </a:t>
            </a:r>
            <a:r>
              <a:rPr lang="en-US" sz="3000" b="1"/>
              <a:t> Look at prior sentence!</a:t>
            </a:r>
            <a:endParaRPr sz="30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Know what transitional words mean.  </a:t>
            </a:r>
            <a:r>
              <a:rPr lang="en-US" sz="3000" b="1" u="sng">
                <a:solidFill>
                  <a:schemeClr val="hlink"/>
                </a:solidFill>
                <a:hlinkClick r:id="rId3"/>
              </a:rPr>
              <a:t>CLICK HERE</a:t>
            </a:r>
            <a:r>
              <a:rPr lang="en-US" sz="2400"/>
              <a:t> for an overview of the meaning of transitional words.  HANDOUT also available.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Try online activities for additional practice and online quiz.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Questions 21, 25, 27, 33, 47, 54 and 69 deal with transitions </a:t>
            </a:r>
            <a:endParaRPr sz="2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TRANSITIONS / Question # 21</a:t>
            </a:r>
            <a:endParaRPr sz="3600"/>
          </a:p>
        </p:txBody>
      </p:sp>
      <p:sp>
        <p:nvSpPr>
          <p:cNvPr id="279" name="Google Shape;279;p41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#21 </a:t>
            </a:r>
            <a:r>
              <a:rPr lang="en-US" sz="2400" u="sng"/>
              <a:t>Besides</a:t>
            </a:r>
            <a:r>
              <a:rPr lang="en-US" sz="2400"/>
              <a:t>, most monarchs, millions of them across the United States and Canada-- migrate as many as three thousands miles to ...</a:t>
            </a:r>
            <a:endParaRPr sz="2400"/>
          </a:p>
          <a:p>
            <a:pPr marL="128904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Finally,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>
                <a:solidFill>
                  <a:srgbClr val="FF0000"/>
                </a:solidFill>
              </a:rPr>
              <a:t>However,</a:t>
            </a:r>
            <a:endParaRPr sz="2400">
              <a:solidFill>
                <a:srgbClr val="FF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Therefore,</a:t>
            </a:r>
            <a:endParaRPr sz="2400"/>
          </a:p>
        </p:txBody>
      </p:sp>
      <p:pic>
        <p:nvPicPr>
          <p:cNvPr id="280" name="Google Shape;280;p41" descr="File:Globe.sv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019700" y="3803475"/>
            <a:ext cx="2013100" cy="201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TRANSITIONS / Question # 27</a:t>
            </a:r>
            <a:endParaRPr sz="3000"/>
          </a:p>
        </p:txBody>
      </p:sp>
      <p:sp>
        <p:nvSpPr>
          <p:cNvPr id="286" name="Google Shape;286;p42"/>
          <p:cNvSpPr txBox="1">
            <a:spLocks noGrp="1"/>
          </p:cNvSpPr>
          <p:nvPr>
            <p:ph type="body" idx="1"/>
          </p:nvPr>
        </p:nvSpPr>
        <p:spPr>
          <a:xfrm>
            <a:off x="1370000" y="1827199"/>
            <a:ext cx="7313700" cy="444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 i="1"/>
              <a:t>#27 </a:t>
            </a:r>
            <a:r>
              <a:rPr lang="en-US" sz="2400" u="sng"/>
              <a:t>When</a:t>
            </a:r>
            <a:r>
              <a:rPr lang="en-US" sz="2400"/>
              <a:t> monarchs that don’t migrate to Mexico live only four to six weeks...</a:t>
            </a:r>
            <a:r>
              <a:rPr lang="en-US" sz="2400" b="1" i="1"/>
              <a:t> </a:t>
            </a:r>
            <a:endParaRPr sz="2400" b="1" i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 i="1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IF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 b="1">
                <a:solidFill>
                  <a:srgbClr val="FF0000"/>
                </a:solidFill>
              </a:rPr>
              <a:t>WHILE</a:t>
            </a:r>
            <a:endParaRPr sz="2400" b="1">
              <a:solidFill>
                <a:srgbClr val="FF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SO THAT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 i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</p:txBody>
      </p:sp>
      <p:pic>
        <p:nvPicPr>
          <p:cNvPr id="287" name="Google Shape;287;p42" descr="Other resolutions: 320 × 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1325" y="4478998"/>
            <a:ext cx="2992675" cy="1989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3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7EF8">
              <a:alpha val="55769"/>
            </a:srgb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TRANSITIONS / #33</a:t>
            </a:r>
            <a:endParaRPr sz="3000"/>
          </a:p>
        </p:txBody>
      </p:sp>
      <p:sp>
        <p:nvSpPr>
          <p:cNvPr id="293" name="Google Shape;293;p43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#33 Egyptian temples, </a:t>
            </a:r>
            <a:r>
              <a:rPr lang="en-US" sz="2400" b="1" u="sng"/>
              <a:t>if</a:t>
            </a:r>
            <a:r>
              <a:rPr lang="en-US" sz="2400" i="1" u="sng"/>
              <a:t> </a:t>
            </a:r>
            <a:r>
              <a:rPr lang="en-US" sz="2400"/>
              <a:t>written mention of yo-yos goes back to the fifth century B.C.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AutoNum type="alphaUcPeriod"/>
            </a:pPr>
            <a:r>
              <a:rPr lang="en-US" sz="2400" b="1">
                <a:solidFill>
                  <a:srgbClr val="FF0000"/>
                </a:solidFill>
              </a:rPr>
              <a:t>and</a:t>
            </a:r>
            <a:endParaRPr sz="2400" b="1">
              <a:solidFill>
                <a:srgbClr val="FF0000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since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because</a:t>
            </a:r>
            <a:endParaRPr sz="2400"/>
          </a:p>
        </p:txBody>
      </p:sp>
      <p:pic>
        <p:nvPicPr>
          <p:cNvPr id="294" name="Google Shape;294;p43" descr="Original (3142 × 2000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8624" y="3656625"/>
            <a:ext cx="3476152" cy="221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4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TRANSITIONS #47</a:t>
            </a:r>
            <a:endParaRPr sz="3000"/>
          </a:p>
        </p:txBody>
      </p:sp>
      <p:sp>
        <p:nvSpPr>
          <p:cNvPr id="300" name="Google Shape;300;p44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#47  At forty-five, she would of been training for two years for this event, </a:t>
            </a:r>
            <a:r>
              <a:rPr lang="en-US" sz="2400" b="1">
                <a:solidFill>
                  <a:srgbClr val="0000FF"/>
                </a:solidFill>
              </a:rPr>
              <a:t>which</a:t>
            </a:r>
            <a:r>
              <a:rPr lang="en-US" sz="2400" b="1"/>
              <a:t> she hoped her preparations would pay off. 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 NO CHANGE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AutoNum type="alphaUcPeriod"/>
            </a:pPr>
            <a:r>
              <a:rPr lang="en-US" sz="2400" b="1">
                <a:solidFill>
                  <a:srgbClr val="0000FF"/>
                </a:solidFill>
              </a:rPr>
              <a:t>and</a:t>
            </a:r>
            <a:endParaRPr sz="2400" b="1">
              <a:solidFill>
                <a:srgbClr val="0000FF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than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 b="1"/>
              <a:t>delete the underlined portion</a:t>
            </a:r>
            <a:endParaRPr sz="2400" b="1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 “and” is the correct conjunction</a:t>
            </a:r>
            <a:endParaRPr sz="2400" b="1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TRANSITIONS #54</a:t>
            </a:r>
            <a:endParaRPr sz="2400" b="1"/>
          </a:p>
        </p:txBody>
      </p:sp>
      <p:sp>
        <p:nvSpPr>
          <p:cNvPr id="306" name="Google Shape;306;p45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#54  In November 2002, </a:t>
            </a:r>
            <a:r>
              <a:rPr lang="en-US" sz="2400">
                <a:solidFill>
                  <a:srgbClr val="0000FF"/>
                </a:solidFill>
              </a:rPr>
              <a:t>a crew of </a:t>
            </a:r>
            <a:r>
              <a:rPr lang="en-US" sz="2400"/>
              <a:t>physicians, sailors, and expedition experts, Cox headed for Neko Harbor on the Antarctic Peninsula. 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  NO CHANGE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G.  a crew made up of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H.  with a crew of</a:t>
            </a:r>
            <a:endParaRPr sz="2400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J.  Delete the underlined portion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…..need a conjunction “with” in order for the sentence to make sense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6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C9DAF8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TRANSITIONS #69</a:t>
            </a:r>
            <a:endParaRPr sz="2400" b="1"/>
          </a:p>
        </p:txBody>
      </p:sp>
      <p:sp>
        <p:nvSpPr>
          <p:cNvPr id="312" name="Google Shape;312;p46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Withers often traveled with and photographed </a:t>
            </a:r>
            <a:r>
              <a:rPr lang="en-US" sz="2400" u="sng">
                <a:solidFill>
                  <a:srgbClr val="0000FF"/>
                </a:solidFill>
              </a:rPr>
              <a:t>such historic figures </a:t>
            </a:r>
            <a:r>
              <a:rPr lang="en-US" sz="2400" u="sng">
                <a:solidFill>
                  <a:srgbClr val="1155CC"/>
                </a:solidFill>
              </a:rPr>
              <a:t>as</a:t>
            </a:r>
            <a:r>
              <a:rPr lang="en-US" sz="2400"/>
              <a:t> Martin Luther King Jr., Medgar Evers, and James Meredith.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#69.  Which of the following alternatives to the underlined portion would </a:t>
            </a:r>
            <a:r>
              <a:rPr lang="en-US" sz="2400" b="1" u="sng"/>
              <a:t>NOT</a:t>
            </a:r>
            <a:r>
              <a:rPr lang="en-US" sz="2400"/>
              <a:t> be acceptable?</a:t>
            </a: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 such historical figures as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historical figures such as 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such historic figures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historic figures like  </a:t>
            </a: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C. would not be correct</a:t>
            </a:r>
            <a:r>
              <a:rPr lang="en-US" sz="2400"/>
              <a:t>…...need a conjunction on the end of the phrase to make the transition - </a:t>
            </a:r>
            <a:r>
              <a:rPr lang="en-US" sz="2400" b="1"/>
              <a:t>TRICK QUESTION</a:t>
            </a:r>
            <a:r>
              <a:rPr lang="en-US" sz="2400"/>
              <a:t> asking which is NOT correct!!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7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D96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AGREEMENT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# </a:t>
            </a:r>
            <a:endParaRPr sz="2400"/>
          </a:p>
        </p:txBody>
      </p:sp>
      <p:sp>
        <p:nvSpPr>
          <p:cNvPr id="318" name="Google Shape;318;p47"/>
          <p:cNvSpPr txBox="1">
            <a:spLocks noGrp="1"/>
          </p:cNvSpPr>
          <p:nvPr>
            <p:ph type="body" idx="1"/>
          </p:nvPr>
        </p:nvSpPr>
        <p:spPr>
          <a:xfrm>
            <a:off x="562312" y="178316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ctr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Subject and Verbs must agree  AND</a:t>
            </a:r>
            <a:endParaRPr sz="2400" b="1"/>
          </a:p>
          <a:p>
            <a:pPr marL="342900" lvl="0" indent="-213995" algn="ctr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Subjects and Pronouns must agree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</a:rPr>
              <a:t>Reminders:</a:t>
            </a:r>
            <a:r>
              <a:rPr lang="en-US" sz="2400" b="1"/>
              <a:t> </a:t>
            </a:r>
            <a:endParaRPr sz="2400" b="1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Char char="○"/>
            </a:pPr>
            <a:r>
              <a:rPr lang="en-US" sz="2400" b="1"/>
              <a:t>singular verbs end in s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800100" lvl="0" indent="-213994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He dances</a:t>
            </a:r>
            <a:endParaRPr sz="2400" b="1"/>
          </a:p>
          <a:p>
            <a:pPr marL="800100" lvl="0" indent="-213994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They dance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Char char="○"/>
            </a:pPr>
            <a:r>
              <a:rPr lang="en-US" sz="2400" b="1"/>
              <a:t>Also don’t be distracted by words that come after the subject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</p:txBody>
      </p:sp>
      <p:pic>
        <p:nvPicPr>
          <p:cNvPr id="319" name="Google Shape;319;p47" descr="Birds, Dance, Dancing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875" y="3861125"/>
            <a:ext cx="2436125" cy="1720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643B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Question # 71</a:t>
            </a:r>
            <a:endParaRPr sz="3600"/>
          </a:p>
        </p:txBody>
      </p:sp>
      <p:sp>
        <p:nvSpPr>
          <p:cNvPr id="325" name="Google Shape;325;p48"/>
          <p:cNvSpPr txBox="1">
            <a:spLocks noGrp="1"/>
          </p:cNvSpPr>
          <p:nvPr>
            <p:ph type="body" idx="1"/>
          </p:nvPr>
        </p:nvSpPr>
        <p:spPr>
          <a:xfrm>
            <a:off x="1370000" y="1827199"/>
            <a:ext cx="7313700" cy="46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/>
              <a:t>For instance, his photos of Memphis’s Beale Street jazz and blues musicians </a:t>
            </a:r>
            <a:r>
              <a:rPr lang="en-US" sz="2400">
                <a:solidFill>
                  <a:srgbClr val="0000FF"/>
                </a:solidFill>
              </a:rPr>
              <a:t>includes</a:t>
            </a:r>
            <a:r>
              <a:rPr lang="en-US" sz="2400"/>
              <a:t> the likes of B.B. King, Aretha Franklin, and Elvis Presley.</a:t>
            </a:r>
            <a:endParaRPr sz="2400"/>
          </a:p>
          <a:p>
            <a:pPr marL="457200" lvl="0" indent="-381000" algn="l" rtl="0">
              <a:spcBef>
                <a:spcPts val="58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NO CHANGE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does include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UcPeriod"/>
            </a:pPr>
            <a:r>
              <a:rPr lang="en-US" sz="2400"/>
              <a:t>including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AutoNum type="alphaUcPeriod"/>
            </a:pPr>
            <a:r>
              <a:rPr lang="en-US" sz="2400">
                <a:solidFill>
                  <a:srgbClr val="0000FF"/>
                </a:solidFill>
              </a:rPr>
              <a:t>include</a:t>
            </a:r>
            <a:endParaRPr sz="2400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D is correct. subject and verb must agree…..you have a plural subject photos the verb you use must agree…….include is the verb that agrees </a:t>
            </a:r>
            <a:endParaRPr sz="2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66FF3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Verb Tense #38</a:t>
            </a:r>
            <a:endParaRPr sz="3600"/>
          </a:p>
        </p:txBody>
      </p:sp>
      <p:sp>
        <p:nvSpPr>
          <p:cNvPr id="331" name="Google Shape;331;p49"/>
          <p:cNvSpPr txBox="1">
            <a:spLocks noGrp="1"/>
          </p:cNvSpPr>
          <p:nvPr>
            <p:ph type="body" idx="1"/>
          </p:nvPr>
        </p:nvSpPr>
        <p:spPr>
          <a:xfrm>
            <a:off x="1105687" y="178316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#38   The American craze for the toy </a:t>
            </a:r>
            <a:r>
              <a:rPr lang="en-US" sz="2400" b="1">
                <a:solidFill>
                  <a:srgbClr val="0000FF"/>
                </a:solidFill>
              </a:rPr>
              <a:t>began</a:t>
            </a:r>
            <a:r>
              <a:rPr lang="en-US" sz="2400" b="1"/>
              <a:t> when the entrepreneur Donald Duncan saw a demonstration of Flores’s new yo-yo.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FF"/>
                </a:solidFill>
              </a:rPr>
              <a:t>F.  NO CHANGE</a:t>
            </a:r>
            <a:endParaRPr sz="24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G.  begins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H.  begun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J.  had began</a:t>
            </a: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Verb tense must make sense in the sentence. Need began which is past since this happened in the past. </a:t>
            </a:r>
            <a:endParaRPr sz="2400" b="1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7EF8">
              <a:alpha val="55769"/>
            </a:srgb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/>
              <a:t>Verb Tense #46</a:t>
            </a:r>
            <a:endParaRPr sz="3000" b="1"/>
          </a:p>
        </p:txBody>
      </p:sp>
      <p:sp>
        <p:nvSpPr>
          <p:cNvPr id="337" name="Google Shape;337;p50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#46  At forty-five, she </a:t>
            </a:r>
            <a:r>
              <a:rPr lang="en-US" sz="2400" b="1">
                <a:solidFill>
                  <a:srgbClr val="0000FF"/>
                </a:solidFill>
              </a:rPr>
              <a:t>would of</a:t>
            </a:r>
            <a:r>
              <a:rPr lang="en-US" sz="2400" b="1"/>
              <a:t> been training for two years for this event, which she hoped her preparations would pay off.  </a:t>
            </a:r>
            <a:r>
              <a:rPr lang="en-US"/>
              <a:t> </a:t>
            </a:r>
            <a:endParaRPr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F.  NO CHANGE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FF"/>
                </a:solidFill>
              </a:rPr>
              <a:t>G.  had</a:t>
            </a:r>
            <a:endParaRPr sz="2400" b="1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H.  have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J.  had to of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b="1"/>
              <a:t>G. “had” is the correct tense, past tense…..”would of” isn’t a correct verb it would be “would have” but the tense isn’t correct</a:t>
            </a: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B45BFF">
              <a:alpha val="53460"/>
            </a:srgbClr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COMPLEX SENTENCES</a:t>
            </a:r>
            <a:endParaRPr sz="3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3" name="Google Shape;343;p51"/>
          <p:cNvSpPr txBox="1">
            <a:spLocks noGrp="1"/>
          </p:cNvSpPr>
          <p:nvPr>
            <p:ph type="body" idx="1"/>
          </p:nvPr>
        </p:nvSpPr>
        <p:spPr>
          <a:xfrm>
            <a:off x="323075" y="1586000"/>
            <a:ext cx="8360700" cy="513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Complex sentences have: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a </a:t>
            </a:r>
            <a:r>
              <a:rPr lang="en-US" sz="2400" b="1"/>
              <a:t>dependent clause </a:t>
            </a:r>
            <a:r>
              <a:rPr lang="en-US" sz="2400"/>
              <a:t>(otherwise known as a subordinating clause) which can NOT stand alone.  Dependent clauses are DEPENDENT (like a baby is dependent on adults) and must be joined w/ an independent clause or they are a FRAGMENT</a:t>
            </a:r>
            <a:endParaRPr sz="2400"/>
          </a:p>
          <a:p>
            <a:pPr marL="342900" lvl="0" indent="-213995" algn="ctr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+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an</a:t>
            </a:r>
            <a:r>
              <a:rPr lang="en-US" sz="2400" b="1"/>
              <a:t> independent clause </a:t>
            </a:r>
            <a:r>
              <a:rPr lang="en-US" sz="2400"/>
              <a:t>which is a complete sentence that CAN stand alone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 </a:t>
            </a:r>
            <a:endParaRPr sz="2400"/>
          </a:p>
        </p:txBody>
      </p:sp>
      <p:pic>
        <p:nvPicPr>
          <p:cNvPr id="344" name="Google Shape;344;p51" descr="Baby, New, Black, Two,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5651" y="1815850"/>
            <a:ext cx="1073749" cy="1371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Complex Sentences Continued</a:t>
            </a:r>
            <a:endParaRPr sz="3600"/>
          </a:p>
        </p:txBody>
      </p:sp>
      <p:sp>
        <p:nvSpPr>
          <p:cNvPr id="350" name="Google Shape;350;p52"/>
          <p:cNvSpPr txBox="1">
            <a:spLocks noGrp="1"/>
          </p:cNvSpPr>
          <p:nvPr>
            <p:ph type="body" idx="1"/>
          </p:nvPr>
        </p:nvSpPr>
        <p:spPr>
          <a:xfrm>
            <a:off x="1370000" y="1827198"/>
            <a:ext cx="7313700" cy="47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If the DEPENDENT clause comes FIRST, a comma IS  NEEDED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If the DEPENDENT CLAUSE comes second, a comma is NOT needed.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 u="sng"/>
              <a:t>Because I love math</a:t>
            </a:r>
            <a:r>
              <a:rPr lang="en-US" sz="2400" b="1"/>
              <a:t>, </a:t>
            </a:r>
            <a:r>
              <a:rPr lang="en-US" sz="2400"/>
              <a:t>I am going to be an engineer.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I am going to be an engineer </a:t>
            </a:r>
            <a:r>
              <a:rPr lang="en-US" sz="2400" u="sng"/>
              <a:t>because I love math</a:t>
            </a:r>
            <a:r>
              <a:rPr lang="en-US" sz="2400"/>
              <a:t>.</a:t>
            </a:r>
            <a:endParaRPr sz="2400"/>
          </a:p>
        </p:txBody>
      </p:sp>
      <p:pic>
        <p:nvPicPr>
          <p:cNvPr id="351" name="Google Shape;351;p52" descr="File:Comma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788" y="945325"/>
            <a:ext cx="1142730" cy="145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52" descr="No higher resolution availabl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9800" y="3671300"/>
            <a:ext cx="858175" cy="8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3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  <a:solidFill>
            <a:srgbClr val="FFFF00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#Question 62</a:t>
            </a:r>
            <a:endParaRPr sz="3600"/>
          </a:p>
        </p:txBody>
      </p:sp>
      <p:sp>
        <p:nvSpPr>
          <p:cNvPr id="358" name="Google Shape;358;p53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Using his hometown as his </a:t>
            </a:r>
            <a:r>
              <a:rPr lang="en-US" sz="2400" u="sng">
                <a:solidFill>
                  <a:srgbClr val="0000FF"/>
                </a:solidFill>
              </a:rPr>
              <a:t>base and documenting </a:t>
            </a:r>
            <a:r>
              <a:rPr lang="en-US" sz="2400"/>
              <a:t>the key people and events of the world in which he grew up, observed, and learned.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F.	 NO CHANGE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G. base. Withers documented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FF"/>
                </a:solidFill>
              </a:rPr>
              <a:t>H. base, Withers documented</a:t>
            </a:r>
            <a:endParaRPr sz="2400">
              <a:solidFill>
                <a:srgbClr val="0000FF"/>
              </a:solidFill>
            </a:endParaRPr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J.  base, documenting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H is correct….You need to have a comma after the introductory clause…...also need to change the verb tense to make it parallel </a:t>
            </a: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24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2400"/>
              <a:t>   </a:t>
            </a:r>
            <a:endParaRPr sz="24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4"/>
          <p:cNvSpPr txBox="1">
            <a:spLocks noGrp="1"/>
          </p:cNvSpPr>
          <p:nvPr>
            <p:ph type="title"/>
          </p:nvPr>
        </p:nvSpPr>
        <p:spPr>
          <a:xfrm>
            <a:off x="1370000" y="301625"/>
            <a:ext cx="7313700" cy="303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Check your Answers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How did you do on 3, 5, 11, 30, and 34?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</p:txBody>
      </p:sp>
      <p:sp>
        <p:nvSpPr>
          <p:cNvPr id="364" name="Google Shape;364;p54"/>
          <p:cNvSpPr txBox="1">
            <a:spLocks noGrp="1"/>
          </p:cNvSpPr>
          <p:nvPr>
            <p:ph type="body" idx="1"/>
          </p:nvPr>
        </p:nvSpPr>
        <p:spPr>
          <a:xfrm>
            <a:off x="1370000" y="2760824"/>
            <a:ext cx="7313700" cy="31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ctr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600"/>
              <a:t>ALL of these questions ask you to select answers that provide </a:t>
            </a:r>
            <a:r>
              <a:rPr lang="en-US" sz="3600" b="1"/>
              <a:t>specific evidence</a:t>
            </a:r>
            <a:r>
              <a:rPr lang="en-US" sz="3600"/>
              <a:t> </a:t>
            </a:r>
            <a:endParaRPr sz="3600"/>
          </a:p>
        </p:txBody>
      </p:sp>
      <p:pic>
        <p:nvPicPr>
          <p:cNvPr id="365" name="Google Shape;365;p54" descr="File:Lady-justice-Dublin-L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2200" y="5125150"/>
            <a:ext cx="1432950" cy="143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5"/>
          <p:cNvSpPr txBox="1">
            <a:spLocks noGrp="1"/>
          </p:cNvSpPr>
          <p:nvPr>
            <p:ph type="title"/>
          </p:nvPr>
        </p:nvSpPr>
        <p:spPr>
          <a:xfrm>
            <a:off x="1370012" y="301625"/>
            <a:ext cx="7313700" cy="114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CHECK your Answers: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How did you do on 1 and 36?</a:t>
            </a:r>
            <a:endParaRPr sz="3000"/>
          </a:p>
        </p:txBody>
      </p:sp>
      <p:sp>
        <p:nvSpPr>
          <p:cNvPr id="371" name="Google Shape;371;p55"/>
          <p:cNvSpPr txBox="1">
            <a:spLocks noGrp="1"/>
          </p:cNvSpPr>
          <p:nvPr>
            <p:ph type="body" idx="1"/>
          </p:nvPr>
        </p:nvSpPr>
        <p:spPr>
          <a:xfrm>
            <a:off x="1370012" y="1827212"/>
            <a:ext cx="73137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These questions are tricky for most people they are asking for what is incorrect (i.e. least acceptable, NOT acceptable, etc.)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Watch out for questions like this.</a:t>
            </a:r>
            <a:endParaRPr sz="3000"/>
          </a:p>
        </p:txBody>
      </p:sp>
      <p:pic>
        <p:nvPicPr>
          <p:cNvPr id="372" name="Google Shape;372;p55" descr="Ope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2275" y="5110475"/>
            <a:ext cx="1353475" cy="13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 txBox="1">
            <a:spLocks noGrp="1"/>
          </p:cNvSpPr>
          <p:nvPr>
            <p:ph type="title"/>
          </p:nvPr>
        </p:nvSpPr>
        <p:spPr>
          <a:xfrm>
            <a:off x="1370000" y="301625"/>
            <a:ext cx="7313700" cy="187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CHECK out online links on Ms. Kaminski’s web page for more review, clarification, and interactive online activities including ACT Prep Sites!</a:t>
            </a:r>
            <a:endParaRPr sz="3000"/>
          </a:p>
        </p:txBody>
      </p:sp>
      <p:sp>
        <p:nvSpPr>
          <p:cNvPr id="378" name="Google Shape;378;p56"/>
          <p:cNvSpPr txBox="1">
            <a:spLocks noGrp="1"/>
          </p:cNvSpPr>
          <p:nvPr>
            <p:ph type="body" idx="1"/>
          </p:nvPr>
        </p:nvSpPr>
        <p:spPr>
          <a:xfrm>
            <a:off x="484600" y="2179925"/>
            <a:ext cx="8199000" cy="44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Also taking more SAMPLE tests also help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Sample tests available 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from us 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Also check out the ACT </a:t>
            </a:r>
            <a:endParaRPr sz="3000"/>
          </a:p>
          <a:p>
            <a:pPr marL="342900" lvl="0" indent="-213995" algn="l" rtl="0">
              <a:spcBef>
                <a:spcPts val="580"/>
              </a:spcBef>
              <a:spcAft>
                <a:spcPts val="0"/>
              </a:spcAft>
              <a:buNone/>
            </a:pPr>
            <a:r>
              <a:rPr lang="en-US" sz="3000"/>
              <a:t>books in the LMC</a:t>
            </a:r>
            <a:endParaRPr sz="3000"/>
          </a:p>
        </p:txBody>
      </p:sp>
      <p:pic>
        <p:nvPicPr>
          <p:cNvPr id="379" name="Google Shape;379;p56" descr="Computer, Black, Notebook, Top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1575" y="3243500"/>
            <a:ext cx="3616800" cy="337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33CCCC"/>
      </a:accent4>
      <a:accent5>
        <a:srgbClr val="99CCCC"/>
      </a:accent5>
      <a:accent6>
        <a:srgbClr val="FFFFFF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2376</Words>
  <Application>Microsoft Office PowerPoint</Application>
  <PresentationFormat>On-screen Show (4:3)</PresentationFormat>
  <Paragraphs>380</Paragraphs>
  <Slides>53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Verdana</vt:lpstr>
      <vt:lpstr>Tahoma</vt:lpstr>
      <vt:lpstr>Georgia</vt:lpstr>
      <vt:lpstr>Droid Sans Mono</vt:lpstr>
      <vt:lpstr>Arial</vt:lpstr>
      <vt:lpstr>Eclipse</vt:lpstr>
      <vt:lpstr>ACT English Test 1165D 75 questions, 45 minutes</vt:lpstr>
      <vt:lpstr>ACT English Test 75 questions, 45 minutes</vt:lpstr>
      <vt:lpstr>STRATEGIES FOR THE ENGLISH SUBTEST</vt:lpstr>
      <vt:lpstr>Consider a Question’s Context Before You Choose an Answer </vt:lpstr>
      <vt:lpstr>Be Aware of the Connotations of Words</vt:lpstr>
      <vt:lpstr>Examine the Underlined Portions</vt:lpstr>
      <vt:lpstr>Double-check your answer</vt:lpstr>
      <vt:lpstr>Watch out!</vt:lpstr>
      <vt:lpstr>BE CONCISE!!!    LOTS of ?’s Address This!</vt:lpstr>
      <vt:lpstr>READ ?’s CAREFULLY - Even if you feel like you are in a bit of a hurry</vt:lpstr>
      <vt:lpstr>TRANSITIONS </vt:lpstr>
      <vt:lpstr>Usage/Mechanics</vt:lpstr>
      <vt:lpstr>Parallel Structure   (requires looking at context)</vt:lpstr>
      <vt:lpstr>Here is an example of Parallel Structure from a DIFFERENT TEST</vt:lpstr>
      <vt:lpstr>Grammatical Agreement</vt:lpstr>
      <vt:lpstr>Pronoun and Antecedent</vt:lpstr>
      <vt:lpstr>Agreement Check for Understanding</vt:lpstr>
      <vt:lpstr>Adjectives and Adverbs</vt:lpstr>
      <vt:lpstr>Verb Forms</vt:lpstr>
      <vt:lpstr>Pronoun Forms and Cases</vt:lpstr>
      <vt:lpstr>There-Their-They’re</vt:lpstr>
      <vt:lpstr>THAN vs THEN</vt:lpstr>
      <vt:lpstr>Sentence Structure Errors</vt:lpstr>
      <vt:lpstr>Adjectives and Adverbs</vt:lpstr>
      <vt:lpstr>Question #17</vt:lpstr>
      <vt:lpstr>THEN vs THAN: Question # 12</vt:lpstr>
      <vt:lpstr>        THAN VS. THEN QUESTION #57</vt:lpstr>
      <vt:lpstr>PARALLEL STRUCTURE # 41, 57</vt:lpstr>
      <vt:lpstr> Question # 57</vt:lpstr>
      <vt:lpstr>ALWAYS CHOOSE THE SIMPLEST CORRECT EXAMPLE Be aware, however, of ?’s that ask for the most specific evidence OR descriptive details</vt:lpstr>
      <vt:lpstr>Concise/Simple: Question # 18</vt:lpstr>
      <vt:lpstr>Concise / Simple: QUESTION #31</vt:lpstr>
      <vt:lpstr>Simple / Concise: #37</vt:lpstr>
      <vt:lpstr>Simple/ Concise #52</vt:lpstr>
      <vt:lpstr>Simple/Concise #56</vt:lpstr>
      <vt:lpstr>Simple/Concise   #66</vt:lpstr>
      <vt:lpstr>TRANSITIONS # </vt:lpstr>
      <vt:lpstr>TRANSITIONS / Question # 21</vt:lpstr>
      <vt:lpstr>TRANSITIONS / Question # 27</vt:lpstr>
      <vt:lpstr>TRANSITIONS / #33</vt:lpstr>
      <vt:lpstr>TRANSITIONS #47</vt:lpstr>
      <vt:lpstr>TRANSITIONS #54</vt:lpstr>
      <vt:lpstr>TRANSITIONS #69</vt:lpstr>
      <vt:lpstr>AGREEMENT # </vt:lpstr>
      <vt:lpstr>Question # 71</vt:lpstr>
      <vt:lpstr>Verb Tense #38</vt:lpstr>
      <vt:lpstr>Verb Tense #46</vt:lpstr>
      <vt:lpstr>COMPLEX SENTENCES </vt:lpstr>
      <vt:lpstr>Complex Sentences Continued</vt:lpstr>
      <vt:lpstr>#Question 62</vt:lpstr>
      <vt:lpstr>Check your Answers How did you do on 3, 5, 11, 30, and 34? </vt:lpstr>
      <vt:lpstr>CHECK your Answers: How did you do on 1 and 36?</vt:lpstr>
      <vt:lpstr>CHECK out online links on Ms. Kaminski’s web page for more review, clarification, and interactive online activities including ACT Prep Sites!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 English Test 1165D 75 questions, 45 minutes</dc:title>
  <dc:creator>Harrelson, Robin</dc:creator>
  <cp:lastModifiedBy>Harrelson, Robin</cp:lastModifiedBy>
  <cp:revision>1</cp:revision>
  <dcterms:modified xsi:type="dcterms:W3CDTF">2020-01-10T18:58:16Z</dcterms:modified>
</cp:coreProperties>
</file>