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notesMasterIdLst>
    <p:notesMasterId r:id="rId17"/>
  </p:notesMasterIdLst>
  <p:sldIdLst>
    <p:sldId id="256" r:id="rId2"/>
    <p:sldId id="257" r:id="rId3"/>
    <p:sldId id="279" r:id="rId4"/>
    <p:sldId id="276" r:id="rId5"/>
    <p:sldId id="277" r:id="rId6"/>
    <p:sldId id="260" r:id="rId7"/>
    <p:sldId id="281" r:id="rId8"/>
    <p:sldId id="272" r:id="rId9"/>
    <p:sldId id="273" r:id="rId10"/>
    <p:sldId id="264" r:id="rId11"/>
    <p:sldId id="263" r:id="rId12"/>
    <p:sldId id="278" r:id="rId13"/>
    <p:sldId id="271" r:id="rId14"/>
    <p:sldId id="274" r:id="rId15"/>
    <p:sldId id="275" r:id="rId16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ster, Chon" initials="HC" lastIdx="5" clrIdx="0">
    <p:extLst>
      <p:ext uri="{19B8F6BF-5375-455C-9EA6-DF929625EA0E}">
        <p15:presenceInfo xmlns:p15="http://schemas.microsoft.com/office/powerpoint/2012/main" userId="S-1-5-21-1663632250-805897055-1179000955-18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76478" autoAdjust="0"/>
  </p:normalViewPr>
  <p:slideViewPr>
    <p:cSldViewPr snapToGrid="0">
      <p:cViewPr varScale="1">
        <p:scale>
          <a:sx n="56" d="100"/>
          <a:sy n="56" d="100"/>
        </p:scale>
        <p:origin x="10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452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521B1A7-1845-4C22-BA1C-0FEEACD3B408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C7E942C-E0B0-4730-93DC-228395BDA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347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E942C-E0B0-4730-93DC-228395BDA8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974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E942C-E0B0-4730-93DC-228395BDA8A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18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E942C-E0B0-4730-93DC-228395BDA8A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675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12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5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70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3/15/2020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167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050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210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985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738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328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724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373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8365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551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7502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8982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3170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15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029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://www.suicidepreventionlifeline.org/learn/riskfactors.aspx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3BByqa7bhto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lsen.org/safespace" TargetMode="External"/><Relationship Id="rId2" Type="http://schemas.openxmlformats.org/officeDocument/2006/relationships/hyperlink" Target="http://www.suicidepreventionlifeline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Suicide Prevention and Intervention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486367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698" y="3638550"/>
            <a:ext cx="2933414" cy="379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04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4734" y="165100"/>
            <a:ext cx="8596668" cy="1079500"/>
          </a:xfrm>
        </p:spPr>
        <p:txBody>
          <a:bodyPr/>
          <a:lstStyle/>
          <a:p>
            <a:pPr algn="ctr"/>
            <a:r>
              <a:rPr lang="en-US" dirty="0" smtClean="0"/>
              <a:t>Prevention &amp; Intervention: The Need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9734" y="1411289"/>
            <a:ext cx="8682566" cy="4557711"/>
          </a:xfrm>
        </p:spPr>
        <p:txBody>
          <a:bodyPr>
            <a:noAutofit/>
          </a:bodyPr>
          <a:lstStyle/>
          <a:p>
            <a:r>
              <a:rPr lang="en-US" sz="2400" dirty="0" smtClean="0"/>
              <a:t>Suicide is the 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leading cause of death for 10-14 year olds</a:t>
            </a:r>
          </a:p>
          <a:p>
            <a:r>
              <a:rPr lang="en-US" sz="2400" dirty="0" smtClean="0"/>
              <a:t>Suicide is the 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leading case of death for 15-24 year olds</a:t>
            </a:r>
          </a:p>
          <a:p>
            <a:r>
              <a:rPr lang="en-US" sz="2400" dirty="0" smtClean="0"/>
              <a:t>15.8% of students surveyed in a national study, reported seriously considering suicide within the past 12 months</a:t>
            </a:r>
          </a:p>
          <a:p>
            <a:endParaRPr lang="en-US" sz="2400" dirty="0"/>
          </a:p>
          <a:p>
            <a:r>
              <a:rPr lang="en-US" sz="2400" dirty="0" smtClean="0"/>
              <a:t>2016 Henry County Student Health Survey indicated that:</a:t>
            </a:r>
          </a:p>
          <a:p>
            <a:pPr lvl="1"/>
            <a:r>
              <a:rPr lang="en-US" sz="2200" dirty="0"/>
              <a:t>~</a:t>
            </a:r>
            <a:r>
              <a:rPr lang="en-US" sz="2200" dirty="0" smtClean="0"/>
              <a:t>10% of our high school students seriously considered suicide in the past year. </a:t>
            </a:r>
          </a:p>
          <a:p>
            <a:pPr lvl="1"/>
            <a:r>
              <a:rPr lang="en-US" sz="2200" dirty="0" smtClean="0"/>
              <a:t>~8% of our middle school students seriously considered suicide in the past year</a:t>
            </a:r>
          </a:p>
        </p:txBody>
      </p:sp>
    </p:spTree>
    <p:extLst>
      <p:ext uri="{BB962C8B-B14F-4D97-AF65-F5344CB8AC3E}">
        <p14:creationId xmlns:p14="http://schemas.microsoft.com/office/powerpoint/2010/main" val="120497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144485"/>
            <a:ext cx="10018713" cy="3124201"/>
          </a:xfrm>
        </p:spPr>
        <p:txBody>
          <a:bodyPr/>
          <a:lstStyle/>
          <a:p>
            <a:r>
              <a:rPr lang="en-US" dirty="0" smtClean="0"/>
              <a:t>To learn risk factors and warning signs for suicide</a:t>
            </a:r>
          </a:p>
          <a:p>
            <a:r>
              <a:rPr lang="en-US" dirty="0" smtClean="0"/>
              <a:t>To learn protective factors to prevent suicide</a:t>
            </a:r>
          </a:p>
          <a:p>
            <a:r>
              <a:rPr lang="en-US" dirty="0" smtClean="0"/>
              <a:t>To understand what to do and how to access help if you identify a student that may need intervention </a:t>
            </a:r>
          </a:p>
          <a:p>
            <a:r>
              <a:rPr lang="en-US" dirty="0" smtClean="0"/>
              <a:t>Learn some local and national resources dedicated to preventing suicide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44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84311" y="147638"/>
            <a:ext cx="10018713" cy="1752599"/>
          </a:xfrm>
        </p:spPr>
        <p:txBody>
          <a:bodyPr/>
          <a:lstStyle/>
          <a:p>
            <a:r>
              <a:rPr lang="en-US" dirty="0" smtClean="0"/>
              <a:t>Risk Factors vs. Warning Signs vs. Protective Factors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484311" y="1900237"/>
            <a:ext cx="4607188" cy="576262"/>
          </a:xfrm>
        </p:spPr>
        <p:txBody>
          <a:bodyPr/>
          <a:lstStyle/>
          <a:p>
            <a:r>
              <a:rPr lang="en-US" sz="3200" dirty="0" smtClean="0"/>
              <a:t>Risk Factors	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196443" y="2476499"/>
            <a:ext cx="4895056" cy="1318306"/>
          </a:xfrm>
        </p:spPr>
        <p:txBody>
          <a:bodyPr>
            <a:normAutofit/>
          </a:bodyPr>
          <a:lstStyle/>
          <a:p>
            <a:r>
              <a:rPr lang="en-US" sz="2000" dirty="0"/>
              <a:t>Risk factors are characteristics that make it more likely that individuals will consider, attempt, or die by </a:t>
            </a:r>
            <a:r>
              <a:rPr lang="en-US" sz="2000" dirty="0" smtClean="0"/>
              <a:t>suicide</a:t>
            </a:r>
          </a:p>
          <a:p>
            <a:pPr marL="0" indent="0">
              <a:buNone/>
            </a:pPr>
            <a:endParaRPr lang="en-US" sz="2000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880486" y="1900237"/>
            <a:ext cx="4622537" cy="576262"/>
          </a:xfrm>
        </p:spPr>
        <p:txBody>
          <a:bodyPr/>
          <a:lstStyle/>
          <a:p>
            <a:r>
              <a:rPr lang="en-US" sz="3200" dirty="0" smtClean="0"/>
              <a:t>Warning Signs</a:t>
            </a:r>
            <a:endParaRPr lang="en-US" sz="32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6493667" y="2527525"/>
            <a:ext cx="4895056" cy="812120"/>
          </a:xfrm>
        </p:spPr>
        <p:txBody>
          <a:bodyPr/>
          <a:lstStyle/>
          <a:p>
            <a:r>
              <a:rPr lang="en-US" sz="2000" dirty="0"/>
              <a:t>Warning signs indicate an immediate risk of </a:t>
            </a:r>
            <a:r>
              <a:rPr lang="en-US" sz="2000" dirty="0" smtClean="0"/>
              <a:t>suicide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59730" y="3966933"/>
            <a:ext cx="36412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Protective Factors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98169" y="4543195"/>
            <a:ext cx="5257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r>
              <a:rPr lang="en-US" sz="2000" dirty="0"/>
              <a:t>Protective factors are characteristics that make it less likely that individuals will consider, attempt, or die by suicide</a:t>
            </a:r>
          </a:p>
        </p:txBody>
      </p:sp>
    </p:spTree>
    <p:extLst>
      <p:ext uri="{BB962C8B-B14F-4D97-AF65-F5344CB8AC3E}">
        <p14:creationId xmlns:p14="http://schemas.microsoft.com/office/powerpoint/2010/main" val="117859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579222" y="4979721"/>
            <a:ext cx="10018711" cy="566738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Examples of Risk, Warning, and Protective Factors for Heart Attack and Suicide 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0" r="2310"/>
          <a:stretch>
            <a:fillRect/>
          </a:stretch>
        </p:blipFill>
        <p:spPr>
          <a:xfrm>
            <a:off x="1460813" y="310243"/>
            <a:ext cx="9740588" cy="4669478"/>
          </a:xfrm>
        </p:spPr>
      </p:pic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1579221" y="5546459"/>
            <a:ext cx="10018711" cy="49371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15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8334" y="199081"/>
            <a:ext cx="8596668" cy="850900"/>
          </a:xfrm>
        </p:spPr>
        <p:txBody>
          <a:bodyPr/>
          <a:lstStyle/>
          <a:p>
            <a:pPr algn="ctr"/>
            <a:r>
              <a:rPr lang="en-US" dirty="0" smtClean="0"/>
              <a:t>Risk Factors for Suicide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7034" y="2199126"/>
            <a:ext cx="8596668" cy="4403062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 smtClean="0"/>
              <a:t>Previous suicide attempts</a:t>
            </a:r>
          </a:p>
          <a:p>
            <a:r>
              <a:rPr lang="en-US" sz="2800" dirty="0" smtClean="0"/>
              <a:t>Alcohol and drug abuse</a:t>
            </a:r>
          </a:p>
          <a:p>
            <a:r>
              <a:rPr lang="en-US" sz="2800" dirty="0" smtClean="0"/>
              <a:t>Mental illness, including mood disorders, such as depression, anxiety disorders, and certain personality disorders</a:t>
            </a:r>
          </a:p>
          <a:p>
            <a:r>
              <a:rPr lang="en-US" sz="2800" dirty="0" smtClean="0"/>
              <a:t>Impulsive/Aggressive Tendencies</a:t>
            </a:r>
          </a:p>
          <a:p>
            <a:r>
              <a:rPr lang="en-US" sz="2800" dirty="0" smtClean="0"/>
              <a:t>Hopelessness</a:t>
            </a:r>
          </a:p>
          <a:p>
            <a:r>
              <a:rPr lang="en-US" sz="2800" dirty="0" smtClean="0"/>
              <a:t>History of Trauma or Abuse</a:t>
            </a:r>
          </a:p>
          <a:p>
            <a:r>
              <a:rPr lang="en-US" sz="2800" dirty="0" smtClean="0"/>
              <a:t>Family history of suicide </a:t>
            </a:r>
          </a:p>
          <a:p>
            <a:r>
              <a:rPr lang="en-US" sz="2800" dirty="0" smtClean="0"/>
              <a:t>LGBTQ+ Identification 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 </a:t>
            </a:r>
            <a:r>
              <a:rPr lang="en-US" sz="1100" dirty="0" smtClean="0"/>
              <a:t>Adapted from Suicide </a:t>
            </a:r>
            <a:r>
              <a:rPr lang="en-US" sz="1100" dirty="0"/>
              <a:t>Prevention Resource </a:t>
            </a:r>
            <a:r>
              <a:rPr lang="en-US" sz="1100" dirty="0" smtClean="0"/>
              <a:t>Center </a:t>
            </a:r>
            <a:r>
              <a:rPr lang="en-US" sz="1100" dirty="0" smtClean="0">
                <a:hlinkClick r:id="rId2"/>
              </a:rPr>
              <a:t>http</a:t>
            </a:r>
            <a:r>
              <a:rPr lang="en-US" sz="1100" dirty="0">
                <a:hlinkClick r:id="rId2"/>
              </a:rPr>
              <a:t>://</a:t>
            </a:r>
            <a:r>
              <a:rPr lang="en-US" sz="1100" dirty="0" smtClean="0">
                <a:hlinkClick r:id="rId2"/>
              </a:rPr>
              <a:t>www.suicidepreventionlifeline.org/learn/riskfactors.aspx</a:t>
            </a:r>
            <a:endParaRPr lang="en-US" sz="1100" dirty="0" smtClean="0"/>
          </a:p>
          <a:p>
            <a:pPr marL="457200" lvl="1" indent="0">
              <a:buNone/>
            </a:pPr>
            <a:endParaRPr lang="en-US" sz="1100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791" y="3665841"/>
            <a:ext cx="2713640" cy="146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4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you notice </a:t>
            </a:r>
            <a:r>
              <a:rPr lang="en-US" dirty="0" smtClean="0">
                <a:solidFill>
                  <a:schemeClr val="accent1"/>
                </a:solidFill>
              </a:rPr>
              <a:t>risk factors </a:t>
            </a:r>
            <a:r>
              <a:rPr lang="en-US" dirty="0" smtClean="0"/>
              <a:t>for suicide…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057399"/>
            <a:ext cx="10018713" cy="38481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Get help by contacting your school counselor, school social worker, or administrator.</a:t>
            </a:r>
          </a:p>
          <a:p>
            <a:pPr algn="ctr"/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Continue to build a meaningful relationship with the student </a:t>
            </a:r>
          </a:p>
          <a:p>
            <a:pPr algn="ctr"/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Increase protective factors that may save a child’s life</a:t>
            </a:r>
          </a:p>
        </p:txBody>
      </p:sp>
    </p:spTree>
    <p:extLst>
      <p:ext uri="{BB962C8B-B14F-4D97-AF65-F5344CB8AC3E}">
        <p14:creationId xmlns:p14="http://schemas.microsoft.com/office/powerpoint/2010/main" val="77859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-266700"/>
            <a:ext cx="10018713" cy="1752599"/>
          </a:xfrm>
        </p:spPr>
        <p:txBody>
          <a:bodyPr/>
          <a:lstStyle/>
          <a:p>
            <a:r>
              <a:rPr lang="en-US" dirty="0" smtClean="0"/>
              <a:t>Warning Signs for Suicidal Thoughts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0087" y="1130301"/>
            <a:ext cx="10018713" cy="5727699"/>
          </a:xfrm>
        </p:spPr>
        <p:txBody>
          <a:bodyPr>
            <a:normAutofit fontScale="77500" lnSpcReduction="20000"/>
          </a:bodyPr>
          <a:lstStyle/>
          <a:p>
            <a:pPr marL="0" indent="0" fontAlgn="base">
              <a:buNone/>
            </a:pPr>
            <a:r>
              <a:rPr lang="en-US" sz="4100" b="1" dirty="0" smtClean="0">
                <a:solidFill>
                  <a:srgbClr val="00B050"/>
                </a:solidFill>
              </a:rPr>
              <a:t>4 out of 5 teens </a:t>
            </a:r>
            <a:r>
              <a:rPr lang="en-US" sz="2800" b="1" dirty="0" smtClean="0"/>
              <a:t>who </a:t>
            </a:r>
            <a:r>
              <a:rPr lang="en-US" sz="2800" b="1" dirty="0"/>
              <a:t>attempt suicide give clear warning signs.</a:t>
            </a:r>
          </a:p>
          <a:p>
            <a:pPr marL="0" indent="0" fontAlgn="base">
              <a:buNone/>
            </a:pPr>
            <a:r>
              <a:rPr lang="en-US" sz="2800" b="1" dirty="0"/>
              <a:t>Warning Signs of suicidal ideation include, but are not limited, to the following</a:t>
            </a:r>
            <a:r>
              <a:rPr lang="en-US" sz="2800" b="1" dirty="0" smtClean="0"/>
              <a:t>:</a:t>
            </a:r>
          </a:p>
          <a:p>
            <a:pPr marL="0" indent="0" fontAlgn="base">
              <a:buNone/>
            </a:pPr>
            <a:endParaRPr lang="en-US" sz="2800" dirty="0"/>
          </a:p>
          <a:p>
            <a:pPr fontAlgn="base"/>
            <a:r>
              <a:rPr lang="en-US" dirty="0"/>
              <a:t>Talking about </a:t>
            </a:r>
            <a:r>
              <a:rPr lang="en-US" dirty="0" smtClean="0"/>
              <a:t>suicide</a:t>
            </a:r>
          </a:p>
          <a:p>
            <a:pPr fontAlgn="base"/>
            <a:r>
              <a:rPr lang="en-US" dirty="0" smtClean="0"/>
              <a:t>Talking about being a burden to others</a:t>
            </a:r>
            <a:endParaRPr lang="en-US" dirty="0"/>
          </a:p>
          <a:p>
            <a:pPr fontAlgn="base"/>
            <a:r>
              <a:rPr lang="en-US" dirty="0"/>
              <a:t>Making </a:t>
            </a:r>
            <a:r>
              <a:rPr lang="en-US" dirty="0" smtClean="0"/>
              <a:t>or writing statements </a:t>
            </a:r>
            <a:r>
              <a:rPr lang="en-US" dirty="0"/>
              <a:t>about feeling hopeless, helpless, or </a:t>
            </a:r>
            <a:r>
              <a:rPr lang="en-US" dirty="0" smtClean="0"/>
              <a:t>worthless</a:t>
            </a:r>
          </a:p>
          <a:p>
            <a:pPr lvl="1" fontAlgn="base"/>
            <a:r>
              <a:rPr lang="en-US" dirty="0" smtClean="0"/>
              <a:t>This may be contained in a writing prompt, assignment, or other form of written expression </a:t>
            </a:r>
            <a:endParaRPr lang="en-US" dirty="0"/>
          </a:p>
          <a:p>
            <a:pPr fontAlgn="base"/>
            <a:r>
              <a:rPr lang="en-US" dirty="0"/>
              <a:t>A deepening depression</a:t>
            </a:r>
          </a:p>
          <a:p>
            <a:pPr fontAlgn="base"/>
            <a:r>
              <a:rPr lang="en-US" dirty="0"/>
              <a:t>Preoccupation with death</a:t>
            </a:r>
          </a:p>
          <a:p>
            <a:pPr fontAlgn="base"/>
            <a:r>
              <a:rPr lang="en-US" dirty="0"/>
              <a:t>Taking unnecessary risks or exhibiting self-destructive behavior</a:t>
            </a:r>
          </a:p>
          <a:p>
            <a:pPr fontAlgn="base"/>
            <a:r>
              <a:rPr lang="en-US" dirty="0"/>
              <a:t>Out of character behavior</a:t>
            </a:r>
          </a:p>
          <a:p>
            <a:pPr fontAlgn="base"/>
            <a:r>
              <a:rPr lang="en-US" dirty="0"/>
              <a:t>A loss of interest in the things one cares about</a:t>
            </a:r>
          </a:p>
          <a:p>
            <a:pPr fontAlgn="base"/>
            <a:r>
              <a:rPr lang="en-US" dirty="0"/>
              <a:t>Visiting or calling people one cares about</a:t>
            </a:r>
          </a:p>
          <a:p>
            <a:pPr fontAlgn="base"/>
            <a:r>
              <a:rPr lang="en-US" dirty="0"/>
              <a:t>Making arrangements; setting one’s affairs in order</a:t>
            </a:r>
          </a:p>
          <a:p>
            <a:pPr fontAlgn="base"/>
            <a:r>
              <a:rPr lang="en-US" dirty="0"/>
              <a:t>Giving prized possessions away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75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you notice </a:t>
            </a:r>
            <a:r>
              <a:rPr lang="en-US" dirty="0" smtClean="0">
                <a:hlinkClick r:id="rId2"/>
              </a:rPr>
              <a:t>warning signs </a:t>
            </a:r>
            <a:r>
              <a:rPr lang="en-US" dirty="0" smtClean="0"/>
              <a:t>of suicidal thoughts…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1" y="2286001"/>
            <a:ext cx="10018713" cy="38481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 smtClean="0">
                <a:solidFill>
                  <a:schemeClr val="accent1">
                    <a:lumMod val="75000"/>
                  </a:schemeClr>
                </a:solidFill>
              </a:rPr>
              <a:t>Get help </a:t>
            </a:r>
            <a:r>
              <a:rPr lang="en-US" sz="4800" dirty="0" smtClean="0">
                <a:solidFill>
                  <a:srgbClr val="FF0000"/>
                </a:solidFill>
              </a:rPr>
              <a:t>immediately</a:t>
            </a:r>
            <a:r>
              <a:rPr lang="en-US" sz="4800" dirty="0" smtClean="0">
                <a:solidFill>
                  <a:schemeClr val="accent1">
                    <a:lumMod val="75000"/>
                  </a:schemeClr>
                </a:solidFill>
              </a:rPr>
              <a:t> by contacting your school counselor, school social worker, or administrator.</a:t>
            </a:r>
          </a:p>
        </p:txBody>
      </p:sp>
    </p:spTree>
    <p:extLst>
      <p:ext uri="{BB962C8B-B14F-4D97-AF65-F5344CB8AC3E}">
        <p14:creationId xmlns:p14="http://schemas.microsoft.com/office/powerpoint/2010/main" val="179342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661" y="217998"/>
            <a:ext cx="8596668" cy="1320800"/>
          </a:xfrm>
        </p:spPr>
        <p:txBody>
          <a:bodyPr/>
          <a:lstStyle/>
          <a:p>
            <a:pPr algn="ctr"/>
            <a:r>
              <a:rPr lang="en-US" dirty="0" smtClean="0"/>
              <a:t>How Do Students Ask for Help?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0628" y="1323041"/>
            <a:ext cx="8537849" cy="5638800"/>
          </a:xfrm>
        </p:spPr>
        <p:txBody>
          <a:bodyPr>
            <a:noAutofit/>
          </a:bodyPr>
          <a:lstStyle/>
          <a:p>
            <a:r>
              <a:rPr lang="en-US" sz="1800" dirty="0" smtClean="0"/>
              <a:t>In dialogue with other students:</a:t>
            </a:r>
          </a:p>
          <a:p>
            <a:pPr lvl="1"/>
            <a:r>
              <a:rPr lang="en-US" sz="1800" dirty="0" smtClean="0"/>
              <a:t>Often, students will disclose their thoughts/plans with peers first</a:t>
            </a:r>
          </a:p>
          <a:p>
            <a:pPr lvl="1"/>
            <a:r>
              <a:rPr lang="en-US" sz="1800" dirty="0" smtClean="0"/>
              <a:t>Take all concerns from peers seriously</a:t>
            </a:r>
          </a:p>
          <a:p>
            <a:r>
              <a:rPr lang="en-US" sz="1800" dirty="0" smtClean="0"/>
              <a:t>Within written exercises, such as a writing prompt, literature assignment or other.</a:t>
            </a:r>
          </a:p>
          <a:p>
            <a:r>
              <a:rPr lang="en-US" sz="1800" dirty="0" smtClean="0"/>
              <a:t>In dialogue with teachers or other staff</a:t>
            </a:r>
          </a:p>
          <a:p>
            <a:r>
              <a:rPr lang="en-US" sz="1800" dirty="0" smtClean="0"/>
              <a:t>Non-verbal expressions during, before, or after the school day:</a:t>
            </a:r>
          </a:p>
          <a:p>
            <a:pPr lvl="1"/>
            <a:r>
              <a:rPr lang="en-US" sz="1800" dirty="0" smtClean="0"/>
              <a:t>Self-injury – in itself is not always indicative of suicidal ideation, but there is a correlation between these two behaviors.</a:t>
            </a:r>
          </a:p>
          <a:p>
            <a:pPr lvl="1"/>
            <a:r>
              <a:rPr lang="en-US" sz="1800" dirty="0" smtClean="0"/>
              <a:t>Sudden change in behavior - withdrawn, angry, sad, giving things away</a:t>
            </a:r>
          </a:p>
          <a:p>
            <a:pPr lvl="1"/>
            <a:r>
              <a:rPr lang="en-US" sz="1800" dirty="0" smtClean="0"/>
              <a:t>Sense of or expression of hopelessness</a:t>
            </a:r>
          </a:p>
          <a:p>
            <a:r>
              <a:rPr lang="en-US" sz="1800" dirty="0" smtClean="0"/>
              <a:t>Suicide attempt – student may disclose that they took a handful of pills before coming to school, or at school.  Student may be actively attempting to cut or harm self at school with intention to die </a:t>
            </a:r>
            <a:r>
              <a:rPr lang="en-US" sz="1800" dirty="0" smtClean="0">
                <a:solidFill>
                  <a:srgbClr val="FF0000"/>
                </a:solidFill>
              </a:rPr>
              <a:t>(Extreme Risk - Notify Administrator immediately for help/authorized to CALL 911 if needed)</a:t>
            </a:r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362" y="1055077"/>
            <a:ext cx="2415368" cy="16197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3292" y="3644900"/>
            <a:ext cx="2265708" cy="196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31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7889" y="-153082"/>
            <a:ext cx="9598157" cy="1320800"/>
          </a:xfrm>
        </p:spPr>
        <p:txBody>
          <a:bodyPr/>
          <a:lstStyle/>
          <a:p>
            <a:pPr algn="ctr"/>
            <a:r>
              <a:rPr lang="en-US" dirty="0" smtClean="0"/>
              <a:t>Making a Referral</a:t>
            </a:r>
            <a:r>
              <a:rPr lang="en-US" dirty="0"/>
              <a:t> </a:t>
            </a:r>
            <a:r>
              <a:rPr lang="en-US" dirty="0" smtClean="0"/>
              <a:t>for Suicide Assessment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2614" y="1167718"/>
            <a:ext cx="10629900" cy="5317836"/>
          </a:xfrm>
        </p:spPr>
        <p:txBody>
          <a:bodyPr>
            <a:normAutofit/>
          </a:bodyPr>
          <a:lstStyle/>
          <a:p>
            <a:r>
              <a:rPr lang="en-US" dirty="0"/>
              <a:t>Designated student services personnel should be notified immediately to begin assessment process </a:t>
            </a:r>
          </a:p>
          <a:p>
            <a:r>
              <a:rPr lang="en-US" dirty="0" smtClean="0"/>
              <a:t>Students should be treated with compassion from start to end of referral/assessment process</a:t>
            </a:r>
          </a:p>
          <a:p>
            <a:r>
              <a:rPr lang="en-US" dirty="0" smtClean="0"/>
              <a:t>Students should be actively supervised at all times once identified:</a:t>
            </a:r>
          </a:p>
          <a:p>
            <a:pPr lvl="1"/>
            <a:r>
              <a:rPr lang="en-US" sz="2400" dirty="0"/>
              <a:t>d</a:t>
            </a:r>
            <a:r>
              <a:rPr lang="en-US" sz="2400" dirty="0" smtClean="0"/>
              <a:t>o not send students alone to counseling office </a:t>
            </a:r>
          </a:p>
          <a:p>
            <a:pPr lvl="1"/>
            <a:r>
              <a:rPr lang="en-US" sz="2400" dirty="0" smtClean="0"/>
              <a:t>do not allow them to sit alone in the media center while you are busy in a nearby office</a:t>
            </a:r>
          </a:p>
          <a:p>
            <a:r>
              <a:rPr lang="en-US" dirty="0" smtClean="0"/>
              <a:t>Share all information regarding the referral with the counselor, school social worker, or administrator.  Do not assume the student will share with another adult.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63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-190500"/>
            <a:ext cx="10018713" cy="1752599"/>
          </a:xfrm>
        </p:spPr>
        <p:txBody>
          <a:bodyPr/>
          <a:lstStyle/>
          <a:p>
            <a:r>
              <a:rPr lang="en-US" dirty="0" smtClean="0"/>
              <a:t>Protective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9868" y="1284514"/>
            <a:ext cx="10018713" cy="518160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Effective mental health care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Connectedness to individuals, family, community, and social institutions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Problem-solving skills </a:t>
            </a:r>
            <a:endParaRPr lang="en-US" dirty="0" smtClean="0"/>
          </a:p>
          <a:p>
            <a:r>
              <a:rPr lang="en-US" dirty="0" smtClean="0"/>
              <a:t>Conflict resolution skills</a:t>
            </a:r>
          </a:p>
          <a:p>
            <a:r>
              <a:rPr lang="en-US" dirty="0" smtClean="0"/>
              <a:t>Social skills </a:t>
            </a:r>
          </a:p>
          <a:p>
            <a:r>
              <a:rPr lang="en-US" dirty="0" smtClean="0"/>
              <a:t>Impulse control</a:t>
            </a:r>
          </a:p>
          <a:p>
            <a:r>
              <a:rPr lang="en-US" dirty="0" smtClean="0"/>
              <a:t>Coping skills </a:t>
            </a:r>
          </a:p>
          <a:p>
            <a:r>
              <a:rPr lang="en-US" dirty="0" smtClean="0"/>
              <a:t>Hope for the future </a:t>
            </a:r>
          </a:p>
          <a:p>
            <a:r>
              <a:rPr lang="en-US" dirty="0" smtClean="0"/>
              <a:t>Reasons for living </a:t>
            </a:r>
          </a:p>
          <a:p>
            <a:r>
              <a:rPr lang="en-US" dirty="0" smtClean="0"/>
              <a:t>Supportive peers</a:t>
            </a:r>
          </a:p>
          <a:p>
            <a:r>
              <a:rPr lang="en-US" dirty="0" smtClean="0"/>
              <a:t> </a:t>
            </a:r>
            <a:r>
              <a:rPr lang="en-US" dirty="0"/>
              <a:t>Contacts with </a:t>
            </a:r>
            <a:r>
              <a:rPr lang="en-US" dirty="0" smtClean="0"/>
              <a:t>caregivers – research has shown that even postcards from providers to patients have demonstrated reductions in suicide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71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17456" y="229210"/>
            <a:ext cx="8596668" cy="977798"/>
          </a:xfrm>
        </p:spPr>
        <p:txBody>
          <a:bodyPr/>
          <a:lstStyle/>
          <a:p>
            <a:pPr algn="ctr"/>
            <a:r>
              <a:rPr lang="en-US" dirty="0" smtClean="0"/>
              <a:t>Creating Safe Spaces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4574" y="1506728"/>
            <a:ext cx="8596668" cy="554079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BE AVAILABLE FOR KIDS</a:t>
            </a:r>
          </a:p>
          <a:p>
            <a:r>
              <a:rPr lang="en-US" sz="2000" dirty="0" smtClean="0"/>
              <a:t>Encourage supportive communication and actions in the classroom</a:t>
            </a:r>
          </a:p>
          <a:p>
            <a:r>
              <a:rPr lang="en-US" sz="2000" dirty="0" smtClean="0"/>
              <a:t>Eliminate bullying behaviors and promote positive behaviors</a:t>
            </a:r>
          </a:p>
          <a:p>
            <a:r>
              <a:rPr lang="en-US" sz="2000" dirty="0" smtClean="0"/>
              <a:t>Have resources readily available (</a:t>
            </a:r>
            <a:r>
              <a:rPr lang="en-US" sz="2000" dirty="0" smtClean="0">
                <a:hlinkClick r:id="rId2"/>
              </a:rPr>
              <a:t>Suicide Prevention Line cards</a:t>
            </a:r>
            <a:r>
              <a:rPr lang="en-US" sz="2000" dirty="0" smtClean="0"/>
              <a:t>; SAMHSA SAFE T Cards) for students without them having to ask </a:t>
            </a:r>
          </a:p>
          <a:p>
            <a:r>
              <a:rPr lang="en-US" sz="2000" dirty="0" smtClean="0"/>
              <a:t>Place </a:t>
            </a:r>
            <a:r>
              <a:rPr lang="en-US" sz="2000" dirty="0" smtClean="0">
                <a:hlinkClick r:id="rId3"/>
              </a:rPr>
              <a:t>SAFE SPACE </a:t>
            </a:r>
            <a:r>
              <a:rPr lang="en-US" sz="2000" dirty="0" smtClean="0"/>
              <a:t>stickers in your office area, somewhere visible for students</a:t>
            </a:r>
          </a:p>
          <a:p>
            <a:r>
              <a:rPr lang="en-US" sz="2000" dirty="0" smtClean="0"/>
              <a:t>No Place for Hate activities – creating an inclusive, supportive classroom environment</a:t>
            </a:r>
          </a:p>
          <a:p>
            <a:r>
              <a:rPr lang="en-US" sz="2000" dirty="0" smtClean="0"/>
              <a:t>Know which students struggle with depression, other mental illness</a:t>
            </a:r>
          </a:p>
          <a:p>
            <a:r>
              <a:rPr lang="en-US" sz="2000" dirty="0" smtClean="0"/>
              <a:t>Always be aware and actively identify students that need help</a:t>
            </a:r>
          </a:p>
          <a:p>
            <a:r>
              <a:rPr lang="en-US" sz="2000" dirty="0" smtClean="0"/>
              <a:t>All kids need to know that they matter to someone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6" name="Picture 5" descr="http://www.georgiasafeschoolscoalition.org/wp-content/uploads/2012/01/SafeZoneLOGO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525" y="609600"/>
            <a:ext cx="247650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242" y="3954462"/>
            <a:ext cx="1885950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08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to Get Help?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598611" y="2150268"/>
            <a:ext cx="4895056" cy="576262"/>
          </a:xfrm>
        </p:spPr>
        <p:txBody>
          <a:bodyPr/>
          <a:lstStyle/>
          <a:p>
            <a:r>
              <a:rPr lang="en-US" dirty="0" smtClean="0"/>
              <a:t>Local Mobile Crisis Assessment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64" y="3162300"/>
            <a:ext cx="6607834" cy="2651904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502399" y="2150268"/>
            <a:ext cx="5524499" cy="576262"/>
          </a:xfrm>
        </p:spPr>
        <p:txBody>
          <a:bodyPr/>
          <a:lstStyle/>
          <a:p>
            <a:r>
              <a:rPr lang="en-US" dirty="0" smtClean="0"/>
              <a:t>National Suicide Prevention Lifeline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328" y="2710114"/>
            <a:ext cx="2517404" cy="3242112"/>
          </a:xfrm>
        </p:spPr>
      </p:pic>
    </p:spTree>
    <p:extLst>
      <p:ext uri="{BB962C8B-B14F-4D97-AF65-F5344CB8AC3E}">
        <p14:creationId xmlns:p14="http://schemas.microsoft.com/office/powerpoint/2010/main" val="312545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302703"/>
              </p:ext>
            </p:extLst>
          </p:nvPr>
        </p:nvGraphicFramePr>
        <p:xfrm>
          <a:off x="228599" y="818137"/>
          <a:ext cx="11831129" cy="58657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Document" r:id="rId4" imgW="8226581" imgH="6160950" progId="Word.Document.12">
                  <p:embed/>
                </p:oleObj>
              </mc:Choice>
              <mc:Fallback>
                <p:oleObj name="Document" r:id="rId4" imgW="8226581" imgH="616095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8599" y="818137"/>
                        <a:ext cx="11831129" cy="58657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536166" y="0"/>
            <a:ext cx="5641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 Black" panose="020B0A04020102020204" pitchFamily="34" charset="0"/>
              </a:rPr>
              <a:t>Where Can Students and Adults Get Help? </a:t>
            </a:r>
          </a:p>
          <a:p>
            <a:r>
              <a:rPr lang="en-US" b="1" dirty="0" smtClean="0">
                <a:latin typeface="Arial Black" panose="020B0A04020102020204" pitchFamily="34" charset="0"/>
              </a:rPr>
              <a:t>Local Crisis Assessment Resources: </a:t>
            </a:r>
            <a:endParaRPr lang="en-US" b="1" dirty="0">
              <a:latin typeface="Arial Black" panose="020B0A040201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74189" y="6314536"/>
            <a:ext cx="6694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 Black" panose="020B0A04020102020204" pitchFamily="34" charset="0"/>
              </a:rPr>
              <a:t>***Crescent Pines is no longer a resource***</a:t>
            </a:r>
            <a:endParaRPr lang="en-US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64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1A9F9826-882C-40B9-8F38-5A3B8CFD19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5245</TotalTime>
  <Words>909</Words>
  <Application>Microsoft Office PowerPoint</Application>
  <PresentationFormat>Widescreen</PresentationFormat>
  <Paragraphs>108</Paragraphs>
  <Slides>15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Arial Black</vt:lpstr>
      <vt:lpstr>Calibri</vt:lpstr>
      <vt:lpstr>Corbel</vt:lpstr>
      <vt:lpstr>Parallax</vt:lpstr>
      <vt:lpstr>Document</vt:lpstr>
      <vt:lpstr>Suicide Prevention and Intervention</vt:lpstr>
      <vt:lpstr>Prevention &amp; Intervention: The Need</vt:lpstr>
      <vt:lpstr>Objective  </vt:lpstr>
      <vt:lpstr>Risk Factors vs. Warning Signs vs. Protective Factors </vt:lpstr>
      <vt:lpstr>Examples of Risk, Warning, and Protective Factors for Heart Attack and Suicide </vt:lpstr>
      <vt:lpstr>Risk Factors for Suicide</vt:lpstr>
      <vt:lpstr>If you notice risk factors for suicide…</vt:lpstr>
      <vt:lpstr>Warning Signs for Suicidal Thoughts </vt:lpstr>
      <vt:lpstr>If you notice warning signs of suicidal thoughts…</vt:lpstr>
      <vt:lpstr>How Do Students Ask for Help?</vt:lpstr>
      <vt:lpstr>Making a Referral for Suicide Assessment </vt:lpstr>
      <vt:lpstr>Protective Factors</vt:lpstr>
      <vt:lpstr>Creating Safe Spaces </vt:lpstr>
      <vt:lpstr>Where to Get Help?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Suicide Prevention and Intervention</dc:title>
  <dc:creator>Stormer, Jessica</dc:creator>
  <cp:lastModifiedBy>Brown-Miller, Tawanda</cp:lastModifiedBy>
  <cp:revision>103</cp:revision>
  <cp:lastPrinted>2018-09-11T18:47:42Z</cp:lastPrinted>
  <dcterms:created xsi:type="dcterms:W3CDTF">2015-07-09T13:12:20Z</dcterms:created>
  <dcterms:modified xsi:type="dcterms:W3CDTF">2020-03-15T20:52:41Z</dcterms:modified>
</cp:coreProperties>
</file>