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notesMasterIdLst>
    <p:notesMasterId r:id="rId12"/>
  </p:notesMasterIdLst>
  <p:handoutMasterIdLst>
    <p:handoutMasterId r:id="rId13"/>
  </p:handoutMasterIdLst>
  <p:sldIdLst>
    <p:sldId id="256" r:id="rId2"/>
    <p:sldId id="258" r:id="rId3"/>
    <p:sldId id="281" r:id="rId4"/>
    <p:sldId id="262" r:id="rId5"/>
    <p:sldId id="294" r:id="rId6"/>
    <p:sldId id="293" r:id="rId7"/>
    <p:sldId id="295" r:id="rId8"/>
    <p:sldId id="290" r:id="rId9"/>
    <p:sldId id="285" r:id="rId10"/>
    <p:sldId id="296" r:id="rId11"/>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sorterViewPr>
    <p:cViewPr>
      <p:scale>
        <a:sx n="110" d="100"/>
        <a:sy n="110" d="100"/>
      </p:scale>
      <p:origin x="0" y="-306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840" cy="466434"/>
          </a:xfrm>
          <a:prstGeom prst="rect">
            <a:avLst/>
          </a:prstGeom>
        </p:spPr>
        <p:txBody>
          <a:bodyPr vert="horz" lIns="93171" tIns="46586" rIns="93171" bIns="46586" rtlCol="0"/>
          <a:lstStyle>
            <a:lvl1pPr algn="l">
              <a:defRPr sz="1200"/>
            </a:lvl1pPr>
          </a:lstStyle>
          <a:p>
            <a:endParaRPr lang="en-US"/>
          </a:p>
        </p:txBody>
      </p:sp>
      <p:sp>
        <p:nvSpPr>
          <p:cNvPr id="3" name="Date Placeholder 2"/>
          <p:cNvSpPr>
            <a:spLocks noGrp="1"/>
          </p:cNvSpPr>
          <p:nvPr>
            <p:ph type="dt" sz="quarter" idx="1"/>
          </p:nvPr>
        </p:nvSpPr>
        <p:spPr>
          <a:xfrm>
            <a:off x="3970939" y="1"/>
            <a:ext cx="3037840" cy="466434"/>
          </a:xfrm>
          <a:prstGeom prst="rect">
            <a:avLst/>
          </a:prstGeom>
        </p:spPr>
        <p:txBody>
          <a:bodyPr vert="horz" lIns="93171" tIns="46586" rIns="93171" bIns="46586" rtlCol="0"/>
          <a:lstStyle>
            <a:lvl1pPr algn="r">
              <a:defRPr sz="1200"/>
            </a:lvl1pPr>
          </a:lstStyle>
          <a:p>
            <a:fld id="{1550C91F-6E37-4870-8C87-D45FF79B1981}" type="datetimeFigureOut">
              <a:rPr lang="en-US" smtClean="0"/>
              <a:pPr/>
              <a:t>3/14/2022</a:t>
            </a:fld>
            <a:endParaRPr lang="en-US"/>
          </a:p>
        </p:txBody>
      </p:sp>
      <p:sp>
        <p:nvSpPr>
          <p:cNvPr id="4" name="Footer Placeholder 3"/>
          <p:cNvSpPr>
            <a:spLocks noGrp="1"/>
          </p:cNvSpPr>
          <p:nvPr>
            <p:ph type="ftr" sz="quarter" idx="2"/>
          </p:nvPr>
        </p:nvSpPr>
        <p:spPr>
          <a:xfrm>
            <a:off x="1" y="8829967"/>
            <a:ext cx="3037840" cy="466433"/>
          </a:xfrm>
          <a:prstGeom prst="rect">
            <a:avLst/>
          </a:prstGeom>
        </p:spPr>
        <p:txBody>
          <a:bodyPr vert="horz" lIns="93171" tIns="46586" rIns="93171"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6433"/>
          </a:xfrm>
          <a:prstGeom prst="rect">
            <a:avLst/>
          </a:prstGeom>
        </p:spPr>
        <p:txBody>
          <a:bodyPr vert="horz" lIns="93171" tIns="46586" rIns="93171" bIns="46586" rtlCol="0" anchor="b"/>
          <a:lstStyle>
            <a:lvl1pPr algn="r">
              <a:defRPr sz="1200"/>
            </a:lvl1pPr>
          </a:lstStyle>
          <a:p>
            <a:fld id="{722AAD25-430D-46DF-88D3-5C10A02984E2}" type="slidenum">
              <a:rPr lang="en-US" smtClean="0"/>
              <a:pPr/>
              <a:t>‹#›</a:t>
            </a:fld>
            <a:endParaRPr lang="en-US"/>
          </a:p>
        </p:txBody>
      </p:sp>
    </p:spTree>
    <p:extLst>
      <p:ext uri="{BB962C8B-B14F-4D97-AF65-F5344CB8AC3E}">
        <p14:creationId xmlns:p14="http://schemas.microsoft.com/office/powerpoint/2010/main" val="410105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CCAE51E6-F78C-43DC-B274-BD622327D0C2}" type="datetimeFigureOut">
              <a:rPr lang="en-US" smtClean="0"/>
              <a:t>3/14/2022</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861ACAA-C3BB-463A-9D26-87FFB0A24754}" type="slidenum">
              <a:rPr lang="en-US" smtClean="0"/>
              <a:t>‹#›</a:t>
            </a:fld>
            <a:endParaRPr lang="en-US"/>
          </a:p>
        </p:txBody>
      </p:sp>
    </p:spTree>
    <p:extLst>
      <p:ext uri="{BB962C8B-B14F-4D97-AF65-F5344CB8AC3E}">
        <p14:creationId xmlns:p14="http://schemas.microsoft.com/office/powerpoint/2010/main" val="1424563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61ACAA-C3BB-463A-9D26-87FFB0A24754}" type="slidenum">
              <a:rPr lang="en-US" smtClean="0"/>
              <a:t>1</a:t>
            </a:fld>
            <a:endParaRPr lang="en-US"/>
          </a:p>
        </p:txBody>
      </p:sp>
    </p:spTree>
    <p:extLst>
      <p:ext uri="{BB962C8B-B14F-4D97-AF65-F5344CB8AC3E}">
        <p14:creationId xmlns:p14="http://schemas.microsoft.com/office/powerpoint/2010/main" val="3620114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61ACAA-C3BB-463A-9D26-87FFB0A24754}" type="slidenum">
              <a:rPr lang="en-US" smtClean="0"/>
              <a:t>2</a:t>
            </a:fld>
            <a:endParaRPr lang="en-US"/>
          </a:p>
        </p:txBody>
      </p:sp>
    </p:spTree>
    <p:extLst>
      <p:ext uri="{BB962C8B-B14F-4D97-AF65-F5344CB8AC3E}">
        <p14:creationId xmlns:p14="http://schemas.microsoft.com/office/powerpoint/2010/main" val="3808824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0F74D33-1B9C-4271-8BAA-4CCEAB9009F2}" type="datetimeFigureOut">
              <a:rPr lang="en-US" smtClean="0"/>
              <a:pPr/>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4874C-280E-49CD-874A-E92A891374F2}"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1685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F74D33-1B9C-4271-8BAA-4CCEAB9009F2}" type="datetimeFigureOut">
              <a:rPr lang="en-US" smtClean="0"/>
              <a:pPr/>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4874C-280E-49CD-874A-E92A891374F2}" type="slidenum">
              <a:rPr lang="en-US" smtClean="0"/>
              <a:pPr/>
              <a:t>‹#›</a:t>
            </a:fld>
            <a:endParaRPr lang="en-US"/>
          </a:p>
        </p:txBody>
      </p:sp>
    </p:spTree>
    <p:extLst>
      <p:ext uri="{BB962C8B-B14F-4D97-AF65-F5344CB8AC3E}">
        <p14:creationId xmlns:p14="http://schemas.microsoft.com/office/powerpoint/2010/main" val="2030181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0F74D33-1B9C-4271-8BAA-4CCEAB9009F2}" type="datetimeFigureOut">
              <a:rPr lang="en-US" smtClean="0"/>
              <a:pPr/>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4874C-280E-49CD-874A-E92A891374F2}"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1188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F74D33-1B9C-4271-8BAA-4CCEAB9009F2}" type="datetimeFigureOut">
              <a:rPr lang="en-US" smtClean="0"/>
              <a:pPr/>
              <a:t>3/14/2022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E4874C-280E-49CD-874A-E92A891374F2}" type="slidenum">
              <a:rPr lang="en-US" smtClean="0"/>
              <a:pPr/>
              <a:t>‹#›</a:t>
            </a:fld>
            <a:endParaRPr lang="en-US"/>
          </a:p>
        </p:txBody>
      </p:sp>
    </p:spTree>
    <p:extLst>
      <p:ext uri="{BB962C8B-B14F-4D97-AF65-F5344CB8AC3E}">
        <p14:creationId xmlns:p14="http://schemas.microsoft.com/office/powerpoint/2010/main" val="2681704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0F74D33-1B9C-4271-8BAA-4CCEAB9009F2}" type="datetimeFigureOut">
              <a:rPr lang="en-US" smtClean="0"/>
              <a:pPr/>
              <a:t>3/14/2022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E4874C-280E-49CD-874A-E92A891374F2}" type="slidenum">
              <a:rPr lang="en-US" smtClean="0"/>
              <a:pPr/>
              <a:t>‹#›</a:t>
            </a:fld>
            <a:endParaRPr lang="en-US"/>
          </a:p>
        </p:txBody>
      </p:sp>
    </p:spTree>
    <p:extLst>
      <p:ext uri="{BB962C8B-B14F-4D97-AF65-F5344CB8AC3E}">
        <p14:creationId xmlns:p14="http://schemas.microsoft.com/office/powerpoint/2010/main" val="1925059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F74D33-1B9C-4271-8BAA-4CCEAB9009F2}" type="datetimeFigureOut">
              <a:rPr lang="en-US" smtClean="0"/>
              <a:pPr/>
              <a:t>3/14/2022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E4874C-280E-49CD-874A-E92A891374F2}" type="slidenum">
              <a:rPr lang="en-US" smtClean="0"/>
              <a:pPr/>
              <a:t>‹#›</a:t>
            </a:fld>
            <a:endParaRPr lang="en-US"/>
          </a:p>
        </p:txBody>
      </p:sp>
    </p:spTree>
    <p:extLst>
      <p:ext uri="{BB962C8B-B14F-4D97-AF65-F5344CB8AC3E}">
        <p14:creationId xmlns:p14="http://schemas.microsoft.com/office/powerpoint/2010/main" val="239535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0F74D33-1B9C-4271-8BAA-4CCEAB9009F2}" type="datetimeFigureOut">
              <a:rPr lang="en-US" smtClean="0"/>
              <a:pPr/>
              <a:t>3/14/2022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5AE4874C-280E-49CD-874A-E92A891374F2}" type="slidenum">
              <a:rPr lang="en-US" smtClean="0"/>
              <a:pPr/>
              <a:t>‹#›</a:t>
            </a:fld>
            <a:endParaRPr lang="en-US"/>
          </a:p>
        </p:txBody>
      </p:sp>
    </p:spTree>
    <p:extLst>
      <p:ext uri="{BB962C8B-B14F-4D97-AF65-F5344CB8AC3E}">
        <p14:creationId xmlns:p14="http://schemas.microsoft.com/office/powerpoint/2010/main" val="1587294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40F74D33-1B9C-4271-8BAA-4CCEAB9009F2}" type="datetimeFigureOut">
              <a:rPr lang="en-US" smtClean="0"/>
              <a:pPr/>
              <a:t>3/14/2022</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AE4874C-280E-49CD-874A-E92A891374F2}" type="slidenum">
              <a:rPr lang="en-US" smtClean="0"/>
              <a:pPr/>
              <a:t>‹#›</a:t>
            </a:fld>
            <a:endParaRPr lang="en-US"/>
          </a:p>
        </p:txBody>
      </p:sp>
    </p:spTree>
    <p:extLst>
      <p:ext uri="{BB962C8B-B14F-4D97-AF65-F5344CB8AC3E}">
        <p14:creationId xmlns:p14="http://schemas.microsoft.com/office/powerpoint/2010/main" val="2679755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0F74D33-1B9C-4271-8BAA-4CCEAB9009F2}" type="datetimeFigureOut">
              <a:rPr lang="en-US" smtClean="0"/>
              <a:pPr/>
              <a:t>3/14/2022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E4874C-280E-49CD-874A-E92A891374F2}" type="slidenum">
              <a:rPr lang="en-US" smtClean="0"/>
              <a:pPr/>
              <a:t>‹#›</a:t>
            </a:fld>
            <a:endParaRPr lang="en-US"/>
          </a:p>
        </p:txBody>
      </p:sp>
    </p:spTree>
    <p:extLst>
      <p:ext uri="{BB962C8B-B14F-4D97-AF65-F5344CB8AC3E}">
        <p14:creationId xmlns:p14="http://schemas.microsoft.com/office/powerpoint/2010/main" val="2681267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F74D33-1B9C-4271-8BAA-4CCEAB9009F2}" type="datetimeFigureOut">
              <a:rPr lang="en-US" smtClean="0"/>
              <a:pPr/>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4874C-280E-49CD-874A-E92A891374F2}" type="slidenum">
              <a:rPr lang="en-US" smtClean="0"/>
              <a:pPr/>
              <a:t>‹#›</a:t>
            </a:fld>
            <a:endParaRPr lang="en-US"/>
          </a:p>
        </p:txBody>
      </p:sp>
    </p:spTree>
    <p:extLst>
      <p:ext uri="{BB962C8B-B14F-4D97-AF65-F5344CB8AC3E}">
        <p14:creationId xmlns:p14="http://schemas.microsoft.com/office/powerpoint/2010/main" val="422723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F74D33-1B9C-4271-8BAA-4CCEAB9009F2}" type="datetimeFigureOut">
              <a:rPr lang="en-US" smtClean="0"/>
              <a:pPr/>
              <a:t>3/14/2022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4874C-280E-49CD-874A-E92A891374F2}" type="slidenum">
              <a:rPr lang="en-US" smtClean="0"/>
              <a:pPr/>
              <a:t>‹#›</a:t>
            </a:fld>
            <a:endParaRPr lang="en-US"/>
          </a:p>
        </p:txBody>
      </p:sp>
    </p:spTree>
    <p:extLst>
      <p:ext uri="{BB962C8B-B14F-4D97-AF65-F5344CB8AC3E}">
        <p14:creationId xmlns:p14="http://schemas.microsoft.com/office/powerpoint/2010/main" val="2997278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762000" y="162366"/>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40F74D33-1B9C-4271-8BAA-4CCEAB9009F2}" type="datetimeFigureOut">
              <a:rPr lang="en-US" smtClean="0"/>
              <a:pPr/>
              <a:t>3/14/2022</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5AE4874C-280E-49CD-874A-E92A891374F2}" type="slidenum">
              <a:rPr lang="en-US" smtClean="0"/>
              <a:pPr/>
              <a:t>‹#›</a:t>
            </a:fld>
            <a:endParaRPr lang="en-US"/>
          </a:p>
        </p:txBody>
      </p:sp>
      <p:cxnSp>
        <p:nvCxnSpPr>
          <p:cNvPr id="10" name="Straight Connector 9"/>
          <p:cNvCxnSpPr/>
          <p:nvPr/>
        </p:nvCxnSpPr>
        <p:spPr>
          <a:xfrm>
            <a:off x="762000" y="1447800"/>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499327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hyperlink" Target="https://www.ed.gov/essa"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jpeg"/><Relationship Id="rId5" Type="http://schemas.openxmlformats.org/officeDocument/2006/relationships/hyperlink" Target="http://www.google.com/url?sa=i&amp;rct=j&amp;q=&amp;esrc=s&amp;frm=1&amp;source=images&amp;cd=&amp;cad=rja&amp;uact=8&amp;ved=0CAcQjRxqFQoTCKq69JDy58cCFciYgAod2wIC1Q&amp;url=http://www.magoffin.kyschools.us/school_NewsArticle.aspx?artID%3D1336%26schoolID%3D2&amp;psig=AFQjCNHwZ-RhN9msCu3-yQGZ8ubaQBvYHw&amp;ust=1441817136063412" TargetMode="External"/><Relationship Id="rId4" Type="http://schemas.openxmlformats.org/officeDocument/2006/relationships/hyperlink" Target="https://schoolwires.henry.k12.ga.us/Page/389"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forms.gle/e7asvaBox64kxgEJA" TargetMode="External"/><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45269" y="5029676"/>
            <a:ext cx="3962400" cy="771261"/>
          </a:xfrm>
          <a:solidFill>
            <a:srgbClr val="FFFF00"/>
          </a:solidFill>
          <a:ln w="28575">
            <a:solidFill>
              <a:schemeClr val="tx2">
                <a:lumMod val="75000"/>
              </a:schemeClr>
            </a:solidFill>
          </a:ln>
        </p:spPr>
        <p:txBody>
          <a:bodyPr>
            <a:noAutofit/>
          </a:bodyPr>
          <a:lstStyle/>
          <a:p>
            <a:pPr algn="ctr"/>
            <a:r>
              <a:rPr lang="en-US" sz="2000" b="0" dirty="0" smtClean="0">
                <a:solidFill>
                  <a:sysClr val="windowText" lastClr="000000"/>
                </a:solidFill>
              </a:rPr>
              <a:t>6:00 p.m.</a:t>
            </a:r>
            <a:br>
              <a:rPr lang="en-US" sz="2000" b="0" dirty="0" smtClean="0">
                <a:solidFill>
                  <a:sysClr val="windowText" lastClr="000000"/>
                </a:solidFill>
              </a:rPr>
            </a:br>
            <a:r>
              <a:rPr lang="en-US" sz="2000" dirty="0" smtClean="0">
                <a:solidFill>
                  <a:sysClr val="windowText" lastClr="000000"/>
                </a:solidFill>
              </a:rPr>
              <a:t>www.facebook.com/OKESOWLS</a:t>
            </a:r>
            <a:endParaRPr lang="en-US" sz="1200" b="0" i="1" dirty="0">
              <a:solidFill>
                <a:sysClr val="windowText" lastClr="000000"/>
              </a:solidFill>
            </a:endParaRPr>
          </a:p>
        </p:txBody>
      </p:sp>
      <p:sp>
        <p:nvSpPr>
          <p:cNvPr id="8" name="Text Placeholder 7"/>
          <p:cNvSpPr>
            <a:spLocks noGrp="1"/>
          </p:cNvSpPr>
          <p:nvPr>
            <p:ph type="body" sz="half" idx="2"/>
          </p:nvPr>
        </p:nvSpPr>
        <p:spPr>
          <a:xfrm>
            <a:off x="304800" y="3393547"/>
            <a:ext cx="2438400" cy="2647604"/>
          </a:xfrm>
        </p:spPr>
        <p:txBody>
          <a:bodyPr>
            <a:normAutofit/>
          </a:bodyPr>
          <a:lstStyle/>
          <a:p>
            <a:pPr algn="ctr"/>
            <a:r>
              <a:rPr lang="en-US" sz="1800" u="sng" dirty="0" smtClean="0">
                <a:solidFill>
                  <a:srgbClr val="FF0000"/>
                </a:solidFill>
              </a:rPr>
              <a:t>Principal</a:t>
            </a:r>
            <a:r>
              <a:rPr lang="en-US" sz="1800" dirty="0" smtClean="0"/>
              <a:t>                                  </a:t>
            </a:r>
            <a:r>
              <a:rPr lang="en-US" sz="1800" dirty="0" err="1" smtClean="0"/>
              <a:t>Tyrome</a:t>
            </a:r>
            <a:r>
              <a:rPr lang="en-US" sz="1800" dirty="0" smtClean="0"/>
              <a:t> D. Grant, Sr.</a:t>
            </a:r>
          </a:p>
          <a:p>
            <a:pPr algn="ctr">
              <a:lnSpc>
                <a:spcPct val="100000"/>
              </a:lnSpc>
              <a:spcBef>
                <a:spcPts val="600"/>
              </a:spcBef>
              <a:spcAft>
                <a:spcPts val="0"/>
              </a:spcAft>
            </a:pPr>
            <a:r>
              <a:rPr lang="en-US" sz="1800" u="sng" dirty="0" smtClean="0">
                <a:solidFill>
                  <a:srgbClr val="FF0000"/>
                </a:solidFill>
              </a:rPr>
              <a:t>Assistant  Principal                  </a:t>
            </a:r>
            <a:endParaRPr lang="en-US" sz="1800" dirty="0" smtClean="0"/>
          </a:p>
          <a:p>
            <a:pPr algn="ctr">
              <a:lnSpc>
                <a:spcPct val="100000"/>
              </a:lnSpc>
              <a:spcBef>
                <a:spcPts val="600"/>
              </a:spcBef>
              <a:spcAft>
                <a:spcPts val="0"/>
              </a:spcAft>
            </a:pPr>
            <a:r>
              <a:rPr lang="en-US" sz="1800" dirty="0" smtClean="0"/>
              <a:t>Michael Wright</a:t>
            </a:r>
            <a:endParaRPr lang="en-US" sz="1800" dirty="0" smtClean="0"/>
          </a:p>
          <a:p>
            <a:pPr algn="ctr">
              <a:lnSpc>
                <a:spcPct val="100000"/>
              </a:lnSpc>
              <a:spcBef>
                <a:spcPts val="600"/>
              </a:spcBef>
              <a:spcAft>
                <a:spcPts val="0"/>
              </a:spcAft>
            </a:pPr>
            <a:r>
              <a:rPr lang="en-US" sz="1800" dirty="0" smtClean="0"/>
              <a:t>Dr. </a:t>
            </a:r>
            <a:r>
              <a:rPr lang="en-US" sz="1800" dirty="0" err="1" smtClean="0"/>
              <a:t>LuShana</a:t>
            </a:r>
            <a:r>
              <a:rPr lang="en-US" sz="1800" dirty="0" smtClean="0"/>
              <a:t> Walden</a:t>
            </a:r>
          </a:p>
          <a:p>
            <a:pPr algn="ctr"/>
            <a:r>
              <a:rPr lang="en-US" sz="1800" u="sng" dirty="0" smtClean="0">
                <a:solidFill>
                  <a:srgbClr val="FF0000"/>
                </a:solidFill>
              </a:rPr>
              <a:t>Parent Involvement Professional</a:t>
            </a:r>
            <a:r>
              <a:rPr lang="en-US" sz="1800" dirty="0" smtClean="0">
                <a:solidFill>
                  <a:srgbClr val="FF0000"/>
                </a:solidFill>
              </a:rPr>
              <a:t>                         </a:t>
            </a:r>
            <a:r>
              <a:rPr lang="en-US" sz="1800" dirty="0" smtClean="0"/>
              <a:t>Ms. Stacey Clark</a:t>
            </a:r>
          </a:p>
        </p:txBody>
      </p:sp>
      <p:sp>
        <p:nvSpPr>
          <p:cNvPr id="4" name="Text Box 1"/>
          <p:cNvSpPr txBox="1"/>
          <p:nvPr/>
        </p:nvSpPr>
        <p:spPr>
          <a:xfrm>
            <a:off x="2899901" y="594359"/>
            <a:ext cx="6053137" cy="583558"/>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spAutoFit/>
          </a:bodyPr>
          <a:lstStyle/>
          <a:p>
            <a:pPr marL="0" marR="0" algn="ctr">
              <a:lnSpc>
                <a:spcPct val="107000"/>
              </a:lnSpc>
              <a:spcBef>
                <a:spcPts val="0"/>
              </a:spcBef>
              <a:spcAft>
                <a:spcPts val="800"/>
              </a:spcAft>
            </a:pPr>
            <a:r>
              <a:rPr lang="en-US" sz="3200" b="1" kern="0" dirty="0" smtClean="0">
                <a:solidFill>
                  <a:srgbClr val="000000"/>
                </a:solidFill>
                <a:latin typeface="CF Jack Story" pitchFamily="2" charset="0"/>
              </a:rPr>
              <a:t>Oakland Elementary School</a:t>
            </a:r>
            <a:endParaRPr lang="en-US" sz="3600" b="1" kern="0" dirty="0">
              <a:ln>
                <a:noFill/>
              </a:ln>
              <a:solidFill>
                <a:srgbClr val="000000"/>
              </a:solidFill>
              <a:effectLst/>
              <a:latin typeface="CF Jack Story" pitchFamily="2" charset="0"/>
            </a:endParaRPr>
          </a:p>
        </p:txBody>
      </p:sp>
      <p:sp>
        <p:nvSpPr>
          <p:cNvPr id="2" name="TextBox 1"/>
          <p:cNvSpPr txBox="1"/>
          <p:nvPr/>
        </p:nvSpPr>
        <p:spPr>
          <a:xfrm>
            <a:off x="3792869" y="1828800"/>
            <a:ext cx="4267200" cy="3200876"/>
          </a:xfrm>
          <a:prstGeom prst="rect">
            <a:avLst/>
          </a:prstGeom>
          <a:noFill/>
        </p:spPr>
        <p:txBody>
          <a:bodyPr wrap="square" rtlCol="0">
            <a:spAutoFit/>
          </a:bodyPr>
          <a:lstStyle/>
          <a:p>
            <a:pPr algn="ctr"/>
            <a:r>
              <a:rPr lang="en-US" sz="3200" b="1" dirty="0">
                <a:solidFill>
                  <a:schemeClr val="tx2">
                    <a:lumMod val="50000"/>
                  </a:schemeClr>
                </a:solidFill>
                <a:effectLst>
                  <a:outerShdw blurRad="38100" dist="38100" dir="2700000" algn="tl">
                    <a:srgbClr val="000000">
                      <a:alpha val="43137"/>
                    </a:srgbClr>
                  </a:outerShdw>
                </a:effectLst>
              </a:rPr>
              <a:t/>
            </a:r>
            <a:br>
              <a:rPr lang="en-US" sz="3200" b="1" dirty="0">
                <a:solidFill>
                  <a:schemeClr val="tx2">
                    <a:lumMod val="50000"/>
                  </a:schemeClr>
                </a:solidFill>
                <a:effectLst>
                  <a:outerShdw blurRad="38100" dist="38100" dir="2700000" algn="tl">
                    <a:srgbClr val="000000">
                      <a:alpha val="43137"/>
                    </a:srgbClr>
                  </a:outerShdw>
                </a:effectLst>
              </a:rPr>
            </a:br>
            <a:r>
              <a:rPr lang="en-US" sz="3200" b="1" dirty="0" smtClean="0">
                <a:solidFill>
                  <a:schemeClr val="tx2">
                    <a:lumMod val="50000"/>
                  </a:schemeClr>
                </a:solidFill>
                <a:effectLst>
                  <a:outerShdw blurRad="38100" dist="38100" dir="2700000" algn="tl">
                    <a:srgbClr val="000000">
                      <a:alpha val="43137"/>
                    </a:srgbClr>
                  </a:outerShdw>
                </a:effectLst>
              </a:rPr>
              <a:t>Spring Parent </a:t>
            </a:r>
            <a:r>
              <a:rPr lang="en-US" sz="3200" b="1" dirty="0">
                <a:solidFill>
                  <a:schemeClr val="tx2">
                    <a:lumMod val="50000"/>
                  </a:schemeClr>
                </a:solidFill>
                <a:effectLst>
                  <a:outerShdw blurRad="38100" dist="38100" dir="2700000" algn="tl">
                    <a:srgbClr val="000000">
                      <a:alpha val="43137"/>
                    </a:srgbClr>
                  </a:outerShdw>
                </a:effectLst>
              </a:rPr>
              <a:t>Input </a:t>
            </a:r>
            <a:r>
              <a:rPr lang="en-US" sz="3200" b="1" dirty="0" smtClean="0">
                <a:solidFill>
                  <a:schemeClr val="tx2">
                    <a:lumMod val="50000"/>
                  </a:schemeClr>
                </a:solidFill>
                <a:effectLst>
                  <a:outerShdw blurRad="38100" dist="38100" dir="2700000" algn="tl">
                    <a:srgbClr val="000000">
                      <a:alpha val="43137"/>
                    </a:srgbClr>
                  </a:outerShdw>
                </a:effectLst>
              </a:rPr>
              <a:t>Meeting</a:t>
            </a:r>
          </a:p>
          <a:p>
            <a:pPr algn="ctr"/>
            <a:endParaRPr lang="en-US" sz="3200" b="1" dirty="0">
              <a:solidFill>
                <a:schemeClr val="tx2">
                  <a:lumMod val="50000"/>
                </a:schemeClr>
              </a:solidFill>
              <a:effectLst>
                <a:outerShdw blurRad="38100" dist="38100" dir="2700000" algn="tl">
                  <a:srgbClr val="000000">
                    <a:alpha val="43137"/>
                  </a:srgbClr>
                </a:outerShdw>
              </a:effectLst>
            </a:endParaRPr>
          </a:p>
          <a:p>
            <a:pPr algn="ctr"/>
            <a:r>
              <a:rPr lang="en-US" sz="3200" b="1" dirty="0" smtClean="0">
                <a:solidFill>
                  <a:schemeClr val="tx2">
                    <a:lumMod val="50000"/>
                  </a:schemeClr>
                </a:solidFill>
                <a:effectLst>
                  <a:outerShdw blurRad="38100" dist="38100" dir="2700000" algn="tl">
                    <a:srgbClr val="000000">
                      <a:alpha val="43137"/>
                    </a:srgbClr>
                  </a:outerShdw>
                </a:effectLst>
              </a:rPr>
              <a:t>April </a:t>
            </a:r>
            <a:r>
              <a:rPr lang="en-US" sz="3200" b="1" dirty="0" smtClean="0">
                <a:solidFill>
                  <a:schemeClr val="tx2">
                    <a:lumMod val="50000"/>
                  </a:schemeClr>
                </a:solidFill>
                <a:effectLst>
                  <a:outerShdw blurRad="38100" dist="38100" dir="2700000" algn="tl">
                    <a:srgbClr val="000000">
                      <a:alpha val="43137"/>
                    </a:srgbClr>
                  </a:outerShdw>
                </a:effectLst>
              </a:rPr>
              <a:t>13, 2022</a:t>
            </a:r>
            <a:r>
              <a:rPr lang="en-US" sz="2400" dirty="0"/>
              <a:t/>
            </a:r>
            <a:br>
              <a:rPr lang="en-US" sz="2400" dirty="0"/>
            </a:br>
            <a:r>
              <a:rPr lang="en-US" sz="2400" dirty="0"/>
              <a:t/>
            </a:r>
            <a:br>
              <a:rPr lang="en-US" sz="2400" dirty="0"/>
            </a:br>
            <a:endParaRPr lang="en-US" dirty="0"/>
          </a:p>
        </p:txBody>
      </p:sp>
      <p:pic>
        <p:nvPicPr>
          <p:cNvPr id="6" name="Picture 5" descr="Animal Owl Graphic · Free image on Pixaba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 y="457200"/>
            <a:ext cx="1950720" cy="1770888"/>
          </a:xfrm>
          <a:prstGeom prst="rect">
            <a:avLst/>
          </a:prstGeom>
        </p:spPr>
      </p:pic>
    </p:spTree>
    <p:extLst>
      <p:ext uri="{BB962C8B-B14F-4D97-AF65-F5344CB8AC3E}">
        <p14:creationId xmlns:p14="http://schemas.microsoft.com/office/powerpoint/2010/main" val="2926964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447800"/>
            <a:ext cx="8153400" cy="6063198"/>
          </a:xfrm>
          <a:prstGeom prst="rect">
            <a:avLst/>
          </a:prstGeom>
          <a:noFill/>
        </p:spPr>
        <p:txBody>
          <a:bodyPr wrap="square" rtlCol="0">
            <a:spAutoFit/>
          </a:bodyPr>
          <a:lstStyle/>
          <a:p>
            <a:pPr algn="ctr"/>
            <a:endParaRPr lang="en-US" sz="2800" dirty="0">
              <a:latin typeface="Baskerville Old Face" panose="02020602080505020303" pitchFamily="18" charset="0"/>
            </a:endParaRP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Oakland Elementary School </a:t>
            </a:r>
            <a:r>
              <a:rPr lang="en-US" sz="2000" dirty="0">
                <a:latin typeface="Calibri" panose="020F0502020204030204" pitchFamily="34" charset="0"/>
                <a:cs typeface="Calibri" panose="020F0502020204030204" pitchFamily="34" charset="0"/>
              </a:rPr>
              <a:t>is a school-wide </a:t>
            </a:r>
            <a:r>
              <a:rPr lang="en-US" sz="2000" dirty="0" smtClean="0">
                <a:latin typeface="Calibri" panose="020F0502020204030204" pitchFamily="34" charset="0"/>
                <a:cs typeface="Calibri" panose="020F0502020204030204" pitchFamily="34" charset="0"/>
              </a:rPr>
              <a:t>Title I school</a:t>
            </a:r>
            <a:r>
              <a:rPr lang="en-US" sz="2000" dirty="0">
                <a:latin typeface="Calibri" panose="020F0502020204030204" pitchFamily="34" charset="0"/>
                <a:cs typeface="Calibri" panose="020F0502020204030204" pitchFamily="34" charset="0"/>
              </a:rPr>
              <a:t>.</a:t>
            </a:r>
          </a:p>
          <a:p>
            <a:endParaRPr lang="en-US" sz="2000"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Title I Schools are determined by the percentage of students receiving free or reduced lunch.</a:t>
            </a:r>
          </a:p>
          <a:p>
            <a:pPr marL="285750" indent="-28575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Please visit our school’s webpage for additional information about our school. </a:t>
            </a:r>
          </a:p>
          <a:p>
            <a:endParaRPr lang="en-US" sz="2000"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For additional information about Title I, please visit the following websites: </a:t>
            </a:r>
          </a:p>
          <a:p>
            <a:pPr marL="742950" lvl="1" indent="-285750">
              <a:buFont typeface="Arial" panose="020B0604020202020204" pitchFamily="34" charset="0"/>
              <a:buChar char="•"/>
            </a:pPr>
            <a:r>
              <a:rPr lang="en-US" sz="2000" dirty="0" smtClean="0">
                <a:hlinkClick r:id="rId3"/>
              </a:rPr>
              <a:t>https</a:t>
            </a:r>
            <a:r>
              <a:rPr lang="en-US" sz="2000" dirty="0">
                <a:hlinkClick r:id="rId3"/>
              </a:rPr>
              <a:t>://</a:t>
            </a:r>
            <a:r>
              <a:rPr lang="en-US" sz="2000" dirty="0" smtClean="0">
                <a:hlinkClick r:id="rId3"/>
              </a:rPr>
              <a:t>www.ed.gov/essa</a:t>
            </a:r>
            <a:endParaRPr lang="en-US" sz="2000" dirty="0" smtClean="0"/>
          </a:p>
          <a:p>
            <a:pPr marL="742950" lvl="1" indent="-285750">
              <a:buFont typeface="Arial" panose="020B0604020202020204" pitchFamily="34" charset="0"/>
              <a:buChar char="•"/>
            </a:pPr>
            <a:r>
              <a:rPr lang="en-US" sz="2000" dirty="0">
                <a:hlinkClick r:id="rId4"/>
              </a:rPr>
              <a:t>https://schoolwires.henry.k12.ga.us/Page/389</a:t>
            </a:r>
            <a:endParaRPr lang="en-US" sz="2000" dirty="0" smtClean="0"/>
          </a:p>
          <a:p>
            <a:pPr marL="742950" lvl="1" indent="-285750">
              <a:buFont typeface="Arial" panose="020B0604020202020204" pitchFamily="34" charset="0"/>
              <a:buChar char="•"/>
            </a:pPr>
            <a:endParaRPr lang="en-US" sz="2000" dirty="0">
              <a:latin typeface="Baskerville Old Face" panose="02020602080505020303" pitchFamily="18" charset="0"/>
            </a:endParaRPr>
          </a:p>
          <a:p>
            <a:endParaRPr lang="en-US" sz="2000" dirty="0"/>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endParaRPr lang="en-US" sz="2000" dirty="0" smtClean="0"/>
          </a:p>
        </p:txBody>
      </p:sp>
      <p:pic>
        <p:nvPicPr>
          <p:cNvPr id="3" name="irc_mi" descr="http://www.magoffin.kyschools.us/docs/_full_title-1-2.jpg">
            <a:hlinkClick r:id="rId5"/>
          </p:cNvPr>
          <p:cNvPicPr/>
          <p:nvPr/>
        </p:nvPicPr>
        <p:blipFill>
          <a:blip r:embed="rId6">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7086600" y="685800"/>
            <a:ext cx="1767038" cy="1000125"/>
          </a:xfrm>
          <a:prstGeom prst="rect">
            <a:avLst/>
          </a:prstGeom>
          <a:noFill/>
          <a:ln>
            <a:noFill/>
          </a:ln>
        </p:spPr>
      </p:pic>
      <p:sp>
        <p:nvSpPr>
          <p:cNvPr id="4" name="TextBox 3"/>
          <p:cNvSpPr txBox="1"/>
          <p:nvPr/>
        </p:nvSpPr>
        <p:spPr>
          <a:xfrm>
            <a:off x="762000" y="752475"/>
            <a:ext cx="7467600" cy="584775"/>
          </a:xfrm>
          <a:prstGeom prst="rect">
            <a:avLst/>
          </a:prstGeom>
          <a:noFill/>
        </p:spPr>
        <p:txBody>
          <a:bodyPr wrap="square" rtlCol="0">
            <a:spAutoFit/>
          </a:bodyPr>
          <a:lstStyle/>
          <a:p>
            <a:pPr algn="ctr"/>
            <a:r>
              <a:rPr lang="en-US" sz="3200" b="1" dirty="0"/>
              <a:t>Facts about our School</a:t>
            </a:r>
          </a:p>
        </p:txBody>
      </p:sp>
    </p:spTree>
    <p:extLst>
      <p:ext uri="{BB962C8B-B14F-4D97-AF65-F5344CB8AC3E}">
        <p14:creationId xmlns:p14="http://schemas.microsoft.com/office/powerpoint/2010/main" val="731540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7654" y="1568108"/>
            <a:ext cx="7543800" cy="5570756"/>
          </a:xfrm>
          <a:prstGeom prst="rect">
            <a:avLst/>
          </a:prstGeom>
        </p:spPr>
        <p:txBody>
          <a:bodyPr wrap="square">
            <a:spAutoFit/>
          </a:bodyPr>
          <a:lstStyle/>
          <a:p>
            <a:endParaRPr lang="en-US" dirty="0" smtClean="0">
              <a:latin typeface="Baskerville Old Face" panose="02020602080505020303" pitchFamily="18" charset="0"/>
            </a:endParaRP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Detailed copy on school’s website. </a:t>
            </a:r>
          </a:p>
          <a:p>
            <a:pPr marL="285750" indent="-285750">
              <a:buFont typeface="Arial" panose="020B0604020202020204" pitchFamily="34" charset="0"/>
              <a:buChar char="•"/>
            </a:pPr>
            <a:endParaRPr lang="en-US" sz="2000"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Highlights the academic needs of our students in order to close the achievement gap</a:t>
            </a:r>
          </a:p>
          <a:p>
            <a:pPr marL="285750" indent="-285750">
              <a:buFont typeface="Arial" panose="020B0604020202020204" pitchFamily="34" charset="0"/>
              <a:buChar char="•"/>
            </a:pPr>
            <a:endParaRPr lang="en-US" sz="2000"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Current CCRPI Score: 71.3</a:t>
            </a:r>
          </a:p>
          <a:p>
            <a:endParaRPr lang="en-US"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b="1" u="sng" dirty="0" smtClean="0">
                <a:latin typeface="Calibri" panose="020F0502020204030204" pitchFamily="34" charset="0"/>
                <a:cs typeface="Calibri" panose="020F0502020204030204" pitchFamily="34" charset="0"/>
              </a:rPr>
              <a:t>2021-2022 </a:t>
            </a:r>
            <a:r>
              <a:rPr lang="en-US" sz="2000" b="1" u="sng" dirty="0" smtClean="0">
                <a:latin typeface="Calibri" panose="020F0502020204030204" pitchFamily="34" charset="0"/>
                <a:cs typeface="Calibri" panose="020F0502020204030204" pitchFamily="34" charset="0"/>
              </a:rPr>
              <a:t>Academic Goals</a:t>
            </a:r>
          </a:p>
          <a:p>
            <a:pPr marL="742950" lvl="1" indent="-285750">
              <a:buFont typeface="Arial" panose="020B0604020202020204" pitchFamily="34" charset="0"/>
              <a:buChar char="•"/>
            </a:pPr>
            <a:r>
              <a:rPr lang="en-US" sz="1400" dirty="0" smtClean="0">
                <a:latin typeface="Calibri" panose="020F0502020204030204" pitchFamily="34" charset="0"/>
                <a:cs typeface="Calibri" panose="020F0502020204030204" pitchFamily="34" charset="0"/>
              </a:rPr>
              <a:t>OKES will increase the overall percentage of 70% of 1</a:t>
            </a:r>
            <a:r>
              <a:rPr lang="en-US" sz="1400" baseline="30000" dirty="0" smtClean="0">
                <a:latin typeface="Calibri" panose="020F0502020204030204" pitchFamily="34" charset="0"/>
                <a:cs typeface="Calibri" panose="020F0502020204030204" pitchFamily="34" charset="0"/>
              </a:rPr>
              <a:t>st</a:t>
            </a:r>
            <a:r>
              <a:rPr lang="en-US" sz="1400" dirty="0" smtClean="0">
                <a:latin typeface="Calibri" panose="020F0502020204030204" pitchFamily="34" charset="0"/>
                <a:cs typeface="Calibri" panose="020F0502020204030204" pitchFamily="34" charset="0"/>
              </a:rPr>
              <a:t>-5</a:t>
            </a:r>
            <a:r>
              <a:rPr lang="en-US" sz="1400" baseline="30000" dirty="0" smtClean="0">
                <a:latin typeface="Calibri" panose="020F0502020204030204" pitchFamily="34" charset="0"/>
                <a:cs typeface="Calibri" panose="020F0502020204030204" pitchFamily="34" charset="0"/>
              </a:rPr>
              <a:t>th</a:t>
            </a:r>
            <a:r>
              <a:rPr lang="en-US" sz="1400" dirty="0" smtClean="0">
                <a:latin typeface="Calibri" panose="020F0502020204030204" pitchFamily="34" charset="0"/>
                <a:cs typeface="Calibri" panose="020F0502020204030204" pitchFamily="34" charset="0"/>
              </a:rPr>
              <a:t> grade scholars will met or exceed their projected growth on the Spring administration of the Measures of Academic Progress  (MAP) interim assessment in mathematics</a:t>
            </a:r>
          </a:p>
          <a:p>
            <a:pPr marL="742950" lvl="1" indent="-285750">
              <a:buFont typeface="Arial" panose="020B0604020202020204" pitchFamily="34" charset="0"/>
              <a:buChar char="•"/>
            </a:pPr>
            <a:endParaRPr lang="en-US" sz="1400"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sz="1400" dirty="0" smtClean="0">
                <a:latin typeface="Calibri" panose="020F0502020204030204" pitchFamily="34" charset="0"/>
                <a:cs typeface="Calibri" panose="020F0502020204030204" pitchFamily="34" charset="0"/>
              </a:rPr>
              <a:t>OKES will increase the overall percentage of 70% of 1</a:t>
            </a:r>
            <a:r>
              <a:rPr lang="en-US" sz="1400" baseline="30000" dirty="0" smtClean="0">
                <a:latin typeface="Calibri" panose="020F0502020204030204" pitchFamily="34" charset="0"/>
                <a:cs typeface="Calibri" panose="020F0502020204030204" pitchFamily="34" charset="0"/>
              </a:rPr>
              <a:t>st</a:t>
            </a:r>
            <a:r>
              <a:rPr lang="en-US" sz="1400" dirty="0" smtClean="0">
                <a:latin typeface="Calibri" panose="020F0502020204030204" pitchFamily="34" charset="0"/>
                <a:cs typeface="Calibri" panose="020F0502020204030204" pitchFamily="34" charset="0"/>
              </a:rPr>
              <a:t>-5</a:t>
            </a:r>
            <a:r>
              <a:rPr lang="en-US" sz="1400" baseline="30000" dirty="0" smtClean="0">
                <a:latin typeface="Calibri" panose="020F0502020204030204" pitchFamily="34" charset="0"/>
                <a:cs typeface="Calibri" panose="020F0502020204030204" pitchFamily="34" charset="0"/>
              </a:rPr>
              <a:t>th</a:t>
            </a:r>
            <a:r>
              <a:rPr lang="en-US" sz="1400" dirty="0" smtClean="0">
                <a:latin typeface="Calibri" panose="020F0502020204030204" pitchFamily="34" charset="0"/>
                <a:cs typeface="Calibri" panose="020F0502020204030204" pitchFamily="34" charset="0"/>
              </a:rPr>
              <a:t> grade scholars will </a:t>
            </a:r>
            <a:r>
              <a:rPr lang="en-US" sz="1400" dirty="0" err="1" smtClean="0">
                <a:latin typeface="Calibri" panose="020F0502020204030204" pitchFamily="34" charset="0"/>
                <a:cs typeface="Calibri" panose="020F0502020204030204" pitchFamily="34" charset="0"/>
              </a:rPr>
              <a:t>eet</a:t>
            </a:r>
            <a:r>
              <a:rPr lang="en-US" sz="1400" dirty="0" smtClean="0">
                <a:latin typeface="Calibri" panose="020F0502020204030204" pitchFamily="34" charset="0"/>
                <a:cs typeface="Calibri" panose="020F0502020204030204" pitchFamily="34" charset="0"/>
              </a:rPr>
              <a:t> or exceed their projected growth on the Spring administration of the Measures of Academic Progress  (MAP interim assessment in Reading.</a:t>
            </a:r>
          </a:p>
          <a:p>
            <a:pPr marL="742950" lvl="1" indent="-28575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2000" dirty="0" smtClean="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sp>
        <p:nvSpPr>
          <p:cNvPr id="3" name="TextBox 2"/>
          <p:cNvSpPr txBox="1"/>
          <p:nvPr/>
        </p:nvSpPr>
        <p:spPr>
          <a:xfrm>
            <a:off x="1981200" y="540603"/>
            <a:ext cx="6045008" cy="830997"/>
          </a:xfrm>
          <a:prstGeom prst="rect">
            <a:avLst/>
          </a:prstGeom>
          <a:noFill/>
        </p:spPr>
        <p:txBody>
          <a:bodyPr wrap="square" rtlCol="0">
            <a:spAutoFit/>
          </a:bodyPr>
          <a:lstStyle/>
          <a:p>
            <a:pPr algn="ctr"/>
            <a:r>
              <a:rPr lang="en-US" sz="2400" b="1" dirty="0"/>
              <a:t>Review of </a:t>
            </a:r>
            <a:r>
              <a:rPr lang="en-US" sz="2400" b="1" dirty="0" smtClean="0"/>
              <a:t>our</a:t>
            </a:r>
            <a:endParaRPr lang="en-US" sz="2400" b="1" dirty="0"/>
          </a:p>
          <a:p>
            <a:pPr algn="ctr"/>
            <a:r>
              <a:rPr lang="en-US" sz="2400" b="1" dirty="0" smtClean="0"/>
              <a:t>2021-2022 </a:t>
            </a:r>
            <a:r>
              <a:rPr lang="en-US" sz="2400" b="1" dirty="0"/>
              <a:t>School-wide Plan &amp; Goals</a:t>
            </a:r>
          </a:p>
        </p:txBody>
      </p:sp>
      <p:pic>
        <p:nvPicPr>
          <p:cNvPr id="6" name="Picture 5" descr="Animal Owl Graphic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109" y="254421"/>
            <a:ext cx="1447091" cy="1313687"/>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4000"/>
            <a:ext cx="6934200" cy="4062651"/>
          </a:xfrm>
          <a:prstGeom prst="rect">
            <a:avLst/>
          </a:prstGeom>
          <a:noFill/>
        </p:spPr>
        <p:txBody>
          <a:bodyPr wrap="square" rtlCol="0">
            <a:spAutoFit/>
          </a:bodyPr>
          <a:lstStyle/>
          <a:p>
            <a:pPr algn="ctr"/>
            <a:r>
              <a:rPr lang="en-US" sz="2000" b="1" dirty="0"/>
              <a:t> </a:t>
            </a:r>
            <a:endParaRPr lang="en-US" sz="2000" dirty="0"/>
          </a:p>
          <a:p>
            <a:pPr marL="285750"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Is developed jointly </a:t>
            </a:r>
            <a:r>
              <a:rPr lang="en-US" dirty="0">
                <a:latin typeface="Calibri" panose="020F0502020204030204" pitchFamily="34" charset="0"/>
                <a:cs typeface="Calibri" panose="020F0502020204030204" pitchFamily="34" charset="0"/>
              </a:rPr>
              <a:t>with parents of children participating in Title </a:t>
            </a:r>
            <a:r>
              <a:rPr lang="en-US" dirty="0" smtClean="0">
                <a:latin typeface="Calibri" panose="020F0502020204030204" pitchFamily="34" charset="0"/>
                <a:cs typeface="Calibri" panose="020F0502020204030204" pitchFamily="34" charset="0"/>
              </a:rPr>
              <a:t>I</a:t>
            </a:r>
          </a:p>
          <a:p>
            <a:r>
              <a:rPr lang="en-US" dirty="0" smtClean="0">
                <a:latin typeface="Calibri" panose="020F0502020204030204" pitchFamily="34" charset="0"/>
                <a:cs typeface="Calibri" panose="020F0502020204030204" pitchFamily="34" charset="0"/>
              </a:rPr>
              <a:t> </a:t>
            </a:r>
          </a:p>
          <a:p>
            <a:pPr marL="285750"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Describes </a:t>
            </a:r>
            <a:r>
              <a:rPr lang="en-US" dirty="0">
                <a:latin typeface="Calibri" panose="020F0502020204030204" pitchFamily="34" charset="0"/>
                <a:cs typeface="Calibri" panose="020F0502020204030204" pitchFamily="34" charset="0"/>
              </a:rPr>
              <a:t>how the school will carry out the </a:t>
            </a:r>
            <a:r>
              <a:rPr lang="en-US" dirty="0" smtClean="0">
                <a:latin typeface="Calibri" panose="020F0502020204030204" pitchFamily="34" charset="0"/>
                <a:cs typeface="Calibri" panose="020F0502020204030204" pitchFamily="34" charset="0"/>
              </a:rPr>
              <a:t>parent and family engagement requirements, including </a:t>
            </a:r>
            <a:r>
              <a:rPr lang="en-US" dirty="0">
                <a:latin typeface="Calibri" panose="020F0502020204030204" pitchFamily="34" charset="0"/>
                <a:cs typeface="Calibri" panose="020F0502020204030204" pitchFamily="34" charset="0"/>
              </a:rPr>
              <a:t>the development of a School–Parent </a:t>
            </a:r>
            <a:r>
              <a:rPr lang="en-US" dirty="0" smtClean="0">
                <a:latin typeface="Calibri" panose="020F0502020204030204" pitchFamily="34" charset="0"/>
                <a:cs typeface="Calibri" panose="020F0502020204030204" pitchFamily="34" charset="0"/>
              </a:rPr>
              <a:t>Compact. </a:t>
            </a:r>
          </a:p>
          <a:p>
            <a:pPr marL="285750" indent="-285750">
              <a:buFont typeface="Arial" panose="020B0604020202020204" pitchFamily="34" charset="0"/>
              <a:buChar char="•"/>
            </a:pPr>
            <a:endParaRPr lang="en-US"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i="1" dirty="0" smtClean="0">
                <a:solidFill>
                  <a:srgbClr val="FF0000"/>
                </a:solidFill>
                <a:latin typeface="Calibri" panose="020F0502020204030204" pitchFamily="34" charset="0"/>
                <a:cs typeface="Calibri" panose="020F0502020204030204" pitchFamily="34" charset="0"/>
              </a:rPr>
              <a:t>Components of our Plan that need your input:</a:t>
            </a:r>
          </a:p>
          <a:p>
            <a:pPr marL="742950" lvl="1"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Preferred meeting days and times</a:t>
            </a:r>
          </a:p>
          <a:p>
            <a:pPr marL="742950" lvl="1"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Types of meeting formats  (online, in-person, virtual meetings)</a:t>
            </a:r>
          </a:p>
          <a:p>
            <a:pPr marL="742950" lvl="1" indent="-285750">
              <a:buFont typeface="Arial" panose="020B0604020202020204" pitchFamily="34" charset="0"/>
              <a:buChar char="•"/>
            </a:pPr>
            <a:r>
              <a:rPr lang="en-US" dirty="0" smtClean="0">
                <a:latin typeface="Calibri" panose="020F0502020204030204" pitchFamily="34" charset="0"/>
                <a:cs typeface="Calibri" panose="020F0502020204030204" pitchFamily="34" charset="0"/>
              </a:rPr>
              <a:t>How the school can prevent participation barriers such as transportation and childcare.  </a:t>
            </a:r>
          </a:p>
          <a:p>
            <a:pPr lvl="1"/>
            <a:endParaRPr lang="en-US" dirty="0" smtClean="0">
              <a:latin typeface="Baskerville Old Face" panose="02020602080505020303" pitchFamily="18" charset="0"/>
            </a:endParaRPr>
          </a:p>
          <a:p>
            <a:pPr lvl="0"/>
            <a:endParaRPr lang="en-US" sz="1100" dirty="0">
              <a:solidFill>
                <a:prstClr val="black"/>
              </a:solidFill>
            </a:endParaRPr>
          </a:p>
          <a:p>
            <a:pPr lvl="0"/>
            <a:r>
              <a:rPr lang="en-US" sz="1100" dirty="0" smtClean="0">
                <a:solidFill>
                  <a:prstClr val="black"/>
                </a:solidFill>
              </a:rPr>
              <a:t> </a:t>
            </a:r>
            <a:endParaRPr lang="en-US" dirty="0"/>
          </a:p>
        </p:txBody>
      </p:sp>
      <p:sp>
        <p:nvSpPr>
          <p:cNvPr id="5" name="TextBox 4"/>
          <p:cNvSpPr txBox="1"/>
          <p:nvPr/>
        </p:nvSpPr>
        <p:spPr>
          <a:xfrm>
            <a:off x="1752600" y="533400"/>
            <a:ext cx="6045008" cy="830997"/>
          </a:xfrm>
          <a:prstGeom prst="rect">
            <a:avLst/>
          </a:prstGeom>
          <a:noFill/>
        </p:spPr>
        <p:txBody>
          <a:bodyPr wrap="square" rtlCol="0">
            <a:spAutoFit/>
          </a:bodyPr>
          <a:lstStyle/>
          <a:p>
            <a:pPr algn="ctr"/>
            <a:r>
              <a:rPr lang="en-US" sz="2400" b="1" dirty="0"/>
              <a:t>Review of </a:t>
            </a:r>
            <a:r>
              <a:rPr lang="en-US" sz="2400" b="1" dirty="0" smtClean="0"/>
              <a:t>our</a:t>
            </a:r>
            <a:endParaRPr lang="en-US" sz="2400" b="1" dirty="0"/>
          </a:p>
          <a:p>
            <a:pPr algn="ctr"/>
            <a:r>
              <a:rPr lang="en-US" sz="2400" b="1" dirty="0" smtClean="0"/>
              <a:t>Parent &amp; Family Engagement Plan (</a:t>
            </a:r>
            <a:r>
              <a:rPr lang="en-US" sz="2400" b="1" dirty="0" smtClean="0"/>
              <a:t>2021-2022)</a:t>
            </a:r>
            <a:endParaRPr lang="en-US" sz="2400" b="1" dirty="0"/>
          </a:p>
        </p:txBody>
      </p:sp>
      <p:pic>
        <p:nvPicPr>
          <p:cNvPr id="7" name="Picture 6" descr="Animal Owl Graphic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0825" y="36992"/>
            <a:ext cx="1614968" cy="1466088"/>
          </a:xfrm>
          <a:prstGeom prst="rect">
            <a:avLst/>
          </a:prstGeom>
        </p:spPr>
      </p:pic>
    </p:spTree>
    <p:extLst>
      <p:ext uri="{BB962C8B-B14F-4D97-AF65-F5344CB8AC3E}">
        <p14:creationId xmlns:p14="http://schemas.microsoft.com/office/powerpoint/2010/main" val="745932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00200" y="609600"/>
            <a:ext cx="6045008" cy="830997"/>
          </a:xfrm>
          <a:prstGeom prst="rect">
            <a:avLst/>
          </a:prstGeom>
          <a:noFill/>
        </p:spPr>
        <p:txBody>
          <a:bodyPr wrap="square" rtlCol="0">
            <a:spAutoFit/>
          </a:bodyPr>
          <a:lstStyle/>
          <a:p>
            <a:pPr algn="ctr"/>
            <a:r>
              <a:rPr lang="en-US" sz="2400" b="1" dirty="0"/>
              <a:t>Review of </a:t>
            </a:r>
            <a:r>
              <a:rPr lang="en-US" sz="2400" b="1" dirty="0" smtClean="0"/>
              <a:t>our</a:t>
            </a:r>
            <a:endParaRPr lang="en-US" sz="2400" b="1" dirty="0"/>
          </a:p>
          <a:p>
            <a:pPr algn="ctr"/>
            <a:r>
              <a:rPr lang="en-US" sz="2400" b="1" dirty="0" smtClean="0"/>
              <a:t>School-Parent Compact (</a:t>
            </a:r>
            <a:r>
              <a:rPr lang="en-US" sz="2400" b="1" dirty="0" smtClean="0"/>
              <a:t>2021-2022)</a:t>
            </a:r>
            <a:endParaRPr lang="en-US" sz="2400" b="1" dirty="0"/>
          </a:p>
        </p:txBody>
      </p:sp>
      <p:sp>
        <p:nvSpPr>
          <p:cNvPr id="7" name="Rectangle 6"/>
          <p:cNvSpPr/>
          <p:nvPr/>
        </p:nvSpPr>
        <p:spPr>
          <a:xfrm>
            <a:off x="609600" y="1752600"/>
            <a:ext cx="7827818" cy="5770811"/>
          </a:xfrm>
          <a:prstGeom prst="rect">
            <a:avLst/>
          </a:prstGeom>
        </p:spPr>
        <p:txBody>
          <a:bodyPr wrap="square">
            <a:spAutoFit/>
          </a:bodyPr>
          <a:lstStyle/>
          <a:p>
            <a:endParaRPr lang="en-US" dirty="0" smtClean="0">
              <a:latin typeface="Baskerville Old Face" panose="02020602080505020303" pitchFamily="18" charset="0"/>
            </a:endParaRPr>
          </a:p>
          <a:p>
            <a:pPr marL="28575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A </a:t>
            </a:r>
            <a:r>
              <a:rPr lang="en-US" sz="2000" dirty="0">
                <a:latin typeface="Calibri" panose="020F0502020204030204" pitchFamily="34" charset="0"/>
                <a:cs typeface="Calibri" panose="020F0502020204030204" pitchFamily="34" charset="0"/>
              </a:rPr>
              <a:t>School–Parent Compact is a written agreement between the </a:t>
            </a:r>
            <a:r>
              <a:rPr lang="en-US" sz="2000" dirty="0" smtClean="0">
                <a:latin typeface="Calibri" panose="020F0502020204030204" pitchFamily="34" charset="0"/>
                <a:cs typeface="Calibri" panose="020F0502020204030204" pitchFamily="34" charset="0"/>
              </a:rPr>
              <a:t>school, the students </a:t>
            </a:r>
            <a:r>
              <a:rPr lang="en-US" sz="2000" dirty="0">
                <a:latin typeface="Calibri" panose="020F0502020204030204" pitchFamily="34" charset="0"/>
                <a:cs typeface="Calibri" panose="020F0502020204030204" pitchFamily="34" charset="0"/>
              </a:rPr>
              <a:t>and the parents of children participating in Title </a:t>
            </a:r>
            <a:r>
              <a:rPr lang="en-US" sz="2000" dirty="0" smtClean="0">
                <a:latin typeface="Calibri" panose="020F0502020204030204" pitchFamily="34" charset="0"/>
                <a:cs typeface="Calibri" panose="020F0502020204030204" pitchFamily="34" charset="0"/>
              </a:rPr>
              <a:t>I programs that:</a:t>
            </a:r>
          </a:p>
          <a:p>
            <a:pPr marL="742950" lvl="1" indent="-285750">
              <a:buFont typeface="Wingdings" panose="05000000000000000000" pitchFamily="2" charset="2"/>
              <a:buChar char="Ø"/>
            </a:pPr>
            <a:endParaRPr lang="en-US" sz="2000" dirty="0" smtClean="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Identifies and outlines </a:t>
            </a:r>
            <a:r>
              <a:rPr lang="en-US" sz="2000" dirty="0">
                <a:latin typeface="Calibri" panose="020F0502020204030204" pitchFamily="34" charset="0"/>
                <a:cs typeface="Calibri" panose="020F0502020204030204" pitchFamily="34" charset="0"/>
              </a:rPr>
              <a:t>the activities that the parents, school staff, and students will undertake to build and develop a partnership to help the children achieve to the state’s high academic standards. </a:t>
            </a:r>
            <a:r>
              <a:rPr lang="en-US" sz="2000" dirty="0" smtClean="0">
                <a:solidFill>
                  <a:prstClr val="black"/>
                </a:solidFill>
                <a:latin typeface="Calibri" panose="020F0502020204030204" pitchFamily="34" charset="0"/>
                <a:cs typeface="Calibri" panose="020F0502020204030204" pitchFamily="34" charset="0"/>
              </a:rPr>
              <a:t> </a:t>
            </a:r>
          </a:p>
          <a:p>
            <a:pPr lvl="0"/>
            <a:endParaRPr lang="en-US" sz="2000" dirty="0" smtClean="0">
              <a:solidFill>
                <a:prstClr val="black"/>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b="1" i="1" dirty="0" smtClean="0">
                <a:solidFill>
                  <a:srgbClr val="FF0000"/>
                </a:solidFill>
                <a:latin typeface="Calibri" panose="020F0502020204030204" pitchFamily="34" charset="0"/>
                <a:cs typeface="Calibri" panose="020F0502020204030204" pitchFamily="34" charset="0"/>
              </a:rPr>
              <a:t>Components of our Compact that need your input:</a:t>
            </a:r>
          </a:p>
          <a:p>
            <a:pPr marL="742950" lvl="1"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Ways parents</a:t>
            </a:r>
            <a:r>
              <a:rPr lang="en-US" sz="2000" dirty="0">
                <a:latin typeface="Calibri" panose="020F0502020204030204" pitchFamily="34" charset="0"/>
                <a:cs typeface="Calibri" panose="020F0502020204030204" pitchFamily="34" charset="0"/>
              </a:rPr>
              <a:t>, the entire school staff, and students will share the responsibility for improved student academic achievement </a:t>
            </a:r>
          </a:p>
          <a:p>
            <a:pPr marL="742950" lvl="1" indent="-285750">
              <a:buFont typeface="Arial" panose="020B0604020202020204" pitchFamily="34" charset="0"/>
              <a:buChar char="•"/>
            </a:pPr>
            <a:r>
              <a:rPr lang="en-US" sz="2000" dirty="0" smtClean="0">
                <a:latin typeface="Calibri" panose="020F0502020204030204" pitchFamily="34" charset="0"/>
                <a:cs typeface="Calibri" panose="020F0502020204030204" pitchFamily="34" charset="0"/>
              </a:rPr>
              <a:t>How all stakeholders will build </a:t>
            </a:r>
            <a:r>
              <a:rPr lang="en-US" sz="2000" dirty="0">
                <a:latin typeface="Calibri" panose="020F0502020204030204" pitchFamily="34" charset="0"/>
                <a:cs typeface="Calibri" panose="020F0502020204030204" pitchFamily="34" charset="0"/>
              </a:rPr>
              <a:t>and develop a partnership to help children achieve the challenging State academic standards</a:t>
            </a:r>
          </a:p>
          <a:p>
            <a:pPr marL="285750" indent="-285750">
              <a:buFont typeface="Arial" panose="020B0604020202020204" pitchFamily="34" charset="0"/>
              <a:buChar char="•"/>
            </a:pPr>
            <a:endParaRPr lang="en-US" dirty="0">
              <a:latin typeface="Baskerville Old Face" panose="02020602080505020303" pitchFamily="18" charset="0"/>
            </a:endParaRPr>
          </a:p>
          <a:p>
            <a:pPr lvl="0"/>
            <a:endParaRPr lang="en-US" sz="1100" dirty="0">
              <a:solidFill>
                <a:prstClr val="black"/>
              </a:solidFill>
              <a:latin typeface="Baskerville Old Face" panose="02020602080505020303" pitchFamily="18" charset="0"/>
            </a:endParaRPr>
          </a:p>
          <a:p>
            <a:pPr lvl="0"/>
            <a:endParaRPr lang="en-US" sz="1100" dirty="0" smtClean="0">
              <a:solidFill>
                <a:prstClr val="black"/>
              </a:solidFill>
              <a:latin typeface="Baskerville Old Face" panose="02020602080505020303" pitchFamily="18" charset="0"/>
            </a:endParaRPr>
          </a:p>
          <a:p>
            <a:pPr lvl="0"/>
            <a:endParaRPr lang="en-US" sz="1100" dirty="0" smtClean="0">
              <a:solidFill>
                <a:prstClr val="black"/>
              </a:solidFill>
              <a:latin typeface="Baskerville Old Face" panose="02020602080505020303" pitchFamily="18" charset="0"/>
            </a:endParaRPr>
          </a:p>
          <a:p>
            <a:pPr lvl="0"/>
            <a:endParaRPr lang="en-US" sz="1100" dirty="0" smtClean="0">
              <a:solidFill>
                <a:prstClr val="black"/>
              </a:solidFill>
            </a:endParaRPr>
          </a:p>
          <a:p>
            <a:pPr lvl="0"/>
            <a:endParaRPr lang="en-US" sz="1100" dirty="0">
              <a:solidFill>
                <a:prstClr val="black"/>
              </a:solidFill>
            </a:endParaRPr>
          </a:p>
          <a:p>
            <a:r>
              <a:rPr lang="en-US" dirty="0"/>
              <a:t> </a:t>
            </a:r>
          </a:p>
        </p:txBody>
      </p:sp>
      <p:pic>
        <p:nvPicPr>
          <p:cNvPr id="9" name="Picture 8" descr="Animal Owl Graphic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0825" y="36992"/>
            <a:ext cx="1614968" cy="1466088"/>
          </a:xfrm>
          <a:prstGeom prst="rect">
            <a:avLst/>
          </a:prstGeom>
        </p:spPr>
      </p:pic>
    </p:spTree>
    <p:extLst>
      <p:ext uri="{BB962C8B-B14F-4D97-AF65-F5344CB8AC3E}">
        <p14:creationId xmlns:p14="http://schemas.microsoft.com/office/powerpoint/2010/main" val="7020243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467599" cy="1219200"/>
          </a:xfrm>
        </p:spPr>
        <p:txBody>
          <a:bodyPr>
            <a:normAutofit/>
          </a:bodyPr>
          <a:lstStyle/>
          <a:p>
            <a:pPr algn="ctr"/>
            <a:r>
              <a:rPr lang="en-US" sz="2800" b="1" dirty="0" smtClean="0">
                <a:solidFill>
                  <a:schemeClr val="tx1"/>
                </a:solidFill>
                <a:latin typeface="Calibri" panose="020F0502020204030204" pitchFamily="34" charset="0"/>
                <a:cs typeface="Calibri" panose="020F0502020204030204" pitchFamily="34" charset="0"/>
              </a:rPr>
              <a:t>How We Spent our </a:t>
            </a:r>
            <a:r>
              <a:rPr lang="en-US" sz="2800" b="1" dirty="0" smtClean="0">
                <a:solidFill>
                  <a:schemeClr val="tx1"/>
                </a:solidFill>
                <a:latin typeface="Calibri" panose="020F0502020204030204" pitchFamily="34" charset="0"/>
                <a:cs typeface="Calibri" panose="020F0502020204030204" pitchFamily="34" charset="0"/>
              </a:rPr>
              <a:t>2021-2022 </a:t>
            </a:r>
            <a:r>
              <a:rPr lang="en-US" sz="2800" b="1" dirty="0" smtClean="0">
                <a:solidFill>
                  <a:schemeClr val="tx1"/>
                </a:solidFill>
                <a:latin typeface="Calibri" panose="020F0502020204030204" pitchFamily="34" charset="0"/>
                <a:cs typeface="Calibri" panose="020F0502020204030204" pitchFamily="34" charset="0"/>
              </a:rPr>
              <a:t>Title I Funds</a:t>
            </a:r>
            <a:endParaRPr lang="en-US" sz="2800" b="1"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672564" y="1752600"/>
            <a:ext cx="7951269" cy="3962400"/>
          </a:xfrm>
        </p:spPr>
        <p:txBody>
          <a:bodyPr>
            <a:normAutofit fontScale="77500" lnSpcReduction="20000"/>
          </a:bodyPr>
          <a:lstStyle/>
          <a:p>
            <a:pPr marL="0" indent="0">
              <a:buNone/>
            </a:pPr>
            <a:r>
              <a:rPr lang="en-US" sz="1900" dirty="0" smtClean="0">
                <a:solidFill>
                  <a:schemeClr val="tx1"/>
                </a:solidFill>
                <a:latin typeface="Calibri" panose="020F0502020204030204" pitchFamily="34" charset="0"/>
                <a:cs typeface="Calibri" panose="020F0502020204030204" pitchFamily="34" charset="0"/>
              </a:rPr>
              <a:t>As a Title I School, we are allocated additional (supplemental) funds to support our students who are academically at-risk.  </a:t>
            </a:r>
          </a:p>
          <a:p>
            <a:pPr marL="0" indent="0">
              <a:buNone/>
            </a:pPr>
            <a:r>
              <a:rPr lang="en-US" sz="1900" dirty="0" smtClean="0">
                <a:solidFill>
                  <a:schemeClr val="tx1"/>
                </a:solidFill>
                <a:latin typeface="Calibri" panose="020F0502020204030204" pitchFamily="34" charset="0"/>
                <a:cs typeface="Calibri" panose="020F0502020204030204" pitchFamily="34" charset="0"/>
              </a:rPr>
              <a:t>During the </a:t>
            </a:r>
            <a:r>
              <a:rPr lang="en-US" sz="1900" dirty="0" smtClean="0">
                <a:solidFill>
                  <a:schemeClr val="tx1"/>
                </a:solidFill>
                <a:latin typeface="Calibri" panose="020F0502020204030204" pitchFamily="34" charset="0"/>
                <a:cs typeface="Calibri" panose="020F0502020204030204" pitchFamily="34" charset="0"/>
              </a:rPr>
              <a:t>2021-2022 </a:t>
            </a:r>
            <a:r>
              <a:rPr lang="en-US" sz="1900" dirty="0" smtClean="0">
                <a:solidFill>
                  <a:schemeClr val="tx1"/>
                </a:solidFill>
                <a:latin typeface="Calibri" panose="020F0502020204030204" pitchFamily="34" charset="0"/>
                <a:cs typeface="Calibri" panose="020F0502020204030204" pitchFamily="34" charset="0"/>
              </a:rPr>
              <a:t>school year, we used our funds the to support the following programs/initiatives:</a:t>
            </a:r>
          </a:p>
          <a:p>
            <a:pPr marL="0" indent="0">
              <a:buNone/>
            </a:pPr>
            <a:endParaRPr lang="en-US" sz="1900" dirty="0" smtClean="0">
              <a:solidFill>
                <a:schemeClr val="tx1"/>
              </a:solidFill>
              <a:latin typeface="Calibri" panose="020F0502020204030204" pitchFamily="34" charset="0"/>
              <a:cs typeface="Calibri" panose="020F0502020204030204" pitchFamily="34" charset="0"/>
            </a:endParaRPr>
          </a:p>
          <a:p>
            <a:r>
              <a:rPr lang="en-US" sz="1900" b="1" dirty="0" smtClean="0">
                <a:solidFill>
                  <a:schemeClr val="tx1"/>
                </a:solidFill>
                <a:latin typeface="Calibri" panose="020F0502020204030204" pitchFamily="34" charset="0"/>
                <a:cs typeface="Calibri" panose="020F0502020204030204" pitchFamily="34" charset="0"/>
              </a:rPr>
              <a:t>Staff Salaries </a:t>
            </a:r>
          </a:p>
          <a:p>
            <a:pPr lvl="1"/>
            <a:r>
              <a:rPr lang="en-US" sz="1900" dirty="0">
                <a:solidFill>
                  <a:schemeClr val="tx1"/>
                </a:solidFill>
                <a:latin typeface="Calibri" panose="020F0502020204030204" pitchFamily="34" charset="0"/>
                <a:cs typeface="Calibri" panose="020F0502020204030204" pitchFamily="34" charset="0"/>
              </a:rPr>
              <a:t>2</a:t>
            </a:r>
            <a:r>
              <a:rPr lang="en-US" sz="1900" dirty="0" smtClean="0">
                <a:solidFill>
                  <a:schemeClr val="tx1"/>
                </a:solidFill>
                <a:latin typeface="Calibri" panose="020F0502020204030204" pitchFamily="34" charset="0"/>
                <a:cs typeface="Calibri" panose="020F0502020204030204" pitchFamily="34" charset="0"/>
              </a:rPr>
              <a:t> – Instructional Lead Teacher</a:t>
            </a:r>
          </a:p>
          <a:p>
            <a:pPr lvl="1"/>
            <a:r>
              <a:rPr lang="en-US" sz="1900" dirty="0" smtClean="0">
                <a:solidFill>
                  <a:schemeClr val="tx1"/>
                </a:solidFill>
                <a:latin typeface="Calibri" panose="020F0502020204030204" pitchFamily="34" charset="0"/>
                <a:cs typeface="Calibri" panose="020F0502020204030204" pitchFamily="34" charset="0"/>
              </a:rPr>
              <a:t>1 – Instructional </a:t>
            </a:r>
            <a:r>
              <a:rPr lang="en-US" sz="1900" dirty="0" smtClean="0">
                <a:solidFill>
                  <a:schemeClr val="tx1"/>
                </a:solidFill>
                <a:latin typeface="Calibri" panose="020F0502020204030204" pitchFamily="34" charset="0"/>
                <a:cs typeface="Calibri" panose="020F0502020204030204" pitchFamily="34" charset="0"/>
              </a:rPr>
              <a:t>Paraprofessional</a:t>
            </a:r>
          </a:p>
          <a:p>
            <a:pPr lvl="1"/>
            <a:r>
              <a:rPr lang="en-US" sz="1900" dirty="0" smtClean="0">
                <a:solidFill>
                  <a:schemeClr val="tx1"/>
                </a:solidFill>
                <a:latin typeface="Calibri" panose="020F0502020204030204" pitchFamily="34" charset="0"/>
                <a:cs typeface="Calibri" panose="020F0502020204030204" pitchFamily="34" charset="0"/>
              </a:rPr>
              <a:t>1 – Title I Tutor</a:t>
            </a:r>
            <a:endParaRPr lang="en-US" sz="1900" dirty="0" smtClean="0">
              <a:solidFill>
                <a:schemeClr val="tx1"/>
              </a:solidFill>
              <a:latin typeface="Calibri" panose="020F0502020204030204" pitchFamily="34" charset="0"/>
              <a:cs typeface="Calibri" panose="020F0502020204030204" pitchFamily="34" charset="0"/>
            </a:endParaRPr>
          </a:p>
          <a:p>
            <a:pPr lvl="1"/>
            <a:endParaRPr lang="en-US" sz="1900" dirty="0">
              <a:solidFill>
                <a:schemeClr val="tx1"/>
              </a:solidFill>
              <a:latin typeface="Calibri" panose="020F0502020204030204" pitchFamily="34" charset="0"/>
              <a:cs typeface="Calibri" panose="020F0502020204030204" pitchFamily="34" charset="0"/>
            </a:endParaRPr>
          </a:p>
          <a:p>
            <a:r>
              <a:rPr lang="en-US" sz="1900" b="1" dirty="0" smtClean="0">
                <a:solidFill>
                  <a:schemeClr val="tx1"/>
                </a:solidFill>
                <a:latin typeface="Calibri" panose="020F0502020204030204" pitchFamily="34" charset="0"/>
                <a:cs typeface="Calibri" panose="020F0502020204030204" pitchFamily="34" charset="0"/>
              </a:rPr>
              <a:t>Instructional Resources</a:t>
            </a:r>
          </a:p>
          <a:p>
            <a:pPr lvl="1"/>
            <a:endParaRPr lang="en-US" sz="1900" dirty="0" smtClean="0">
              <a:solidFill>
                <a:schemeClr val="tx1"/>
              </a:solidFill>
              <a:latin typeface="Calibri" panose="020F0502020204030204" pitchFamily="34" charset="0"/>
              <a:cs typeface="Calibri" panose="020F0502020204030204" pitchFamily="34" charset="0"/>
            </a:endParaRPr>
          </a:p>
          <a:p>
            <a:endParaRPr lang="en-US" sz="1600" dirty="0" smtClean="0">
              <a:solidFill>
                <a:schemeClr val="tx1"/>
              </a:solidFill>
              <a:latin typeface="Calibri" panose="020F0502020204030204" pitchFamily="34" charset="0"/>
              <a:cs typeface="Calibri" panose="020F0502020204030204" pitchFamily="34" charset="0"/>
            </a:endParaRPr>
          </a:p>
          <a:p>
            <a:pPr marL="0" indent="0">
              <a:buNone/>
            </a:pPr>
            <a:r>
              <a:rPr lang="en-US" sz="1900" b="1" dirty="0" smtClean="0">
                <a:solidFill>
                  <a:srgbClr val="FF0000"/>
                </a:solidFill>
                <a:latin typeface="Calibri" panose="020F0502020204030204" pitchFamily="34" charset="0"/>
                <a:cs typeface="Calibri" panose="020F0502020204030204" pitchFamily="34" charset="0"/>
              </a:rPr>
              <a:t>Are there any additional allowable resources/activities that you would like to see us use our Title I funds on?</a:t>
            </a:r>
          </a:p>
          <a:p>
            <a:pPr marL="0" indent="0">
              <a:buNone/>
            </a:pPr>
            <a:endParaRPr lang="en-US" dirty="0"/>
          </a:p>
        </p:txBody>
      </p:sp>
      <p:pic>
        <p:nvPicPr>
          <p:cNvPr id="5" name="Picture 4" descr="Animal Owl Graphic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636" y="20782"/>
            <a:ext cx="1614968" cy="1466088"/>
          </a:xfrm>
          <a:prstGeom prst="rect">
            <a:avLst/>
          </a:prstGeom>
        </p:spPr>
      </p:pic>
    </p:spTree>
    <p:extLst>
      <p:ext uri="{BB962C8B-B14F-4D97-AF65-F5344CB8AC3E}">
        <p14:creationId xmlns:p14="http://schemas.microsoft.com/office/powerpoint/2010/main" val="3677688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772399" cy="1219200"/>
          </a:xfrm>
        </p:spPr>
        <p:txBody>
          <a:bodyPr>
            <a:normAutofit/>
          </a:bodyPr>
          <a:lstStyle/>
          <a:p>
            <a:pPr algn="ctr"/>
            <a:r>
              <a:rPr lang="en-US" sz="2800" b="1" dirty="0" smtClean="0">
                <a:solidFill>
                  <a:schemeClr val="tx1"/>
                </a:solidFill>
                <a:latin typeface="Calibri" panose="020F0502020204030204" pitchFamily="34" charset="0"/>
                <a:cs typeface="Calibri" panose="020F0502020204030204" pitchFamily="34" charset="0"/>
              </a:rPr>
              <a:t>Additional Funds for Parent Engagement</a:t>
            </a:r>
            <a:endParaRPr lang="en-US" sz="2800" b="1" dirty="0">
              <a:solidFill>
                <a:schemeClr val="tx1"/>
              </a:solidFill>
              <a:latin typeface="Calibri" panose="020F0502020204030204" pitchFamily="34" charset="0"/>
              <a:cs typeface="Calibri" panose="020F0502020204030204" pitchFamily="34" charset="0"/>
            </a:endParaRPr>
          </a:p>
        </p:txBody>
      </p:sp>
      <p:sp>
        <p:nvSpPr>
          <p:cNvPr id="4" name="Content Placeholder 3"/>
          <p:cNvSpPr>
            <a:spLocks noGrp="1"/>
          </p:cNvSpPr>
          <p:nvPr>
            <p:ph idx="1"/>
          </p:nvPr>
        </p:nvSpPr>
        <p:spPr>
          <a:xfrm>
            <a:off x="457200" y="1371600"/>
            <a:ext cx="8229601" cy="5105400"/>
          </a:xfrm>
        </p:spPr>
        <p:txBody>
          <a:bodyPr>
            <a:normAutofit/>
          </a:bodyPr>
          <a:lstStyle/>
          <a:p>
            <a:endParaRPr lang="en-US" sz="1600" dirty="0" smtClean="0">
              <a:solidFill>
                <a:schemeClr val="tx1"/>
              </a:solidFill>
              <a:latin typeface="Calibri" panose="020F0502020204030204" pitchFamily="34" charset="0"/>
              <a:cs typeface="Calibri" panose="020F0502020204030204" pitchFamily="34" charset="0"/>
            </a:endParaRPr>
          </a:p>
          <a:p>
            <a:pPr marL="0" indent="0">
              <a:buNone/>
            </a:pPr>
            <a:r>
              <a:rPr lang="en-US" sz="1800" dirty="0" smtClean="0">
                <a:solidFill>
                  <a:schemeClr val="tx1"/>
                </a:solidFill>
                <a:latin typeface="Calibri" panose="020F0502020204030204" pitchFamily="34" charset="0"/>
                <a:cs typeface="Calibri" panose="020F0502020204030204" pitchFamily="34" charset="0"/>
              </a:rPr>
              <a:t>In addition to supporting our students, we also set aside funds to support efforts to build the capacity of our families in order for them to support learning at home.  </a:t>
            </a:r>
          </a:p>
          <a:p>
            <a:r>
              <a:rPr lang="en-US" sz="1800" dirty="0" smtClean="0">
                <a:solidFill>
                  <a:schemeClr val="tx1"/>
                </a:solidFill>
                <a:latin typeface="Calibri" panose="020F0502020204030204" pitchFamily="34" charset="0"/>
                <a:cs typeface="Calibri" panose="020F0502020204030204" pitchFamily="34" charset="0"/>
              </a:rPr>
              <a:t>For the </a:t>
            </a:r>
            <a:r>
              <a:rPr lang="en-US" sz="1800" dirty="0" smtClean="0">
                <a:solidFill>
                  <a:schemeClr val="tx1"/>
                </a:solidFill>
                <a:latin typeface="Calibri" panose="020F0502020204030204" pitchFamily="34" charset="0"/>
                <a:cs typeface="Calibri" panose="020F0502020204030204" pitchFamily="34" charset="0"/>
              </a:rPr>
              <a:t>2021-2022 </a:t>
            </a:r>
            <a:r>
              <a:rPr lang="en-US" sz="1800" dirty="0" smtClean="0">
                <a:solidFill>
                  <a:schemeClr val="tx1"/>
                </a:solidFill>
                <a:latin typeface="Calibri" panose="020F0502020204030204" pitchFamily="34" charset="0"/>
                <a:cs typeface="Calibri" panose="020F0502020204030204" pitchFamily="34" charset="0"/>
              </a:rPr>
              <a:t>year, we used Title I funds to support our Parent &amp; Family Engagement Program the following way:</a:t>
            </a:r>
            <a:endParaRPr lang="en-US" sz="1800" dirty="0">
              <a:solidFill>
                <a:schemeClr val="tx1"/>
              </a:solidFill>
              <a:latin typeface="Calibri" panose="020F0502020204030204" pitchFamily="34" charset="0"/>
              <a:cs typeface="Calibri" panose="020F0502020204030204" pitchFamily="34" charset="0"/>
            </a:endParaRPr>
          </a:p>
          <a:p>
            <a:pPr lvl="1"/>
            <a:r>
              <a:rPr lang="en-US" dirty="0" smtClean="0">
                <a:solidFill>
                  <a:schemeClr val="tx1"/>
                </a:solidFill>
                <a:latin typeface="Calibri" panose="020F0502020204030204" pitchFamily="34" charset="0"/>
                <a:cs typeface="Calibri" panose="020F0502020204030204" pitchFamily="34" charset="0"/>
              </a:rPr>
              <a:t>Parent Involvement Professional (salary)</a:t>
            </a:r>
          </a:p>
          <a:p>
            <a:pPr lvl="1"/>
            <a:r>
              <a:rPr lang="en-US" dirty="0" smtClean="0">
                <a:solidFill>
                  <a:schemeClr val="tx1"/>
                </a:solidFill>
                <a:latin typeface="Calibri" panose="020F0502020204030204" pitchFamily="34" charset="0"/>
                <a:cs typeface="Calibri" panose="020F0502020204030204" pitchFamily="34" charset="0"/>
              </a:rPr>
              <a:t>Resources for families to use at home (Family Resource Center)</a:t>
            </a:r>
          </a:p>
          <a:p>
            <a:pPr marL="201168" lvl="1" indent="0">
              <a:buNone/>
            </a:pPr>
            <a:endParaRPr lang="en-US" dirty="0">
              <a:solidFill>
                <a:schemeClr val="tx1"/>
              </a:solidFill>
              <a:latin typeface="Calibri" panose="020F0502020204030204" pitchFamily="34" charset="0"/>
              <a:cs typeface="Calibri" panose="020F0502020204030204" pitchFamily="34" charset="0"/>
            </a:endParaRPr>
          </a:p>
          <a:p>
            <a:pPr marL="0" indent="0">
              <a:buNone/>
            </a:pPr>
            <a:r>
              <a:rPr lang="en-US" sz="1600" b="1" dirty="0" smtClean="0">
                <a:solidFill>
                  <a:srgbClr val="FF0000"/>
                </a:solidFill>
                <a:latin typeface="Calibri" panose="020F0502020204030204" pitchFamily="34" charset="0"/>
                <a:cs typeface="Calibri" panose="020F0502020204030204" pitchFamily="34" charset="0"/>
              </a:rPr>
              <a:t>Are there any additional allowable Parent &amp; Family </a:t>
            </a:r>
            <a:r>
              <a:rPr lang="en-US" sz="1600" b="1" dirty="0">
                <a:solidFill>
                  <a:srgbClr val="FF0000"/>
                </a:solidFill>
                <a:latin typeface="Calibri" panose="020F0502020204030204" pitchFamily="34" charset="0"/>
                <a:cs typeface="Calibri" panose="020F0502020204030204" pitchFamily="34" charset="0"/>
              </a:rPr>
              <a:t>R</a:t>
            </a:r>
            <a:r>
              <a:rPr lang="en-US" sz="1600" b="1" dirty="0" smtClean="0">
                <a:solidFill>
                  <a:srgbClr val="FF0000"/>
                </a:solidFill>
                <a:latin typeface="Calibri" panose="020F0502020204030204" pitchFamily="34" charset="0"/>
                <a:cs typeface="Calibri" panose="020F0502020204030204" pitchFamily="34" charset="0"/>
              </a:rPr>
              <a:t>esources/activities that </a:t>
            </a:r>
            <a:r>
              <a:rPr lang="en-US" sz="1600" b="1" dirty="0">
                <a:solidFill>
                  <a:srgbClr val="FF0000"/>
                </a:solidFill>
                <a:latin typeface="Calibri" panose="020F0502020204030204" pitchFamily="34" charset="0"/>
                <a:cs typeface="Calibri" panose="020F0502020204030204" pitchFamily="34" charset="0"/>
              </a:rPr>
              <a:t> </a:t>
            </a:r>
            <a:r>
              <a:rPr lang="en-US" sz="1600" b="1" dirty="0" smtClean="0">
                <a:solidFill>
                  <a:srgbClr val="FF0000"/>
                </a:solidFill>
                <a:latin typeface="Calibri" panose="020F0502020204030204" pitchFamily="34" charset="0"/>
                <a:cs typeface="Calibri" panose="020F0502020204030204" pitchFamily="34" charset="0"/>
              </a:rPr>
              <a:t>                                you would like to see us use our Title I funds on?</a:t>
            </a:r>
          </a:p>
          <a:p>
            <a:pPr marL="0" indent="0">
              <a:buNone/>
            </a:pPr>
            <a:endParaRPr lang="en-US" dirty="0"/>
          </a:p>
        </p:txBody>
      </p:sp>
      <p:pic>
        <p:nvPicPr>
          <p:cNvPr id="6" name="Picture 5" descr="Animal Owl Graphic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4691"/>
            <a:ext cx="1614968" cy="1466088"/>
          </a:xfrm>
          <a:prstGeom prst="rect">
            <a:avLst/>
          </a:prstGeom>
        </p:spPr>
      </p:pic>
    </p:spTree>
    <p:extLst>
      <p:ext uri="{BB962C8B-B14F-4D97-AF65-F5344CB8AC3E}">
        <p14:creationId xmlns:p14="http://schemas.microsoft.com/office/powerpoint/2010/main" val="11075353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33400"/>
            <a:ext cx="6807199" cy="762000"/>
          </a:xfrm>
        </p:spPr>
        <p:txBody>
          <a:bodyPr>
            <a:noAutofit/>
          </a:bodyPr>
          <a:lstStyle/>
          <a:p>
            <a:pPr algn="l"/>
            <a:r>
              <a:rPr lang="en-US" sz="2800" b="1" dirty="0">
                <a:solidFill>
                  <a:schemeClr val="tx1"/>
                </a:solidFill>
                <a:latin typeface="+mn-lt"/>
              </a:rPr>
              <a:t>Building Staff Capacity – </a:t>
            </a:r>
            <a:r>
              <a:rPr lang="en-US" sz="2800" b="1" dirty="0" smtClean="0">
                <a:solidFill>
                  <a:schemeClr val="tx1"/>
                </a:solidFill>
                <a:latin typeface="+mn-lt"/>
              </a:rPr>
              <a:t>Stakeholder Feedback</a:t>
            </a:r>
            <a:endParaRPr lang="en-US" sz="2800" b="1" dirty="0">
              <a:solidFill>
                <a:schemeClr val="tx1"/>
              </a:solidFill>
              <a:latin typeface="+mn-lt"/>
            </a:endParaRPr>
          </a:p>
        </p:txBody>
      </p:sp>
      <p:sp>
        <p:nvSpPr>
          <p:cNvPr id="3" name="Content Placeholder 2"/>
          <p:cNvSpPr>
            <a:spLocks noGrp="1"/>
          </p:cNvSpPr>
          <p:nvPr>
            <p:ph idx="1"/>
          </p:nvPr>
        </p:nvSpPr>
        <p:spPr>
          <a:xfrm>
            <a:off x="685800" y="1524000"/>
            <a:ext cx="7086599" cy="4343400"/>
          </a:xfrm>
        </p:spPr>
        <p:txBody>
          <a:bodyPr>
            <a:normAutofit/>
          </a:bodyPr>
          <a:lstStyle/>
          <a:p>
            <a:pPr marL="0" indent="0">
              <a:buNone/>
            </a:pPr>
            <a:r>
              <a:rPr lang="en-US" sz="2000" dirty="0" smtClean="0">
                <a:solidFill>
                  <a:schemeClr val="tx1"/>
                </a:solidFill>
                <a:latin typeface="Calibri" panose="020F0502020204030204" pitchFamily="34" charset="0"/>
                <a:cs typeface="Calibri" panose="020F0502020204030204" pitchFamily="34" charset="0"/>
              </a:rPr>
              <a:t>As a Title I School, we recognize the importance of educating our</a:t>
            </a:r>
            <a:r>
              <a:rPr lang="en-US" sz="2000" dirty="0">
                <a:solidFill>
                  <a:schemeClr val="tx1"/>
                </a:solidFill>
                <a:latin typeface="Calibri" panose="020F0502020204030204" pitchFamily="34" charset="0"/>
                <a:cs typeface="Calibri" panose="020F0502020204030204" pitchFamily="34" charset="0"/>
              </a:rPr>
              <a:t> </a:t>
            </a:r>
            <a:r>
              <a:rPr lang="en-US" sz="2000" dirty="0" smtClean="0">
                <a:solidFill>
                  <a:schemeClr val="tx1"/>
                </a:solidFill>
                <a:latin typeface="Calibri" panose="020F0502020204030204" pitchFamily="34" charset="0"/>
                <a:cs typeface="Calibri" panose="020F0502020204030204" pitchFamily="34" charset="0"/>
              </a:rPr>
              <a:t>teachers, specialized instructional support personnel, administration and all other staff, with the assistance of parents, in the value and utility of contributions of parents, and in how to reach out to, communicate with, and work with parents as equal partners.  </a:t>
            </a:r>
          </a:p>
          <a:p>
            <a:pPr marL="0" indent="0">
              <a:buNone/>
            </a:pPr>
            <a:r>
              <a:rPr lang="en-US" sz="2000" dirty="0" smtClean="0">
                <a:solidFill>
                  <a:schemeClr val="tx1"/>
                </a:solidFill>
                <a:latin typeface="Calibri" panose="020F0502020204030204" pitchFamily="34" charset="0"/>
                <a:cs typeface="Calibri" panose="020F0502020204030204" pitchFamily="34" charset="0"/>
              </a:rPr>
              <a:t>During the </a:t>
            </a:r>
            <a:r>
              <a:rPr lang="en-US" sz="2000" dirty="0" smtClean="0">
                <a:solidFill>
                  <a:schemeClr val="tx1"/>
                </a:solidFill>
                <a:latin typeface="Calibri" panose="020F0502020204030204" pitchFamily="34" charset="0"/>
                <a:cs typeface="Calibri" panose="020F0502020204030204" pitchFamily="34" charset="0"/>
              </a:rPr>
              <a:t>2021-2022 </a:t>
            </a:r>
            <a:r>
              <a:rPr lang="en-US" sz="2000" dirty="0" smtClean="0">
                <a:solidFill>
                  <a:schemeClr val="tx1"/>
                </a:solidFill>
                <a:latin typeface="Calibri" panose="020F0502020204030204" pitchFamily="34" charset="0"/>
                <a:cs typeface="Calibri" panose="020F0502020204030204" pitchFamily="34" charset="0"/>
              </a:rPr>
              <a:t>year, we trained our staff on the following topics:</a:t>
            </a:r>
          </a:p>
          <a:p>
            <a:r>
              <a:rPr lang="en-US" sz="1800" b="1" i="1" dirty="0" smtClean="0">
                <a:solidFill>
                  <a:schemeClr val="tx1"/>
                </a:solidFill>
                <a:latin typeface="Calibri" panose="020F0502020204030204" pitchFamily="34" charset="0"/>
                <a:cs typeface="Calibri" panose="020F0502020204030204" pitchFamily="34" charset="0"/>
              </a:rPr>
              <a:t>Effective Ways to Partner with Parents for Smooth Distance Learning</a:t>
            </a:r>
            <a:endParaRPr lang="en-US" sz="1800" b="1" i="1" dirty="0" smtClean="0">
              <a:solidFill>
                <a:schemeClr val="tx1"/>
              </a:solidFill>
              <a:latin typeface="Calibri" panose="020F0502020204030204" pitchFamily="34" charset="0"/>
              <a:cs typeface="Calibri" panose="020F0502020204030204" pitchFamily="34" charset="0"/>
            </a:endParaRPr>
          </a:p>
          <a:p>
            <a:r>
              <a:rPr lang="en-US" sz="1800" b="1" i="1" dirty="0" smtClean="0">
                <a:solidFill>
                  <a:schemeClr val="tx1"/>
                </a:solidFill>
                <a:latin typeface="Calibri" panose="020F0502020204030204" pitchFamily="34" charset="0"/>
                <a:cs typeface="Calibri" panose="020F0502020204030204" pitchFamily="34" charset="0"/>
              </a:rPr>
              <a:t>Basic Strategies for Parent Engagement</a:t>
            </a:r>
            <a:endParaRPr lang="en-US" sz="1800" b="1" i="1" dirty="0" smtClean="0">
              <a:solidFill>
                <a:schemeClr val="tx1"/>
              </a:solidFill>
              <a:latin typeface="Calibri" panose="020F0502020204030204" pitchFamily="34" charset="0"/>
              <a:cs typeface="Calibri" panose="020F0502020204030204" pitchFamily="34" charset="0"/>
            </a:endParaRPr>
          </a:p>
          <a:p>
            <a:r>
              <a:rPr lang="en-US" sz="1800" b="1" i="1" dirty="0" smtClean="0">
                <a:solidFill>
                  <a:schemeClr val="tx1"/>
                </a:solidFill>
                <a:latin typeface="Calibri" panose="020F0502020204030204" pitchFamily="34" charset="0"/>
                <a:cs typeface="Calibri" panose="020F0502020204030204" pitchFamily="34" charset="0"/>
              </a:rPr>
              <a:t>Is Our School Family Friendly?</a:t>
            </a:r>
            <a:endParaRPr lang="en-US" sz="1800" b="1" i="1" dirty="0">
              <a:solidFill>
                <a:schemeClr val="tx1"/>
              </a:solidFill>
              <a:latin typeface="Calibri" panose="020F0502020204030204" pitchFamily="34" charset="0"/>
              <a:cs typeface="Calibri" panose="020F0502020204030204" pitchFamily="34" charset="0"/>
            </a:endParaRPr>
          </a:p>
          <a:p>
            <a:pPr marL="0" indent="0">
              <a:buNone/>
            </a:pPr>
            <a:r>
              <a:rPr lang="en-US" sz="2000" b="1" dirty="0" smtClean="0">
                <a:solidFill>
                  <a:srgbClr val="FF0000"/>
                </a:solidFill>
                <a:latin typeface="Calibri" panose="020F0502020204030204" pitchFamily="34" charset="0"/>
                <a:cs typeface="Calibri" panose="020F0502020204030204" pitchFamily="34" charset="0"/>
              </a:rPr>
              <a:t>Do you have any topics/activities that you would like for us to discuss with our staff?  </a:t>
            </a:r>
            <a:endParaRPr lang="en-US" sz="20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067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imal Owl Graphic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2316119"/>
            <a:ext cx="1614968" cy="1466088"/>
          </a:xfrm>
          <a:prstGeom prst="rect">
            <a:avLst/>
          </a:prstGeom>
          <a:solidFill>
            <a:schemeClr val="accent1"/>
          </a:solidFill>
        </p:spPr>
      </p:pic>
      <p:sp>
        <p:nvSpPr>
          <p:cNvPr id="2" name="Rectangle 1"/>
          <p:cNvSpPr/>
          <p:nvPr/>
        </p:nvSpPr>
        <p:spPr>
          <a:xfrm>
            <a:off x="3505200" y="685800"/>
            <a:ext cx="5181600" cy="5693866"/>
          </a:xfrm>
          <a:prstGeom prst="rect">
            <a:avLst/>
          </a:prstGeom>
        </p:spPr>
        <p:txBody>
          <a:bodyPr wrap="square">
            <a:spAutoFit/>
          </a:bodyPr>
          <a:lstStyle/>
          <a:p>
            <a:pPr marL="285750" indent="-285750" algn="ctr">
              <a:buFont typeface="Arial" panose="020B0604020202020204" pitchFamily="34" charset="0"/>
              <a:buChar char="•"/>
            </a:pPr>
            <a:endParaRPr lang="en-US" sz="2000" dirty="0" smtClean="0"/>
          </a:p>
          <a:p>
            <a:pPr algn="ctr"/>
            <a:r>
              <a:rPr lang="en-US" sz="2400" dirty="0" smtClean="0">
                <a:latin typeface="Calibri" panose="020F0502020204030204" pitchFamily="34" charset="0"/>
                <a:cs typeface="Calibri" panose="020F0502020204030204" pitchFamily="34" charset="0"/>
              </a:rPr>
              <a:t>Please take a moment to provide input on the topics discussed below </a:t>
            </a:r>
            <a:r>
              <a:rPr lang="en-US" sz="2400" dirty="0">
                <a:latin typeface="Calibri" panose="020F0502020204030204" pitchFamily="34" charset="0"/>
                <a:cs typeface="Calibri" panose="020F0502020204030204" pitchFamily="34" charset="0"/>
              </a:rPr>
              <a:t>by visiting</a:t>
            </a:r>
            <a:r>
              <a:rPr lang="en-US" sz="2400" dirty="0" smtClean="0">
                <a:latin typeface="Calibri" panose="020F0502020204030204" pitchFamily="34" charset="0"/>
                <a:cs typeface="Calibri" panose="020F0502020204030204" pitchFamily="34" charset="0"/>
              </a:rPr>
              <a:t>:</a:t>
            </a:r>
          </a:p>
          <a:p>
            <a:pPr algn="ctr"/>
            <a:endParaRPr lang="en-US" sz="2400" dirty="0">
              <a:latin typeface="Calibri" panose="020F0502020204030204" pitchFamily="34" charset="0"/>
              <a:cs typeface="Calibri" panose="020F0502020204030204" pitchFamily="34" charset="0"/>
            </a:endParaRPr>
          </a:p>
          <a:p>
            <a:pPr algn="ctr"/>
            <a:r>
              <a:rPr lang="en-US" sz="2400" dirty="0" smtClean="0">
                <a:latin typeface="Calibri" panose="020F0502020204030204" pitchFamily="34" charset="0"/>
                <a:cs typeface="Calibri" panose="020F0502020204030204" pitchFamily="34" charset="0"/>
                <a:hlinkClick r:id="rId3"/>
              </a:rPr>
              <a:t>Parent Input Survey</a:t>
            </a:r>
            <a:endParaRPr lang="en-US" sz="2400" dirty="0" smtClean="0">
              <a:latin typeface="Calibri" panose="020F0502020204030204" pitchFamily="34" charset="0"/>
              <a:cs typeface="Calibri" panose="020F0502020204030204" pitchFamily="34" charset="0"/>
            </a:endParaRPr>
          </a:p>
          <a:p>
            <a:endParaRPr lang="en-US" sz="2400"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200" dirty="0" smtClean="0">
                <a:latin typeface="Calibri" panose="020F0502020204030204" pitchFamily="34" charset="0"/>
                <a:cs typeface="Calibri" panose="020F0502020204030204" pitchFamily="34" charset="0"/>
              </a:rPr>
              <a:t>Title I School-wide Plan</a:t>
            </a:r>
          </a:p>
          <a:p>
            <a:pPr marL="342900" indent="-342900">
              <a:buFont typeface="Arial" panose="020B0604020202020204" pitchFamily="34" charset="0"/>
              <a:buChar char="•"/>
            </a:pPr>
            <a:r>
              <a:rPr lang="en-US" sz="2200" dirty="0" smtClean="0">
                <a:latin typeface="Calibri" panose="020F0502020204030204" pitchFamily="34" charset="0"/>
                <a:cs typeface="Calibri" panose="020F0502020204030204" pitchFamily="34" charset="0"/>
              </a:rPr>
              <a:t>Parent and Family Engagement Plan </a:t>
            </a:r>
          </a:p>
          <a:p>
            <a:pPr marL="342900" indent="-342900">
              <a:buFont typeface="Arial" panose="020B0604020202020204" pitchFamily="34" charset="0"/>
              <a:buChar char="•"/>
            </a:pPr>
            <a:r>
              <a:rPr lang="en-US" sz="2200" dirty="0" smtClean="0">
                <a:latin typeface="Calibri" panose="020F0502020204030204" pitchFamily="34" charset="0"/>
                <a:cs typeface="Calibri" panose="020F0502020204030204" pitchFamily="34" charset="0"/>
              </a:rPr>
              <a:t>School-Parent Compact </a:t>
            </a:r>
          </a:p>
          <a:p>
            <a:pPr marL="342900" indent="-342900">
              <a:buFont typeface="Arial" panose="020B0604020202020204" pitchFamily="34" charset="0"/>
              <a:buChar char="•"/>
            </a:pPr>
            <a:r>
              <a:rPr lang="en-US" sz="2200" dirty="0" smtClean="0">
                <a:latin typeface="Calibri" panose="020F0502020204030204" pitchFamily="34" charset="0"/>
                <a:cs typeface="Calibri" panose="020F0502020204030204" pitchFamily="34" charset="0"/>
              </a:rPr>
              <a:t>Title I Budget (including the Parent and Family Engagement budget)</a:t>
            </a:r>
          </a:p>
          <a:p>
            <a:pPr marL="342900" indent="-342900">
              <a:buFont typeface="Arial" panose="020B0604020202020204" pitchFamily="34" charset="0"/>
              <a:buChar char="•"/>
            </a:pPr>
            <a:r>
              <a:rPr lang="en-US" sz="2200" dirty="0" smtClean="0">
                <a:latin typeface="Calibri" panose="020F0502020204030204" pitchFamily="34" charset="0"/>
                <a:cs typeface="Calibri" panose="020F0502020204030204" pitchFamily="34" charset="0"/>
              </a:rPr>
              <a:t>Building Staff Capacity</a:t>
            </a:r>
          </a:p>
          <a:p>
            <a:endParaRPr lang="en-US" sz="2400" dirty="0">
              <a:latin typeface="Calibri" panose="020F0502020204030204" pitchFamily="34" charset="0"/>
              <a:cs typeface="Calibri" panose="020F0502020204030204" pitchFamily="34" charset="0"/>
            </a:endParaRPr>
          </a:p>
          <a:p>
            <a:pPr algn="ctr"/>
            <a:r>
              <a:rPr lang="en-US" sz="2400" dirty="0" smtClean="0">
                <a:latin typeface="Calibri" panose="020F0502020204030204" pitchFamily="34" charset="0"/>
                <a:cs typeface="Calibri" panose="020F0502020204030204" pitchFamily="34" charset="0"/>
              </a:rPr>
              <a:t>We appreciate your </a:t>
            </a:r>
            <a:r>
              <a:rPr lang="en-US" sz="2400" dirty="0">
                <a:latin typeface="Calibri" panose="020F0502020204030204" pitchFamily="34" charset="0"/>
                <a:cs typeface="Calibri" panose="020F0502020204030204" pitchFamily="34" charset="0"/>
              </a:rPr>
              <a:t>i</a:t>
            </a:r>
            <a:r>
              <a:rPr lang="en-US" sz="2400" dirty="0" smtClean="0">
                <a:latin typeface="Calibri" panose="020F0502020204030204" pitchFamily="34" charset="0"/>
                <a:cs typeface="Calibri" panose="020F0502020204030204" pitchFamily="34" charset="0"/>
              </a:rPr>
              <a:t>nput!  </a:t>
            </a:r>
            <a:endParaRPr lang="en-US" sz="1600" dirty="0">
              <a:latin typeface="Calibri" panose="020F0502020204030204" pitchFamily="34" charset="0"/>
              <a:cs typeface="Calibri" panose="020F0502020204030204" pitchFamily="34" charset="0"/>
            </a:endParaRPr>
          </a:p>
          <a:p>
            <a:endParaRPr lang="en-US" sz="2000" dirty="0" smtClean="0"/>
          </a:p>
        </p:txBody>
      </p:sp>
      <p:sp>
        <p:nvSpPr>
          <p:cNvPr id="3" name="TextBox 2"/>
          <p:cNvSpPr txBox="1"/>
          <p:nvPr/>
        </p:nvSpPr>
        <p:spPr>
          <a:xfrm>
            <a:off x="3733800" y="574060"/>
            <a:ext cx="4572000" cy="523220"/>
          </a:xfrm>
          <a:prstGeom prst="rect">
            <a:avLst/>
          </a:prstGeom>
          <a:noFill/>
        </p:spPr>
        <p:txBody>
          <a:bodyPr wrap="square" rtlCol="0">
            <a:spAutoFit/>
          </a:bodyPr>
          <a:lstStyle/>
          <a:p>
            <a:pPr algn="ctr"/>
            <a:r>
              <a:rPr lang="en-US" sz="2800" b="1" dirty="0"/>
              <a:t>Parent Input Opportunity</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562600"/>
            <a:ext cx="8732520" cy="975360"/>
          </a:xfrm>
        </p:spPr>
        <p:txBody>
          <a:bodyPr/>
          <a:lstStyle/>
          <a:p>
            <a:r>
              <a:rPr lang="en-US" sz="2800" dirty="0">
                <a:latin typeface="Calibri" panose="020F0502020204030204" pitchFamily="34" charset="0"/>
                <a:cs typeface="Calibri" panose="020F0502020204030204" pitchFamily="34" charset="0"/>
              </a:rPr>
              <a:t/>
            </a:r>
            <a:br>
              <a:rPr lang="en-US" sz="2800" dirty="0">
                <a:latin typeface="Calibri" panose="020F0502020204030204" pitchFamily="34" charset="0"/>
                <a:cs typeface="Calibri" panose="020F0502020204030204" pitchFamily="34" charset="0"/>
              </a:rPr>
            </a:br>
            <a:r>
              <a:rPr lang="en-US" sz="2800" dirty="0" err="1" smtClean="0">
                <a:latin typeface="Calibri" panose="020F0502020204030204" pitchFamily="34" charset="0"/>
                <a:cs typeface="Calibri" panose="020F0502020204030204" pitchFamily="34" charset="0"/>
              </a:rPr>
              <a:t>Tyrome</a:t>
            </a:r>
            <a:r>
              <a:rPr lang="en-US" sz="2800" dirty="0" smtClean="0">
                <a:latin typeface="Calibri" panose="020F0502020204030204" pitchFamily="34" charset="0"/>
                <a:cs typeface="Calibri" panose="020F0502020204030204" pitchFamily="34" charset="0"/>
              </a:rPr>
              <a:t> D. Grant (Principal) – tyrome.grant@henry,.k12.ga.us</a:t>
            </a:r>
            <a:br>
              <a:rPr lang="en-US" sz="2800" dirty="0" smtClean="0">
                <a:latin typeface="Calibri" panose="020F0502020204030204" pitchFamily="34" charset="0"/>
                <a:cs typeface="Calibri" panose="020F0502020204030204" pitchFamily="34" charset="0"/>
              </a:rPr>
            </a:br>
            <a:r>
              <a:rPr lang="en-US" sz="2800" dirty="0" smtClean="0">
                <a:latin typeface="Calibri" panose="020F0502020204030204" pitchFamily="34" charset="0"/>
                <a:cs typeface="Calibri" panose="020F0502020204030204" pitchFamily="34" charset="0"/>
              </a:rPr>
              <a:t>Stacey D. Clark (PIP) – Stacey.clark@henry.k12.ga.us</a:t>
            </a:r>
            <a:br>
              <a:rPr lang="en-US" sz="2800" dirty="0" smtClean="0">
                <a:latin typeface="Calibri" panose="020F0502020204030204" pitchFamily="34" charset="0"/>
                <a:cs typeface="Calibri" panose="020F0502020204030204" pitchFamily="34" charset="0"/>
              </a:rPr>
            </a:br>
            <a:endParaRPr lang="en-US" sz="2800" dirty="0">
              <a:latin typeface="Calibri" panose="020F0502020204030204" pitchFamily="34" charset="0"/>
              <a:cs typeface="Calibri" panose="020F0502020204030204" pitchFamily="34" charset="0"/>
            </a:endParaRPr>
          </a:p>
        </p:txBody>
      </p:sp>
      <p:sp>
        <p:nvSpPr>
          <p:cNvPr id="7" name="TextBox 6"/>
          <p:cNvSpPr txBox="1"/>
          <p:nvPr/>
        </p:nvSpPr>
        <p:spPr>
          <a:xfrm>
            <a:off x="2834640" y="1780967"/>
            <a:ext cx="3733800" cy="1569660"/>
          </a:xfrm>
          <a:prstGeom prst="rect">
            <a:avLst/>
          </a:prstGeom>
          <a:noFill/>
        </p:spPr>
        <p:txBody>
          <a:bodyPr wrap="square" rtlCol="0">
            <a:spAutoFit/>
          </a:bodyPr>
          <a:lstStyle/>
          <a:p>
            <a:pPr algn="ctr"/>
            <a:r>
              <a:rPr lang="en-US" sz="2400" dirty="0" smtClean="0"/>
              <a:t>Please do not hesitate to contact us if you have additional questions or feedback.</a:t>
            </a:r>
            <a:endParaRPr lang="en-US" sz="2400" dirty="0"/>
          </a:p>
        </p:txBody>
      </p:sp>
      <p:sp>
        <p:nvSpPr>
          <p:cNvPr id="9" name="TextBox 8"/>
          <p:cNvSpPr txBox="1"/>
          <p:nvPr/>
        </p:nvSpPr>
        <p:spPr>
          <a:xfrm>
            <a:off x="990600" y="492323"/>
            <a:ext cx="7421880" cy="646331"/>
          </a:xfrm>
          <a:prstGeom prst="rect">
            <a:avLst/>
          </a:prstGeom>
          <a:noFill/>
        </p:spPr>
        <p:txBody>
          <a:bodyPr wrap="square" rtlCol="0">
            <a:spAutoFit/>
          </a:bodyPr>
          <a:lstStyle/>
          <a:p>
            <a:pPr algn="ctr"/>
            <a:r>
              <a:rPr lang="en-US" sz="3600" b="1" dirty="0" smtClean="0">
                <a:solidFill>
                  <a:srgbClr val="FF0000"/>
                </a:solidFill>
                <a:effectLst>
                  <a:outerShdw blurRad="38100" dist="38100" dir="2700000" algn="tl">
                    <a:srgbClr val="000000">
                      <a:alpha val="43137"/>
                    </a:srgbClr>
                  </a:outerShdw>
                </a:effectLst>
              </a:rPr>
              <a:t>Thank You for Input!</a:t>
            </a:r>
            <a:endParaRPr lang="en-US" sz="3600" b="1" dirty="0">
              <a:solidFill>
                <a:srgbClr val="FF0000"/>
              </a:solidFill>
              <a:effectLst>
                <a:outerShdw blurRad="38100" dist="38100" dir="2700000" algn="tl">
                  <a:srgbClr val="000000">
                    <a:alpha val="43137"/>
                  </a:srgbClr>
                </a:outerShdw>
              </a:effectLst>
            </a:endParaRPr>
          </a:p>
        </p:txBody>
      </p:sp>
      <p:pic>
        <p:nvPicPr>
          <p:cNvPr id="10" name="Picture 9" descr="Animal Owl Graphic · Free image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0825" y="36992"/>
            <a:ext cx="1614968" cy="1466088"/>
          </a:xfrm>
          <a:prstGeom prst="rect">
            <a:avLst/>
          </a:prstGeom>
        </p:spPr>
      </p:pic>
    </p:spTree>
    <p:extLst>
      <p:ext uri="{BB962C8B-B14F-4D97-AF65-F5344CB8AC3E}">
        <p14:creationId xmlns:p14="http://schemas.microsoft.com/office/powerpoint/2010/main" val="3782920410"/>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9309</TotalTime>
  <Words>703</Words>
  <Application>Microsoft Office PowerPoint</Application>
  <PresentationFormat>On-screen Show (4:3)</PresentationFormat>
  <Paragraphs>117</Paragraphs>
  <Slides>10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Baskerville Old Face</vt:lpstr>
      <vt:lpstr>Calibri</vt:lpstr>
      <vt:lpstr>Calibri Light</vt:lpstr>
      <vt:lpstr>CF Jack Story</vt:lpstr>
      <vt:lpstr>Wingdings</vt:lpstr>
      <vt:lpstr>Retrospect</vt:lpstr>
      <vt:lpstr>6:00 p.m. www.facebook.com/OKESOWLS</vt:lpstr>
      <vt:lpstr>PowerPoint Presentation</vt:lpstr>
      <vt:lpstr>PowerPoint Presentation</vt:lpstr>
      <vt:lpstr>PowerPoint Presentation</vt:lpstr>
      <vt:lpstr>PowerPoint Presentation</vt:lpstr>
      <vt:lpstr>How We Spent our 2021-2022 Title I Funds</vt:lpstr>
      <vt:lpstr>Additional Funds for Parent Engagement</vt:lpstr>
      <vt:lpstr>Building Staff Capacity – Stakeholder Feedback</vt:lpstr>
      <vt:lpstr>PowerPoint Presentation</vt:lpstr>
      <vt:lpstr> Tyrome D. Grant (Principal) – tyrome.grant@henry,.k12.ga.us Stacey D. Clark (PIP) – Stacey.clark@henry.k12.ga.us </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1 Parent Input Meeting  August 15, 2014  Oakland Elementary</dc:title>
  <dc:creator>April's Laptop</dc:creator>
  <cp:lastModifiedBy>Clark, Stacey</cp:lastModifiedBy>
  <cp:revision>147</cp:revision>
  <cp:lastPrinted>2016-08-18T21:26:39Z</cp:lastPrinted>
  <dcterms:created xsi:type="dcterms:W3CDTF">2014-08-15T01:08:39Z</dcterms:created>
  <dcterms:modified xsi:type="dcterms:W3CDTF">2022-03-14T14:26:09Z</dcterms:modified>
</cp:coreProperties>
</file>