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Lst>
  <p:notesMasterIdLst>
    <p:notesMasterId r:id="rId196"/>
  </p:notesMasterIdLst>
  <p:handoutMasterIdLst>
    <p:handoutMasterId r:id="rId197"/>
  </p:handoutMasterIdLst>
  <p:sldIdLst>
    <p:sldId id="310" r:id="rId2"/>
    <p:sldId id="532" r:id="rId3"/>
    <p:sldId id="2338" r:id="rId4"/>
    <p:sldId id="2329" r:id="rId5"/>
    <p:sldId id="2339" r:id="rId6"/>
    <p:sldId id="2330" r:id="rId7"/>
    <p:sldId id="2260" r:id="rId8"/>
    <p:sldId id="2262" r:id="rId9"/>
    <p:sldId id="2196" r:id="rId10"/>
    <p:sldId id="12763" r:id="rId11"/>
    <p:sldId id="12764" r:id="rId12"/>
    <p:sldId id="2350" r:id="rId13"/>
    <p:sldId id="2352" r:id="rId14"/>
    <p:sldId id="2351" r:id="rId15"/>
    <p:sldId id="12760" r:id="rId16"/>
    <p:sldId id="12761" r:id="rId17"/>
    <p:sldId id="12758" r:id="rId18"/>
    <p:sldId id="12771" r:id="rId19"/>
    <p:sldId id="12756" r:id="rId20"/>
    <p:sldId id="2321" r:id="rId21"/>
    <p:sldId id="2322" r:id="rId22"/>
    <p:sldId id="2324" r:id="rId23"/>
    <p:sldId id="2323" r:id="rId24"/>
    <p:sldId id="2325" r:id="rId25"/>
    <p:sldId id="2326" r:id="rId26"/>
    <p:sldId id="2328" r:id="rId27"/>
    <p:sldId id="2233" r:id="rId28"/>
    <p:sldId id="2251" r:id="rId29"/>
    <p:sldId id="2252" r:id="rId30"/>
    <p:sldId id="2235" r:id="rId31"/>
    <p:sldId id="2254" r:id="rId32"/>
    <p:sldId id="2253" r:id="rId33"/>
    <p:sldId id="2234" r:id="rId34"/>
    <p:sldId id="2257" r:id="rId35"/>
    <p:sldId id="2256" r:id="rId36"/>
    <p:sldId id="2255" r:id="rId37"/>
    <p:sldId id="2258" r:id="rId38"/>
    <p:sldId id="534" r:id="rId39"/>
    <p:sldId id="318" r:id="rId40"/>
    <p:sldId id="320" r:id="rId41"/>
    <p:sldId id="321" r:id="rId42"/>
    <p:sldId id="1644" r:id="rId43"/>
    <p:sldId id="1649" r:id="rId44"/>
    <p:sldId id="1650" r:id="rId45"/>
    <p:sldId id="2349" r:id="rId46"/>
    <p:sldId id="1652" r:id="rId47"/>
    <p:sldId id="1653" r:id="rId48"/>
    <p:sldId id="2033" r:id="rId49"/>
    <p:sldId id="1664" r:id="rId50"/>
    <p:sldId id="1666" r:id="rId51"/>
    <p:sldId id="1677" r:id="rId52"/>
    <p:sldId id="1678" r:id="rId53"/>
    <p:sldId id="1679" r:id="rId54"/>
    <p:sldId id="1659" r:id="rId55"/>
    <p:sldId id="535" r:id="rId56"/>
    <p:sldId id="2057" r:id="rId57"/>
    <p:sldId id="2058" r:id="rId58"/>
    <p:sldId id="2059" r:id="rId59"/>
    <p:sldId id="2060" r:id="rId60"/>
    <p:sldId id="2061" r:id="rId61"/>
    <p:sldId id="2063" r:id="rId62"/>
    <p:sldId id="2064" r:id="rId63"/>
    <p:sldId id="2065" r:id="rId64"/>
    <p:sldId id="2066" r:id="rId65"/>
    <p:sldId id="677" r:id="rId66"/>
    <p:sldId id="710" r:id="rId67"/>
    <p:sldId id="353" r:id="rId68"/>
    <p:sldId id="354" r:id="rId69"/>
    <p:sldId id="355" r:id="rId70"/>
    <p:sldId id="359" r:id="rId71"/>
    <p:sldId id="2379" r:id="rId72"/>
    <p:sldId id="2147" r:id="rId73"/>
    <p:sldId id="368" r:id="rId74"/>
    <p:sldId id="370" r:id="rId75"/>
    <p:sldId id="654" r:id="rId76"/>
    <p:sldId id="722" r:id="rId77"/>
    <p:sldId id="723" r:id="rId78"/>
    <p:sldId id="381" r:id="rId79"/>
    <p:sldId id="387" r:id="rId80"/>
    <p:sldId id="392" r:id="rId81"/>
    <p:sldId id="12774" r:id="rId82"/>
    <p:sldId id="12775" r:id="rId83"/>
    <p:sldId id="12776" r:id="rId84"/>
    <p:sldId id="12777" r:id="rId85"/>
    <p:sldId id="12748" r:id="rId86"/>
    <p:sldId id="12749" r:id="rId87"/>
    <p:sldId id="12778" r:id="rId88"/>
    <p:sldId id="12780" r:id="rId89"/>
    <p:sldId id="12781" r:id="rId90"/>
    <p:sldId id="397" r:id="rId91"/>
    <p:sldId id="398" r:id="rId92"/>
    <p:sldId id="399" r:id="rId93"/>
    <p:sldId id="2340" r:id="rId94"/>
    <p:sldId id="12737" r:id="rId95"/>
    <p:sldId id="12738" r:id="rId96"/>
    <p:sldId id="738" r:id="rId97"/>
    <p:sldId id="737" r:id="rId98"/>
    <p:sldId id="12739" r:id="rId99"/>
    <p:sldId id="12740" r:id="rId100"/>
    <p:sldId id="12741" r:id="rId101"/>
    <p:sldId id="12742" r:id="rId102"/>
    <p:sldId id="12784" r:id="rId103"/>
    <p:sldId id="2197" r:id="rId104"/>
    <p:sldId id="2231" r:id="rId105"/>
    <p:sldId id="2198" r:id="rId106"/>
    <p:sldId id="2232" r:id="rId107"/>
    <p:sldId id="2199" r:id="rId108"/>
    <p:sldId id="2201" r:id="rId109"/>
    <p:sldId id="2215" r:id="rId110"/>
    <p:sldId id="2202" r:id="rId111"/>
    <p:sldId id="2217" r:id="rId112"/>
    <p:sldId id="2216" r:id="rId113"/>
    <p:sldId id="12732" r:id="rId114"/>
    <p:sldId id="12733" r:id="rId115"/>
    <p:sldId id="12734" r:id="rId116"/>
    <p:sldId id="12735" r:id="rId117"/>
    <p:sldId id="12785" r:id="rId118"/>
    <p:sldId id="12743" r:id="rId119"/>
    <p:sldId id="12744" r:id="rId120"/>
    <p:sldId id="701" r:id="rId121"/>
    <p:sldId id="12745" r:id="rId122"/>
    <p:sldId id="704" r:id="rId123"/>
    <p:sldId id="12750" r:id="rId124"/>
    <p:sldId id="12751" r:id="rId125"/>
    <p:sldId id="12752" r:id="rId126"/>
    <p:sldId id="12753" r:id="rId127"/>
    <p:sldId id="12754" r:id="rId128"/>
    <p:sldId id="12770" r:id="rId129"/>
    <p:sldId id="2210" r:id="rId130"/>
    <p:sldId id="2307" r:id="rId131"/>
    <p:sldId id="2308" r:id="rId132"/>
    <p:sldId id="2309" r:id="rId133"/>
    <p:sldId id="12640" r:id="rId134"/>
    <p:sldId id="12659" r:id="rId135"/>
    <p:sldId id="12658" r:id="rId136"/>
    <p:sldId id="12667" r:id="rId137"/>
    <p:sldId id="12769" r:id="rId138"/>
    <p:sldId id="783" r:id="rId139"/>
    <p:sldId id="12643" r:id="rId140"/>
    <p:sldId id="12683" r:id="rId141"/>
    <p:sldId id="12693" r:id="rId142"/>
    <p:sldId id="12644" r:id="rId143"/>
    <p:sldId id="341" r:id="rId144"/>
    <p:sldId id="12645" r:id="rId145"/>
    <p:sldId id="12646" r:id="rId146"/>
    <p:sldId id="12694" r:id="rId147"/>
    <p:sldId id="12660" r:id="rId148"/>
    <p:sldId id="12661" r:id="rId149"/>
    <p:sldId id="12663" r:id="rId150"/>
    <p:sldId id="12664" r:id="rId151"/>
    <p:sldId id="12665" r:id="rId152"/>
    <p:sldId id="12666" r:id="rId153"/>
    <p:sldId id="12691" r:id="rId154"/>
    <p:sldId id="12695" r:id="rId155"/>
    <p:sldId id="12696" r:id="rId156"/>
    <p:sldId id="12670" r:id="rId157"/>
    <p:sldId id="12671" r:id="rId158"/>
    <p:sldId id="748" r:id="rId159"/>
    <p:sldId id="752" r:id="rId160"/>
    <p:sldId id="750" r:id="rId161"/>
    <p:sldId id="2247" r:id="rId162"/>
    <p:sldId id="2248" r:id="rId163"/>
    <p:sldId id="2249" r:id="rId164"/>
    <p:sldId id="2250" r:id="rId165"/>
    <p:sldId id="1930" r:id="rId166"/>
    <p:sldId id="1824" r:id="rId167"/>
    <p:sldId id="2354" r:id="rId168"/>
    <p:sldId id="2355" r:id="rId169"/>
    <p:sldId id="2356" r:id="rId170"/>
    <p:sldId id="2357" r:id="rId171"/>
    <p:sldId id="2358" r:id="rId172"/>
    <p:sldId id="2359" r:id="rId173"/>
    <p:sldId id="2360" r:id="rId174"/>
    <p:sldId id="2361" r:id="rId175"/>
    <p:sldId id="2362" r:id="rId176"/>
    <p:sldId id="2363" r:id="rId177"/>
    <p:sldId id="2364" r:id="rId178"/>
    <p:sldId id="2365" r:id="rId179"/>
    <p:sldId id="2366" r:id="rId180"/>
    <p:sldId id="2367" r:id="rId181"/>
    <p:sldId id="1950" r:id="rId182"/>
    <p:sldId id="2368" r:id="rId183"/>
    <p:sldId id="2372" r:id="rId184"/>
    <p:sldId id="2373" r:id="rId185"/>
    <p:sldId id="2374" r:id="rId186"/>
    <p:sldId id="2375" r:id="rId187"/>
    <p:sldId id="12782" r:id="rId188"/>
    <p:sldId id="12783" r:id="rId189"/>
    <p:sldId id="2012" r:id="rId190"/>
    <p:sldId id="2022" r:id="rId191"/>
    <p:sldId id="2377" r:id="rId192"/>
    <p:sldId id="2023" r:id="rId193"/>
    <p:sldId id="2378" r:id="rId194"/>
    <p:sldId id="2385" r:id="rId195"/>
  </p:sldIdLst>
  <p:sldSz cx="10287000" cy="6858000" type="35mm"/>
  <p:notesSz cx="7102475" cy="9388475"/>
  <p:custDataLst>
    <p:tags r:id="rId198"/>
  </p:custDataLst>
  <p:defaultTextStyle>
    <a:defPPr>
      <a:defRPr lang="en-US"/>
    </a:defPPr>
    <a:lvl1pPr algn="l" rtl="0" fontAlgn="base">
      <a:spcBef>
        <a:spcPct val="0"/>
      </a:spcBef>
      <a:spcAft>
        <a:spcPct val="0"/>
      </a:spcAft>
      <a:defRPr sz="2400" b="1" kern="1200">
        <a:solidFill>
          <a:srgbClr val="FFFF00"/>
        </a:solidFill>
        <a:latin typeface="Garamond" pitchFamily="18" charset="0"/>
        <a:ea typeface="+mn-ea"/>
        <a:cs typeface="Arial" charset="0"/>
      </a:defRPr>
    </a:lvl1pPr>
    <a:lvl2pPr marL="457200" algn="l" rtl="0" fontAlgn="base">
      <a:spcBef>
        <a:spcPct val="0"/>
      </a:spcBef>
      <a:spcAft>
        <a:spcPct val="0"/>
      </a:spcAft>
      <a:defRPr sz="2400" b="1" kern="1200">
        <a:solidFill>
          <a:srgbClr val="FFFF00"/>
        </a:solidFill>
        <a:latin typeface="Garamond" pitchFamily="18" charset="0"/>
        <a:ea typeface="+mn-ea"/>
        <a:cs typeface="Arial" charset="0"/>
      </a:defRPr>
    </a:lvl2pPr>
    <a:lvl3pPr marL="914400" algn="l" rtl="0" fontAlgn="base">
      <a:spcBef>
        <a:spcPct val="0"/>
      </a:spcBef>
      <a:spcAft>
        <a:spcPct val="0"/>
      </a:spcAft>
      <a:defRPr sz="2400" b="1" kern="1200">
        <a:solidFill>
          <a:srgbClr val="FFFF00"/>
        </a:solidFill>
        <a:latin typeface="Garamond" pitchFamily="18" charset="0"/>
        <a:ea typeface="+mn-ea"/>
        <a:cs typeface="Arial" charset="0"/>
      </a:defRPr>
    </a:lvl3pPr>
    <a:lvl4pPr marL="1371600" algn="l" rtl="0" fontAlgn="base">
      <a:spcBef>
        <a:spcPct val="0"/>
      </a:spcBef>
      <a:spcAft>
        <a:spcPct val="0"/>
      </a:spcAft>
      <a:defRPr sz="2400" b="1" kern="1200">
        <a:solidFill>
          <a:srgbClr val="FFFF00"/>
        </a:solidFill>
        <a:latin typeface="Garamond" pitchFamily="18" charset="0"/>
        <a:ea typeface="+mn-ea"/>
        <a:cs typeface="Arial" charset="0"/>
      </a:defRPr>
    </a:lvl4pPr>
    <a:lvl5pPr marL="1828800" algn="l" rtl="0" fontAlgn="base">
      <a:spcBef>
        <a:spcPct val="0"/>
      </a:spcBef>
      <a:spcAft>
        <a:spcPct val="0"/>
      </a:spcAft>
      <a:defRPr sz="2400" b="1" kern="1200">
        <a:solidFill>
          <a:srgbClr val="FFFF00"/>
        </a:solidFill>
        <a:latin typeface="Garamond" pitchFamily="18" charset="0"/>
        <a:ea typeface="+mn-ea"/>
        <a:cs typeface="Arial" charset="0"/>
      </a:defRPr>
    </a:lvl5pPr>
    <a:lvl6pPr marL="2286000" algn="l" defTabSz="914400" rtl="0" eaLnBrk="1" latinLnBrk="0" hangingPunct="1">
      <a:defRPr sz="2400" b="1" kern="1200">
        <a:solidFill>
          <a:srgbClr val="FFFF00"/>
        </a:solidFill>
        <a:latin typeface="Garamond" pitchFamily="18" charset="0"/>
        <a:ea typeface="+mn-ea"/>
        <a:cs typeface="Arial" charset="0"/>
      </a:defRPr>
    </a:lvl6pPr>
    <a:lvl7pPr marL="2743200" algn="l" defTabSz="914400" rtl="0" eaLnBrk="1" latinLnBrk="0" hangingPunct="1">
      <a:defRPr sz="2400" b="1" kern="1200">
        <a:solidFill>
          <a:srgbClr val="FFFF00"/>
        </a:solidFill>
        <a:latin typeface="Garamond" pitchFamily="18" charset="0"/>
        <a:ea typeface="+mn-ea"/>
        <a:cs typeface="Arial" charset="0"/>
      </a:defRPr>
    </a:lvl7pPr>
    <a:lvl8pPr marL="3200400" algn="l" defTabSz="914400" rtl="0" eaLnBrk="1" latinLnBrk="0" hangingPunct="1">
      <a:defRPr sz="2400" b="1" kern="1200">
        <a:solidFill>
          <a:srgbClr val="FFFF00"/>
        </a:solidFill>
        <a:latin typeface="Garamond" pitchFamily="18" charset="0"/>
        <a:ea typeface="+mn-ea"/>
        <a:cs typeface="Arial" charset="0"/>
      </a:defRPr>
    </a:lvl8pPr>
    <a:lvl9pPr marL="3657600" algn="l" defTabSz="914400" rtl="0" eaLnBrk="1" latinLnBrk="0" hangingPunct="1">
      <a:defRPr sz="2400" b="1" kern="1200">
        <a:solidFill>
          <a:srgbClr val="FFFF00"/>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1536">
          <p15:clr>
            <a:srgbClr val="A4A3A4"/>
          </p15:clr>
        </p15:guide>
        <p15:guide id="2" pos="3240">
          <p15:clr>
            <a:srgbClr val="A4A3A4"/>
          </p15:clr>
        </p15:guide>
      </p15:sldGuideLst>
    </p:ext>
    <p:ext uri="{2D200454-40CA-4A62-9FC3-DE9A4176ACB9}">
      <p15:notesGuideLst xmlns:p15="http://schemas.microsoft.com/office/powerpoint/2012/main">
        <p15:guide id="1" orient="horz" pos="2220" userDrawn="1">
          <p15:clr>
            <a:srgbClr val="A4A3A4"/>
          </p15:clr>
        </p15:guide>
        <p15:guide id="2" pos="298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00"/>
    <a:srgbClr val="FF9900"/>
    <a:srgbClr val="BA020B"/>
    <a:srgbClr val="00FF00"/>
    <a:srgbClr val="800000"/>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86" autoAdjust="0"/>
    <p:restoredTop sz="86424" autoAdjust="0"/>
  </p:normalViewPr>
  <p:slideViewPr>
    <p:cSldViewPr>
      <p:cViewPr varScale="1">
        <p:scale>
          <a:sx n="79" d="100"/>
          <a:sy n="79" d="100"/>
        </p:scale>
        <p:origin x="252" y="48"/>
      </p:cViewPr>
      <p:guideLst>
        <p:guide orient="horz" pos="1536"/>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75" d="100"/>
          <a:sy n="75" d="100"/>
        </p:scale>
        <p:origin x="-1380" y="360"/>
      </p:cViewPr>
      <p:guideLst>
        <p:guide orient="horz" pos="2220"/>
        <p:guide pos="2983"/>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notesMaster" Target="notesMasters/notesMaster1.xml"/><Relationship Id="rId200"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handoutMaster" Target="handoutMasters/handoutMaster1.xml"/><Relationship Id="rId201"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ags" Target="tags/tag1.xml"/><Relationship Id="rId202" Type="http://schemas.openxmlformats.org/officeDocument/2006/relationships/tableStyles" Target="tableStyle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DC8902-BBAF-4C2B-826D-61FFC56BEBDF}" type="doc">
      <dgm:prSet loTypeId="urn:microsoft.com/office/officeart/2005/8/layout/orgChart1" loCatId="hierarchy" qsTypeId="urn:microsoft.com/office/officeart/2005/8/quickstyle/simple1" qsCatId="simple" csTypeId="urn:microsoft.com/office/officeart/2005/8/colors/accent1_2" csCatId="accent1"/>
      <dgm:spPr/>
    </dgm:pt>
    <dgm:pt modelId="{03C71FF6-072B-4119-B2E8-93E0BCBED68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gm:t>
    </dgm:pt>
    <dgm:pt modelId="{82A50797-9576-42EE-A74D-581C7EDC52CA}" type="parTrans" cxnId="{67555C6D-6BA4-46B8-BB66-03165CCC313C}">
      <dgm:prSet/>
      <dgm:spPr/>
    </dgm:pt>
    <dgm:pt modelId="{E3E877F0-EBB9-4D4A-BD8B-CE372B024674}" type="sibTrans" cxnId="{67555C6D-6BA4-46B8-BB66-03165CCC313C}">
      <dgm:prSet/>
      <dgm:spPr/>
    </dgm:pt>
    <dgm:pt modelId="{F8E901CC-6BCD-4880-83F9-93AA5CE67B1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gm:t>
    </dgm:pt>
    <dgm:pt modelId="{A070EF8C-2950-45F6-9877-8358A47C267F}" type="parTrans" cxnId="{C0197AA9-3B78-42A3-BEA9-3EE2C0F20EB5}">
      <dgm:prSet/>
      <dgm:spPr/>
    </dgm:pt>
    <dgm:pt modelId="{25348C3F-358E-4A59-A013-C8DE59F24A9B}" type="sibTrans" cxnId="{C0197AA9-3B78-42A3-BEA9-3EE2C0F20EB5}">
      <dgm:prSet/>
      <dgm:spPr/>
    </dgm:pt>
    <dgm:pt modelId="{C30014CC-67A0-4FC0-8A3B-F28466BE30C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gm:t>
    </dgm:pt>
    <dgm:pt modelId="{390B3D6F-1F80-465B-BC56-29A05923C141}" type="parTrans" cxnId="{11BFE58D-C813-4437-9418-E8C7DBC585EB}">
      <dgm:prSet/>
      <dgm:spPr/>
    </dgm:pt>
    <dgm:pt modelId="{4F0A4204-8204-4693-A5EC-91945D47EF3B}" type="sibTrans" cxnId="{11BFE58D-C813-4437-9418-E8C7DBC585EB}">
      <dgm:prSet/>
      <dgm:spPr/>
    </dgm:pt>
    <dgm:pt modelId="{668567F7-2803-4BD4-92F0-F2D84640741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gm:t>
    </dgm:pt>
    <dgm:pt modelId="{E4FABB13-AE71-4960-9BC7-2525AE16F9E4}" type="parTrans" cxnId="{BBFD8F6E-A161-4EDB-9B07-A9448DB7D71B}">
      <dgm:prSet/>
      <dgm:spPr/>
    </dgm:pt>
    <dgm:pt modelId="{A13DD5A0-C3DF-4AB7-ACDE-70B7BA9A8041}" type="sibTrans" cxnId="{BBFD8F6E-A161-4EDB-9B07-A9448DB7D71B}">
      <dgm:prSet/>
      <dgm:spPr/>
    </dgm:pt>
    <dgm:pt modelId="{4AD206EB-3601-49D3-9081-B4FF22913CC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gm:t>
    </dgm:pt>
    <dgm:pt modelId="{ABCFD6B9-6C14-4784-904A-62069DEF7D41}" type="parTrans" cxnId="{749AAC3A-4A84-4602-B6EF-AE3D5873BF5C}">
      <dgm:prSet/>
      <dgm:spPr/>
    </dgm:pt>
    <dgm:pt modelId="{CEDD2EE9-D8E2-400B-AF05-A3AA1EA5B8BA}" type="sibTrans" cxnId="{749AAC3A-4A84-4602-B6EF-AE3D5873BF5C}">
      <dgm:prSet/>
      <dgm:spPr/>
    </dgm:pt>
    <dgm:pt modelId="{592F9A56-0322-4140-9ED8-EBC1EF83388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gm:t>
    </dgm:pt>
    <dgm:pt modelId="{5B8200D9-C2A5-4E42-8ACD-9BFB3F977EAF}" type="parTrans" cxnId="{8ED78E19-0F90-428D-BE74-172396618805}">
      <dgm:prSet/>
      <dgm:spPr/>
    </dgm:pt>
    <dgm:pt modelId="{726D1A03-BCCF-455E-A29F-137620ECC0EF}" type="sibTrans" cxnId="{8ED78E19-0F90-428D-BE74-172396618805}">
      <dgm:prSet/>
      <dgm:spPr/>
    </dgm:pt>
    <dgm:pt modelId="{87CB8E37-D7E8-4EEF-9C3D-814C28997F58}" type="pres">
      <dgm:prSet presAssocID="{3DDC8902-BBAF-4C2B-826D-61FFC56BEBDF}" presName="hierChild1" presStyleCnt="0">
        <dgm:presLayoutVars>
          <dgm:orgChart val="1"/>
          <dgm:chPref val="1"/>
          <dgm:dir/>
          <dgm:animOne val="branch"/>
          <dgm:animLvl val="lvl"/>
          <dgm:resizeHandles/>
        </dgm:presLayoutVars>
      </dgm:prSet>
      <dgm:spPr/>
    </dgm:pt>
    <dgm:pt modelId="{CD86DB51-D3E2-43FC-946B-46756B6EFB40}" type="pres">
      <dgm:prSet presAssocID="{03C71FF6-072B-4119-B2E8-93E0BCBED681}" presName="hierRoot1" presStyleCnt="0">
        <dgm:presLayoutVars>
          <dgm:hierBranch/>
        </dgm:presLayoutVars>
      </dgm:prSet>
      <dgm:spPr/>
    </dgm:pt>
    <dgm:pt modelId="{C8805DD4-066D-4F4A-8C7D-EC731875B414}" type="pres">
      <dgm:prSet presAssocID="{03C71FF6-072B-4119-B2E8-93E0BCBED681}" presName="rootComposite1" presStyleCnt="0"/>
      <dgm:spPr/>
    </dgm:pt>
    <dgm:pt modelId="{5FF67B55-6EBD-4D5E-9DE9-14A39697F071}" type="pres">
      <dgm:prSet presAssocID="{03C71FF6-072B-4119-B2E8-93E0BCBED681}" presName="rootText1" presStyleLbl="node0" presStyleIdx="0" presStyleCnt="1">
        <dgm:presLayoutVars>
          <dgm:chPref val="3"/>
        </dgm:presLayoutVars>
      </dgm:prSet>
      <dgm:spPr/>
    </dgm:pt>
    <dgm:pt modelId="{BFD0811C-6409-4F57-B1D5-3A7425A4AD61}" type="pres">
      <dgm:prSet presAssocID="{03C71FF6-072B-4119-B2E8-93E0BCBED681}" presName="rootConnector1" presStyleLbl="node1" presStyleIdx="0" presStyleCnt="0"/>
      <dgm:spPr/>
    </dgm:pt>
    <dgm:pt modelId="{3E7A00B1-DE5D-499D-96C4-163823517456}" type="pres">
      <dgm:prSet presAssocID="{03C71FF6-072B-4119-B2E8-93E0BCBED681}" presName="hierChild2" presStyleCnt="0"/>
      <dgm:spPr/>
    </dgm:pt>
    <dgm:pt modelId="{BFE00EC1-5588-4800-83C4-A3DCE6370F58}" type="pres">
      <dgm:prSet presAssocID="{A070EF8C-2950-45F6-9877-8358A47C267F}" presName="Name35" presStyleLbl="parChTrans1D2" presStyleIdx="0" presStyleCnt="5"/>
      <dgm:spPr/>
    </dgm:pt>
    <dgm:pt modelId="{16A84EB9-3393-4882-BA8B-86568456466D}" type="pres">
      <dgm:prSet presAssocID="{F8E901CC-6BCD-4880-83F9-93AA5CE67B13}" presName="hierRoot2" presStyleCnt="0">
        <dgm:presLayoutVars>
          <dgm:hierBranch/>
        </dgm:presLayoutVars>
      </dgm:prSet>
      <dgm:spPr/>
    </dgm:pt>
    <dgm:pt modelId="{8F2A0238-549E-432A-83D9-225AC33FB50F}" type="pres">
      <dgm:prSet presAssocID="{F8E901CC-6BCD-4880-83F9-93AA5CE67B13}" presName="rootComposite" presStyleCnt="0"/>
      <dgm:spPr/>
    </dgm:pt>
    <dgm:pt modelId="{A0260C6E-526A-429C-B690-A6A544C66E00}" type="pres">
      <dgm:prSet presAssocID="{F8E901CC-6BCD-4880-83F9-93AA5CE67B13}" presName="rootText" presStyleLbl="node2" presStyleIdx="0" presStyleCnt="5">
        <dgm:presLayoutVars>
          <dgm:chPref val="3"/>
        </dgm:presLayoutVars>
      </dgm:prSet>
      <dgm:spPr/>
    </dgm:pt>
    <dgm:pt modelId="{A8226BA7-BFEA-445E-ABCE-DD3B1C2D981C}" type="pres">
      <dgm:prSet presAssocID="{F8E901CC-6BCD-4880-83F9-93AA5CE67B13}" presName="rootConnector" presStyleLbl="node2" presStyleIdx="0" presStyleCnt="5"/>
      <dgm:spPr/>
    </dgm:pt>
    <dgm:pt modelId="{0610B651-76C4-43CB-A60C-F2553DDAE6B0}" type="pres">
      <dgm:prSet presAssocID="{F8E901CC-6BCD-4880-83F9-93AA5CE67B13}" presName="hierChild4" presStyleCnt="0"/>
      <dgm:spPr/>
    </dgm:pt>
    <dgm:pt modelId="{1930C8BA-370A-4B95-B29F-0255A7B04247}" type="pres">
      <dgm:prSet presAssocID="{F8E901CC-6BCD-4880-83F9-93AA5CE67B13}" presName="hierChild5" presStyleCnt="0"/>
      <dgm:spPr/>
    </dgm:pt>
    <dgm:pt modelId="{679DF414-5778-4F09-B05E-280AF467C69F}" type="pres">
      <dgm:prSet presAssocID="{390B3D6F-1F80-465B-BC56-29A05923C141}" presName="Name35" presStyleLbl="parChTrans1D2" presStyleIdx="1" presStyleCnt="5"/>
      <dgm:spPr/>
    </dgm:pt>
    <dgm:pt modelId="{BD0086B3-A722-438B-B4C6-1B3BE85D682B}" type="pres">
      <dgm:prSet presAssocID="{C30014CC-67A0-4FC0-8A3B-F28466BE30C4}" presName="hierRoot2" presStyleCnt="0">
        <dgm:presLayoutVars>
          <dgm:hierBranch/>
        </dgm:presLayoutVars>
      </dgm:prSet>
      <dgm:spPr/>
    </dgm:pt>
    <dgm:pt modelId="{5146596B-8628-4083-B81F-A034DF8A4BC6}" type="pres">
      <dgm:prSet presAssocID="{C30014CC-67A0-4FC0-8A3B-F28466BE30C4}" presName="rootComposite" presStyleCnt="0"/>
      <dgm:spPr/>
    </dgm:pt>
    <dgm:pt modelId="{88E0908E-4BCA-45A4-81DD-B0AD3375A5D0}" type="pres">
      <dgm:prSet presAssocID="{C30014CC-67A0-4FC0-8A3B-F28466BE30C4}" presName="rootText" presStyleLbl="node2" presStyleIdx="1" presStyleCnt="5">
        <dgm:presLayoutVars>
          <dgm:chPref val="3"/>
        </dgm:presLayoutVars>
      </dgm:prSet>
      <dgm:spPr/>
    </dgm:pt>
    <dgm:pt modelId="{15EFDDCF-EAF4-4D1F-A96E-0FFD91935614}" type="pres">
      <dgm:prSet presAssocID="{C30014CC-67A0-4FC0-8A3B-F28466BE30C4}" presName="rootConnector" presStyleLbl="node2" presStyleIdx="1" presStyleCnt="5"/>
      <dgm:spPr/>
    </dgm:pt>
    <dgm:pt modelId="{E718E123-F10C-4DE1-8A0E-308E863EE73A}" type="pres">
      <dgm:prSet presAssocID="{C30014CC-67A0-4FC0-8A3B-F28466BE30C4}" presName="hierChild4" presStyleCnt="0"/>
      <dgm:spPr/>
    </dgm:pt>
    <dgm:pt modelId="{0621EF5F-5FC7-4D93-A4C1-B911E77CBAD2}" type="pres">
      <dgm:prSet presAssocID="{C30014CC-67A0-4FC0-8A3B-F28466BE30C4}" presName="hierChild5" presStyleCnt="0"/>
      <dgm:spPr/>
    </dgm:pt>
    <dgm:pt modelId="{7B9DA82B-08B5-4578-9845-0174DCA911D1}" type="pres">
      <dgm:prSet presAssocID="{E4FABB13-AE71-4960-9BC7-2525AE16F9E4}" presName="Name35" presStyleLbl="parChTrans1D2" presStyleIdx="2" presStyleCnt="5"/>
      <dgm:spPr/>
    </dgm:pt>
    <dgm:pt modelId="{CE417AA7-4BDE-491E-A8F8-D8ED7505618B}" type="pres">
      <dgm:prSet presAssocID="{668567F7-2803-4BD4-92F0-F2D84640741B}" presName="hierRoot2" presStyleCnt="0">
        <dgm:presLayoutVars>
          <dgm:hierBranch/>
        </dgm:presLayoutVars>
      </dgm:prSet>
      <dgm:spPr/>
    </dgm:pt>
    <dgm:pt modelId="{4445309D-103A-467F-8908-4EE757BD8FE7}" type="pres">
      <dgm:prSet presAssocID="{668567F7-2803-4BD4-92F0-F2D84640741B}" presName="rootComposite" presStyleCnt="0"/>
      <dgm:spPr/>
    </dgm:pt>
    <dgm:pt modelId="{1CD659D1-5F57-4DE8-AA19-220505C0DECA}" type="pres">
      <dgm:prSet presAssocID="{668567F7-2803-4BD4-92F0-F2D84640741B}" presName="rootText" presStyleLbl="node2" presStyleIdx="2" presStyleCnt="5">
        <dgm:presLayoutVars>
          <dgm:chPref val="3"/>
        </dgm:presLayoutVars>
      </dgm:prSet>
      <dgm:spPr/>
    </dgm:pt>
    <dgm:pt modelId="{89370DE7-623C-47C7-9163-85C0B0EE017D}" type="pres">
      <dgm:prSet presAssocID="{668567F7-2803-4BD4-92F0-F2D84640741B}" presName="rootConnector" presStyleLbl="node2" presStyleIdx="2" presStyleCnt="5"/>
      <dgm:spPr/>
    </dgm:pt>
    <dgm:pt modelId="{51B00670-AD5F-478B-94E8-E9C5BAE5A2BC}" type="pres">
      <dgm:prSet presAssocID="{668567F7-2803-4BD4-92F0-F2D84640741B}" presName="hierChild4" presStyleCnt="0"/>
      <dgm:spPr/>
    </dgm:pt>
    <dgm:pt modelId="{1E9E3E01-284F-4A3F-AD20-D1A55692495C}" type="pres">
      <dgm:prSet presAssocID="{668567F7-2803-4BD4-92F0-F2D84640741B}" presName="hierChild5" presStyleCnt="0"/>
      <dgm:spPr/>
    </dgm:pt>
    <dgm:pt modelId="{BE043E6A-5494-4632-9250-4183FED1E617}" type="pres">
      <dgm:prSet presAssocID="{ABCFD6B9-6C14-4784-904A-62069DEF7D41}" presName="Name35" presStyleLbl="parChTrans1D2" presStyleIdx="3" presStyleCnt="5"/>
      <dgm:spPr/>
    </dgm:pt>
    <dgm:pt modelId="{155B2BA7-6199-4698-8960-A877A9C668DD}" type="pres">
      <dgm:prSet presAssocID="{4AD206EB-3601-49D3-9081-B4FF22913CC1}" presName="hierRoot2" presStyleCnt="0">
        <dgm:presLayoutVars>
          <dgm:hierBranch/>
        </dgm:presLayoutVars>
      </dgm:prSet>
      <dgm:spPr/>
    </dgm:pt>
    <dgm:pt modelId="{6F3143E2-AB24-46AF-A7E4-8E228C36A8A9}" type="pres">
      <dgm:prSet presAssocID="{4AD206EB-3601-49D3-9081-B4FF22913CC1}" presName="rootComposite" presStyleCnt="0"/>
      <dgm:spPr/>
    </dgm:pt>
    <dgm:pt modelId="{9F9BC3D9-EB1D-4E99-8C63-D4CBEE2A52F6}" type="pres">
      <dgm:prSet presAssocID="{4AD206EB-3601-49D3-9081-B4FF22913CC1}" presName="rootText" presStyleLbl="node2" presStyleIdx="3" presStyleCnt="5">
        <dgm:presLayoutVars>
          <dgm:chPref val="3"/>
        </dgm:presLayoutVars>
      </dgm:prSet>
      <dgm:spPr/>
    </dgm:pt>
    <dgm:pt modelId="{A6B41D13-F3D5-4EA0-ACA0-1486F87A1519}" type="pres">
      <dgm:prSet presAssocID="{4AD206EB-3601-49D3-9081-B4FF22913CC1}" presName="rootConnector" presStyleLbl="node2" presStyleIdx="3" presStyleCnt="5"/>
      <dgm:spPr/>
    </dgm:pt>
    <dgm:pt modelId="{005BAA49-B384-4ACF-BA05-7BEAF5AE0FEA}" type="pres">
      <dgm:prSet presAssocID="{4AD206EB-3601-49D3-9081-B4FF22913CC1}" presName="hierChild4" presStyleCnt="0"/>
      <dgm:spPr/>
    </dgm:pt>
    <dgm:pt modelId="{C9B973B8-A83B-4A2A-BA5A-66A631B4A480}" type="pres">
      <dgm:prSet presAssocID="{4AD206EB-3601-49D3-9081-B4FF22913CC1}" presName="hierChild5" presStyleCnt="0"/>
      <dgm:spPr/>
    </dgm:pt>
    <dgm:pt modelId="{96277144-1DF0-4803-B628-43DB4D415E47}" type="pres">
      <dgm:prSet presAssocID="{5B8200D9-C2A5-4E42-8ACD-9BFB3F977EAF}" presName="Name35" presStyleLbl="parChTrans1D2" presStyleIdx="4" presStyleCnt="5"/>
      <dgm:spPr/>
    </dgm:pt>
    <dgm:pt modelId="{5F1BF77E-2C7F-410D-BDB9-82B028C6EA67}" type="pres">
      <dgm:prSet presAssocID="{592F9A56-0322-4140-9ED8-EBC1EF833889}" presName="hierRoot2" presStyleCnt="0">
        <dgm:presLayoutVars>
          <dgm:hierBranch/>
        </dgm:presLayoutVars>
      </dgm:prSet>
      <dgm:spPr/>
    </dgm:pt>
    <dgm:pt modelId="{CDCDBC48-6EDD-47DC-B115-E975B9F1DD6C}" type="pres">
      <dgm:prSet presAssocID="{592F9A56-0322-4140-9ED8-EBC1EF833889}" presName="rootComposite" presStyleCnt="0"/>
      <dgm:spPr/>
    </dgm:pt>
    <dgm:pt modelId="{266DF12C-0ED7-4B55-80CB-70C92BE3EF78}" type="pres">
      <dgm:prSet presAssocID="{592F9A56-0322-4140-9ED8-EBC1EF833889}" presName="rootText" presStyleLbl="node2" presStyleIdx="4" presStyleCnt="5">
        <dgm:presLayoutVars>
          <dgm:chPref val="3"/>
        </dgm:presLayoutVars>
      </dgm:prSet>
      <dgm:spPr/>
    </dgm:pt>
    <dgm:pt modelId="{3F41100E-26F1-45A7-A90D-3727EA352ACE}" type="pres">
      <dgm:prSet presAssocID="{592F9A56-0322-4140-9ED8-EBC1EF833889}" presName="rootConnector" presStyleLbl="node2" presStyleIdx="4" presStyleCnt="5"/>
      <dgm:spPr/>
    </dgm:pt>
    <dgm:pt modelId="{6B52F893-08E3-483A-A8C8-A962D295B958}" type="pres">
      <dgm:prSet presAssocID="{592F9A56-0322-4140-9ED8-EBC1EF833889}" presName="hierChild4" presStyleCnt="0"/>
      <dgm:spPr/>
    </dgm:pt>
    <dgm:pt modelId="{92A50334-1E24-43CE-AF29-2C36F4D6521F}" type="pres">
      <dgm:prSet presAssocID="{592F9A56-0322-4140-9ED8-EBC1EF833889}" presName="hierChild5" presStyleCnt="0"/>
      <dgm:spPr/>
    </dgm:pt>
    <dgm:pt modelId="{846F6F61-9E2F-4F5B-98F9-A5EB41227C1D}" type="pres">
      <dgm:prSet presAssocID="{03C71FF6-072B-4119-B2E8-93E0BCBED681}" presName="hierChild3" presStyleCnt="0"/>
      <dgm:spPr/>
    </dgm:pt>
  </dgm:ptLst>
  <dgm:cxnLst>
    <dgm:cxn modelId="{55D5FD0A-D6EF-4930-917E-C7D822F9ECEF}" type="presOf" srcId="{4AD206EB-3601-49D3-9081-B4FF22913CC1}" destId="{A6B41D13-F3D5-4EA0-ACA0-1486F87A1519}" srcOrd="1" destOrd="0" presId="urn:microsoft.com/office/officeart/2005/8/layout/orgChart1"/>
    <dgm:cxn modelId="{B9BA4412-6AA3-42DA-B6B9-569E110EA61A}" type="presOf" srcId="{3DDC8902-BBAF-4C2B-826D-61FFC56BEBDF}" destId="{87CB8E37-D7E8-4EEF-9C3D-814C28997F58}" srcOrd="0" destOrd="0" presId="urn:microsoft.com/office/officeart/2005/8/layout/orgChart1"/>
    <dgm:cxn modelId="{8ED78E19-0F90-428D-BE74-172396618805}" srcId="{03C71FF6-072B-4119-B2E8-93E0BCBED681}" destId="{592F9A56-0322-4140-9ED8-EBC1EF833889}" srcOrd="4" destOrd="0" parTransId="{5B8200D9-C2A5-4E42-8ACD-9BFB3F977EAF}" sibTransId="{726D1A03-BCCF-455E-A29F-137620ECC0EF}"/>
    <dgm:cxn modelId="{B004942B-F5A4-43F4-9D3B-717182FC231E}" type="presOf" srcId="{ABCFD6B9-6C14-4784-904A-62069DEF7D41}" destId="{BE043E6A-5494-4632-9250-4183FED1E617}" srcOrd="0" destOrd="0" presId="urn:microsoft.com/office/officeart/2005/8/layout/orgChart1"/>
    <dgm:cxn modelId="{CE189032-0778-478D-8651-3C7AAB20C6FA}" type="presOf" srcId="{390B3D6F-1F80-465B-BC56-29A05923C141}" destId="{679DF414-5778-4F09-B05E-280AF467C69F}" srcOrd="0" destOrd="0" presId="urn:microsoft.com/office/officeart/2005/8/layout/orgChart1"/>
    <dgm:cxn modelId="{712BDD35-DF8C-4047-9166-CDF88C4ABF9C}" type="presOf" srcId="{F8E901CC-6BCD-4880-83F9-93AA5CE67B13}" destId="{A0260C6E-526A-429C-B690-A6A544C66E00}" srcOrd="0" destOrd="0" presId="urn:microsoft.com/office/officeart/2005/8/layout/orgChart1"/>
    <dgm:cxn modelId="{749AAC3A-4A84-4602-B6EF-AE3D5873BF5C}" srcId="{03C71FF6-072B-4119-B2E8-93E0BCBED681}" destId="{4AD206EB-3601-49D3-9081-B4FF22913CC1}" srcOrd="3" destOrd="0" parTransId="{ABCFD6B9-6C14-4784-904A-62069DEF7D41}" sibTransId="{CEDD2EE9-D8E2-400B-AF05-A3AA1EA5B8BA}"/>
    <dgm:cxn modelId="{86E5FB4A-9755-4389-AFC8-AD682238D4DE}" type="presOf" srcId="{03C71FF6-072B-4119-B2E8-93E0BCBED681}" destId="{BFD0811C-6409-4F57-B1D5-3A7425A4AD61}" srcOrd="1" destOrd="0" presId="urn:microsoft.com/office/officeart/2005/8/layout/orgChart1"/>
    <dgm:cxn modelId="{67555C6D-6BA4-46B8-BB66-03165CCC313C}" srcId="{3DDC8902-BBAF-4C2B-826D-61FFC56BEBDF}" destId="{03C71FF6-072B-4119-B2E8-93E0BCBED681}" srcOrd="0" destOrd="0" parTransId="{82A50797-9576-42EE-A74D-581C7EDC52CA}" sibTransId="{E3E877F0-EBB9-4D4A-BD8B-CE372B024674}"/>
    <dgm:cxn modelId="{BBFD8F6E-A161-4EDB-9B07-A9448DB7D71B}" srcId="{03C71FF6-072B-4119-B2E8-93E0BCBED681}" destId="{668567F7-2803-4BD4-92F0-F2D84640741B}" srcOrd="2" destOrd="0" parTransId="{E4FABB13-AE71-4960-9BC7-2525AE16F9E4}" sibTransId="{A13DD5A0-C3DF-4AB7-ACDE-70B7BA9A8041}"/>
    <dgm:cxn modelId="{A1F0547A-A2B8-4648-8AFE-195D824890E7}" type="presOf" srcId="{C30014CC-67A0-4FC0-8A3B-F28466BE30C4}" destId="{88E0908E-4BCA-45A4-81DD-B0AD3375A5D0}" srcOrd="0" destOrd="0" presId="urn:microsoft.com/office/officeart/2005/8/layout/orgChart1"/>
    <dgm:cxn modelId="{C5B37480-B42C-40BE-8D9F-D44D92210E47}" type="presOf" srcId="{4AD206EB-3601-49D3-9081-B4FF22913CC1}" destId="{9F9BC3D9-EB1D-4E99-8C63-D4CBEE2A52F6}" srcOrd="0" destOrd="0" presId="urn:microsoft.com/office/officeart/2005/8/layout/orgChart1"/>
    <dgm:cxn modelId="{02DFC781-982A-4494-8D4B-A03A85AE2F26}" type="presOf" srcId="{668567F7-2803-4BD4-92F0-F2D84640741B}" destId="{89370DE7-623C-47C7-9163-85C0B0EE017D}" srcOrd="1" destOrd="0" presId="urn:microsoft.com/office/officeart/2005/8/layout/orgChart1"/>
    <dgm:cxn modelId="{9EED1F84-63C6-419F-9673-C9BFB7ECEFDF}" type="presOf" srcId="{5B8200D9-C2A5-4E42-8ACD-9BFB3F977EAF}" destId="{96277144-1DF0-4803-B628-43DB4D415E47}" srcOrd="0" destOrd="0" presId="urn:microsoft.com/office/officeart/2005/8/layout/orgChart1"/>
    <dgm:cxn modelId="{11BFE58D-C813-4437-9418-E8C7DBC585EB}" srcId="{03C71FF6-072B-4119-B2E8-93E0BCBED681}" destId="{C30014CC-67A0-4FC0-8A3B-F28466BE30C4}" srcOrd="1" destOrd="0" parTransId="{390B3D6F-1F80-465B-BC56-29A05923C141}" sibTransId="{4F0A4204-8204-4693-A5EC-91945D47EF3B}"/>
    <dgm:cxn modelId="{DD7721A1-5935-48DD-81B7-B563B2D79379}" type="presOf" srcId="{03C71FF6-072B-4119-B2E8-93E0BCBED681}" destId="{5FF67B55-6EBD-4D5E-9DE9-14A39697F071}" srcOrd="0" destOrd="0" presId="urn:microsoft.com/office/officeart/2005/8/layout/orgChart1"/>
    <dgm:cxn modelId="{C0197AA9-3B78-42A3-BEA9-3EE2C0F20EB5}" srcId="{03C71FF6-072B-4119-B2E8-93E0BCBED681}" destId="{F8E901CC-6BCD-4880-83F9-93AA5CE67B13}" srcOrd="0" destOrd="0" parTransId="{A070EF8C-2950-45F6-9877-8358A47C267F}" sibTransId="{25348C3F-358E-4A59-A013-C8DE59F24A9B}"/>
    <dgm:cxn modelId="{FCEBCFA9-0CEA-4C4A-86A8-BF8C2341ECDC}" type="presOf" srcId="{668567F7-2803-4BD4-92F0-F2D84640741B}" destId="{1CD659D1-5F57-4DE8-AA19-220505C0DECA}" srcOrd="0" destOrd="0" presId="urn:microsoft.com/office/officeart/2005/8/layout/orgChart1"/>
    <dgm:cxn modelId="{988004AD-720C-4944-AF5A-FC373E7BCEA3}" type="presOf" srcId="{F8E901CC-6BCD-4880-83F9-93AA5CE67B13}" destId="{A8226BA7-BFEA-445E-ABCE-DD3B1C2D981C}" srcOrd="1" destOrd="0" presId="urn:microsoft.com/office/officeart/2005/8/layout/orgChart1"/>
    <dgm:cxn modelId="{5ADFC7AF-C1FC-4913-A6DB-A3922F858A31}" type="presOf" srcId="{592F9A56-0322-4140-9ED8-EBC1EF833889}" destId="{3F41100E-26F1-45A7-A90D-3727EA352ACE}" srcOrd="1" destOrd="0" presId="urn:microsoft.com/office/officeart/2005/8/layout/orgChart1"/>
    <dgm:cxn modelId="{E2F86DC0-09CD-4EFE-9897-2130D4842ECD}" type="presOf" srcId="{592F9A56-0322-4140-9ED8-EBC1EF833889}" destId="{266DF12C-0ED7-4B55-80CB-70C92BE3EF78}" srcOrd="0" destOrd="0" presId="urn:microsoft.com/office/officeart/2005/8/layout/orgChart1"/>
    <dgm:cxn modelId="{4D2EC9C2-43A1-490C-B68C-2FE0030AC7F4}" type="presOf" srcId="{C30014CC-67A0-4FC0-8A3B-F28466BE30C4}" destId="{15EFDDCF-EAF4-4D1F-A96E-0FFD91935614}" srcOrd="1" destOrd="0" presId="urn:microsoft.com/office/officeart/2005/8/layout/orgChart1"/>
    <dgm:cxn modelId="{5020DEC9-A407-42CC-990E-7496090B3E0C}" type="presOf" srcId="{E4FABB13-AE71-4960-9BC7-2525AE16F9E4}" destId="{7B9DA82B-08B5-4578-9845-0174DCA911D1}" srcOrd="0" destOrd="0" presId="urn:microsoft.com/office/officeart/2005/8/layout/orgChart1"/>
    <dgm:cxn modelId="{BD8E43FD-2334-44EC-8C8A-EB008FA72029}" type="presOf" srcId="{A070EF8C-2950-45F6-9877-8358A47C267F}" destId="{BFE00EC1-5588-4800-83C4-A3DCE6370F58}" srcOrd="0" destOrd="0" presId="urn:microsoft.com/office/officeart/2005/8/layout/orgChart1"/>
    <dgm:cxn modelId="{3C7B271B-9CA3-4EB7-9397-6B4470279FD3}" type="presParOf" srcId="{87CB8E37-D7E8-4EEF-9C3D-814C28997F58}" destId="{CD86DB51-D3E2-43FC-946B-46756B6EFB40}" srcOrd="0" destOrd="0" presId="urn:microsoft.com/office/officeart/2005/8/layout/orgChart1"/>
    <dgm:cxn modelId="{0C55CCDE-AAB2-49D5-9191-1CE35900EECF}" type="presParOf" srcId="{CD86DB51-D3E2-43FC-946B-46756B6EFB40}" destId="{C8805DD4-066D-4F4A-8C7D-EC731875B414}" srcOrd="0" destOrd="0" presId="urn:microsoft.com/office/officeart/2005/8/layout/orgChart1"/>
    <dgm:cxn modelId="{43E37063-E9D6-4E97-924B-BDF200BC9FBD}" type="presParOf" srcId="{C8805DD4-066D-4F4A-8C7D-EC731875B414}" destId="{5FF67B55-6EBD-4D5E-9DE9-14A39697F071}" srcOrd="0" destOrd="0" presId="urn:microsoft.com/office/officeart/2005/8/layout/orgChart1"/>
    <dgm:cxn modelId="{9DCC8761-4C69-466C-BCFD-2C7FA5805F8B}" type="presParOf" srcId="{C8805DD4-066D-4F4A-8C7D-EC731875B414}" destId="{BFD0811C-6409-4F57-B1D5-3A7425A4AD61}" srcOrd="1" destOrd="0" presId="urn:microsoft.com/office/officeart/2005/8/layout/orgChart1"/>
    <dgm:cxn modelId="{C871B26E-634A-4335-80AA-4F5099F0E785}" type="presParOf" srcId="{CD86DB51-D3E2-43FC-946B-46756B6EFB40}" destId="{3E7A00B1-DE5D-499D-96C4-163823517456}" srcOrd="1" destOrd="0" presId="urn:microsoft.com/office/officeart/2005/8/layout/orgChart1"/>
    <dgm:cxn modelId="{6A3F25ED-3BD4-40A5-9811-77BFA49FD57A}" type="presParOf" srcId="{3E7A00B1-DE5D-499D-96C4-163823517456}" destId="{BFE00EC1-5588-4800-83C4-A3DCE6370F58}" srcOrd="0" destOrd="0" presId="urn:microsoft.com/office/officeart/2005/8/layout/orgChart1"/>
    <dgm:cxn modelId="{9C8B2037-7EC2-4690-AEC8-C4C2FA7F6459}" type="presParOf" srcId="{3E7A00B1-DE5D-499D-96C4-163823517456}" destId="{16A84EB9-3393-4882-BA8B-86568456466D}" srcOrd="1" destOrd="0" presId="urn:microsoft.com/office/officeart/2005/8/layout/orgChart1"/>
    <dgm:cxn modelId="{9C8FAA38-8439-47A7-ABED-56B4275FFB4B}" type="presParOf" srcId="{16A84EB9-3393-4882-BA8B-86568456466D}" destId="{8F2A0238-549E-432A-83D9-225AC33FB50F}" srcOrd="0" destOrd="0" presId="urn:microsoft.com/office/officeart/2005/8/layout/orgChart1"/>
    <dgm:cxn modelId="{1EBAA692-6D81-4347-A75B-853ACCE6F69E}" type="presParOf" srcId="{8F2A0238-549E-432A-83D9-225AC33FB50F}" destId="{A0260C6E-526A-429C-B690-A6A544C66E00}" srcOrd="0" destOrd="0" presId="urn:microsoft.com/office/officeart/2005/8/layout/orgChart1"/>
    <dgm:cxn modelId="{9B8AC3FC-8365-4926-895A-B1BD64C480D6}" type="presParOf" srcId="{8F2A0238-549E-432A-83D9-225AC33FB50F}" destId="{A8226BA7-BFEA-445E-ABCE-DD3B1C2D981C}" srcOrd="1" destOrd="0" presId="urn:microsoft.com/office/officeart/2005/8/layout/orgChart1"/>
    <dgm:cxn modelId="{43A416AC-419E-42F8-ACE2-322CFA604A51}" type="presParOf" srcId="{16A84EB9-3393-4882-BA8B-86568456466D}" destId="{0610B651-76C4-43CB-A60C-F2553DDAE6B0}" srcOrd="1" destOrd="0" presId="urn:microsoft.com/office/officeart/2005/8/layout/orgChart1"/>
    <dgm:cxn modelId="{7ACB5005-6204-492B-A497-C6D322279D84}" type="presParOf" srcId="{16A84EB9-3393-4882-BA8B-86568456466D}" destId="{1930C8BA-370A-4B95-B29F-0255A7B04247}" srcOrd="2" destOrd="0" presId="urn:microsoft.com/office/officeart/2005/8/layout/orgChart1"/>
    <dgm:cxn modelId="{15C87BAC-32B7-4E1A-8E98-B74ED44CDD7D}" type="presParOf" srcId="{3E7A00B1-DE5D-499D-96C4-163823517456}" destId="{679DF414-5778-4F09-B05E-280AF467C69F}" srcOrd="2" destOrd="0" presId="urn:microsoft.com/office/officeart/2005/8/layout/orgChart1"/>
    <dgm:cxn modelId="{01CC81B8-64A2-419D-8690-AE3CFAFC8B6B}" type="presParOf" srcId="{3E7A00B1-DE5D-499D-96C4-163823517456}" destId="{BD0086B3-A722-438B-B4C6-1B3BE85D682B}" srcOrd="3" destOrd="0" presId="urn:microsoft.com/office/officeart/2005/8/layout/orgChart1"/>
    <dgm:cxn modelId="{59C34F7A-1575-4F29-B89F-9C028349C2B3}" type="presParOf" srcId="{BD0086B3-A722-438B-B4C6-1B3BE85D682B}" destId="{5146596B-8628-4083-B81F-A034DF8A4BC6}" srcOrd="0" destOrd="0" presId="urn:microsoft.com/office/officeart/2005/8/layout/orgChart1"/>
    <dgm:cxn modelId="{99F6116A-6126-4460-AF80-C2517E2B699B}" type="presParOf" srcId="{5146596B-8628-4083-B81F-A034DF8A4BC6}" destId="{88E0908E-4BCA-45A4-81DD-B0AD3375A5D0}" srcOrd="0" destOrd="0" presId="urn:microsoft.com/office/officeart/2005/8/layout/orgChart1"/>
    <dgm:cxn modelId="{89118C2D-5F78-4F2F-8057-C9B2DB331226}" type="presParOf" srcId="{5146596B-8628-4083-B81F-A034DF8A4BC6}" destId="{15EFDDCF-EAF4-4D1F-A96E-0FFD91935614}" srcOrd="1" destOrd="0" presId="urn:microsoft.com/office/officeart/2005/8/layout/orgChart1"/>
    <dgm:cxn modelId="{22553EE6-5634-4C88-9CD1-108215BB076D}" type="presParOf" srcId="{BD0086B3-A722-438B-B4C6-1B3BE85D682B}" destId="{E718E123-F10C-4DE1-8A0E-308E863EE73A}" srcOrd="1" destOrd="0" presId="urn:microsoft.com/office/officeart/2005/8/layout/orgChart1"/>
    <dgm:cxn modelId="{6730B900-57EA-4E70-8D76-A91EE2890127}" type="presParOf" srcId="{BD0086B3-A722-438B-B4C6-1B3BE85D682B}" destId="{0621EF5F-5FC7-4D93-A4C1-B911E77CBAD2}" srcOrd="2" destOrd="0" presId="urn:microsoft.com/office/officeart/2005/8/layout/orgChart1"/>
    <dgm:cxn modelId="{A19AD22A-A063-4790-BC76-15B10AD15CB0}" type="presParOf" srcId="{3E7A00B1-DE5D-499D-96C4-163823517456}" destId="{7B9DA82B-08B5-4578-9845-0174DCA911D1}" srcOrd="4" destOrd="0" presId="urn:microsoft.com/office/officeart/2005/8/layout/orgChart1"/>
    <dgm:cxn modelId="{49693693-F2D9-451F-B79F-893806A1CCCE}" type="presParOf" srcId="{3E7A00B1-DE5D-499D-96C4-163823517456}" destId="{CE417AA7-4BDE-491E-A8F8-D8ED7505618B}" srcOrd="5" destOrd="0" presId="urn:microsoft.com/office/officeart/2005/8/layout/orgChart1"/>
    <dgm:cxn modelId="{5A67CC11-3D0F-4382-BA27-7A1BE88C31B9}" type="presParOf" srcId="{CE417AA7-4BDE-491E-A8F8-D8ED7505618B}" destId="{4445309D-103A-467F-8908-4EE757BD8FE7}" srcOrd="0" destOrd="0" presId="urn:microsoft.com/office/officeart/2005/8/layout/orgChart1"/>
    <dgm:cxn modelId="{2F3B0F83-1862-47D4-A710-322B650B4B23}" type="presParOf" srcId="{4445309D-103A-467F-8908-4EE757BD8FE7}" destId="{1CD659D1-5F57-4DE8-AA19-220505C0DECA}" srcOrd="0" destOrd="0" presId="urn:microsoft.com/office/officeart/2005/8/layout/orgChart1"/>
    <dgm:cxn modelId="{6E5428E9-CE84-4924-A1C0-B77E93920F7C}" type="presParOf" srcId="{4445309D-103A-467F-8908-4EE757BD8FE7}" destId="{89370DE7-623C-47C7-9163-85C0B0EE017D}" srcOrd="1" destOrd="0" presId="urn:microsoft.com/office/officeart/2005/8/layout/orgChart1"/>
    <dgm:cxn modelId="{35D8F033-DC7D-490A-80B5-AE4D6E326264}" type="presParOf" srcId="{CE417AA7-4BDE-491E-A8F8-D8ED7505618B}" destId="{51B00670-AD5F-478B-94E8-E9C5BAE5A2BC}" srcOrd="1" destOrd="0" presId="urn:microsoft.com/office/officeart/2005/8/layout/orgChart1"/>
    <dgm:cxn modelId="{6407BD5E-739D-4768-81A6-153B3325002B}" type="presParOf" srcId="{CE417AA7-4BDE-491E-A8F8-D8ED7505618B}" destId="{1E9E3E01-284F-4A3F-AD20-D1A55692495C}" srcOrd="2" destOrd="0" presId="urn:microsoft.com/office/officeart/2005/8/layout/orgChart1"/>
    <dgm:cxn modelId="{03E877AB-F9E8-4E36-B73E-AEAD3A0B20D3}" type="presParOf" srcId="{3E7A00B1-DE5D-499D-96C4-163823517456}" destId="{BE043E6A-5494-4632-9250-4183FED1E617}" srcOrd="6" destOrd="0" presId="urn:microsoft.com/office/officeart/2005/8/layout/orgChart1"/>
    <dgm:cxn modelId="{5BC81F28-8800-4910-BB4A-9F706A9913DB}" type="presParOf" srcId="{3E7A00B1-DE5D-499D-96C4-163823517456}" destId="{155B2BA7-6199-4698-8960-A877A9C668DD}" srcOrd="7" destOrd="0" presId="urn:microsoft.com/office/officeart/2005/8/layout/orgChart1"/>
    <dgm:cxn modelId="{7EB9155E-8406-445C-8A96-8F304B40C428}" type="presParOf" srcId="{155B2BA7-6199-4698-8960-A877A9C668DD}" destId="{6F3143E2-AB24-46AF-A7E4-8E228C36A8A9}" srcOrd="0" destOrd="0" presId="urn:microsoft.com/office/officeart/2005/8/layout/orgChart1"/>
    <dgm:cxn modelId="{828625FD-6897-4C09-A73F-61B339C8DC7A}" type="presParOf" srcId="{6F3143E2-AB24-46AF-A7E4-8E228C36A8A9}" destId="{9F9BC3D9-EB1D-4E99-8C63-D4CBEE2A52F6}" srcOrd="0" destOrd="0" presId="urn:microsoft.com/office/officeart/2005/8/layout/orgChart1"/>
    <dgm:cxn modelId="{784A08A2-A84B-471A-B12B-5F7A756FEB39}" type="presParOf" srcId="{6F3143E2-AB24-46AF-A7E4-8E228C36A8A9}" destId="{A6B41D13-F3D5-4EA0-ACA0-1486F87A1519}" srcOrd="1" destOrd="0" presId="urn:microsoft.com/office/officeart/2005/8/layout/orgChart1"/>
    <dgm:cxn modelId="{0CBE3241-1585-4666-A1D1-AD02B0CC4C31}" type="presParOf" srcId="{155B2BA7-6199-4698-8960-A877A9C668DD}" destId="{005BAA49-B384-4ACF-BA05-7BEAF5AE0FEA}" srcOrd="1" destOrd="0" presId="urn:microsoft.com/office/officeart/2005/8/layout/orgChart1"/>
    <dgm:cxn modelId="{234E4EEE-2D97-41FC-B1A6-5538EAD5D425}" type="presParOf" srcId="{155B2BA7-6199-4698-8960-A877A9C668DD}" destId="{C9B973B8-A83B-4A2A-BA5A-66A631B4A480}" srcOrd="2" destOrd="0" presId="urn:microsoft.com/office/officeart/2005/8/layout/orgChart1"/>
    <dgm:cxn modelId="{0BCE92EE-BB2E-46DB-B28C-809CB34674BE}" type="presParOf" srcId="{3E7A00B1-DE5D-499D-96C4-163823517456}" destId="{96277144-1DF0-4803-B628-43DB4D415E47}" srcOrd="8" destOrd="0" presId="urn:microsoft.com/office/officeart/2005/8/layout/orgChart1"/>
    <dgm:cxn modelId="{FCFF225B-8BE6-4959-BBDA-51D6D84D64D4}" type="presParOf" srcId="{3E7A00B1-DE5D-499D-96C4-163823517456}" destId="{5F1BF77E-2C7F-410D-BDB9-82B028C6EA67}" srcOrd="9" destOrd="0" presId="urn:microsoft.com/office/officeart/2005/8/layout/orgChart1"/>
    <dgm:cxn modelId="{9354758E-BECA-4B41-8C99-365C5AC4CA1E}" type="presParOf" srcId="{5F1BF77E-2C7F-410D-BDB9-82B028C6EA67}" destId="{CDCDBC48-6EDD-47DC-B115-E975B9F1DD6C}" srcOrd="0" destOrd="0" presId="urn:microsoft.com/office/officeart/2005/8/layout/orgChart1"/>
    <dgm:cxn modelId="{D94D6F8D-C552-4E6F-98EE-F3A70E7769A4}" type="presParOf" srcId="{CDCDBC48-6EDD-47DC-B115-E975B9F1DD6C}" destId="{266DF12C-0ED7-4B55-80CB-70C92BE3EF78}" srcOrd="0" destOrd="0" presId="urn:microsoft.com/office/officeart/2005/8/layout/orgChart1"/>
    <dgm:cxn modelId="{8D6D66AB-3250-4C49-B6DC-B1C9D5AA53C2}" type="presParOf" srcId="{CDCDBC48-6EDD-47DC-B115-E975B9F1DD6C}" destId="{3F41100E-26F1-45A7-A90D-3727EA352ACE}" srcOrd="1" destOrd="0" presId="urn:microsoft.com/office/officeart/2005/8/layout/orgChart1"/>
    <dgm:cxn modelId="{4DE019E9-54D5-426B-AF27-FC313C0E14F2}" type="presParOf" srcId="{5F1BF77E-2C7F-410D-BDB9-82B028C6EA67}" destId="{6B52F893-08E3-483A-A8C8-A962D295B958}" srcOrd="1" destOrd="0" presId="urn:microsoft.com/office/officeart/2005/8/layout/orgChart1"/>
    <dgm:cxn modelId="{B18379A5-7650-4DFF-A27F-52EEA0A89641}" type="presParOf" srcId="{5F1BF77E-2C7F-410D-BDB9-82B028C6EA67}" destId="{92A50334-1E24-43CE-AF29-2C36F4D6521F}" srcOrd="2" destOrd="0" presId="urn:microsoft.com/office/officeart/2005/8/layout/orgChart1"/>
    <dgm:cxn modelId="{F791CF70-9908-4278-9E97-110E289BAEAA}" type="presParOf" srcId="{CD86DB51-D3E2-43FC-946B-46756B6EFB40}" destId="{846F6F61-9E2F-4F5B-98F9-A5EB41227C1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6D88E6-8DD1-4C12-9C8E-E043B04F6DA4}" type="doc">
      <dgm:prSet loTypeId="urn:microsoft.com/office/officeart/2005/8/layout/orgChart1" loCatId="hierarchy" qsTypeId="urn:microsoft.com/office/officeart/2005/8/quickstyle/simple1" qsCatId="simple" csTypeId="urn:microsoft.com/office/officeart/2005/8/colors/accent1_2" csCatId="accent1"/>
      <dgm:spPr/>
    </dgm:pt>
    <dgm:pt modelId="{A3E3875B-CDB8-4E10-9059-2728A8A3D7A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gm:t>
    </dgm:pt>
    <dgm:pt modelId="{1A7130C9-9BD7-4088-9E73-2154695A0E8C}" type="parTrans" cxnId="{3E2C0832-DCC4-473B-8D99-32BED7644EF6}">
      <dgm:prSet/>
      <dgm:spPr/>
    </dgm:pt>
    <dgm:pt modelId="{86C9EDFD-1354-4193-B7A9-21DF0A777DA3}" type="sibTrans" cxnId="{3E2C0832-DCC4-473B-8D99-32BED7644EF6}">
      <dgm:prSet/>
      <dgm:spPr/>
    </dgm:pt>
    <dgm:pt modelId="{E863CF5B-E842-4703-8749-C63EC8C69905}"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gm:t>
    </dgm:pt>
    <dgm:pt modelId="{AB7FA5C3-BE6A-4A06-9621-2DDA99BCF176}" type="parTrans" cxnId="{BD738DA4-C63B-4415-9DF5-4366980E05C7}">
      <dgm:prSet/>
      <dgm:spPr/>
    </dgm:pt>
    <dgm:pt modelId="{BADB3D1A-5D0D-47BC-A46B-78C15578A513}" type="sibTrans" cxnId="{BD738DA4-C63B-4415-9DF5-4366980E05C7}">
      <dgm:prSet/>
      <dgm:spPr/>
    </dgm:pt>
    <dgm:pt modelId="{543B36D9-B0B0-48C5-938F-92B7029EF0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gm:t>
    </dgm:pt>
    <dgm:pt modelId="{9810598F-6473-44B6-A946-5EC29C3AED52}" type="parTrans" cxnId="{2E1BFB5E-E4E7-4362-A0FA-26F36F3F8FC9}">
      <dgm:prSet/>
      <dgm:spPr/>
    </dgm:pt>
    <dgm:pt modelId="{3CDFC493-B127-41B9-A5A8-05AC0B3EC516}" type="sibTrans" cxnId="{2E1BFB5E-E4E7-4362-A0FA-26F36F3F8FC9}">
      <dgm:prSet/>
      <dgm:spPr/>
    </dgm:pt>
    <dgm:pt modelId="{6A0A5623-D0C8-4CC1-A1E3-5B48214B6A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gm:t>
    </dgm:pt>
    <dgm:pt modelId="{6064409A-6F5F-4C27-B912-FB702F8841CD}" type="parTrans" cxnId="{D4771449-2750-40EE-BE5B-74C3F3255FD9}">
      <dgm:prSet/>
      <dgm:spPr/>
    </dgm:pt>
    <dgm:pt modelId="{7933560F-0316-4013-B109-94C06028AA66}" type="sibTrans" cxnId="{D4771449-2750-40EE-BE5B-74C3F3255FD9}">
      <dgm:prSet/>
      <dgm:spPr/>
    </dgm:pt>
    <dgm:pt modelId="{213EDCB0-7B8E-480A-B181-5D975966AE3C}"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gm:t>
    </dgm:pt>
    <dgm:pt modelId="{9EC2D48F-6BE9-4175-BED4-8F06C3EC9631}" type="parTrans" cxnId="{626DC223-11AC-423C-9907-B7B627E1B475}">
      <dgm:prSet/>
      <dgm:spPr/>
    </dgm:pt>
    <dgm:pt modelId="{F2A6D9A2-61A9-4081-A298-327AD26C5226}" type="sibTrans" cxnId="{626DC223-11AC-423C-9907-B7B627E1B475}">
      <dgm:prSet/>
      <dgm:spPr/>
    </dgm:pt>
    <dgm:pt modelId="{3517BA33-2C3D-4020-B1A8-DE0E48A8116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gm:t>
    </dgm:pt>
    <dgm:pt modelId="{75B5DBF0-943F-4050-868E-7C7D8E2FAF34}" type="parTrans" cxnId="{25EDB93B-037F-4506-A76E-2FCC0D14C955}">
      <dgm:prSet/>
      <dgm:spPr/>
    </dgm:pt>
    <dgm:pt modelId="{C59E4D8C-ED48-4A9C-8B0F-718F2EF35DD0}" type="sibTrans" cxnId="{25EDB93B-037F-4506-A76E-2FCC0D14C955}">
      <dgm:prSet/>
      <dgm:spPr/>
    </dgm:pt>
    <dgm:pt modelId="{65DC38BF-AF42-4A4A-BE06-F2B5ADFA96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gm:t>
    </dgm:pt>
    <dgm:pt modelId="{FC6D3242-E4FC-401A-BA02-72AAA731B399}" type="parTrans" cxnId="{D8E0D563-8C4C-440E-B4F5-8B4174A33B0E}">
      <dgm:prSet/>
      <dgm:spPr/>
    </dgm:pt>
    <dgm:pt modelId="{DAF77E77-F188-4D8F-8AEE-2A209E12E21A}" type="sibTrans" cxnId="{D8E0D563-8C4C-440E-B4F5-8B4174A33B0E}">
      <dgm:prSet/>
      <dgm:spPr/>
    </dgm:pt>
    <dgm:pt modelId="{2D317C11-F480-4AC6-8F0A-D53CB516BBEF}" type="pres">
      <dgm:prSet presAssocID="{2B6D88E6-8DD1-4C12-9C8E-E043B04F6DA4}" presName="hierChild1" presStyleCnt="0">
        <dgm:presLayoutVars>
          <dgm:orgChart val="1"/>
          <dgm:chPref val="1"/>
          <dgm:dir/>
          <dgm:animOne val="branch"/>
          <dgm:animLvl val="lvl"/>
          <dgm:resizeHandles/>
        </dgm:presLayoutVars>
      </dgm:prSet>
      <dgm:spPr/>
    </dgm:pt>
    <dgm:pt modelId="{D7343C6B-F742-4E83-8DDD-042D9726A94C}" type="pres">
      <dgm:prSet presAssocID="{A3E3875B-CDB8-4E10-9059-2728A8A3D7A6}" presName="hierRoot1" presStyleCnt="0">
        <dgm:presLayoutVars>
          <dgm:hierBranch/>
        </dgm:presLayoutVars>
      </dgm:prSet>
      <dgm:spPr/>
    </dgm:pt>
    <dgm:pt modelId="{D123E728-2DB5-4D3F-A0E4-144D11FCC57E}" type="pres">
      <dgm:prSet presAssocID="{A3E3875B-CDB8-4E10-9059-2728A8A3D7A6}" presName="rootComposite1" presStyleCnt="0"/>
      <dgm:spPr/>
    </dgm:pt>
    <dgm:pt modelId="{6A59191F-BE3B-4AD5-B82B-B3105DA21D58}" type="pres">
      <dgm:prSet presAssocID="{A3E3875B-CDB8-4E10-9059-2728A8A3D7A6}" presName="rootText1" presStyleLbl="node0" presStyleIdx="0" presStyleCnt="1">
        <dgm:presLayoutVars>
          <dgm:chPref val="3"/>
        </dgm:presLayoutVars>
      </dgm:prSet>
      <dgm:spPr/>
    </dgm:pt>
    <dgm:pt modelId="{A9FFF84F-A004-492D-80DB-006215EEDA10}" type="pres">
      <dgm:prSet presAssocID="{A3E3875B-CDB8-4E10-9059-2728A8A3D7A6}" presName="rootConnector1" presStyleLbl="node1" presStyleIdx="0" presStyleCnt="0"/>
      <dgm:spPr/>
    </dgm:pt>
    <dgm:pt modelId="{C8684DB4-EE88-4BAD-AF56-DC92BFF15A25}" type="pres">
      <dgm:prSet presAssocID="{A3E3875B-CDB8-4E10-9059-2728A8A3D7A6}" presName="hierChild2" presStyleCnt="0"/>
      <dgm:spPr/>
    </dgm:pt>
    <dgm:pt modelId="{5022E73C-E1F5-4FBD-AF99-6E2B1DAA3B83}" type="pres">
      <dgm:prSet presAssocID="{A3E3875B-CDB8-4E10-9059-2728A8A3D7A6}" presName="hierChild3" presStyleCnt="0"/>
      <dgm:spPr/>
    </dgm:pt>
    <dgm:pt modelId="{1C4C9DC4-F89A-4301-9040-429A32E1ECF0}" type="pres">
      <dgm:prSet presAssocID="{AB7FA5C3-BE6A-4A06-9621-2DDA99BCF176}" presName="Name111" presStyleLbl="parChTrans1D2" presStyleIdx="0" presStyleCnt="2"/>
      <dgm:spPr/>
    </dgm:pt>
    <dgm:pt modelId="{6ABAD411-2143-402B-BD8B-6CB13147E9EB}" type="pres">
      <dgm:prSet presAssocID="{E863CF5B-E842-4703-8749-C63EC8C69905}" presName="hierRoot3" presStyleCnt="0">
        <dgm:presLayoutVars>
          <dgm:hierBranch/>
        </dgm:presLayoutVars>
      </dgm:prSet>
      <dgm:spPr/>
    </dgm:pt>
    <dgm:pt modelId="{383F2721-BEA6-4416-92A0-857D7C0ABCCC}" type="pres">
      <dgm:prSet presAssocID="{E863CF5B-E842-4703-8749-C63EC8C69905}" presName="rootComposite3" presStyleCnt="0"/>
      <dgm:spPr/>
    </dgm:pt>
    <dgm:pt modelId="{9E603B14-4EFA-4F8E-B559-796D908AB92A}" type="pres">
      <dgm:prSet presAssocID="{E863CF5B-E842-4703-8749-C63EC8C69905}" presName="rootText3" presStyleLbl="asst1" presStyleIdx="0" presStyleCnt="2">
        <dgm:presLayoutVars>
          <dgm:chPref val="3"/>
        </dgm:presLayoutVars>
      </dgm:prSet>
      <dgm:spPr/>
    </dgm:pt>
    <dgm:pt modelId="{A3C2D186-CB42-49A1-8953-061D41A74B4C}" type="pres">
      <dgm:prSet presAssocID="{E863CF5B-E842-4703-8749-C63EC8C69905}" presName="rootConnector3" presStyleLbl="asst1" presStyleIdx="0" presStyleCnt="2"/>
      <dgm:spPr/>
    </dgm:pt>
    <dgm:pt modelId="{2F16871D-7897-4EE8-885A-07F0AA6705B8}" type="pres">
      <dgm:prSet presAssocID="{E863CF5B-E842-4703-8749-C63EC8C69905}" presName="hierChild6" presStyleCnt="0"/>
      <dgm:spPr/>
    </dgm:pt>
    <dgm:pt modelId="{AAF736C8-B967-4AF0-B9DC-91B72B6113D4}" type="pres">
      <dgm:prSet presAssocID="{9810598F-6473-44B6-A946-5EC29C3AED52}" presName="Name35" presStyleLbl="parChTrans1D3" presStyleIdx="0" presStyleCnt="4"/>
      <dgm:spPr/>
    </dgm:pt>
    <dgm:pt modelId="{0FB05273-0312-4698-8B0E-B005DD451FEA}" type="pres">
      <dgm:prSet presAssocID="{543B36D9-B0B0-48C5-938F-92B7029EF03A}" presName="hierRoot2" presStyleCnt="0">
        <dgm:presLayoutVars>
          <dgm:hierBranch val="r"/>
        </dgm:presLayoutVars>
      </dgm:prSet>
      <dgm:spPr/>
    </dgm:pt>
    <dgm:pt modelId="{A999D3F6-8A5D-4190-B952-01A773690657}" type="pres">
      <dgm:prSet presAssocID="{543B36D9-B0B0-48C5-938F-92B7029EF03A}" presName="rootComposite" presStyleCnt="0"/>
      <dgm:spPr/>
    </dgm:pt>
    <dgm:pt modelId="{3070F162-2CA9-46A7-B5DD-6FB14431D3E4}" type="pres">
      <dgm:prSet presAssocID="{543B36D9-B0B0-48C5-938F-92B7029EF03A}" presName="rootText" presStyleLbl="node3" presStyleIdx="0" presStyleCnt="4">
        <dgm:presLayoutVars>
          <dgm:chPref val="3"/>
        </dgm:presLayoutVars>
      </dgm:prSet>
      <dgm:spPr/>
    </dgm:pt>
    <dgm:pt modelId="{702CF12D-8BA3-4F43-AAB8-4B6D27946502}" type="pres">
      <dgm:prSet presAssocID="{543B36D9-B0B0-48C5-938F-92B7029EF03A}" presName="rootConnector" presStyleLbl="node3" presStyleIdx="0" presStyleCnt="4"/>
      <dgm:spPr/>
    </dgm:pt>
    <dgm:pt modelId="{01BCED00-B439-4882-A7C3-2CD810DD98C9}" type="pres">
      <dgm:prSet presAssocID="{543B36D9-B0B0-48C5-938F-92B7029EF03A}" presName="hierChild4" presStyleCnt="0"/>
      <dgm:spPr/>
    </dgm:pt>
    <dgm:pt modelId="{5A8AD989-91EE-4583-A357-A32EE7ED8A2A}" type="pres">
      <dgm:prSet presAssocID="{543B36D9-B0B0-48C5-938F-92B7029EF03A}" presName="hierChild5" presStyleCnt="0"/>
      <dgm:spPr/>
    </dgm:pt>
    <dgm:pt modelId="{3A06AD09-9CCB-4B2F-A08A-B5BEC047DCB8}" type="pres">
      <dgm:prSet presAssocID="{6064409A-6F5F-4C27-B912-FB702F8841CD}" presName="Name35" presStyleLbl="parChTrans1D3" presStyleIdx="1" presStyleCnt="4"/>
      <dgm:spPr/>
    </dgm:pt>
    <dgm:pt modelId="{1B31448A-B8BB-4988-976C-572D042A9E74}" type="pres">
      <dgm:prSet presAssocID="{6A0A5623-D0C8-4CC1-A1E3-5B48214B6A4B}" presName="hierRoot2" presStyleCnt="0">
        <dgm:presLayoutVars>
          <dgm:hierBranch val="r"/>
        </dgm:presLayoutVars>
      </dgm:prSet>
      <dgm:spPr/>
    </dgm:pt>
    <dgm:pt modelId="{F4859DE4-6CB3-480A-A0DF-BDA43CE76F8C}" type="pres">
      <dgm:prSet presAssocID="{6A0A5623-D0C8-4CC1-A1E3-5B48214B6A4B}" presName="rootComposite" presStyleCnt="0"/>
      <dgm:spPr/>
    </dgm:pt>
    <dgm:pt modelId="{EF8AAD3F-5347-4068-A966-FD677F868ADE}" type="pres">
      <dgm:prSet presAssocID="{6A0A5623-D0C8-4CC1-A1E3-5B48214B6A4B}" presName="rootText" presStyleLbl="node3" presStyleIdx="1" presStyleCnt="4">
        <dgm:presLayoutVars>
          <dgm:chPref val="3"/>
        </dgm:presLayoutVars>
      </dgm:prSet>
      <dgm:spPr/>
    </dgm:pt>
    <dgm:pt modelId="{8D1D708A-552A-4133-B4F3-1F883EDF4A98}" type="pres">
      <dgm:prSet presAssocID="{6A0A5623-D0C8-4CC1-A1E3-5B48214B6A4B}" presName="rootConnector" presStyleLbl="node3" presStyleIdx="1" presStyleCnt="4"/>
      <dgm:spPr/>
    </dgm:pt>
    <dgm:pt modelId="{6F778A4A-24C8-4FDC-8BA5-4C6A835C4F4B}" type="pres">
      <dgm:prSet presAssocID="{6A0A5623-D0C8-4CC1-A1E3-5B48214B6A4B}" presName="hierChild4" presStyleCnt="0"/>
      <dgm:spPr/>
    </dgm:pt>
    <dgm:pt modelId="{B57DAE02-A0B5-4091-85DA-CAC8886BD520}" type="pres">
      <dgm:prSet presAssocID="{6A0A5623-D0C8-4CC1-A1E3-5B48214B6A4B}" presName="hierChild5" presStyleCnt="0"/>
      <dgm:spPr/>
    </dgm:pt>
    <dgm:pt modelId="{677F6EC4-3B65-48D9-B452-04F5F892A63C}" type="pres">
      <dgm:prSet presAssocID="{E863CF5B-E842-4703-8749-C63EC8C69905}" presName="hierChild7" presStyleCnt="0"/>
      <dgm:spPr/>
    </dgm:pt>
    <dgm:pt modelId="{E9AEEBAB-86BE-4612-852A-02BAD4F4415C}" type="pres">
      <dgm:prSet presAssocID="{9EC2D48F-6BE9-4175-BED4-8F06C3EC9631}" presName="Name111" presStyleLbl="parChTrans1D2" presStyleIdx="1" presStyleCnt="2"/>
      <dgm:spPr/>
    </dgm:pt>
    <dgm:pt modelId="{AD363EFC-55D8-465B-8C67-5E5FFD91C9BE}" type="pres">
      <dgm:prSet presAssocID="{213EDCB0-7B8E-480A-B181-5D975966AE3C}" presName="hierRoot3" presStyleCnt="0">
        <dgm:presLayoutVars>
          <dgm:hierBranch/>
        </dgm:presLayoutVars>
      </dgm:prSet>
      <dgm:spPr/>
    </dgm:pt>
    <dgm:pt modelId="{87530704-5713-441F-8995-21BA5F28E16C}" type="pres">
      <dgm:prSet presAssocID="{213EDCB0-7B8E-480A-B181-5D975966AE3C}" presName="rootComposite3" presStyleCnt="0"/>
      <dgm:spPr/>
    </dgm:pt>
    <dgm:pt modelId="{B00674C4-059D-44A6-85F8-7B4FD026C141}" type="pres">
      <dgm:prSet presAssocID="{213EDCB0-7B8E-480A-B181-5D975966AE3C}" presName="rootText3" presStyleLbl="asst1" presStyleIdx="1" presStyleCnt="2">
        <dgm:presLayoutVars>
          <dgm:chPref val="3"/>
        </dgm:presLayoutVars>
      </dgm:prSet>
      <dgm:spPr/>
    </dgm:pt>
    <dgm:pt modelId="{A199EB66-D4C8-46D6-B9CA-3BFD73C24E08}" type="pres">
      <dgm:prSet presAssocID="{213EDCB0-7B8E-480A-B181-5D975966AE3C}" presName="rootConnector3" presStyleLbl="asst1" presStyleIdx="1" presStyleCnt="2"/>
      <dgm:spPr/>
    </dgm:pt>
    <dgm:pt modelId="{1176D19E-439A-4C33-8564-A02844F63D50}" type="pres">
      <dgm:prSet presAssocID="{213EDCB0-7B8E-480A-B181-5D975966AE3C}" presName="hierChild6" presStyleCnt="0"/>
      <dgm:spPr/>
    </dgm:pt>
    <dgm:pt modelId="{5B26BA35-F1A8-4224-A55D-7E8BB94763B6}" type="pres">
      <dgm:prSet presAssocID="{75B5DBF0-943F-4050-868E-7C7D8E2FAF34}" presName="Name35" presStyleLbl="parChTrans1D3" presStyleIdx="2" presStyleCnt="4"/>
      <dgm:spPr/>
    </dgm:pt>
    <dgm:pt modelId="{30451516-71B9-4E86-99FB-55FFB0B22D96}" type="pres">
      <dgm:prSet presAssocID="{3517BA33-2C3D-4020-B1A8-DE0E48A81169}" presName="hierRoot2" presStyleCnt="0">
        <dgm:presLayoutVars>
          <dgm:hierBranch val="r"/>
        </dgm:presLayoutVars>
      </dgm:prSet>
      <dgm:spPr/>
    </dgm:pt>
    <dgm:pt modelId="{26F82215-0B02-4C90-89B5-71DEC2BFF899}" type="pres">
      <dgm:prSet presAssocID="{3517BA33-2C3D-4020-B1A8-DE0E48A81169}" presName="rootComposite" presStyleCnt="0"/>
      <dgm:spPr/>
    </dgm:pt>
    <dgm:pt modelId="{57C62D5C-DB6B-4182-B6B3-25010A8D4CB6}" type="pres">
      <dgm:prSet presAssocID="{3517BA33-2C3D-4020-B1A8-DE0E48A81169}" presName="rootText" presStyleLbl="node3" presStyleIdx="2" presStyleCnt="4">
        <dgm:presLayoutVars>
          <dgm:chPref val="3"/>
        </dgm:presLayoutVars>
      </dgm:prSet>
      <dgm:spPr/>
    </dgm:pt>
    <dgm:pt modelId="{B624CB07-1447-4D15-8DD4-1991F9A83C5B}" type="pres">
      <dgm:prSet presAssocID="{3517BA33-2C3D-4020-B1A8-DE0E48A81169}" presName="rootConnector" presStyleLbl="node3" presStyleIdx="2" presStyleCnt="4"/>
      <dgm:spPr/>
    </dgm:pt>
    <dgm:pt modelId="{8BBEE5F2-4157-4CDD-805B-A6FD9D245913}" type="pres">
      <dgm:prSet presAssocID="{3517BA33-2C3D-4020-B1A8-DE0E48A81169}" presName="hierChild4" presStyleCnt="0"/>
      <dgm:spPr/>
    </dgm:pt>
    <dgm:pt modelId="{617E3743-CDFB-4988-8D13-AF0C2456F428}" type="pres">
      <dgm:prSet presAssocID="{3517BA33-2C3D-4020-B1A8-DE0E48A81169}" presName="hierChild5" presStyleCnt="0"/>
      <dgm:spPr/>
    </dgm:pt>
    <dgm:pt modelId="{0971BF71-DF23-4744-9FC3-2748C6FB5220}" type="pres">
      <dgm:prSet presAssocID="{FC6D3242-E4FC-401A-BA02-72AAA731B399}" presName="Name35" presStyleLbl="parChTrans1D3" presStyleIdx="3" presStyleCnt="4"/>
      <dgm:spPr/>
    </dgm:pt>
    <dgm:pt modelId="{6C024211-1D3A-41BC-AFA6-42C174989934}" type="pres">
      <dgm:prSet presAssocID="{65DC38BF-AF42-4A4A-BE06-F2B5ADFA9653}" presName="hierRoot2" presStyleCnt="0">
        <dgm:presLayoutVars>
          <dgm:hierBranch val="r"/>
        </dgm:presLayoutVars>
      </dgm:prSet>
      <dgm:spPr/>
    </dgm:pt>
    <dgm:pt modelId="{9BF9E7D4-968D-4BC5-9CD1-62C531B04D3A}" type="pres">
      <dgm:prSet presAssocID="{65DC38BF-AF42-4A4A-BE06-F2B5ADFA9653}" presName="rootComposite" presStyleCnt="0"/>
      <dgm:spPr/>
    </dgm:pt>
    <dgm:pt modelId="{DB1EDE55-C992-4A60-96FA-966FD70612D8}" type="pres">
      <dgm:prSet presAssocID="{65DC38BF-AF42-4A4A-BE06-F2B5ADFA9653}" presName="rootText" presStyleLbl="node3" presStyleIdx="3" presStyleCnt="4">
        <dgm:presLayoutVars>
          <dgm:chPref val="3"/>
        </dgm:presLayoutVars>
      </dgm:prSet>
      <dgm:spPr/>
    </dgm:pt>
    <dgm:pt modelId="{ED6DAFA3-FB09-488A-8D4F-B701A781ED36}" type="pres">
      <dgm:prSet presAssocID="{65DC38BF-AF42-4A4A-BE06-F2B5ADFA9653}" presName="rootConnector" presStyleLbl="node3" presStyleIdx="3" presStyleCnt="4"/>
      <dgm:spPr/>
    </dgm:pt>
    <dgm:pt modelId="{79ADF7BB-985E-49FE-A400-5F075BE872AC}" type="pres">
      <dgm:prSet presAssocID="{65DC38BF-AF42-4A4A-BE06-F2B5ADFA9653}" presName="hierChild4" presStyleCnt="0"/>
      <dgm:spPr/>
    </dgm:pt>
    <dgm:pt modelId="{00B04A40-4358-4E81-AEC1-EC85577FB516}" type="pres">
      <dgm:prSet presAssocID="{65DC38BF-AF42-4A4A-BE06-F2B5ADFA9653}" presName="hierChild5" presStyleCnt="0"/>
      <dgm:spPr/>
    </dgm:pt>
    <dgm:pt modelId="{8B777EF6-4641-4C71-9C9E-21F8BF10D01F}" type="pres">
      <dgm:prSet presAssocID="{213EDCB0-7B8E-480A-B181-5D975966AE3C}" presName="hierChild7" presStyleCnt="0"/>
      <dgm:spPr/>
    </dgm:pt>
  </dgm:ptLst>
  <dgm:cxnLst>
    <dgm:cxn modelId="{9CB96E1C-02F4-425E-B191-EC5BC0C76523}" type="presOf" srcId="{2B6D88E6-8DD1-4C12-9C8E-E043B04F6DA4}" destId="{2D317C11-F480-4AC6-8F0A-D53CB516BBEF}" srcOrd="0" destOrd="0" presId="urn:microsoft.com/office/officeart/2005/8/layout/orgChart1"/>
    <dgm:cxn modelId="{626DC223-11AC-423C-9907-B7B627E1B475}" srcId="{A3E3875B-CDB8-4E10-9059-2728A8A3D7A6}" destId="{213EDCB0-7B8E-480A-B181-5D975966AE3C}" srcOrd="1" destOrd="0" parTransId="{9EC2D48F-6BE9-4175-BED4-8F06C3EC9631}" sibTransId="{F2A6D9A2-61A9-4081-A298-327AD26C5226}"/>
    <dgm:cxn modelId="{6CD29925-F77A-4E1D-8EB9-5D67486109D2}" type="presOf" srcId="{213EDCB0-7B8E-480A-B181-5D975966AE3C}" destId="{B00674C4-059D-44A6-85F8-7B4FD026C141}" srcOrd="0" destOrd="0" presId="urn:microsoft.com/office/officeart/2005/8/layout/orgChart1"/>
    <dgm:cxn modelId="{CF5A152A-AE81-4DCC-A989-F718E62A8BC0}" type="presOf" srcId="{9810598F-6473-44B6-A946-5EC29C3AED52}" destId="{AAF736C8-B967-4AF0-B9DC-91B72B6113D4}" srcOrd="0" destOrd="0" presId="urn:microsoft.com/office/officeart/2005/8/layout/orgChart1"/>
    <dgm:cxn modelId="{04104A30-164C-441E-8A54-86455E83EEEA}" type="presOf" srcId="{6064409A-6F5F-4C27-B912-FB702F8841CD}" destId="{3A06AD09-9CCB-4B2F-A08A-B5BEC047DCB8}" srcOrd="0" destOrd="0" presId="urn:microsoft.com/office/officeart/2005/8/layout/orgChart1"/>
    <dgm:cxn modelId="{6691A230-2257-42E5-B94B-0732AAF378FA}" type="presOf" srcId="{9EC2D48F-6BE9-4175-BED4-8F06C3EC9631}" destId="{E9AEEBAB-86BE-4612-852A-02BAD4F4415C}" srcOrd="0" destOrd="0" presId="urn:microsoft.com/office/officeart/2005/8/layout/orgChart1"/>
    <dgm:cxn modelId="{3E2C0832-DCC4-473B-8D99-32BED7644EF6}" srcId="{2B6D88E6-8DD1-4C12-9C8E-E043B04F6DA4}" destId="{A3E3875B-CDB8-4E10-9059-2728A8A3D7A6}" srcOrd="0" destOrd="0" parTransId="{1A7130C9-9BD7-4088-9E73-2154695A0E8C}" sibTransId="{86C9EDFD-1354-4193-B7A9-21DF0A777DA3}"/>
    <dgm:cxn modelId="{25EDB93B-037F-4506-A76E-2FCC0D14C955}" srcId="{213EDCB0-7B8E-480A-B181-5D975966AE3C}" destId="{3517BA33-2C3D-4020-B1A8-DE0E48A81169}" srcOrd="0" destOrd="0" parTransId="{75B5DBF0-943F-4050-868E-7C7D8E2FAF34}" sibTransId="{C59E4D8C-ED48-4A9C-8B0F-718F2EF35DD0}"/>
    <dgm:cxn modelId="{CA69DF5E-8452-434E-884C-4896F4082C81}" type="presOf" srcId="{3517BA33-2C3D-4020-B1A8-DE0E48A81169}" destId="{57C62D5C-DB6B-4182-B6B3-25010A8D4CB6}" srcOrd="0" destOrd="0" presId="urn:microsoft.com/office/officeart/2005/8/layout/orgChart1"/>
    <dgm:cxn modelId="{2E1BFB5E-E4E7-4362-A0FA-26F36F3F8FC9}" srcId="{E863CF5B-E842-4703-8749-C63EC8C69905}" destId="{543B36D9-B0B0-48C5-938F-92B7029EF03A}" srcOrd="0" destOrd="0" parTransId="{9810598F-6473-44B6-A946-5EC29C3AED52}" sibTransId="{3CDFC493-B127-41B9-A5A8-05AC0B3EC516}"/>
    <dgm:cxn modelId="{AEC28162-D9F9-49F4-A723-039B1EF12451}" type="presOf" srcId="{6A0A5623-D0C8-4CC1-A1E3-5B48214B6A4B}" destId="{EF8AAD3F-5347-4068-A966-FD677F868ADE}" srcOrd="0" destOrd="0" presId="urn:microsoft.com/office/officeart/2005/8/layout/orgChart1"/>
    <dgm:cxn modelId="{D8E0D563-8C4C-440E-B4F5-8B4174A33B0E}" srcId="{213EDCB0-7B8E-480A-B181-5D975966AE3C}" destId="{65DC38BF-AF42-4A4A-BE06-F2B5ADFA9653}" srcOrd="1" destOrd="0" parTransId="{FC6D3242-E4FC-401A-BA02-72AAA731B399}" sibTransId="{DAF77E77-F188-4D8F-8AEE-2A209E12E21A}"/>
    <dgm:cxn modelId="{9BEE5068-AA50-477F-8BEF-59426284819A}" type="presOf" srcId="{65DC38BF-AF42-4A4A-BE06-F2B5ADFA9653}" destId="{ED6DAFA3-FB09-488A-8D4F-B701A781ED36}" srcOrd="1" destOrd="0" presId="urn:microsoft.com/office/officeart/2005/8/layout/orgChart1"/>
    <dgm:cxn modelId="{D4771449-2750-40EE-BE5B-74C3F3255FD9}" srcId="{E863CF5B-E842-4703-8749-C63EC8C69905}" destId="{6A0A5623-D0C8-4CC1-A1E3-5B48214B6A4B}" srcOrd="1" destOrd="0" parTransId="{6064409A-6F5F-4C27-B912-FB702F8841CD}" sibTransId="{7933560F-0316-4013-B109-94C06028AA66}"/>
    <dgm:cxn modelId="{C32BB54A-72AD-46B4-BA1B-06F12658BB9B}" type="presOf" srcId="{3517BA33-2C3D-4020-B1A8-DE0E48A81169}" destId="{B624CB07-1447-4D15-8DD4-1991F9A83C5B}" srcOrd="1" destOrd="0" presId="urn:microsoft.com/office/officeart/2005/8/layout/orgChart1"/>
    <dgm:cxn modelId="{F8B6E56E-D1F4-4715-BE10-BB0EC528E350}" type="presOf" srcId="{543B36D9-B0B0-48C5-938F-92B7029EF03A}" destId="{3070F162-2CA9-46A7-B5DD-6FB14431D3E4}" srcOrd="0" destOrd="0" presId="urn:microsoft.com/office/officeart/2005/8/layout/orgChart1"/>
    <dgm:cxn modelId="{23FEEC58-5F14-49D2-A5E7-D0CAC60A21AB}" type="presOf" srcId="{65DC38BF-AF42-4A4A-BE06-F2B5ADFA9653}" destId="{DB1EDE55-C992-4A60-96FA-966FD70612D8}" srcOrd="0" destOrd="0" presId="urn:microsoft.com/office/officeart/2005/8/layout/orgChart1"/>
    <dgm:cxn modelId="{A690AB84-3837-471D-963F-9FA9F5E360F5}" type="presOf" srcId="{543B36D9-B0B0-48C5-938F-92B7029EF03A}" destId="{702CF12D-8BA3-4F43-AAB8-4B6D27946502}" srcOrd="1" destOrd="0" presId="urn:microsoft.com/office/officeart/2005/8/layout/orgChart1"/>
    <dgm:cxn modelId="{0AB8C494-37AF-43DF-A1B3-5D4FEDF42505}" type="presOf" srcId="{A3E3875B-CDB8-4E10-9059-2728A8A3D7A6}" destId="{A9FFF84F-A004-492D-80DB-006215EEDA10}" srcOrd="1" destOrd="0" presId="urn:microsoft.com/office/officeart/2005/8/layout/orgChart1"/>
    <dgm:cxn modelId="{BD738DA4-C63B-4415-9DF5-4366980E05C7}" srcId="{A3E3875B-CDB8-4E10-9059-2728A8A3D7A6}" destId="{E863CF5B-E842-4703-8749-C63EC8C69905}" srcOrd="0" destOrd="0" parTransId="{AB7FA5C3-BE6A-4A06-9621-2DDA99BCF176}" sibTransId="{BADB3D1A-5D0D-47BC-A46B-78C15578A513}"/>
    <dgm:cxn modelId="{AAF93EA7-7A4F-4B67-AB97-26C347EA8BD8}" type="presOf" srcId="{FC6D3242-E4FC-401A-BA02-72AAA731B399}" destId="{0971BF71-DF23-4744-9FC3-2748C6FB5220}" srcOrd="0" destOrd="0" presId="urn:microsoft.com/office/officeart/2005/8/layout/orgChart1"/>
    <dgm:cxn modelId="{E78014AC-97AA-4743-B015-0221DD00DF80}" type="presOf" srcId="{75B5DBF0-943F-4050-868E-7C7D8E2FAF34}" destId="{5B26BA35-F1A8-4224-A55D-7E8BB94763B6}" srcOrd="0" destOrd="0" presId="urn:microsoft.com/office/officeart/2005/8/layout/orgChart1"/>
    <dgm:cxn modelId="{FDC1F6BE-6B2B-4E55-B45B-D353B4A7E6CC}" type="presOf" srcId="{E863CF5B-E842-4703-8749-C63EC8C69905}" destId="{9E603B14-4EFA-4F8E-B559-796D908AB92A}" srcOrd="0" destOrd="0" presId="urn:microsoft.com/office/officeart/2005/8/layout/orgChart1"/>
    <dgm:cxn modelId="{C10FD3C1-7804-408B-8528-E2DDA215D708}" type="presOf" srcId="{A3E3875B-CDB8-4E10-9059-2728A8A3D7A6}" destId="{6A59191F-BE3B-4AD5-B82B-B3105DA21D58}" srcOrd="0" destOrd="0" presId="urn:microsoft.com/office/officeart/2005/8/layout/orgChart1"/>
    <dgm:cxn modelId="{2A23D6D5-1B00-433A-BFE4-338A85EE1834}" type="presOf" srcId="{6A0A5623-D0C8-4CC1-A1E3-5B48214B6A4B}" destId="{8D1D708A-552A-4133-B4F3-1F883EDF4A98}" srcOrd="1" destOrd="0" presId="urn:microsoft.com/office/officeart/2005/8/layout/orgChart1"/>
    <dgm:cxn modelId="{108DE6E8-28E0-420C-88AE-2AF6CCACE2F2}" type="presOf" srcId="{E863CF5B-E842-4703-8749-C63EC8C69905}" destId="{A3C2D186-CB42-49A1-8953-061D41A74B4C}" srcOrd="1" destOrd="0" presId="urn:microsoft.com/office/officeart/2005/8/layout/orgChart1"/>
    <dgm:cxn modelId="{4D301EF1-C3EC-4428-A1B6-23D61F4CB0BC}" type="presOf" srcId="{AB7FA5C3-BE6A-4A06-9621-2DDA99BCF176}" destId="{1C4C9DC4-F89A-4301-9040-429A32E1ECF0}" srcOrd="0" destOrd="0" presId="urn:microsoft.com/office/officeart/2005/8/layout/orgChart1"/>
    <dgm:cxn modelId="{0CEF6BF6-800F-4869-903F-8A781566244F}" type="presOf" srcId="{213EDCB0-7B8E-480A-B181-5D975966AE3C}" destId="{A199EB66-D4C8-46D6-B9CA-3BFD73C24E08}" srcOrd="1" destOrd="0" presId="urn:microsoft.com/office/officeart/2005/8/layout/orgChart1"/>
    <dgm:cxn modelId="{525BD833-414C-45E2-B46E-6FFCA4388191}" type="presParOf" srcId="{2D317C11-F480-4AC6-8F0A-D53CB516BBEF}" destId="{D7343C6B-F742-4E83-8DDD-042D9726A94C}" srcOrd="0" destOrd="0" presId="urn:microsoft.com/office/officeart/2005/8/layout/orgChart1"/>
    <dgm:cxn modelId="{4A6669E2-F26B-4EF3-B56F-CA084E873508}" type="presParOf" srcId="{D7343C6B-F742-4E83-8DDD-042D9726A94C}" destId="{D123E728-2DB5-4D3F-A0E4-144D11FCC57E}" srcOrd="0" destOrd="0" presId="urn:microsoft.com/office/officeart/2005/8/layout/orgChart1"/>
    <dgm:cxn modelId="{41D92FCB-F84A-4F1E-8A85-C3EC0C4106F2}" type="presParOf" srcId="{D123E728-2DB5-4D3F-A0E4-144D11FCC57E}" destId="{6A59191F-BE3B-4AD5-B82B-B3105DA21D58}" srcOrd="0" destOrd="0" presId="urn:microsoft.com/office/officeart/2005/8/layout/orgChart1"/>
    <dgm:cxn modelId="{38449BC0-B4C5-4219-89B3-0C2D45685822}" type="presParOf" srcId="{D123E728-2DB5-4D3F-A0E4-144D11FCC57E}" destId="{A9FFF84F-A004-492D-80DB-006215EEDA10}" srcOrd="1" destOrd="0" presId="urn:microsoft.com/office/officeart/2005/8/layout/orgChart1"/>
    <dgm:cxn modelId="{429AF158-5FEA-4B30-BEA6-F8268CA85738}" type="presParOf" srcId="{D7343C6B-F742-4E83-8DDD-042D9726A94C}" destId="{C8684DB4-EE88-4BAD-AF56-DC92BFF15A25}" srcOrd="1" destOrd="0" presId="urn:microsoft.com/office/officeart/2005/8/layout/orgChart1"/>
    <dgm:cxn modelId="{1F6EE433-04D1-44C7-B012-6E64E1F8E2B2}" type="presParOf" srcId="{D7343C6B-F742-4E83-8DDD-042D9726A94C}" destId="{5022E73C-E1F5-4FBD-AF99-6E2B1DAA3B83}" srcOrd="2" destOrd="0" presId="urn:microsoft.com/office/officeart/2005/8/layout/orgChart1"/>
    <dgm:cxn modelId="{04FD4FB5-2831-47FD-835C-65D4D9D2E64B}" type="presParOf" srcId="{5022E73C-E1F5-4FBD-AF99-6E2B1DAA3B83}" destId="{1C4C9DC4-F89A-4301-9040-429A32E1ECF0}" srcOrd="0" destOrd="0" presId="urn:microsoft.com/office/officeart/2005/8/layout/orgChart1"/>
    <dgm:cxn modelId="{31CF18A4-EB72-4E0B-A6FB-DF0E7534485F}" type="presParOf" srcId="{5022E73C-E1F5-4FBD-AF99-6E2B1DAA3B83}" destId="{6ABAD411-2143-402B-BD8B-6CB13147E9EB}" srcOrd="1" destOrd="0" presId="urn:microsoft.com/office/officeart/2005/8/layout/orgChart1"/>
    <dgm:cxn modelId="{DB3B3AE2-F670-4A82-B131-68FB50D5310B}" type="presParOf" srcId="{6ABAD411-2143-402B-BD8B-6CB13147E9EB}" destId="{383F2721-BEA6-4416-92A0-857D7C0ABCCC}" srcOrd="0" destOrd="0" presId="urn:microsoft.com/office/officeart/2005/8/layout/orgChart1"/>
    <dgm:cxn modelId="{B6ACD662-4976-4166-94B9-778AD4C44178}" type="presParOf" srcId="{383F2721-BEA6-4416-92A0-857D7C0ABCCC}" destId="{9E603B14-4EFA-4F8E-B559-796D908AB92A}" srcOrd="0" destOrd="0" presId="urn:microsoft.com/office/officeart/2005/8/layout/orgChart1"/>
    <dgm:cxn modelId="{993D921C-440A-483F-9857-7191D630E137}" type="presParOf" srcId="{383F2721-BEA6-4416-92A0-857D7C0ABCCC}" destId="{A3C2D186-CB42-49A1-8953-061D41A74B4C}" srcOrd="1" destOrd="0" presId="urn:microsoft.com/office/officeart/2005/8/layout/orgChart1"/>
    <dgm:cxn modelId="{83F766EE-ED63-46E7-89E8-79E3BC361892}" type="presParOf" srcId="{6ABAD411-2143-402B-BD8B-6CB13147E9EB}" destId="{2F16871D-7897-4EE8-885A-07F0AA6705B8}" srcOrd="1" destOrd="0" presId="urn:microsoft.com/office/officeart/2005/8/layout/orgChart1"/>
    <dgm:cxn modelId="{F826B5FD-7DDD-400C-97E8-29677E4D4A11}" type="presParOf" srcId="{2F16871D-7897-4EE8-885A-07F0AA6705B8}" destId="{AAF736C8-B967-4AF0-B9DC-91B72B6113D4}" srcOrd="0" destOrd="0" presId="urn:microsoft.com/office/officeart/2005/8/layout/orgChart1"/>
    <dgm:cxn modelId="{48A27B3D-2AE3-4464-8032-95A0F1E825F1}" type="presParOf" srcId="{2F16871D-7897-4EE8-885A-07F0AA6705B8}" destId="{0FB05273-0312-4698-8B0E-B005DD451FEA}" srcOrd="1" destOrd="0" presId="urn:microsoft.com/office/officeart/2005/8/layout/orgChart1"/>
    <dgm:cxn modelId="{8160C558-6D2F-425E-B91F-EB016C33C058}" type="presParOf" srcId="{0FB05273-0312-4698-8B0E-B005DD451FEA}" destId="{A999D3F6-8A5D-4190-B952-01A773690657}" srcOrd="0" destOrd="0" presId="urn:microsoft.com/office/officeart/2005/8/layout/orgChart1"/>
    <dgm:cxn modelId="{954EB4E5-29D8-40A6-A3C8-8C05A5AB7732}" type="presParOf" srcId="{A999D3F6-8A5D-4190-B952-01A773690657}" destId="{3070F162-2CA9-46A7-B5DD-6FB14431D3E4}" srcOrd="0" destOrd="0" presId="urn:microsoft.com/office/officeart/2005/8/layout/orgChart1"/>
    <dgm:cxn modelId="{603AC579-B516-4206-837E-BB126318B62F}" type="presParOf" srcId="{A999D3F6-8A5D-4190-B952-01A773690657}" destId="{702CF12D-8BA3-4F43-AAB8-4B6D27946502}" srcOrd="1" destOrd="0" presId="urn:microsoft.com/office/officeart/2005/8/layout/orgChart1"/>
    <dgm:cxn modelId="{8607413A-A449-4B29-A182-3D0DB2A8DE69}" type="presParOf" srcId="{0FB05273-0312-4698-8B0E-B005DD451FEA}" destId="{01BCED00-B439-4882-A7C3-2CD810DD98C9}" srcOrd="1" destOrd="0" presId="urn:microsoft.com/office/officeart/2005/8/layout/orgChart1"/>
    <dgm:cxn modelId="{B1942586-5958-4A8D-9872-AF4A02F9663B}" type="presParOf" srcId="{0FB05273-0312-4698-8B0E-B005DD451FEA}" destId="{5A8AD989-91EE-4583-A357-A32EE7ED8A2A}" srcOrd="2" destOrd="0" presId="urn:microsoft.com/office/officeart/2005/8/layout/orgChart1"/>
    <dgm:cxn modelId="{EA86C71B-856B-4511-9EB9-87E084025A5F}" type="presParOf" srcId="{2F16871D-7897-4EE8-885A-07F0AA6705B8}" destId="{3A06AD09-9CCB-4B2F-A08A-B5BEC047DCB8}" srcOrd="2" destOrd="0" presId="urn:microsoft.com/office/officeart/2005/8/layout/orgChart1"/>
    <dgm:cxn modelId="{45729223-FC6F-4F28-9E71-FC22892B4858}" type="presParOf" srcId="{2F16871D-7897-4EE8-885A-07F0AA6705B8}" destId="{1B31448A-B8BB-4988-976C-572D042A9E74}" srcOrd="3" destOrd="0" presId="urn:microsoft.com/office/officeart/2005/8/layout/orgChart1"/>
    <dgm:cxn modelId="{3037887A-9BE9-4453-BCD0-06635D00EAB9}" type="presParOf" srcId="{1B31448A-B8BB-4988-976C-572D042A9E74}" destId="{F4859DE4-6CB3-480A-A0DF-BDA43CE76F8C}" srcOrd="0" destOrd="0" presId="urn:microsoft.com/office/officeart/2005/8/layout/orgChart1"/>
    <dgm:cxn modelId="{5ADE4DB6-81A5-4444-B768-010C91E08365}" type="presParOf" srcId="{F4859DE4-6CB3-480A-A0DF-BDA43CE76F8C}" destId="{EF8AAD3F-5347-4068-A966-FD677F868ADE}" srcOrd="0" destOrd="0" presId="urn:microsoft.com/office/officeart/2005/8/layout/orgChart1"/>
    <dgm:cxn modelId="{2BD0AC4E-17FB-4A0F-A430-6BC361AE6B01}" type="presParOf" srcId="{F4859DE4-6CB3-480A-A0DF-BDA43CE76F8C}" destId="{8D1D708A-552A-4133-B4F3-1F883EDF4A98}" srcOrd="1" destOrd="0" presId="urn:microsoft.com/office/officeart/2005/8/layout/orgChart1"/>
    <dgm:cxn modelId="{BF5077A2-7F0D-4E58-8E11-2C807D3C0B1B}" type="presParOf" srcId="{1B31448A-B8BB-4988-976C-572D042A9E74}" destId="{6F778A4A-24C8-4FDC-8BA5-4C6A835C4F4B}" srcOrd="1" destOrd="0" presId="urn:microsoft.com/office/officeart/2005/8/layout/orgChart1"/>
    <dgm:cxn modelId="{3F6743EC-4210-422A-9CCC-1E8C34B22920}" type="presParOf" srcId="{1B31448A-B8BB-4988-976C-572D042A9E74}" destId="{B57DAE02-A0B5-4091-85DA-CAC8886BD520}" srcOrd="2" destOrd="0" presId="urn:microsoft.com/office/officeart/2005/8/layout/orgChart1"/>
    <dgm:cxn modelId="{5DAFBBCE-F896-4990-91EA-932C015FDA29}" type="presParOf" srcId="{6ABAD411-2143-402B-BD8B-6CB13147E9EB}" destId="{677F6EC4-3B65-48D9-B452-04F5F892A63C}" srcOrd="2" destOrd="0" presId="urn:microsoft.com/office/officeart/2005/8/layout/orgChart1"/>
    <dgm:cxn modelId="{DC05F927-DDBD-4E13-93EB-EF44B4A4A170}" type="presParOf" srcId="{5022E73C-E1F5-4FBD-AF99-6E2B1DAA3B83}" destId="{E9AEEBAB-86BE-4612-852A-02BAD4F4415C}" srcOrd="2" destOrd="0" presId="urn:microsoft.com/office/officeart/2005/8/layout/orgChart1"/>
    <dgm:cxn modelId="{212E7952-EEBC-47D2-9B50-50F0B801D4D0}" type="presParOf" srcId="{5022E73C-E1F5-4FBD-AF99-6E2B1DAA3B83}" destId="{AD363EFC-55D8-465B-8C67-5E5FFD91C9BE}" srcOrd="3" destOrd="0" presId="urn:microsoft.com/office/officeart/2005/8/layout/orgChart1"/>
    <dgm:cxn modelId="{7615A5B8-08E8-4F03-A410-336C34CC8504}" type="presParOf" srcId="{AD363EFC-55D8-465B-8C67-5E5FFD91C9BE}" destId="{87530704-5713-441F-8995-21BA5F28E16C}" srcOrd="0" destOrd="0" presId="urn:microsoft.com/office/officeart/2005/8/layout/orgChart1"/>
    <dgm:cxn modelId="{EB849E85-4AFA-4459-A92F-397C8AB43071}" type="presParOf" srcId="{87530704-5713-441F-8995-21BA5F28E16C}" destId="{B00674C4-059D-44A6-85F8-7B4FD026C141}" srcOrd="0" destOrd="0" presId="urn:microsoft.com/office/officeart/2005/8/layout/orgChart1"/>
    <dgm:cxn modelId="{F822941E-7310-4A41-B7F9-B03AC3B3CB90}" type="presParOf" srcId="{87530704-5713-441F-8995-21BA5F28E16C}" destId="{A199EB66-D4C8-46D6-B9CA-3BFD73C24E08}" srcOrd="1" destOrd="0" presId="urn:microsoft.com/office/officeart/2005/8/layout/orgChart1"/>
    <dgm:cxn modelId="{FE464EAB-67D4-4A95-B15D-936BDD2847CF}" type="presParOf" srcId="{AD363EFC-55D8-465B-8C67-5E5FFD91C9BE}" destId="{1176D19E-439A-4C33-8564-A02844F63D50}" srcOrd="1" destOrd="0" presId="urn:microsoft.com/office/officeart/2005/8/layout/orgChart1"/>
    <dgm:cxn modelId="{65674948-1627-42D8-87D6-B2DD983E90C0}" type="presParOf" srcId="{1176D19E-439A-4C33-8564-A02844F63D50}" destId="{5B26BA35-F1A8-4224-A55D-7E8BB94763B6}" srcOrd="0" destOrd="0" presId="urn:microsoft.com/office/officeart/2005/8/layout/orgChart1"/>
    <dgm:cxn modelId="{B0ADF424-CEA2-4938-8DEA-CCA84A8EA543}" type="presParOf" srcId="{1176D19E-439A-4C33-8564-A02844F63D50}" destId="{30451516-71B9-4E86-99FB-55FFB0B22D96}" srcOrd="1" destOrd="0" presId="urn:microsoft.com/office/officeart/2005/8/layout/orgChart1"/>
    <dgm:cxn modelId="{2C057A98-C9CE-4AC5-84A7-5CD79DD87413}" type="presParOf" srcId="{30451516-71B9-4E86-99FB-55FFB0B22D96}" destId="{26F82215-0B02-4C90-89B5-71DEC2BFF899}" srcOrd="0" destOrd="0" presId="urn:microsoft.com/office/officeart/2005/8/layout/orgChart1"/>
    <dgm:cxn modelId="{1D2076A3-4C31-4641-A0A0-71C3D860B88B}" type="presParOf" srcId="{26F82215-0B02-4C90-89B5-71DEC2BFF899}" destId="{57C62D5C-DB6B-4182-B6B3-25010A8D4CB6}" srcOrd="0" destOrd="0" presId="urn:microsoft.com/office/officeart/2005/8/layout/orgChart1"/>
    <dgm:cxn modelId="{232EDFC8-D03D-48E2-8BEB-4F85274E3D0D}" type="presParOf" srcId="{26F82215-0B02-4C90-89B5-71DEC2BFF899}" destId="{B624CB07-1447-4D15-8DD4-1991F9A83C5B}" srcOrd="1" destOrd="0" presId="urn:microsoft.com/office/officeart/2005/8/layout/orgChart1"/>
    <dgm:cxn modelId="{D091DB7C-AEA9-424E-AB00-3E761EE722BC}" type="presParOf" srcId="{30451516-71B9-4E86-99FB-55FFB0B22D96}" destId="{8BBEE5F2-4157-4CDD-805B-A6FD9D245913}" srcOrd="1" destOrd="0" presId="urn:microsoft.com/office/officeart/2005/8/layout/orgChart1"/>
    <dgm:cxn modelId="{E2BBD43B-2941-4411-8854-BAF4715F4568}" type="presParOf" srcId="{30451516-71B9-4E86-99FB-55FFB0B22D96}" destId="{617E3743-CDFB-4988-8D13-AF0C2456F428}" srcOrd="2" destOrd="0" presId="urn:microsoft.com/office/officeart/2005/8/layout/orgChart1"/>
    <dgm:cxn modelId="{D85F57E4-7AAB-40F9-A9E9-E0112F8FDA78}" type="presParOf" srcId="{1176D19E-439A-4C33-8564-A02844F63D50}" destId="{0971BF71-DF23-4744-9FC3-2748C6FB5220}" srcOrd="2" destOrd="0" presId="urn:microsoft.com/office/officeart/2005/8/layout/orgChart1"/>
    <dgm:cxn modelId="{7289E6AE-7826-461C-9393-57837F01FC9D}" type="presParOf" srcId="{1176D19E-439A-4C33-8564-A02844F63D50}" destId="{6C024211-1D3A-41BC-AFA6-42C174989934}" srcOrd="3" destOrd="0" presId="urn:microsoft.com/office/officeart/2005/8/layout/orgChart1"/>
    <dgm:cxn modelId="{5819BDDD-C531-4FAE-9FAB-A27A85C8656D}" type="presParOf" srcId="{6C024211-1D3A-41BC-AFA6-42C174989934}" destId="{9BF9E7D4-968D-4BC5-9CD1-62C531B04D3A}" srcOrd="0" destOrd="0" presId="urn:microsoft.com/office/officeart/2005/8/layout/orgChart1"/>
    <dgm:cxn modelId="{161C0AFC-7BF4-4645-A4F5-9005178B542C}" type="presParOf" srcId="{9BF9E7D4-968D-4BC5-9CD1-62C531B04D3A}" destId="{DB1EDE55-C992-4A60-96FA-966FD70612D8}" srcOrd="0" destOrd="0" presId="urn:microsoft.com/office/officeart/2005/8/layout/orgChart1"/>
    <dgm:cxn modelId="{158427E2-E482-4E4F-A465-14ED5BD0E19C}" type="presParOf" srcId="{9BF9E7D4-968D-4BC5-9CD1-62C531B04D3A}" destId="{ED6DAFA3-FB09-488A-8D4F-B701A781ED36}" srcOrd="1" destOrd="0" presId="urn:microsoft.com/office/officeart/2005/8/layout/orgChart1"/>
    <dgm:cxn modelId="{BFD04D92-F177-4970-A455-2B791A3474C5}" type="presParOf" srcId="{6C024211-1D3A-41BC-AFA6-42C174989934}" destId="{79ADF7BB-985E-49FE-A400-5F075BE872AC}" srcOrd="1" destOrd="0" presId="urn:microsoft.com/office/officeart/2005/8/layout/orgChart1"/>
    <dgm:cxn modelId="{067C86B8-75AF-461C-B4E0-58A4AC12E5DD}" type="presParOf" srcId="{6C024211-1D3A-41BC-AFA6-42C174989934}" destId="{00B04A40-4358-4E81-AEC1-EC85577FB516}" srcOrd="2" destOrd="0" presId="urn:microsoft.com/office/officeart/2005/8/layout/orgChart1"/>
    <dgm:cxn modelId="{295980F4-8E44-4E80-ADB2-790C3F991B7B}" type="presParOf" srcId="{AD363EFC-55D8-465B-8C67-5E5FFD91C9BE}" destId="{8B777EF6-4641-4C71-9C9E-21F8BF10D01F}"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7E90C3-B3EB-47A3-83FE-3AAE5701B1A9}"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85D749BA-20AA-4CF3-816C-AA59FE6EE0B8}">
      <dgm:prSet phldrT="[Text]"/>
      <dgm:spPr/>
      <dgm:t>
        <a:bodyPr/>
        <a:lstStyle/>
        <a:p>
          <a:r>
            <a:rPr lang="en-US" b="1" dirty="0">
              <a:solidFill>
                <a:srgbClr val="FFFF00"/>
              </a:solidFill>
            </a:rPr>
            <a:t>Monitoring</a:t>
          </a:r>
        </a:p>
      </dgm:t>
    </dgm:pt>
    <dgm:pt modelId="{D3CFB5C0-C8F7-4D6C-AFDA-17EADA3E2088}" type="parTrans" cxnId="{1EF6A055-0934-4342-A3C6-2722A6FD4DF7}">
      <dgm:prSet/>
      <dgm:spPr/>
      <dgm:t>
        <a:bodyPr/>
        <a:lstStyle/>
        <a:p>
          <a:endParaRPr lang="en-US"/>
        </a:p>
      </dgm:t>
    </dgm:pt>
    <dgm:pt modelId="{B54F9868-D6E5-4AFB-8D6E-62A1EB1B7E0C}" type="sibTrans" cxnId="{1EF6A055-0934-4342-A3C6-2722A6FD4DF7}">
      <dgm:prSet/>
      <dgm:spPr/>
      <dgm:t>
        <a:bodyPr/>
        <a:lstStyle/>
        <a:p>
          <a:endParaRPr lang="en-US"/>
        </a:p>
      </dgm:t>
    </dgm:pt>
    <dgm:pt modelId="{0C4BD6C9-EFAC-4EE4-87B9-3A18D8C24A62}">
      <dgm:prSet phldrT="[Text]"/>
      <dgm:spPr/>
      <dgm:t>
        <a:bodyPr/>
        <a:lstStyle/>
        <a:p>
          <a:r>
            <a:rPr lang="en-US" b="1" dirty="0">
              <a:solidFill>
                <a:srgbClr val="FF0000"/>
              </a:solidFill>
            </a:rPr>
            <a:t>Surveillance or repeated assessment</a:t>
          </a:r>
        </a:p>
      </dgm:t>
    </dgm:pt>
    <dgm:pt modelId="{A0420259-12C6-4AD7-BC32-0B20E4B2DB18}" type="parTrans" cxnId="{CA5B336C-A739-4A6D-8AD7-2B7C79469ABC}">
      <dgm:prSet/>
      <dgm:spPr/>
      <dgm:t>
        <a:bodyPr/>
        <a:lstStyle/>
        <a:p>
          <a:endParaRPr lang="en-US"/>
        </a:p>
      </dgm:t>
    </dgm:pt>
    <dgm:pt modelId="{2B104915-DD3D-4E36-8062-4F3063B08E4D}" type="sibTrans" cxnId="{CA5B336C-A739-4A6D-8AD7-2B7C79469ABC}">
      <dgm:prSet/>
      <dgm:spPr/>
      <dgm:t>
        <a:bodyPr/>
        <a:lstStyle/>
        <a:p>
          <a:endParaRPr lang="en-US"/>
        </a:p>
      </dgm:t>
    </dgm:pt>
    <dgm:pt modelId="{71CF9B48-F2F7-4199-BAAC-265255B2DFE0}">
      <dgm:prSet phldrT="[Text]"/>
      <dgm:spPr/>
      <dgm:t>
        <a:bodyPr/>
        <a:lstStyle/>
        <a:p>
          <a:r>
            <a:rPr lang="en-US" b="1" dirty="0">
              <a:solidFill>
                <a:srgbClr val="FFFF00"/>
              </a:solidFill>
            </a:rPr>
            <a:t>Treatment</a:t>
          </a:r>
        </a:p>
      </dgm:t>
    </dgm:pt>
    <dgm:pt modelId="{47A22FA9-6503-4FF5-ABE8-F1F861F3A794}" type="parTrans" cxnId="{954CB653-F88E-49F9-989A-873F80ACC152}">
      <dgm:prSet/>
      <dgm:spPr/>
      <dgm:t>
        <a:bodyPr/>
        <a:lstStyle/>
        <a:p>
          <a:endParaRPr lang="en-US"/>
        </a:p>
      </dgm:t>
    </dgm:pt>
    <dgm:pt modelId="{A7DB4434-D390-48C8-8235-893E2D0A7D4E}" type="sibTrans" cxnId="{954CB653-F88E-49F9-989A-873F80ACC152}">
      <dgm:prSet/>
      <dgm:spPr/>
      <dgm:t>
        <a:bodyPr/>
        <a:lstStyle/>
        <a:p>
          <a:endParaRPr lang="en-US"/>
        </a:p>
      </dgm:t>
    </dgm:pt>
    <dgm:pt modelId="{6004A8DC-7FF2-4E1F-AF11-2464E2BCBF0D}">
      <dgm:prSet phldrT="[Text]"/>
      <dgm:spPr/>
      <dgm:t>
        <a:bodyPr/>
        <a:lstStyle/>
        <a:p>
          <a:r>
            <a:rPr lang="en-US" b="1" dirty="0">
              <a:solidFill>
                <a:srgbClr val="FF0000"/>
              </a:solidFill>
            </a:rPr>
            <a:t>Rehabilitation, further assessment</a:t>
          </a:r>
        </a:p>
      </dgm:t>
    </dgm:pt>
    <dgm:pt modelId="{D82B2178-6E06-4F14-8FBF-3FA89AD5F96D}" type="parTrans" cxnId="{4DD3433A-B096-4C6B-8F40-38FA88876EA7}">
      <dgm:prSet/>
      <dgm:spPr/>
      <dgm:t>
        <a:bodyPr/>
        <a:lstStyle/>
        <a:p>
          <a:endParaRPr lang="en-US"/>
        </a:p>
      </dgm:t>
    </dgm:pt>
    <dgm:pt modelId="{3407FF58-B64B-428A-8268-7EB17358CAFF}" type="sibTrans" cxnId="{4DD3433A-B096-4C6B-8F40-38FA88876EA7}">
      <dgm:prSet/>
      <dgm:spPr/>
      <dgm:t>
        <a:bodyPr/>
        <a:lstStyle/>
        <a:p>
          <a:endParaRPr lang="en-US"/>
        </a:p>
      </dgm:t>
    </dgm:pt>
    <dgm:pt modelId="{2025392B-8386-486E-9329-8114BF4D3EE0}">
      <dgm:prSet phldrT="[Text]"/>
      <dgm:spPr/>
      <dgm:t>
        <a:bodyPr/>
        <a:lstStyle/>
        <a:p>
          <a:r>
            <a:rPr lang="en-US" b="1" dirty="0">
              <a:solidFill>
                <a:srgbClr val="FFFF00"/>
              </a:solidFill>
            </a:rPr>
            <a:t>Victim Safety Planning</a:t>
          </a:r>
        </a:p>
      </dgm:t>
    </dgm:pt>
    <dgm:pt modelId="{290E3DB2-F5A4-49C6-A92D-57B4F71CC7E6}" type="parTrans" cxnId="{D3D8BC4B-369B-4EAC-B339-ECD2C0995F1F}">
      <dgm:prSet/>
      <dgm:spPr/>
      <dgm:t>
        <a:bodyPr/>
        <a:lstStyle/>
        <a:p>
          <a:endParaRPr lang="en-US"/>
        </a:p>
      </dgm:t>
    </dgm:pt>
    <dgm:pt modelId="{18EA99E9-3468-4E19-BD72-62EF07815292}" type="sibTrans" cxnId="{D3D8BC4B-369B-4EAC-B339-ECD2C0995F1F}">
      <dgm:prSet/>
      <dgm:spPr/>
      <dgm:t>
        <a:bodyPr/>
        <a:lstStyle/>
        <a:p>
          <a:endParaRPr lang="en-US"/>
        </a:p>
      </dgm:t>
    </dgm:pt>
    <dgm:pt modelId="{59394CA7-170C-448F-8C2C-ED9702032D1C}">
      <dgm:prSet phldrT="[Text]"/>
      <dgm:spPr/>
      <dgm:t>
        <a:bodyPr/>
        <a:lstStyle/>
        <a:p>
          <a:r>
            <a:rPr lang="en-US" b="1" dirty="0">
              <a:solidFill>
                <a:srgbClr val="FF0000"/>
              </a:solidFill>
            </a:rPr>
            <a:t>Enhanced security measures, resources for identified targets</a:t>
          </a:r>
        </a:p>
      </dgm:t>
    </dgm:pt>
    <dgm:pt modelId="{369B3DEF-4381-4C6B-A06D-2FA276A68535}" type="parTrans" cxnId="{40EA9377-77E8-431D-A6EF-6C076D7E1305}">
      <dgm:prSet/>
      <dgm:spPr/>
      <dgm:t>
        <a:bodyPr/>
        <a:lstStyle/>
        <a:p>
          <a:endParaRPr lang="en-US"/>
        </a:p>
      </dgm:t>
    </dgm:pt>
    <dgm:pt modelId="{E8350BEB-517C-44A5-AEAE-B1FB64B651B7}" type="sibTrans" cxnId="{40EA9377-77E8-431D-A6EF-6C076D7E1305}">
      <dgm:prSet/>
      <dgm:spPr/>
      <dgm:t>
        <a:bodyPr/>
        <a:lstStyle/>
        <a:p>
          <a:endParaRPr lang="en-US"/>
        </a:p>
      </dgm:t>
    </dgm:pt>
    <dgm:pt modelId="{CBA29F1C-983C-453F-8FBA-683FCCE65AD8}">
      <dgm:prSet phldrT="[Text]"/>
      <dgm:spPr/>
      <dgm:t>
        <a:bodyPr/>
        <a:lstStyle/>
        <a:p>
          <a:r>
            <a:rPr lang="en-US" b="1" dirty="0">
              <a:solidFill>
                <a:srgbClr val="FFFF00"/>
              </a:solidFill>
            </a:rPr>
            <a:t>Supervision</a:t>
          </a:r>
        </a:p>
      </dgm:t>
    </dgm:pt>
    <dgm:pt modelId="{066D7B44-04A9-443B-8086-DE9D639F8EA8}" type="parTrans" cxnId="{1C7EF497-88DD-4297-B2AF-343D2B47793B}">
      <dgm:prSet/>
      <dgm:spPr/>
      <dgm:t>
        <a:bodyPr/>
        <a:lstStyle/>
        <a:p>
          <a:endParaRPr lang="en-US"/>
        </a:p>
      </dgm:t>
    </dgm:pt>
    <dgm:pt modelId="{4EFAD0AF-F737-4D7D-B554-279488253799}" type="sibTrans" cxnId="{1C7EF497-88DD-4297-B2AF-343D2B47793B}">
      <dgm:prSet/>
      <dgm:spPr/>
      <dgm:t>
        <a:bodyPr/>
        <a:lstStyle/>
        <a:p>
          <a:endParaRPr lang="en-US"/>
        </a:p>
      </dgm:t>
    </dgm:pt>
    <dgm:pt modelId="{8FEE404D-BE55-43EE-B014-310936BDFB41}">
      <dgm:prSet/>
      <dgm:spPr/>
      <dgm:t>
        <a:bodyPr/>
        <a:lstStyle/>
        <a:p>
          <a:endParaRPr lang="en-US" b="1" dirty="0">
            <a:solidFill>
              <a:srgbClr val="FF0000"/>
            </a:solidFill>
          </a:endParaRPr>
        </a:p>
      </dgm:t>
    </dgm:pt>
    <dgm:pt modelId="{F5D7934C-C702-4A63-A433-83D7ADA0147B}" type="parTrans" cxnId="{859CE6A9-8989-4B0D-9C8E-9FA03E19727E}">
      <dgm:prSet/>
      <dgm:spPr/>
      <dgm:t>
        <a:bodyPr/>
        <a:lstStyle/>
        <a:p>
          <a:endParaRPr lang="en-US"/>
        </a:p>
      </dgm:t>
    </dgm:pt>
    <dgm:pt modelId="{45446057-BB9C-4F89-B8F9-FA5D9F62C010}" type="sibTrans" cxnId="{859CE6A9-8989-4B0D-9C8E-9FA03E19727E}">
      <dgm:prSet/>
      <dgm:spPr/>
      <dgm:t>
        <a:bodyPr/>
        <a:lstStyle/>
        <a:p>
          <a:endParaRPr lang="en-US"/>
        </a:p>
      </dgm:t>
    </dgm:pt>
    <dgm:pt modelId="{7780AACE-E1C9-41C7-8740-8D739709CC62}">
      <dgm:prSet/>
      <dgm:spPr/>
      <dgm:t>
        <a:bodyPr/>
        <a:lstStyle/>
        <a:p>
          <a:endParaRPr lang="en-US" b="1" dirty="0">
            <a:solidFill>
              <a:srgbClr val="FF0000"/>
            </a:solidFill>
          </a:endParaRPr>
        </a:p>
      </dgm:t>
    </dgm:pt>
    <dgm:pt modelId="{CDB3054E-6329-4704-A86D-A38B8EAC1664}" type="parTrans" cxnId="{471DFE08-6872-446A-B022-98F14AA2F09D}">
      <dgm:prSet/>
      <dgm:spPr/>
      <dgm:t>
        <a:bodyPr/>
        <a:lstStyle/>
        <a:p>
          <a:endParaRPr lang="en-US"/>
        </a:p>
      </dgm:t>
    </dgm:pt>
    <dgm:pt modelId="{E2C30505-88F2-41A0-8FE0-D1C59DAE79DB}" type="sibTrans" cxnId="{471DFE08-6872-446A-B022-98F14AA2F09D}">
      <dgm:prSet/>
      <dgm:spPr/>
      <dgm:t>
        <a:bodyPr/>
        <a:lstStyle/>
        <a:p>
          <a:endParaRPr lang="en-US"/>
        </a:p>
      </dgm:t>
    </dgm:pt>
    <dgm:pt modelId="{F0716EEC-0B25-4382-AA3C-1257E0CEBB5D}">
      <dgm:prSet phldrT="[Text]"/>
      <dgm:spPr/>
      <dgm:t>
        <a:bodyPr/>
        <a:lstStyle/>
        <a:p>
          <a:r>
            <a:rPr lang="en-US" b="1" dirty="0">
              <a:solidFill>
                <a:srgbClr val="FF0000"/>
              </a:solidFill>
            </a:rPr>
            <a:t>Imposition of controls,  restriction of movement</a:t>
          </a:r>
        </a:p>
      </dgm:t>
    </dgm:pt>
    <dgm:pt modelId="{D8D42159-9F10-4D61-A2D5-9D728D1DD17B}" type="parTrans" cxnId="{91911E34-DC0B-4299-9785-AD1501D04F63}">
      <dgm:prSet/>
      <dgm:spPr/>
      <dgm:t>
        <a:bodyPr/>
        <a:lstStyle/>
        <a:p>
          <a:endParaRPr lang="en-US"/>
        </a:p>
      </dgm:t>
    </dgm:pt>
    <dgm:pt modelId="{D5344BD8-A72A-4311-AF79-AD4602F795B7}" type="sibTrans" cxnId="{91911E34-DC0B-4299-9785-AD1501D04F63}">
      <dgm:prSet/>
      <dgm:spPr/>
      <dgm:t>
        <a:bodyPr/>
        <a:lstStyle/>
        <a:p>
          <a:endParaRPr lang="en-US"/>
        </a:p>
      </dgm:t>
    </dgm:pt>
    <dgm:pt modelId="{B7AE4D34-0858-45F5-BCBE-6F16DFA3EB41}" type="pres">
      <dgm:prSet presAssocID="{A87E90C3-B3EB-47A3-83FE-3AAE5701B1A9}" presName="Name0" presStyleCnt="0">
        <dgm:presLayoutVars>
          <dgm:chMax val="7"/>
          <dgm:chPref val="5"/>
          <dgm:dir/>
          <dgm:animOne val="branch"/>
          <dgm:animLvl val="lvl"/>
        </dgm:presLayoutVars>
      </dgm:prSet>
      <dgm:spPr/>
    </dgm:pt>
    <dgm:pt modelId="{A603DF15-51F1-45D9-BC53-6264332892B1}" type="pres">
      <dgm:prSet presAssocID="{2025392B-8386-486E-9329-8114BF4D3EE0}" presName="ChildAccent4" presStyleCnt="0"/>
      <dgm:spPr/>
    </dgm:pt>
    <dgm:pt modelId="{6F088C8D-3A9C-4DBF-826B-BE8E4D6F805C}" type="pres">
      <dgm:prSet presAssocID="{2025392B-8386-486E-9329-8114BF4D3EE0}" presName="ChildAccent" presStyleLbl="alignImgPlace1" presStyleIdx="0" presStyleCnt="4"/>
      <dgm:spPr/>
    </dgm:pt>
    <dgm:pt modelId="{B8796B2C-0661-4F1A-9A47-C24EDE48F40F}" type="pres">
      <dgm:prSet presAssocID="{2025392B-8386-486E-9329-8114BF4D3EE0}" presName="Child4" presStyleLbl="revTx" presStyleIdx="0" presStyleCnt="0">
        <dgm:presLayoutVars>
          <dgm:chMax val="0"/>
          <dgm:chPref val="0"/>
          <dgm:bulletEnabled val="1"/>
        </dgm:presLayoutVars>
      </dgm:prSet>
      <dgm:spPr/>
    </dgm:pt>
    <dgm:pt modelId="{C6D35072-B9B5-460A-B8BF-B7825F18A5F0}" type="pres">
      <dgm:prSet presAssocID="{2025392B-8386-486E-9329-8114BF4D3EE0}" presName="Parent4" presStyleLbl="node1" presStyleIdx="0" presStyleCnt="4">
        <dgm:presLayoutVars>
          <dgm:chMax val="2"/>
          <dgm:chPref val="1"/>
          <dgm:bulletEnabled val="1"/>
        </dgm:presLayoutVars>
      </dgm:prSet>
      <dgm:spPr/>
    </dgm:pt>
    <dgm:pt modelId="{95BDBB5C-FE5F-46F1-B705-EFA5C55F1883}" type="pres">
      <dgm:prSet presAssocID="{71CF9B48-F2F7-4199-BAAC-265255B2DFE0}" presName="ChildAccent3" presStyleCnt="0"/>
      <dgm:spPr/>
    </dgm:pt>
    <dgm:pt modelId="{4510F701-C7B0-4874-A389-C159E3CA6F3D}" type="pres">
      <dgm:prSet presAssocID="{71CF9B48-F2F7-4199-BAAC-265255B2DFE0}" presName="ChildAccent" presStyleLbl="alignImgPlace1" presStyleIdx="1" presStyleCnt="4"/>
      <dgm:spPr/>
    </dgm:pt>
    <dgm:pt modelId="{8206357A-5340-49BF-B89E-0641B9ED8AAF}" type="pres">
      <dgm:prSet presAssocID="{71CF9B48-F2F7-4199-BAAC-265255B2DFE0}" presName="Child3" presStyleLbl="revTx" presStyleIdx="0" presStyleCnt="0">
        <dgm:presLayoutVars>
          <dgm:chMax val="0"/>
          <dgm:chPref val="0"/>
          <dgm:bulletEnabled val="1"/>
        </dgm:presLayoutVars>
      </dgm:prSet>
      <dgm:spPr/>
    </dgm:pt>
    <dgm:pt modelId="{B0F3ED27-97D4-4CD7-89F3-087FE9779480}" type="pres">
      <dgm:prSet presAssocID="{71CF9B48-F2F7-4199-BAAC-265255B2DFE0}" presName="Parent3" presStyleLbl="node1" presStyleIdx="1" presStyleCnt="4">
        <dgm:presLayoutVars>
          <dgm:chMax val="2"/>
          <dgm:chPref val="1"/>
          <dgm:bulletEnabled val="1"/>
        </dgm:presLayoutVars>
      </dgm:prSet>
      <dgm:spPr/>
    </dgm:pt>
    <dgm:pt modelId="{C2255BBA-65B5-4FF3-A0AC-7E51E40455CC}" type="pres">
      <dgm:prSet presAssocID="{CBA29F1C-983C-453F-8FBA-683FCCE65AD8}" presName="ChildAccent2" presStyleCnt="0"/>
      <dgm:spPr/>
    </dgm:pt>
    <dgm:pt modelId="{28835935-BCD7-46B6-822E-14A97BE507D6}" type="pres">
      <dgm:prSet presAssocID="{CBA29F1C-983C-453F-8FBA-683FCCE65AD8}" presName="ChildAccent" presStyleLbl="alignImgPlace1" presStyleIdx="2" presStyleCnt="4"/>
      <dgm:spPr/>
    </dgm:pt>
    <dgm:pt modelId="{F53B0F27-E323-4E9C-8937-D030FE63A9B1}" type="pres">
      <dgm:prSet presAssocID="{CBA29F1C-983C-453F-8FBA-683FCCE65AD8}" presName="Child2" presStyleLbl="revTx" presStyleIdx="0" presStyleCnt="0">
        <dgm:presLayoutVars>
          <dgm:chMax val="0"/>
          <dgm:chPref val="0"/>
          <dgm:bulletEnabled val="1"/>
        </dgm:presLayoutVars>
      </dgm:prSet>
      <dgm:spPr/>
    </dgm:pt>
    <dgm:pt modelId="{F59A78F1-279B-4462-9811-4C0CD5645B4B}" type="pres">
      <dgm:prSet presAssocID="{CBA29F1C-983C-453F-8FBA-683FCCE65AD8}" presName="Parent2" presStyleLbl="node1" presStyleIdx="2" presStyleCnt="4">
        <dgm:presLayoutVars>
          <dgm:chMax val="2"/>
          <dgm:chPref val="1"/>
          <dgm:bulletEnabled val="1"/>
        </dgm:presLayoutVars>
      </dgm:prSet>
      <dgm:spPr/>
    </dgm:pt>
    <dgm:pt modelId="{98B03A26-5258-4504-BB12-46F28689A1D7}" type="pres">
      <dgm:prSet presAssocID="{85D749BA-20AA-4CF3-816C-AA59FE6EE0B8}" presName="ChildAccent1" presStyleCnt="0"/>
      <dgm:spPr/>
    </dgm:pt>
    <dgm:pt modelId="{5136FE0E-C681-4F52-A10B-1254EBB4600A}" type="pres">
      <dgm:prSet presAssocID="{85D749BA-20AA-4CF3-816C-AA59FE6EE0B8}" presName="ChildAccent" presStyleLbl="alignImgPlace1" presStyleIdx="3" presStyleCnt="4"/>
      <dgm:spPr/>
    </dgm:pt>
    <dgm:pt modelId="{C6A28D89-9165-4656-8CF7-B86FAC756538}" type="pres">
      <dgm:prSet presAssocID="{85D749BA-20AA-4CF3-816C-AA59FE6EE0B8}" presName="Child1" presStyleLbl="revTx" presStyleIdx="0" presStyleCnt="0">
        <dgm:presLayoutVars>
          <dgm:chMax val="0"/>
          <dgm:chPref val="0"/>
          <dgm:bulletEnabled val="1"/>
        </dgm:presLayoutVars>
      </dgm:prSet>
      <dgm:spPr/>
    </dgm:pt>
    <dgm:pt modelId="{9ED46F67-297B-40C5-B490-A7881286096B}" type="pres">
      <dgm:prSet presAssocID="{85D749BA-20AA-4CF3-816C-AA59FE6EE0B8}" presName="Parent1" presStyleLbl="node1" presStyleIdx="3" presStyleCnt="4">
        <dgm:presLayoutVars>
          <dgm:chMax val="2"/>
          <dgm:chPref val="1"/>
          <dgm:bulletEnabled val="1"/>
        </dgm:presLayoutVars>
      </dgm:prSet>
      <dgm:spPr/>
    </dgm:pt>
  </dgm:ptLst>
  <dgm:cxnLst>
    <dgm:cxn modelId="{8F05B505-549A-4F21-8984-62D84930BD72}" type="presOf" srcId="{F0716EEC-0B25-4382-AA3C-1257E0CEBB5D}" destId="{28835935-BCD7-46B6-822E-14A97BE507D6}" srcOrd="0" destOrd="1" presId="urn:microsoft.com/office/officeart/2011/layout/InterconnectedBlockProcess"/>
    <dgm:cxn modelId="{471DFE08-6872-446A-B022-98F14AA2F09D}" srcId="{CBA29F1C-983C-453F-8FBA-683FCCE65AD8}" destId="{7780AACE-E1C9-41C7-8740-8D739709CC62}" srcOrd="2" destOrd="0" parTransId="{CDB3054E-6329-4704-A86D-A38B8EAC1664}" sibTransId="{E2C30505-88F2-41A0-8FE0-D1C59DAE79DB}"/>
    <dgm:cxn modelId="{708D1722-2CEA-431A-A202-947E0F60E3A7}" type="presOf" srcId="{6004A8DC-7FF2-4E1F-AF11-2464E2BCBF0D}" destId="{8206357A-5340-49BF-B89E-0641B9ED8AAF}" srcOrd="1" destOrd="0" presId="urn:microsoft.com/office/officeart/2011/layout/InterconnectedBlockProcess"/>
    <dgm:cxn modelId="{2C667623-F453-4C35-8E0C-100733C4A3A6}" type="presOf" srcId="{71CF9B48-F2F7-4199-BAAC-265255B2DFE0}" destId="{B0F3ED27-97D4-4CD7-89F3-087FE9779480}" srcOrd="0" destOrd="0" presId="urn:microsoft.com/office/officeart/2011/layout/InterconnectedBlockProcess"/>
    <dgm:cxn modelId="{91911E34-DC0B-4299-9785-AD1501D04F63}" srcId="{CBA29F1C-983C-453F-8FBA-683FCCE65AD8}" destId="{F0716EEC-0B25-4382-AA3C-1257E0CEBB5D}" srcOrd="1" destOrd="0" parTransId="{D8D42159-9F10-4D61-A2D5-9D728D1DD17B}" sibTransId="{D5344BD8-A72A-4311-AF79-AD4602F795B7}"/>
    <dgm:cxn modelId="{4E984534-B047-4A39-AB40-2D2C90D1C7FA}" type="presOf" srcId="{7780AACE-E1C9-41C7-8740-8D739709CC62}" destId="{F53B0F27-E323-4E9C-8937-D030FE63A9B1}" srcOrd="1" destOrd="2" presId="urn:microsoft.com/office/officeart/2011/layout/InterconnectedBlockProcess"/>
    <dgm:cxn modelId="{4DD3433A-B096-4C6B-8F40-38FA88876EA7}" srcId="{71CF9B48-F2F7-4199-BAAC-265255B2DFE0}" destId="{6004A8DC-7FF2-4E1F-AF11-2464E2BCBF0D}" srcOrd="0" destOrd="0" parTransId="{D82B2178-6E06-4F14-8FBF-3FA89AD5F96D}" sibTransId="{3407FF58-B64B-428A-8268-7EB17358CAFF}"/>
    <dgm:cxn modelId="{129B874A-419C-4548-A437-BD640B37B7F3}" type="presOf" srcId="{F0716EEC-0B25-4382-AA3C-1257E0CEBB5D}" destId="{F53B0F27-E323-4E9C-8937-D030FE63A9B1}" srcOrd="1" destOrd="1" presId="urn:microsoft.com/office/officeart/2011/layout/InterconnectedBlockProcess"/>
    <dgm:cxn modelId="{50FB8D4A-857D-46EB-A5C4-016B15ECB81B}" type="presOf" srcId="{2025392B-8386-486E-9329-8114BF4D3EE0}" destId="{C6D35072-B9B5-460A-B8BF-B7825F18A5F0}" srcOrd="0" destOrd="0" presId="urn:microsoft.com/office/officeart/2011/layout/InterconnectedBlockProcess"/>
    <dgm:cxn modelId="{D3D8BC4B-369B-4EAC-B339-ECD2C0995F1F}" srcId="{A87E90C3-B3EB-47A3-83FE-3AAE5701B1A9}" destId="{2025392B-8386-486E-9329-8114BF4D3EE0}" srcOrd="3" destOrd="0" parTransId="{290E3DB2-F5A4-49C6-A92D-57B4F71CC7E6}" sibTransId="{18EA99E9-3468-4E19-BD72-62EF07815292}"/>
    <dgm:cxn modelId="{CA5B336C-A739-4A6D-8AD7-2B7C79469ABC}" srcId="{85D749BA-20AA-4CF3-816C-AA59FE6EE0B8}" destId="{0C4BD6C9-EFAC-4EE4-87B9-3A18D8C24A62}" srcOrd="0" destOrd="0" parTransId="{A0420259-12C6-4AD7-BC32-0B20E4B2DB18}" sibTransId="{2B104915-DD3D-4E36-8062-4F3063B08E4D}"/>
    <dgm:cxn modelId="{954CB653-F88E-49F9-989A-873F80ACC152}" srcId="{A87E90C3-B3EB-47A3-83FE-3AAE5701B1A9}" destId="{71CF9B48-F2F7-4199-BAAC-265255B2DFE0}" srcOrd="2" destOrd="0" parTransId="{47A22FA9-6503-4FF5-ABE8-F1F861F3A794}" sibTransId="{A7DB4434-D390-48C8-8235-893E2D0A7D4E}"/>
    <dgm:cxn modelId="{1EF6A055-0934-4342-A3C6-2722A6FD4DF7}" srcId="{A87E90C3-B3EB-47A3-83FE-3AAE5701B1A9}" destId="{85D749BA-20AA-4CF3-816C-AA59FE6EE0B8}" srcOrd="0" destOrd="0" parTransId="{D3CFB5C0-C8F7-4D6C-AFDA-17EADA3E2088}" sibTransId="{B54F9868-D6E5-4AFB-8D6E-62A1EB1B7E0C}"/>
    <dgm:cxn modelId="{40EA9377-77E8-431D-A6EF-6C076D7E1305}" srcId="{2025392B-8386-486E-9329-8114BF4D3EE0}" destId="{59394CA7-170C-448F-8C2C-ED9702032D1C}" srcOrd="0" destOrd="0" parTransId="{369B3DEF-4381-4C6B-A06D-2FA276A68535}" sibTransId="{E8350BEB-517C-44A5-AEAE-B1FB64B651B7}"/>
    <dgm:cxn modelId="{8CF81F79-DC40-49AB-BF53-BA6A3B22DA8A}" type="presOf" srcId="{CBA29F1C-983C-453F-8FBA-683FCCE65AD8}" destId="{F59A78F1-279B-4462-9811-4C0CD5645B4B}" srcOrd="0" destOrd="0" presId="urn:microsoft.com/office/officeart/2011/layout/InterconnectedBlockProcess"/>
    <dgm:cxn modelId="{1EC7DF86-9AB8-412E-A3F0-0B4237C82D7D}" type="presOf" srcId="{6004A8DC-7FF2-4E1F-AF11-2464E2BCBF0D}" destId="{4510F701-C7B0-4874-A389-C159E3CA6F3D}" srcOrd="0" destOrd="0" presId="urn:microsoft.com/office/officeart/2011/layout/InterconnectedBlockProcess"/>
    <dgm:cxn modelId="{9F4D768B-97E2-40F3-BA6C-290616A99023}" type="presOf" srcId="{0C4BD6C9-EFAC-4EE4-87B9-3A18D8C24A62}" destId="{5136FE0E-C681-4F52-A10B-1254EBB4600A}" srcOrd="0" destOrd="0" presId="urn:microsoft.com/office/officeart/2011/layout/InterconnectedBlockProcess"/>
    <dgm:cxn modelId="{1C7EF497-88DD-4297-B2AF-343D2B47793B}" srcId="{A87E90C3-B3EB-47A3-83FE-3AAE5701B1A9}" destId="{CBA29F1C-983C-453F-8FBA-683FCCE65AD8}" srcOrd="1" destOrd="0" parTransId="{066D7B44-04A9-443B-8086-DE9D639F8EA8}" sibTransId="{4EFAD0AF-F737-4D7D-B554-279488253799}"/>
    <dgm:cxn modelId="{564F399A-A61F-4334-A2F3-5CF15D496277}" type="presOf" srcId="{59394CA7-170C-448F-8C2C-ED9702032D1C}" destId="{B8796B2C-0661-4F1A-9A47-C24EDE48F40F}" srcOrd="1" destOrd="0" presId="urn:microsoft.com/office/officeart/2011/layout/InterconnectedBlockProcess"/>
    <dgm:cxn modelId="{859CE6A9-8989-4B0D-9C8E-9FA03E19727E}" srcId="{CBA29F1C-983C-453F-8FBA-683FCCE65AD8}" destId="{8FEE404D-BE55-43EE-B014-310936BDFB41}" srcOrd="0" destOrd="0" parTransId="{F5D7934C-C702-4A63-A433-83D7ADA0147B}" sibTransId="{45446057-BB9C-4F89-B8F9-FA5D9F62C010}"/>
    <dgm:cxn modelId="{6BD898AB-47DA-4299-A638-80FAD08496C1}" type="presOf" srcId="{85D749BA-20AA-4CF3-816C-AA59FE6EE0B8}" destId="{9ED46F67-297B-40C5-B490-A7881286096B}" srcOrd="0" destOrd="0" presId="urn:microsoft.com/office/officeart/2011/layout/InterconnectedBlockProcess"/>
    <dgm:cxn modelId="{0825E7AF-C7F4-4567-961D-EA275E0C0ECE}" type="presOf" srcId="{8FEE404D-BE55-43EE-B014-310936BDFB41}" destId="{28835935-BCD7-46B6-822E-14A97BE507D6}" srcOrd="0" destOrd="0" presId="urn:microsoft.com/office/officeart/2011/layout/InterconnectedBlockProcess"/>
    <dgm:cxn modelId="{C8A878B1-5B7B-4E37-8007-073BA5D01556}" type="presOf" srcId="{7780AACE-E1C9-41C7-8740-8D739709CC62}" destId="{28835935-BCD7-46B6-822E-14A97BE507D6}" srcOrd="0" destOrd="2" presId="urn:microsoft.com/office/officeart/2011/layout/InterconnectedBlockProcess"/>
    <dgm:cxn modelId="{695BC8C6-0961-48F9-8C0E-623AB0C98912}" type="presOf" srcId="{59394CA7-170C-448F-8C2C-ED9702032D1C}" destId="{6F088C8D-3A9C-4DBF-826B-BE8E4D6F805C}" srcOrd="0" destOrd="0" presId="urn:microsoft.com/office/officeart/2011/layout/InterconnectedBlockProcess"/>
    <dgm:cxn modelId="{851FA9CA-0D87-42B8-BCD9-37C95319D885}" type="presOf" srcId="{0C4BD6C9-EFAC-4EE4-87B9-3A18D8C24A62}" destId="{C6A28D89-9165-4656-8CF7-B86FAC756538}" srcOrd="1" destOrd="0" presId="urn:microsoft.com/office/officeart/2011/layout/InterconnectedBlockProcess"/>
    <dgm:cxn modelId="{41CAB5E2-E965-457A-B9F8-3BE2BDCFF237}" type="presOf" srcId="{A87E90C3-B3EB-47A3-83FE-3AAE5701B1A9}" destId="{B7AE4D34-0858-45F5-BCBE-6F16DFA3EB41}" srcOrd="0" destOrd="0" presId="urn:microsoft.com/office/officeart/2011/layout/InterconnectedBlockProcess"/>
    <dgm:cxn modelId="{CC2C26E3-6474-4879-B496-EED87B1056B5}" type="presOf" srcId="{8FEE404D-BE55-43EE-B014-310936BDFB41}" destId="{F53B0F27-E323-4E9C-8937-D030FE63A9B1}" srcOrd="1" destOrd="0" presId="urn:microsoft.com/office/officeart/2011/layout/InterconnectedBlockProcess"/>
    <dgm:cxn modelId="{CE07D0B5-2817-48AA-9CAE-D6DB2636B190}" type="presParOf" srcId="{B7AE4D34-0858-45F5-BCBE-6F16DFA3EB41}" destId="{A603DF15-51F1-45D9-BC53-6264332892B1}" srcOrd="0" destOrd="0" presId="urn:microsoft.com/office/officeart/2011/layout/InterconnectedBlockProcess"/>
    <dgm:cxn modelId="{118B9A4B-C35D-4BB7-9FD3-E86C61CF049E}" type="presParOf" srcId="{A603DF15-51F1-45D9-BC53-6264332892B1}" destId="{6F088C8D-3A9C-4DBF-826B-BE8E4D6F805C}" srcOrd="0" destOrd="0" presId="urn:microsoft.com/office/officeart/2011/layout/InterconnectedBlockProcess"/>
    <dgm:cxn modelId="{AC632344-A464-4B76-AF7E-D34F43ED8614}" type="presParOf" srcId="{B7AE4D34-0858-45F5-BCBE-6F16DFA3EB41}" destId="{B8796B2C-0661-4F1A-9A47-C24EDE48F40F}" srcOrd="1" destOrd="0" presId="urn:microsoft.com/office/officeart/2011/layout/InterconnectedBlockProcess"/>
    <dgm:cxn modelId="{63C03BA1-6A4F-41BF-A655-6F93EA319050}" type="presParOf" srcId="{B7AE4D34-0858-45F5-BCBE-6F16DFA3EB41}" destId="{C6D35072-B9B5-460A-B8BF-B7825F18A5F0}" srcOrd="2" destOrd="0" presId="urn:microsoft.com/office/officeart/2011/layout/InterconnectedBlockProcess"/>
    <dgm:cxn modelId="{FC4DBD3E-F1FC-4D9A-B6D8-2681098F31CE}" type="presParOf" srcId="{B7AE4D34-0858-45F5-BCBE-6F16DFA3EB41}" destId="{95BDBB5C-FE5F-46F1-B705-EFA5C55F1883}" srcOrd="3" destOrd="0" presId="urn:microsoft.com/office/officeart/2011/layout/InterconnectedBlockProcess"/>
    <dgm:cxn modelId="{FA9E0D29-22E2-4665-8788-70055A6E32A9}" type="presParOf" srcId="{95BDBB5C-FE5F-46F1-B705-EFA5C55F1883}" destId="{4510F701-C7B0-4874-A389-C159E3CA6F3D}" srcOrd="0" destOrd="0" presId="urn:microsoft.com/office/officeart/2011/layout/InterconnectedBlockProcess"/>
    <dgm:cxn modelId="{637D3101-A0C4-43EA-955F-B39986FCBEDE}" type="presParOf" srcId="{B7AE4D34-0858-45F5-BCBE-6F16DFA3EB41}" destId="{8206357A-5340-49BF-B89E-0641B9ED8AAF}" srcOrd="4" destOrd="0" presId="urn:microsoft.com/office/officeart/2011/layout/InterconnectedBlockProcess"/>
    <dgm:cxn modelId="{5E30C4D9-7856-4E49-BF33-12E10E2A2683}" type="presParOf" srcId="{B7AE4D34-0858-45F5-BCBE-6F16DFA3EB41}" destId="{B0F3ED27-97D4-4CD7-89F3-087FE9779480}" srcOrd="5" destOrd="0" presId="urn:microsoft.com/office/officeart/2011/layout/InterconnectedBlockProcess"/>
    <dgm:cxn modelId="{1371B6BC-60DE-4CFA-B956-699EBC7C2633}" type="presParOf" srcId="{B7AE4D34-0858-45F5-BCBE-6F16DFA3EB41}" destId="{C2255BBA-65B5-4FF3-A0AC-7E51E40455CC}" srcOrd="6" destOrd="0" presId="urn:microsoft.com/office/officeart/2011/layout/InterconnectedBlockProcess"/>
    <dgm:cxn modelId="{A8BD7EC6-C688-40AB-AF92-F04130786218}" type="presParOf" srcId="{C2255BBA-65B5-4FF3-A0AC-7E51E40455CC}" destId="{28835935-BCD7-46B6-822E-14A97BE507D6}" srcOrd="0" destOrd="0" presId="urn:microsoft.com/office/officeart/2011/layout/InterconnectedBlockProcess"/>
    <dgm:cxn modelId="{88358EF3-929B-41BB-9992-8068F80D27F6}" type="presParOf" srcId="{B7AE4D34-0858-45F5-BCBE-6F16DFA3EB41}" destId="{F53B0F27-E323-4E9C-8937-D030FE63A9B1}" srcOrd="7" destOrd="0" presId="urn:microsoft.com/office/officeart/2011/layout/InterconnectedBlockProcess"/>
    <dgm:cxn modelId="{4B864AAA-C4DF-4979-9D06-0F8BCB5C5A8B}" type="presParOf" srcId="{B7AE4D34-0858-45F5-BCBE-6F16DFA3EB41}" destId="{F59A78F1-279B-4462-9811-4C0CD5645B4B}" srcOrd="8" destOrd="0" presId="urn:microsoft.com/office/officeart/2011/layout/InterconnectedBlockProcess"/>
    <dgm:cxn modelId="{04B80D16-6753-4DF0-88E5-DBA470C2F5E1}" type="presParOf" srcId="{B7AE4D34-0858-45F5-BCBE-6F16DFA3EB41}" destId="{98B03A26-5258-4504-BB12-46F28689A1D7}" srcOrd="9" destOrd="0" presId="urn:microsoft.com/office/officeart/2011/layout/InterconnectedBlockProcess"/>
    <dgm:cxn modelId="{410D246D-908A-40CF-BF0A-F59BC727BFC2}" type="presParOf" srcId="{98B03A26-5258-4504-BB12-46F28689A1D7}" destId="{5136FE0E-C681-4F52-A10B-1254EBB4600A}" srcOrd="0" destOrd="0" presId="urn:microsoft.com/office/officeart/2011/layout/InterconnectedBlockProcess"/>
    <dgm:cxn modelId="{ED15A3B0-FB27-4845-9F24-AD168F390731}" type="presParOf" srcId="{B7AE4D34-0858-45F5-BCBE-6F16DFA3EB41}" destId="{C6A28D89-9165-4656-8CF7-B86FAC756538}" srcOrd="10" destOrd="0" presId="urn:microsoft.com/office/officeart/2011/layout/InterconnectedBlockProcess"/>
    <dgm:cxn modelId="{BCE37C79-CFEB-4D90-B9EB-C6578D76B76B}" type="presParOf" srcId="{B7AE4D34-0858-45F5-BCBE-6F16DFA3EB41}" destId="{9ED46F67-297B-40C5-B490-A7881286096B}"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6152A1-1FB3-439B-B650-7427D9D0853D}" type="doc">
      <dgm:prSet loTypeId="urn:microsoft.com/office/officeart/2005/8/layout/rings+Icon" loCatId="relationship" qsTypeId="urn:microsoft.com/office/officeart/2005/8/quickstyle/simple1" qsCatId="simple" csTypeId="urn:microsoft.com/office/officeart/2005/8/colors/accent1_2" csCatId="accent1" phldr="1"/>
      <dgm:spPr/>
      <dgm:t>
        <a:bodyPr/>
        <a:lstStyle/>
        <a:p>
          <a:endParaRPr lang="en-US"/>
        </a:p>
      </dgm:t>
    </dgm:pt>
    <dgm:pt modelId="{7914EB7B-85B2-49B5-9C26-D7C644A86101}">
      <dgm:prSet phldrT="[Text]"/>
      <dgm:spPr>
        <a:solidFill>
          <a:srgbClr val="00CC00">
            <a:alpha val="50000"/>
          </a:srgbClr>
        </a:solidFill>
      </dgm:spPr>
      <dgm:t>
        <a:bodyPr/>
        <a:lstStyle/>
        <a:p>
          <a:r>
            <a:rPr lang="en-US" b="1" dirty="0">
              <a:solidFill>
                <a:srgbClr val="FF0000"/>
              </a:solidFill>
            </a:rPr>
            <a:t>Consider all past violence, not just recent</a:t>
          </a:r>
        </a:p>
      </dgm:t>
    </dgm:pt>
    <dgm:pt modelId="{2D4272F9-529E-4C3A-8231-9EA225C9C58A}" type="parTrans" cxnId="{B01A9E9B-7726-4896-B41F-33F1A2E95C2B}">
      <dgm:prSet/>
      <dgm:spPr/>
      <dgm:t>
        <a:bodyPr/>
        <a:lstStyle/>
        <a:p>
          <a:endParaRPr lang="en-US"/>
        </a:p>
      </dgm:t>
    </dgm:pt>
    <dgm:pt modelId="{A2E3AA8E-1345-4711-B697-CAFE62EF77EA}" type="sibTrans" cxnId="{B01A9E9B-7726-4896-B41F-33F1A2E95C2B}">
      <dgm:prSet/>
      <dgm:spPr/>
      <dgm:t>
        <a:bodyPr/>
        <a:lstStyle/>
        <a:p>
          <a:endParaRPr lang="en-US"/>
        </a:p>
      </dgm:t>
    </dgm:pt>
    <dgm:pt modelId="{02193621-F081-4649-90C1-BD86AE0449BA}">
      <dgm:prSet phldrT="[Text]"/>
      <dgm:spPr>
        <a:solidFill>
          <a:schemeClr val="accent2">
            <a:lumMod val="75000"/>
            <a:alpha val="50000"/>
          </a:schemeClr>
        </a:solidFill>
      </dgm:spPr>
      <dgm:t>
        <a:bodyPr/>
        <a:lstStyle/>
        <a:p>
          <a:r>
            <a:rPr lang="en-US" b="1" dirty="0">
              <a:solidFill>
                <a:srgbClr val="FF0000"/>
              </a:solidFill>
            </a:rPr>
            <a:t>Escalation, including worst case scenario</a:t>
          </a:r>
        </a:p>
      </dgm:t>
    </dgm:pt>
    <dgm:pt modelId="{D262DC5D-0A84-4E6B-8B74-62460E02FEB1}" type="parTrans" cxnId="{D8A198DA-7805-4B27-8E95-BE5B4C5B0F7A}">
      <dgm:prSet/>
      <dgm:spPr/>
      <dgm:t>
        <a:bodyPr/>
        <a:lstStyle/>
        <a:p>
          <a:endParaRPr lang="en-US"/>
        </a:p>
      </dgm:t>
    </dgm:pt>
    <dgm:pt modelId="{94A66649-01E3-49E2-83B3-4EB76B0EEC68}" type="sibTrans" cxnId="{D8A198DA-7805-4B27-8E95-BE5B4C5B0F7A}">
      <dgm:prSet/>
      <dgm:spPr/>
      <dgm:t>
        <a:bodyPr/>
        <a:lstStyle/>
        <a:p>
          <a:endParaRPr lang="en-US"/>
        </a:p>
      </dgm:t>
    </dgm:pt>
    <dgm:pt modelId="{077C530D-8A04-49C0-A138-3F10A599ED10}">
      <dgm:prSet phldrT="[Text]"/>
      <dgm:spPr>
        <a:solidFill>
          <a:srgbClr val="FFFF00">
            <a:alpha val="50000"/>
          </a:srgbClr>
        </a:solidFill>
      </dgm:spPr>
      <dgm:t>
        <a:bodyPr/>
        <a:lstStyle/>
        <a:p>
          <a:r>
            <a:rPr lang="en-US" b="1" dirty="0">
              <a:solidFill>
                <a:srgbClr val="FF0000"/>
              </a:solidFill>
            </a:rPr>
            <a:t>Assess change in motivation, victim selection and behavioral topography</a:t>
          </a:r>
        </a:p>
      </dgm:t>
    </dgm:pt>
    <dgm:pt modelId="{E71AFB22-1FF9-4C45-B958-D1A47AA8429C}" type="parTrans" cxnId="{B6C208FD-5A2D-41F3-B860-BC721E025E63}">
      <dgm:prSet/>
      <dgm:spPr/>
      <dgm:t>
        <a:bodyPr/>
        <a:lstStyle/>
        <a:p>
          <a:endParaRPr lang="en-US"/>
        </a:p>
      </dgm:t>
    </dgm:pt>
    <dgm:pt modelId="{4C740832-11DD-43F0-A4EA-DDB335E8A55C}" type="sibTrans" cxnId="{B6C208FD-5A2D-41F3-B860-BC721E025E63}">
      <dgm:prSet/>
      <dgm:spPr/>
      <dgm:t>
        <a:bodyPr/>
        <a:lstStyle/>
        <a:p>
          <a:endParaRPr lang="en-US"/>
        </a:p>
      </dgm:t>
    </dgm:pt>
    <dgm:pt modelId="{578C9EB3-4D8F-4F7F-9F7C-2F28E7F221BA}">
      <dgm:prSet phldrT="[Text]"/>
      <dgm:spPr/>
      <dgm:t>
        <a:bodyPr/>
        <a:lstStyle/>
        <a:p>
          <a:r>
            <a:rPr lang="en-US" b="1" dirty="0">
              <a:solidFill>
                <a:srgbClr val="FF0000"/>
              </a:solidFill>
            </a:rPr>
            <a:t>Improvement, including desistance or best case scenario</a:t>
          </a:r>
        </a:p>
      </dgm:t>
    </dgm:pt>
    <dgm:pt modelId="{2F3745C3-6E01-4E86-AAE1-57DF6F60B2B8}" type="parTrans" cxnId="{E6ACD8A7-E4F2-41D0-915C-BFD915255CA5}">
      <dgm:prSet/>
      <dgm:spPr/>
      <dgm:t>
        <a:bodyPr/>
        <a:lstStyle/>
        <a:p>
          <a:endParaRPr lang="en-US"/>
        </a:p>
      </dgm:t>
    </dgm:pt>
    <dgm:pt modelId="{FA7A87FD-2727-44B4-90EF-36D4F3A98788}" type="sibTrans" cxnId="{E6ACD8A7-E4F2-41D0-915C-BFD915255CA5}">
      <dgm:prSet/>
      <dgm:spPr/>
      <dgm:t>
        <a:bodyPr/>
        <a:lstStyle/>
        <a:p>
          <a:endParaRPr lang="en-US"/>
        </a:p>
      </dgm:t>
    </dgm:pt>
    <dgm:pt modelId="{8A2B394E-32AA-4C0C-AFA1-5AE07C57F7BE}" type="pres">
      <dgm:prSet presAssocID="{096152A1-1FB3-439B-B650-7427D9D0853D}" presName="Name0" presStyleCnt="0">
        <dgm:presLayoutVars>
          <dgm:chMax val="7"/>
          <dgm:dir/>
          <dgm:resizeHandles val="exact"/>
        </dgm:presLayoutVars>
      </dgm:prSet>
      <dgm:spPr/>
    </dgm:pt>
    <dgm:pt modelId="{42F31C82-488C-4FA9-AE8D-44BECA7BE6F7}" type="pres">
      <dgm:prSet presAssocID="{096152A1-1FB3-439B-B650-7427D9D0853D}" presName="ellipse1" presStyleLbl="vennNode1" presStyleIdx="0" presStyleCnt="4">
        <dgm:presLayoutVars>
          <dgm:bulletEnabled val="1"/>
        </dgm:presLayoutVars>
      </dgm:prSet>
      <dgm:spPr/>
    </dgm:pt>
    <dgm:pt modelId="{4CB29731-4D53-4205-98D1-65464691EDD7}" type="pres">
      <dgm:prSet presAssocID="{096152A1-1FB3-439B-B650-7427D9D0853D}" presName="ellipse2" presStyleLbl="vennNode1" presStyleIdx="1" presStyleCnt="4">
        <dgm:presLayoutVars>
          <dgm:bulletEnabled val="1"/>
        </dgm:presLayoutVars>
      </dgm:prSet>
      <dgm:spPr/>
    </dgm:pt>
    <dgm:pt modelId="{CD4CAA8F-94F4-4D63-90B3-5C05DC93E344}" type="pres">
      <dgm:prSet presAssocID="{096152A1-1FB3-439B-B650-7427D9D0853D}" presName="ellipse3" presStyleLbl="vennNode1" presStyleIdx="2" presStyleCnt="4">
        <dgm:presLayoutVars>
          <dgm:bulletEnabled val="1"/>
        </dgm:presLayoutVars>
      </dgm:prSet>
      <dgm:spPr/>
    </dgm:pt>
    <dgm:pt modelId="{C3DA1A6D-9075-49B7-BDC0-E1E75B59EE6D}" type="pres">
      <dgm:prSet presAssocID="{096152A1-1FB3-439B-B650-7427D9D0853D}" presName="ellipse4" presStyleLbl="vennNode1" presStyleIdx="3" presStyleCnt="4">
        <dgm:presLayoutVars>
          <dgm:bulletEnabled val="1"/>
        </dgm:presLayoutVars>
      </dgm:prSet>
      <dgm:spPr/>
    </dgm:pt>
  </dgm:ptLst>
  <dgm:cxnLst>
    <dgm:cxn modelId="{DD301E4D-70F7-434B-A588-5E6C84504A50}" type="presOf" srcId="{096152A1-1FB3-439B-B650-7427D9D0853D}" destId="{8A2B394E-32AA-4C0C-AFA1-5AE07C57F7BE}" srcOrd="0" destOrd="0" presId="urn:microsoft.com/office/officeart/2005/8/layout/rings+Icon"/>
    <dgm:cxn modelId="{FE6F4A4D-D578-4667-9F55-89C91CA74083}" type="presOf" srcId="{7914EB7B-85B2-49B5-9C26-D7C644A86101}" destId="{42F31C82-488C-4FA9-AE8D-44BECA7BE6F7}" srcOrd="0" destOrd="0" presId="urn:microsoft.com/office/officeart/2005/8/layout/rings+Icon"/>
    <dgm:cxn modelId="{E4B42A94-DF3B-4BC5-B4A2-2A8E02AC456E}" type="presOf" srcId="{578C9EB3-4D8F-4F7F-9F7C-2F28E7F221BA}" destId="{C3DA1A6D-9075-49B7-BDC0-E1E75B59EE6D}" srcOrd="0" destOrd="0" presId="urn:microsoft.com/office/officeart/2005/8/layout/rings+Icon"/>
    <dgm:cxn modelId="{E391599A-56E9-4EEF-85A2-F2AA30AE18EF}" type="presOf" srcId="{02193621-F081-4649-90C1-BD86AE0449BA}" destId="{4CB29731-4D53-4205-98D1-65464691EDD7}" srcOrd="0" destOrd="0" presId="urn:microsoft.com/office/officeart/2005/8/layout/rings+Icon"/>
    <dgm:cxn modelId="{B01A9E9B-7726-4896-B41F-33F1A2E95C2B}" srcId="{096152A1-1FB3-439B-B650-7427D9D0853D}" destId="{7914EB7B-85B2-49B5-9C26-D7C644A86101}" srcOrd="0" destOrd="0" parTransId="{2D4272F9-529E-4C3A-8231-9EA225C9C58A}" sibTransId="{A2E3AA8E-1345-4711-B697-CAFE62EF77EA}"/>
    <dgm:cxn modelId="{872A40A7-DFFB-4592-B9EC-E79EC5317143}" type="presOf" srcId="{077C530D-8A04-49C0-A138-3F10A599ED10}" destId="{CD4CAA8F-94F4-4D63-90B3-5C05DC93E344}" srcOrd="0" destOrd="0" presId="urn:microsoft.com/office/officeart/2005/8/layout/rings+Icon"/>
    <dgm:cxn modelId="{E6ACD8A7-E4F2-41D0-915C-BFD915255CA5}" srcId="{096152A1-1FB3-439B-B650-7427D9D0853D}" destId="{578C9EB3-4D8F-4F7F-9F7C-2F28E7F221BA}" srcOrd="3" destOrd="0" parTransId="{2F3745C3-6E01-4E86-AAE1-57DF6F60B2B8}" sibTransId="{FA7A87FD-2727-44B4-90EF-36D4F3A98788}"/>
    <dgm:cxn modelId="{D8A198DA-7805-4B27-8E95-BE5B4C5B0F7A}" srcId="{096152A1-1FB3-439B-B650-7427D9D0853D}" destId="{02193621-F081-4649-90C1-BD86AE0449BA}" srcOrd="1" destOrd="0" parTransId="{D262DC5D-0A84-4E6B-8B74-62460E02FEB1}" sibTransId="{94A66649-01E3-49E2-83B3-4EB76B0EEC68}"/>
    <dgm:cxn modelId="{B6C208FD-5A2D-41F3-B860-BC721E025E63}" srcId="{096152A1-1FB3-439B-B650-7427D9D0853D}" destId="{077C530D-8A04-49C0-A138-3F10A599ED10}" srcOrd="2" destOrd="0" parTransId="{E71AFB22-1FF9-4C45-B958-D1A47AA8429C}" sibTransId="{4C740832-11DD-43F0-A4EA-DDB335E8A55C}"/>
    <dgm:cxn modelId="{2A2F5F8D-5E89-4C49-B0B4-E7BB4FE13D63}" type="presParOf" srcId="{8A2B394E-32AA-4C0C-AFA1-5AE07C57F7BE}" destId="{42F31C82-488C-4FA9-AE8D-44BECA7BE6F7}" srcOrd="0" destOrd="0" presId="urn:microsoft.com/office/officeart/2005/8/layout/rings+Icon"/>
    <dgm:cxn modelId="{74E2BC7E-044D-4BB8-9E62-EF8AADF0183D}" type="presParOf" srcId="{8A2B394E-32AA-4C0C-AFA1-5AE07C57F7BE}" destId="{4CB29731-4D53-4205-98D1-65464691EDD7}" srcOrd="1" destOrd="0" presId="urn:microsoft.com/office/officeart/2005/8/layout/rings+Icon"/>
    <dgm:cxn modelId="{ACB94B41-6BE3-4DBA-815E-DFCC85628A54}" type="presParOf" srcId="{8A2B394E-32AA-4C0C-AFA1-5AE07C57F7BE}" destId="{CD4CAA8F-94F4-4D63-90B3-5C05DC93E344}" srcOrd="2" destOrd="0" presId="urn:microsoft.com/office/officeart/2005/8/layout/rings+Icon"/>
    <dgm:cxn modelId="{6ABB4184-4282-48F6-BC47-C9A7648511A1}" type="presParOf" srcId="{8A2B394E-32AA-4C0C-AFA1-5AE07C57F7BE}" destId="{C3DA1A6D-9075-49B7-BDC0-E1E75B59EE6D}" srcOrd="3"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77144-1DF0-4803-B628-43DB4D415E47}">
      <dsp:nvSpPr>
        <dsp:cNvPr id="0" name=""/>
        <dsp:cNvSpPr/>
      </dsp:nvSpPr>
      <dsp:spPr>
        <a:xfrm>
          <a:off x="4686299" y="1012614"/>
          <a:ext cx="3883187" cy="336970"/>
        </a:xfrm>
        <a:custGeom>
          <a:avLst/>
          <a:gdLst/>
          <a:ahLst/>
          <a:cxnLst/>
          <a:rect l="0" t="0" r="0" b="0"/>
          <a:pathLst>
            <a:path>
              <a:moveTo>
                <a:pt x="0" y="0"/>
              </a:moveTo>
              <a:lnTo>
                <a:pt x="0" y="168485"/>
              </a:lnTo>
              <a:lnTo>
                <a:pt x="3883187" y="168485"/>
              </a:lnTo>
              <a:lnTo>
                <a:pt x="3883187"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043E6A-5494-4632-9250-4183FED1E617}">
      <dsp:nvSpPr>
        <dsp:cNvPr id="0" name=""/>
        <dsp:cNvSpPr/>
      </dsp:nvSpPr>
      <dsp:spPr>
        <a:xfrm>
          <a:off x="4686299" y="1012614"/>
          <a:ext cx="1941593" cy="336970"/>
        </a:xfrm>
        <a:custGeom>
          <a:avLst/>
          <a:gdLst/>
          <a:ahLst/>
          <a:cxnLst/>
          <a:rect l="0" t="0" r="0" b="0"/>
          <a:pathLst>
            <a:path>
              <a:moveTo>
                <a:pt x="0" y="0"/>
              </a:moveTo>
              <a:lnTo>
                <a:pt x="0" y="168485"/>
              </a:lnTo>
              <a:lnTo>
                <a:pt x="1941593" y="168485"/>
              </a:lnTo>
              <a:lnTo>
                <a:pt x="1941593"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9DA82B-08B5-4578-9845-0174DCA911D1}">
      <dsp:nvSpPr>
        <dsp:cNvPr id="0" name=""/>
        <dsp:cNvSpPr/>
      </dsp:nvSpPr>
      <dsp:spPr>
        <a:xfrm>
          <a:off x="4640579" y="1012614"/>
          <a:ext cx="91440" cy="336970"/>
        </a:xfrm>
        <a:custGeom>
          <a:avLst/>
          <a:gdLst/>
          <a:ahLst/>
          <a:cxnLst/>
          <a:rect l="0" t="0" r="0" b="0"/>
          <a:pathLst>
            <a:path>
              <a:moveTo>
                <a:pt x="45720" y="0"/>
              </a:moveTo>
              <a:lnTo>
                <a:pt x="4572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9DF414-5778-4F09-B05E-280AF467C69F}">
      <dsp:nvSpPr>
        <dsp:cNvPr id="0" name=""/>
        <dsp:cNvSpPr/>
      </dsp:nvSpPr>
      <dsp:spPr>
        <a:xfrm>
          <a:off x="2744706" y="1012614"/>
          <a:ext cx="1941593" cy="336970"/>
        </a:xfrm>
        <a:custGeom>
          <a:avLst/>
          <a:gdLst/>
          <a:ahLst/>
          <a:cxnLst/>
          <a:rect l="0" t="0" r="0" b="0"/>
          <a:pathLst>
            <a:path>
              <a:moveTo>
                <a:pt x="1941593" y="0"/>
              </a:moveTo>
              <a:lnTo>
                <a:pt x="1941593"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E00EC1-5588-4800-83C4-A3DCE6370F58}">
      <dsp:nvSpPr>
        <dsp:cNvPr id="0" name=""/>
        <dsp:cNvSpPr/>
      </dsp:nvSpPr>
      <dsp:spPr>
        <a:xfrm>
          <a:off x="803112" y="1012614"/>
          <a:ext cx="3883187" cy="336970"/>
        </a:xfrm>
        <a:custGeom>
          <a:avLst/>
          <a:gdLst/>
          <a:ahLst/>
          <a:cxnLst/>
          <a:rect l="0" t="0" r="0" b="0"/>
          <a:pathLst>
            <a:path>
              <a:moveTo>
                <a:pt x="3883187" y="0"/>
              </a:moveTo>
              <a:lnTo>
                <a:pt x="3883187"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F67B55-6EBD-4D5E-9DE9-14A39697F071}">
      <dsp:nvSpPr>
        <dsp:cNvPr id="0" name=""/>
        <dsp:cNvSpPr/>
      </dsp:nvSpPr>
      <dsp:spPr>
        <a:xfrm>
          <a:off x="3883988" y="210303"/>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sp:txBody>
      <dsp:txXfrm>
        <a:off x="3883988" y="210303"/>
        <a:ext cx="1604622" cy="802311"/>
      </dsp:txXfrm>
    </dsp:sp>
    <dsp:sp modelId="{A0260C6E-526A-429C-B690-A6A544C66E00}">
      <dsp:nvSpPr>
        <dsp:cNvPr id="0" name=""/>
        <dsp:cNvSpPr/>
      </dsp:nvSpPr>
      <dsp:spPr>
        <a:xfrm>
          <a:off x="800"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sp:txBody>
      <dsp:txXfrm>
        <a:off x="800" y="1349585"/>
        <a:ext cx="1604622" cy="802311"/>
      </dsp:txXfrm>
    </dsp:sp>
    <dsp:sp modelId="{88E0908E-4BCA-45A4-81DD-B0AD3375A5D0}">
      <dsp:nvSpPr>
        <dsp:cNvPr id="0" name=""/>
        <dsp:cNvSpPr/>
      </dsp:nvSpPr>
      <dsp:spPr>
        <a:xfrm>
          <a:off x="1942394"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sp:txBody>
      <dsp:txXfrm>
        <a:off x="1942394" y="1349585"/>
        <a:ext cx="1604622" cy="802311"/>
      </dsp:txXfrm>
    </dsp:sp>
    <dsp:sp modelId="{1CD659D1-5F57-4DE8-AA19-220505C0DECA}">
      <dsp:nvSpPr>
        <dsp:cNvPr id="0" name=""/>
        <dsp:cNvSpPr/>
      </dsp:nvSpPr>
      <dsp:spPr>
        <a:xfrm>
          <a:off x="3883988"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sp:txBody>
      <dsp:txXfrm>
        <a:off x="3883988" y="1349585"/>
        <a:ext cx="1604622" cy="802311"/>
      </dsp:txXfrm>
    </dsp:sp>
    <dsp:sp modelId="{9F9BC3D9-EB1D-4E99-8C63-D4CBEE2A52F6}">
      <dsp:nvSpPr>
        <dsp:cNvPr id="0" name=""/>
        <dsp:cNvSpPr/>
      </dsp:nvSpPr>
      <dsp:spPr>
        <a:xfrm>
          <a:off x="5825582"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sp:txBody>
      <dsp:txXfrm>
        <a:off x="5825582" y="1349585"/>
        <a:ext cx="1604622" cy="802311"/>
      </dsp:txXfrm>
    </dsp:sp>
    <dsp:sp modelId="{266DF12C-0ED7-4B55-80CB-70C92BE3EF78}">
      <dsp:nvSpPr>
        <dsp:cNvPr id="0" name=""/>
        <dsp:cNvSpPr/>
      </dsp:nvSpPr>
      <dsp:spPr>
        <a:xfrm>
          <a:off x="7767176"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sp:txBody>
      <dsp:txXfrm>
        <a:off x="7767176" y="1349585"/>
        <a:ext cx="1604622" cy="802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1BF71-DF23-4744-9FC3-2748C6FB5220}">
      <dsp:nvSpPr>
        <dsp:cNvPr id="0" name=""/>
        <dsp:cNvSpPr/>
      </dsp:nvSpPr>
      <dsp:spPr>
        <a:xfrm>
          <a:off x="6337973"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26BA35-F1A8-4224-A55D-7E8BB94763B6}">
      <dsp:nvSpPr>
        <dsp:cNvPr id="0" name=""/>
        <dsp:cNvSpPr/>
      </dsp:nvSpPr>
      <dsp:spPr>
        <a:xfrm>
          <a:off x="5474036"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AEEBAB-86BE-4612-852A-02BAD4F4415C}">
      <dsp:nvSpPr>
        <dsp:cNvPr id="0" name=""/>
        <dsp:cNvSpPr/>
      </dsp:nvSpPr>
      <dsp:spPr>
        <a:xfrm>
          <a:off x="4610100" y="714722"/>
          <a:ext cx="1013875" cy="656877"/>
        </a:xfrm>
        <a:custGeom>
          <a:avLst/>
          <a:gdLst/>
          <a:ahLst/>
          <a:cxnLst/>
          <a:rect l="0" t="0" r="0" b="0"/>
          <a:pathLst>
            <a:path>
              <a:moveTo>
                <a:pt x="0" y="0"/>
              </a:moveTo>
              <a:lnTo>
                <a:pt x="0" y="656877"/>
              </a:lnTo>
              <a:lnTo>
                <a:pt x="1013875"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06AD09-9CCB-4B2F-A08A-B5BEC047DCB8}">
      <dsp:nvSpPr>
        <dsp:cNvPr id="0" name=""/>
        <dsp:cNvSpPr/>
      </dsp:nvSpPr>
      <dsp:spPr>
        <a:xfrm>
          <a:off x="2882226"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F736C8-B967-4AF0-B9DC-91B72B6113D4}">
      <dsp:nvSpPr>
        <dsp:cNvPr id="0" name=""/>
        <dsp:cNvSpPr/>
      </dsp:nvSpPr>
      <dsp:spPr>
        <a:xfrm>
          <a:off x="2018290"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4C9DC4-F89A-4301-9040-429A32E1ECF0}">
      <dsp:nvSpPr>
        <dsp:cNvPr id="0" name=""/>
        <dsp:cNvSpPr/>
      </dsp:nvSpPr>
      <dsp:spPr>
        <a:xfrm>
          <a:off x="3596224" y="714722"/>
          <a:ext cx="1013875" cy="656877"/>
        </a:xfrm>
        <a:custGeom>
          <a:avLst/>
          <a:gdLst/>
          <a:ahLst/>
          <a:cxnLst/>
          <a:rect l="0" t="0" r="0" b="0"/>
          <a:pathLst>
            <a:path>
              <a:moveTo>
                <a:pt x="1013875" y="0"/>
              </a:moveTo>
              <a:lnTo>
                <a:pt x="1013875" y="656877"/>
              </a:lnTo>
              <a:lnTo>
                <a:pt x="0"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59191F-BE3B-4AD5-B82B-B3105DA21D58}">
      <dsp:nvSpPr>
        <dsp:cNvPr id="0" name=""/>
        <dsp:cNvSpPr/>
      </dsp:nvSpPr>
      <dsp:spPr>
        <a:xfrm>
          <a:off x="3896102" y="725"/>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sp:txBody>
      <dsp:txXfrm>
        <a:off x="3896102" y="725"/>
        <a:ext cx="1427994" cy="713997"/>
      </dsp:txXfrm>
    </dsp:sp>
    <dsp:sp modelId="{9E603B14-4EFA-4F8E-B559-796D908AB92A}">
      <dsp:nvSpPr>
        <dsp:cNvPr id="0" name=""/>
        <dsp:cNvSpPr/>
      </dsp:nvSpPr>
      <dsp:spPr>
        <a:xfrm>
          <a:off x="2168229"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sp:txBody>
      <dsp:txXfrm>
        <a:off x="2168229" y="1014601"/>
        <a:ext cx="1427994" cy="713997"/>
      </dsp:txXfrm>
    </dsp:sp>
    <dsp:sp modelId="{3070F162-2CA9-46A7-B5DD-6FB14431D3E4}">
      <dsp:nvSpPr>
        <dsp:cNvPr id="0" name=""/>
        <dsp:cNvSpPr/>
      </dsp:nvSpPr>
      <dsp:spPr>
        <a:xfrm>
          <a:off x="1304293"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sp:txBody>
      <dsp:txXfrm>
        <a:off x="1304293" y="2028477"/>
        <a:ext cx="1427994" cy="713997"/>
      </dsp:txXfrm>
    </dsp:sp>
    <dsp:sp modelId="{EF8AAD3F-5347-4068-A966-FD677F868ADE}">
      <dsp:nvSpPr>
        <dsp:cNvPr id="0" name=""/>
        <dsp:cNvSpPr/>
      </dsp:nvSpPr>
      <dsp:spPr>
        <a:xfrm>
          <a:off x="3032166"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sp:txBody>
      <dsp:txXfrm>
        <a:off x="3032166" y="2028477"/>
        <a:ext cx="1427994" cy="713997"/>
      </dsp:txXfrm>
    </dsp:sp>
    <dsp:sp modelId="{B00674C4-059D-44A6-85F8-7B4FD026C141}">
      <dsp:nvSpPr>
        <dsp:cNvPr id="0" name=""/>
        <dsp:cNvSpPr/>
      </dsp:nvSpPr>
      <dsp:spPr>
        <a:xfrm>
          <a:off x="5623975"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sp:txBody>
      <dsp:txXfrm>
        <a:off x="5623975" y="1014601"/>
        <a:ext cx="1427994" cy="713997"/>
      </dsp:txXfrm>
    </dsp:sp>
    <dsp:sp modelId="{57C62D5C-DB6B-4182-B6B3-25010A8D4CB6}">
      <dsp:nvSpPr>
        <dsp:cNvPr id="0" name=""/>
        <dsp:cNvSpPr/>
      </dsp:nvSpPr>
      <dsp:spPr>
        <a:xfrm>
          <a:off x="4760039"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sp:txBody>
      <dsp:txXfrm>
        <a:off x="4760039" y="2028477"/>
        <a:ext cx="1427994" cy="713997"/>
      </dsp:txXfrm>
    </dsp:sp>
    <dsp:sp modelId="{DB1EDE55-C992-4A60-96FA-966FD70612D8}">
      <dsp:nvSpPr>
        <dsp:cNvPr id="0" name=""/>
        <dsp:cNvSpPr/>
      </dsp:nvSpPr>
      <dsp:spPr>
        <a:xfrm>
          <a:off x="6487912"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sp:txBody>
      <dsp:txXfrm>
        <a:off x="6487912" y="2028477"/>
        <a:ext cx="1427994" cy="713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88C8D-3A9C-4DBF-826B-BE8E4D6F805C}">
      <dsp:nvSpPr>
        <dsp:cNvPr id="0" name=""/>
        <dsp:cNvSpPr/>
      </dsp:nvSpPr>
      <dsp:spPr>
        <a:xfrm>
          <a:off x="6352116" y="957231"/>
          <a:ext cx="1722966" cy="4102131"/>
        </a:xfrm>
        <a:prstGeom prst="wedgeRectCallout">
          <a:avLst>
            <a:gd name="adj1" fmla="val 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Enhanced security measures, resources for identified targets</a:t>
          </a:r>
        </a:p>
      </dsp:txBody>
      <dsp:txXfrm>
        <a:off x="6570588" y="957231"/>
        <a:ext cx="1504493" cy="4102131"/>
      </dsp:txXfrm>
    </dsp:sp>
    <dsp:sp modelId="{C6D35072-B9B5-460A-B8BF-B7825F18A5F0}">
      <dsp:nvSpPr>
        <dsp:cNvPr id="0" name=""/>
        <dsp:cNvSpPr/>
      </dsp:nvSpPr>
      <dsp:spPr>
        <a:xfrm>
          <a:off x="6352116" y="0"/>
          <a:ext cx="1722966" cy="957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Victim Safety Planning</a:t>
          </a:r>
        </a:p>
      </dsp:txBody>
      <dsp:txXfrm>
        <a:off x="6352116" y="0"/>
        <a:ext cx="1722966" cy="957231"/>
      </dsp:txXfrm>
    </dsp:sp>
    <dsp:sp modelId="{4510F701-C7B0-4874-A389-C159E3CA6F3D}">
      <dsp:nvSpPr>
        <dsp:cNvPr id="0" name=""/>
        <dsp:cNvSpPr/>
      </dsp:nvSpPr>
      <dsp:spPr>
        <a:xfrm>
          <a:off x="4629149" y="957231"/>
          <a:ext cx="1722966" cy="3828925"/>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Rehabilitation, further assessment</a:t>
          </a:r>
        </a:p>
      </dsp:txBody>
      <dsp:txXfrm>
        <a:off x="4847622" y="957231"/>
        <a:ext cx="1504493" cy="3828925"/>
      </dsp:txXfrm>
    </dsp:sp>
    <dsp:sp modelId="{B0F3ED27-97D4-4CD7-89F3-087FE9779480}">
      <dsp:nvSpPr>
        <dsp:cNvPr id="0" name=""/>
        <dsp:cNvSpPr/>
      </dsp:nvSpPr>
      <dsp:spPr>
        <a:xfrm>
          <a:off x="4629149" y="139132"/>
          <a:ext cx="1722966" cy="8206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Treatment</a:t>
          </a:r>
        </a:p>
      </dsp:txBody>
      <dsp:txXfrm>
        <a:off x="4629149" y="139132"/>
        <a:ext cx="1722966" cy="820628"/>
      </dsp:txXfrm>
    </dsp:sp>
    <dsp:sp modelId="{28835935-BCD7-46B6-822E-14A97BE507D6}">
      <dsp:nvSpPr>
        <dsp:cNvPr id="0" name=""/>
        <dsp:cNvSpPr/>
      </dsp:nvSpPr>
      <dsp:spPr>
        <a:xfrm>
          <a:off x="2906183" y="957231"/>
          <a:ext cx="1722966" cy="3555214"/>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endParaRPr lang="en-US" sz="1700" b="1" kern="1200" dirty="0">
            <a:solidFill>
              <a:srgbClr val="FF0000"/>
            </a:solidFill>
          </a:endParaRPr>
        </a:p>
        <a:p>
          <a:pPr marL="0" lvl="0" indent="0" algn="r" defTabSz="755650">
            <a:lnSpc>
              <a:spcPct val="90000"/>
            </a:lnSpc>
            <a:spcBef>
              <a:spcPct val="0"/>
            </a:spcBef>
            <a:spcAft>
              <a:spcPct val="35000"/>
            </a:spcAft>
            <a:buNone/>
          </a:pPr>
          <a:r>
            <a:rPr lang="en-US" sz="1700" b="1" kern="1200" dirty="0">
              <a:solidFill>
                <a:srgbClr val="FF0000"/>
              </a:solidFill>
            </a:rPr>
            <a:t>Imposition of controls,  restriction of movement</a:t>
          </a:r>
        </a:p>
        <a:p>
          <a:pPr marL="0" lvl="0" indent="0" algn="r" defTabSz="755650">
            <a:lnSpc>
              <a:spcPct val="90000"/>
            </a:lnSpc>
            <a:spcBef>
              <a:spcPct val="0"/>
            </a:spcBef>
            <a:spcAft>
              <a:spcPct val="35000"/>
            </a:spcAft>
            <a:buNone/>
          </a:pPr>
          <a:endParaRPr lang="en-US" sz="1700" b="1" kern="1200" dirty="0">
            <a:solidFill>
              <a:srgbClr val="FF0000"/>
            </a:solidFill>
          </a:endParaRPr>
        </a:p>
      </dsp:txBody>
      <dsp:txXfrm>
        <a:off x="3124656" y="957231"/>
        <a:ext cx="1504493" cy="3555214"/>
      </dsp:txXfrm>
    </dsp:sp>
    <dsp:sp modelId="{F59A78F1-279B-4462-9811-4C0CD5645B4B}">
      <dsp:nvSpPr>
        <dsp:cNvPr id="0" name=""/>
        <dsp:cNvSpPr/>
      </dsp:nvSpPr>
      <dsp:spPr>
        <a:xfrm>
          <a:off x="2906183" y="273711"/>
          <a:ext cx="1722966" cy="6835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Supervision</a:t>
          </a:r>
        </a:p>
      </dsp:txBody>
      <dsp:txXfrm>
        <a:off x="2906183" y="273711"/>
        <a:ext cx="1722966" cy="683519"/>
      </dsp:txXfrm>
    </dsp:sp>
    <dsp:sp modelId="{5136FE0E-C681-4F52-A10B-1254EBB4600A}">
      <dsp:nvSpPr>
        <dsp:cNvPr id="0" name=""/>
        <dsp:cNvSpPr/>
      </dsp:nvSpPr>
      <dsp:spPr>
        <a:xfrm>
          <a:off x="1183217" y="957231"/>
          <a:ext cx="1722966" cy="3281502"/>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Surveillance or repeated assessment</a:t>
          </a:r>
        </a:p>
      </dsp:txBody>
      <dsp:txXfrm>
        <a:off x="1401689" y="957231"/>
        <a:ext cx="1504493" cy="3281502"/>
      </dsp:txXfrm>
    </dsp:sp>
    <dsp:sp modelId="{9ED46F67-297B-40C5-B490-A7881286096B}">
      <dsp:nvSpPr>
        <dsp:cNvPr id="0" name=""/>
        <dsp:cNvSpPr/>
      </dsp:nvSpPr>
      <dsp:spPr>
        <a:xfrm>
          <a:off x="1183217" y="410314"/>
          <a:ext cx="1722966" cy="5469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Monitoring</a:t>
          </a:r>
        </a:p>
      </dsp:txBody>
      <dsp:txXfrm>
        <a:off x="1183217" y="410314"/>
        <a:ext cx="1722966" cy="5469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31C82-488C-4FA9-AE8D-44BECA7BE6F7}">
      <dsp:nvSpPr>
        <dsp:cNvPr id="0" name=""/>
        <dsp:cNvSpPr/>
      </dsp:nvSpPr>
      <dsp:spPr>
        <a:xfrm>
          <a:off x="1176971" y="0"/>
          <a:ext cx="2714792" cy="2715125"/>
        </a:xfrm>
        <a:prstGeom prst="ellipse">
          <a:avLst/>
        </a:prstGeom>
        <a:solidFill>
          <a:srgbClr val="00CC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Consider all past violence, not just recent</a:t>
          </a:r>
        </a:p>
      </dsp:txBody>
      <dsp:txXfrm>
        <a:off x="1574543" y="397621"/>
        <a:ext cx="1919648" cy="1919883"/>
      </dsp:txXfrm>
    </dsp:sp>
    <dsp:sp modelId="{4CB29731-4D53-4205-98D1-65464691EDD7}">
      <dsp:nvSpPr>
        <dsp:cNvPr id="0" name=""/>
        <dsp:cNvSpPr/>
      </dsp:nvSpPr>
      <dsp:spPr>
        <a:xfrm>
          <a:off x="2573723" y="1810837"/>
          <a:ext cx="2714792" cy="2715125"/>
        </a:xfrm>
        <a:prstGeom prst="ellipse">
          <a:avLst/>
        </a:prstGeom>
        <a:solidFill>
          <a:schemeClr val="accent2">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Escalation, including worst case scenario</a:t>
          </a:r>
        </a:p>
      </dsp:txBody>
      <dsp:txXfrm>
        <a:off x="2971295" y="2208458"/>
        <a:ext cx="1919648" cy="1919883"/>
      </dsp:txXfrm>
    </dsp:sp>
    <dsp:sp modelId="{CD4CAA8F-94F4-4D63-90B3-5C05DC93E344}">
      <dsp:nvSpPr>
        <dsp:cNvPr id="0" name=""/>
        <dsp:cNvSpPr/>
      </dsp:nvSpPr>
      <dsp:spPr>
        <a:xfrm>
          <a:off x="3969783" y="0"/>
          <a:ext cx="2714792" cy="2715125"/>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Assess change in motivation, victim selection and behavioral topography</a:t>
          </a:r>
        </a:p>
      </dsp:txBody>
      <dsp:txXfrm>
        <a:off x="4367355" y="397621"/>
        <a:ext cx="1919648" cy="1919883"/>
      </dsp:txXfrm>
    </dsp:sp>
    <dsp:sp modelId="{C3DA1A6D-9075-49B7-BDC0-E1E75B59EE6D}">
      <dsp:nvSpPr>
        <dsp:cNvPr id="0" name=""/>
        <dsp:cNvSpPr/>
      </dsp:nvSpPr>
      <dsp:spPr>
        <a:xfrm>
          <a:off x="5366535" y="1810837"/>
          <a:ext cx="2714792" cy="271512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Improvement, including desistance or best case scenario</a:t>
          </a:r>
        </a:p>
      </dsp:txBody>
      <dsp:txXfrm>
        <a:off x="5764107" y="2208458"/>
        <a:ext cx="1919648" cy="19198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552414" y="313697"/>
            <a:ext cx="3077739" cy="468944"/>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473966" y="313697"/>
            <a:ext cx="3077739" cy="468944"/>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tx1"/>
                </a:solidFill>
                <a:effectLst/>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631332" y="8685861"/>
            <a:ext cx="3077739" cy="468943"/>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2053471" y="8452190"/>
            <a:ext cx="3077739" cy="468943"/>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tx1"/>
                </a:solidFill>
                <a:effectLst/>
                <a:cs typeface="+mn-cs"/>
              </a:defRPr>
            </a:lvl1pPr>
          </a:lstStyle>
          <a:p>
            <a:pPr>
              <a:defRPr/>
            </a:pPr>
            <a:fld id="{4EB74D53-2715-4108-91CF-2C89184E26BC}" type="slidenum">
              <a:rPr lang="en-US"/>
              <a:pPr>
                <a:defRPr/>
              </a:pPr>
              <a:t>‹#›</a:t>
            </a:fld>
            <a:endParaRPr lang="en-US" dirty="0"/>
          </a:p>
        </p:txBody>
      </p:sp>
    </p:spTree>
    <p:extLst>
      <p:ext uri="{BB962C8B-B14F-4D97-AF65-F5344CB8AC3E}">
        <p14:creationId xmlns:p14="http://schemas.microsoft.com/office/powerpoint/2010/main" val="369386803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6.0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1,'1'6,"0"1,0-1,1 1,-1-1,2 1,-1-1,6 10,1 0,0 0,2 0,0-1,1-1,19 18,-14-14,-1 1,20 27,-25-28,-6-8,1-1,0 0,0 0,1-1,0 0,0 0,9 7,8 4,34 37,-38-35,43 35,-59-54,0 1,0-1,0 0,0 0,1 0,-1-1,0 0,1 0,-1 0,7 1,3-1,0-1,15-2,-1 0,5 1,1 2,-1 1,0 1,0 2,0 1,0 2,62 23,-87-27,0 0,0 0,-1 0,1 1,11 10,-16-12,0 0,0 0,0 1,0-1,-1 1,1 0,-1 0,0 0,0 0,-1 0,1 0,-1 0,1 6,0 5,1 0,0 1,2-1,-1 0,2-1,0 1,8 13,-11-23,-1-1,0 0,0-1,1 1,5 5,-8-8,1-1,-1 1,1-1,-1 0,0 1,1-1,-1 0,1 0,-1 1,1-1,-1 0,1 0,0 0,-1 1,1-1,-1 0,1 0,-1 0,1 0,-1 0,1 0,0 0,-1-1,1 1,-1 0,1 0,-1 0,1 0,-1-1,1 1,-1 0,1 0,-1-1,1 1,-1 0,0-1,1 1,-1-1,1 1,-1-1,0 1,0 0,1-1,-1 1,0-2,4-5,0-1,-1 0,0 0,0 0,-1 0,0-1,0 1,0-16,0 9,6-27,-6 37,-1 1,1-1,0 1,0 0,0-1,1 1,-1 0,1 1,0-1,4-3,6-5,20-13,-21 17,-1-1,18-17,-26 24,-1-1,0 0,0 0,0 0,0-1,-1 1,1 0,-1 0,0-1,1-5,0-2,-1 1,0-14,-1 14,1 1,-1-1,4-10,4-19,-1 0,-2-1,-1 0,-3-50,-1 87,0 0,0 0,-1 0,1 0,-1 0,0 0,0 0,0 0,0 0,0 1,-1-1,1 0,-1 1,1-1,-1 1,0-1,0 1,-1 0,1 0,0 0,-1 0,1 0,-5-1,-3-2,0 1,0 0,0 1,-1 0,-13-2,-14-1,-69-3,-41 10,78 1,50-2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0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1 154,'9'-1,"-1"0,1-1,-1 1,1-2,-1 1,0-1,0 0,0-1,0 0,-1 0,0-1,0 0,0 0,0 0,6-7,-4 3,0 1,1 1,0 0,0 0,1 1,-1 0,17-5,5-4,-26 12,1 0,0 0,-1 1,1 0,0 1,0 0,9-1,-2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7.9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 1,'-3'0,"2"0,13 2,12 2,26 6,21 3,7 6,2 2,-10 1,-11-4,-13-5,-8-4,-8-4,-7-3,-6-1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9-22T16:09:09.9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79,'7'0,"1"-1,-1-1,0 1,0-1,0 0,0-1,8-4,8-2,11-1,0 1,1 1,0 2,50-3,145 8,-124 4,-68-4,-23 0,0 1,0 0,-1 1,1 1,0 0,0 1,14 5,146 58,-173-65,1 0,-1 0,1-1,-1 1,1 0,-1-1,1 0,0 0,-1 0,1 0,-1 0,1 0,0-1,3-1,-4 1,1 0,-1 0,0-1,0 1,-1-1,1 1,0-1,0 0,-1 1,1-1,-1 0,0 0,1 0,-1-1,1-2,5-9,-4 6,0 0,1 1,7-11,-4 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946997" y="235273"/>
            <a:ext cx="3077739" cy="468943"/>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1" name="Rectangle 3"/>
          <p:cNvSpPr>
            <a:spLocks noGrp="1" noChangeArrowheads="1"/>
          </p:cNvSpPr>
          <p:nvPr>
            <p:ph type="dt" idx="1"/>
          </p:nvPr>
        </p:nvSpPr>
        <p:spPr bwMode="auto">
          <a:xfrm>
            <a:off x="3473966" y="235273"/>
            <a:ext cx="3077739" cy="468943"/>
          </a:xfrm>
          <a:prstGeom prst="rect">
            <a:avLst/>
          </a:prstGeom>
          <a:noFill/>
          <a:ln w="9525">
            <a:noFill/>
            <a:miter lim="800000"/>
            <a:headEnd/>
            <a:tailEnd/>
          </a:ln>
          <a:effectLst/>
        </p:spPr>
        <p:txBody>
          <a:bodyPr vert="horz" wrap="square" lIns="19263" tIns="0" rIns="19263" bIns="0" numCol="1" anchor="t" anchorCtr="0" compatLnSpc="1">
            <a:prstTxWarp prst="textNoShape">
              <a:avLst/>
            </a:prstTxWarp>
          </a:bodyPr>
          <a:lstStyle>
            <a:lvl1pPr algn="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377860" name="Rectangle 4"/>
          <p:cNvSpPr>
            <a:spLocks noGrp="1" noRot="1" noChangeAspect="1" noChangeArrowheads="1" noTextEdit="1"/>
          </p:cNvSpPr>
          <p:nvPr>
            <p:ph type="sldImg" idx="2"/>
          </p:nvPr>
        </p:nvSpPr>
        <p:spPr bwMode="auto">
          <a:xfrm>
            <a:off x="919163" y="709613"/>
            <a:ext cx="5264150" cy="3509962"/>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46997" y="4458967"/>
            <a:ext cx="5208482" cy="4225293"/>
          </a:xfrm>
          <a:prstGeom prst="rect">
            <a:avLst/>
          </a:prstGeom>
          <a:noFill/>
          <a:ln w="9525">
            <a:noFill/>
            <a:miter lim="800000"/>
            <a:headEnd/>
            <a:tailEnd/>
          </a:ln>
          <a:effectLst/>
        </p:spPr>
        <p:txBody>
          <a:bodyPr vert="horz" wrap="square" lIns="93106" tIns="46554" rIns="93106" bIns="465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946997" y="8685861"/>
            <a:ext cx="3077739" cy="468943"/>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1974555" y="8685861"/>
            <a:ext cx="3077739" cy="468943"/>
          </a:xfrm>
          <a:prstGeom prst="rect">
            <a:avLst/>
          </a:prstGeom>
          <a:noFill/>
          <a:ln w="9525">
            <a:noFill/>
            <a:miter lim="800000"/>
            <a:headEnd/>
            <a:tailEnd/>
          </a:ln>
          <a:effectLst/>
        </p:spPr>
        <p:txBody>
          <a:bodyPr vert="horz" wrap="square" lIns="19263" tIns="0" rIns="19263" bIns="0" numCol="1" anchor="b" anchorCtr="0" compatLnSpc="1">
            <a:prstTxWarp prst="textNoShape">
              <a:avLst/>
            </a:prstTxWarp>
          </a:bodyPr>
          <a:lstStyle>
            <a:lvl1pPr algn="ctr" eaLnBrk="0" hangingPunct="0">
              <a:defRPr sz="1000" b="0" i="1">
                <a:solidFill>
                  <a:schemeClr val="hlink"/>
                </a:solidFill>
                <a:effectLst/>
                <a:latin typeface="Bookman Old Style" pitchFamily="18" charset="0"/>
                <a:cs typeface="+mn-cs"/>
              </a:defRPr>
            </a:lvl1pPr>
          </a:lstStyle>
          <a:p>
            <a:pPr>
              <a:defRPr/>
            </a:pPr>
            <a:fld id="{10C18F94-4DC1-47CC-8771-BE390CFA9E58}" type="slidenum">
              <a:rPr lang="en-US"/>
              <a:pPr>
                <a:defRPr/>
              </a:pPr>
              <a:t>‹#›</a:t>
            </a:fld>
            <a:endParaRPr lang="en-US" dirty="0"/>
          </a:p>
        </p:txBody>
      </p:sp>
    </p:spTree>
    <p:extLst>
      <p:ext uri="{BB962C8B-B14F-4D97-AF65-F5344CB8AC3E}">
        <p14:creationId xmlns:p14="http://schemas.microsoft.com/office/powerpoint/2010/main" val="265722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p:txBody>
          <a:bodyPr/>
          <a:lstStyle/>
          <a:p>
            <a:pPr>
              <a:defRPr/>
            </a:pPr>
            <a:fld id="{145A082C-BF8C-4E0B-A1F6-C4971F934965}" type="slidenum">
              <a:rPr lang="en-US" smtClean="0"/>
              <a:pPr>
                <a:defRPr/>
              </a:pPr>
              <a:t>1</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r>
              <a:rPr lang="en-US" sz="1400" dirty="0"/>
              <a:t>Understanding a book contract is not difficult -- but it does require reading a lot of fine print.</a:t>
            </a:r>
          </a:p>
          <a:p>
            <a:endParaRPr lang="en-US" sz="1400" dirty="0"/>
          </a:p>
          <a:p>
            <a:r>
              <a:rPr lang="en-US" sz="1400" dirty="0"/>
              <a:t>To illustrate the typical book contract, we have a handout today of the standard 4-page agreement issued by American Psychiatric Press, Inc.</a:t>
            </a:r>
          </a:p>
          <a:p>
            <a:endParaRPr lang="en-US" sz="1400" dirty="0"/>
          </a:p>
          <a:p>
            <a:r>
              <a:rPr lang="en-US" sz="1400" dirty="0"/>
              <a:t>Book publishers like to use a “boilerplate” contract because it is basically a form that specifies the publisher’s usual terms.</a:t>
            </a:r>
          </a:p>
          <a:p>
            <a:endParaRPr lang="en-US" sz="1400" dirty="0"/>
          </a:p>
          <a:p>
            <a:r>
              <a:rPr lang="en-US" sz="1400" dirty="0"/>
              <a:t>Blanks in the form are then filled in with specific details for each new author and work.</a:t>
            </a:r>
          </a:p>
          <a:p>
            <a:endParaRPr lang="en-US" sz="1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19163" y="709613"/>
            <a:ext cx="5264150" cy="3509962"/>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2605173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38</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19163" y="709613"/>
            <a:ext cx="5264150" cy="3509962"/>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65050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39</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19163" y="709613"/>
            <a:ext cx="5264150" cy="3509962"/>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2022229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9BA00A48-95CF-4EA0-ADF4-93CD7F0AE7A8}" type="slidenum">
              <a:rPr lang="en-US" altLang="en-US" smtClean="0">
                <a:latin typeface="Times New Roman" pitchFamily="18" charset="0"/>
              </a:rPr>
              <a:pPr/>
              <a:t>40</a:t>
            </a:fld>
            <a:endParaRPr lang="en-US" altLang="en-US" dirty="0">
              <a:latin typeface="Times New Roman" pitchFamily="18" charset="0"/>
            </a:endParaRPr>
          </a:p>
        </p:txBody>
      </p:sp>
      <p:sp>
        <p:nvSpPr>
          <p:cNvPr id="152579" name="Rectangle 2"/>
          <p:cNvSpPr>
            <a:spLocks noGrp="1" noRot="1" noChangeAspect="1" noChangeArrowheads="1" noTextEdit="1"/>
          </p:cNvSpPr>
          <p:nvPr>
            <p:ph type="sldImg"/>
          </p:nvPr>
        </p:nvSpPr>
        <p:spPr>
          <a:xfrm>
            <a:off x="919163" y="709613"/>
            <a:ext cx="5264150" cy="3509962"/>
          </a:xfrm>
          <a:ln/>
        </p:spPr>
      </p:sp>
      <p:sp>
        <p:nvSpPr>
          <p:cNvPr id="152580"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68780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3BB82DA-9B91-42B3-9A2D-7F9CA9306912}" type="slidenum">
              <a:rPr lang="en-US" altLang="en-US" smtClean="0">
                <a:latin typeface="Times New Roman" pitchFamily="18" charset="0"/>
              </a:rPr>
              <a:pPr/>
              <a:t>41</a:t>
            </a:fld>
            <a:endParaRPr lang="en-US" altLang="en-US" dirty="0">
              <a:latin typeface="Times New Roman" pitchFamily="18" charset="0"/>
            </a:endParaRPr>
          </a:p>
        </p:txBody>
      </p:sp>
      <p:sp>
        <p:nvSpPr>
          <p:cNvPr id="153603" name="Rectangle 2"/>
          <p:cNvSpPr>
            <a:spLocks noGrp="1" noRot="1" noChangeAspect="1" noChangeArrowheads="1" noTextEdit="1"/>
          </p:cNvSpPr>
          <p:nvPr>
            <p:ph type="sldImg"/>
          </p:nvPr>
        </p:nvSpPr>
        <p:spPr>
          <a:xfrm>
            <a:off x="919163" y="709613"/>
            <a:ext cx="5264150" cy="3509962"/>
          </a:xfrm>
          <a:ln/>
        </p:spPr>
      </p:sp>
      <p:sp>
        <p:nvSpPr>
          <p:cNvPr id="15360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59119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46</a:t>
            </a:fld>
            <a:endParaRPr lang="en-US" dirty="0"/>
          </a:p>
        </p:txBody>
      </p:sp>
    </p:spTree>
    <p:extLst>
      <p:ext uri="{BB962C8B-B14F-4D97-AF65-F5344CB8AC3E}">
        <p14:creationId xmlns:p14="http://schemas.microsoft.com/office/powerpoint/2010/main" val="3825740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48472586-5A3E-40F6-86A5-AED5770CBF4D}" type="slidenum">
              <a:rPr lang="en-US" altLang="en-US" smtClean="0"/>
              <a:pPr/>
              <a:t>68</a:t>
            </a:fld>
            <a:endParaRPr lang="en-US" altLang="en-US" dirty="0"/>
          </a:p>
        </p:txBody>
      </p:sp>
      <p:sp>
        <p:nvSpPr>
          <p:cNvPr id="158723" name="Rectangle 2"/>
          <p:cNvSpPr>
            <a:spLocks noGrp="1" noRot="1" noChangeAspect="1" noChangeArrowheads="1" noTextEdit="1"/>
          </p:cNvSpPr>
          <p:nvPr>
            <p:ph type="sldImg"/>
          </p:nvPr>
        </p:nvSpPr>
        <p:spPr>
          <a:xfrm>
            <a:off x="919163" y="709613"/>
            <a:ext cx="5264150" cy="3509962"/>
          </a:xfrm>
          <a:ln/>
        </p:spPr>
      </p:sp>
      <p:sp>
        <p:nvSpPr>
          <p:cNvPr id="15872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705547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E97734E-7D98-489F-9674-96D5D25E3337}" type="slidenum">
              <a:rPr lang="en-US" altLang="en-US" smtClean="0"/>
              <a:pPr/>
              <a:t>69</a:t>
            </a:fld>
            <a:endParaRPr lang="en-US" altLang="en-US" dirty="0"/>
          </a:p>
        </p:txBody>
      </p:sp>
      <p:sp>
        <p:nvSpPr>
          <p:cNvPr id="159747" name="Rectangle 2"/>
          <p:cNvSpPr>
            <a:spLocks noGrp="1" noRot="1" noChangeAspect="1" noChangeArrowheads="1" noTextEdit="1"/>
          </p:cNvSpPr>
          <p:nvPr>
            <p:ph type="sldImg"/>
          </p:nvPr>
        </p:nvSpPr>
        <p:spPr>
          <a:xfrm>
            <a:off x="919163" y="709613"/>
            <a:ext cx="5264150" cy="3509962"/>
          </a:xfrm>
          <a:ln/>
        </p:spPr>
      </p:sp>
      <p:sp>
        <p:nvSpPr>
          <p:cNvPr id="159748"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835655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E187E9C-EE7F-427C-9624-D79D3DB76DF0}" type="slidenum">
              <a:rPr lang="en-US" altLang="en-US" smtClean="0"/>
              <a:pPr/>
              <a:t>70</a:t>
            </a:fld>
            <a:endParaRPr lang="en-US" altLang="en-US" dirty="0"/>
          </a:p>
        </p:txBody>
      </p:sp>
      <p:sp>
        <p:nvSpPr>
          <p:cNvPr id="161795" name="Rectangle 2"/>
          <p:cNvSpPr>
            <a:spLocks noGrp="1" noRot="1" noChangeAspect="1" noChangeArrowheads="1" noTextEdit="1"/>
          </p:cNvSpPr>
          <p:nvPr>
            <p:ph type="sldImg"/>
          </p:nvPr>
        </p:nvSpPr>
        <p:spPr>
          <a:xfrm>
            <a:off x="911225" y="703263"/>
            <a:ext cx="5283200" cy="3521075"/>
          </a:xfrm>
          <a:ln/>
        </p:spPr>
      </p:sp>
      <p:sp>
        <p:nvSpPr>
          <p:cNvPr id="16179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37631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1473CF32-AAA4-4ECE-96FD-13B1C0E01DC6}" type="slidenum">
              <a:rPr lang="en-US" altLang="en-US" smtClean="0"/>
              <a:pPr/>
              <a:t>71</a:t>
            </a:fld>
            <a:endParaRPr lang="en-US" altLang="en-US" dirty="0"/>
          </a:p>
        </p:txBody>
      </p:sp>
      <p:sp>
        <p:nvSpPr>
          <p:cNvPr id="162819" name="Rectangle 7"/>
          <p:cNvSpPr txBox="1">
            <a:spLocks noGrp="1" noChangeArrowheads="1"/>
          </p:cNvSpPr>
          <p:nvPr/>
        </p:nvSpPr>
        <p:spPr bwMode="auto">
          <a:xfrm>
            <a:off x="4112494" y="8902220"/>
            <a:ext cx="3146134" cy="468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6" tIns="46217" rIns="92436" bIns="46217"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1F6BECCB-96C7-4585-8D56-80F125BA5B80}" type="slidenum">
              <a:rPr lang="en-US" altLang="en-US" sz="1200">
                <a:ea typeface="ＭＳ Ｐゴシック" pitchFamily="34" charset="-128"/>
              </a:rPr>
              <a:pPr algn="r" eaLnBrk="1" hangingPunct="1"/>
              <a:t>71</a:t>
            </a:fld>
            <a:endParaRPr lang="en-US" altLang="en-US" sz="1200" dirty="0">
              <a:ea typeface="ＭＳ Ｐゴシック" pitchFamily="34" charset="-128"/>
            </a:endParaRPr>
          </a:p>
        </p:txBody>
      </p:sp>
      <p:sp>
        <p:nvSpPr>
          <p:cNvPr id="162820" name="Rectangle 2"/>
          <p:cNvSpPr>
            <a:spLocks noGrp="1" noRot="1" noChangeAspect="1" noChangeArrowheads="1" noTextEdit="1"/>
          </p:cNvSpPr>
          <p:nvPr>
            <p:ph type="sldImg"/>
          </p:nvPr>
        </p:nvSpPr>
        <p:spPr>
          <a:xfrm>
            <a:off x="1001713" y="708025"/>
            <a:ext cx="5257800" cy="3505200"/>
          </a:xfrm>
          <a:ln/>
        </p:spPr>
      </p:sp>
      <p:sp>
        <p:nvSpPr>
          <p:cNvPr id="162821" name="Rectangle 3"/>
          <p:cNvSpPr>
            <a:spLocks noGrp="1" noChangeArrowheads="1"/>
          </p:cNvSpPr>
          <p:nvPr>
            <p:ph type="body" idx="1"/>
          </p:nvPr>
        </p:nvSpPr>
        <p:spPr>
          <a:xfrm>
            <a:off x="727715" y="4451923"/>
            <a:ext cx="5804884" cy="4217611"/>
          </a:xfrm>
          <a:noFill/>
        </p:spPr>
        <p:txBody>
          <a:bodyPr lIns="92436" tIns="46217" rIns="92436" bIns="46217"/>
          <a:lstStyle/>
          <a:p>
            <a:endParaRPr lang="de-DE" altLang="en-US">
              <a:latin typeface="Arial" pitchFamily="34" charset="0"/>
            </a:endParaRPr>
          </a:p>
        </p:txBody>
      </p:sp>
    </p:spTree>
    <p:extLst>
      <p:ext uri="{BB962C8B-B14F-4D97-AF65-F5344CB8AC3E}">
        <p14:creationId xmlns:p14="http://schemas.microsoft.com/office/powerpoint/2010/main" val="4156557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E5A01B2-E641-4801-97D6-52CB67B44C0B}" type="slidenum">
              <a:rPr lang="en-US" altLang="en-US" smtClean="0"/>
              <a:pPr/>
              <a:t>73</a:t>
            </a:fld>
            <a:endParaRPr lang="en-US" altLang="en-US" dirty="0"/>
          </a:p>
        </p:txBody>
      </p:sp>
      <p:sp>
        <p:nvSpPr>
          <p:cNvPr id="171011" name="Rectangle 2"/>
          <p:cNvSpPr>
            <a:spLocks noGrp="1" noRot="1" noChangeAspect="1" noChangeArrowheads="1" noTextEdit="1"/>
          </p:cNvSpPr>
          <p:nvPr>
            <p:ph type="sldImg"/>
          </p:nvPr>
        </p:nvSpPr>
        <p:spPr>
          <a:xfrm>
            <a:off x="911225" y="703263"/>
            <a:ext cx="5283200" cy="3521075"/>
          </a:xfrm>
          <a:ln/>
        </p:spPr>
      </p:sp>
      <p:sp>
        <p:nvSpPr>
          <p:cNvPr id="17101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671402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5036B568-4C66-4602-9F9A-0E4B126142B5}" type="slidenum">
              <a:rPr lang="en-US" altLang="en-US" smtClean="0"/>
              <a:pPr/>
              <a:t>74</a:t>
            </a:fld>
            <a:endParaRPr lang="en-US" altLang="en-US" dirty="0"/>
          </a:p>
        </p:txBody>
      </p:sp>
      <p:sp>
        <p:nvSpPr>
          <p:cNvPr id="173059" name="Rectangle 2"/>
          <p:cNvSpPr>
            <a:spLocks noGrp="1" noRot="1" noChangeAspect="1" noChangeArrowheads="1" noTextEdit="1"/>
          </p:cNvSpPr>
          <p:nvPr>
            <p:ph type="sldImg"/>
          </p:nvPr>
        </p:nvSpPr>
        <p:spPr>
          <a:xfrm>
            <a:off x="911225" y="703263"/>
            <a:ext cx="5283200" cy="3521075"/>
          </a:xfrm>
          <a:ln/>
        </p:spPr>
      </p:sp>
      <p:sp>
        <p:nvSpPr>
          <p:cNvPr id="17306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203592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6402371D-A44A-4809-95E5-3F8AFDD18DCD}" type="slidenum">
              <a:rPr lang="en-US" altLang="en-US" smtClean="0"/>
              <a:pPr/>
              <a:t>78</a:t>
            </a:fld>
            <a:endParaRPr lang="en-US" altLang="en-US" dirty="0"/>
          </a:p>
        </p:txBody>
      </p:sp>
      <p:sp>
        <p:nvSpPr>
          <p:cNvPr id="175107" name="Rectangle 2"/>
          <p:cNvSpPr>
            <a:spLocks noGrp="1" noRot="1" noChangeAspect="1" noChangeArrowheads="1" noTextEdit="1"/>
          </p:cNvSpPr>
          <p:nvPr>
            <p:ph type="sldImg"/>
          </p:nvPr>
        </p:nvSpPr>
        <p:spPr>
          <a:xfrm>
            <a:off x="911225" y="703263"/>
            <a:ext cx="5283200" cy="3521075"/>
          </a:xfrm>
          <a:ln/>
        </p:spPr>
      </p:sp>
      <p:sp>
        <p:nvSpPr>
          <p:cNvPr id="175108"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3731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E94C46EB-CFBE-42C7-8269-11E811707313}" type="slidenum">
              <a:rPr lang="en-US" altLang="en-US" smtClean="0"/>
              <a:pPr/>
              <a:t>79</a:t>
            </a:fld>
            <a:endParaRPr lang="en-US" altLang="en-US" dirty="0"/>
          </a:p>
        </p:txBody>
      </p:sp>
      <p:sp>
        <p:nvSpPr>
          <p:cNvPr id="181251" name="Rectangle 2"/>
          <p:cNvSpPr>
            <a:spLocks noGrp="1" noRot="1" noChangeAspect="1" noChangeArrowheads="1" noTextEdit="1"/>
          </p:cNvSpPr>
          <p:nvPr>
            <p:ph type="sldImg"/>
          </p:nvPr>
        </p:nvSpPr>
        <p:spPr>
          <a:xfrm>
            <a:off x="911225" y="703263"/>
            <a:ext cx="5283200" cy="3521075"/>
          </a:xfrm>
          <a:ln/>
        </p:spPr>
      </p:sp>
      <p:sp>
        <p:nvSpPr>
          <p:cNvPr id="18125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214000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7686D1B1-CDD6-4EE9-8238-D4390109B5E9}" type="slidenum">
              <a:rPr lang="en-US" altLang="en-US" smtClean="0"/>
              <a:pPr/>
              <a:t>80</a:t>
            </a:fld>
            <a:endParaRPr lang="en-US" altLang="en-US" dirty="0"/>
          </a:p>
        </p:txBody>
      </p:sp>
      <p:sp>
        <p:nvSpPr>
          <p:cNvPr id="182275" name="Rectangle 2"/>
          <p:cNvSpPr>
            <a:spLocks noGrp="1" noRot="1" noChangeAspect="1" noChangeArrowheads="1" noTextEdit="1"/>
          </p:cNvSpPr>
          <p:nvPr>
            <p:ph type="sldImg"/>
          </p:nvPr>
        </p:nvSpPr>
        <p:spPr>
          <a:xfrm>
            <a:off x="892175" y="696913"/>
            <a:ext cx="5229225" cy="3486150"/>
          </a:xfrm>
          <a:ln/>
        </p:spPr>
      </p:sp>
      <p:sp>
        <p:nvSpPr>
          <p:cNvPr id="18227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462472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90</a:t>
            </a:fld>
            <a:endParaRPr lang="en-US" altLang="en-US" dirty="0"/>
          </a:p>
        </p:txBody>
      </p:sp>
      <p:sp>
        <p:nvSpPr>
          <p:cNvPr id="183299" name="Rectangle 2"/>
          <p:cNvSpPr>
            <a:spLocks noGrp="1" noRot="1" noChangeAspect="1" noChangeArrowheads="1" noTextEdit="1"/>
          </p:cNvSpPr>
          <p:nvPr>
            <p:ph type="sldImg"/>
          </p:nvPr>
        </p:nvSpPr>
        <p:spPr>
          <a:xfrm>
            <a:off x="892175" y="696913"/>
            <a:ext cx="5229225" cy="3486150"/>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660018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271" indent="-288950">
              <a:defRPr>
                <a:solidFill>
                  <a:schemeClr val="tx1"/>
                </a:solidFill>
                <a:latin typeface="Arial" pitchFamily="34" charset="0"/>
              </a:defRPr>
            </a:lvl2pPr>
            <a:lvl3pPr marL="1155802" indent="-231160">
              <a:defRPr>
                <a:solidFill>
                  <a:schemeClr val="tx1"/>
                </a:solidFill>
                <a:latin typeface="Arial" pitchFamily="34" charset="0"/>
              </a:defRPr>
            </a:lvl3pPr>
            <a:lvl4pPr marL="1618122" indent="-231160">
              <a:defRPr>
                <a:solidFill>
                  <a:schemeClr val="tx1"/>
                </a:solidFill>
                <a:latin typeface="Arial" pitchFamily="34" charset="0"/>
              </a:defRPr>
            </a:lvl4pPr>
            <a:lvl5pPr marL="2080443" indent="-231160">
              <a:defRPr>
                <a:solidFill>
                  <a:schemeClr val="tx1"/>
                </a:solidFill>
                <a:latin typeface="Arial" pitchFamily="34" charset="0"/>
              </a:defRPr>
            </a:lvl5pPr>
            <a:lvl6pPr marL="2542764" indent="-231160" eaLnBrk="0" fontAlgn="base" hangingPunct="0">
              <a:spcBef>
                <a:spcPct val="0"/>
              </a:spcBef>
              <a:spcAft>
                <a:spcPct val="0"/>
              </a:spcAft>
              <a:defRPr>
                <a:solidFill>
                  <a:schemeClr val="tx1"/>
                </a:solidFill>
                <a:latin typeface="Arial" pitchFamily="34" charset="0"/>
              </a:defRPr>
            </a:lvl6pPr>
            <a:lvl7pPr marL="3005084" indent="-231160" eaLnBrk="0" fontAlgn="base" hangingPunct="0">
              <a:spcBef>
                <a:spcPct val="0"/>
              </a:spcBef>
              <a:spcAft>
                <a:spcPct val="0"/>
              </a:spcAft>
              <a:defRPr>
                <a:solidFill>
                  <a:schemeClr val="tx1"/>
                </a:solidFill>
                <a:latin typeface="Arial" pitchFamily="34" charset="0"/>
              </a:defRPr>
            </a:lvl7pPr>
            <a:lvl8pPr marL="3467405" indent="-231160" eaLnBrk="0" fontAlgn="base" hangingPunct="0">
              <a:spcBef>
                <a:spcPct val="0"/>
              </a:spcBef>
              <a:spcAft>
                <a:spcPct val="0"/>
              </a:spcAft>
              <a:defRPr>
                <a:solidFill>
                  <a:schemeClr val="tx1"/>
                </a:solidFill>
                <a:latin typeface="Arial" pitchFamily="34" charset="0"/>
              </a:defRPr>
            </a:lvl8pPr>
            <a:lvl9pPr marL="3929725" indent="-231160" eaLnBrk="0" fontAlgn="base" hangingPunct="0">
              <a:spcBef>
                <a:spcPct val="0"/>
              </a:spcBef>
              <a:spcAft>
                <a:spcPct val="0"/>
              </a:spcAft>
              <a:defRPr>
                <a:solidFill>
                  <a:schemeClr val="tx1"/>
                </a:solidFill>
                <a:latin typeface="Arial" pitchFamily="34" charset="0"/>
              </a:defRPr>
            </a:lvl9pPr>
          </a:lstStyle>
          <a:p>
            <a:fld id="{0BC753C1-4B61-441A-9482-F7063121F629}" type="slidenum">
              <a:rPr lang="en-US" altLang="en-US" smtClean="0"/>
              <a:pPr/>
              <a:t>92</a:t>
            </a:fld>
            <a:endParaRPr lang="en-US" altLang="en-US" dirty="0"/>
          </a:p>
        </p:txBody>
      </p:sp>
      <p:sp>
        <p:nvSpPr>
          <p:cNvPr id="184323" name="Rectangle 2"/>
          <p:cNvSpPr>
            <a:spLocks noGrp="1" noRot="1" noChangeAspect="1" noChangeArrowheads="1" noTextEdit="1"/>
          </p:cNvSpPr>
          <p:nvPr>
            <p:ph type="sldImg"/>
          </p:nvPr>
        </p:nvSpPr>
        <p:spPr>
          <a:xfrm>
            <a:off x="911225" y="703263"/>
            <a:ext cx="5283200" cy="3521075"/>
          </a:xfrm>
          <a:ln/>
        </p:spPr>
      </p:sp>
      <p:sp>
        <p:nvSpPr>
          <p:cNvPr id="184324"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7269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0C18F94-4DC1-47CC-8771-BE390CFA9E58}" type="slidenum">
              <a:rPr lang="en-US" smtClean="0"/>
              <a:pPr>
                <a:defRPr/>
              </a:pPr>
              <a:t>146</a:t>
            </a:fld>
            <a:endParaRPr lang="en-US" dirty="0"/>
          </a:p>
        </p:txBody>
      </p:sp>
    </p:spTree>
    <p:extLst>
      <p:ext uri="{BB962C8B-B14F-4D97-AF65-F5344CB8AC3E}">
        <p14:creationId xmlns:p14="http://schemas.microsoft.com/office/powerpoint/2010/main" val="3355203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09613"/>
            <a:ext cx="5264150" cy="3509962"/>
          </a:xfrm>
        </p:spPr>
      </p:sp>
      <p:sp>
        <p:nvSpPr>
          <p:cNvPr id="3" name="Notes Placeholder 2"/>
          <p:cNvSpPr>
            <a:spLocks noGrp="1"/>
          </p:cNvSpPr>
          <p:nvPr>
            <p:ph type="body" idx="1"/>
          </p:nvPr>
        </p:nvSpPr>
        <p:spPr/>
        <p:txBody>
          <a:bodyPr>
            <a:normAutofit/>
          </a:bodyPr>
          <a:lstStyle/>
          <a:p>
            <a:r>
              <a:rPr lang="en-US" dirty="0"/>
              <a:t>Modeled after existing</a:t>
            </a:r>
            <a:r>
              <a:rPr lang="en-US" baseline="0" dirty="0"/>
              <a:t> SPJ protocols for adult risk assessment, the SAVRY consists of 24 different risk items and 6 protective items that are derived from existing research and professional literature. Risk items provide a rating choice of either low, moderate, or high, while protective items provide a choice of either present or absent. It is specifically intended to assess the risk of violence in adolescents between the ages of 12 and 18 in order to determine the degree of possible future violence. The purpose of its design is to guide professionals from a variety of disciplines in both risk assessment and intervention planning for the troubled youth. Authors aimed for an assessment guide that was systematic, empirically grounded, developmentally informed, treatment-oriented, flexible, and practical. Systematic in that there are clear cut operational definitions for each primary factor, empirically grounded in that the items of the assessment are based on the best available research in the field, developmentally informed in that both risk and protective factors are the best fit for adolescents, as opposed to small children or adults, treatment-oriented in that the assessment must provide suggestions for treatment, flexible in that it allows for case-specific factors, as well as those grounded in research, and finally practical in that, it should take a certain amount of time to complete the assessment and any additional time after that is really not necessary. </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167</a:t>
            </a:fld>
            <a:endParaRPr lang="en-US" dirty="0"/>
          </a:p>
        </p:txBody>
      </p:sp>
    </p:spTree>
    <p:extLst>
      <p:ext uri="{BB962C8B-B14F-4D97-AF65-F5344CB8AC3E}">
        <p14:creationId xmlns:p14="http://schemas.microsoft.com/office/powerpoint/2010/main" val="4181556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a:t>What does the SAVRY measure?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Juvenile risk for violence (used to </a:t>
            </a:r>
            <a:r>
              <a:rPr lang="en-US" b="1" dirty="0"/>
              <a:t>assist </a:t>
            </a:r>
            <a:r>
              <a:rPr lang="en-US" dirty="0"/>
              <a:t>professional evaluators in assessing and making judgments about a juvenile’s risk for violence)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Violence defined  (an act of battery or physical violence that is sufficiently severe to cause injury to another person or persons (e.g., cuts, bruises, broken bones, death), regardless of whether injury actually occurs; it is any forcible act of sexual assault; a threat made with a weapon in hand.  Should be of sufficient severity that criminal charges either do, or could, result.  What is not considered violence:  accidental or unintentional injury;  or threats in the absence of physical violence; possession of weapon unless used on someone or threatens someone with it.</a:t>
            </a:r>
          </a:p>
          <a:p>
            <a:pPr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Reactive Aggression (impulsive; hostile; occurs in response to perceived threat or provocation (real or imagined)  Studies show tends to be</a:t>
            </a:r>
            <a:r>
              <a:rPr lang="en-US" baseline="0" dirty="0"/>
              <a:t> more girls.</a:t>
            </a:r>
            <a:endParaRPr lang="en-US" dirty="0"/>
          </a:p>
          <a:p>
            <a:pPr lvl="1"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Proactive Aggression (instrumental, controlled, and predatory aggression; violence is goal directed and used as an instrument or tool to achieve a goal other than the physical harm of the victim; do not occur in response to perceived provocation, not impulsive; no high levels of angry arousal). Studies show tends to be more boys.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Dangerousness or “risk” as a construct is now viewed as contextual, or highly dependent on situations and circumstances; it is dynamic, subject to change; continuous.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Used to be many false positives when assessing dangerousness.  Now accuracy in prediction is better.</a:t>
            </a:r>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7289E4-54A9-49EC-927C-C5CB05829316}" type="slidenum">
              <a:rPr lang="en-US" smtClean="0"/>
              <a:pPr fontAlgn="base">
                <a:spcBef>
                  <a:spcPct val="0"/>
                </a:spcBef>
                <a:spcAft>
                  <a:spcPct val="0"/>
                </a:spcAft>
                <a:defRPr/>
              </a:pPr>
              <a:t>168</a:t>
            </a:fld>
            <a:endParaRPr lang="en-US" dirty="0"/>
          </a:p>
        </p:txBody>
      </p:sp>
    </p:spTree>
    <p:extLst>
      <p:ext uri="{BB962C8B-B14F-4D97-AF65-F5344CB8AC3E}">
        <p14:creationId xmlns:p14="http://schemas.microsoft.com/office/powerpoint/2010/main" val="4267318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Why was the SAVRY developed?</a:t>
            </a:r>
          </a:p>
          <a:p>
            <a:pPr eaLnBrk="1" hangingPunct="1">
              <a:spcBef>
                <a:spcPct val="0"/>
              </a:spcBef>
            </a:pPr>
            <a:r>
              <a:rPr lang="en-US" dirty="0"/>
              <a:t> </a:t>
            </a:r>
          </a:p>
          <a:p>
            <a:pPr eaLnBrk="1" hangingPunct="1">
              <a:spcBef>
                <a:spcPct val="0"/>
              </a:spcBef>
            </a:pPr>
            <a:r>
              <a:rPr lang="en-US" dirty="0"/>
              <a:t>Adult version not adequate (HCR-20) (contextual/dynamic risk factors equally if not more predictive of future violence than historical risk factors)</a:t>
            </a:r>
          </a:p>
          <a:p>
            <a:pPr eaLnBrk="1" hangingPunct="1">
              <a:spcBef>
                <a:spcPct val="0"/>
              </a:spcBef>
            </a:pPr>
            <a:endParaRPr lang="en-US" dirty="0"/>
          </a:p>
          <a:p>
            <a:pPr eaLnBrk="1" hangingPunct="1">
              <a:spcBef>
                <a:spcPct val="0"/>
              </a:spcBef>
            </a:pPr>
            <a:r>
              <a:rPr lang="en-US" dirty="0"/>
              <a:t>Considers developmental factors (time of significant change: physically, intellectually, socially, emotionally.  Most youth who are violent during adolescence do not persist in this behavior later in life; nature and degree of violence risk may frequently change or vary; personality traits much less stable</a:t>
            </a:r>
            <a:r>
              <a:rPr lang="en-US" baseline="0" dirty="0"/>
              <a:t> </a:t>
            </a:r>
            <a:r>
              <a:rPr lang="en-US" dirty="0"/>
              <a:t>than that of adults; makes adolescents “moving targets” and more difficult to characterize based on observations made at any single point in time.)</a:t>
            </a:r>
          </a:p>
          <a:p>
            <a:pPr eaLnBrk="1" hangingPunct="1">
              <a:spcBef>
                <a:spcPct val="0"/>
              </a:spcBef>
            </a:pPr>
            <a:endParaRPr lang="en-US" dirty="0"/>
          </a:p>
          <a:p>
            <a:pPr eaLnBrk="1" hangingPunct="1">
              <a:spcBef>
                <a:spcPct val="0"/>
              </a:spcBef>
            </a:pPr>
            <a:r>
              <a:rPr lang="en-US" dirty="0"/>
              <a:t>To </a:t>
            </a:r>
            <a:r>
              <a:rPr lang="en-US" u="sng" dirty="0"/>
              <a:t>assist</a:t>
            </a:r>
            <a:r>
              <a:rPr lang="en-US" dirty="0"/>
              <a:t> in structuring assessment</a:t>
            </a:r>
          </a:p>
          <a:p>
            <a:pPr eaLnBrk="1" hangingPunct="1">
              <a:spcBef>
                <a:spcPct val="0"/>
              </a:spcBef>
            </a:pPr>
            <a:endParaRPr lang="en-US" dirty="0"/>
          </a:p>
          <a:p>
            <a:pPr eaLnBrk="1" hangingPunct="1">
              <a:spcBef>
                <a:spcPct val="0"/>
              </a:spcBef>
            </a:pPr>
            <a:r>
              <a:rPr lang="en-US" dirty="0"/>
              <a:t>Useful in intervention planning/monitoring (emphasis is on dynamic factors) </a:t>
            </a:r>
          </a:p>
          <a:p>
            <a:pPr eaLnBrk="1" hangingPunct="1">
              <a:spcBef>
                <a:spcPct val="0"/>
              </a:spcBef>
            </a:pPr>
            <a:endParaRPr lang="en-US" dirty="0"/>
          </a:p>
          <a:p>
            <a:pPr eaLnBrk="1" hangingPunct="1">
              <a:spcBef>
                <a:spcPct val="0"/>
              </a:spcBef>
            </a:pPr>
            <a:r>
              <a:rPr lang="en-US" dirty="0"/>
              <a:t>An increase in youth violence has led to an emphasis on assessing and reducing violence.</a:t>
            </a:r>
          </a:p>
          <a:p>
            <a:pPr eaLnBrk="1" hangingPunct="1">
              <a:spcBef>
                <a:spcPct val="0"/>
              </a:spcBef>
            </a:pPr>
            <a:endParaRPr lang="en-US" dirty="0"/>
          </a:p>
          <a:p>
            <a:pPr eaLnBrk="1" hangingPunct="1">
              <a:spcBef>
                <a:spcPct val="0"/>
              </a:spcBef>
            </a:pPr>
            <a:r>
              <a:rPr lang="en-US" dirty="0"/>
              <a:t>Public attention to mass murders within schools</a:t>
            </a:r>
            <a:r>
              <a:rPr lang="en-US" baseline="0" dirty="0"/>
              <a:t> increased the need for proper assessment tools.</a:t>
            </a:r>
          </a:p>
          <a:p>
            <a:pPr eaLnBrk="1" hangingPunct="1">
              <a:spcBef>
                <a:spcPct val="0"/>
              </a:spcBef>
            </a:pPr>
            <a:endParaRPr lang="en-US" dirty="0"/>
          </a:p>
          <a:p>
            <a:pPr eaLnBrk="1" hangingPunct="1">
              <a:spcBef>
                <a:spcPct val="0"/>
              </a:spcBef>
            </a:pPr>
            <a:r>
              <a:rPr lang="en-US" dirty="0"/>
              <a:t>Developed by Randy Borum, Patrick Bartel, and Adelle Forth</a:t>
            </a: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876C28-C9EB-4515-85B6-DD05AAE1ADE1}" type="slidenum">
              <a:rPr lang="en-US" smtClean="0"/>
              <a:pPr fontAlgn="base">
                <a:spcBef>
                  <a:spcPct val="0"/>
                </a:spcBef>
                <a:spcAft>
                  <a:spcPct val="0"/>
                </a:spcAft>
                <a:defRPr/>
              </a:pPr>
              <a:t>169</a:t>
            </a:fld>
            <a:endParaRPr lang="en-US" dirty="0"/>
          </a:p>
        </p:txBody>
      </p:sp>
    </p:spTree>
    <p:extLst>
      <p:ext uri="{BB962C8B-B14F-4D97-AF65-F5344CB8AC3E}">
        <p14:creationId xmlns:p14="http://schemas.microsoft.com/office/powerpoint/2010/main" val="94145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Who is the SAVRY used with?</a:t>
            </a:r>
          </a:p>
          <a:p>
            <a:pPr eaLnBrk="1" hangingPunct="1">
              <a:spcBef>
                <a:spcPct val="0"/>
              </a:spcBef>
            </a:pPr>
            <a:r>
              <a:rPr lang="en-US" dirty="0"/>
              <a:t> </a:t>
            </a:r>
          </a:p>
          <a:p>
            <a:pPr eaLnBrk="1" hangingPunct="1">
              <a:spcBef>
                <a:spcPct val="0"/>
              </a:spcBef>
            </a:pPr>
            <a:r>
              <a:rPr lang="en-US" dirty="0"/>
              <a:t>Adolescent population</a:t>
            </a:r>
          </a:p>
          <a:p>
            <a:pPr eaLnBrk="1" hangingPunct="1">
              <a:spcBef>
                <a:spcPct val="0"/>
              </a:spcBef>
            </a:pPr>
            <a:r>
              <a:rPr lang="en-US" dirty="0"/>
              <a:t> </a:t>
            </a:r>
          </a:p>
          <a:p>
            <a:pPr lvl="1" eaLnBrk="1" hangingPunct="1">
              <a:spcBef>
                <a:spcPct val="0"/>
              </a:spcBef>
            </a:pPr>
            <a:r>
              <a:rPr lang="en-US" dirty="0"/>
              <a:t>Between the 12-18 years old (can be used in slightly older or slightly younger, it’s not recommended.  Suggest to use other SPJs, HCR-20: Assessing Risk for Violence or the Early Assessment Risk List for Boys/Girls:  EARL-20B or EARL-21G)</a:t>
            </a:r>
          </a:p>
          <a:p>
            <a:pPr lvl="1" eaLnBrk="1" hangingPunct="1">
              <a:spcBef>
                <a:spcPct val="0"/>
              </a:spcBef>
            </a:pPr>
            <a:endParaRPr lang="en-US" dirty="0"/>
          </a:p>
          <a:p>
            <a:pPr lvl="1" eaLnBrk="1" hangingPunct="1">
              <a:spcBef>
                <a:spcPct val="0"/>
              </a:spcBef>
            </a:pPr>
            <a:r>
              <a:rPr lang="en-US" dirty="0"/>
              <a:t>Males and females (research has shown that many risk and protective factors are similar) (exceptions:  trauma, particularly sexual abuse, and caregiver disruption has greater impact on girls)</a:t>
            </a:r>
          </a:p>
          <a:p>
            <a:pPr lvl="1" eaLnBrk="1" hangingPunct="1">
              <a:spcBef>
                <a:spcPct val="0"/>
              </a:spcBef>
            </a:pPr>
            <a:endParaRPr lang="en-US" dirty="0"/>
          </a:p>
          <a:p>
            <a:pPr lvl="1" eaLnBrk="1" hangingPunct="1">
              <a:spcBef>
                <a:spcPct val="0"/>
              </a:spcBef>
            </a:pPr>
            <a:r>
              <a:rPr lang="en-US" dirty="0"/>
              <a:t>Juvenile justice system (context)</a:t>
            </a:r>
          </a:p>
          <a:p>
            <a:pPr lvl="1" eaLnBrk="1" hangingPunct="1">
              <a:spcBef>
                <a:spcPct val="0"/>
              </a:spcBef>
            </a:pPr>
            <a:endParaRPr lang="en-US" dirty="0"/>
          </a:p>
          <a:p>
            <a:pPr lvl="1" eaLnBrk="1" hangingPunct="1">
              <a:spcBef>
                <a:spcPct val="0"/>
              </a:spcBef>
            </a:pPr>
            <a:r>
              <a:rPr lang="en-US" dirty="0"/>
              <a:t>Psychiatric inpatient/outpatient (context)</a:t>
            </a:r>
          </a:p>
          <a:p>
            <a:pPr lvl="1" eaLnBrk="1" hangingPunct="1">
              <a:spcBef>
                <a:spcPct val="0"/>
              </a:spcBef>
            </a:pPr>
            <a:endParaRPr lang="en-US" dirty="0"/>
          </a:p>
          <a:p>
            <a:pPr lvl="1" eaLnBrk="1" hangingPunct="1">
              <a:spcBef>
                <a:spcPct val="0"/>
              </a:spcBef>
            </a:pPr>
            <a:r>
              <a:rPr lang="en-US" dirty="0"/>
              <a:t>Educational settings (context) (helpful w/ bullies who can become future adult criminals; will be drawn out due to anti-bullying legislation; intervene here)</a:t>
            </a:r>
          </a:p>
          <a:p>
            <a:pPr lvl="1" eaLnBrk="1" hangingPunct="1">
              <a:spcBef>
                <a:spcPct val="0"/>
              </a:spcBef>
            </a:pPr>
            <a:endParaRPr lang="en-US" dirty="0"/>
          </a:p>
          <a:p>
            <a:pPr lvl="1" eaLnBrk="1" hangingPunct="1">
              <a:spcBef>
                <a:spcPct val="0"/>
              </a:spcBef>
            </a:pPr>
            <a:r>
              <a:rPr lang="en-US" dirty="0"/>
              <a:t>Minority youth (not a lot of studies done; however, it was found that items and ratings work with minority</a:t>
            </a:r>
            <a:r>
              <a:rPr lang="en-US" baseline="0" dirty="0"/>
              <a:t> youth.)</a:t>
            </a:r>
          </a:p>
          <a:p>
            <a:pPr lvl="1" eaLnBrk="1" hangingPunct="1">
              <a:spcBef>
                <a:spcPct val="0"/>
              </a:spcBef>
            </a:pPr>
            <a:r>
              <a:rPr lang="en-US" dirty="0"/>
              <a:t>Not systematically biased against minority youth, esp. African American and Hispanic)</a:t>
            </a: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1F1205-9B66-4B05-B927-8496DC8C075F}" type="slidenum">
              <a:rPr lang="en-US" smtClean="0"/>
              <a:pPr fontAlgn="base">
                <a:spcBef>
                  <a:spcPct val="0"/>
                </a:spcBef>
                <a:spcAft>
                  <a:spcPct val="0"/>
                </a:spcAft>
                <a:defRPr/>
              </a:pPr>
              <a:t>170</a:t>
            </a:fld>
            <a:endParaRPr lang="en-US" dirty="0"/>
          </a:p>
        </p:txBody>
      </p:sp>
    </p:spTree>
    <p:extLst>
      <p:ext uri="{BB962C8B-B14F-4D97-AF65-F5344CB8AC3E}">
        <p14:creationId xmlns:p14="http://schemas.microsoft.com/office/powerpoint/2010/main" val="2261293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3DB758-DAD0-4948-B395-AD46B1CD3D39}" type="slidenum">
              <a:rPr lang="en-US"/>
              <a:pPr/>
              <a:t>171</a:t>
            </a:fld>
            <a:endParaRPr lang="en-US" dirty="0"/>
          </a:p>
        </p:txBody>
      </p:sp>
      <p:sp>
        <p:nvSpPr>
          <p:cNvPr id="16385" name="Rectangle 1"/>
          <p:cNvSpPr txBox="1">
            <a:spLocks noGrp="1" noRot="1" noChangeAspect="1" noChangeArrowheads="1"/>
          </p:cNvSpPr>
          <p:nvPr>
            <p:ph type="sldImg"/>
          </p:nvPr>
        </p:nvSpPr>
        <p:spPr bwMode="auto">
          <a:xfrm>
            <a:off x="1119188" y="784225"/>
            <a:ext cx="5811837" cy="38735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805605" y="4904501"/>
            <a:ext cx="6439907" cy="46469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535653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Considerations/Limitations</a:t>
            </a:r>
          </a:p>
          <a:p>
            <a:pPr eaLnBrk="1" hangingPunct="1">
              <a:spcBef>
                <a:spcPct val="0"/>
              </a:spcBef>
            </a:pPr>
            <a:r>
              <a:rPr lang="en-US" dirty="0"/>
              <a:t> </a:t>
            </a:r>
          </a:p>
          <a:p>
            <a:pPr eaLnBrk="1" hangingPunct="1">
              <a:spcBef>
                <a:spcPct val="0"/>
              </a:spcBef>
            </a:pPr>
            <a:r>
              <a:rPr lang="en-US" dirty="0"/>
              <a:t>Might not be appropriate for assessing targeted violence (threat of harm to an identified or identifiable person; this requires different approach.  Targeted: objective is to appraise whether youth is on path toward violent act against a person or entity, not just whether he may be violent in </a:t>
            </a:r>
            <a:r>
              <a:rPr lang="en-US" b="1" dirty="0"/>
              <a:t>general</a:t>
            </a:r>
            <a:r>
              <a:rPr lang="en-US" dirty="0"/>
              <a:t>.)</a:t>
            </a:r>
          </a:p>
          <a:p>
            <a:pPr eaLnBrk="1" hangingPunct="1">
              <a:spcBef>
                <a:spcPct val="0"/>
              </a:spcBef>
            </a:pPr>
            <a:endParaRPr lang="en-US" dirty="0"/>
          </a:p>
          <a:p>
            <a:pPr eaLnBrk="1" hangingPunct="1">
              <a:spcBef>
                <a:spcPct val="0"/>
              </a:spcBef>
            </a:pPr>
            <a:r>
              <a:rPr lang="en-US" dirty="0"/>
              <a:t>Important to re-assess at regular intervals (focus primarily on changes that have occurred in dynamic risk factors, individual or social/contextual, that might lessen or exacerbate risk; important for youth identified as high risk or preceding any transitional stage, transfer to community w/ less supervision)</a:t>
            </a:r>
          </a:p>
          <a:p>
            <a:pPr eaLnBrk="1" hangingPunct="1">
              <a:spcBef>
                <a:spcPct val="0"/>
              </a:spcBef>
            </a:pPr>
            <a:endParaRPr lang="en-US" dirty="0"/>
          </a:p>
          <a:p>
            <a:pPr eaLnBrk="1" hangingPunct="1">
              <a:spcBef>
                <a:spcPct val="0"/>
              </a:spcBef>
            </a:pPr>
            <a:r>
              <a:rPr lang="en-US" dirty="0"/>
              <a:t>Most research has been done with males (if a risk factor is known to apply differently to males vs. females, it is noted in the specific item description in the Professional Manual)</a:t>
            </a:r>
          </a:p>
          <a:p>
            <a:pPr eaLnBrk="1" hangingPunct="1">
              <a:spcBef>
                <a:spcPct val="0"/>
              </a:spcBef>
            </a:pPr>
            <a:endParaRPr lang="en-US" dirty="0"/>
          </a:p>
          <a:p>
            <a:pPr eaLnBrk="1" hangingPunct="1">
              <a:spcBef>
                <a:spcPct val="0"/>
              </a:spcBef>
            </a:pPr>
            <a:r>
              <a:rPr lang="en-US" dirty="0"/>
              <a:t>User qualification important (must be used by professionals with expertise in conducting individual assessments, in child/adolescent development, and in youth violence)</a:t>
            </a:r>
          </a:p>
          <a:p>
            <a:pPr eaLnBrk="1" hangingPunct="1">
              <a:spcBef>
                <a:spcPct val="0"/>
              </a:spcBef>
            </a:pPr>
            <a:endParaRPr lang="en-US" dirty="0"/>
          </a:p>
          <a:p>
            <a:pPr eaLnBrk="1" hangingPunct="1">
              <a:spcBef>
                <a:spcPct val="0"/>
              </a:spcBef>
            </a:pPr>
            <a:r>
              <a:rPr lang="en-US" dirty="0"/>
              <a:t>Use additional sources to rate items (self report, parent/guardian reports, teacher reports, social worker reports, police reports, probation reports, psychological and psychiatric evaluations, school records, juvenile justice records, mental health and/or medical records)</a:t>
            </a:r>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ABD9D1-2464-4965-BB58-BC2D9FCA19DC}" type="slidenum">
              <a:rPr lang="en-US" smtClean="0"/>
              <a:pPr fontAlgn="base">
                <a:spcBef>
                  <a:spcPct val="0"/>
                </a:spcBef>
                <a:spcAft>
                  <a:spcPct val="0"/>
                </a:spcAft>
                <a:defRPr/>
              </a:pPr>
              <a:t>172</a:t>
            </a:fld>
            <a:endParaRPr lang="en-US" dirty="0"/>
          </a:p>
        </p:txBody>
      </p:sp>
    </p:spTree>
    <p:extLst>
      <p:ext uri="{BB962C8B-B14F-4D97-AF65-F5344CB8AC3E}">
        <p14:creationId xmlns:p14="http://schemas.microsoft.com/office/powerpoint/2010/main" val="3936981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SAVRY Structure (cont’d)</a:t>
            </a:r>
          </a:p>
          <a:p>
            <a:pPr eaLnBrk="1" hangingPunct="1">
              <a:spcBef>
                <a:spcPct val="0"/>
              </a:spcBef>
            </a:pPr>
            <a:r>
              <a:rPr lang="en-US" dirty="0"/>
              <a:t> </a:t>
            </a:r>
          </a:p>
          <a:p>
            <a:pPr eaLnBrk="1" hangingPunct="1">
              <a:spcBef>
                <a:spcPct val="0"/>
              </a:spcBef>
            </a:pPr>
            <a:r>
              <a:rPr lang="en-US" dirty="0"/>
              <a:t>24 Risk Items</a:t>
            </a:r>
          </a:p>
          <a:p>
            <a:pPr eaLnBrk="1" hangingPunct="1">
              <a:spcBef>
                <a:spcPct val="0"/>
              </a:spcBef>
            </a:pPr>
            <a:r>
              <a:rPr lang="en-US" dirty="0"/>
              <a:t> </a:t>
            </a:r>
          </a:p>
          <a:p>
            <a:pPr lvl="1" eaLnBrk="1" hangingPunct="1">
              <a:spcBef>
                <a:spcPct val="0"/>
              </a:spcBef>
            </a:pPr>
            <a:r>
              <a:rPr lang="en-US" dirty="0"/>
              <a:t>Historical (looks at prior episodes of violence)</a:t>
            </a:r>
          </a:p>
          <a:p>
            <a:pPr lvl="1" eaLnBrk="1" hangingPunct="1">
              <a:spcBef>
                <a:spcPct val="0"/>
              </a:spcBef>
            </a:pPr>
            <a:endParaRPr lang="en-US" dirty="0"/>
          </a:p>
          <a:p>
            <a:pPr lvl="1" eaLnBrk="1" hangingPunct="1">
              <a:spcBef>
                <a:spcPct val="0"/>
              </a:spcBef>
            </a:pPr>
            <a:r>
              <a:rPr lang="en-US" dirty="0"/>
              <a:t>Social/contextual (looks at influence of interpersonal relationships, connection to social institutions, and the environment)</a:t>
            </a:r>
          </a:p>
          <a:p>
            <a:pPr lvl="1" eaLnBrk="1" hangingPunct="1">
              <a:spcBef>
                <a:spcPct val="0"/>
              </a:spcBef>
            </a:pPr>
            <a:endParaRPr lang="en-US" dirty="0"/>
          </a:p>
          <a:p>
            <a:pPr lvl="1" eaLnBrk="1" hangingPunct="1">
              <a:spcBef>
                <a:spcPct val="0"/>
              </a:spcBef>
            </a:pPr>
            <a:r>
              <a:rPr lang="en-US" dirty="0"/>
              <a:t>Individual/clinical (looks at youth’s attitudes and key aspects of psychological and behavioral functioning)</a:t>
            </a:r>
          </a:p>
          <a:p>
            <a:pPr eaLnBrk="1" hangingPunct="1">
              <a:spcBef>
                <a:spcPct val="0"/>
              </a:spcBef>
            </a:pPr>
            <a:r>
              <a:rPr lang="en-US" dirty="0"/>
              <a:t> </a:t>
            </a:r>
          </a:p>
          <a:p>
            <a:pPr eaLnBrk="1" hangingPunct="1">
              <a:spcBef>
                <a:spcPct val="0"/>
              </a:spcBef>
            </a:pPr>
            <a:r>
              <a:rPr lang="en-US" dirty="0"/>
              <a:t>6 Protective Factor Items (factors that can reduce the negative impact of (i.e., buffer) a risk factor or otherwise act to diminish the probability of a violent outcome)  Examples:  strong social support; strong</a:t>
            </a:r>
            <a:r>
              <a:rPr lang="en-US" baseline="0" dirty="0"/>
              <a:t> attachment &amp; bonds; resilient personality traits.</a:t>
            </a:r>
            <a:endParaRPr lang="en-US" dirty="0"/>
          </a:p>
          <a:p>
            <a:pPr eaLnBrk="1" hangingPunct="1">
              <a:spcBef>
                <a:spcPct val="0"/>
              </a:spcBef>
            </a:pPr>
            <a:r>
              <a:rPr lang="en-US" dirty="0"/>
              <a:t> </a:t>
            </a:r>
          </a:p>
          <a:p>
            <a:pPr eaLnBrk="1" hangingPunct="1">
              <a:spcBef>
                <a:spcPct val="0"/>
              </a:spcBef>
            </a:pPr>
            <a:r>
              <a:rPr lang="en-US" dirty="0"/>
              <a:t>Additional Risk Factors (evaluator can list additional factors or situational variables that come up during the assessment that are not listed in any of the risk items or protective factors:  example: severe pattern of animal cruelty (not enough research linking animal cruelty to violence to warrant it’s own item)</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721191-3CBC-4758-BE03-9727BB854C58}" type="slidenum">
              <a:rPr lang="en-US" smtClean="0"/>
              <a:pPr fontAlgn="base">
                <a:spcBef>
                  <a:spcPct val="0"/>
                </a:spcBef>
                <a:spcAft>
                  <a:spcPct val="0"/>
                </a:spcAft>
                <a:defRPr/>
              </a:pPr>
              <a:t>173</a:t>
            </a:fld>
            <a:endParaRPr lang="en-US" dirty="0"/>
          </a:p>
        </p:txBody>
      </p:sp>
    </p:spTree>
    <p:extLst>
      <p:ext uri="{BB962C8B-B14F-4D97-AF65-F5344CB8AC3E}">
        <p14:creationId xmlns:p14="http://schemas.microsoft.com/office/powerpoint/2010/main" val="1057893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D734139-F728-417C-AA72-97C9AB86E208}" type="slidenum">
              <a:rPr lang="en-US"/>
              <a:pPr/>
              <a:t>174</a:t>
            </a:fld>
            <a:endParaRPr lang="en-US" dirty="0"/>
          </a:p>
        </p:txBody>
      </p:sp>
      <p:sp>
        <p:nvSpPr>
          <p:cNvPr id="17409" name="Rectangle 1"/>
          <p:cNvSpPr txBox="1">
            <a:spLocks noGrp="1" noRot="1" noChangeAspect="1" noChangeArrowheads="1"/>
          </p:cNvSpPr>
          <p:nvPr>
            <p:ph type="sldImg"/>
          </p:nvPr>
        </p:nvSpPr>
        <p:spPr bwMode="auto">
          <a:xfrm>
            <a:off x="1119188" y="784225"/>
            <a:ext cx="5811837" cy="38735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805605" y="4904501"/>
            <a:ext cx="6439907" cy="46469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8280041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r>
              <a:rPr lang="en-US" dirty="0"/>
              <a:t>Risk Items—3 level rating structure (not assigned numerical value; no specified cutoff scores, no data available about degree to which SAVRY rated items correspond to percentile rankings or relative base rate position (at, above, below) for specified reference groups)</a:t>
            </a:r>
          </a:p>
          <a:p>
            <a:endParaRPr lang="en-US" dirty="0"/>
          </a:p>
          <a:p>
            <a:pPr lvl="1"/>
            <a:r>
              <a:rPr lang="en-US" dirty="0"/>
              <a:t>Low (when the characteristics or circumstances are not present)</a:t>
            </a:r>
          </a:p>
          <a:p>
            <a:pPr lvl="1"/>
            <a:r>
              <a:rPr lang="en-US" dirty="0"/>
              <a:t>Moderate (risk factor is present to some degree and/or is not severe enough or causes only minor impairment)</a:t>
            </a:r>
          </a:p>
          <a:p>
            <a:pPr lvl="1"/>
            <a:r>
              <a:rPr lang="en-US" dirty="0"/>
              <a:t>High (if the characteristic is prominent and/or is severe or causes significant impairment)</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E9031C-B7E9-46AF-8E8D-DF2A685CC8A3}" type="slidenum">
              <a:rPr lang="en-US" smtClean="0"/>
              <a:pPr fontAlgn="base">
                <a:spcBef>
                  <a:spcPct val="0"/>
                </a:spcBef>
                <a:spcAft>
                  <a:spcPct val="0"/>
                </a:spcAft>
                <a:defRPr/>
              </a:pPr>
              <a:t>175</a:t>
            </a:fld>
            <a:endParaRPr lang="en-US" dirty="0"/>
          </a:p>
        </p:txBody>
      </p:sp>
    </p:spTree>
    <p:extLst>
      <p:ext uri="{BB962C8B-B14F-4D97-AF65-F5344CB8AC3E}">
        <p14:creationId xmlns:p14="http://schemas.microsoft.com/office/powerpoint/2010/main" val="87842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endParaRPr lang="en-US" dirty="0"/>
          </a:p>
          <a:p>
            <a:r>
              <a:rPr lang="en-US" dirty="0"/>
              <a:t>Protective Factor Items—2 level rating structure (the evaluator must consider whether the factor has been active or present during the preceding year)</a:t>
            </a:r>
          </a:p>
          <a:p>
            <a:pPr lvl="1"/>
            <a:r>
              <a:rPr lang="en-US" dirty="0"/>
              <a:t>Present</a:t>
            </a:r>
          </a:p>
          <a:p>
            <a:pPr lvl="1"/>
            <a:r>
              <a:rPr lang="en-US" dirty="0"/>
              <a:t>Absent</a:t>
            </a:r>
          </a:p>
          <a:p>
            <a:pPr lvl="1"/>
            <a:endParaRPr lang="en-US" dirty="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9F0CD5-836A-40D0-B2AC-30688532BD44}" type="slidenum">
              <a:rPr lang="en-US" smtClean="0"/>
              <a:pPr fontAlgn="base">
                <a:spcBef>
                  <a:spcPct val="0"/>
                </a:spcBef>
                <a:spcAft>
                  <a:spcPct val="0"/>
                </a:spcAft>
                <a:defRPr/>
              </a:pPr>
              <a:t>176</a:t>
            </a:fld>
            <a:endParaRPr lang="en-US" dirty="0"/>
          </a:p>
        </p:txBody>
      </p:sp>
    </p:spTree>
    <p:extLst>
      <p:ext uri="{BB962C8B-B14F-4D97-AF65-F5344CB8AC3E}">
        <p14:creationId xmlns:p14="http://schemas.microsoft.com/office/powerpoint/2010/main" val="2820296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919163" y="709613"/>
            <a:ext cx="5264150" cy="3509962"/>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Historical Risk Factors (is based on past behavior or experiences, they are generally static and not subject to change. History is important because it shares a link to recidivism)</a:t>
            </a:r>
          </a:p>
          <a:p>
            <a:pPr eaLnBrk="1" hangingPunct="1"/>
            <a:endParaRPr lang="en-US" dirty="0"/>
          </a:p>
          <a:p>
            <a:r>
              <a:rPr lang="en-US" dirty="0"/>
              <a:t>History of Violence (prior violent behavior, looking at frequency and  severity not just criminal history)</a:t>
            </a:r>
          </a:p>
          <a:p>
            <a:r>
              <a:rPr lang="en-US" dirty="0"/>
              <a:t>History of Nonviolent Offending (anti-social behavior and/or prior arrests, linked to violence, however not a good predictor of severity of subsequent violence)</a:t>
            </a:r>
          </a:p>
          <a:p>
            <a:r>
              <a:rPr lang="en-US" dirty="0"/>
              <a:t>Early Initiation of Violence (earlier onset greater overall frequency of violence)</a:t>
            </a:r>
          </a:p>
          <a:p>
            <a:r>
              <a:rPr lang="en-US" dirty="0"/>
              <a:t>Past Supervision/Intervention Failures (failed to comply with rules and expectations of correctional and mental health services, or failure to comply with court order)</a:t>
            </a:r>
          </a:p>
          <a:p>
            <a:r>
              <a:rPr lang="en-US" dirty="0"/>
              <a:t>History of Self-Harm or Suicide Attempts (history of suicide attempts or self harm linked to future violence)</a:t>
            </a:r>
          </a:p>
          <a:p>
            <a:r>
              <a:rPr lang="en-US" dirty="0"/>
              <a:t>Exposure to Violence in the Home (not directly involved but witnessed, family discord, conflict, violent relationships, aggression. Consider aggression as an acceptable method for dealing with interpersonal conflict, violence is reinforced)</a:t>
            </a:r>
          </a:p>
          <a:p>
            <a:r>
              <a:rPr lang="en-US" dirty="0"/>
              <a:t>Childhood History of Maltreatment (being a victim of abuse induces predisposing experiences, physical abuse, neglect)</a:t>
            </a:r>
          </a:p>
          <a:p>
            <a:r>
              <a:rPr lang="en-US" dirty="0"/>
              <a:t>Parental/Caregiver Criminality (parental antisocial behavior and maladjustment within the family system, parental criminality increases risk for violent crime of the child)</a:t>
            </a:r>
          </a:p>
          <a:p>
            <a:r>
              <a:rPr lang="en-US" dirty="0"/>
              <a:t>Early Caregiver Disruption (early separation from parents or caregivers associated with higher risk for violence, living in a broken or single parent home)</a:t>
            </a:r>
          </a:p>
          <a:p>
            <a:r>
              <a:rPr lang="en-US" dirty="0"/>
              <a:t>Poor School Achievement  (academic failure beginning in the elementary grades is associated with an increased risk for later violence and delinquency)</a:t>
            </a:r>
          </a:p>
        </p:txBody>
      </p:sp>
      <p:sp>
        <p:nvSpPr>
          <p:cNvPr id="4" name="Slide Number Placeholder 3"/>
          <p:cNvSpPr>
            <a:spLocks noGrp="1"/>
          </p:cNvSpPr>
          <p:nvPr>
            <p:ph type="sldNum" sz="quarter" idx="5"/>
          </p:nvPr>
        </p:nvSpPr>
        <p:spPr/>
        <p:txBody>
          <a:bodyPr/>
          <a:lstStyle/>
          <a:p>
            <a:pPr>
              <a:defRPr/>
            </a:pPr>
            <a:fld id="{70396424-420D-4D3D-8ACB-97179A686B21}" type="slidenum">
              <a:rPr lang="en-US" smtClean="0"/>
              <a:pPr>
                <a:defRPr/>
              </a:pPr>
              <a:t>178</a:t>
            </a:fld>
            <a:endParaRPr lang="en-US" dirty="0"/>
          </a:p>
        </p:txBody>
      </p:sp>
    </p:spTree>
    <p:extLst>
      <p:ext uri="{BB962C8B-B14F-4D97-AF65-F5344CB8AC3E}">
        <p14:creationId xmlns:p14="http://schemas.microsoft.com/office/powerpoint/2010/main" val="743124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09613"/>
            <a:ext cx="5264150" cy="3509962"/>
          </a:xfrm>
        </p:spPr>
      </p:sp>
      <p:sp>
        <p:nvSpPr>
          <p:cNvPr id="3" name="Notes Placeholder 2"/>
          <p:cNvSpPr>
            <a:spLocks noGrp="1"/>
          </p:cNvSpPr>
          <p:nvPr>
            <p:ph type="body" idx="1"/>
          </p:nvPr>
        </p:nvSpPr>
        <p:spPr/>
        <p:txBody>
          <a:bodyPr>
            <a:normAutofit/>
          </a:bodyPr>
          <a:lstStyle/>
          <a:p>
            <a:r>
              <a:rPr lang="en-US" dirty="0"/>
              <a:t>These factors</a:t>
            </a:r>
            <a:r>
              <a:rPr lang="en-US" baseline="0" dirty="0"/>
              <a:t> look at the adolescent’s relationships and environment around them.</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179</a:t>
            </a:fld>
            <a:endParaRPr lang="en-US" dirty="0"/>
          </a:p>
        </p:txBody>
      </p:sp>
    </p:spTree>
    <p:extLst>
      <p:ext uri="{BB962C8B-B14F-4D97-AF65-F5344CB8AC3E}">
        <p14:creationId xmlns:p14="http://schemas.microsoft.com/office/powerpoint/2010/main" val="33112331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09613"/>
            <a:ext cx="5264150" cy="3509962"/>
          </a:xfrm>
        </p:spPr>
      </p:sp>
      <p:sp>
        <p:nvSpPr>
          <p:cNvPr id="3" name="Notes Placeholder 2"/>
          <p:cNvSpPr>
            <a:spLocks noGrp="1"/>
          </p:cNvSpPr>
          <p:nvPr>
            <p:ph type="body" idx="1"/>
          </p:nvPr>
        </p:nvSpPr>
        <p:spPr/>
        <p:txBody>
          <a:bodyPr>
            <a:normAutofit/>
          </a:bodyPr>
          <a:lstStyle/>
          <a:p>
            <a:r>
              <a:rPr lang="en-US" dirty="0"/>
              <a:t>These factors analyze</a:t>
            </a:r>
            <a:r>
              <a:rPr lang="en-US" baseline="0" dirty="0"/>
              <a:t> the individual’s general attitude, as well as important psychological and behavioral aspects of functioning.</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180</a:t>
            </a:fld>
            <a:endParaRPr lang="en-US" dirty="0"/>
          </a:p>
        </p:txBody>
      </p:sp>
    </p:spTree>
    <p:extLst>
      <p:ext uri="{BB962C8B-B14F-4D97-AF65-F5344CB8AC3E}">
        <p14:creationId xmlns:p14="http://schemas.microsoft.com/office/powerpoint/2010/main" val="704214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181</a:t>
            </a:fld>
            <a:endParaRPr lang="en-US" dirty="0"/>
          </a:p>
        </p:txBody>
      </p:sp>
      <p:sp>
        <p:nvSpPr>
          <p:cNvPr id="25601" name="Rectangle 1"/>
          <p:cNvSpPr txBox="1">
            <a:spLocks noGrp="1" noRot="1" noChangeAspect="1" noChangeArrowheads="1"/>
          </p:cNvSpPr>
          <p:nvPr>
            <p:ph type="sldImg"/>
          </p:nvPr>
        </p:nvSpPr>
        <p:spPr bwMode="auto">
          <a:xfrm>
            <a:off x="1119188" y="784225"/>
            <a:ext cx="5811837" cy="38735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05605" y="4904501"/>
            <a:ext cx="6439907" cy="46469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669125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09613"/>
            <a:ext cx="5264150" cy="3509962"/>
          </a:xfrm>
        </p:spPr>
      </p:sp>
      <p:sp>
        <p:nvSpPr>
          <p:cNvPr id="3" name="Notes Placeholder 2"/>
          <p:cNvSpPr>
            <a:spLocks noGrp="1"/>
          </p:cNvSpPr>
          <p:nvPr>
            <p:ph type="body" idx="1"/>
          </p:nvPr>
        </p:nvSpPr>
        <p:spPr/>
        <p:txBody>
          <a:bodyPr>
            <a:normAutofit/>
          </a:bodyPr>
          <a:lstStyle/>
          <a:p>
            <a:r>
              <a:rPr lang="en-US" dirty="0"/>
              <a:t>The protective</a:t>
            </a:r>
            <a:r>
              <a:rPr lang="en-US" baseline="0" dirty="0"/>
              <a:t> factors are considered a short of “buffer” and while the risk factors help professionals determine the likelihood of violence, the protective factors work to reduce their negative impact. In some instances, the factors in this section are also integrated into the youth’s treatment and/or intervention plan.</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182</a:t>
            </a:fld>
            <a:endParaRPr lang="en-US" dirty="0"/>
          </a:p>
        </p:txBody>
      </p:sp>
    </p:spTree>
    <p:extLst>
      <p:ext uri="{BB962C8B-B14F-4D97-AF65-F5344CB8AC3E}">
        <p14:creationId xmlns:p14="http://schemas.microsoft.com/office/powerpoint/2010/main" val="1554052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a:t>
            </a:r>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190</a:t>
            </a:fld>
            <a:endParaRPr lang="en-US" dirty="0"/>
          </a:p>
        </p:txBody>
      </p:sp>
    </p:spTree>
    <p:extLst>
      <p:ext uri="{BB962C8B-B14F-4D97-AF65-F5344CB8AC3E}">
        <p14:creationId xmlns:p14="http://schemas.microsoft.com/office/powerpoint/2010/main" val="304503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3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9" name="Freeform 5"/>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6" name="Freeform 9"/>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10603" name="Rectangle 11"/>
          <p:cNvSpPr>
            <a:spLocks noGrp="1" noChangeArrowheads="1"/>
          </p:cNvSpPr>
          <p:nvPr>
            <p:ph type="ctrTitle" sz="quarter"/>
          </p:nvPr>
        </p:nvSpPr>
        <p:spPr>
          <a:xfrm>
            <a:off x="771525" y="1736725"/>
            <a:ext cx="8743950" cy="1920875"/>
          </a:xfrm>
        </p:spPr>
        <p:txBody>
          <a:bodyPr/>
          <a:lstStyle>
            <a:lvl1pPr>
              <a:defRPr sz="6000"/>
            </a:lvl1pPr>
          </a:lstStyle>
          <a:p>
            <a:r>
              <a:rPr lang="en-US"/>
              <a:t>Click to edit Master title style</a:t>
            </a:r>
          </a:p>
        </p:txBody>
      </p:sp>
      <p:sp>
        <p:nvSpPr>
          <p:cNvPr id="110604" name="Rectangle 12"/>
          <p:cNvSpPr>
            <a:spLocks noGrp="1" noChangeArrowheads="1"/>
          </p:cNvSpPr>
          <p:nvPr>
            <p:ph type="subTitle" sz="quarter" idx="1"/>
          </p:nvPr>
        </p:nvSpPr>
        <p:spPr>
          <a:xfrm>
            <a:off x="1543050" y="3886200"/>
            <a:ext cx="72009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514350" y="6248400"/>
            <a:ext cx="2400300" cy="476250"/>
          </a:xfrm>
        </p:spPr>
        <p:txBody>
          <a:bodyPr/>
          <a:lstStyle>
            <a:lvl1pPr>
              <a:defRPr/>
            </a:lvl1pPr>
          </a:lstStyle>
          <a:p>
            <a:pPr>
              <a:defRPr/>
            </a:pPr>
            <a:fld id="{4C21A3F4-923B-4B43-9757-32F5B2ED2A29}" type="datetime1">
              <a:rPr lang="en-US" smtClean="0"/>
              <a:t>8/22/2023</a:t>
            </a:fld>
            <a:endParaRPr lang="en-US" dirty="0"/>
          </a:p>
        </p:txBody>
      </p:sp>
      <p:sp>
        <p:nvSpPr>
          <p:cNvPr id="14" name="Rectangle 14"/>
          <p:cNvSpPr>
            <a:spLocks noGrp="1" noChangeArrowheads="1"/>
          </p:cNvSpPr>
          <p:nvPr>
            <p:ph type="ftr" sz="quarter" idx="11"/>
          </p:nvPr>
        </p:nvSpPr>
        <p:spPr>
          <a:xfrm>
            <a:off x="3514725" y="6251575"/>
            <a:ext cx="3257550" cy="476250"/>
          </a:xfrm>
        </p:spPr>
        <p:txBody>
          <a:bodyPr/>
          <a:lstStyle>
            <a:lvl1pPr>
              <a:defRPr/>
            </a:lvl1pPr>
          </a:lstStyle>
          <a:p>
            <a:pPr>
              <a:defRPr/>
            </a:pPr>
            <a:r>
              <a:rPr lang="en-US"/>
              <a:t>BOCES, 2023</a:t>
            </a:r>
            <a:endParaRPr lang="en-US" dirty="0"/>
          </a:p>
        </p:txBody>
      </p:sp>
      <p:sp>
        <p:nvSpPr>
          <p:cNvPr id="15" name="Rectangle 15"/>
          <p:cNvSpPr>
            <a:spLocks noGrp="1" noChangeArrowheads="1"/>
          </p:cNvSpPr>
          <p:nvPr>
            <p:ph type="sldNum" sz="quarter" idx="12"/>
          </p:nvPr>
        </p:nvSpPr>
        <p:spPr>
          <a:xfrm>
            <a:off x="7372350" y="6254750"/>
            <a:ext cx="2400300" cy="476250"/>
          </a:xfrm>
        </p:spPr>
        <p:txBody>
          <a:bodyPr/>
          <a:lstStyle>
            <a:lvl1pPr>
              <a:defRPr/>
            </a:lvl1pPr>
          </a:lstStyle>
          <a:p>
            <a:pPr>
              <a:defRPr/>
            </a:pPr>
            <a:fld id="{66D587B0-FC85-4CAA-B827-22752E4B2AF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D6C5C90B-EF8E-4556-B596-0E90476AE7AE}"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D3E7BC8E-FBEF-4720-80CB-CEA279C3F6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3A74BCE4-573E-48D3-9F9A-AAD0F23B7A93}"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0C1F366B-02B2-4680-B959-5D29BCFF90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04AB8F83-B0E8-4745-AA85-B0FE7097DA1F}" type="datetime1">
              <a:rPr lang="en-US" smtClean="0"/>
              <a:t>8/22/2023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D725E609-9FC2-4468-B18C-99C8D6260F06}"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6D980233-EDD5-487B-ACBB-33E785F342BC}" type="datetime1">
              <a:rPr lang="en-US" smtClean="0"/>
              <a:t>8/22/2023</a:t>
            </a:fld>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7B438033-880D-4FE4-BFC2-7D30943B1DFF}"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866EA215-0925-4D8D-AA6F-2604781445A1}" type="datetime1">
              <a:rPr lang="en-US" smtClean="0"/>
              <a:t>8/22/2023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A523CFF4-05FD-4816-985F-6871BCE5832D}"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51583842-DE71-4684-8A70-771B4E9536D1}" type="datetime1">
              <a:rPr lang="en-US" smtClean="0"/>
              <a:t>8/22/2023</a:t>
            </a:fld>
            <a:endParaRPr lang="en-US" dirty="0"/>
          </a:p>
        </p:txBody>
      </p:sp>
      <p:sp>
        <p:nvSpPr>
          <p:cNvPr id="3" name="Rectangle 3"/>
          <p:cNvSpPr>
            <a:spLocks noGrp="1" noChangeArrowheads="1"/>
          </p:cNvSpPr>
          <p:nvPr>
            <p:ph type="sldNum" sz="quarter" idx="11"/>
          </p:nvPr>
        </p:nvSpPr>
        <p:spPr>
          <a:ln/>
        </p:spPr>
        <p:txBody>
          <a:bodyPr/>
          <a:lstStyle>
            <a:lvl1pPr>
              <a:defRPr/>
            </a:lvl1pPr>
          </a:lstStyle>
          <a:p>
            <a:pPr>
              <a:defRPr/>
            </a:pPr>
            <a:fld id="{EC06FE1D-A839-4356-AB2D-E822DA25EE0A}" type="slidenum">
              <a:rPr lang="en-US"/>
              <a:pPr>
                <a:defRPr/>
              </a:pPr>
              <a:t>‹#›</a:t>
            </a:fld>
            <a:endParaRPr lang="en-US" dirty="0"/>
          </a:p>
        </p:txBody>
      </p:sp>
      <p:sp>
        <p:nvSpPr>
          <p:cNvPr id="4"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B5ADD3A3-5C79-4D89-9BD3-99213DC6AE04}" type="datetime1">
              <a:rPr lang="en-US" smtClean="0"/>
              <a:t>8/22/2023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BDD552F4-01CF-435C-AE0F-24B9B6880A6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6AAB3BEF-4FEE-43D9-88AC-BE6F0AFC1E66}" type="datetime1">
              <a:rPr lang="en-US" smtClean="0"/>
              <a:t>8/22/2023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EADB08E6-FBCF-4A72-80A6-F65A88D11B7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2A0166FE-B580-4236-BE30-C4CBA2B6932E}"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33DBD81-1472-4DD5-A54B-1E81E98AED76}"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D449CE3F-C467-4183-86AE-317C9BFC4FEF}"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FAD75B4A-FEB4-420C-88B5-D610737AE43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8BA7067C-0127-413B-B787-123B11E524F2}" type="datetime1">
              <a:rPr lang="en-US" smtClean="0"/>
              <a:t>8/22/2023</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5FAE4C9F-8048-4619-956A-E4B8EC055C1A}"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39D0B4F3-4E5C-4CE3-8545-77D322A9E436}" type="datetime1">
              <a:rPr lang="en-US" smtClean="0"/>
              <a:t>8/22/2023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F98767B-D7C1-4E2D-AAD9-2AD40031A399}"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D9687DA3-C86A-4D0A-92C0-982AFEA73F12}" type="datetime1">
              <a:rPr lang="en-US" smtClean="0"/>
              <a:t>8/22/2023</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BFCBBBC-9473-4FA2-BEF3-A6D0CC375850}"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4350" y="274638"/>
            <a:ext cx="92583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dt" sz="half" idx="10"/>
          </p:nvPr>
        </p:nvSpPr>
        <p:spPr>
          <a:ln/>
        </p:spPr>
        <p:txBody>
          <a:bodyPr/>
          <a:lstStyle>
            <a:lvl1pPr>
              <a:defRPr/>
            </a:lvl1pPr>
          </a:lstStyle>
          <a:p>
            <a:pPr>
              <a:defRPr/>
            </a:pPr>
            <a:fld id="{C8A6380A-08E7-42B7-AB95-9CCF976B5A5B}" type="datetime1">
              <a:rPr lang="en-US" smtClean="0"/>
              <a:t>8/22/2023</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11DA5CA7-5522-475A-9B45-2D2495B04BB8}"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able Placeholder 2"/>
          <p:cNvSpPr>
            <a:spLocks noGrp="1"/>
          </p:cNvSpPr>
          <p:nvPr>
            <p:ph type="tbl"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EE4BE6D2-6850-4E5C-96B5-6ECDC20B7F8F}"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E386BCB-05C5-41B6-8C25-50F368E7F7B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SmartArt Placeholder 2"/>
          <p:cNvSpPr>
            <a:spLocks noGrp="1"/>
          </p:cNvSpPr>
          <p:nvPr>
            <p:ph type="dgm"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E017BABE-B7DC-4E21-8177-180573B3F7BC}"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5A2854E-96FE-49B1-9E79-589A073EC6E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hart Placeholder 2"/>
          <p:cNvSpPr>
            <a:spLocks noGrp="1"/>
          </p:cNvSpPr>
          <p:nvPr>
            <p:ph type="chart"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3DBE785B-EB57-4536-AEB7-C94446DCB92F}" type="datetime1">
              <a:rPr lang="en-US" smtClean="0"/>
              <a:t>8/22/2023</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314D8C5-9CB5-4AAF-8896-600B43C28B2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a:t>BOCES, 2023</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13541" y="273629"/>
            <a:ext cx="9255059" cy="1143480"/>
          </a:xfrm>
        </p:spPr>
        <p:txBody>
          <a:bodyPr/>
          <a:lstStyle/>
          <a:p>
            <a:r>
              <a:rPr lang="en-US"/>
              <a:t>Click to edit Master title style</a:t>
            </a:r>
          </a:p>
        </p:txBody>
      </p:sp>
      <p:sp>
        <p:nvSpPr>
          <p:cNvPr id="3" name="Date Placeholder 2"/>
          <p:cNvSpPr>
            <a:spLocks noGrp="1"/>
          </p:cNvSpPr>
          <p:nvPr>
            <p:ph type="dt" idx="10"/>
          </p:nvPr>
        </p:nvSpPr>
        <p:spPr>
          <a:xfrm>
            <a:off x="513541" y="6247376"/>
            <a:ext cx="2394360" cy="470930"/>
          </a:xfrm>
        </p:spPr>
        <p:txBody>
          <a:bodyPr/>
          <a:lstStyle>
            <a:lvl1pPr>
              <a:defRPr/>
            </a:lvl1pPr>
          </a:lstStyle>
          <a:p>
            <a:fld id="{0D57B77F-357D-465D-B42B-2BE2FE715857}" type="datetime1">
              <a:rPr lang="en-US" smtClean="0"/>
              <a:t>8/22/2023</a:t>
            </a:fld>
            <a:endParaRPr lang="en-US" dirty="0"/>
          </a:p>
        </p:txBody>
      </p:sp>
      <p:sp>
        <p:nvSpPr>
          <p:cNvPr id="4" name="Footer Placeholder 3"/>
          <p:cNvSpPr>
            <a:spLocks noGrp="1"/>
          </p:cNvSpPr>
          <p:nvPr>
            <p:ph type="ftr" idx="11"/>
          </p:nvPr>
        </p:nvSpPr>
        <p:spPr>
          <a:xfrm>
            <a:off x="3518640" y="6247376"/>
            <a:ext cx="3259440" cy="470930"/>
          </a:xfrm>
        </p:spPr>
        <p:txBody>
          <a:bodyPr/>
          <a:lstStyle>
            <a:lvl1pPr>
              <a:defRPr/>
            </a:lvl1pPr>
          </a:lstStyle>
          <a:p>
            <a:r>
              <a:rPr lang="en-US"/>
              <a:t>BOCES, 2023</a:t>
            </a:r>
            <a:endParaRPr lang="en-US" dirty="0"/>
          </a:p>
        </p:txBody>
      </p:sp>
      <p:sp>
        <p:nvSpPr>
          <p:cNvPr id="5" name="Slide Number Placeholder 4"/>
          <p:cNvSpPr>
            <a:spLocks noGrp="1"/>
          </p:cNvSpPr>
          <p:nvPr>
            <p:ph type="sldNum" idx="12"/>
          </p:nvPr>
        </p:nvSpPr>
        <p:spPr>
          <a:xfrm>
            <a:off x="7375861" y="6247376"/>
            <a:ext cx="2394360" cy="470930"/>
          </a:xfrm>
        </p:spPr>
        <p:txBody>
          <a:bodyPr/>
          <a:lstStyle>
            <a:lvl1pPr>
              <a:defRPr/>
            </a:lvl1pPr>
          </a:lstStyle>
          <a:p>
            <a:fld id="{0EEAE43D-5E7B-4E86-B898-676E4FA34208}" type="slidenum">
              <a:rPr lang="en-US"/>
              <a:pPr/>
              <a:t>‹#›</a:t>
            </a:fld>
            <a:endParaRPr lang="en-US" dirty="0"/>
          </a:p>
        </p:txBody>
      </p:sp>
    </p:spTree>
    <p:extLst>
      <p:ext uri="{BB962C8B-B14F-4D97-AF65-F5344CB8AC3E}">
        <p14:creationId xmlns:p14="http://schemas.microsoft.com/office/powerpoint/2010/main" val="138748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dt" sz="half" idx="2"/>
          </p:nvPr>
        </p:nvSpPr>
        <p:spPr bwMode="auto">
          <a:xfrm>
            <a:off x="514350" y="6251575"/>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effectLst/>
                <a:latin typeface="Arial" charset="0"/>
                <a:cs typeface="+mn-cs"/>
              </a:defRPr>
            </a:lvl1pPr>
          </a:lstStyle>
          <a:p>
            <a:pPr>
              <a:defRPr/>
            </a:pPr>
            <a:fld id="{51B1CEAB-74EC-4247-8558-0BD6FBF13E1C}" type="datetime1">
              <a:rPr lang="en-US" smtClean="0"/>
              <a:t>8/22/2023</a:t>
            </a:fld>
            <a:endParaRPr lang="en-US" dirty="0"/>
          </a:p>
        </p:txBody>
      </p:sp>
      <p:sp>
        <p:nvSpPr>
          <p:cNvPr id="109571" name="Rectangle 3"/>
          <p:cNvSpPr>
            <a:spLocks noGrp="1" noChangeArrowheads="1"/>
          </p:cNvSpPr>
          <p:nvPr>
            <p:ph type="sldNum" sz="quarter" idx="4"/>
          </p:nvPr>
        </p:nvSpPr>
        <p:spPr bwMode="auto">
          <a:xfrm>
            <a:off x="7372350" y="6248400"/>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effectLst/>
                <a:latin typeface="Arial" charset="0"/>
                <a:cs typeface="+mn-cs"/>
              </a:defRPr>
            </a:lvl1pPr>
          </a:lstStyle>
          <a:p>
            <a:pPr>
              <a:defRPr/>
            </a:pPr>
            <a:fld id="{ABC11178-9096-459A-91E0-6583F61EF7D0}" type="slidenum">
              <a:rPr lang="en-US"/>
              <a:pPr>
                <a:defRPr/>
              </a:pPr>
              <a:t>‹#›</a:t>
            </a:fld>
            <a:endParaRPr lang="en-US" dirty="0"/>
          </a:p>
        </p:txBody>
      </p:sp>
      <p:grpSp>
        <p:nvGrpSpPr>
          <p:cNvPr id="12292" name="Group 4"/>
          <p:cNvGrpSpPr>
            <a:grpSpLocks/>
          </p:cNvGrpSpPr>
          <p:nvPr/>
        </p:nvGrpSpPr>
        <p:grpSpPr bwMode="auto">
          <a:xfrm>
            <a:off x="0" y="0"/>
            <a:ext cx="10283825" cy="6850063"/>
            <a:chOff x="0" y="0"/>
            <a:chExt cx="5758" cy="4315"/>
          </a:xfrm>
        </p:grpSpPr>
        <p:grpSp>
          <p:nvGrpSpPr>
            <p:cNvPr id="12296" name="Group 5"/>
            <p:cNvGrpSpPr>
              <a:grpSpLocks/>
            </p:cNvGrpSpPr>
            <p:nvPr userDrawn="1"/>
          </p:nvGrpSpPr>
          <p:grpSpPr bwMode="auto">
            <a:xfrm>
              <a:off x="1728" y="2230"/>
              <a:ext cx="4027" cy="2085"/>
              <a:chOff x="1728" y="2230"/>
              <a:chExt cx="4027" cy="2085"/>
            </a:xfrm>
          </p:grpSpPr>
          <p:sp>
            <p:nvSpPr>
              <p:cNvPr id="109574" name="Freeform 6"/>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5" name="Freeform 7"/>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79" name="Freeform 11"/>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81" name="Rectangle 13"/>
          <p:cNvSpPr>
            <a:spLocks noGrp="1" noRot="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82" name="Rectangle 14"/>
          <p:cNvSpPr>
            <a:spLocks noGrp="1" noChangeArrowheads="1"/>
          </p:cNvSpPr>
          <p:nvPr>
            <p:ph type="ftr" sz="quarter" idx="3"/>
          </p:nvPr>
        </p:nvSpPr>
        <p:spPr bwMode="auto">
          <a:xfrm>
            <a:off x="3514725" y="6248400"/>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solidFill>
                  <a:schemeClr val="tx1"/>
                </a:solidFill>
                <a:effectLst/>
                <a:latin typeface="Arial" charset="0"/>
                <a:cs typeface="+mn-cs"/>
              </a:defRPr>
            </a:lvl1pPr>
          </a:lstStyle>
          <a:p>
            <a:pPr>
              <a:defRPr/>
            </a:pPr>
            <a:r>
              <a:rPr lang="en-US"/>
              <a:t>BOCES, 2023</a:t>
            </a:r>
            <a:endParaRPr lang="en-US" dirty="0"/>
          </a:p>
        </p:txBody>
      </p:sp>
      <p:sp>
        <p:nvSpPr>
          <p:cNvPr id="109583" name="Rectangle 15"/>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188"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 id="2147484187" r:id="rId18"/>
    <p:sldLayoutId id="2147484189" r:id="rId19"/>
  </p:sldLayoutIdLst>
  <p:hf sldNum="0"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jleg.state.nj.us/bill-search/2022/A407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emergency@nycourts.gov" TargetMode="External"/><Relationship Id="rId2" Type="http://schemas.openxmlformats.org/officeDocument/2006/relationships/hyperlink" Target="https://ww2.nycourts.gov/erpo"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customXml" Target="../ink/ink2.xml"/><Relationship Id="rId10" Type="http://schemas.openxmlformats.org/officeDocument/2006/relationships/image" Target="../media/image64.png"/><Relationship Id="rId4" Type="http://schemas.openxmlformats.org/officeDocument/2006/relationships/image" Target="../media/image61.png"/><Relationship Id="rId9" Type="http://schemas.openxmlformats.org/officeDocument/2006/relationships/customXml" Target="../ink/ink4.xml"/></Relationships>
</file>

<file path=ppt/slides/_rels/slide8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a:xfrm>
            <a:off x="495300" y="1524000"/>
            <a:ext cx="9056688" cy="1143000"/>
          </a:xfrm>
        </p:spPr>
        <p:txBody>
          <a:bodyPr lIns="46038" tIns="46038" rIns="46038" bIns="46038" anchor="b"/>
          <a:lstStyle/>
          <a:p>
            <a:r>
              <a:rPr lang="en-US" sz="2800" dirty="0">
                <a:solidFill>
                  <a:srgbClr val="FFFF00"/>
                </a:solidFill>
                <a:effectLst/>
                <a:latin typeface="+mn-lt"/>
                <a:ea typeface="Calibri" panose="020F0502020204030204" pitchFamily="34" charset="0"/>
              </a:rPr>
              <a:t>Threat Assessment and Management in K-12 Settings</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rPr>
              <a:t>August 23</a:t>
            </a:r>
            <a:r>
              <a:rPr lang="en-US" sz="2800" baseline="30000" dirty="0">
                <a:solidFill>
                  <a:srgbClr val="FFFF00"/>
                </a:solidFill>
                <a:effectLst/>
                <a:latin typeface="+mn-lt"/>
              </a:rPr>
              <a:t>rd</a:t>
            </a:r>
            <a:r>
              <a:rPr lang="en-US" sz="2800" dirty="0">
                <a:solidFill>
                  <a:srgbClr val="FFFF00"/>
                </a:solidFill>
                <a:effectLst/>
                <a:latin typeface="+mn-lt"/>
              </a:rPr>
              <a:t> and 24</a:t>
            </a:r>
            <a:r>
              <a:rPr lang="en-US" sz="2800" baseline="30000" dirty="0">
                <a:solidFill>
                  <a:srgbClr val="FFFF00"/>
                </a:solidFill>
                <a:effectLst/>
                <a:latin typeface="+mn-lt"/>
              </a:rPr>
              <a:t>th </a:t>
            </a:r>
            <a:r>
              <a:rPr lang="en-US" sz="2800" dirty="0">
                <a:solidFill>
                  <a:srgbClr val="FFFF00"/>
                </a:solidFill>
                <a:effectLst/>
                <a:latin typeface="+mn-lt"/>
              </a:rPr>
              <a:t>2023</a:t>
            </a:r>
            <a:endParaRPr lang="en-US" sz="2800" b="1" dirty="0">
              <a:solidFill>
                <a:srgbClr val="FFFF00"/>
              </a:solidFill>
              <a:latin typeface="+mn-lt"/>
            </a:endParaRPr>
          </a:p>
        </p:txBody>
      </p:sp>
      <p:sp>
        <p:nvSpPr>
          <p:cNvPr id="159747" name="Rectangle 3"/>
          <p:cNvSpPr>
            <a:spLocks noGrp="1" noChangeArrowheads="1"/>
          </p:cNvSpPr>
          <p:nvPr>
            <p:ph type="subTitle" idx="1"/>
          </p:nvPr>
        </p:nvSpPr>
        <p:spPr>
          <a:xfrm>
            <a:off x="484188" y="3124200"/>
            <a:ext cx="9067800" cy="1752600"/>
          </a:xfrm>
        </p:spPr>
        <p:txBody>
          <a:bodyPr lIns="0" tIns="0" rIns="0" bIns="0"/>
          <a:lstStyle/>
          <a:p>
            <a:pPr eaLnBrk="1" hangingPunct="1">
              <a:lnSpc>
                <a:spcPct val="80000"/>
              </a:lnSpc>
              <a:defRPr/>
            </a:pPr>
            <a:r>
              <a:rPr lang="en-US" altLang="en-US" sz="2400" b="1" dirty="0">
                <a:solidFill>
                  <a:srgbClr val="FFFF00"/>
                </a:solidFill>
                <a:effectLst/>
              </a:rPr>
              <a:t>Kostas A. Katsavdakis, Ph.D., ABPP</a:t>
            </a:r>
          </a:p>
          <a:p>
            <a:pPr eaLnBrk="1" hangingPunct="1">
              <a:lnSpc>
                <a:spcPct val="80000"/>
              </a:lnSpc>
              <a:defRPr/>
            </a:pPr>
            <a:r>
              <a:rPr lang="en-US" altLang="en-US" sz="2400" b="1" dirty="0">
                <a:solidFill>
                  <a:srgbClr val="FFFF00"/>
                </a:solidFill>
                <a:effectLst/>
              </a:rPr>
              <a:t>Diplomate in Forensic Psychology</a:t>
            </a:r>
          </a:p>
          <a:p>
            <a:pPr eaLnBrk="1" hangingPunct="1">
              <a:lnSpc>
                <a:spcPct val="80000"/>
              </a:lnSpc>
              <a:defRPr/>
            </a:pPr>
            <a:r>
              <a:rPr lang="en-US" altLang="en-US" sz="2400" b="1" dirty="0">
                <a:solidFill>
                  <a:srgbClr val="FFFF00"/>
                </a:solidFill>
                <a:effectLst/>
              </a:rPr>
              <a:t>Center for Forensic and Clinical Psychology</a:t>
            </a:r>
          </a:p>
          <a:p>
            <a:pPr eaLnBrk="1" hangingPunct="1">
              <a:lnSpc>
                <a:spcPct val="80000"/>
              </a:lnSpc>
              <a:defRPr/>
            </a:pPr>
            <a:r>
              <a:rPr lang="en-US" altLang="en-US" sz="2400" b="1" dirty="0">
                <a:solidFill>
                  <a:srgbClr val="FFFF00"/>
                </a:solidFill>
                <a:effectLst/>
              </a:rPr>
              <a:t>New York City</a:t>
            </a:r>
          </a:p>
          <a:p>
            <a:pPr eaLnBrk="1" hangingPunct="1">
              <a:lnSpc>
                <a:spcPct val="80000"/>
              </a:lnSpc>
              <a:defRPr/>
            </a:pPr>
            <a:r>
              <a:rPr lang="en-US" altLang="en-US" sz="2400" b="1" dirty="0">
                <a:solidFill>
                  <a:srgbClr val="FFFF00"/>
                </a:solidFill>
                <a:effectLst/>
              </a:rPr>
              <a:t>kostas@drforensic.com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Outline of Presentation</a:t>
            </a:r>
          </a:p>
        </p:txBody>
      </p:sp>
      <p:sp>
        <p:nvSpPr>
          <p:cNvPr id="8195" name="Rectangle 3"/>
          <p:cNvSpPr>
            <a:spLocks noGrp="1" noChangeArrowheads="1"/>
          </p:cNvSpPr>
          <p:nvPr>
            <p:ph type="body" idx="1"/>
          </p:nvPr>
        </p:nvSpPr>
        <p:spPr>
          <a:xfrm>
            <a:off x="600075" y="1371600"/>
            <a:ext cx="9086850" cy="5651500"/>
          </a:xfrm>
        </p:spPr>
        <p:txBody>
          <a:bodyPr/>
          <a:lstStyle/>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Prevalence Rates/Legal</a:t>
            </a:r>
          </a:p>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Affective and </a:t>
            </a:r>
            <a:r>
              <a:rPr lang="en-US" altLang="en-US" sz="2400" b="1" dirty="0">
                <a:solidFill>
                  <a:srgbClr val="FFFF00"/>
                </a:solidFill>
                <a:ea typeface="ＭＳ Ｐゴシック" pitchFamily="34" charset="-128"/>
              </a:rPr>
              <a:t>P</a:t>
            </a:r>
            <a:r>
              <a:rPr lang="en-US" altLang="en-US" sz="2400" b="1" dirty="0">
                <a:solidFill>
                  <a:srgbClr val="FFFF00"/>
                </a:solidFill>
                <a:latin typeface="+mn-lt"/>
                <a:ea typeface="ＭＳ Ｐゴシック" pitchFamily="34" charset="-128"/>
              </a:rPr>
              <a:t>redatory Modes of Violence</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Biopsychosocial Factors Associated with Violence in Juveniles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Differences between Risk and Threat Assessment</a:t>
            </a:r>
          </a:p>
          <a:p>
            <a:pPr marL="514350" indent="-514350" eaLnBrk="1" hangingPunct="1">
              <a:lnSpc>
                <a:spcPct val="115000"/>
              </a:lnSpc>
              <a:buFont typeface="+mj-lt"/>
              <a:buAutoNum type="arabicPeriod"/>
            </a:pPr>
            <a:r>
              <a:rPr lang="en-US" sz="2400" b="1" dirty="0">
                <a:solidFill>
                  <a:srgbClr val="FFFF00"/>
                </a:solidFill>
                <a:ea typeface="ＭＳ Ｐゴシック" pitchFamily="34" charset="-128"/>
              </a:rPr>
              <a:t>Warning Behaviors </a:t>
            </a:r>
            <a:r>
              <a:rPr lang="en-US" sz="2400" b="1" dirty="0">
                <a:solidFill>
                  <a:srgbClr val="FFFF00"/>
                </a:solidFill>
                <a:latin typeface="+mn-lt"/>
              </a:rPr>
              <a:t>for </a:t>
            </a:r>
            <a:r>
              <a:rPr lang="en-US" sz="2400" b="1" dirty="0">
                <a:solidFill>
                  <a:srgbClr val="FFFF00"/>
                </a:solidFill>
              </a:rPr>
              <a:t>Targeted Violence </a:t>
            </a:r>
            <a:endParaRPr lang="en-US" sz="2400" b="1" dirty="0">
              <a:solidFill>
                <a:srgbClr val="FFFF00"/>
              </a:solidFill>
              <a:latin typeface="+mn-lt"/>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Implementation of Threat Assessment Management Team</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Limitations of Threat Assessment and Management</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Risk Assessment – Structured Professional Judgment</a:t>
            </a:r>
          </a:p>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Case Practice</a:t>
            </a:r>
            <a:r>
              <a:rPr lang="en-US" altLang="en-US" sz="2400" b="1" dirty="0">
                <a:solidFill>
                  <a:srgbClr val="FFFF00"/>
                </a:solidFill>
                <a:ea typeface="ＭＳ Ｐゴシック" pitchFamily="34" charset="-128"/>
              </a:rPr>
              <a:t>/Samples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26715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BOCES, 2023</a:t>
            </a:r>
            <a:endParaRPr lang="en-US" dirty="0"/>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sp>
        <p:nvSpPr>
          <p:cNvPr id="8" name="TextBox 7">
            <a:extLst>
              <a:ext uri="{FF2B5EF4-FFF2-40B4-BE49-F238E27FC236}">
                <a16:creationId xmlns:a16="http://schemas.microsoft.com/office/drawing/2014/main" id="{6B6B1C8F-23EC-4466-9F1F-E1EDAB42205F}"/>
              </a:ext>
            </a:extLst>
          </p:cNvPr>
          <p:cNvSpPr txBox="1"/>
          <p:nvPr/>
        </p:nvSpPr>
        <p:spPr>
          <a:xfrm>
            <a:off x="6972300" y="838200"/>
            <a:ext cx="2646829" cy="3231654"/>
          </a:xfrm>
          <a:prstGeom prst="rect">
            <a:avLst/>
          </a:prstGeom>
          <a:noFill/>
        </p:spPr>
        <p:txBody>
          <a:bodyPr wrap="square">
            <a:spAutoFit/>
          </a:bodyPr>
          <a:lstStyle/>
          <a:p>
            <a:r>
              <a:rPr lang="en-US" sz="1200" dirty="0">
                <a:latin typeface="Times New Roman" panose="02020603050405020304" pitchFamily="18" charset="0"/>
              </a:rPr>
              <a:t>FBI Active Shooter Criteria</a:t>
            </a:r>
          </a:p>
          <a:p>
            <a:endParaRPr lang="en-US" sz="1200" i="0" u="none" strike="noStrike" baseline="0" dirty="0">
              <a:latin typeface="Times New Roman" panose="02020603050405020304" pitchFamily="18" charset="0"/>
            </a:endParaRPr>
          </a:p>
          <a:p>
            <a:pPr marL="228600" indent="-228600">
              <a:buFont typeface="+mj-lt"/>
              <a:buAutoNum type="arabicPeriod"/>
            </a:pPr>
            <a:r>
              <a:rPr lang="en-US" sz="1200" i="0" u="none" strike="noStrike" baseline="0" dirty="0">
                <a:latin typeface="Times New Roman" panose="02020603050405020304" pitchFamily="18" charset="0"/>
              </a:rPr>
              <a:t>Shootings occurring at more than one location </a:t>
            </a:r>
          </a:p>
          <a:p>
            <a:pPr marL="228600" indent="-228600">
              <a:buFont typeface="+mj-lt"/>
              <a:buAutoNum type="arabicPeriod"/>
            </a:pPr>
            <a:r>
              <a:rPr lang="en-US" sz="1200" i="0" u="none" strike="noStrike" baseline="0" dirty="0">
                <a:latin typeface="Times New Roman" panose="02020603050405020304" pitchFamily="18" charset="0"/>
              </a:rPr>
              <a:t>Shootings where the shooter’s actions were not the result of another criminal act </a:t>
            </a:r>
          </a:p>
          <a:p>
            <a:pPr marL="228600" indent="-228600">
              <a:buFont typeface="+mj-lt"/>
              <a:buAutoNum type="arabicPeriod"/>
            </a:pPr>
            <a:r>
              <a:rPr lang="en-US" sz="1200" i="0" u="none" strike="noStrike" baseline="0" dirty="0">
                <a:latin typeface="Times New Roman" panose="02020603050405020304" pitchFamily="18" charset="0"/>
              </a:rPr>
              <a:t>Shootings resulting in a mass illing4 </a:t>
            </a:r>
          </a:p>
          <a:p>
            <a:pPr marL="228600" indent="-228600">
              <a:buFont typeface="+mj-lt"/>
              <a:buAutoNum type="arabicPeriod"/>
            </a:pPr>
            <a:r>
              <a:rPr lang="en-US" sz="1200" i="0" u="none" strike="noStrike" baseline="0" dirty="0">
                <a:latin typeface="Times New Roman" panose="02020603050405020304" pitchFamily="18" charset="0"/>
              </a:rPr>
              <a:t>Shootings indicating apparent spontaneity by the shooter </a:t>
            </a:r>
          </a:p>
          <a:p>
            <a:pPr marL="228600" indent="-228600">
              <a:buFont typeface="+mj-lt"/>
              <a:buAutoNum type="arabicPeriod"/>
            </a:pPr>
            <a:r>
              <a:rPr lang="en-US" sz="1200" i="0" u="none" strike="noStrike" baseline="0" dirty="0">
                <a:latin typeface="Times New Roman" panose="02020603050405020304" pitchFamily="18" charset="0"/>
              </a:rPr>
              <a:t>Shootings where the shooter appeared to methodically search for potential victims </a:t>
            </a:r>
          </a:p>
          <a:p>
            <a:pPr marL="228600" indent="-228600">
              <a:buFont typeface="+mj-lt"/>
              <a:buAutoNum type="arabicPeriod"/>
            </a:pPr>
            <a:r>
              <a:rPr lang="en-US" sz="1200" i="0" u="none" strike="noStrike" baseline="0" dirty="0">
                <a:latin typeface="Times New Roman" panose="02020603050405020304" pitchFamily="18" charset="0"/>
              </a:rPr>
              <a:t>Shootings that appeared focused on injury to people, not buildings or objects </a:t>
            </a:r>
            <a:endParaRPr lang="en-US" sz="1200" dirty="0"/>
          </a:p>
        </p:txBody>
      </p:sp>
      <p:pic>
        <p:nvPicPr>
          <p:cNvPr id="6" name="Picture 5">
            <a:extLst>
              <a:ext uri="{FF2B5EF4-FFF2-40B4-BE49-F238E27FC236}">
                <a16:creationId xmlns:a16="http://schemas.microsoft.com/office/drawing/2014/main" id="{1645F6B1-3C63-334E-1965-2130A55233FE}"/>
              </a:ext>
            </a:extLst>
          </p:cNvPr>
          <p:cNvPicPr>
            <a:picLocks noChangeAspect="1"/>
          </p:cNvPicPr>
          <p:nvPr/>
        </p:nvPicPr>
        <p:blipFill>
          <a:blip r:embed="rId2"/>
          <a:stretch>
            <a:fillRect/>
          </a:stretch>
        </p:blipFill>
        <p:spPr>
          <a:xfrm>
            <a:off x="514350" y="457200"/>
            <a:ext cx="6381750" cy="4343399"/>
          </a:xfrm>
          <a:prstGeom prst="rect">
            <a:avLst/>
          </a:prstGeom>
        </p:spPr>
      </p:pic>
    </p:spTree>
    <p:extLst>
      <p:ext uri="{BB962C8B-B14F-4D97-AF65-F5344CB8AC3E}">
        <p14:creationId xmlns:p14="http://schemas.microsoft.com/office/powerpoint/2010/main" val="1629637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a:t>BOCES, 2023</a:t>
            </a:r>
            <a:endParaRPr lang="en-US" dirty="0"/>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pic>
        <p:nvPicPr>
          <p:cNvPr id="5" name="Picture 4">
            <a:extLst>
              <a:ext uri="{FF2B5EF4-FFF2-40B4-BE49-F238E27FC236}">
                <a16:creationId xmlns:a16="http://schemas.microsoft.com/office/drawing/2014/main" id="{E0158FC5-8654-DDDA-DBEC-64955B0EFB9E}"/>
              </a:ext>
            </a:extLst>
          </p:cNvPr>
          <p:cNvPicPr>
            <a:picLocks noChangeAspect="1"/>
          </p:cNvPicPr>
          <p:nvPr/>
        </p:nvPicPr>
        <p:blipFill>
          <a:blip r:embed="rId2"/>
          <a:stretch>
            <a:fillRect/>
          </a:stretch>
        </p:blipFill>
        <p:spPr>
          <a:xfrm>
            <a:off x="723900" y="685801"/>
            <a:ext cx="8991599" cy="4119956"/>
          </a:xfrm>
          <a:prstGeom prst="rect">
            <a:avLst/>
          </a:prstGeom>
        </p:spPr>
      </p:pic>
    </p:spTree>
    <p:extLst>
      <p:ext uri="{BB962C8B-B14F-4D97-AF65-F5344CB8AC3E}">
        <p14:creationId xmlns:p14="http://schemas.microsoft.com/office/powerpoint/2010/main" val="134802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5C7453-8AC3-47C7-877C-48DED49DE0DC}"/>
              </a:ext>
            </a:extLst>
          </p:cNvPr>
          <p:cNvSpPr>
            <a:spLocks noGrp="1"/>
          </p:cNvSpPr>
          <p:nvPr>
            <p:ph type="ftr" sz="quarter" idx="12"/>
          </p:nvPr>
        </p:nvSpPr>
        <p:spPr/>
        <p:txBody>
          <a:bodyPr/>
          <a:lstStyle/>
          <a:p>
            <a:pPr>
              <a:defRPr/>
            </a:pPr>
            <a:r>
              <a:rPr lang="en-US"/>
              <a:t>BOCES, 2023</a:t>
            </a:r>
            <a:endParaRPr lang="en-US" dirty="0"/>
          </a:p>
        </p:txBody>
      </p:sp>
      <p:pic>
        <p:nvPicPr>
          <p:cNvPr id="6" name="Picture 5">
            <a:extLst>
              <a:ext uri="{FF2B5EF4-FFF2-40B4-BE49-F238E27FC236}">
                <a16:creationId xmlns:a16="http://schemas.microsoft.com/office/drawing/2014/main" id="{218FA895-987F-4B20-543B-42E84F6761BE}"/>
              </a:ext>
            </a:extLst>
          </p:cNvPr>
          <p:cNvPicPr>
            <a:picLocks noChangeAspect="1"/>
          </p:cNvPicPr>
          <p:nvPr/>
        </p:nvPicPr>
        <p:blipFill>
          <a:blip r:embed="rId2"/>
          <a:stretch>
            <a:fillRect/>
          </a:stretch>
        </p:blipFill>
        <p:spPr>
          <a:xfrm>
            <a:off x="800100" y="381000"/>
            <a:ext cx="8762999" cy="5715000"/>
          </a:xfrm>
          <a:prstGeom prst="rect">
            <a:avLst/>
          </a:prstGeom>
        </p:spPr>
      </p:pic>
    </p:spTree>
    <p:extLst>
      <p:ext uri="{BB962C8B-B14F-4D97-AF65-F5344CB8AC3E}">
        <p14:creationId xmlns:p14="http://schemas.microsoft.com/office/powerpoint/2010/main" val="2232362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75077EC-6186-5AA4-CA9C-BFC901B1C8DE}"/>
              </a:ext>
            </a:extLst>
          </p:cNvPr>
          <p:cNvSpPr>
            <a:spLocks noGrp="1"/>
          </p:cNvSpPr>
          <p:nvPr>
            <p:ph type="ftr" sz="quarter" idx="12"/>
          </p:nvPr>
        </p:nvSpPr>
        <p:spPr/>
        <p:txBody>
          <a:bodyPr/>
          <a:lstStyle/>
          <a:p>
            <a:pPr>
              <a:defRPr/>
            </a:pPr>
            <a:r>
              <a:rPr lang="en-US"/>
              <a:t>BOCES, 2023</a:t>
            </a:r>
            <a:endParaRPr lang="en-US" dirty="0"/>
          </a:p>
        </p:txBody>
      </p:sp>
      <p:pic>
        <p:nvPicPr>
          <p:cNvPr id="5" name="Picture 4">
            <a:extLst>
              <a:ext uri="{FF2B5EF4-FFF2-40B4-BE49-F238E27FC236}">
                <a16:creationId xmlns:a16="http://schemas.microsoft.com/office/drawing/2014/main" id="{62B7C7E5-CA95-3F92-0314-B0327CFA79D9}"/>
              </a:ext>
            </a:extLst>
          </p:cNvPr>
          <p:cNvPicPr>
            <a:picLocks noChangeAspect="1"/>
          </p:cNvPicPr>
          <p:nvPr/>
        </p:nvPicPr>
        <p:blipFill>
          <a:blip r:embed="rId2"/>
          <a:stretch>
            <a:fillRect/>
          </a:stretch>
        </p:blipFill>
        <p:spPr>
          <a:xfrm>
            <a:off x="800100" y="228600"/>
            <a:ext cx="8763000" cy="6172200"/>
          </a:xfrm>
          <a:prstGeom prst="rect">
            <a:avLst/>
          </a:prstGeom>
        </p:spPr>
      </p:pic>
    </p:spTree>
    <p:extLst>
      <p:ext uri="{BB962C8B-B14F-4D97-AF65-F5344CB8AC3E}">
        <p14:creationId xmlns:p14="http://schemas.microsoft.com/office/powerpoint/2010/main" val="4004346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E8573A-ABA3-43CD-9874-6CF4DC3D9BEB}"/>
              </a:ext>
            </a:extLst>
          </p:cNvPr>
          <p:cNvPicPr>
            <a:picLocks noGrp="1" noChangeAspect="1"/>
          </p:cNvPicPr>
          <p:nvPr>
            <p:ph idx="1"/>
          </p:nvPr>
        </p:nvPicPr>
        <p:blipFill>
          <a:blip r:embed="rId2"/>
          <a:stretch>
            <a:fillRect/>
          </a:stretch>
        </p:blipFill>
        <p:spPr>
          <a:xfrm>
            <a:off x="1485900" y="1676400"/>
            <a:ext cx="7543800" cy="4343400"/>
          </a:xfrm>
          <a:prstGeom prst="rect">
            <a:avLst/>
          </a:prstGeom>
        </p:spPr>
      </p:pic>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a:t>BOCES, 2023</a:t>
            </a:r>
            <a:endParaRPr lang="en-US" dirty="0"/>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365498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a:t>BOCES, 2023</a:t>
            </a:r>
            <a:endParaRPr lang="en-US" dirty="0"/>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pic>
        <p:nvPicPr>
          <p:cNvPr id="6" name="Content Placeholder 5">
            <a:extLst>
              <a:ext uri="{FF2B5EF4-FFF2-40B4-BE49-F238E27FC236}">
                <a16:creationId xmlns:a16="http://schemas.microsoft.com/office/drawing/2014/main" id="{4B55357F-919D-4ADD-930F-62E2AE14ED57}"/>
              </a:ext>
            </a:extLst>
          </p:cNvPr>
          <p:cNvPicPr>
            <a:picLocks noGrp="1" noChangeAspect="1"/>
          </p:cNvPicPr>
          <p:nvPr>
            <p:ph idx="1"/>
          </p:nvPr>
        </p:nvPicPr>
        <p:blipFill>
          <a:blip r:embed="rId2"/>
          <a:stretch>
            <a:fillRect/>
          </a:stretch>
        </p:blipFill>
        <p:spPr>
          <a:xfrm>
            <a:off x="1333500" y="1752600"/>
            <a:ext cx="3733800" cy="4495800"/>
          </a:xfrm>
          <a:prstGeom prst="rect">
            <a:avLst/>
          </a:prstGeom>
        </p:spPr>
      </p:pic>
      <p:pic>
        <p:nvPicPr>
          <p:cNvPr id="7" name="Picture 6">
            <a:extLst>
              <a:ext uri="{FF2B5EF4-FFF2-40B4-BE49-F238E27FC236}">
                <a16:creationId xmlns:a16="http://schemas.microsoft.com/office/drawing/2014/main" id="{D2D438AC-7400-48F7-B747-E193F53FBA43}"/>
              </a:ext>
            </a:extLst>
          </p:cNvPr>
          <p:cNvPicPr>
            <a:picLocks noChangeAspect="1"/>
          </p:cNvPicPr>
          <p:nvPr/>
        </p:nvPicPr>
        <p:blipFill>
          <a:blip r:embed="rId3"/>
          <a:stretch>
            <a:fillRect/>
          </a:stretch>
        </p:blipFill>
        <p:spPr>
          <a:xfrm>
            <a:off x="5524500" y="1746040"/>
            <a:ext cx="3962400" cy="4419600"/>
          </a:xfrm>
          <a:prstGeom prst="rect">
            <a:avLst/>
          </a:prstGeom>
        </p:spPr>
      </p:pic>
    </p:spTree>
    <p:extLst>
      <p:ext uri="{BB962C8B-B14F-4D97-AF65-F5344CB8AC3E}">
        <p14:creationId xmlns:p14="http://schemas.microsoft.com/office/powerpoint/2010/main" val="1038798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r>
              <a:rPr lang="en-US" sz="2800" b="1" dirty="0">
                <a:solidFill>
                  <a:srgbClr val="FFFF00"/>
                </a:solidFill>
              </a:rPr>
              <a:t>41 incidents of targeted school violence 1/08 – 12/17</a:t>
            </a:r>
          </a:p>
          <a:p>
            <a:pPr marL="514350" indent="-514350">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pic>
        <p:nvPicPr>
          <p:cNvPr id="6" name="Picture 5">
            <a:extLst>
              <a:ext uri="{FF2B5EF4-FFF2-40B4-BE49-F238E27FC236}">
                <a16:creationId xmlns:a16="http://schemas.microsoft.com/office/drawing/2014/main" id="{DFA6572D-AB18-4505-97BD-B2CDB0CC96F3}"/>
              </a:ext>
            </a:extLst>
          </p:cNvPr>
          <p:cNvPicPr>
            <a:picLocks noChangeAspect="1"/>
          </p:cNvPicPr>
          <p:nvPr/>
        </p:nvPicPr>
        <p:blipFill>
          <a:blip r:embed="rId2"/>
          <a:stretch>
            <a:fillRect/>
          </a:stretch>
        </p:blipFill>
        <p:spPr>
          <a:xfrm>
            <a:off x="1181100" y="2309003"/>
            <a:ext cx="8001000" cy="3810000"/>
          </a:xfrm>
          <a:prstGeom prst="rect">
            <a:avLst/>
          </a:prstGeom>
        </p:spPr>
      </p:pic>
    </p:spTree>
    <p:extLst>
      <p:ext uri="{BB962C8B-B14F-4D97-AF65-F5344CB8AC3E}">
        <p14:creationId xmlns:p14="http://schemas.microsoft.com/office/powerpoint/2010/main" val="1269701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Footer Placeholder 5"/>
          <p:cNvSpPr>
            <a:spLocks noGrp="1"/>
          </p:cNvSpPr>
          <p:nvPr>
            <p:ph type="ftr" sz="quarter" idx="12"/>
          </p:nvPr>
        </p:nvSpPr>
        <p:spPr/>
        <p:txBody>
          <a:bodyPr/>
          <a:lstStyle/>
          <a:p>
            <a:pPr>
              <a:defRPr/>
            </a:pPr>
            <a:r>
              <a:rPr lang="en-US"/>
              <a:t>BOCES, 2023</a:t>
            </a:r>
            <a:endParaRPr lang="en-US" dirty="0"/>
          </a:p>
        </p:txBody>
      </p:sp>
      <p:sp>
        <p:nvSpPr>
          <p:cNvPr id="1733634" name="Rectangle 2"/>
          <p:cNvSpPr>
            <a:spLocks noGrp="1" noRot="1" noChangeArrowheads="1"/>
          </p:cNvSpPr>
          <p:nvPr>
            <p:ph type="title"/>
          </p:nvPr>
        </p:nvSpPr>
        <p:spPr/>
        <p:txBody>
          <a:bodyPr/>
          <a:lstStyle/>
          <a:p>
            <a:pPr eaLnBrk="1" hangingPunct="1">
              <a:defRPr/>
            </a:pPr>
            <a:r>
              <a:rPr lang="en-US" sz="4000" dirty="0">
                <a:solidFill>
                  <a:srgbClr val="FFFF00"/>
                </a:solidFill>
              </a:rPr>
              <a:t>Forensic Mental Health Assessment</a:t>
            </a:r>
            <a:br>
              <a:rPr lang="en-US" sz="4000" dirty="0">
                <a:solidFill>
                  <a:srgbClr val="FFFF00"/>
                </a:solidFill>
              </a:rPr>
            </a:br>
            <a:r>
              <a:rPr lang="en-US" sz="2800" dirty="0">
                <a:solidFill>
                  <a:srgbClr val="FFFF00"/>
                </a:solidFill>
              </a:rPr>
              <a:t>Heilbrun, Matteo, Marczyk, Goldstein, 2008</a:t>
            </a:r>
          </a:p>
        </p:txBody>
      </p:sp>
      <p:graphicFrame>
        <p:nvGraphicFramePr>
          <p:cNvPr id="6" name="Table 5"/>
          <p:cNvGraphicFramePr>
            <a:graphicFrameLocks noGrp="1"/>
          </p:cNvGraphicFramePr>
          <p:nvPr/>
        </p:nvGraphicFramePr>
        <p:xfrm>
          <a:off x="495300" y="1600200"/>
          <a:ext cx="9144000" cy="4495801"/>
        </p:xfrm>
        <a:graphic>
          <a:graphicData uri="http://schemas.openxmlformats.org/drawingml/2006/table">
            <a:tbl>
              <a:tblPr firstRow="1" bandRow="1">
                <a:tableStyleId>{5C22544A-7EE6-4342-B048-85BDC9FD1C3A}</a:tableStyleId>
              </a:tblPr>
              <a:tblGrid>
                <a:gridCol w="575946">
                  <a:extLst>
                    <a:ext uri="{9D8B030D-6E8A-4147-A177-3AD203B41FA5}">
                      <a16:colId xmlns:a16="http://schemas.microsoft.com/office/drawing/2014/main" val="20000"/>
                    </a:ext>
                  </a:extLst>
                </a:gridCol>
                <a:gridCol w="4418723">
                  <a:extLst>
                    <a:ext uri="{9D8B030D-6E8A-4147-A177-3AD203B41FA5}">
                      <a16:colId xmlns:a16="http://schemas.microsoft.com/office/drawing/2014/main" val="20001"/>
                    </a:ext>
                  </a:extLst>
                </a:gridCol>
                <a:gridCol w="4149331">
                  <a:extLst>
                    <a:ext uri="{9D8B030D-6E8A-4147-A177-3AD203B41FA5}">
                      <a16:colId xmlns:a16="http://schemas.microsoft.com/office/drawing/2014/main" val="20002"/>
                    </a:ext>
                  </a:extLst>
                </a:gridCol>
              </a:tblGrid>
              <a:tr h="785152">
                <a:tc>
                  <a:txBody>
                    <a:bodyPr/>
                    <a:lstStyle/>
                    <a:p>
                      <a:endParaRPr lang="en-US" dirty="0"/>
                    </a:p>
                  </a:txBody>
                  <a:tcPr/>
                </a:tc>
                <a:tc>
                  <a:txBody>
                    <a:bodyPr/>
                    <a:lstStyle/>
                    <a:p>
                      <a:r>
                        <a:rPr lang="en-US" dirty="0"/>
                        <a:t>Standards of Care</a:t>
                      </a:r>
                    </a:p>
                  </a:txBody>
                  <a:tcPr/>
                </a:tc>
                <a:tc>
                  <a:txBody>
                    <a:bodyPr/>
                    <a:lstStyle/>
                    <a:p>
                      <a:r>
                        <a:rPr lang="en-US" dirty="0"/>
                        <a:t>Standards</a:t>
                      </a:r>
                      <a:r>
                        <a:rPr lang="en-US" baseline="0" dirty="0"/>
                        <a:t> of Practice</a:t>
                      </a:r>
                      <a:endParaRPr lang="en-US" dirty="0"/>
                    </a:p>
                  </a:txBody>
                  <a:tcPr/>
                </a:tc>
                <a:extLst>
                  <a:ext uri="{0D108BD9-81ED-4DB2-BD59-A6C34878D82A}">
                    <a16:rowId xmlns:a16="http://schemas.microsoft.com/office/drawing/2014/main" val="10000"/>
                  </a:ext>
                </a:extLst>
              </a:tr>
              <a:tr h="785152">
                <a:tc>
                  <a:txBody>
                    <a:bodyPr/>
                    <a:lstStyle/>
                    <a:p>
                      <a:r>
                        <a:rPr lang="en-US" dirty="0"/>
                        <a:t>1</a:t>
                      </a:r>
                    </a:p>
                  </a:txBody>
                  <a:tcPr/>
                </a:tc>
                <a:tc>
                  <a:txBody>
                    <a:bodyPr/>
                    <a:lstStyle/>
                    <a:p>
                      <a:r>
                        <a:rPr lang="en-US" dirty="0"/>
                        <a:t>Judicially</a:t>
                      </a:r>
                      <a:r>
                        <a:rPr lang="en-US" baseline="0" dirty="0"/>
                        <a:t> determined</a:t>
                      </a:r>
                      <a:endParaRPr lang="en-US" dirty="0"/>
                    </a:p>
                  </a:txBody>
                  <a:tcPr/>
                </a:tc>
                <a:tc>
                  <a:txBody>
                    <a:bodyPr/>
                    <a:lstStyle/>
                    <a:p>
                      <a:r>
                        <a:rPr lang="en-US" dirty="0"/>
                        <a:t>Best practices</a:t>
                      </a:r>
                      <a:r>
                        <a:rPr lang="en-US" baseline="0" dirty="0"/>
                        <a:t> in field</a:t>
                      </a:r>
                      <a:endParaRPr lang="en-US" dirty="0"/>
                    </a:p>
                  </a:txBody>
                  <a:tcPr/>
                </a:tc>
                <a:extLst>
                  <a:ext uri="{0D108BD9-81ED-4DB2-BD59-A6C34878D82A}">
                    <a16:rowId xmlns:a16="http://schemas.microsoft.com/office/drawing/2014/main" val="10001"/>
                  </a:ext>
                </a:extLst>
              </a:tr>
              <a:tr h="785152">
                <a:tc>
                  <a:txBody>
                    <a:bodyPr/>
                    <a:lstStyle/>
                    <a:p>
                      <a:r>
                        <a:rPr lang="en-US" dirty="0"/>
                        <a:t>2</a:t>
                      </a:r>
                    </a:p>
                  </a:txBody>
                  <a:tcPr/>
                </a:tc>
                <a:tc>
                  <a:txBody>
                    <a:bodyPr/>
                    <a:lstStyle/>
                    <a:p>
                      <a:r>
                        <a:rPr lang="en-US" dirty="0"/>
                        <a:t>External</a:t>
                      </a:r>
                      <a:r>
                        <a:rPr lang="en-US" baseline="0" dirty="0"/>
                        <a:t> est. by Court</a:t>
                      </a:r>
                      <a:endParaRPr lang="en-US" dirty="0"/>
                    </a:p>
                  </a:txBody>
                  <a:tcPr/>
                </a:tc>
                <a:tc>
                  <a:txBody>
                    <a:bodyPr/>
                    <a:lstStyle/>
                    <a:p>
                      <a:r>
                        <a:rPr lang="en-US" dirty="0"/>
                        <a:t>Internally</a:t>
                      </a:r>
                      <a:r>
                        <a:rPr lang="en-US" baseline="0" dirty="0"/>
                        <a:t> est. by field</a:t>
                      </a:r>
                      <a:endParaRPr lang="en-US" dirty="0"/>
                    </a:p>
                  </a:txBody>
                  <a:tcPr/>
                </a:tc>
                <a:extLst>
                  <a:ext uri="{0D108BD9-81ED-4DB2-BD59-A6C34878D82A}">
                    <a16:rowId xmlns:a16="http://schemas.microsoft.com/office/drawing/2014/main" val="10002"/>
                  </a:ext>
                </a:extLst>
              </a:tr>
              <a:tr h="785152">
                <a:tc>
                  <a:txBody>
                    <a:bodyPr/>
                    <a:lstStyle/>
                    <a:p>
                      <a:r>
                        <a:rPr lang="en-US" dirty="0"/>
                        <a:t>3</a:t>
                      </a:r>
                    </a:p>
                  </a:txBody>
                  <a:tcPr/>
                </a:tc>
                <a:tc>
                  <a:txBody>
                    <a:bodyPr/>
                    <a:lstStyle/>
                    <a:p>
                      <a:r>
                        <a:rPr lang="en-US" dirty="0"/>
                        <a:t>Adherence mandatory</a:t>
                      </a:r>
                    </a:p>
                  </a:txBody>
                  <a:tcPr/>
                </a:tc>
                <a:tc>
                  <a:txBody>
                    <a:bodyPr/>
                    <a:lstStyle/>
                    <a:p>
                      <a:r>
                        <a:rPr lang="en-US" dirty="0"/>
                        <a:t>Adherence</a:t>
                      </a:r>
                      <a:r>
                        <a:rPr lang="en-US" baseline="0" dirty="0"/>
                        <a:t> aspirational</a:t>
                      </a:r>
                      <a:endParaRPr lang="en-US" dirty="0"/>
                    </a:p>
                  </a:txBody>
                  <a:tcPr/>
                </a:tc>
                <a:extLst>
                  <a:ext uri="{0D108BD9-81ED-4DB2-BD59-A6C34878D82A}">
                    <a16:rowId xmlns:a16="http://schemas.microsoft.com/office/drawing/2014/main" val="10003"/>
                  </a:ext>
                </a:extLst>
              </a:tr>
              <a:tr h="1355193">
                <a:tc>
                  <a:txBody>
                    <a:bodyPr/>
                    <a:lstStyle/>
                    <a:p>
                      <a:r>
                        <a:rPr lang="en-US" dirty="0"/>
                        <a:t>4</a:t>
                      </a:r>
                    </a:p>
                  </a:txBody>
                  <a:tcPr/>
                </a:tc>
                <a:tc>
                  <a:txBody>
                    <a:bodyPr/>
                    <a:lstStyle/>
                    <a:p>
                      <a:r>
                        <a:rPr lang="en-US" dirty="0"/>
                        <a:t>Breach = liability and monetary</a:t>
                      </a:r>
                      <a:r>
                        <a:rPr lang="en-US" baseline="0" dirty="0"/>
                        <a:t> damages</a:t>
                      </a:r>
                      <a:endParaRPr lang="en-US" dirty="0"/>
                    </a:p>
                  </a:txBody>
                  <a:tcPr/>
                </a:tc>
                <a:tc>
                  <a:txBody>
                    <a:bodyPr/>
                    <a:lstStyle/>
                    <a:p>
                      <a:r>
                        <a:rPr lang="en-US" dirty="0"/>
                        <a:t>May result in sanctions</a:t>
                      </a:r>
                      <a:r>
                        <a:rPr lang="en-US" baseline="0" dirty="0"/>
                        <a:t> but not civil liability</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09725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33600"/>
            <a:ext cx="9258300" cy="1143000"/>
          </a:xfrm>
        </p:spPr>
        <p:txBody>
          <a:bodyPr/>
          <a:lstStyle/>
          <a:p>
            <a:r>
              <a:rPr lang="en-US" dirty="0">
                <a:solidFill>
                  <a:srgbClr val="FFFF00"/>
                </a:solidFill>
                <a:latin typeface="+mn-lt"/>
              </a:rPr>
              <a:t>There </a:t>
            </a:r>
            <a:r>
              <a:rPr lang="en-US" dirty="0">
                <a:solidFill>
                  <a:srgbClr val="FF0000"/>
                </a:solidFill>
                <a:latin typeface="+mn-lt"/>
              </a:rPr>
              <a:t>ARE STANDARDS OF PRACTICE </a:t>
            </a:r>
            <a:r>
              <a:rPr lang="en-US" dirty="0">
                <a:solidFill>
                  <a:srgbClr val="FFFF00"/>
                </a:solidFill>
                <a:latin typeface="+mn-lt"/>
              </a:rPr>
              <a:t>for the Development and Implementation of a Behavioral </a:t>
            </a:r>
            <a:r>
              <a:rPr lang="en-US" b="1" dirty="0">
                <a:solidFill>
                  <a:srgbClr val="FFFF00"/>
                </a:solidFill>
                <a:latin typeface="+mn-lt"/>
              </a:rPr>
              <a:t>Threat Assessment and Management</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834303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Jersey</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r>
              <a:rPr lang="pt-BR" sz="2000" b="1" dirty="0">
                <a:solidFill>
                  <a:srgbClr val="FFFF00"/>
                </a:solidFill>
              </a:rPr>
              <a:t>Bill A4075/3229 AcsAaAca (ACS/2R)</a:t>
            </a:r>
          </a:p>
          <a:p>
            <a:r>
              <a:rPr lang="pt-BR" sz="2000" b="1" dirty="0">
                <a:solidFill>
                  <a:srgbClr val="FFFF00"/>
                </a:solidFill>
              </a:rPr>
              <a:t>Session 2022 – 2023 (signed into law 8/1/22 – unanimous passage in legislature)</a:t>
            </a:r>
          </a:p>
          <a:p>
            <a:pPr>
              <a:buFont typeface="Arial" panose="020B0604020202020204" pitchFamily="34" charset="0"/>
              <a:buChar char="•"/>
            </a:pPr>
            <a:r>
              <a:rPr lang="en-US" sz="2000" b="1" dirty="0">
                <a:solidFill>
                  <a:srgbClr val="FFFF00"/>
                </a:solidFill>
              </a:rPr>
              <a:t>Requires all public school districts to create school-based </a:t>
            </a:r>
            <a:r>
              <a:rPr lang="en-US" sz="2000" b="1" dirty="0">
                <a:solidFill>
                  <a:srgbClr val="FFFF00"/>
                </a:solidFill>
                <a:hlinkClick r:id="rId2">
                  <a:extLst>
                    <a:ext uri="{A12FA001-AC4F-418D-AE19-62706E023703}">
                      <ahyp:hlinkClr xmlns:ahyp="http://schemas.microsoft.com/office/drawing/2018/hyperlinkcolor" val="tx"/>
                    </a:ext>
                  </a:extLst>
                </a:hlinkClick>
              </a:rPr>
              <a:t>threat assessment teams</a:t>
            </a:r>
            <a:r>
              <a:rPr lang="en-US" sz="2000" b="1" dirty="0">
                <a:solidFill>
                  <a:srgbClr val="FFFF00"/>
                </a:solidFill>
              </a:rPr>
              <a:t> to help identify and assess students at risk of committing violent acts or other harmful activity. </a:t>
            </a:r>
          </a:p>
          <a:p>
            <a:pPr lvl="1">
              <a:buFont typeface="Arial" panose="020B0604020202020204" pitchFamily="34" charset="0"/>
              <a:buChar char="•"/>
            </a:pPr>
            <a:r>
              <a:rPr lang="en-US" sz="1600" b="1" dirty="0">
                <a:solidFill>
                  <a:srgbClr val="FFFF00"/>
                </a:solidFill>
              </a:rPr>
              <a:t>Need to be in place by the start of the </a:t>
            </a:r>
            <a:r>
              <a:rPr lang="en-US" sz="1600" b="1" dirty="0">
                <a:solidFill>
                  <a:srgbClr val="FF0000"/>
                </a:solidFill>
              </a:rPr>
              <a:t>2023-24 school year</a:t>
            </a:r>
            <a:r>
              <a:rPr lang="en-US" sz="1600" b="1" dirty="0">
                <a:solidFill>
                  <a:srgbClr val="FFFF00"/>
                </a:solidFill>
              </a:rPr>
              <a:t>.</a:t>
            </a:r>
          </a:p>
          <a:p>
            <a:pPr>
              <a:buFont typeface="Arial" panose="020B0604020202020204" pitchFamily="34" charset="0"/>
              <a:buChar char="•"/>
            </a:pPr>
            <a:r>
              <a:rPr lang="en-US" sz="2000" b="1" dirty="0">
                <a:solidFill>
                  <a:srgbClr val="FFFF00"/>
                </a:solidFill>
              </a:rPr>
              <a:t>TAT required to multidisciplinary and include to the extent possible a school psychologist, counselor or social worker, a teacher, an administrator, and a school resource officer or school employee who serves as a liaison to law enforcement. </a:t>
            </a:r>
          </a:p>
          <a:p>
            <a:pPr>
              <a:buFont typeface="Arial" panose="020B0604020202020204" pitchFamily="34" charset="0"/>
              <a:buChar char="•"/>
            </a:pPr>
            <a:r>
              <a:rPr lang="en-US" sz="2000" b="1" dirty="0">
                <a:solidFill>
                  <a:srgbClr val="FFFF00"/>
                </a:solidFill>
              </a:rPr>
              <a:t>Training must ensure that threat assessments don’t have a disparate impact on students based on their race, ethnicity, homelessness status, religious belief, gender, gender identity, sexual orientation and socioeconomic status.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07437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1166-C865-DA7A-3E72-EF800887733A}"/>
              </a:ext>
            </a:extLst>
          </p:cNvPr>
          <p:cNvSpPr>
            <a:spLocks noGrp="1"/>
          </p:cNvSpPr>
          <p:nvPr>
            <p:ph type="title"/>
          </p:nvPr>
        </p:nvSpPr>
        <p:spPr/>
        <p:txBody>
          <a:bodyPr/>
          <a:lstStyle/>
          <a:p>
            <a:r>
              <a:rPr lang="en-US" sz="2800" dirty="0">
                <a:solidFill>
                  <a:srgbClr val="FFFF00"/>
                </a:solidFill>
              </a:rPr>
              <a:t>Which states require in-school threat assessment teams?</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FB5ED0E2-3575-3A7B-ADE9-074256AE0529}"/>
              </a:ext>
            </a:extLst>
          </p:cNvPr>
          <p:cNvSpPr>
            <a:spLocks noGrp="1"/>
          </p:cNvSpPr>
          <p:nvPr>
            <p:ph idx="1"/>
          </p:nvPr>
        </p:nvSpPr>
        <p:spPr/>
        <p:txBody>
          <a:bodyPr/>
          <a:lstStyle/>
          <a:p>
            <a:pPr marL="457200" lvl="1" indent="0">
              <a:buNone/>
            </a:pPr>
            <a:r>
              <a:rPr lang="en-US" b="1" dirty="0">
                <a:solidFill>
                  <a:srgbClr val="FFFF00"/>
                </a:solidFill>
              </a:rPr>
              <a:t>According to the National Association of State Boards of Education (NASBE)'s State Policy Database, threat assessment is required by law in:</a:t>
            </a:r>
          </a:p>
          <a:p>
            <a:pPr lvl="1"/>
            <a:r>
              <a:rPr lang="en-US" b="1" dirty="0">
                <a:solidFill>
                  <a:srgbClr val="FFFF00"/>
                </a:solidFill>
              </a:rPr>
              <a:t>18 states</a:t>
            </a:r>
          </a:p>
          <a:p>
            <a:pPr lvl="1"/>
            <a:r>
              <a:rPr lang="en-US" b="1" dirty="0">
                <a:solidFill>
                  <a:srgbClr val="FFFF00"/>
                </a:solidFill>
              </a:rPr>
              <a:t>encouraged in five states</a:t>
            </a:r>
          </a:p>
          <a:p>
            <a:pPr lvl="1"/>
            <a:r>
              <a:rPr lang="en-US" b="1" dirty="0">
                <a:solidFill>
                  <a:srgbClr val="FFFF00"/>
                </a:solidFill>
              </a:rPr>
              <a:t>non-codified policy in 16 states</a:t>
            </a:r>
          </a:p>
          <a:p>
            <a:pPr marL="457200" lvl="1" indent="0">
              <a:buNone/>
            </a:pPr>
            <a:endParaRPr lang="en-US" b="1" dirty="0">
              <a:solidFill>
                <a:srgbClr val="FFFF00"/>
              </a:solidFill>
            </a:endParaRPr>
          </a:p>
          <a:p>
            <a:endParaRPr lang="en-US" b="1" dirty="0">
              <a:solidFill>
                <a:srgbClr val="FFFF00"/>
              </a:solidFill>
            </a:endParaRPr>
          </a:p>
          <a:p>
            <a:endParaRPr lang="en-US" b="1" dirty="0">
              <a:solidFill>
                <a:srgbClr val="FFFF00"/>
              </a:solidFill>
            </a:endParaRPr>
          </a:p>
        </p:txBody>
      </p:sp>
      <p:sp>
        <p:nvSpPr>
          <p:cNvPr id="4" name="Footer Placeholder 3">
            <a:extLst>
              <a:ext uri="{FF2B5EF4-FFF2-40B4-BE49-F238E27FC236}">
                <a16:creationId xmlns:a16="http://schemas.microsoft.com/office/drawing/2014/main" id="{B19E7995-8AE0-F6DC-B641-6D1FA097383C}"/>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18883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York, 2022</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pPr>
              <a:buFont typeface="Arial" panose="020B0604020202020204" pitchFamily="34" charset="0"/>
              <a:buChar char="•"/>
            </a:pPr>
            <a:r>
              <a:rPr lang="en-US" sz="2400" b="1" dirty="0">
                <a:solidFill>
                  <a:srgbClr val="FFFF00"/>
                </a:solidFill>
              </a:rPr>
              <a:t>Executive Order 18 (signed on or about 8/18/22)</a:t>
            </a:r>
          </a:p>
          <a:p>
            <a:pPr>
              <a:buFont typeface="Arial" panose="020B0604020202020204" pitchFamily="34" charset="0"/>
              <a:buChar char="•"/>
            </a:pPr>
            <a:r>
              <a:rPr lang="en-US" sz="2400" b="1" dirty="0">
                <a:solidFill>
                  <a:srgbClr val="FFFF00"/>
                </a:solidFill>
              </a:rPr>
              <a:t>10 million dollars to Requiring Each County and the City of New York to Develop Plans to Confront Domestic Terrorism, Including Racially and Ethnically-Motivated Violence</a:t>
            </a:r>
          </a:p>
          <a:p>
            <a:pPr lvl="1">
              <a:buFont typeface="Arial" panose="020B0604020202020204" pitchFamily="34" charset="0"/>
              <a:buChar char="•"/>
            </a:pPr>
            <a:r>
              <a:rPr lang="en-US" sz="2000" b="1" dirty="0">
                <a:solidFill>
                  <a:srgbClr val="FFFF00"/>
                </a:solidFill>
              </a:rPr>
              <a:t>Does not include K-12 settings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6676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8795-9E0A-0E02-E1F9-45F367921487}"/>
              </a:ext>
            </a:extLst>
          </p:cNvPr>
          <p:cNvSpPr>
            <a:spLocks noGrp="1"/>
          </p:cNvSpPr>
          <p:nvPr>
            <p:ph type="title"/>
          </p:nvPr>
        </p:nvSpPr>
        <p:spPr>
          <a:xfrm>
            <a:off x="514350" y="228600"/>
            <a:ext cx="9258300" cy="1020762"/>
          </a:xfrm>
        </p:spPr>
        <p:txBody>
          <a:bodyPr/>
          <a:lstStyle/>
          <a:p>
            <a:r>
              <a:rPr lang="en-US" sz="1800" i="0" u="none" strike="noStrike" baseline="0" dirty="0">
                <a:solidFill>
                  <a:srgbClr val="FFFF00"/>
                </a:solidFill>
                <a:latin typeface="+mn-lt"/>
              </a:rPr>
              <a:t> COUNTERMAN </a:t>
            </a:r>
            <a:r>
              <a:rPr lang="en-US" sz="1800" i="1" u="none" strike="noStrike" baseline="0" dirty="0">
                <a:solidFill>
                  <a:srgbClr val="FFFF00"/>
                </a:solidFill>
                <a:latin typeface="+mn-lt"/>
              </a:rPr>
              <a:t>v</a:t>
            </a:r>
            <a:r>
              <a:rPr lang="en-US" sz="1800" i="0" u="none" strike="noStrike" baseline="0" dirty="0">
                <a:solidFill>
                  <a:srgbClr val="FFFF00"/>
                </a:solidFill>
                <a:latin typeface="+mn-lt"/>
              </a:rPr>
              <a:t>. COLORADO </a:t>
            </a:r>
            <a:br>
              <a:rPr lang="en-US" sz="1800" i="0" u="none" strike="noStrike" baseline="0" dirty="0">
                <a:solidFill>
                  <a:srgbClr val="FFFF00"/>
                </a:solidFill>
                <a:latin typeface="+mn-lt"/>
              </a:rPr>
            </a:br>
            <a:r>
              <a:rPr lang="en-US" sz="1800" i="0" u="none" strike="noStrike" baseline="0" dirty="0">
                <a:solidFill>
                  <a:srgbClr val="FFFF00"/>
                </a:solidFill>
                <a:latin typeface="+mn-lt"/>
              </a:rPr>
              <a:t>CERTIORARI TO THE COURT OF APPEALS OF COLORADO, 6/27/23 </a:t>
            </a:r>
            <a:endParaRPr lang="en-US" dirty="0">
              <a:solidFill>
                <a:srgbClr val="FFFF00"/>
              </a:solidFill>
              <a:latin typeface="+mn-lt"/>
            </a:endParaRPr>
          </a:p>
        </p:txBody>
      </p:sp>
      <p:sp>
        <p:nvSpPr>
          <p:cNvPr id="3" name="Content Placeholder 2">
            <a:extLst>
              <a:ext uri="{FF2B5EF4-FFF2-40B4-BE49-F238E27FC236}">
                <a16:creationId xmlns:a16="http://schemas.microsoft.com/office/drawing/2014/main" id="{0794E03B-40E0-58A2-1675-C1E156D900A0}"/>
              </a:ext>
            </a:extLst>
          </p:cNvPr>
          <p:cNvSpPr>
            <a:spLocks noGrp="1"/>
          </p:cNvSpPr>
          <p:nvPr>
            <p:ph idx="1"/>
          </p:nvPr>
        </p:nvSpPr>
        <p:spPr>
          <a:xfrm>
            <a:off x="514350" y="1326968"/>
            <a:ext cx="9258300" cy="4525963"/>
          </a:xfrm>
        </p:spPr>
        <p:txBody>
          <a:bodyPr/>
          <a:lstStyle/>
          <a:p>
            <a:r>
              <a:rPr lang="en-US" sz="2400" b="1" dirty="0">
                <a:solidFill>
                  <a:srgbClr val="FFFF00"/>
                </a:solidFill>
              </a:rPr>
              <a:t>Billy Raymond Counterman repeatedly contacted a female over FB in 2014</a:t>
            </a:r>
          </a:p>
          <a:p>
            <a:r>
              <a:rPr lang="en-US" sz="2400" b="1" dirty="0">
                <a:solidFill>
                  <a:srgbClr val="FFFF00"/>
                </a:solidFill>
              </a:rPr>
              <a:t>Sends “creepy” messages from numerous different accounts.</a:t>
            </a:r>
          </a:p>
          <a:p>
            <a:r>
              <a:rPr lang="en-US" sz="2400" b="1" dirty="0">
                <a:solidFill>
                  <a:srgbClr val="FFFF00"/>
                </a:solidFill>
              </a:rPr>
              <a:t>Messages continues despite her blocking him. </a:t>
            </a:r>
          </a:p>
          <a:p>
            <a:r>
              <a:rPr lang="en-US" sz="2400" b="1" dirty="0">
                <a:solidFill>
                  <a:srgbClr val="FFFF00"/>
                </a:solidFill>
              </a:rPr>
              <a:t>Messages implied that Counterman was watching her and saying that he wanted her to die or be killed.</a:t>
            </a:r>
          </a:p>
          <a:p>
            <a:r>
              <a:rPr lang="en-US" sz="2400" b="1" dirty="0">
                <a:solidFill>
                  <a:srgbClr val="FFFF00"/>
                </a:solidFill>
              </a:rPr>
              <a:t>Counterman reported to law enforcement, arrested in 2016. </a:t>
            </a:r>
          </a:p>
        </p:txBody>
      </p:sp>
      <p:sp>
        <p:nvSpPr>
          <p:cNvPr id="4" name="Footer Placeholder 3">
            <a:extLst>
              <a:ext uri="{FF2B5EF4-FFF2-40B4-BE49-F238E27FC236}">
                <a16:creationId xmlns:a16="http://schemas.microsoft.com/office/drawing/2014/main" id="{45C8BC7E-EFD8-F7B1-0565-2604810B8B39}"/>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7173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8795-9E0A-0E02-E1F9-45F367921487}"/>
              </a:ext>
            </a:extLst>
          </p:cNvPr>
          <p:cNvSpPr>
            <a:spLocks noGrp="1"/>
          </p:cNvSpPr>
          <p:nvPr>
            <p:ph type="title"/>
          </p:nvPr>
        </p:nvSpPr>
        <p:spPr>
          <a:xfrm>
            <a:off x="514350" y="297656"/>
            <a:ext cx="9258300" cy="1020762"/>
          </a:xfrm>
        </p:spPr>
        <p:txBody>
          <a:bodyPr/>
          <a:lstStyle/>
          <a:p>
            <a:r>
              <a:rPr lang="en-US" sz="1800" i="0" u="none" strike="noStrike" baseline="0" dirty="0">
                <a:solidFill>
                  <a:srgbClr val="FFFF00"/>
                </a:solidFill>
                <a:latin typeface="+mn-lt"/>
              </a:rPr>
              <a:t> COUNTERMAN </a:t>
            </a:r>
            <a:r>
              <a:rPr lang="en-US" sz="1800" i="1" u="none" strike="noStrike" baseline="0" dirty="0">
                <a:solidFill>
                  <a:srgbClr val="FFFF00"/>
                </a:solidFill>
                <a:latin typeface="+mn-lt"/>
              </a:rPr>
              <a:t>v</a:t>
            </a:r>
            <a:r>
              <a:rPr lang="en-US" sz="1800" i="0" u="none" strike="noStrike" baseline="0" dirty="0">
                <a:solidFill>
                  <a:srgbClr val="FFFF00"/>
                </a:solidFill>
                <a:latin typeface="+mn-lt"/>
              </a:rPr>
              <a:t>. COLORADO </a:t>
            </a:r>
            <a:br>
              <a:rPr lang="en-US" sz="1800" i="0" u="none" strike="noStrike" baseline="0" dirty="0">
                <a:solidFill>
                  <a:srgbClr val="FFFF00"/>
                </a:solidFill>
                <a:latin typeface="+mn-lt"/>
              </a:rPr>
            </a:br>
            <a:r>
              <a:rPr lang="en-US" sz="1800" i="0" u="none" strike="noStrike" baseline="0" dirty="0">
                <a:solidFill>
                  <a:srgbClr val="FFFF00"/>
                </a:solidFill>
                <a:latin typeface="+mn-lt"/>
              </a:rPr>
              <a:t>CERTIORARI TO THE COURT OF APPEALS OF COLORADO, 6/27/23 </a:t>
            </a:r>
            <a:endParaRPr lang="en-US" dirty="0">
              <a:solidFill>
                <a:srgbClr val="FFFF00"/>
              </a:solidFill>
              <a:latin typeface="+mn-lt"/>
            </a:endParaRPr>
          </a:p>
        </p:txBody>
      </p:sp>
      <p:sp>
        <p:nvSpPr>
          <p:cNvPr id="3" name="Content Placeholder 2">
            <a:extLst>
              <a:ext uri="{FF2B5EF4-FFF2-40B4-BE49-F238E27FC236}">
                <a16:creationId xmlns:a16="http://schemas.microsoft.com/office/drawing/2014/main" id="{0794E03B-40E0-58A2-1675-C1E156D900A0}"/>
              </a:ext>
            </a:extLst>
          </p:cNvPr>
          <p:cNvSpPr>
            <a:spLocks noGrp="1"/>
          </p:cNvSpPr>
          <p:nvPr>
            <p:ph idx="1"/>
          </p:nvPr>
        </p:nvSpPr>
        <p:spPr>
          <a:xfrm>
            <a:off x="514350" y="1327581"/>
            <a:ext cx="9258300" cy="4525963"/>
          </a:xfrm>
        </p:spPr>
        <p:txBody>
          <a:bodyPr/>
          <a:lstStyle/>
          <a:p>
            <a:r>
              <a:rPr lang="en-US" sz="2400" b="1" dirty="0">
                <a:solidFill>
                  <a:srgbClr val="FFFF00"/>
                </a:solidFill>
              </a:rPr>
              <a:t>Charged:</a:t>
            </a:r>
          </a:p>
          <a:p>
            <a:pPr lvl="1"/>
            <a:r>
              <a:rPr lang="en-US" sz="2000" b="1" dirty="0">
                <a:solidFill>
                  <a:srgbClr val="FFFF00"/>
                </a:solidFill>
              </a:rPr>
              <a:t>1 count of stalking (credible threat)</a:t>
            </a:r>
          </a:p>
          <a:p>
            <a:pPr lvl="1"/>
            <a:r>
              <a:rPr lang="en-US" sz="2000" b="1" dirty="0">
                <a:solidFill>
                  <a:srgbClr val="FFFF00"/>
                </a:solidFill>
              </a:rPr>
              <a:t>1 count of stalking (serious emotional distress)</a:t>
            </a:r>
          </a:p>
          <a:p>
            <a:pPr lvl="1"/>
            <a:r>
              <a:rPr lang="en-US" sz="2000" b="1" dirty="0">
                <a:solidFill>
                  <a:srgbClr val="FFFF00"/>
                </a:solidFill>
              </a:rPr>
              <a:t>1 count of harassment.</a:t>
            </a:r>
          </a:p>
          <a:p>
            <a:r>
              <a:rPr lang="en-US" sz="2400" b="1" dirty="0">
                <a:solidFill>
                  <a:srgbClr val="FFFF00"/>
                </a:solidFill>
              </a:rPr>
              <a:t>Prosecution dismissed the count of stalking (credible threat).</a:t>
            </a:r>
          </a:p>
          <a:p>
            <a:r>
              <a:rPr lang="en-US" sz="2400" b="1" dirty="0">
                <a:solidFill>
                  <a:srgbClr val="FFFF00"/>
                </a:solidFill>
              </a:rPr>
              <a:t>Counterman claimed that the remaining charges, from FB messages, would violate his right to free speech under the  First Amendment because they were not “true threats.”</a:t>
            </a:r>
          </a:p>
          <a:p>
            <a:r>
              <a:rPr lang="en-US" sz="2400" b="1" dirty="0">
                <a:solidFill>
                  <a:srgbClr val="FFFF00"/>
                </a:solidFill>
              </a:rPr>
              <a:t>The trial court denies motion to dismiss.</a:t>
            </a:r>
          </a:p>
          <a:p>
            <a:r>
              <a:rPr lang="en-US" sz="2400" b="1" dirty="0">
                <a:solidFill>
                  <a:srgbClr val="FFFF00"/>
                </a:solidFill>
              </a:rPr>
              <a:t>Jury verdict, guilty of stalking (serious emotional distress). </a:t>
            </a:r>
          </a:p>
          <a:p>
            <a:r>
              <a:rPr lang="en-US" sz="2400" b="1" dirty="0">
                <a:solidFill>
                  <a:srgbClr val="FFFF00"/>
                </a:solidFill>
              </a:rPr>
              <a:t>Colorado Court of Appeals affirmed his conviction.</a:t>
            </a:r>
          </a:p>
          <a:p>
            <a:pPr lvl="1"/>
            <a:endParaRPr lang="en-US" sz="2400" b="1" dirty="0">
              <a:solidFill>
                <a:srgbClr val="FFFF00"/>
              </a:solidFill>
            </a:endParaRPr>
          </a:p>
        </p:txBody>
      </p:sp>
      <p:sp>
        <p:nvSpPr>
          <p:cNvPr id="4" name="Footer Placeholder 3">
            <a:extLst>
              <a:ext uri="{FF2B5EF4-FFF2-40B4-BE49-F238E27FC236}">
                <a16:creationId xmlns:a16="http://schemas.microsoft.com/office/drawing/2014/main" id="{45C8BC7E-EFD8-F7B1-0565-2604810B8B39}"/>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665252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8795-9E0A-0E02-E1F9-45F367921487}"/>
              </a:ext>
            </a:extLst>
          </p:cNvPr>
          <p:cNvSpPr>
            <a:spLocks noGrp="1"/>
          </p:cNvSpPr>
          <p:nvPr>
            <p:ph type="title"/>
          </p:nvPr>
        </p:nvSpPr>
        <p:spPr>
          <a:xfrm>
            <a:off x="514350" y="297656"/>
            <a:ext cx="9258300" cy="1020762"/>
          </a:xfrm>
        </p:spPr>
        <p:txBody>
          <a:bodyPr/>
          <a:lstStyle/>
          <a:p>
            <a:r>
              <a:rPr lang="en-US" sz="1800" i="0" u="none" strike="noStrike" baseline="0" dirty="0">
                <a:solidFill>
                  <a:srgbClr val="FFFF00"/>
                </a:solidFill>
                <a:latin typeface="Century Schoolbook" panose="02040604050505020304" pitchFamily="18" charset="0"/>
              </a:rPr>
              <a:t>COUNTERMAN </a:t>
            </a:r>
            <a:r>
              <a:rPr lang="en-US" sz="1800" i="1" u="none" strike="noStrike" baseline="0" dirty="0">
                <a:solidFill>
                  <a:srgbClr val="FFFF00"/>
                </a:solidFill>
                <a:latin typeface="Century Schoolbook" panose="02040604050505020304" pitchFamily="18" charset="0"/>
              </a:rPr>
              <a:t>v</a:t>
            </a:r>
            <a:r>
              <a:rPr lang="en-US" sz="1800" i="0" u="none" strike="noStrike" baseline="0" dirty="0">
                <a:solidFill>
                  <a:srgbClr val="FFFF00"/>
                </a:solidFill>
                <a:latin typeface="Century Schoolbook" panose="02040604050505020304" pitchFamily="18" charset="0"/>
              </a:rPr>
              <a:t>. COLORADO </a:t>
            </a:r>
            <a:br>
              <a:rPr lang="en-US" sz="1800" i="0" u="none" strike="noStrike" baseline="0" dirty="0">
                <a:solidFill>
                  <a:srgbClr val="FFFF00"/>
                </a:solidFill>
                <a:latin typeface="Century Schoolbook" panose="02040604050505020304" pitchFamily="18" charset="0"/>
              </a:rPr>
            </a:br>
            <a:r>
              <a:rPr lang="en-US" sz="1800" i="0" u="none" strike="noStrike" baseline="0" dirty="0">
                <a:solidFill>
                  <a:srgbClr val="FFFF00"/>
                </a:solidFill>
                <a:latin typeface="Century Schoolbook" panose="02040604050505020304" pitchFamily="18" charset="0"/>
              </a:rPr>
              <a:t>CERTIORARI TO THE COURT OF APPEALS OF COLORADO, 6/27/23 </a:t>
            </a:r>
            <a:endParaRPr lang="en-US" dirty="0">
              <a:solidFill>
                <a:srgbClr val="FFFF00"/>
              </a:solidFill>
            </a:endParaRPr>
          </a:p>
        </p:txBody>
      </p:sp>
      <p:sp>
        <p:nvSpPr>
          <p:cNvPr id="3" name="Content Placeholder 2">
            <a:extLst>
              <a:ext uri="{FF2B5EF4-FFF2-40B4-BE49-F238E27FC236}">
                <a16:creationId xmlns:a16="http://schemas.microsoft.com/office/drawing/2014/main" id="{0794E03B-40E0-58A2-1675-C1E156D900A0}"/>
              </a:ext>
            </a:extLst>
          </p:cNvPr>
          <p:cNvSpPr>
            <a:spLocks noGrp="1"/>
          </p:cNvSpPr>
          <p:nvPr>
            <p:ph idx="1"/>
          </p:nvPr>
        </p:nvSpPr>
        <p:spPr>
          <a:xfrm>
            <a:off x="514350" y="1524000"/>
            <a:ext cx="9258300" cy="4525963"/>
          </a:xfrm>
        </p:spPr>
        <p:txBody>
          <a:bodyPr/>
          <a:lstStyle/>
          <a:p>
            <a:r>
              <a:rPr lang="en-US" sz="1700" b="1" dirty="0">
                <a:solidFill>
                  <a:srgbClr val="FFFF00"/>
                </a:solidFill>
              </a:rPr>
              <a:t>Question…</a:t>
            </a:r>
          </a:p>
          <a:p>
            <a:r>
              <a:rPr lang="en-US" sz="1700" b="1" dirty="0">
                <a:solidFill>
                  <a:srgbClr val="FFFF00"/>
                </a:solidFill>
              </a:rPr>
              <a:t>To establish that a statement is a "true threat" unprotected by the First Amendment, must the government show that the speaker subjectively knew or intended the threatening nature of the statement?</a:t>
            </a:r>
          </a:p>
          <a:p>
            <a:endParaRPr lang="en-US" sz="1700" b="1" dirty="0">
              <a:solidFill>
                <a:srgbClr val="FFFF00"/>
              </a:solidFill>
            </a:endParaRPr>
          </a:p>
          <a:p>
            <a:r>
              <a:rPr lang="en-US" sz="1700" b="1" dirty="0">
                <a:solidFill>
                  <a:srgbClr val="FFFF00"/>
                </a:solidFill>
              </a:rPr>
              <a:t>Primary Holding (6-3 Decision)…</a:t>
            </a:r>
          </a:p>
          <a:p>
            <a:endParaRPr lang="en-US" sz="1700" b="1" dirty="0">
              <a:solidFill>
                <a:srgbClr val="FFFF00"/>
              </a:solidFill>
            </a:endParaRPr>
          </a:p>
          <a:p>
            <a:r>
              <a:rPr lang="en-US" sz="1700" b="1" dirty="0">
                <a:solidFill>
                  <a:srgbClr val="FFFF00"/>
                </a:solidFill>
              </a:rPr>
              <a:t>Supreme Court holds that in "true threat" First Amendment cases, the prosecution must prove that the defendant had some subjective understanding of his statements’ threatening nature; the correct standard is recklessness. </a:t>
            </a:r>
          </a:p>
          <a:p>
            <a:endParaRPr lang="en-US" sz="1700" b="1" dirty="0">
              <a:solidFill>
                <a:srgbClr val="FFFF00"/>
              </a:solidFill>
            </a:endParaRPr>
          </a:p>
          <a:p>
            <a:r>
              <a:rPr lang="en-US" sz="1700" b="1" dirty="0">
                <a:solidFill>
                  <a:srgbClr val="FFFF00"/>
                </a:solidFill>
              </a:rPr>
              <a:t>In other words….  </a:t>
            </a:r>
          </a:p>
          <a:p>
            <a:endParaRPr lang="en-US" sz="1700" b="1" dirty="0">
              <a:solidFill>
                <a:srgbClr val="FFFF00"/>
              </a:solidFill>
            </a:endParaRPr>
          </a:p>
          <a:p>
            <a:r>
              <a:rPr lang="en-US" sz="1700" b="1" dirty="0">
                <a:solidFill>
                  <a:srgbClr val="FFFF00"/>
                </a:solidFill>
              </a:rPr>
              <a:t>To establish that a statement is a “true threat” unprotected by the First Amendment, the State must prove that the defendant had some subjective understanding of the statements’ threatening nature, based on a showing no more demanding than recklessness.</a:t>
            </a:r>
          </a:p>
          <a:p>
            <a:endParaRPr lang="en-US" sz="1700" b="1" dirty="0">
              <a:solidFill>
                <a:srgbClr val="FFFF00"/>
              </a:solidFill>
            </a:endParaRPr>
          </a:p>
          <a:p>
            <a:pPr lvl="1"/>
            <a:endParaRPr lang="en-US" sz="1700" b="1" dirty="0">
              <a:solidFill>
                <a:srgbClr val="FFFF00"/>
              </a:solidFill>
            </a:endParaRPr>
          </a:p>
        </p:txBody>
      </p:sp>
      <p:sp>
        <p:nvSpPr>
          <p:cNvPr id="4" name="Footer Placeholder 3">
            <a:extLst>
              <a:ext uri="{FF2B5EF4-FFF2-40B4-BE49-F238E27FC236}">
                <a16:creationId xmlns:a16="http://schemas.microsoft.com/office/drawing/2014/main" id="{45C8BC7E-EFD8-F7B1-0565-2604810B8B39}"/>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59968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8795-9E0A-0E02-E1F9-45F367921487}"/>
              </a:ext>
            </a:extLst>
          </p:cNvPr>
          <p:cNvSpPr>
            <a:spLocks noGrp="1"/>
          </p:cNvSpPr>
          <p:nvPr>
            <p:ph type="title"/>
          </p:nvPr>
        </p:nvSpPr>
        <p:spPr>
          <a:xfrm>
            <a:off x="514350" y="274638"/>
            <a:ext cx="9258300" cy="1020762"/>
          </a:xfrm>
        </p:spPr>
        <p:txBody>
          <a:bodyPr/>
          <a:lstStyle/>
          <a:p>
            <a:r>
              <a:rPr lang="en-US" dirty="0">
                <a:solidFill>
                  <a:srgbClr val="FFFF00"/>
                </a:solidFill>
              </a:rPr>
              <a:t>Extreme Risk Protective Orders</a:t>
            </a:r>
            <a:br>
              <a:rPr lang="en-US" dirty="0">
                <a:solidFill>
                  <a:srgbClr val="FFFF00"/>
                </a:solidFill>
              </a:rPr>
            </a:br>
            <a:r>
              <a:rPr lang="en-US" dirty="0">
                <a:solidFill>
                  <a:srgbClr val="FFFF00"/>
                </a:solidFill>
              </a:rPr>
              <a:t>(Pomeranz &amp; Ochoa, 2021)</a:t>
            </a:r>
          </a:p>
        </p:txBody>
      </p:sp>
      <p:sp>
        <p:nvSpPr>
          <p:cNvPr id="3" name="Content Placeholder 2">
            <a:extLst>
              <a:ext uri="{FF2B5EF4-FFF2-40B4-BE49-F238E27FC236}">
                <a16:creationId xmlns:a16="http://schemas.microsoft.com/office/drawing/2014/main" id="{0794E03B-40E0-58A2-1675-C1E156D900A0}"/>
              </a:ext>
            </a:extLst>
          </p:cNvPr>
          <p:cNvSpPr>
            <a:spLocks noGrp="1"/>
          </p:cNvSpPr>
          <p:nvPr>
            <p:ph idx="1"/>
          </p:nvPr>
        </p:nvSpPr>
        <p:spPr>
          <a:xfrm>
            <a:off x="514350" y="1524000"/>
            <a:ext cx="9258300" cy="4525963"/>
          </a:xfrm>
        </p:spPr>
        <p:txBody>
          <a:bodyPr/>
          <a:lstStyle/>
          <a:p>
            <a:pPr algn="l"/>
            <a:r>
              <a:rPr lang="en-US" sz="1800" b="1" i="0" u="none" strike="noStrike" baseline="0" dirty="0">
                <a:solidFill>
                  <a:srgbClr val="FFFF00"/>
                </a:solidFill>
              </a:rPr>
              <a:t>As of July 2020, 19 states and DC enacted a total of 43 ERPO laws for both temporary and final orders</a:t>
            </a:r>
            <a:r>
              <a:rPr lang="en-US" sz="1800" b="1" dirty="0">
                <a:solidFill>
                  <a:srgbClr val="FFFF00"/>
                </a:solidFill>
              </a:rPr>
              <a:t>.</a:t>
            </a:r>
            <a:endParaRPr lang="en-US" sz="1800" b="1" i="0" u="none" strike="noStrike" baseline="0" dirty="0">
              <a:solidFill>
                <a:srgbClr val="FFFF00"/>
              </a:solidFill>
            </a:endParaRPr>
          </a:p>
          <a:p>
            <a:pPr algn="l"/>
            <a:endParaRPr lang="en-US" sz="1800" b="1" i="0" u="none" strike="noStrike" baseline="0" dirty="0">
              <a:solidFill>
                <a:srgbClr val="FFFF00"/>
              </a:solidFill>
            </a:endParaRPr>
          </a:p>
          <a:p>
            <a:pPr algn="l"/>
            <a:r>
              <a:rPr lang="en-US" sz="1800" b="1" i="0" u="none" strike="noStrike" baseline="0" dirty="0">
                <a:solidFill>
                  <a:srgbClr val="FFFF00"/>
                </a:solidFill>
              </a:rPr>
              <a:t>7 states had standard ERPO laws; LE or a state attorney files petitions.</a:t>
            </a:r>
          </a:p>
          <a:p>
            <a:pPr algn="l"/>
            <a:endParaRPr lang="en-US" sz="1800" b="1" i="0" u="none" strike="noStrike" baseline="0" dirty="0">
              <a:solidFill>
                <a:srgbClr val="FFFF00"/>
              </a:solidFill>
            </a:endParaRPr>
          </a:p>
          <a:p>
            <a:pPr algn="l"/>
            <a:r>
              <a:rPr lang="en-US" sz="1800" b="1" i="0" u="none" strike="noStrike" baseline="0" dirty="0">
                <a:solidFill>
                  <a:srgbClr val="FFFF00"/>
                </a:solidFill>
              </a:rPr>
              <a:t>12 states and DC expanded their ERPO laws to allow additional categories (e.g., family).</a:t>
            </a:r>
          </a:p>
          <a:p>
            <a:pPr algn="l"/>
            <a:endParaRPr lang="en-US" sz="1800" b="1" dirty="0">
              <a:solidFill>
                <a:srgbClr val="FFFF00"/>
              </a:solidFill>
            </a:endParaRPr>
          </a:p>
          <a:p>
            <a:pPr algn="l"/>
            <a:r>
              <a:rPr lang="en-US" sz="1800" b="1" dirty="0">
                <a:solidFill>
                  <a:srgbClr val="FFFF00"/>
                </a:solidFill>
              </a:rPr>
              <a:t>Imminent risk present; </a:t>
            </a:r>
            <a:r>
              <a:rPr lang="en-US" sz="1800" b="1" i="0" u="none" strike="noStrike" baseline="0" dirty="0">
                <a:solidFill>
                  <a:srgbClr val="FFFF00"/>
                </a:solidFill>
              </a:rPr>
              <a:t>18 states allowed initial proceedings to be without respondent present.</a:t>
            </a:r>
          </a:p>
          <a:p>
            <a:pPr algn="l"/>
            <a:endParaRPr lang="en-US" sz="1800" b="1" dirty="0">
              <a:solidFill>
                <a:srgbClr val="FFFF00"/>
              </a:solidFill>
            </a:endParaRPr>
          </a:p>
          <a:p>
            <a:pPr algn="l"/>
            <a:r>
              <a:rPr lang="en-US" sz="1800" b="1" dirty="0">
                <a:solidFill>
                  <a:srgbClr val="FFFF00"/>
                </a:solidFill>
              </a:rPr>
              <a:t>All ERPO states </a:t>
            </a:r>
            <a:r>
              <a:rPr lang="en-US" sz="1800" b="1" i="0" u="none" strike="noStrike" baseline="0" dirty="0">
                <a:solidFill>
                  <a:srgbClr val="FFFF00"/>
                </a:solidFill>
              </a:rPr>
              <a:t>required a final hearing where the respondent is present within 3−30 days from the initial order</a:t>
            </a:r>
            <a:r>
              <a:rPr lang="en-US" sz="1800" b="1" dirty="0">
                <a:solidFill>
                  <a:srgbClr val="FFFF00"/>
                </a:solidFill>
              </a:rPr>
              <a:t>. </a:t>
            </a:r>
          </a:p>
          <a:p>
            <a:pPr algn="l"/>
            <a:endParaRPr lang="en-US" sz="1800" b="1" dirty="0">
              <a:solidFill>
                <a:srgbClr val="FFFF00"/>
              </a:solidFill>
            </a:endParaRPr>
          </a:p>
          <a:p>
            <a:pPr algn="l"/>
            <a:r>
              <a:rPr lang="en-US" sz="1800" b="1" i="0" u="none" strike="noStrike" baseline="0" dirty="0">
                <a:solidFill>
                  <a:srgbClr val="FFFF00"/>
                </a:solidFill>
              </a:rPr>
              <a:t>All states and DC also provided a procedural mechanism for the respondent to challenge the order and recover their firearm.</a:t>
            </a:r>
            <a:endParaRPr lang="en-US" b="1" dirty="0">
              <a:solidFill>
                <a:srgbClr val="FFFF00"/>
              </a:solidFill>
            </a:endParaRPr>
          </a:p>
        </p:txBody>
      </p:sp>
      <p:sp>
        <p:nvSpPr>
          <p:cNvPr id="4" name="Footer Placeholder 3">
            <a:extLst>
              <a:ext uri="{FF2B5EF4-FFF2-40B4-BE49-F238E27FC236}">
                <a16:creationId xmlns:a16="http://schemas.microsoft.com/office/drawing/2014/main" id="{45C8BC7E-EFD8-F7B1-0565-2604810B8B39}"/>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655285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8795-9E0A-0E02-E1F9-45F367921487}"/>
              </a:ext>
            </a:extLst>
          </p:cNvPr>
          <p:cNvSpPr>
            <a:spLocks noGrp="1"/>
          </p:cNvSpPr>
          <p:nvPr>
            <p:ph type="title"/>
          </p:nvPr>
        </p:nvSpPr>
        <p:spPr>
          <a:xfrm>
            <a:off x="514350" y="274638"/>
            <a:ext cx="9258300" cy="1020762"/>
          </a:xfrm>
        </p:spPr>
        <p:txBody>
          <a:bodyPr/>
          <a:lstStyle/>
          <a:p>
            <a:r>
              <a:rPr lang="en-US" dirty="0">
                <a:solidFill>
                  <a:srgbClr val="FFFF00"/>
                </a:solidFill>
              </a:rPr>
              <a:t>Extreme Risk Protective Orders</a:t>
            </a:r>
            <a:br>
              <a:rPr lang="en-US" dirty="0">
                <a:solidFill>
                  <a:srgbClr val="FFFF00"/>
                </a:solidFill>
              </a:rPr>
            </a:br>
            <a:r>
              <a:rPr lang="en-US" dirty="0">
                <a:solidFill>
                  <a:srgbClr val="FFFF00"/>
                </a:solidFill>
              </a:rPr>
              <a:t>(Pomeranz &amp; Ochoa, 2021)</a:t>
            </a:r>
          </a:p>
        </p:txBody>
      </p:sp>
      <p:sp>
        <p:nvSpPr>
          <p:cNvPr id="3" name="Content Placeholder 2">
            <a:extLst>
              <a:ext uri="{FF2B5EF4-FFF2-40B4-BE49-F238E27FC236}">
                <a16:creationId xmlns:a16="http://schemas.microsoft.com/office/drawing/2014/main" id="{0794E03B-40E0-58A2-1675-C1E156D900A0}"/>
              </a:ext>
            </a:extLst>
          </p:cNvPr>
          <p:cNvSpPr>
            <a:spLocks noGrp="1"/>
          </p:cNvSpPr>
          <p:nvPr>
            <p:ph idx="1"/>
          </p:nvPr>
        </p:nvSpPr>
        <p:spPr>
          <a:xfrm>
            <a:off x="514350" y="1524000"/>
            <a:ext cx="9258300" cy="4525963"/>
          </a:xfrm>
        </p:spPr>
        <p:txBody>
          <a:bodyPr/>
          <a:lstStyle/>
          <a:p>
            <a:pPr algn="l"/>
            <a:r>
              <a:rPr lang="en-US" sz="2400" b="1" dirty="0">
                <a:solidFill>
                  <a:srgbClr val="FFFF00"/>
                </a:solidFill>
              </a:rPr>
              <a:t>Pre-emption laws:</a:t>
            </a:r>
          </a:p>
          <a:p>
            <a:pPr lvl="1"/>
            <a:r>
              <a:rPr lang="en-US" sz="2000" b="1" i="0" u="none" strike="noStrike" baseline="0" dirty="0">
                <a:solidFill>
                  <a:srgbClr val="FFFF00"/>
                </a:solidFill>
              </a:rPr>
              <a:t>ERPO laws violated the First Amendment/ right to free speech</a:t>
            </a:r>
          </a:p>
          <a:p>
            <a:pPr lvl="1"/>
            <a:r>
              <a:rPr lang="en-US" sz="2000" b="1" i="0" u="none" strike="noStrike" baseline="0" dirty="0">
                <a:solidFill>
                  <a:srgbClr val="FFFF00"/>
                </a:solidFill>
              </a:rPr>
              <a:t>Second Amendment/right to self-defense</a:t>
            </a:r>
          </a:p>
          <a:p>
            <a:pPr lvl="1"/>
            <a:r>
              <a:rPr lang="en-US" sz="2000" b="1" i="0" u="none" strike="noStrike" baseline="0" dirty="0">
                <a:solidFill>
                  <a:srgbClr val="FFFF00"/>
                </a:solidFill>
              </a:rPr>
              <a:t>Fourth Amendment/right to be protected from unlawful searches and seizures</a:t>
            </a:r>
          </a:p>
          <a:p>
            <a:pPr lvl="1"/>
            <a:r>
              <a:rPr lang="en-US" sz="2000" b="1" i="0" u="none" strike="noStrike" baseline="0" dirty="0">
                <a:solidFill>
                  <a:srgbClr val="FFFF00"/>
                </a:solidFill>
              </a:rPr>
              <a:t>Fifth Amendment/right to due process</a:t>
            </a:r>
          </a:p>
          <a:p>
            <a:pPr lvl="1"/>
            <a:r>
              <a:rPr lang="en-US" sz="2000" b="1" dirty="0">
                <a:solidFill>
                  <a:srgbClr val="FFFF00"/>
                </a:solidFill>
              </a:rPr>
              <a:t>R</a:t>
            </a:r>
            <a:r>
              <a:rPr lang="en-US" sz="2000" b="1" i="0" u="none" strike="noStrike" baseline="0" dirty="0">
                <a:solidFill>
                  <a:srgbClr val="FFFF00"/>
                </a:solidFill>
              </a:rPr>
              <a:t>ight to a fair trial</a:t>
            </a:r>
          </a:p>
          <a:p>
            <a:pPr lvl="1"/>
            <a:r>
              <a:rPr lang="en-US" sz="2000" b="1" dirty="0">
                <a:solidFill>
                  <a:srgbClr val="FFFF00"/>
                </a:solidFill>
              </a:rPr>
              <a:t>Gun </a:t>
            </a:r>
            <a:r>
              <a:rPr lang="en-US" sz="2000" b="1" i="0" u="none" strike="noStrike" baseline="0" dirty="0">
                <a:solidFill>
                  <a:srgbClr val="FFFF00"/>
                </a:solidFill>
              </a:rPr>
              <a:t>owners’ right to face their accuser who may make a false accusation</a:t>
            </a:r>
            <a:endParaRPr lang="en-US" sz="2000" b="1" dirty="0">
              <a:solidFill>
                <a:srgbClr val="FFFF00"/>
              </a:solidFill>
            </a:endParaRPr>
          </a:p>
        </p:txBody>
      </p:sp>
      <p:sp>
        <p:nvSpPr>
          <p:cNvPr id="4" name="Footer Placeholder 3">
            <a:extLst>
              <a:ext uri="{FF2B5EF4-FFF2-40B4-BE49-F238E27FC236}">
                <a16:creationId xmlns:a16="http://schemas.microsoft.com/office/drawing/2014/main" id="{45C8BC7E-EFD8-F7B1-0565-2604810B8B39}"/>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69533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50F7-382E-8061-68A2-B8556B9D3BEA}"/>
              </a:ext>
            </a:extLst>
          </p:cNvPr>
          <p:cNvSpPr>
            <a:spLocks noGrp="1"/>
          </p:cNvSpPr>
          <p:nvPr>
            <p:ph type="title"/>
          </p:nvPr>
        </p:nvSpPr>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Goal to keep guns away from persons deemed “high risk” of using against self/others</a:t>
            </a:r>
          </a:p>
          <a:p>
            <a:pPr>
              <a:buFont typeface="Arial" panose="020B0604020202020204" pitchFamily="34" charset="0"/>
              <a:buChar char="•"/>
            </a:pPr>
            <a:r>
              <a:rPr lang="en-US" sz="2000" b="1" dirty="0">
                <a:solidFill>
                  <a:srgbClr val="FFFF00"/>
                </a:solidFill>
              </a:rPr>
              <a:t>Not have (possess) a firearm, rifle or shotgun</a:t>
            </a:r>
          </a:p>
          <a:p>
            <a:pPr>
              <a:buFont typeface="Arial" panose="020B0604020202020204" pitchFamily="34" charset="0"/>
              <a:buChar char="•"/>
            </a:pPr>
            <a:r>
              <a:rPr lang="en-US" sz="2000" b="1" dirty="0">
                <a:solidFill>
                  <a:srgbClr val="FFFF00"/>
                </a:solidFill>
              </a:rPr>
              <a:t>Not buy a firearm, rifle or shotgun</a:t>
            </a:r>
          </a:p>
          <a:p>
            <a:pPr>
              <a:buFont typeface="Arial" panose="020B0604020202020204" pitchFamily="34" charset="0"/>
              <a:buChar char="•"/>
            </a:pPr>
            <a:r>
              <a:rPr lang="en-US" sz="2000" b="1" dirty="0">
                <a:solidFill>
                  <a:srgbClr val="FFFF00"/>
                </a:solidFill>
              </a:rPr>
              <a:t>Not attempt to have or buy a firearm, rifle or shotgun</a:t>
            </a:r>
          </a:p>
          <a:p>
            <a:pPr>
              <a:buFont typeface="Arial" panose="020B0604020202020204" pitchFamily="34" charset="0"/>
              <a:buChar char="•"/>
            </a:pPr>
            <a:r>
              <a:rPr lang="en-US" sz="2000" b="1" dirty="0">
                <a:solidFill>
                  <a:srgbClr val="FFFF00"/>
                </a:solidFill>
              </a:rPr>
              <a:t>Give up any firearms, rifles or shotguns</a:t>
            </a:r>
          </a:p>
          <a:p>
            <a:pPr marL="0" indent="0">
              <a:buNone/>
            </a:pPr>
            <a:endParaRPr lang="en-US" sz="2000" b="1" dirty="0">
              <a:solidFill>
                <a:srgbClr val="FFFF00"/>
              </a:solidFill>
            </a:endParaRPr>
          </a:p>
          <a:p>
            <a:r>
              <a:rPr lang="en-US" sz="2000" b="1" dirty="0">
                <a:solidFill>
                  <a:srgbClr val="FFFF00"/>
                </a:solidFill>
              </a:rPr>
              <a:t>Petitioners include: </a:t>
            </a:r>
          </a:p>
          <a:p>
            <a:pPr marL="400050" lvl="1" indent="0">
              <a:spcBef>
                <a:spcPct val="0"/>
              </a:spcBef>
              <a:buClrTx/>
              <a:buSzTx/>
              <a:buFontTx/>
              <a:buChar char="•"/>
            </a:pPr>
            <a:r>
              <a:rPr lang="en-US" altLang="en-US" sz="2000" b="1" dirty="0">
                <a:solidFill>
                  <a:srgbClr val="FFFF00"/>
                </a:solidFill>
                <a:effectLst/>
              </a:rPr>
              <a:t>Police officers </a:t>
            </a:r>
          </a:p>
          <a:p>
            <a:pPr marL="400050" lvl="1" indent="0">
              <a:spcBef>
                <a:spcPct val="0"/>
              </a:spcBef>
              <a:buClrTx/>
              <a:buSzTx/>
              <a:buFontTx/>
              <a:buChar char="•"/>
            </a:pPr>
            <a:r>
              <a:rPr lang="en-US" altLang="en-US" sz="2000" b="1" dirty="0">
                <a:solidFill>
                  <a:srgbClr val="FFFF00"/>
                </a:solidFill>
                <a:effectLst/>
              </a:rPr>
              <a:t>District Attorneys </a:t>
            </a:r>
          </a:p>
          <a:p>
            <a:pPr marL="400050" lvl="1" indent="0">
              <a:spcBef>
                <a:spcPct val="0"/>
              </a:spcBef>
              <a:buClrTx/>
              <a:buSzTx/>
              <a:buFontTx/>
              <a:buChar char="•"/>
            </a:pPr>
            <a:r>
              <a:rPr lang="en-US" altLang="en-US" sz="2000" b="1" dirty="0">
                <a:solidFill>
                  <a:srgbClr val="FFFF00"/>
                </a:solidFill>
                <a:effectLst/>
              </a:rPr>
              <a:t>Family or household members</a:t>
            </a:r>
          </a:p>
          <a:p>
            <a:pPr marL="400050" lvl="1" indent="0">
              <a:spcBef>
                <a:spcPct val="0"/>
              </a:spcBef>
              <a:buClrTx/>
              <a:buSzTx/>
              <a:buFontTx/>
              <a:buChar char="•"/>
            </a:pPr>
            <a:r>
              <a:rPr lang="en-US" altLang="en-US" sz="2000" b="1" dirty="0">
                <a:solidFill>
                  <a:srgbClr val="FFFF00"/>
                </a:solidFill>
                <a:effectLst/>
              </a:rPr>
              <a:t>School administrators; including persons chosen by the school – teachers; guidance counselors, school psychologist, school nurse and coaches </a:t>
            </a:r>
          </a:p>
          <a:p>
            <a:pPr marL="457200" lvl="1" indent="0">
              <a:buNone/>
            </a:pPr>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772195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Filed to NYS Supreme Court Judge</a:t>
            </a:r>
          </a:p>
          <a:p>
            <a:r>
              <a:rPr lang="en-US" sz="2000" b="1" dirty="0">
                <a:solidFill>
                  <a:srgbClr val="FFFF00"/>
                </a:solidFill>
              </a:rPr>
              <a:t>Turn-around time rapid; hearing held within 3 - 10 days after the application is filed</a:t>
            </a:r>
          </a:p>
          <a:p>
            <a:pPr lvl="1"/>
            <a:r>
              <a:rPr lang="en-US" sz="2000" b="1" dirty="0">
                <a:solidFill>
                  <a:srgbClr val="FFFF00"/>
                </a:solidFill>
                <a:hlinkClick r:id="rId2"/>
              </a:rPr>
              <a:t>https://ww2.nycourts.gov/erpo</a:t>
            </a:r>
            <a:endParaRPr lang="en-US" sz="2000" b="1" dirty="0">
              <a:solidFill>
                <a:srgbClr val="FFFF00"/>
              </a:solidFill>
            </a:endParaRPr>
          </a:p>
          <a:p>
            <a:pPr lvl="1"/>
            <a:r>
              <a:rPr lang="en-US" sz="2000" b="1" dirty="0">
                <a:solidFill>
                  <a:srgbClr val="FFFF00"/>
                </a:solidFill>
              </a:rPr>
              <a:t>Outside normal business hours, contact 1-800-430-8457 or </a:t>
            </a:r>
            <a:r>
              <a:rPr lang="en-US" sz="2000" b="1" dirty="0">
                <a:solidFill>
                  <a:srgbClr val="FFFF00"/>
                </a:solidFill>
                <a:hlinkClick r:id="rId3">
                  <a:extLst>
                    <a:ext uri="{A12FA001-AC4F-418D-AE19-62706E023703}">
                      <ahyp:hlinkClr xmlns:ahyp="http://schemas.microsoft.com/office/drawing/2018/hyperlinkcolor" val="tx"/>
                    </a:ext>
                  </a:extLst>
                </a:hlinkClick>
              </a:rPr>
              <a:t>emergency@nycourts.gov</a:t>
            </a:r>
            <a:endParaRPr lang="en-US" sz="2000" b="1" dirty="0">
              <a:solidFill>
                <a:srgbClr val="FFFF00"/>
              </a:solidFill>
            </a:endParaRPr>
          </a:p>
          <a:p>
            <a:r>
              <a:rPr lang="en-US" sz="2000" b="1" dirty="0">
                <a:solidFill>
                  <a:srgbClr val="FFFF00"/>
                </a:solidFill>
              </a:rPr>
              <a:t>Both sides get a chance to tell their side of the story to the judge</a:t>
            </a:r>
          </a:p>
          <a:p>
            <a:r>
              <a:rPr lang="en-US" sz="2000" b="1" dirty="0">
                <a:solidFill>
                  <a:srgbClr val="FFFF00"/>
                </a:solidFill>
              </a:rPr>
              <a:t>ERPO will say the expiration date (up to 1 year)</a:t>
            </a:r>
          </a:p>
          <a:p>
            <a:r>
              <a:rPr lang="en-US" sz="2000" b="1" dirty="0">
                <a:solidFill>
                  <a:srgbClr val="FFFF00"/>
                </a:solidFill>
              </a:rPr>
              <a:t>ERPO must be followed in every state</a:t>
            </a:r>
          </a:p>
          <a:p>
            <a:r>
              <a:rPr lang="en-US" sz="2000" b="1" dirty="0">
                <a:solidFill>
                  <a:srgbClr val="FFFF00"/>
                </a:solidFill>
              </a:rPr>
              <a:t>If the judge decides that a final ERPO is not needed, the case is over</a:t>
            </a:r>
          </a:p>
          <a:p>
            <a:pPr marL="0" indent="0">
              <a:buNone/>
            </a:pPr>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BOCES, 2023</a:t>
            </a:r>
            <a:endParaRPr lang="en-US" dirty="0"/>
          </a:p>
        </p:txBody>
      </p:sp>
      <p:sp>
        <p:nvSpPr>
          <p:cNvPr id="9" name="Title 1">
            <a:extLst>
              <a:ext uri="{FF2B5EF4-FFF2-40B4-BE49-F238E27FC236}">
                <a16:creationId xmlns:a16="http://schemas.microsoft.com/office/drawing/2014/main" id="{32B3BBA8-3B8E-B067-EB8E-FC9757B6CECE}"/>
              </a:ext>
            </a:extLst>
          </p:cNvPr>
          <p:cNvSpPr>
            <a:spLocks noGrp="1"/>
          </p:cNvSpPr>
          <p:nvPr>
            <p:ph type="title"/>
          </p:nvPr>
        </p:nvSpPr>
        <p:spPr>
          <a:xfrm>
            <a:off x="514350" y="274638"/>
            <a:ext cx="9258300" cy="1143000"/>
          </a:xfrm>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Tree>
    <p:extLst>
      <p:ext uri="{BB962C8B-B14F-4D97-AF65-F5344CB8AC3E}">
        <p14:creationId xmlns:p14="http://schemas.microsoft.com/office/powerpoint/2010/main" val="1467383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ERPO DOES NOT ORDER PERSON AT RISK TO STAY AWAY FROM TARGET</a:t>
            </a:r>
          </a:p>
          <a:p>
            <a:r>
              <a:rPr lang="en-US" sz="2000" b="1" dirty="0">
                <a:solidFill>
                  <a:srgbClr val="FFFF00"/>
                </a:solidFill>
              </a:rPr>
              <a:t>ERPO can’t order a person to:</a:t>
            </a:r>
          </a:p>
          <a:p>
            <a:pPr lvl="1">
              <a:buFont typeface="Arial" panose="020B0604020202020204" pitchFamily="34" charset="0"/>
              <a:buChar char="•"/>
            </a:pPr>
            <a:r>
              <a:rPr lang="en-US" sz="1600" b="1" dirty="0">
                <a:solidFill>
                  <a:srgbClr val="FFFF00"/>
                </a:solidFill>
              </a:rPr>
              <a:t>Stop threatening or committing abuse</a:t>
            </a:r>
          </a:p>
          <a:p>
            <a:pPr lvl="1">
              <a:buFont typeface="Arial" panose="020B0604020202020204" pitchFamily="34" charset="0"/>
              <a:buChar char="•"/>
            </a:pPr>
            <a:r>
              <a:rPr lang="en-US" sz="1600" b="1" dirty="0">
                <a:solidFill>
                  <a:srgbClr val="FFFF00"/>
                </a:solidFill>
              </a:rPr>
              <a:t>Stay away from your home, job, or school</a:t>
            </a:r>
          </a:p>
          <a:p>
            <a:pPr lvl="1">
              <a:buFont typeface="Arial" panose="020B0604020202020204" pitchFamily="34" charset="0"/>
              <a:buChar char="•"/>
            </a:pPr>
            <a:r>
              <a:rPr lang="en-US" sz="1600" b="1" dirty="0">
                <a:solidFill>
                  <a:srgbClr val="FFFF00"/>
                </a:solidFill>
              </a:rPr>
              <a:t>Have no contact with you or others</a:t>
            </a:r>
          </a:p>
          <a:p>
            <a:pPr lvl="1">
              <a:buFont typeface="Arial" panose="020B0604020202020204" pitchFamily="34" charset="0"/>
              <a:buChar char="•"/>
            </a:pPr>
            <a:r>
              <a:rPr lang="en-US" sz="1600" b="1" dirty="0">
                <a:solidFill>
                  <a:srgbClr val="FFFF00"/>
                </a:solidFill>
              </a:rPr>
              <a:t>Follow custody orders</a:t>
            </a:r>
          </a:p>
          <a:p>
            <a:pPr lvl="1">
              <a:buFont typeface="Arial" panose="020B0604020202020204" pitchFamily="34" charset="0"/>
              <a:buChar char="•"/>
            </a:pPr>
            <a:r>
              <a:rPr lang="en-US" sz="1600" b="1" dirty="0">
                <a:solidFill>
                  <a:srgbClr val="FFFF00"/>
                </a:solidFill>
              </a:rPr>
              <a:t>Pay child or spousal support</a:t>
            </a:r>
          </a:p>
          <a:p>
            <a:r>
              <a:rPr lang="en-US" sz="2000" b="1" dirty="0">
                <a:solidFill>
                  <a:srgbClr val="FFFF00"/>
                </a:solidFill>
              </a:rPr>
              <a:t>An ERPO has no criminal charges or penalties.</a:t>
            </a:r>
          </a:p>
          <a:p>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a:t>BOCES, 2023</a:t>
            </a:r>
            <a:endParaRPr lang="en-US" dirty="0"/>
          </a:p>
        </p:txBody>
      </p:sp>
      <p:sp>
        <p:nvSpPr>
          <p:cNvPr id="6" name="Title 1">
            <a:extLst>
              <a:ext uri="{FF2B5EF4-FFF2-40B4-BE49-F238E27FC236}">
                <a16:creationId xmlns:a16="http://schemas.microsoft.com/office/drawing/2014/main" id="{962B1AA2-5C38-E6EB-C1B7-5425469C8DCD}"/>
              </a:ext>
            </a:extLst>
          </p:cNvPr>
          <p:cNvSpPr txBox="1">
            <a:spLocks/>
          </p:cNvSpPr>
          <p:nvPr/>
        </p:nvSpPr>
        <p:spPr bwMode="auto">
          <a:xfrm>
            <a:off x="514350" y="244476"/>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3200" kern="0" dirty="0">
                <a:solidFill>
                  <a:srgbClr val="FFFF00"/>
                </a:solidFill>
              </a:rPr>
              <a:t>Extreme Risk Protection Orders</a:t>
            </a:r>
            <a:br>
              <a:rPr lang="en-US" sz="3200" kern="0" dirty="0">
                <a:solidFill>
                  <a:srgbClr val="FFFF00"/>
                </a:solidFill>
              </a:rPr>
            </a:br>
            <a:r>
              <a:rPr lang="en-US" sz="3200" kern="0" dirty="0">
                <a:solidFill>
                  <a:srgbClr val="FFFF00"/>
                </a:solidFill>
              </a:rPr>
              <a:t>“Red Flag Laws,” NYS, 8/24/2019</a:t>
            </a:r>
          </a:p>
        </p:txBody>
      </p:sp>
    </p:spTree>
    <p:extLst>
      <p:ext uri="{BB962C8B-B14F-4D97-AF65-F5344CB8AC3E}">
        <p14:creationId xmlns:p14="http://schemas.microsoft.com/office/powerpoint/2010/main" val="1777245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rPr>
              <a:t>NYS SAFE Act stops criminals and the dangerously mentally ill from buying a gun by requiring universal background checks on gun purchases</a:t>
            </a:r>
          </a:p>
          <a:p>
            <a:r>
              <a:rPr lang="en-US" sz="2400" b="1" dirty="0">
                <a:solidFill>
                  <a:srgbClr val="FFFF00"/>
                </a:solidFill>
              </a:rPr>
              <a:t>Increases penalties for people who use illegal guns</a:t>
            </a:r>
          </a:p>
          <a:p>
            <a:r>
              <a:rPr lang="en-US" sz="2400" b="1" dirty="0">
                <a:solidFill>
                  <a:srgbClr val="FFFF00"/>
                </a:solidFill>
              </a:rPr>
              <a:t>Mandates life in prison without parole for anyone who murders a first responder</a:t>
            </a:r>
          </a:p>
          <a:p>
            <a:r>
              <a:rPr lang="en-US" sz="2400" b="1" dirty="0">
                <a:solidFill>
                  <a:srgbClr val="FFFF00"/>
                </a:solidFill>
              </a:rPr>
              <a:t>Office of National Instant Criminal Background System (NICS) and SAFE Act provides the guidance to mental health professionals on reporting requirements.</a:t>
            </a:r>
          </a:p>
          <a:p>
            <a:r>
              <a:rPr lang="en-US" sz="2400" b="1" dirty="0">
                <a:solidFill>
                  <a:srgbClr val="FFFF00"/>
                </a:solidFill>
              </a:rPr>
              <a:t>Resource for clinicians on the NY SAFE Act and Section 9.46 of the Mental Health Law. </a:t>
            </a:r>
          </a:p>
          <a:p>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38076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effectLst/>
              </a:rPr>
              <a:t>MHL, 9.46 (A) - Reporting Requirements for Mental Health Professionals:</a:t>
            </a:r>
            <a:br>
              <a:rPr lang="en-US" sz="2400" b="1" dirty="0">
                <a:solidFill>
                  <a:srgbClr val="FFFF00"/>
                </a:solidFill>
              </a:rPr>
            </a:br>
            <a:endParaRPr lang="en-US" sz="2400" b="1" dirty="0">
              <a:solidFill>
                <a:srgbClr val="FFFF00"/>
              </a:solidFill>
            </a:endParaRPr>
          </a:p>
          <a:p>
            <a:r>
              <a:rPr lang="en-US" sz="2400" b="1" dirty="0">
                <a:solidFill>
                  <a:srgbClr val="FFFF00"/>
                </a:solidFill>
                <a:effectLst/>
              </a:rPr>
              <a:t>“requires four groups of mental health professionals (i.e., physicians, psychologists, registered nurses, and licensed clinical social workers), in the exercise of their reasonable professional judgment, to make a report as soon as practical to county mental health  officials if an individual for whom they are providing mental health treatment is “likely to engage in conduct that will cause serious harm to self or others.” </a:t>
            </a:r>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734236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1800" b="1" dirty="0">
                <a:solidFill>
                  <a:srgbClr val="FFFF00"/>
                </a:solidFill>
                <a:effectLst/>
              </a:rPr>
              <a:t>MHL, 9.49 (B) Reporting Standard:</a:t>
            </a:r>
            <a:br>
              <a:rPr lang="en-US" sz="1800" b="1" dirty="0">
                <a:solidFill>
                  <a:srgbClr val="FFFF00"/>
                </a:solidFill>
              </a:rPr>
            </a:br>
            <a:endParaRPr lang="en-US" sz="1800" b="1" dirty="0">
              <a:solidFill>
                <a:srgbClr val="FFFF00"/>
              </a:solidFill>
            </a:endParaRPr>
          </a:p>
          <a:p>
            <a:r>
              <a:rPr lang="en-US" sz="1800" b="1" dirty="0">
                <a:solidFill>
                  <a:srgbClr val="FFFF00"/>
                </a:solidFill>
                <a:effectLst/>
              </a:rPr>
              <a:t>“the reporting standard is “likely to engage in conduct that will cause serious harm to self or others.” This standard is consistent with the “likely to result in serious harm to self or others”</a:t>
            </a:r>
          </a:p>
          <a:p>
            <a:br>
              <a:rPr lang="en-US" sz="1800" b="1" dirty="0">
                <a:solidFill>
                  <a:srgbClr val="FFFF00"/>
                </a:solidFill>
              </a:rPr>
            </a:br>
            <a:r>
              <a:rPr lang="en-US" sz="1800" b="1" dirty="0">
                <a:solidFill>
                  <a:srgbClr val="FFFF00"/>
                </a:solidFill>
              </a:rPr>
              <a:t>“</a:t>
            </a:r>
            <a:r>
              <a:rPr lang="en-US" sz="1800" b="1" dirty="0">
                <a:solidFill>
                  <a:srgbClr val="FFFF00"/>
                </a:solidFill>
                <a:effectLst/>
              </a:rPr>
              <a:t>As such, decision making with respect to a Section 9.46 report requires a clinical</a:t>
            </a:r>
            <a:br>
              <a:rPr lang="en-US" sz="1800" b="1" dirty="0">
                <a:solidFill>
                  <a:srgbClr val="FFFF00"/>
                </a:solidFill>
              </a:rPr>
            </a:br>
            <a:r>
              <a:rPr lang="en-US" sz="1800" b="1" dirty="0">
                <a:solidFill>
                  <a:srgbClr val="FFFF00"/>
                </a:solidFill>
                <a:effectLst/>
              </a:rPr>
              <a:t>determination that a person’s clinical state creates either: “(a) a substantial risk of</a:t>
            </a:r>
            <a:br>
              <a:rPr lang="en-US" sz="1800" b="1" dirty="0">
                <a:solidFill>
                  <a:srgbClr val="FFFF00"/>
                </a:solidFill>
              </a:rPr>
            </a:br>
            <a:r>
              <a:rPr lang="en-US" sz="1800" b="1" dirty="0">
                <a:solidFill>
                  <a:srgbClr val="FFFF00"/>
                </a:solidFill>
                <a:effectLst/>
              </a:rPr>
              <a:t>physical harm to the person, as manifested by threats of or attempts at suicide or serious</a:t>
            </a:r>
            <a:br>
              <a:rPr lang="en-US" sz="1800" b="1" dirty="0">
                <a:solidFill>
                  <a:srgbClr val="FFFF00"/>
                </a:solidFill>
              </a:rPr>
            </a:br>
            <a:r>
              <a:rPr lang="en-US" sz="1800" b="1" dirty="0">
                <a:solidFill>
                  <a:srgbClr val="FFFF00"/>
                </a:solidFill>
                <a:effectLst/>
              </a:rPr>
              <a:t>bodily harm or other conduct demonstrating that the person is dangerous to himself or</a:t>
            </a:r>
            <a:br>
              <a:rPr lang="en-US" sz="1800" b="1" dirty="0">
                <a:solidFill>
                  <a:srgbClr val="FFFF00"/>
                </a:solidFill>
              </a:rPr>
            </a:br>
            <a:r>
              <a:rPr lang="en-US" sz="1800" b="1" dirty="0">
                <a:solidFill>
                  <a:srgbClr val="FFFF00"/>
                </a:solidFill>
                <a:effectLst/>
              </a:rPr>
              <a:t>herself, or (b) a substantial risk of physical harm to other persons as manifested by</a:t>
            </a:r>
            <a:br>
              <a:rPr lang="en-US" sz="1800" b="1" dirty="0">
                <a:solidFill>
                  <a:srgbClr val="FFFF00"/>
                </a:solidFill>
              </a:rPr>
            </a:br>
            <a:r>
              <a:rPr lang="en-US" sz="1800" b="1" dirty="0">
                <a:solidFill>
                  <a:srgbClr val="FFFF00"/>
                </a:solidFill>
                <a:effectLst/>
              </a:rPr>
              <a:t>homicidal or other violent behavior which places others in reasonable fear of serious</a:t>
            </a:r>
            <a:br>
              <a:rPr lang="en-US" sz="1800" b="1" dirty="0">
                <a:solidFill>
                  <a:srgbClr val="FFFF00"/>
                </a:solidFill>
              </a:rPr>
            </a:br>
            <a:r>
              <a:rPr lang="en-US" sz="1800" b="1" dirty="0">
                <a:solidFill>
                  <a:srgbClr val="FFFF00"/>
                </a:solidFill>
                <a:effectLst/>
              </a:rPr>
              <a:t>physical harm1.”</a:t>
            </a:r>
            <a:br>
              <a:rPr lang="en-US" sz="1800" b="1" dirty="0">
                <a:solidFill>
                  <a:srgbClr val="FFFF00"/>
                </a:solidFill>
              </a:rPr>
            </a:br>
            <a:endParaRPr lang="en-US" sz="18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009368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000" b="1" dirty="0">
                <a:solidFill>
                  <a:srgbClr val="FFFF00"/>
                </a:solidFill>
                <a:effectLst/>
              </a:rPr>
              <a:t>MHL, 9.49 (C) Confidentiality and Liability Concerns:</a:t>
            </a:r>
          </a:p>
          <a:p>
            <a:endParaRPr lang="en-US" sz="2000" b="1" dirty="0">
              <a:solidFill>
                <a:srgbClr val="FFFF00"/>
              </a:solidFill>
              <a:effectLst/>
            </a:endParaRPr>
          </a:p>
          <a:p>
            <a:r>
              <a:rPr lang="en-US" sz="2000" b="1" dirty="0">
                <a:solidFill>
                  <a:srgbClr val="FFFF00"/>
                </a:solidFill>
              </a:rPr>
              <a:t>“</a:t>
            </a:r>
            <a:r>
              <a:rPr lang="en-US" sz="2000" b="1" dirty="0">
                <a:solidFill>
                  <a:srgbClr val="FFFF00"/>
                </a:solidFill>
                <a:effectLst/>
              </a:rPr>
              <a:t>With any mandatory reporting requirement, concerns regarding confidentiality and liability (for making a report or, conversely, failing to make a report) may be raised.”</a:t>
            </a:r>
          </a:p>
          <a:p>
            <a:endParaRPr lang="en-US" sz="2000" b="1" dirty="0">
              <a:solidFill>
                <a:srgbClr val="FFFF00"/>
              </a:solidFill>
              <a:effectLst/>
            </a:endParaRPr>
          </a:p>
          <a:p>
            <a:r>
              <a:rPr lang="en-US" sz="2000" b="1" dirty="0">
                <a:solidFill>
                  <a:srgbClr val="FFFF00"/>
                </a:solidFill>
                <a:effectLst/>
              </a:rPr>
              <a:t>“These concerns are addressed as follows: The law specifically provides that mental health professionals will not be subject to any civil or criminal liability if the professional’s decision with respect to whether or not to report was made “reasonably and in good faith.”</a:t>
            </a:r>
            <a:br>
              <a:rPr lang="en-US" sz="2000" b="1" dirty="0">
                <a:solidFill>
                  <a:srgbClr val="FFFF00"/>
                </a:solidFill>
              </a:rPr>
            </a:br>
            <a:endParaRPr lang="en-US" sz="20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87732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Applies to all educational agencies (i.e., school districts) and institutions (i.e., schools) that receive funds under any program administered by the U.S. Secretary of Education. In K–12, FERPA applies to most public schools.</a:t>
            </a:r>
          </a:p>
          <a:p>
            <a:r>
              <a:rPr lang="en-US" b="1" dirty="0">
                <a:solidFill>
                  <a:srgbClr val="FFFF00"/>
                </a:solidFill>
              </a:rPr>
              <a:t>In postsecondary, FERPA applies to nearly all postsecondary institutions.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664870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sz="3600" b="1" dirty="0">
                <a:solidFill>
                  <a:srgbClr val="FFFF00"/>
                </a:solidFill>
              </a:rPr>
              <a:t>Gives parents the right to access the student’s education records (and to seek to amend any information in the student’s education record that is inaccurate, misleading, or in violation of the student’s right of privacy).</a:t>
            </a:r>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150225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Requires written parental consent before personally identifiable information (PII) from the student’s education record may be disclosed, subject to certain exceptions.</a:t>
            </a:r>
          </a:p>
          <a:p>
            <a:r>
              <a:rPr lang="en-US" b="1" dirty="0">
                <a:solidFill>
                  <a:srgbClr val="FFFF00"/>
                </a:solidFill>
              </a:rPr>
              <a:t>When a student turns 18 years of age, or enrolls in a postsecondary institution (at any age), the student becomes an “eligible student” and all parental rights transfer to the student.</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397287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Education records are generally defined as those records that are directly related to the student and maintained by (or on behalf of) an educational agency or institution.</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938086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FERPA excludes certain types of records from this definition, including, but not limited to: Records created and maintained by the educational agency’s or institution’s law enforcement unit for law enforcement purposes;</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537635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Records made or maintained by a professional or paraprofessional (e.g., physician, psychologist, etc.) that are made, maintained, or used only in connection with treatment of an eligible student, if certain conditions are met.</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95211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a:pPr>
            <a:r>
              <a:rPr lang="en-US" sz="2800" b="1" dirty="0">
                <a:solidFill>
                  <a:srgbClr val="FFFF00"/>
                </a:solidFill>
              </a:rPr>
              <a:t>Health and Safety Emergencies. Educational agencies and institutions may disclose PII from education records without consent to appropriate parties (e.g., law enforcement, emergency responders) in connection with an articulable and significant health or safety emergency, if knowledge of the information is necessary to protect the health or safety of the student or other individuals. 34 C.F.R. §§ 99.31(a)(10) and 99.36;</a:t>
            </a:r>
          </a:p>
          <a:p>
            <a:pPr>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307853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2"/>
            </a:pPr>
            <a:r>
              <a:rPr lang="en-US" sz="2800" b="1" dirty="0">
                <a:solidFill>
                  <a:srgbClr val="FFFF00"/>
                </a:solidFill>
              </a:rPr>
              <a:t>School Officials. Educational agencies and institutions may disclose PII from education records without consent to school officials (including School Resource Officers), provided they meet the school’s criteria for “school officials” with “legitimate educational interests.” 34 C.F.R. § 99.31(a)(1);</a:t>
            </a:r>
          </a:p>
          <a:p>
            <a:pPr>
              <a:buFont typeface="+mj-lt"/>
              <a:buAutoNum type="arabicPeriod" startAt="2"/>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442723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3"/>
            </a:pPr>
            <a:r>
              <a:rPr lang="en-US" b="1" dirty="0">
                <a:solidFill>
                  <a:srgbClr val="FFFF00"/>
                </a:solidFill>
              </a:rPr>
              <a:t>Judicial Orders/Subpoenas. Educational agencies and institutions may disclose PII from education records without consent in order to comply with judicial orders and lawfully issued subpoenas if the conditions set forth at 34 C.F.R. § 99.31(a)(9) are met;</a:t>
            </a:r>
          </a:p>
          <a:p>
            <a:pPr>
              <a:buFont typeface="+mj-lt"/>
              <a:buAutoNum type="arabicPeriod" startAt="3"/>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090478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4"/>
            </a:pPr>
            <a:r>
              <a:rPr lang="en-US" b="1" dirty="0">
                <a:solidFill>
                  <a:srgbClr val="FFFF00"/>
                </a:solidFill>
              </a:rPr>
              <a:t>Parents of Dependent Students. Educational agencies and institutions may disclose PII from the education records of an “eligible student” without consent to the parents of that student if the parents claim the student as a dependent for federal tax purposes. 34 C.F.R. § 99.31(a)(8).</a:t>
            </a:r>
          </a:p>
          <a:p>
            <a:pPr>
              <a:buFont typeface="+mj-lt"/>
              <a:buAutoNum type="arabicPeriod" startAt="4"/>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699621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5"/>
            </a:pPr>
            <a:r>
              <a:rPr lang="en-US" sz="2400" b="1" dirty="0">
                <a:solidFill>
                  <a:srgbClr val="FFFF00"/>
                </a:solidFill>
              </a:rPr>
              <a:t>Juvenile Justice System. Educational agencies and institutions may disclose PII from education records to state and local officials or other authorities if the disclosure is allowed by a state law adopted after November 19, 1974, and if the disclosure concerns the juvenile justice system and its ability to serve, prior to adjudication, the student whose records are disclosed. The officials and authorities to whom such information is disclosed must certify in writing to the school that the information will not be provided to any other party without written consent, except as provided for under state law. 34 C.F.R. §§ 99.31(a)(5) and 99.38.</a:t>
            </a:r>
          </a:p>
          <a:p>
            <a:pPr>
              <a:buFont typeface="+mj-lt"/>
              <a:buAutoNum type="arabicPeriod" startAt="5"/>
            </a:pPr>
            <a:endParaRPr lang="en-US" sz="24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896358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557212" y="2057400"/>
            <a:ext cx="9172575" cy="1143000"/>
          </a:xfrm>
        </p:spPr>
        <p:txBody>
          <a:bodyPr/>
          <a:lstStyle/>
          <a:p>
            <a:pPr eaLnBrk="1" hangingPunct="1">
              <a:defRPr/>
            </a:pPr>
            <a:r>
              <a:rPr lang="en-US" b="1" dirty="0">
                <a:solidFill>
                  <a:srgbClr val="FFFF00"/>
                </a:solidFill>
                <a:latin typeface="+mn-lt"/>
              </a:rPr>
              <a:t>Affective and Predatory</a:t>
            </a:r>
            <a:br>
              <a:rPr lang="en-US" b="1" dirty="0">
                <a:solidFill>
                  <a:srgbClr val="FFFF00"/>
                </a:solidFill>
                <a:latin typeface="+mn-lt"/>
              </a:rPr>
            </a:br>
            <a:r>
              <a:rPr lang="en-US" b="1" dirty="0">
                <a:solidFill>
                  <a:srgbClr val="FFFF00"/>
                </a:solidFill>
                <a:latin typeface="+mn-lt"/>
              </a:rPr>
              <a:t>Modes of Violence</a:t>
            </a: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01928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600075" y="609600"/>
            <a:ext cx="9172575" cy="1143000"/>
          </a:xfrm>
        </p:spPr>
        <p:txBody>
          <a:bodyPr/>
          <a:lstStyle/>
          <a:p>
            <a:pPr eaLnBrk="1" hangingPunct="1">
              <a:defRPr/>
            </a:pPr>
            <a:r>
              <a:rPr lang="en-US" b="1" dirty="0">
                <a:solidFill>
                  <a:srgbClr val="FFFF00"/>
                </a:solidFill>
                <a:latin typeface="+mn-lt"/>
              </a:rPr>
              <a:t>What is violence? </a:t>
            </a:r>
          </a:p>
        </p:txBody>
      </p:sp>
      <p:sp>
        <p:nvSpPr>
          <p:cNvPr id="4099" name="Rectangle 3"/>
          <p:cNvSpPr>
            <a:spLocks noGrp="1" noChangeArrowheads="1"/>
          </p:cNvSpPr>
          <p:nvPr>
            <p:ph type="body" idx="1"/>
          </p:nvPr>
        </p:nvSpPr>
        <p:spPr>
          <a:xfrm>
            <a:off x="629383" y="1912205"/>
            <a:ext cx="8743950" cy="4114800"/>
          </a:xfrm>
        </p:spPr>
        <p:txBody>
          <a:bodyPr/>
          <a:lstStyle/>
          <a:p>
            <a:pPr eaLnBrk="1" hangingPunct="1"/>
            <a:r>
              <a:rPr lang="en-US" altLang="en-US" b="1" dirty="0">
                <a:solidFill>
                  <a:srgbClr val="FFFF00"/>
                </a:solidFill>
                <a:latin typeface="+mn-lt"/>
              </a:rPr>
              <a:t>An intentional act of aggression toward another human being that physically injures, or is likely to physically injure, that human being.</a:t>
            </a: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1306781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&amp; Predatory</a:t>
            </a:r>
            <a:br>
              <a:rPr lang="en-US" b="1" dirty="0">
                <a:solidFill>
                  <a:srgbClr val="FFFF00"/>
                </a:solidFill>
                <a:latin typeface="+mn-lt"/>
              </a:rPr>
            </a:br>
            <a:r>
              <a:rPr lang="en-US" b="1" dirty="0">
                <a:solidFill>
                  <a:srgbClr val="FFFF00"/>
                </a:solidFill>
                <a:latin typeface="+mn-lt"/>
              </a:rPr>
              <a:t>Modes of Violence</a:t>
            </a:r>
          </a:p>
        </p:txBody>
      </p:sp>
      <p:sp>
        <p:nvSpPr>
          <p:cNvPr id="6147" name="Rectangle 3"/>
          <p:cNvSpPr>
            <a:spLocks noGrp="1" noChangeArrowheads="1"/>
          </p:cNvSpPr>
          <p:nvPr>
            <p:ph type="body" sz="half" idx="1"/>
          </p:nvPr>
        </p:nvSpPr>
        <p:spPr/>
        <p:txBody>
          <a:bodyPr/>
          <a:lstStyle/>
          <a:p>
            <a:pPr eaLnBrk="1" hangingPunct="1">
              <a:lnSpc>
                <a:spcPct val="90000"/>
              </a:lnSpc>
            </a:pPr>
            <a:r>
              <a:rPr lang="en-US" altLang="en-US" b="1" dirty="0">
                <a:solidFill>
                  <a:srgbClr val="FFFF00"/>
                </a:solidFill>
                <a:latin typeface="+mn-lt"/>
              </a:rPr>
              <a:t>Intense ANS arousal</a:t>
            </a:r>
          </a:p>
          <a:p>
            <a:pPr eaLnBrk="1" hangingPunct="1">
              <a:lnSpc>
                <a:spcPct val="90000"/>
              </a:lnSpc>
            </a:pPr>
            <a:r>
              <a:rPr lang="en-US" altLang="en-US" b="1" dirty="0">
                <a:solidFill>
                  <a:srgbClr val="FFFF00"/>
                </a:solidFill>
                <a:latin typeface="+mn-lt"/>
              </a:rPr>
              <a:t>Subjective experience of emotion</a:t>
            </a:r>
          </a:p>
          <a:p>
            <a:pPr eaLnBrk="1" hangingPunct="1">
              <a:lnSpc>
                <a:spcPct val="90000"/>
              </a:lnSpc>
            </a:pPr>
            <a:r>
              <a:rPr lang="en-US" altLang="en-US" b="1" dirty="0">
                <a:solidFill>
                  <a:srgbClr val="FFFF00"/>
                </a:solidFill>
                <a:latin typeface="+mn-lt"/>
              </a:rPr>
              <a:t>Reactive and immediate violence</a:t>
            </a:r>
          </a:p>
          <a:p>
            <a:pPr eaLnBrk="1" hangingPunct="1">
              <a:lnSpc>
                <a:spcPct val="90000"/>
              </a:lnSpc>
            </a:pPr>
            <a:r>
              <a:rPr lang="en-US" altLang="en-US" b="1" dirty="0">
                <a:solidFill>
                  <a:srgbClr val="FFFF00"/>
                </a:solidFill>
                <a:latin typeface="+mn-lt"/>
              </a:rPr>
              <a:t>Internal or External threat</a:t>
            </a:r>
          </a:p>
          <a:p>
            <a:pPr eaLnBrk="1" hangingPunct="1">
              <a:lnSpc>
                <a:spcPct val="90000"/>
              </a:lnSpc>
            </a:pPr>
            <a:r>
              <a:rPr lang="en-US" altLang="en-US" b="1" dirty="0">
                <a:solidFill>
                  <a:srgbClr val="FFFF00"/>
                </a:solidFill>
                <a:latin typeface="+mn-lt"/>
              </a:rPr>
              <a:t>Goal is threat reduction	</a:t>
            </a:r>
          </a:p>
        </p:txBody>
      </p:sp>
      <p:sp>
        <p:nvSpPr>
          <p:cNvPr id="6148" name="Rectangle 4"/>
          <p:cNvSpPr>
            <a:spLocks noGrp="1" noChangeArrowheads="1"/>
          </p:cNvSpPr>
          <p:nvPr>
            <p:ph type="body" sz="half" idx="2"/>
          </p:nvPr>
        </p:nvSpPr>
        <p:spPr/>
        <p:txBody>
          <a:bodyPr/>
          <a:lstStyle/>
          <a:p>
            <a:pPr eaLnBrk="1" hangingPunct="1"/>
            <a:r>
              <a:rPr lang="en-US" altLang="en-US" b="1" dirty="0">
                <a:solidFill>
                  <a:srgbClr val="FFFF00"/>
                </a:solidFill>
                <a:latin typeface="+mn-lt"/>
              </a:rPr>
              <a:t>Minimal or no ANS</a:t>
            </a:r>
          </a:p>
          <a:p>
            <a:pPr eaLnBrk="1" hangingPunct="1"/>
            <a:r>
              <a:rPr lang="en-US" altLang="en-US" b="1" dirty="0">
                <a:solidFill>
                  <a:srgbClr val="FFFF00"/>
                </a:solidFill>
                <a:latin typeface="+mn-lt"/>
              </a:rPr>
              <a:t>No conscious emotion</a:t>
            </a:r>
          </a:p>
          <a:p>
            <a:pPr eaLnBrk="1" hangingPunct="1"/>
            <a:r>
              <a:rPr lang="en-US" altLang="en-US" b="1" dirty="0">
                <a:solidFill>
                  <a:srgbClr val="FFFF00"/>
                </a:solidFill>
                <a:latin typeface="+mn-lt"/>
              </a:rPr>
              <a:t>Planned and purposeful</a:t>
            </a:r>
          </a:p>
          <a:p>
            <a:pPr eaLnBrk="1" hangingPunct="1"/>
            <a:r>
              <a:rPr lang="en-US" altLang="en-US" b="1" dirty="0">
                <a:solidFill>
                  <a:srgbClr val="FFFF00"/>
                </a:solidFill>
                <a:latin typeface="+mn-lt"/>
              </a:rPr>
              <a:t>No or minimal threat</a:t>
            </a:r>
          </a:p>
          <a:p>
            <a:pPr eaLnBrk="1" hangingPunct="1"/>
            <a:r>
              <a:rPr lang="en-US" altLang="en-US" b="1" dirty="0">
                <a:solidFill>
                  <a:srgbClr val="FFFF00"/>
                </a:solidFill>
                <a:latin typeface="+mn-lt"/>
              </a:rPr>
              <a:t>Many goals</a:t>
            </a: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3386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and Predatory (continued)</a:t>
            </a:r>
          </a:p>
        </p:txBody>
      </p:sp>
      <p:sp>
        <p:nvSpPr>
          <p:cNvPr id="7171" name="Rectangle 3"/>
          <p:cNvSpPr>
            <a:spLocks noGrp="1" noChangeArrowheads="1"/>
          </p:cNvSpPr>
          <p:nvPr>
            <p:ph type="body" sz="half" idx="1"/>
          </p:nvPr>
        </p:nvSpPr>
        <p:spPr/>
        <p:txBody>
          <a:bodyPr/>
          <a:lstStyle/>
          <a:p>
            <a:pPr eaLnBrk="1" hangingPunct="1"/>
            <a:r>
              <a:rPr lang="en-US" altLang="en-US" b="1" dirty="0">
                <a:solidFill>
                  <a:srgbClr val="FFFF00"/>
                </a:solidFill>
                <a:latin typeface="+mn-lt"/>
              </a:rPr>
              <a:t>Rapid displacement of target</a:t>
            </a:r>
          </a:p>
          <a:p>
            <a:pPr eaLnBrk="1" hangingPunct="1"/>
            <a:r>
              <a:rPr lang="en-US" altLang="en-US" b="1" dirty="0">
                <a:solidFill>
                  <a:srgbClr val="FFFF00"/>
                </a:solidFill>
                <a:latin typeface="+mn-lt"/>
              </a:rPr>
              <a:t>Time-limited behavior</a:t>
            </a:r>
          </a:p>
          <a:p>
            <a:pPr eaLnBrk="1" hangingPunct="1"/>
            <a:r>
              <a:rPr lang="en-US" altLang="en-US" b="1" dirty="0">
                <a:solidFill>
                  <a:srgbClr val="FFFF00"/>
                </a:solidFill>
                <a:latin typeface="+mn-lt"/>
              </a:rPr>
              <a:t>Preceded by public posturing</a:t>
            </a:r>
          </a:p>
          <a:p>
            <a:pPr eaLnBrk="1" hangingPunct="1"/>
            <a:r>
              <a:rPr lang="en-US" altLang="en-US" b="1" dirty="0">
                <a:solidFill>
                  <a:srgbClr val="FFFF00"/>
                </a:solidFill>
                <a:latin typeface="+mn-lt"/>
              </a:rPr>
              <a:t>Primarily emotional</a:t>
            </a:r>
          </a:p>
          <a:p>
            <a:pPr eaLnBrk="1" hangingPunct="1"/>
            <a:r>
              <a:rPr lang="en-US" altLang="en-US" b="1" dirty="0">
                <a:solidFill>
                  <a:srgbClr val="FFFF00"/>
                </a:solidFill>
                <a:latin typeface="+mn-lt"/>
              </a:rPr>
              <a:t>Heightened and diffuse awareness</a:t>
            </a:r>
          </a:p>
        </p:txBody>
      </p:sp>
      <p:sp>
        <p:nvSpPr>
          <p:cNvPr id="7172" name="Rectangle 4"/>
          <p:cNvSpPr>
            <a:spLocks noGrp="1" noChangeArrowheads="1"/>
          </p:cNvSpPr>
          <p:nvPr>
            <p:ph type="body" sz="half" idx="2"/>
          </p:nvPr>
        </p:nvSpPr>
        <p:spPr/>
        <p:txBody>
          <a:bodyPr/>
          <a:lstStyle/>
          <a:p>
            <a:pPr eaLnBrk="1" hangingPunct="1">
              <a:lnSpc>
                <a:spcPct val="90000"/>
              </a:lnSpc>
            </a:pPr>
            <a:r>
              <a:rPr lang="en-US" altLang="en-US" b="1" dirty="0">
                <a:solidFill>
                  <a:srgbClr val="FFFF00"/>
                </a:solidFill>
                <a:latin typeface="+mn-lt"/>
              </a:rPr>
              <a:t>No target displacement</a:t>
            </a:r>
          </a:p>
          <a:p>
            <a:pPr eaLnBrk="1" hangingPunct="1">
              <a:lnSpc>
                <a:spcPct val="90000"/>
              </a:lnSpc>
            </a:pPr>
            <a:r>
              <a:rPr lang="en-US" altLang="en-US" b="1" dirty="0">
                <a:solidFill>
                  <a:srgbClr val="FFFF00"/>
                </a:solidFill>
                <a:latin typeface="+mn-lt"/>
              </a:rPr>
              <a:t>No time limit to behavior</a:t>
            </a:r>
          </a:p>
          <a:p>
            <a:pPr eaLnBrk="1" hangingPunct="1">
              <a:lnSpc>
                <a:spcPct val="90000"/>
              </a:lnSpc>
            </a:pPr>
            <a:r>
              <a:rPr lang="en-US" altLang="en-US" b="1" dirty="0">
                <a:solidFill>
                  <a:srgbClr val="FFFF00"/>
                </a:solidFill>
                <a:latin typeface="+mn-lt"/>
              </a:rPr>
              <a:t>Preceded by private ritual</a:t>
            </a:r>
          </a:p>
          <a:p>
            <a:pPr eaLnBrk="1" hangingPunct="1">
              <a:lnSpc>
                <a:spcPct val="90000"/>
              </a:lnSpc>
            </a:pPr>
            <a:r>
              <a:rPr lang="en-US" altLang="en-US" b="1" dirty="0">
                <a:solidFill>
                  <a:srgbClr val="FFFF00"/>
                </a:solidFill>
                <a:latin typeface="+mn-lt"/>
              </a:rPr>
              <a:t>Primarily cognitive-conative</a:t>
            </a:r>
          </a:p>
          <a:p>
            <a:pPr eaLnBrk="1" hangingPunct="1">
              <a:lnSpc>
                <a:spcPct val="90000"/>
              </a:lnSpc>
            </a:pPr>
            <a:r>
              <a:rPr lang="en-US" altLang="en-US" b="1" dirty="0">
                <a:solidFill>
                  <a:srgbClr val="FFFF00"/>
                </a:solidFill>
                <a:latin typeface="+mn-lt"/>
              </a:rPr>
              <a:t>Focused awareness</a:t>
            </a: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267975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ctrTitle"/>
          </p:nvPr>
        </p:nvSpPr>
        <p:spPr/>
        <p:txBody>
          <a:bodyPr/>
          <a:lstStyle/>
          <a:p>
            <a:pPr eaLnBrk="1" hangingPunct="1">
              <a:defRPr/>
            </a:pPr>
            <a:r>
              <a:rPr lang="en-US" sz="5400" b="1" dirty="0">
                <a:solidFill>
                  <a:srgbClr val="FFFF00"/>
                </a:solidFill>
              </a:rPr>
              <a:t>Biopsychosocial Factors Associated with Violence among Juveniles</a:t>
            </a:r>
          </a:p>
        </p:txBody>
      </p:sp>
    </p:spTree>
    <p:extLst>
      <p:ext uri="{BB962C8B-B14F-4D97-AF65-F5344CB8AC3E}">
        <p14:creationId xmlns:p14="http://schemas.microsoft.com/office/powerpoint/2010/main" val="3544355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Rot="1" noChangeArrowheads="1"/>
          </p:cNvSpPr>
          <p:nvPr>
            <p:ph type="title"/>
          </p:nvPr>
        </p:nvSpPr>
        <p:spPr/>
        <p:txBody>
          <a:bodyPr/>
          <a:lstStyle/>
          <a:p>
            <a:pPr eaLnBrk="1" hangingPunct="1">
              <a:defRPr/>
            </a:pPr>
            <a:r>
              <a:rPr lang="en-US" b="1" dirty="0">
                <a:solidFill>
                  <a:srgbClr val="FFFF00"/>
                </a:solidFill>
              </a:rPr>
              <a:t>Key #1</a:t>
            </a:r>
          </a:p>
        </p:txBody>
      </p:sp>
      <p:sp>
        <p:nvSpPr>
          <p:cNvPr id="825347" name="Rectangle 3"/>
          <p:cNvSpPr>
            <a:spLocks noGrp="1" noChangeArrowheads="1"/>
          </p:cNvSpPr>
          <p:nvPr>
            <p:ph type="body" idx="1"/>
          </p:nvPr>
        </p:nvSpPr>
        <p:spPr/>
        <p:txBody>
          <a:bodyPr/>
          <a:lstStyle/>
          <a:p>
            <a:pPr eaLnBrk="1" hangingPunct="1">
              <a:buClr>
                <a:schemeClr val="bg2"/>
              </a:buClr>
              <a:buSzPct val="85000"/>
              <a:buFont typeface="Webdings" pitchFamily="18" charset="2"/>
              <a:buChar char="Ñ"/>
              <a:defRPr/>
            </a:pPr>
            <a:r>
              <a:rPr lang="en-US" b="1" dirty="0">
                <a:solidFill>
                  <a:srgbClr val="FFFF00"/>
                </a:solidFill>
              </a:rPr>
              <a:t>Violence/Aggression and Development</a:t>
            </a:r>
          </a:p>
          <a:p>
            <a:pPr lvl="1" eaLnBrk="1" hangingPunct="1">
              <a:buClr>
                <a:schemeClr val="bg2"/>
              </a:buClr>
              <a:buSzPct val="85000"/>
              <a:buFont typeface="Webdings" pitchFamily="18" charset="2"/>
              <a:buChar char="Ñ"/>
              <a:defRPr/>
            </a:pPr>
            <a:r>
              <a:rPr lang="en-US" b="1" dirty="0">
                <a:solidFill>
                  <a:srgbClr val="FFFF00"/>
                </a:solidFill>
              </a:rPr>
              <a:t>Very common</a:t>
            </a:r>
          </a:p>
          <a:p>
            <a:pPr lvl="1" eaLnBrk="1" hangingPunct="1">
              <a:buClr>
                <a:schemeClr val="bg2"/>
              </a:buClr>
              <a:buSzPct val="85000"/>
              <a:buFont typeface="Webdings" pitchFamily="18" charset="2"/>
              <a:buChar char="Ñ"/>
              <a:defRPr/>
            </a:pPr>
            <a:r>
              <a:rPr lang="en-US" b="1" dirty="0">
                <a:solidFill>
                  <a:srgbClr val="FFFF00"/>
                </a:solidFill>
              </a:rPr>
              <a:t>Rates of criminal activity during adolescence are so high that it is statistically normative.</a:t>
            </a:r>
          </a:p>
          <a:p>
            <a:pPr lvl="1" eaLnBrk="1" hangingPunct="1">
              <a:buClr>
                <a:schemeClr val="bg2"/>
              </a:buClr>
              <a:buSzPct val="85000"/>
              <a:buFont typeface="Webdings" pitchFamily="18" charset="2"/>
              <a:buChar char="Ñ"/>
              <a:defRPr/>
            </a:pPr>
            <a:r>
              <a:rPr lang="en-US" b="1" dirty="0">
                <a:solidFill>
                  <a:srgbClr val="FFFF00"/>
                </a:solidFill>
              </a:rPr>
              <a:t>A small portion of juveniles are responsible for a majority of violent offenses</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109479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rrowheads="1"/>
          </p:cNvSpPr>
          <p:nvPr>
            <p:ph type="title"/>
          </p:nvPr>
        </p:nvSpPr>
        <p:spPr/>
        <p:txBody>
          <a:bodyPr/>
          <a:lstStyle/>
          <a:p>
            <a:pPr eaLnBrk="1" hangingPunct="1">
              <a:defRPr/>
            </a:pPr>
            <a:r>
              <a:rPr lang="en-US" b="1" dirty="0">
                <a:solidFill>
                  <a:srgbClr val="FFFF00"/>
                </a:solidFill>
              </a:rPr>
              <a:t>Key #2</a:t>
            </a:r>
          </a:p>
        </p:txBody>
      </p:sp>
      <p:sp>
        <p:nvSpPr>
          <p:cNvPr id="826371" name="Rectangle 3"/>
          <p:cNvSpPr>
            <a:spLocks noGrp="1" noChangeArrowheads="1"/>
          </p:cNvSpPr>
          <p:nvPr>
            <p:ph type="body" idx="1"/>
          </p:nvPr>
        </p:nvSpPr>
        <p:spPr/>
        <p:txBody>
          <a:bodyPr/>
          <a:lstStyle/>
          <a:p>
            <a:pPr eaLnBrk="1" hangingPunct="1">
              <a:buClr>
                <a:srgbClr val="00FF00"/>
              </a:buClr>
              <a:buSzPct val="85000"/>
              <a:buFont typeface="Webdings" pitchFamily="18" charset="2"/>
              <a:buChar char="Ñ"/>
              <a:defRPr/>
            </a:pPr>
            <a:r>
              <a:rPr lang="en-US" sz="2800" b="1" dirty="0">
                <a:solidFill>
                  <a:srgbClr val="FFFF00"/>
                </a:solidFill>
              </a:rPr>
              <a:t>Early Onset &gt;&gt;&gt;&gt; Chronic Course</a:t>
            </a:r>
          </a:p>
          <a:p>
            <a:pPr lvl="1" eaLnBrk="1" hangingPunct="1">
              <a:buClr>
                <a:srgbClr val="00FF00"/>
              </a:buClr>
              <a:buSzPct val="85000"/>
              <a:buFont typeface="Webdings" pitchFamily="18" charset="2"/>
              <a:buChar char="Ñ"/>
              <a:defRPr/>
            </a:pPr>
            <a:r>
              <a:rPr lang="en-US" sz="2400" b="1" dirty="0">
                <a:solidFill>
                  <a:srgbClr val="FFFF00"/>
                </a:solidFill>
              </a:rPr>
              <a:t>Fifty percent of youth continued violent behavior into adulthood when the onset was prior to 11 years of age.</a:t>
            </a:r>
          </a:p>
          <a:p>
            <a:pPr lvl="1" eaLnBrk="1" hangingPunct="1">
              <a:buClr>
                <a:srgbClr val="00FF00"/>
              </a:buClr>
              <a:buSzPct val="85000"/>
              <a:buFont typeface="Webdings" pitchFamily="18" charset="2"/>
              <a:buChar char="Ñ"/>
              <a:defRPr/>
            </a:pPr>
            <a:r>
              <a:rPr lang="en-US" sz="2400" b="1" dirty="0">
                <a:solidFill>
                  <a:srgbClr val="FFFF00"/>
                </a:solidFill>
              </a:rPr>
              <a:t>Serious persistent delinquency begins early in childhood.</a:t>
            </a:r>
          </a:p>
          <a:p>
            <a:pPr lvl="1" eaLnBrk="1" hangingPunct="1">
              <a:buClr>
                <a:srgbClr val="00FF00"/>
              </a:buClr>
              <a:buSzPct val="85000"/>
              <a:buFont typeface="Webdings" pitchFamily="18" charset="2"/>
              <a:buChar char="Ñ"/>
              <a:defRPr/>
            </a:pPr>
            <a:r>
              <a:rPr lang="en-US" sz="2400" b="1" dirty="0">
                <a:solidFill>
                  <a:srgbClr val="FFFF00"/>
                </a:solidFill>
              </a:rPr>
              <a:t>Thirty percent of youth continued violent behavior into adulthood when the onset was between 11 – 13 years of age.</a:t>
            </a:r>
          </a:p>
          <a:p>
            <a:pPr lvl="1" eaLnBrk="1" hangingPunct="1">
              <a:buClr>
                <a:srgbClr val="00FF00"/>
              </a:buClr>
              <a:buSzPct val="85000"/>
              <a:buFont typeface="Webdings" pitchFamily="18" charset="2"/>
              <a:buChar char="Ñ"/>
              <a:defRPr/>
            </a:pPr>
            <a:r>
              <a:rPr lang="en-US" sz="2400" b="1" dirty="0">
                <a:solidFill>
                  <a:srgbClr val="FFFF00"/>
                </a:solidFill>
              </a:rPr>
              <a:t>An estimated 10% of youth continued violent behavior into adulthood when the onset was during adolescence. </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576002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rrowheads="1"/>
          </p:cNvSpPr>
          <p:nvPr>
            <p:ph type="title"/>
          </p:nvPr>
        </p:nvSpPr>
        <p:spPr/>
        <p:txBody>
          <a:bodyPr/>
          <a:lstStyle/>
          <a:p>
            <a:pPr eaLnBrk="1" hangingPunct="1">
              <a:defRPr/>
            </a:pPr>
            <a:r>
              <a:rPr lang="en-US" sz="4000" b="1" dirty="0">
                <a:solidFill>
                  <a:srgbClr val="FFFF00"/>
                </a:solidFill>
              </a:rPr>
              <a:t>Key #3</a:t>
            </a:r>
          </a:p>
        </p:txBody>
      </p:sp>
      <p:sp>
        <p:nvSpPr>
          <p:cNvPr id="830467" name="Rectangle 3"/>
          <p:cNvSpPr>
            <a:spLocks noGrp="1" noChangeArrowheads="1"/>
          </p:cNvSpPr>
          <p:nvPr>
            <p:ph type="body" idx="1"/>
          </p:nvPr>
        </p:nvSpPr>
        <p:spPr>
          <a:xfrm>
            <a:off x="533400" y="1600200"/>
            <a:ext cx="9258300" cy="4525963"/>
          </a:xfrm>
        </p:spPr>
        <p:txBody>
          <a:bodyPr/>
          <a:lstStyle/>
          <a:p>
            <a:pPr eaLnBrk="1" hangingPunct="1">
              <a:buSzPct val="85000"/>
              <a:buFont typeface="Webdings" pitchFamily="18" charset="2"/>
              <a:buChar char="Ñ"/>
              <a:defRPr/>
            </a:pPr>
            <a:r>
              <a:rPr lang="en-US" b="1" dirty="0">
                <a:solidFill>
                  <a:srgbClr val="FFFF00"/>
                </a:solidFill>
              </a:rPr>
              <a:t>Psychological maturity ≠ age, physical maturity, seriousness of crime.</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54993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2" name="Rectangle 2"/>
          <p:cNvSpPr>
            <a:spLocks noGrp="1" noRot="1" noChangeArrowheads="1"/>
          </p:cNvSpPr>
          <p:nvPr>
            <p:ph type="title"/>
          </p:nvPr>
        </p:nvSpPr>
        <p:spPr/>
        <p:txBody>
          <a:bodyPr/>
          <a:lstStyle/>
          <a:p>
            <a:pPr eaLnBrk="1" hangingPunct="1">
              <a:defRPr/>
            </a:pPr>
            <a:r>
              <a:rPr lang="en-US" sz="4000" b="1" dirty="0">
                <a:solidFill>
                  <a:srgbClr val="FFFF00"/>
                </a:solidFill>
              </a:rPr>
              <a:t>Key #4</a:t>
            </a:r>
          </a:p>
        </p:txBody>
      </p:sp>
      <p:sp>
        <p:nvSpPr>
          <p:cNvPr id="1464323"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Less stable personality patterns and traits.</a:t>
            </a:r>
          </a:p>
          <a:p>
            <a:pPr lvl="1" eaLnBrk="1" hangingPunct="1">
              <a:buFont typeface="Wingdings" pitchFamily="2" charset="2"/>
              <a:buChar char="F"/>
              <a:defRPr/>
            </a:pPr>
            <a:r>
              <a:rPr lang="en-US" b="1" dirty="0">
                <a:solidFill>
                  <a:srgbClr val="FFFF00"/>
                </a:solidFill>
              </a:rPr>
              <a:t>Remorse and empathy limitations</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pic>
        <p:nvPicPr>
          <p:cNvPr id="75777" name="Picture 1"/>
          <p:cNvPicPr>
            <a:picLocks noChangeAspect="1" noChangeArrowheads="1"/>
          </p:cNvPicPr>
          <p:nvPr/>
        </p:nvPicPr>
        <p:blipFill>
          <a:blip r:embed="rId3" cstate="print"/>
          <a:srcRect/>
          <a:stretch>
            <a:fillRect/>
          </a:stretch>
        </p:blipFill>
        <p:spPr bwMode="auto">
          <a:xfrm>
            <a:off x="2552700" y="3124200"/>
            <a:ext cx="5238750" cy="2895600"/>
          </a:xfrm>
          <a:prstGeom prst="rect">
            <a:avLst/>
          </a:prstGeom>
          <a:noFill/>
          <a:ln w="9525">
            <a:noFill/>
            <a:miter lim="800000"/>
            <a:headEnd/>
            <a:tailEnd/>
          </a:ln>
        </p:spPr>
      </p:pic>
    </p:spTree>
    <p:extLst>
      <p:ext uri="{BB962C8B-B14F-4D97-AF65-F5344CB8AC3E}">
        <p14:creationId xmlns:p14="http://schemas.microsoft.com/office/powerpoint/2010/main" val="18911062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346" name="Rectangle 2"/>
          <p:cNvSpPr>
            <a:spLocks noGrp="1" noRot="1" noChangeArrowheads="1"/>
          </p:cNvSpPr>
          <p:nvPr>
            <p:ph type="title"/>
          </p:nvPr>
        </p:nvSpPr>
        <p:spPr/>
        <p:txBody>
          <a:bodyPr/>
          <a:lstStyle/>
          <a:p>
            <a:pPr eaLnBrk="1" hangingPunct="1">
              <a:defRPr/>
            </a:pPr>
            <a:r>
              <a:rPr lang="en-US" sz="4000" b="1" dirty="0">
                <a:solidFill>
                  <a:srgbClr val="FFFF00"/>
                </a:solidFill>
              </a:rPr>
              <a:t>Key #5</a:t>
            </a:r>
          </a:p>
        </p:txBody>
      </p:sp>
      <p:sp>
        <p:nvSpPr>
          <p:cNvPr id="1465347"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Current offense ≠ prediction of recidivism</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031778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95300" y="3962400"/>
          <a:ext cx="93726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nvGraphicFramePr>
        <p:xfrm>
          <a:off x="419100" y="457200"/>
          <a:ext cx="9220200"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57822" name="Freeform 30"/>
          <p:cNvSpPr>
            <a:spLocks/>
          </p:cNvSpPr>
          <p:nvPr/>
        </p:nvSpPr>
        <p:spPr bwMode="auto">
          <a:xfrm>
            <a:off x="1674813" y="1027113"/>
            <a:ext cx="954087" cy="573087"/>
          </a:xfrm>
          <a:custGeom>
            <a:avLst/>
            <a:gdLst/>
            <a:ahLst/>
            <a:cxnLst>
              <a:cxn ang="0">
                <a:pos x="601" y="361"/>
              </a:cxn>
              <a:cxn ang="0">
                <a:pos x="0" y="0"/>
              </a:cxn>
            </a:cxnLst>
            <a:rect l="0" t="0" r="r" b="b"/>
            <a:pathLst>
              <a:path w="601" h="361">
                <a:moveTo>
                  <a:pt x="601" y="361"/>
                </a:moveTo>
                <a:lnTo>
                  <a:pt x="0" y="0"/>
                </a:lnTo>
              </a:path>
            </a:pathLst>
          </a:custGeom>
          <a:noFill/>
          <a:ln w="19050" cap="flat" cmpd="sng">
            <a:solidFill>
              <a:srgbClr val="FFFF00"/>
            </a:solidFill>
            <a:prstDash val="solid"/>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3" name="Rectangle 31"/>
          <p:cNvSpPr>
            <a:spLocks noChangeArrowheads="1"/>
          </p:cNvSpPr>
          <p:nvPr/>
        </p:nvSpPr>
        <p:spPr bwMode="auto">
          <a:xfrm>
            <a:off x="800100" y="669925"/>
            <a:ext cx="2057400" cy="336550"/>
          </a:xfrm>
          <a:prstGeom prst="rect">
            <a:avLst/>
          </a:prstGeom>
          <a:noFill/>
          <a:ln w="9525">
            <a:noFill/>
            <a:miter lim="800000"/>
            <a:headEnd type="none" w="sm" len="sm"/>
            <a:tailEnd type="none" w="sm" len="sm"/>
          </a:ln>
          <a:effectLst/>
        </p:spPr>
        <p:txBody>
          <a:bodyPr>
            <a:spAutoFit/>
          </a:bodyPr>
          <a:lstStyle/>
          <a:p>
            <a:pPr eaLnBrk="0" hangingPunct="0">
              <a:defRPr/>
            </a:pPr>
            <a:r>
              <a:rPr lang="en-US" sz="1600" dirty="0">
                <a:effectLst>
                  <a:outerShdw blurRad="38100" dist="38100" dir="2700000" algn="tl">
                    <a:srgbClr val="000000"/>
                  </a:outerShdw>
                </a:effectLst>
                <a:cs typeface="+mn-cs"/>
              </a:rPr>
              <a:t>change rapidly</a:t>
            </a:r>
          </a:p>
        </p:txBody>
      </p:sp>
      <p:sp>
        <p:nvSpPr>
          <p:cNvPr id="1057824" name="Line 32"/>
          <p:cNvSpPr>
            <a:spLocks noChangeShapeType="1"/>
          </p:cNvSpPr>
          <p:nvPr/>
        </p:nvSpPr>
        <p:spPr bwMode="auto">
          <a:xfrm flipV="1">
            <a:off x="6134100" y="685800"/>
            <a:ext cx="1524000" cy="1524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5" name="Rectangle 33"/>
          <p:cNvSpPr>
            <a:spLocks noChangeArrowheads="1"/>
          </p:cNvSpPr>
          <p:nvPr/>
        </p:nvSpPr>
        <p:spPr bwMode="auto">
          <a:xfrm>
            <a:off x="7734300" y="509588"/>
            <a:ext cx="254793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risk factors that can change</a:t>
            </a:r>
          </a:p>
        </p:txBody>
      </p:sp>
      <p:sp>
        <p:nvSpPr>
          <p:cNvPr id="1057826" name="Line 34"/>
          <p:cNvSpPr>
            <a:spLocks noChangeShapeType="1"/>
          </p:cNvSpPr>
          <p:nvPr/>
        </p:nvSpPr>
        <p:spPr bwMode="auto">
          <a:xfrm flipV="1">
            <a:off x="8496300" y="1524000"/>
            <a:ext cx="6096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7" name="Rectangle 35"/>
          <p:cNvSpPr>
            <a:spLocks noChangeArrowheads="1"/>
          </p:cNvSpPr>
          <p:nvPr/>
        </p:nvSpPr>
        <p:spPr bwMode="auto">
          <a:xfrm>
            <a:off x="7886700" y="914400"/>
            <a:ext cx="2400300" cy="581025"/>
          </a:xfrm>
          <a:prstGeom prst="rect">
            <a:avLst/>
          </a:prstGeom>
          <a:noFill/>
          <a:ln w="9525">
            <a:noFill/>
            <a:miter lim="800000"/>
            <a:headEnd type="none" w="sm" len="sm"/>
            <a:tailEnd type="none" w="sm" len="sm"/>
          </a:ln>
          <a:effectLst/>
        </p:spPr>
        <p:txBody>
          <a:bodyPr>
            <a:spAutoFit/>
          </a:bodyPr>
          <a:lstStyle/>
          <a:p>
            <a:pPr algn="ctr" eaLnBrk="0" hangingPunct="0">
              <a:defRPr/>
            </a:pPr>
            <a:r>
              <a:rPr lang="en-US" sz="1600" dirty="0">
                <a:effectLst>
                  <a:outerShdw blurRad="38100" dist="38100" dir="2700000" algn="tl">
                    <a:srgbClr val="000000"/>
                  </a:outerShdw>
                </a:effectLst>
                <a:cs typeface="+mn-cs"/>
              </a:rPr>
              <a:t>remain unchanged </a:t>
            </a:r>
          </a:p>
          <a:p>
            <a:pPr algn="ctr" eaLnBrk="0" hangingPunct="0">
              <a:defRPr/>
            </a:pPr>
            <a:r>
              <a:rPr lang="en-US" sz="1600" dirty="0">
                <a:effectLst>
                  <a:outerShdw blurRad="38100" dist="38100" dir="2700000" algn="tl">
                    <a:srgbClr val="000000"/>
                  </a:outerShdw>
                </a:effectLst>
                <a:cs typeface="+mn-cs"/>
              </a:rPr>
              <a:t>for years</a:t>
            </a:r>
          </a:p>
        </p:txBody>
      </p:sp>
      <p:sp>
        <p:nvSpPr>
          <p:cNvPr id="1057828" name="Line 36"/>
          <p:cNvSpPr>
            <a:spLocks noChangeShapeType="1"/>
          </p:cNvSpPr>
          <p:nvPr/>
        </p:nvSpPr>
        <p:spPr bwMode="auto">
          <a:xfrm flipV="1">
            <a:off x="6057900" y="3810000"/>
            <a:ext cx="11430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9" name="Rectangle 37"/>
          <p:cNvSpPr>
            <a:spLocks noChangeArrowheads="1"/>
          </p:cNvSpPr>
          <p:nvPr/>
        </p:nvSpPr>
        <p:spPr bwMode="auto">
          <a:xfrm>
            <a:off x="6134100" y="3405188"/>
            <a:ext cx="315118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can’t change with any intervention</a:t>
            </a:r>
          </a:p>
        </p:txBody>
      </p:sp>
      <p:sp>
        <p:nvSpPr>
          <p:cNvPr id="14" name="Footer Placeholder 1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4926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graphicEl>
                                              <a:dgm id="{6A59191F-BE3B-4AD5-B82B-B3105DA21D58}"/>
                                            </p:graphicEl>
                                          </p:spTgt>
                                        </p:tgtEl>
                                        <p:attrNameLst>
                                          <p:attrName>style.visibility</p:attrName>
                                        </p:attrNameLst>
                                      </p:cBhvr>
                                      <p:to>
                                        <p:strVal val="visible"/>
                                      </p:to>
                                    </p:set>
                                    <p:animEffect transition="in" filter="diamond(in)">
                                      <p:cBhvr>
                                        <p:cTn id="7" dur="500"/>
                                        <p:tgtEl>
                                          <p:spTgt spid="3">
                                            <p:graphicEl>
                                              <a:dgm id="{6A59191F-BE3B-4AD5-B82B-B3105DA21D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graphicEl>
                                              <a:dgm id="{1C4C9DC4-F89A-4301-9040-429A32E1ECF0}"/>
                                            </p:graphicEl>
                                          </p:spTgt>
                                        </p:tgtEl>
                                        <p:attrNameLst>
                                          <p:attrName>style.visibility</p:attrName>
                                        </p:attrNameLst>
                                      </p:cBhvr>
                                      <p:to>
                                        <p:strVal val="visible"/>
                                      </p:to>
                                    </p:set>
                                    <p:animEffect transition="in" filter="diamond(in)">
                                      <p:cBhvr>
                                        <p:cTn id="12" dur="500"/>
                                        <p:tgtEl>
                                          <p:spTgt spid="3">
                                            <p:graphicEl>
                                              <a:dgm id="{1C4C9DC4-F89A-4301-9040-429A32E1ECF0}"/>
                                            </p:graphicEl>
                                          </p:spTgt>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3">
                                            <p:graphicEl>
                                              <a:dgm id="{9E603B14-4EFA-4F8E-B559-796D908AB92A}"/>
                                            </p:graphicEl>
                                          </p:spTgt>
                                        </p:tgtEl>
                                        <p:attrNameLst>
                                          <p:attrName>style.visibility</p:attrName>
                                        </p:attrNameLst>
                                      </p:cBhvr>
                                      <p:to>
                                        <p:strVal val="visible"/>
                                      </p:to>
                                    </p:set>
                                    <p:animEffect transition="in" filter="diamond(in)">
                                      <p:cBhvr>
                                        <p:cTn id="15" dur="500"/>
                                        <p:tgtEl>
                                          <p:spTgt spid="3">
                                            <p:graphicEl>
                                              <a:dgm id="{9E603B14-4EFA-4F8E-B559-796D908AB92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3">
                                            <p:graphicEl>
                                              <a:dgm id="{E9AEEBAB-86BE-4612-852A-02BAD4F4415C}"/>
                                            </p:graphicEl>
                                          </p:spTgt>
                                        </p:tgtEl>
                                        <p:attrNameLst>
                                          <p:attrName>style.visibility</p:attrName>
                                        </p:attrNameLst>
                                      </p:cBhvr>
                                      <p:to>
                                        <p:strVal val="visible"/>
                                      </p:to>
                                    </p:set>
                                    <p:animEffect transition="in" filter="diamond(in)">
                                      <p:cBhvr>
                                        <p:cTn id="20" dur="500"/>
                                        <p:tgtEl>
                                          <p:spTgt spid="3">
                                            <p:graphicEl>
                                              <a:dgm id="{E9AEEBAB-86BE-4612-852A-02BAD4F4415C}"/>
                                            </p:graphicEl>
                                          </p:spTgt>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3">
                                            <p:graphicEl>
                                              <a:dgm id="{B00674C4-059D-44A6-85F8-7B4FD026C141}"/>
                                            </p:graphicEl>
                                          </p:spTgt>
                                        </p:tgtEl>
                                        <p:attrNameLst>
                                          <p:attrName>style.visibility</p:attrName>
                                        </p:attrNameLst>
                                      </p:cBhvr>
                                      <p:to>
                                        <p:strVal val="visible"/>
                                      </p:to>
                                    </p:set>
                                    <p:animEffect transition="in" filter="diamond(in)">
                                      <p:cBhvr>
                                        <p:cTn id="23" dur="500"/>
                                        <p:tgtEl>
                                          <p:spTgt spid="3">
                                            <p:graphicEl>
                                              <a:dgm id="{B00674C4-059D-44A6-85F8-7B4FD026C14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3">
                                            <p:graphicEl>
                                              <a:dgm id="{AAF736C8-B967-4AF0-B9DC-91B72B6113D4}"/>
                                            </p:graphicEl>
                                          </p:spTgt>
                                        </p:tgtEl>
                                        <p:attrNameLst>
                                          <p:attrName>style.visibility</p:attrName>
                                        </p:attrNameLst>
                                      </p:cBhvr>
                                      <p:to>
                                        <p:strVal val="visible"/>
                                      </p:to>
                                    </p:set>
                                    <p:animEffect transition="in" filter="diamond(in)">
                                      <p:cBhvr>
                                        <p:cTn id="28" dur="500"/>
                                        <p:tgtEl>
                                          <p:spTgt spid="3">
                                            <p:graphicEl>
                                              <a:dgm id="{AAF736C8-B967-4AF0-B9DC-91B72B6113D4}"/>
                                            </p:graphicEl>
                                          </p:spTgt>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3">
                                            <p:graphicEl>
                                              <a:dgm id="{3070F162-2CA9-46A7-B5DD-6FB14431D3E4}"/>
                                            </p:graphicEl>
                                          </p:spTgt>
                                        </p:tgtEl>
                                        <p:attrNameLst>
                                          <p:attrName>style.visibility</p:attrName>
                                        </p:attrNameLst>
                                      </p:cBhvr>
                                      <p:to>
                                        <p:strVal val="visible"/>
                                      </p:to>
                                    </p:set>
                                    <p:animEffect transition="in" filter="diamond(in)">
                                      <p:cBhvr>
                                        <p:cTn id="31" dur="500"/>
                                        <p:tgtEl>
                                          <p:spTgt spid="3">
                                            <p:graphicEl>
                                              <a:dgm id="{3070F162-2CA9-46A7-B5DD-6FB14431D3E4}"/>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3">
                                            <p:graphicEl>
                                              <a:dgm id="{3A06AD09-9CCB-4B2F-A08A-B5BEC047DCB8}"/>
                                            </p:graphicEl>
                                          </p:spTgt>
                                        </p:tgtEl>
                                        <p:attrNameLst>
                                          <p:attrName>style.visibility</p:attrName>
                                        </p:attrNameLst>
                                      </p:cBhvr>
                                      <p:to>
                                        <p:strVal val="visible"/>
                                      </p:to>
                                    </p:set>
                                    <p:animEffect transition="in" filter="diamond(in)">
                                      <p:cBhvr>
                                        <p:cTn id="36" dur="500"/>
                                        <p:tgtEl>
                                          <p:spTgt spid="3">
                                            <p:graphicEl>
                                              <a:dgm id="{3A06AD09-9CCB-4B2F-A08A-B5BEC047DCB8}"/>
                                            </p:graphicEl>
                                          </p:spTgt>
                                        </p:tgtEl>
                                      </p:cBhvr>
                                    </p:animEffect>
                                  </p:childTnLst>
                                </p:cTn>
                              </p:par>
                              <p:par>
                                <p:cTn id="37" presetID="8" presetClass="entr" presetSubtype="16" fill="hold" grpId="0" nodeType="withEffect">
                                  <p:stCondLst>
                                    <p:cond delay="0"/>
                                  </p:stCondLst>
                                  <p:childTnLst>
                                    <p:set>
                                      <p:cBhvr>
                                        <p:cTn id="38" dur="1" fill="hold">
                                          <p:stCondLst>
                                            <p:cond delay="0"/>
                                          </p:stCondLst>
                                        </p:cTn>
                                        <p:tgtEl>
                                          <p:spTgt spid="3">
                                            <p:graphicEl>
                                              <a:dgm id="{EF8AAD3F-5347-4068-A966-FD677F868ADE}"/>
                                            </p:graphicEl>
                                          </p:spTgt>
                                        </p:tgtEl>
                                        <p:attrNameLst>
                                          <p:attrName>style.visibility</p:attrName>
                                        </p:attrNameLst>
                                      </p:cBhvr>
                                      <p:to>
                                        <p:strVal val="visible"/>
                                      </p:to>
                                    </p:set>
                                    <p:animEffect transition="in" filter="diamond(in)">
                                      <p:cBhvr>
                                        <p:cTn id="39" dur="500"/>
                                        <p:tgtEl>
                                          <p:spTgt spid="3">
                                            <p:graphicEl>
                                              <a:dgm id="{EF8AAD3F-5347-4068-A966-FD677F868ADE}"/>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3">
                                            <p:graphicEl>
                                              <a:dgm id="{5B26BA35-F1A8-4224-A55D-7E8BB94763B6}"/>
                                            </p:graphicEl>
                                          </p:spTgt>
                                        </p:tgtEl>
                                        <p:attrNameLst>
                                          <p:attrName>style.visibility</p:attrName>
                                        </p:attrNameLst>
                                      </p:cBhvr>
                                      <p:to>
                                        <p:strVal val="visible"/>
                                      </p:to>
                                    </p:set>
                                    <p:animEffect transition="in" filter="diamond(in)">
                                      <p:cBhvr>
                                        <p:cTn id="44" dur="500"/>
                                        <p:tgtEl>
                                          <p:spTgt spid="3">
                                            <p:graphicEl>
                                              <a:dgm id="{5B26BA35-F1A8-4224-A55D-7E8BB94763B6}"/>
                                            </p:graphicEl>
                                          </p:spTgt>
                                        </p:tgtEl>
                                      </p:cBhvr>
                                    </p:animEffect>
                                  </p:childTnLst>
                                </p:cTn>
                              </p:par>
                              <p:par>
                                <p:cTn id="45" presetID="8" presetClass="entr" presetSubtype="16" fill="hold" grpId="0" nodeType="withEffect">
                                  <p:stCondLst>
                                    <p:cond delay="0"/>
                                  </p:stCondLst>
                                  <p:childTnLst>
                                    <p:set>
                                      <p:cBhvr>
                                        <p:cTn id="46" dur="1" fill="hold">
                                          <p:stCondLst>
                                            <p:cond delay="0"/>
                                          </p:stCondLst>
                                        </p:cTn>
                                        <p:tgtEl>
                                          <p:spTgt spid="3">
                                            <p:graphicEl>
                                              <a:dgm id="{57C62D5C-DB6B-4182-B6B3-25010A8D4CB6}"/>
                                            </p:graphicEl>
                                          </p:spTgt>
                                        </p:tgtEl>
                                        <p:attrNameLst>
                                          <p:attrName>style.visibility</p:attrName>
                                        </p:attrNameLst>
                                      </p:cBhvr>
                                      <p:to>
                                        <p:strVal val="visible"/>
                                      </p:to>
                                    </p:set>
                                    <p:animEffect transition="in" filter="diamond(in)">
                                      <p:cBhvr>
                                        <p:cTn id="47" dur="500"/>
                                        <p:tgtEl>
                                          <p:spTgt spid="3">
                                            <p:graphicEl>
                                              <a:dgm id="{57C62D5C-DB6B-4182-B6B3-25010A8D4CB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
                                            <p:graphicEl>
                                              <a:dgm id="{0971BF71-DF23-4744-9FC3-2748C6FB5220}"/>
                                            </p:graphicEl>
                                          </p:spTgt>
                                        </p:tgtEl>
                                        <p:attrNameLst>
                                          <p:attrName>style.visibility</p:attrName>
                                        </p:attrNameLst>
                                      </p:cBhvr>
                                      <p:to>
                                        <p:strVal val="visible"/>
                                      </p:to>
                                    </p:set>
                                    <p:animEffect transition="in" filter="diamond(in)">
                                      <p:cBhvr>
                                        <p:cTn id="52" dur="500"/>
                                        <p:tgtEl>
                                          <p:spTgt spid="3">
                                            <p:graphicEl>
                                              <a:dgm id="{0971BF71-DF23-4744-9FC3-2748C6FB5220}"/>
                                            </p:graphicEl>
                                          </p:spTgt>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3">
                                            <p:graphicEl>
                                              <a:dgm id="{DB1EDE55-C992-4A60-96FA-966FD70612D8}"/>
                                            </p:graphicEl>
                                          </p:spTgt>
                                        </p:tgtEl>
                                        <p:attrNameLst>
                                          <p:attrName>style.visibility</p:attrName>
                                        </p:attrNameLst>
                                      </p:cBhvr>
                                      <p:to>
                                        <p:strVal val="visible"/>
                                      </p:to>
                                    </p:set>
                                    <p:animEffect transition="in" filter="diamond(in)">
                                      <p:cBhvr>
                                        <p:cTn id="55" dur="500"/>
                                        <p:tgtEl>
                                          <p:spTgt spid="3">
                                            <p:graphicEl>
                                              <a:dgm id="{DB1EDE55-C992-4A60-96FA-966FD70612D8}"/>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1057824"/>
                                        </p:tgtEl>
                                        <p:attrNameLst>
                                          <p:attrName>style.visibility</p:attrName>
                                        </p:attrNameLst>
                                      </p:cBhvr>
                                      <p:to>
                                        <p:strVal val="visible"/>
                                      </p:to>
                                    </p:set>
                                    <p:anim calcmode="lin" valueType="num">
                                      <p:cBhvr>
                                        <p:cTn id="60" dur="500" fill="hold"/>
                                        <p:tgtEl>
                                          <p:spTgt spid="1057824"/>
                                        </p:tgtEl>
                                        <p:attrNameLst>
                                          <p:attrName>ppt_w</p:attrName>
                                        </p:attrNameLst>
                                      </p:cBhvr>
                                      <p:tavLst>
                                        <p:tav tm="0">
                                          <p:val>
                                            <p:strVal val="#ppt_w*0.70"/>
                                          </p:val>
                                        </p:tav>
                                        <p:tav tm="100000">
                                          <p:val>
                                            <p:strVal val="#ppt_w"/>
                                          </p:val>
                                        </p:tav>
                                      </p:tavLst>
                                    </p:anim>
                                    <p:anim calcmode="lin" valueType="num">
                                      <p:cBhvr>
                                        <p:cTn id="61" dur="500" fill="hold"/>
                                        <p:tgtEl>
                                          <p:spTgt spid="1057824"/>
                                        </p:tgtEl>
                                        <p:attrNameLst>
                                          <p:attrName>ppt_h</p:attrName>
                                        </p:attrNameLst>
                                      </p:cBhvr>
                                      <p:tavLst>
                                        <p:tav tm="0">
                                          <p:val>
                                            <p:strVal val="#ppt_h"/>
                                          </p:val>
                                        </p:tav>
                                        <p:tav tm="100000">
                                          <p:val>
                                            <p:strVal val="#ppt_h"/>
                                          </p:val>
                                        </p:tav>
                                      </p:tavLst>
                                    </p:anim>
                                    <p:animEffect transition="in" filter="fade">
                                      <p:cBhvr>
                                        <p:cTn id="62" dur="500"/>
                                        <p:tgtEl>
                                          <p:spTgt spid="1057824"/>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057825"/>
                                        </p:tgtEl>
                                        <p:attrNameLst>
                                          <p:attrName>style.visibility</p:attrName>
                                        </p:attrNameLst>
                                      </p:cBhvr>
                                      <p:to>
                                        <p:strVal val="visible"/>
                                      </p:to>
                                    </p:set>
                                    <p:animEffect transition="in" filter="fade">
                                      <p:cBhvr>
                                        <p:cTn id="67" dur="1000"/>
                                        <p:tgtEl>
                                          <p:spTgt spid="1057825"/>
                                        </p:tgtEl>
                                      </p:cBhvr>
                                    </p:animEffect>
                                    <p:anim calcmode="lin" valueType="num">
                                      <p:cBhvr>
                                        <p:cTn id="68" dur="1000" fill="hold"/>
                                        <p:tgtEl>
                                          <p:spTgt spid="1057825"/>
                                        </p:tgtEl>
                                        <p:attrNameLst>
                                          <p:attrName>ppt_x</p:attrName>
                                        </p:attrNameLst>
                                      </p:cBhvr>
                                      <p:tavLst>
                                        <p:tav tm="0">
                                          <p:val>
                                            <p:strVal val="#ppt_x"/>
                                          </p:val>
                                        </p:tav>
                                        <p:tav tm="100000">
                                          <p:val>
                                            <p:strVal val="#ppt_x"/>
                                          </p:val>
                                        </p:tav>
                                      </p:tavLst>
                                    </p:anim>
                                    <p:anim calcmode="lin" valueType="num">
                                      <p:cBhvr>
                                        <p:cTn id="69" dur="1000" fill="hold"/>
                                        <p:tgtEl>
                                          <p:spTgt spid="105782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57822"/>
                                        </p:tgtEl>
                                        <p:attrNameLst>
                                          <p:attrName>style.visibility</p:attrName>
                                        </p:attrNameLst>
                                      </p:cBhvr>
                                      <p:to>
                                        <p:strVal val="visible"/>
                                      </p:to>
                                    </p:set>
                                    <p:animEffect transition="in" filter="fade">
                                      <p:cBhvr>
                                        <p:cTn id="74" dur="500"/>
                                        <p:tgtEl>
                                          <p:spTgt spid="1057822"/>
                                        </p:tgtEl>
                                      </p:cBhvr>
                                    </p:animEffect>
                                  </p:childTnLst>
                                </p:cTn>
                              </p:par>
                            </p:childTnLst>
                          </p:cTn>
                        </p:par>
                      </p:childTnLst>
                    </p:cTn>
                  </p:par>
                  <p:par>
                    <p:cTn id="75" fill="hold">
                      <p:stCondLst>
                        <p:cond delay="indefinite"/>
                      </p:stCondLst>
                      <p:childTnLst>
                        <p:par>
                          <p:cTn id="76" fill="hold">
                            <p:stCondLst>
                              <p:cond delay="0"/>
                            </p:stCondLst>
                            <p:childTnLst>
                              <p:par>
                                <p:cTn id="77" presetID="8" presetClass="entr" presetSubtype="16" fill="hold" grpId="0" nodeType="clickEffect">
                                  <p:stCondLst>
                                    <p:cond delay="0"/>
                                  </p:stCondLst>
                                  <p:childTnLst>
                                    <p:set>
                                      <p:cBhvr>
                                        <p:cTn id="78" dur="1" fill="hold">
                                          <p:stCondLst>
                                            <p:cond delay="0"/>
                                          </p:stCondLst>
                                        </p:cTn>
                                        <p:tgtEl>
                                          <p:spTgt spid="1057823"/>
                                        </p:tgtEl>
                                        <p:attrNameLst>
                                          <p:attrName>style.visibility</p:attrName>
                                        </p:attrNameLst>
                                      </p:cBhvr>
                                      <p:to>
                                        <p:strVal val="visible"/>
                                      </p:to>
                                    </p:set>
                                    <p:animEffect transition="in" filter="diamond(in)">
                                      <p:cBhvr>
                                        <p:cTn id="79" dur="500"/>
                                        <p:tgtEl>
                                          <p:spTgt spid="10578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57826"/>
                                        </p:tgtEl>
                                        <p:attrNameLst>
                                          <p:attrName>style.visibility</p:attrName>
                                        </p:attrNameLst>
                                      </p:cBhvr>
                                      <p:to>
                                        <p:strVal val="visible"/>
                                      </p:to>
                                    </p:set>
                                    <p:animEffect transition="in" filter="fade">
                                      <p:cBhvr>
                                        <p:cTn id="84" dur="500"/>
                                        <p:tgtEl>
                                          <p:spTgt spid="1057826"/>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1057827"/>
                                        </p:tgtEl>
                                        <p:attrNameLst>
                                          <p:attrName>style.visibility</p:attrName>
                                        </p:attrNameLst>
                                      </p:cBhvr>
                                      <p:to>
                                        <p:strVal val="visible"/>
                                      </p:to>
                                    </p:set>
                                    <p:anim calcmode="lin" valueType="num">
                                      <p:cBhvr>
                                        <p:cTn id="89" dur="1000" fill="hold"/>
                                        <p:tgtEl>
                                          <p:spTgt spid="1057827"/>
                                        </p:tgtEl>
                                        <p:attrNameLst>
                                          <p:attrName>ppt_w</p:attrName>
                                        </p:attrNameLst>
                                      </p:cBhvr>
                                      <p:tavLst>
                                        <p:tav tm="0">
                                          <p:val>
                                            <p:strVal val="#ppt_w*0.70"/>
                                          </p:val>
                                        </p:tav>
                                        <p:tav tm="100000">
                                          <p:val>
                                            <p:strVal val="#ppt_w"/>
                                          </p:val>
                                        </p:tav>
                                      </p:tavLst>
                                    </p:anim>
                                    <p:anim calcmode="lin" valueType="num">
                                      <p:cBhvr>
                                        <p:cTn id="90" dur="1000" fill="hold"/>
                                        <p:tgtEl>
                                          <p:spTgt spid="1057827"/>
                                        </p:tgtEl>
                                        <p:attrNameLst>
                                          <p:attrName>ppt_h</p:attrName>
                                        </p:attrNameLst>
                                      </p:cBhvr>
                                      <p:tavLst>
                                        <p:tav tm="0">
                                          <p:val>
                                            <p:strVal val="#ppt_h"/>
                                          </p:val>
                                        </p:tav>
                                        <p:tav tm="100000">
                                          <p:val>
                                            <p:strVal val="#ppt_h"/>
                                          </p:val>
                                        </p:tav>
                                      </p:tavLst>
                                    </p:anim>
                                    <p:animEffect transition="in" filter="fade">
                                      <p:cBhvr>
                                        <p:cTn id="91" dur="1000"/>
                                        <p:tgtEl>
                                          <p:spTgt spid="1057827"/>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
                                            <p:graphicEl>
                                              <a:dgm id="{5FF67B55-6EBD-4D5E-9DE9-14A39697F071}"/>
                                            </p:graphicEl>
                                          </p:spTgt>
                                        </p:tgtEl>
                                        <p:attrNameLst>
                                          <p:attrName>style.visibility</p:attrName>
                                        </p:attrNameLst>
                                      </p:cBhvr>
                                      <p:to>
                                        <p:strVal val="visible"/>
                                      </p:to>
                                    </p:set>
                                    <p:animEffect transition="in" filter="dissolve">
                                      <p:cBhvr>
                                        <p:cTn id="96" dur="500"/>
                                        <p:tgtEl>
                                          <p:spTgt spid="2">
                                            <p:graphicEl>
                                              <a:dgm id="{5FF67B55-6EBD-4D5E-9DE9-14A39697F071}"/>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
                                            <p:graphicEl>
                                              <a:dgm id="{BFE00EC1-5588-4800-83C4-A3DCE6370F58}"/>
                                            </p:graphicEl>
                                          </p:spTgt>
                                        </p:tgtEl>
                                        <p:attrNameLst>
                                          <p:attrName>style.visibility</p:attrName>
                                        </p:attrNameLst>
                                      </p:cBhvr>
                                      <p:to>
                                        <p:strVal val="visible"/>
                                      </p:to>
                                    </p:set>
                                    <p:animEffect transition="in" filter="dissolve">
                                      <p:cBhvr>
                                        <p:cTn id="101" dur="500"/>
                                        <p:tgtEl>
                                          <p:spTgt spid="2">
                                            <p:graphicEl>
                                              <a:dgm id="{BFE00EC1-5588-4800-83C4-A3DCE6370F58}"/>
                                            </p:graphicEl>
                                          </p:spTgt>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2">
                                            <p:graphicEl>
                                              <a:dgm id="{A0260C6E-526A-429C-B690-A6A544C66E00}"/>
                                            </p:graphicEl>
                                          </p:spTgt>
                                        </p:tgtEl>
                                        <p:attrNameLst>
                                          <p:attrName>style.visibility</p:attrName>
                                        </p:attrNameLst>
                                      </p:cBhvr>
                                      <p:to>
                                        <p:strVal val="visible"/>
                                      </p:to>
                                    </p:set>
                                    <p:animEffect transition="in" filter="dissolve">
                                      <p:cBhvr>
                                        <p:cTn id="104" dur="500"/>
                                        <p:tgtEl>
                                          <p:spTgt spid="2">
                                            <p:graphicEl>
                                              <a:dgm id="{A0260C6E-526A-429C-B690-A6A544C66E00}"/>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9" presetClass="entr" presetSubtype="0" fill="hold" grpId="0" nodeType="clickEffect">
                                  <p:stCondLst>
                                    <p:cond delay="0"/>
                                  </p:stCondLst>
                                  <p:childTnLst>
                                    <p:set>
                                      <p:cBhvr>
                                        <p:cTn id="108" dur="1" fill="hold">
                                          <p:stCondLst>
                                            <p:cond delay="0"/>
                                          </p:stCondLst>
                                        </p:cTn>
                                        <p:tgtEl>
                                          <p:spTgt spid="2">
                                            <p:graphicEl>
                                              <a:dgm id="{679DF414-5778-4F09-B05E-280AF467C69F}"/>
                                            </p:graphicEl>
                                          </p:spTgt>
                                        </p:tgtEl>
                                        <p:attrNameLst>
                                          <p:attrName>style.visibility</p:attrName>
                                        </p:attrNameLst>
                                      </p:cBhvr>
                                      <p:to>
                                        <p:strVal val="visible"/>
                                      </p:to>
                                    </p:set>
                                    <p:animEffect transition="in" filter="dissolve">
                                      <p:cBhvr>
                                        <p:cTn id="109" dur="500"/>
                                        <p:tgtEl>
                                          <p:spTgt spid="2">
                                            <p:graphicEl>
                                              <a:dgm id="{679DF414-5778-4F09-B05E-280AF467C69F}"/>
                                            </p:graphicEl>
                                          </p:spTgt>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2">
                                            <p:graphicEl>
                                              <a:dgm id="{88E0908E-4BCA-45A4-81DD-B0AD3375A5D0}"/>
                                            </p:graphicEl>
                                          </p:spTgt>
                                        </p:tgtEl>
                                        <p:attrNameLst>
                                          <p:attrName>style.visibility</p:attrName>
                                        </p:attrNameLst>
                                      </p:cBhvr>
                                      <p:to>
                                        <p:strVal val="visible"/>
                                      </p:to>
                                    </p:set>
                                    <p:animEffect transition="in" filter="dissolve">
                                      <p:cBhvr>
                                        <p:cTn id="112" dur="500"/>
                                        <p:tgtEl>
                                          <p:spTgt spid="2">
                                            <p:graphicEl>
                                              <a:dgm id="{88E0908E-4BCA-45A4-81DD-B0AD3375A5D0}"/>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2">
                                            <p:graphicEl>
                                              <a:dgm id="{7B9DA82B-08B5-4578-9845-0174DCA911D1}"/>
                                            </p:graphicEl>
                                          </p:spTgt>
                                        </p:tgtEl>
                                        <p:attrNameLst>
                                          <p:attrName>style.visibility</p:attrName>
                                        </p:attrNameLst>
                                      </p:cBhvr>
                                      <p:to>
                                        <p:strVal val="visible"/>
                                      </p:to>
                                    </p:set>
                                    <p:animEffect transition="in" filter="dissolve">
                                      <p:cBhvr>
                                        <p:cTn id="117" dur="500"/>
                                        <p:tgtEl>
                                          <p:spTgt spid="2">
                                            <p:graphicEl>
                                              <a:dgm id="{7B9DA82B-08B5-4578-9845-0174DCA911D1}"/>
                                            </p:graphicEl>
                                          </p:spTgt>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2">
                                            <p:graphicEl>
                                              <a:dgm id="{1CD659D1-5F57-4DE8-AA19-220505C0DECA}"/>
                                            </p:graphicEl>
                                          </p:spTgt>
                                        </p:tgtEl>
                                        <p:attrNameLst>
                                          <p:attrName>style.visibility</p:attrName>
                                        </p:attrNameLst>
                                      </p:cBhvr>
                                      <p:to>
                                        <p:strVal val="visible"/>
                                      </p:to>
                                    </p:set>
                                    <p:animEffect transition="in" filter="dissolve">
                                      <p:cBhvr>
                                        <p:cTn id="120" dur="500"/>
                                        <p:tgtEl>
                                          <p:spTgt spid="2">
                                            <p:graphicEl>
                                              <a:dgm id="{1CD659D1-5F57-4DE8-AA19-220505C0DECA}"/>
                                            </p:graphicEl>
                                          </p:spTgt>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2">
                                            <p:graphicEl>
                                              <a:dgm id="{BE043E6A-5494-4632-9250-4183FED1E617}"/>
                                            </p:graphicEl>
                                          </p:spTgt>
                                        </p:tgtEl>
                                        <p:attrNameLst>
                                          <p:attrName>style.visibility</p:attrName>
                                        </p:attrNameLst>
                                      </p:cBhvr>
                                      <p:to>
                                        <p:strVal val="visible"/>
                                      </p:to>
                                    </p:set>
                                    <p:animEffect transition="in" filter="dissolve">
                                      <p:cBhvr>
                                        <p:cTn id="125" dur="500"/>
                                        <p:tgtEl>
                                          <p:spTgt spid="2">
                                            <p:graphicEl>
                                              <a:dgm id="{BE043E6A-5494-4632-9250-4183FED1E617}"/>
                                            </p:graphicEl>
                                          </p:spTgt>
                                        </p:tgtEl>
                                      </p:cBhvr>
                                    </p:animEffect>
                                  </p:childTnLst>
                                </p:cTn>
                              </p:par>
                              <p:par>
                                <p:cTn id="126" presetID="9" presetClass="entr" presetSubtype="0" fill="hold" grpId="0" nodeType="withEffect">
                                  <p:stCondLst>
                                    <p:cond delay="0"/>
                                  </p:stCondLst>
                                  <p:childTnLst>
                                    <p:set>
                                      <p:cBhvr>
                                        <p:cTn id="127" dur="1" fill="hold">
                                          <p:stCondLst>
                                            <p:cond delay="0"/>
                                          </p:stCondLst>
                                        </p:cTn>
                                        <p:tgtEl>
                                          <p:spTgt spid="2">
                                            <p:graphicEl>
                                              <a:dgm id="{9F9BC3D9-EB1D-4E99-8C63-D4CBEE2A52F6}"/>
                                            </p:graphicEl>
                                          </p:spTgt>
                                        </p:tgtEl>
                                        <p:attrNameLst>
                                          <p:attrName>style.visibility</p:attrName>
                                        </p:attrNameLst>
                                      </p:cBhvr>
                                      <p:to>
                                        <p:strVal val="visible"/>
                                      </p:to>
                                    </p:set>
                                    <p:animEffect transition="in" filter="dissolve">
                                      <p:cBhvr>
                                        <p:cTn id="128" dur="500"/>
                                        <p:tgtEl>
                                          <p:spTgt spid="2">
                                            <p:graphicEl>
                                              <a:dgm id="{9F9BC3D9-EB1D-4E99-8C63-D4CBEE2A52F6}"/>
                                            </p:graphicEl>
                                          </p:spTgt>
                                        </p:tgtEl>
                                      </p:cBhvr>
                                    </p:animEffect>
                                  </p:childTnLst>
                                </p:cTn>
                              </p:par>
                            </p:childTnLst>
                          </p:cTn>
                        </p:par>
                      </p:childTnLst>
                    </p:cTn>
                  </p:par>
                  <p:par>
                    <p:cTn id="129" fill="hold">
                      <p:stCondLst>
                        <p:cond delay="indefinite"/>
                      </p:stCondLst>
                      <p:childTnLst>
                        <p:par>
                          <p:cTn id="130" fill="hold">
                            <p:stCondLst>
                              <p:cond delay="0"/>
                            </p:stCondLst>
                            <p:childTnLst>
                              <p:par>
                                <p:cTn id="131" presetID="9" presetClass="entr" presetSubtype="0" fill="hold" grpId="0" nodeType="clickEffect">
                                  <p:stCondLst>
                                    <p:cond delay="0"/>
                                  </p:stCondLst>
                                  <p:childTnLst>
                                    <p:set>
                                      <p:cBhvr>
                                        <p:cTn id="132" dur="1" fill="hold">
                                          <p:stCondLst>
                                            <p:cond delay="0"/>
                                          </p:stCondLst>
                                        </p:cTn>
                                        <p:tgtEl>
                                          <p:spTgt spid="2">
                                            <p:graphicEl>
                                              <a:dgm id="{96277144-1DF0-4803-B628-43DB4D415E47}"/>
                                            </p:graphicEl>
                                          </p:spTgt>
                                        </p:tgtEl>
                                        <p:attrNameLst>
                                          <p:attrName>style.visibility</p:attrName>
                                        </p:attrNameLst>
                                      </p:cBhvr>
                                      <p:to>
                                        <p:strVal val="visible"/>
                                      </p:to>
                                    </p:set>
                                    <p:animEffect transition="in" filter="dissolve">
                                      <p:cBhvr>
                                        <p:cTn id="133" dur="500"/>
                                        <p:tgtEl>
                                          <p:spTgt spid="2">
                                            <p:graphicEl>
                                              <a:dgm id="{96277144-1DF0-4803-B628-43DB4D415E47}"/>
                                            </p:graphicEl>
                                          </p:spTgt>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2">
                                            <p:graphicEl>
                                              <a:dgm id="{266DF12C-0ED7-4B55-80CB-70C92BE3EF78}"/>
                                            </p:graphicEl>
                                          </p:spTgt>
                                        </p:tgtEl>
                                        <p:attrNameLst>
                                          <p:attrName>style.visibility</p:attrName>
                                        </p:attrNameLst>
                                      </p:cBhvr>
                                      <p:to>
                                        <p:strVal val="visible"/>
                                      </p:to>
                                    </p:set>
                                    <p:animEffect transition="in" filter="dissolve">
                                      <p:cBhvr>
                                        <p:cTn id="136" dur="500"/>
                                        <p:tgtEl>
                                          <p:spTgt spid="2">
                                            <p:graphicEl>
                                              <a:dgm id="{266DF12C-0ED7-4B55-80CB-70C92BE3EF78}"/>
                                            </p:graphicEl>
                                          </p:spTgt>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1057828"/>
                                        </p:tgtEl>
                                        <p:attrNameLst>
                                          <p:attrName>style.visibility</p:attrName>
                                        </p:attrNameLst>
                                      </p:cBhvr>
                                      <p:to>
                                        <p:strVal val="visible"/>
                                      </p:to>
                                    </p:set>
                                    <p:animEffect transition="in" filter="fade">
                                      <p:cBhvr>
                                        <p:cTn id="141" dur="500"/>
                                        <p:tgtEl>
                                          <p:spTgt spid="1057828"/>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1057829"/>
                                        </p:tgtEl>
                                        <p:attrNameLst>
                                          <p:attrName>style.visibility</p:attrName>
                                        </p:attrNameLst>
                                      </p:cBhvr>
                                      <p:to>
                                        <p:strVal val="visible"/>
                                      </p:to>
                                    </p:set>
                                    <p:animEffect transition="in" filter="fade">
                                      <p:cBhvr>
                                        <p:cTn id="146" dur="500"/>
                                        <p:tgtEl>
                                          <p:spTgt spid="105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Graphic spid="3" grpId="0">
        <p:bldSub>
          <a:bldDgm bld="lvlOne"/>
        </p:bldSub>
      </p:bldGraphic>
      <p:bldP spid="1057823" grpId="0"/>
      <p:bldP spid="1057825" grpId="0"/>
      <p:bldP spid="1057827" grpId="0"/>
      <p:bldP spid="105782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rrowheads="1"/>
          </p:cNvSpPr>
          <p:nvPr>
            <p:ph type="title"/>
          </p:nvPr>
        </p:nvSpPr>
        <p:spPr/>
        <p:txBody>
          <a:bodyPr/>
          <a:lstStyle/>
          <a:p>
            <a:pPr eaLnBrk="1" hangingPunct="1">
              <a:defRPr/>
            </a:pPr>
            <a:r>
              <a:rPr lang="en-US" b="1" dirty="0">
                <a:solidFill>
                  <a:srgbClr val="FFFF00"/>
                </a:solidFill>
              </a:rPr>
              <a:t>Relevant Diagnoses</a:t>
            </a:r>
          </a:p>
        </p:txBody>
      </p:sp>
      <p:sp>
        <p:nvSpPr>
          <p:cNvPr id="848899" name="Rectangle 3"/>
          <p:cNvSpPr>
            <a:spLocks noGrp="1" noChangeArrowheads="1"/>
          </p:cNvSpPr>
          <p:nvPr>
            <p:ph type="body" idx="1"/>
          </p:nvPr>
        </p:nvSpPr>
        <p:spPr/>
        <p:txBody>
          <a:bodyPr/>
          <a:lstStyle/>
          <a:p>
            <a:pPr eaLnBrk="1" hangingPunct="1">
              <a:lnSpc>
                <a:spcPct val="90000"/>
              </a:lnSpc>
              <a:buClr>
                <a:srgbClr val="00CC00"/>
              </a:buClr>
              <a:buFont typeface="Wingdings" pitchFamily="2" charset="2"/>
              <a:buChar char="ü"/>
              <a:defRPr/>
            </a:pPr>
            <a:r>
              <a:rPr lang="en-US" b="1" dirty="0">
                <a:solidFill>
                  <a:srgbClr val="FFFF00"/>
                </a:solidFill>
              </a:rPr>
              <a:t>Conduct Disorder</a:t>
            </a:r>
          </a:p>
          <a:p>
            <a:pPr lvl="1" eaLnBrk="1" hangingPunct="1">
              <a:lnSpc>
                <a:spcPct val="90000"/>
              </a:lnSpc>
              <a:buClr>
                <a:srgbClr val="00CC00"/>
              </a:buClr>
              <a:buFont typeface="Wingdings" pitchFamily="2" charset="2"/>
              <a:buChar char="ü"/>
              <a:defRPr/>
            </a:pPr>
            <a:r>
              <a:rPr lang="en-US" b="1" dirty="0">
                <a:solidFill>
                  <a:srgbClr val="FFFF00"/>
                </a:solidFill>
              </a:rPr>
              <a:t>Psychiatry base rate 2% – 16%</a:t>
            </a:r>
          </a:p>
          <a:p>
            <a:pPr lvl="1" eaLnBrk="1" hangingPunct="1">
              <a:lnSpc>
                <a:spcPct val="90000"/>
              </a:lnSpc>
              <a:buClr>
                <a:srgbClr val="00CC00"/>
              </a:buClr>
              <a:buFont typeface="Wingdings" pitchFamily="2" charset="2"/>
              <a:buChar char="ü"/>
              <a:defRPr/>
            </a:pPr>
            <a:r>
              <a:rPr lang="en-US" b="1" dirty="0">
                <a:solidFill>
                  <a:srgbClr val="FFFF00"/>
                </a:solidFill>
              </a:rPr>
              <a:t>Convicted adolescents base rate 75% - 90%</a:t>
            </a:r>
          </a:p>
          <a:p>
            <a:pPr eaLnBrk="1" hangingPunct="1">
              <a:lnSpc>
                <a:spcPct val="90000"/>
              </a:lnSpc>
              <a:buClr>
                <a:srgbClr val="00CC00"/>
              </a:buClr>
              <a:buFont typeface="Wingdings" pitchFamily="2" charset="2"/>
              <a:buChar char="ü"/>
              <a:defRPr/>
            </a:pPr>
            <a:r>
              <a:rPr lang="en-US" b="1" dirty="0">
                <a:solidFill>
                  <a:srgbClr val="FFFF00"/>
                </a:solidFill>
              </a:rPr>
              <a:t>Attention Deficit Hyperactivity Disorder</a:t>
            </a:r>
          </a:p>
          <a:p>
            <a:pPr lvl="1" eaLnBrk="1" hangingPunct="1">
              <a:lnSpc>
                <a:spcPct val="90000"/>
              </a:lnSpc>
              <a:buClr>
                <a:srgbClr val="00CC00"/>
              </a:buClr>
              <a:buFont typeface="Wingdings" pitchFamily="2" charset="2"/>
              <a:buChar char="ü"/>
              <a:defRPr/>
            </a:pPr>
            <a:r>
              <a:rPr lang="en-US" b="1" dirty="0">
                <a:solidFill>
                  <a:srgbClr val="FFFF00"/>
                </a:solidFill>
              </a:rPr>
              <a:t>Combination of ADHD and serious delinquent behavior are at a high risk for developing serious criminal careers into adulthood.</a:t>
            </a:r>
          </a:p>
          <a:p>
            <a:pPr lvl="1" eaLnBrk="1" hangingPunct="1">
              <a:lnSpc>
                <a:spcPct val="90000"/>
              </a:lnSpc>
              <a:buClr>
                <a:srgbClr val="00CC00"/>
              </a:buClr>
              <a:buFont typeface="Wingdings" pitchFamily="2" charset="2"/>
              <a:buChar char="ü"/>
              <a:defRPr/>
            </a:pPr>
            <a:r>
              <a:rPr lang="en-US" b="1" dirty="0">
                <a:solidFill>
                  <a:srgbClr val="FFFF00"/>
                </a:solidFill>
              </a:rPr>
              <a:t>When conduct problems are controlled, hyperactivity not a good predictor of delinquent behavior.</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886347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p:txBody>
          <a:bodyPr/>
          <a:lstStyle/>
          <a:p>
            <a:pPr eaLnBrk="1" hangingPunct="1">
              <a:defRPr/>
            </a:pPr>
            <a:r>
              <a:rPr lang="en-US" sz="3600" b="1" dirty="0">
                <a:solidFill>
                  <a:srgbClr val="FFFF00"/>
                </a:solidFill>
              </a:rPr>
              <a:t>Psychological</a:t>
            </a:r>
            <a:br>
              <a:rPr lang="en-US" sz="3600" b="1" dirty="0">
                <a:solidFill>
                  <a:srgbClr val="FFFF00"/>
                </a:solidFill>
              </a:rPr>
            </a:br>
            <a:r>
              <a:rPr lang="en-US" sz="3600" b="1" dirty="0">
                <a:solidFill>
                  <a:srgbClr val="FFFF00"/>
                </a:solidFill>
              </a:rPr>
              <a:t>Individual Correlates of Violence </a:t>
            </a:r>
          </a:p>
        </p:txBody>
      </p:sp>
      <p:sp>
        <p:nvSpPr>
          <p:cNvPr id="827395" name="Rectangle 3"/>
          <p:cNvSpPr>
            <a:spLocks noGrp="1" noChangeArrowheads="1"/>
          </p:cNvSpPr>
          <p:nvPr>
            <p:ph type="body" idx="1"/>
          </p:nvPr>
        </p:nvSpPr>
        <p:spPr>
          <a:xfrm>
            <a:off x="495300" y="12954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Male</a:t>
            </a:r>
          </a:p>
          <a:p>
            <a:pPr eaLnBrk="1" hangingPunct="1">
              <a:buClr>
                <a:srgbClr val="008000"/>
              </a:buClr>
              <a:buFont typeface="Wingdings" pitchFamily="2" charset="2"/>
              <a:buChar char="q"/>
              <a:defRPr/>
            </a:pPr>
            <a:r>
              <a:rPr lang="en-US" sz="2400" b="1" dirty="0">
                <a:solidFill>
                  <a:srgbClr val="FFFF00"/>
                </a:solidFill>
              </a:rPr>
              <a:t>Childhood fighting</a:t>
            </a:r>
          </a:p>
          <a:p>
            <a:pPr eaLnBrk="1" hangingPunct="1">
              <a:buClr>
                <a:srgbClr val="008000"/>
              </a:buClr>
              <a:buFont typeface="Wingdings" pitchFamily="2" charset="2"/>
              <a:buChar char="q"/>
              <a:defRPr/>
            </a:pPr>
            <a:r>
              <a:rPr lang="en-US" sz="2400" b="1" dirty="0">
                <a:solidFill>
                  <a:srgbClr val="FFFF00"/>
                </a:solidFill>
              </a:rPr>
              <a:t>Hyperactivity, withdrawn, aggressive</a:t>
            </a:r>
          </a:p>
          <a:p>
            <a:pPr eaLnBrk="1" hangingPunct="1">
              <a:buClr>
                <a:srgbClr val="008000"/>
              </a:buClr>
              <a:buFont typeface="Wingdings" pitchFamily="2" charset="2"/>
              <a:buChar char="q"/>
              <a:defRPr/>
            </a:pPr>
            <a:r>
              <a:rPr lang="en-US" sz="2400" b="1" dirty="0">
                <a:solidFill>
                  <a:srgbClr val="FFFF00"/>
                </a:solidFill>
              </a:rPr>
              <a:t>Risk Taking/Impulsivity</a:t>
            </a:r>
          </a:p>
          <a:p>
            <a:pPr eaLnBrk="1" hangingPunct="1">
              <a:buClr>
                <a:srgbClr val="008000"/>
              </a:buClr>
              <a:buFont typeface="Wingdings" pitchFamily="2" charset="2"/>
              <a:buChar char="q"/>
              <a:defRPr/>
            </a:pPr>
            <a:r>
              <a:rPr lang="en-US" sz="2400" b="1" dirty="0">
                <a:solidFill>
                  <a:srgbClr val="FFFF00"/>
                </a:solidFill>
              </a:rPr>
              <a:t>Substance Use Difficulties</a:t>
            </a:r>
          </a:p>
          <a:p>
            <a:pPr eaLnBrk="1" hangingPunct="1">
              <a:buClr>
                <a:srgbClr val="008000"/>
              </a:buClr>
              <a:buFont typeface="Wingdings" pitchFamily="2" charset="2"/>
              <a:buChar char="q"/>
              <a:defRPr/>
            </a:pPr>
            <a:r>
              <a:rPr lang="en-US" sz="2400" b="1" dirty="0">
                <a:solidFill>
                  <a:srgbClr val="FFFF00"/>
                </a:solidFill>
              </a:rPr>
              <a:t>Anger Management problems</a:t>
            </a:r>
          </a:p>
          <a:p>
            <a:pPr eaLnBrk="1" hangingPunct="1">
              <a:buClr>
                <a:srgbClr val="008000"/>
              </a:buClr>
              <a:buFont typeface="Wingdings" pitchFamily="2" charset="2"/>
              <a:buChar char="q"/>
              <a:defRPr/>
            </a:pPr>
            <a:r>
              <a:rPr lang="en-US" sz="2400" b="1" dirty="0">
                <a:solidFill>
                  <a:srgbClr val="FFFF00"/>
                </a:solidFill>
              </a:rPr>
              <a:t>Diverse criminal acts</a:t>
            </a:r>
          </a:p>
          <a:p>
            <a:pPr eaLnBrk="1" hangingPunct="1">
              <a:buClr>
                <a:srgbClr val="008000"/>
              </a:buClr>
              <a:buFont typeface="Wingdings" pitchFamily="2" charset="2"/>
              <a:buChar char="q"/>
              <a:defRPr/>
            </a:pPr>
            <a:r>
              <a:rPr lang="en-US" sz="2400" b="1" dirty="0">
                <a:solidFill>
                  <a:srgbClr val="FFFF00"/>
                </a:solidFill>
              </a:rPr>
              <a:t>Lack of guilt or low capacity for empathy, Frick, et al., 2003</a:t>
            </a:r>
          </a:p>
          <a:p>
            <a:pPr eaLnBrk="1" hangingPunct="1">
              <a:buClr>
                <a:srgbClr val="008000"/>
              </a:buClr>
              <a:buFont typeface="Wingdings" pitchFamily="2" charset="2"/>
              <a:buChar char="q"/>
              <a:defRPr/>
            </a:pPr>
            <a:r>
              <a:rPr lang="en-US" sz="2400" b="1" dirty="0">
                <a:solidFill>
                  <a:srgbClr val="FFFF00"/>
                </a:solidFill>
              </a:rPr>
              <a:t>Callous – unemotional traits, Frick, et al., 2003</a:t>
            </a:r>
          </a:p>
          <a:p>
            <a:pPr marL="0" indent="0">
              <a:buNone/>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561422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a:xfrm>
            <a:off x="495300" y="24213"/>
            <a:ext cx="9258300" cy="1143000"/>
          </a:xfrm>
        </p:spPr>
        <p:txBody>
          <a:bodyPr/>
          <a:lstStyle/>
          <a:p>
            <a:pPr eaLnBrk="1" hangingPunct="1">
              <a:defRPr/>
            </a:pPr>
            <a:r>
              <a:rPr lang="en-US" sz="2800" b="1" dirty="0">
                <a:solidFill>
                  <a:srgbClr val="FFFF00"/>
                </a:solidFill>
              </a:rPr>
              <a:t>Sociological Correlates of Violence </a:t>
            </a:r>
          </a:p>
        </p:txBody>
      </p:sp>
      <p:sp>
        <p:nvSpPr>
          <p:cNvPr id="827395" name="Rectangle 3"/>
          <p:cNvSpPr>
            <a:spLocks noGrp="1" noChangeArrowheads="1"/>
          </p:cNvSpPr>
          <p:nvPr>
            <p:ph type="body" idx="1"/>
          </p:nvPr>
        </p:nvSpPr>
        <p:spPr>
          <a:xfrm>
            <a:off x="342900" y="8382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Childhood history of maltreatment in home</a:t>
            </a:r>
          </a:p>
          <a:p>
            <a:pPr eaLnBrk="1" hangingPunct="1">
              <a:buClr>
                <a:srgbClr val="008000"/>
              </a:buClr>
              <a:buFont typeface="Wingdings" pitchFamily="2" charset="2"/>
              <a:buChar char="q"/>
              <a:defRPr/>
            </a:pPr>
            <a:r>
              <a:rPr lang="en-US" sz="2400" b="1" dirty="0">
                <a:solidFill>
                  <a:srgbClr val="FFFF00"/>
                </a:solidFill>
              </a:rPr>
              <a:t>Early caregiver disruption</a:t>
            </a:r>
          </a:p>
          <a:p>
            <a:pPr eaLnBrk="1" hangingPunct="1">
              <a:buClr>
                <a:srgbClr val="008000"/>
              </a:buClr>
              <a:buFont typeface="Wingdings" pitchFamily="2" charset="2"/>
              <a:buChar char="q"/>
              <a:defRPr/>
            </a:pPr>
            <a:r>
              <a:rPr lang="en-US" sz="2400" b="1" dirty="0">
                <a:solidFill>
                  <a:srgbClr val="FFFF00"/>
                </a:solidFill>
              </a:rPr>
              <a:t>Poor school achievement</a:t>
            </a:r>
          </a:p>
          <a:p>
            <a:pPr eaLnBrk="1" hangingPunct="1">
              <a:buClr>
                <a:srgbClr val="008000"/>
              </a:buClr>
              <a:buFont typeface="Wingdings" pitchFamily="2" charset="2"/>
              <a:buChar char="q"/>
              <a:defRPr/>
            </a:pPr>
            <a:r>
              <a:rPr lang="en-US" sz="2400" b="1" dirty="0">
                <a:solidFill>
                  <a:srgbClr val="FFFF00"/>
                </a:solidFill>
              </a:rPr>
              <a:t>Harsh parenting</a:t>
            </a:r>
          </a:p>
          <a:p>
            <a:pPr eaLnBrk="1" hangingPunct="1">
              <a:buClr>
                <a:srgbClr val="008000"/>
              </a:buClr>
              <a:buFont typeface="Wingdings" pitchFamily="2" charset="2"/>
              <a:buChar char="q"/>
              <a:defRPr/>
            </a:pPr>
            <a:r>
              <a:rPr lang="en-US" sz="2400" b="1" dirty="0">
                <a:solidFill>
                  <a:srgbClr val="FFFF00"/>
                </a:solidFill>
              </a:rPr>
              <a:t>Exposure to violence in home</a:t>
            </a:r>
          </a:p>
          <a:p>
            <a:pPr eaLnBrk="1" hangingPunct="1">
              <a:buClr>
                <a:srgbClr val="FFFF00"/>
              </a:buClr>
              <a:buFont typeface="Wingdings" pitchFamily="2" charset="2"/>
              <a:buChar char="Ø"/>
              <a:defRPr/>
            </a:pPr>
            <a:r>
              <a:rPr lang="en-US" sz="2400" b="1" dirty="0">
                <a:solidFill>
                  <a:srgbClr val="FFFF00"/>
                </a:solidFill>
              </a:rPr>
              <a:t>Poverty and social class/community disorganization</a:t>
            </a:r>
          </a:p>
          <a:p>
            <a:pPr eaLnBrk="1" hangingPunct="1">
              <a:buClr>
                <a:srgbClr val="FFFF00"/>
              </a:buClr>
              <a:buFont typeface="Wingdings" pitchFamily="2" charset="2"/>
              <a:buChar char="Ø"/>
              <a:defRPr/>
            </a:pPr>
            <a:r>
              <a:rPr lang="en-US" sz="2400" b="1" dirty="0">
                <a:solidFill>
                  <a:srgbClr val="FFFF00"/>
                </a:solidFill>
              </a:rPr>
              <a:t>Peer group endorsement of violence</a:t>
            </a:r>
          </a:p>
          <a:p>
            <a:pPr eaLnBrk="1" hangingPunct="1">
              <a:buClr>
                <a:srgbClr val="FFFF00"/>
              </a:buClr>
              <a:buFont typeface="Wingdings" pitchFamily="2" charset="2"/>
              <a:buChar char="Ø"/>
              <a:defRPr/>
            </a:pPr>
            <a:r>
              <a:rPr lang="en-US" sz="2400" b="1" dirty="0">
                <a:solidFill>
                  <a:srgbClr val="FFFF00"/>
                </a:solidFill>
              </a:rPr>
              <a:t>Peer rejection</a:t>
            </a:r>
          </a:p>
          <a:p>
            <a:pPr eaLnBrk="1" hangingPunct="1">
              <a:buClr>
                <a:srgbClr val="008000"/>
              </a:buClr>
              <a:buFont typeface="Wingdings" pitchFamily="2" charset="2"/>
              <a:buChar char="q"/>
              <a:defRPr/>
            </a:pPr>
            <a:r>
              <a:rPr lang="en-US" sz="2400" b="1" dirty="0">
                <a:solidFill>
                  <a:srgbClr val="FFFF00"/>
                </a:solidFill>
              </a:rPr>
              <a:t>Media – small moderate effect </a:t>
            </a:r>
          </a:p>
          <a:p>
            <a:pPr eaLnBrk="1" hangingPunct="1">
              <a:buClr>
                <a:srgbClr val="008000"/>
              </a:buClr>
              <a:buFont typeface="Wingdings" pitchFamily="2" charset="2"/>
              <a:buChar char="q"/>
              <a:defRPr/>
            </a:pPr>
            <a:r>
              <a:rPr lang="en-US" sz="2400" b="1" dirty="0">
                <a:solidFill>
                  <a:srgbClr val="FFFF00"/>
                </a:solidFill>
              </a:rPr>
              <a:t>Early antisocial influences</a:t>
            </a:r>
          </a:p>
          <a:p>
            <a:pPr lvl="1" eaLnBrk="1" hangingPunct="1">
              <a:buClr>
                <a:srgbClr val="008000"/>
              </a:buClr>
              <a:buFont typeface="Wingdings" pitchFamily="2" charset="2"/>
              <a:buChar char="q"/>
              <a:defRPr/>
            </a:pPr>
            <a:r>
              <a:rPr lang="en-US" sz="2400" b="1" dirty="0">
                <a:solidFill>
                  <a:srgbClr val="FFFF00"/>
                </a:solidFill>
              </a:rPr>
              <a:t>Drug availability</a:t>
            </a:r>
          </a:p>
          <a:p>
            <a:pPr lvl="1" eaLnBrk="1" hangingPunct="1">
              <a:buClr>
                <a:srgbClr val="008000"/>
              </a:buClr>
              <a:buFont typeface="Wingdings" pitchFamily="2" charset="2"/>
              <a:buChar char="q"/>
              <a:defRPr/>
            </a:pPr>
            <a:r>
              <a:rPr lang="en-US" sz="2400" b="1" dirty="0">
                <a:solidFill>
                  <a:srgbClr val="FFFF00"/>
                </a:solidFill>
              </a:rPr>
              <a:t>Criminogenic attitudes</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9173348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Rot="1" noChangeArrowheads="1"/>
          </p:cNvSpPr>
          <p:nvPr>
            <p:ph type="title"/>
          </p:nvPr>
        </p:nvSpPr>
        <p:spPr/>
        <p:txBody>
          <a:bodyPr/>
          <a:lstStyle/>
          <a:p>
            <a:pPr eaLnBrk="1" hangingPunct="1">
              <a:defRPr/>
            </a:pPr>
            <a:r>
              <a:rPr lang="en-US" b="1" dirty="0">
                <a:solidFill>
                  <a:srgbClr val="FFFF00"/>
                </a:solidFill>
              </a:rPr>
              <a:t>Biological Correlates of Violence</a:t>
            </a:r>
          </a:p>
        </p:txBody>
      </p:sp>
      <p:sp>
        <p:nvSpPr>
          <p:cNvPr id="860163" name="Rectangle 3"/>
          <p:cNvSpPr>
            <a:spLocks noGrp="1" noChangeArrowheads="1"/>
          </p:cNvSpPr>
          <p:nvPr>
            <p:ph type="body" idx="1"/>
          </p:nvPr>
        </p:nvSpPr>
        <p:spPr/>
        <p:txBody>
          <a:bodyPr/>
          <a:lstStyle/>
          <a:p>
            <a:pPr eaLnBrk="1" hangingPunct="1">
              <a:buClr>
                <a:srgbClr val="FFFF00"/>
              </a:buClr>
              <a:buFont typeface="Wingdings" pitchFamily="2" charset="2"/>
              <a:buChar char="Ø"/>
              <a:defRPr/>
            </a:pPr>
            <a:r>
              <a:rPr lang="en-US" b="1" dirty="0">
                <a:solidFill>
                  <a:srgbClr val="FFFF00"/>
                </a:solidFill>
              </a:rPr>
              <a:t>Left hemisphere damage</a:t>
            </a:r>
          </a:p>
          <a:p>
            <a:pPr lvl="1" eaLnBrk="1" hangingPunct="1">
              <a:buClr>
                <a:srgbClr val="FFFF00"/>
              </a:buClr>
              <a:buFont typeface="Wingdings" pitchFamily="2" charset="2"/>
              <a:buChar char="Ø"/>
              <a:defRPr/>
            </a:pPr>
            <a:r>
              <a:rPr lang="en-US" b="1" dirty="0">
                <a:solidFill>
                  <a:srgbClr val="FFFF00"/>
                </a:solidFill>
              </a:rPr>
              <a:t>Verbal functioning</a:t>
            </a:r>
          </a:p>
          <a:p>
            <a:pPr eaLnBrk="1" hangingPunct="1">
              <a:buClr>
                <a:srgbClr val="FFFF00"/>
              </a:buClr>
              <a:buFont typeface="Wingdings" pitchFamily="2" charset="2"/>
              <a:buChar char="Ø"/>
              <a:defRPr/>
            </a:pPr>
            <a:r>
              <a:rPr lang="en-US" b="1" dirty="0">
                <a:solidFill>
                  <a:srgbClr val="FFFF00"/>
                </a:solidFill>
              </a:rPr>
              <a:t>Frontal lobe trauma</a:t>
            </a:r>
          </a:p>
          <a:p>
            <a:pPr lvl="1" eaLnBrk="1" hangingPunct="1">
              <a:buClr>
                <a:srgbClr val="FFFF00"/>
              </a:buClr>
              <a:buFont typeface="Wingdings" pitchFamily="2" charset="2"/>
              <a:buChar char="Ø"/>
              <a:defRPr/>
            </a:pPr>
            <a:r>
              <a:rPr lang="en-US" b="1" dirty="0">
                <a:solidFill>
                  <a:srgbClr val="FFFF00"/>
                </a:solidFill>
              </a:rPr>
              <a:t>Self-control functions of the brain – frontal and prefrontal</a:t>
            </a:r>
          </a:p>
          <a:p>
            <a:pPr eaLnBrk="1" hangingPunct="1">
              <a:buClr>
                <a:srgbClr val="FFFF00"/>
              </a:buClr>
              <a:buFont typeface="Wingdings" pitchFamily="2" charset="2"/>
              <a:buChar char="Ø"/>
              <a:defRPr/>
            </a:pPr>
            <a:endParaRPr lang="en-US" b="1" dirty="0">
              <a:solidFill>
                <a:srgbClr val="FFFF00"/>
              </a:solidFill>
            </a:endParaRPr>
          </a:p>
          <a:p>
            <a:pPr eaLnBrk="1" hangingPunct="1">
              <a:buClr>
                <a:srgbClr val="FFFF00"/>
              </a:buClr>
              <a:buFont typeface="Wingdings" pitchFamily="2" charset="2"/>
              <a:buChar char="Ø"/>
              <a:defRPr/>
            </a:pPr>
            <a:endParaRPr lang="en-US" b="1" dirty="0">
              <a:solidFill>
                <a:srgbClr val="FFFF00"/>
              </a:solidFill>
            </a:endParaRP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431860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Rot="1" noChangeArrowheads="1"/>
          </p:cNvSpPr>
          <p:nvPr>
            <p:ph type="title"/>
          </p:nvPr>
        </p:nvSpPr>
        <p:spPr/>
        <p:txBody>
          <a:bodyPr/>
          <a:lstStyle/>
          <a:p>
            <a:pPr eaLnBrk="1" hangingPunct="1">
              <a:defRPr/>
            </a:pPr>
            <a:r>
              <a:rPr lang="en-US" b="1" dirty="0">
                <a:solidFill>
                  <a:srgbClr val="FFFF00"/>
                </a:solidFill>
              </a:rPr>
              <a:t>Executive Functioning Deficits</a:t>
            </a:r>
          </a:p>
        </p:txBody>
      </p:sp>
      <p:sp>
        <p:nvSpPr>
          <p:cNvPr id="861187" name="Rectangle 3"/>
          <p:cNvSpPr>
            <a:spLocks noGrp="1" noChangeArrowheads="1"/>
          </p:cNvSpPr>
          <p:nvPr>
            <p:ph type="body" idx="1"/>
          </p:nvPr>
        </p:nvSpPr>
        <p:spPr/>
        <p:txBody>
          <a:bodyPr/>
          <a:lstStyle/>
          <a:p>
            <a:pPr eaLnBrk="1" hangingPunct="1">
              <a:buFont typeface="Wingdings" pitchFamily="2" charset="2"/>
              <a:buChar char="v"/>
              <a:defRPr/>
            </a:pPr>
            <a:r>
              <a:rPr lang="en-US" b="1" dirty="0">
                <a:solidFill>
                  <a:srgbClr val="FFFF00"/>
                </a:solidFill>
              </a:rPr>
              <a:t>Self-control functions of the brain – frontal and prefrontal in particular is responsible for executive functioning</a:t>
            </a:r>
          </a:p>
          <a:p>
            <a:pPr eaLnBrk="1" hangingPunct="1">
              <a:buFont typeface="Wingdings" pitchFamily="2" charset="2"/>
              <a:buChar char="v"/>
              <a:defRPr/>
            </a:pPr>
            <a:r>
              <a:rPr lang="en-US" b="1" dirty="0">
                <a:solidFill>
                  <a:srgbClr val="FFFF00"/>
                </a:solidFill>
              </a:rPr>
              <a:t>Deficits in executive functioning and aggression have been found</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603339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442" name="Rectangle 2"/>
          <p:cNvSpPr>
            <a:spLocks noGrp="1" noRot="1" noChangeArrowheads="1"/>
          </p:cNvSpPr>
          <p:nvPr>
            <p:ph type="title"/>
          </p:nvPr>
        </p:nvSpPr>
        <p:spPr/>
        <p:txBody>
          <a:bodyPr/>
          <a:lstStyle/>
          <a:p>
            <a:pPr eaLnBrk="1" hangingPunct="1">
              <a:defRPr/>
            </a:pPr>
            <a:r>
              <a:rPr lang="en-US" b="1" dirty="0">
                <a:solidFill>
                  <a:srgbClr val="FFFF00"/>
                </a:solidFill>
              </a:rPr>
              <a:t>Pathways of Juvenile Offending</a:t>
            </a:r>
          </a:p>
        </p:txBody>
      </p:sp>
      <p:sp>
        <p:nvSpPr>
          <p:cNvPr id="1469443" name="Rectangle 3"/>
          <p:cNvSpPr>
            <a:spLocks noGrp="1" noChangeArrowheads="1"/>
          </p:cNvSpPr>
          <p:nvPr>
            <p:ph type="body" idx="1"/>
          </p:nvPr>
        </p:nvSpPr>
        <p:spPr/>
        <p:txBody>
          <a:bodyPr/>
          <a:lstStyle/>
          <a:p>
            <a:pPr eaLnBrk="1" hangingPunct="1">
              <a:buFont typeface="Wingdings" pitchFamily="2" charset="2"/>
              <a:buChar char="Ø"/>
              <a:defRPr/>
            </a:pPr>
            <a:r>
              <a:rPr lang="en-US" b="1" dirty="0">
                <a:solidFill>
                  <a:srgbClr val="FFFF00"/>
                </a:solidFill>
              </a:rPr>
              <a:t>Life Course Persistent</a:t>
            </a:r>
          </a:p>
          <a:p>
            <a:pPr eaLnBrk="1" hangingPunct="1">
              <a:buFont typeface="Wingdings" pitchFamily="2" charset="2"/>
              <a:buChar char="Ø"/>
              <a:defRPr/>
            </a:pPr>
            <a:r>
              <a:rPr lang="en-US" b="1" dirty="0">
                <a:solidFill>
                  <a:srgbClr val="FFFF00"/>
                </a:solidFill>
              </a:rPr>
              <a:t>Adolescent Limited</a:t>
            </a:r>
          </a:p>
        </p:txBody>
      </p:sp>
      <p:sp>
        <p:nvSpPr>
          <p:cNvPr id="6" name="Footer Placeholder 5"/>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8440513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9258300" cy="1143000"/>
          </a:xfrm>
        </p:spPr>
        <p:txBody>
          <a:bodyPr/>
          <a:lstStyle/>
          <a:p>
            <a:pPr>
              <a:defRPr/>
            </a:pP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r>
              <a:rPr lang="en-US" b="1" dirty="0">
                <a:solidFill>
                  <a:srgbClr val="FFFF00"/>
                </a:solidFill>
                <a:latin typeface="+mn-lt"/>
              </a:rPr>
              <a:t>Differences and Similarities </a:t>
            </a:r>
            <a:br>
              <a:rPr lang="en-US" b="1" dirty="0">
                <a:solidFill>
                  <a:srgbClr val="FFFF00"/>
                </a:solidFill>
                <a:latin typeface="+mn-lt"/>
              </a:rPr>
            </a:br>
            <a:r>
              <a:rPr lang="en-US" b="1" dirty="0">
                <a:solidFill>
                  <a:srgbClr val="FFFF00"/>
                </a:solidFill>
                <a:latin typeface="+mn-lt"/>
              </a:rPr>
              <a:t>between Threat and Risk Assessment</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042567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Threat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“The threat assessment process seeks to evaluate</a:t>
            </a:r>
          </a:p>
          <a:p>
            <a:pPr marL="0" indent="0">
              <a:buNone/>
            </a:pPr>
            <a:r>
              <a:rPr lang="en-US" b="1" dirty="0">
                <a:solidFill>
                  <a:srgbClr val="FFFF00"/>
                </a:solidFill>
              </a:rPr>
              <a:t>the likelihood a person will perpetrate “targeted</a:t>
            </a:r>
          </a:p>
          <a:p>
            <a:pPr marL="0" indent="0">
              <a:buNone/>
            </a:pPr>
            <a:r>
              <a:rPr lang="en-US" b="1" dirty="0">
                <a:solidFill>
                  <a:srgbClr val="FFFF00"/>
                </a:solidFill>
              </a:rPr>
              <a:t>violence” (i.e., toward a specific person or group), such as an assassination or a school shooting. In schools, threat assessment procedures seek to evaluate a student’s risk of targeted violence and build a safety plan to support the student.”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322370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Risk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“A risk assessment evaluates the risk and protective</a:t>
            </a:r>
          </a:p>
          <a:p>
            <a:pPr marL="0" indent="0">
              <a:buNone/>
            </a:pPr>
            <a:r>
              <a:rPr lang="en-US" b="1" dirty="0">
                <a:solidFill>
                  <a:srgbClr val="FFFF00"/>
                </a:solidFill>
              </a:rPr>
              <a:t>factors present in a person and evaluates the risk for general and specific forms of violence (e.g., intimate partner violence, stalking).”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9148190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800" b="1" dirty="0">
                <a:solidFill>
                  <a:srgbClr val="FFFF00"/>
                </a:solidFill>
                <a:latin typeface="+mn-lt"/>
              </a:rPr>
              <a:t>Violence risk assessment has older provenance</a:t>
            </a:r>
          </a:p>
          <a:p>
            <a:pPr>
              <a:buFont typeface="Wingdings" panose="05000000000000000000" pitchFamily="2" charset="2"/>
              <a:buChar char="Ø"/>
            </a:pPr>
            <a:r>
              <a:rPr lang="en-US" sz="2800" b="1" dirty="0">
                <a:solidFill>
                  <a:srgbClr val="FFFF00"/>
                </a:solidFill>
                <a:latin typeface="+mn-lt"/>
              </a:rPr>
              <a:t>Risk assessment focuses on probability of violence and estimated for an individual based upon his/her comparison to a known group</a:t>
            </a:r>
          </a:p>
          <a:p>
            <a:pPr>
              <a:buFont typeface="Wingdings" panose="05000000000000000000" pitchFamily="2" charset="2"/>
              <a:buChar char="Ø"/>
            </a:pPr>
            <a:r>
              <a:rPr lang="en-US" sz="2800" b="1" dirty="0">
                <a:solidFill>
                  <a:srgbClr val="FFFF00"/>
                </a:solidFill>
                <a:latin typeface="+mn-lt"/>
              </a:rPr>
              <a:t>Typically a history of violence</a:t>
            </a:r>
          </a:p>
          <a:p>
            <a:pPr>
              <a:buFont typeface="Wingdings" panose="05000000000000000000" pitchFamily="2" charset="2"/>
              <a:buChar char="Ø"/>
            </a:pPr>
            <a:r>
              <a:rPr lang="en-US" sz="2800" b="1" dirty="0">
                <a:solidFill>
                  <a:srgbClr val="FFFF00"/>
                </a:solidFill>
                <a:latin typeface="+mn-lt"/>
              </a:rPr>
              <a:t>Classification of low, medium or high risk</a:t>
            </a: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0006365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r>
              <a:rPr lang="en-US" b="1" dirty="0">
                <a:solidFill>
                  <a:srgbClr val="FFFF00"/>
                </a:solidFill>
                <a:latin typeface="+mn-lt"/>
              </a:rPr>
              <a:t>Threat assessment focuses on </a:t>
            </a:r>
            <a:r>
              <a:rPr lang="en-US" b="1" u="sng" dirty="0">
                <a:solidFill>
                  <a:srgbClr val="FFFF00"/>
                </a:solidFill>
                <a:latin typeface="+mn-lt"/>
              </a:rPr>
              <a:t>targeted violence </a:t>
            </a:r>
            <a:r>
              <a:rPr lang="en-US" b="1" dirty="0">
                <a:solidFill>
                  <a:srgbClr val="FFFF00"/>
                </a:solidFill>
                <a:latin typeface="+mn-lt"/>
              </a:rPr>
              <a:t>by a subject of concern and encompasses a behavioral and profiling focus.  </a:t>
            </a:r>
          </a:p>
          <a:p>
            <a:r>
              <a:rPr lang="en-US" b="1" dirty="0">
                <a:solidFill>
                  <a:srgbClr val="FFFF00"/>
                </a:solidFill>
                <a:latin typeface="+mn-lt"/>
              </a:rPr>
              <a:t>Person of focus may have no history of violence.</a:t>
            </a:r>
          </a:p>
          <a:p>
            <a:endParaRPr lang="en-US" b="1" dirty="0">
              <a:solidFill>
                <a:srgbClr val="FFFF00"/>
              </a:solidFill>
              <a:latin typeface="+mn-lt"/>
            </a:endParaRPr>
          </a:p>
          <a:p>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258614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08113"/>
            <a:ext cx="9258300" cy="1143000"/>
          </a:xfrm>
        </p:spPr>
        <p:txBody>
          <a:bodyPr/>
          <a:lstStyle/>
          <a:p>
            <a:pPr>
              <a:defRPr/>
            </a:pPr>
            <a:r>
              <a:rPr lang="en-US" b="1" dirty="0">
                <a:solidFill>
                  <a:srgbClr val="FFFF00"/>
                </a:solidFill>
                <a:latin typeface="+mn-lt"/>
              </a:rPr>
              <a:t>Differences between TA and RA</a:t>
            </a:r>
          </a:p>
        </p:txBody>
      </p:sp>
      <p:sp>
        <p:nvSpPr>
          <p:cNvPr id="21507" name="Content Placeholder 2"/>
          <p:cNvSpPr>
            <a:spLocks noGrp="1"/>
          </p:cNvSpPr>
          <p:nvPr>
            <p:ph idx="1"/>
          </p:nvPr>
        </p:nvSpPr>
        <p:spPr>
          <a:xfrm>
            <a:off x="647700" y="1600200"/>
            <a:ext cx="9258300" cy="4495800"/>
          </a:xfrm>
        </p:spPr>
        <p:txBody>
          <a:bodyPr/>
          <a:lstStyle/>
          <a:p>
            <a:r>
              <a:rPr lang="en-US" altLang="en-US" sz="2400" b="1" dirty="0">
                <a:solidFill>
                  <a:srgbClr val="FFFF00"/>
                </a:solidFill>
                <a:latin typeface="+mn-lt"/>
              </a:rPr>
              <a:t>Operational context</a:t>
            </a:r>
          </a:p>
          <a:p>
            <a:r>
              <a:rPr lang="en-US" altLang="en-US" sz="2400" b="1" dirty="0">
                <a:solidFill>
                  <a:srgbClr val="FFFF00"/>
                </a:solidFill>
                <a:latin typeface="+mn-lt"/>
              </a:rPr>
              <a:t>Dynamic emphasis</a:t>
            </a:r>
          </a:p>
          <a:p>
            <a:r>
              <a:rPr lang="en-US" altLang="en-US" sz="2400" b="1" dirty="0">
                <a:solidFill>
                  <a:srgbClr val="FFFF00"/>
                </a:solidFill>
                <a:latin typeface="+mn-lt"/>
              </a:rPr>
              <a:t>Idiographic (case-driven) approach</a:t>
            </a:r>
          </a:p>
          <a:p>
            <a:r>
              <a:rPr lang="en-US" altLang="en-US" sz="2400" b="1" dirty="0">
                <a:solidFill>
                  <a:srgbClr val="FFFF00"/>
                </a:solidFill>
                <a:latin typeface="+mn-lt"/>
              </a:rPr>
              <a:t>Very low base rates </a:t>
            </a:r>
          </a:p>
          <a:p>
            <a:r>
              <a:rPr lang="en-US" altLang="en-US" sz="2400" b="1" dirty="0">
                <a:solidFill>
                  <a:srgbClr val="FFFF00"/>
                </a:solidFill>
                <a:latin typeface="+mn-lt"/>
              </a:rPr>
              <a:t>Risk management rather than prediction</a:t>
            </a:r>
          </a:p>
          <a:p>
            <a:r>
              <a:rPr lang="en-US" altLang="en-US" sz="2400" b="1" dirty="0">
                <a:solidFill>
                  <a:srgbClr val="FFFF00"/>
                </a:solidFill>
                <a:latin typeface="+mn-lt"/>
              </a:rPr>
              <a:t>Subject and potential victim </a:t>
            </a:r>
          </a:p>
          <a:p>
            <a:r>
              <a:rPr lang="en-US" altLang="en-US" sz="2400" b="1" dirty="0">
                <a:solidFill>
                  <a:srgbClr val="FFFF00"/>
                </a:solidFill>
                <a:latin typeface="+mn-lt"/>
              </a:rPr>
              <a:t>Predatory (instrumental, intended) violence</a:t>
            </a:r>
          </a:p>
          <a:p>
            <a:r>
              <a:rPr lang="en-US" altLang="en-US" sz="2400" b="1" dirty="0">
                <a:solidFill>
                  <a:srgbClr val="FFFF00"/>
                </a:solidFill>
                <a:latin typeface="+mn-lt"/>
              </a:rPr>
              <a:t>Likely urgency</a:t>
            </a: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095853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2800" b="1" dirty="0">
                <a:solidFill>
                  <a:srgbClr val="FFFF00"/>
                </a:solidFill>
              </a:rPr>
              <a:t>We don’t focus on </a:t>
            </a:r>
            <a:r>
              <a:rPr lang="en-US" altLang="en-US" sz="2800" b="1" i="1" dirty="0">
                <a:solidFill>
                  <a:srgbClr val="FFFF00"/>
                </a:solidFill>
              </a:rPr>
              <a:t>predicting</a:t>
            </a:r>
            <a:r>
              <a:rPr lang="en-US" altLang="en-US" sz="2800" b="1" dirty="0">
                <a:solidFill>
                  <a:srgbClr val="FFFF00"/>
                </a:solidFill>
              </a:rPr>
              <a:t> what the subject will do in the future. We focus on</a:t>
            </a:r>
            <a:r>
              <a:rPr lang="en-US" altLang="en-US" sz="2800" b="1" i="1" dirty="0">
                <a:solidFill>
                  <a:srgbClr val="FFFF00"/>
                </a:solidFill>
              </a:rPr>
              <a:t> managing risk </a:t>
            </a:r>
            <a:r>
              <a:rPr lang="en-US" altLang="en-US" sz="2800" b="1" dirty="0">
                <a:solidFill>
                  <a:srgbClr val="FFFF00"/>
                </a:solidFill>
              </a:rPr>
              <a:t> for what subject is </a:t>
            </a:r>
            <a:r>
              <a:rPr lang="en-US" altLang="en-US" sz="4000" b="1" dirty="0">
                <a:solidFill>
                  <a:srgbClr val="FF0000"/>
                </a:solidFill>
              </a:rPr>
              <a:t>doing now.</a:t>
            </a:r>
          </a:p>
          <a:p>
            <a:pPr>
              <a:buFont typeface="Wingdings" panose="05000000000000000000" pitchFamily="2" charset="2"/>
              <a:buChar char="Ø"/>
            </a:pPr>
            <a:r>
              <a:rPr lang="en-US" altLang="en-US" sz="2800" b="1" dirty="0">
                <a:solidFill>
                  <a:srgbClr val="FFFF00"/>
                </a:solidFill>
              </a:rPr>
              <a:t>We are not able to anticipate threats with certainty (Meloy, et al., 2014).</a:t>
            </a:r>
          </a:p>
          <a:p>
            <a:pPr>
              <a:buFont typeface="Wingdings" panose="05000000000000000000" pitchFamily="2" charset="2"/>
              <a:buChar char="Ø"/>
            </a:pPr>
            <a:r>
              <a:rPr lang="en-US" altLang="en-US" sz="2800" b="1" dirty="0">
                <a:solidFill>
                  <a:srgbClr val="FFFF00"/>
                </a:solidFill>
              </a:rPr>
              <a:t>We attempt to implement sound practices to identify and intervene with subjects as early as possible on the path toward violence (Cornell, 2010).  </a:t>
            </a: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63954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b="1" dirty="0">
                <a:solidFill>
                  <a:srgbClr val="FFFF00"/>
                </a:solidFill>
              </a:rPr>
              <a:t>Generally posits that targeted violence is deliberate, planned and well thought out versus expressive/reactive violence</a:t>
            </a: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r>
              <a:rPr lang="en-US" altLang="en-US" b="1" dirty="0">
                <a:solidFill>
                  <a:srgbClr val="FFFF00"/>
                </a:solidFill>
              </a:rPr>
              <a:t>The progress occurs from ideation &gt;&gt; planning &gt;&gt; acquisition&gt;&gt; implementation (Deisinger et al., 2008).</a:t>
            </a:r>
          </a:p>
          <a:p>
            <a:pPr marL="0" indent="0">
              <a:buNone/>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92657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3600" b="1" dirty="0">
                <a:solidFill>
                  <a:srgbClr val="FFFF00"/>
                </a:solidFill>
              </a:rPr>
              <a:t>Pathway to violence is not linear</a:t>
            </a:r>
          </a:p>
          <a:p>
            <a:pPr>
              <a:buFont typeface="Wingdings" panose="05000000000000000000" pitchFamily="2" charset="2"/>
              <a:buChar char="Ø"/>
            </a:pPr>
            <a:r>
              <a:rPr lang="en-US" altLang="en-US" sz="3600" b="1" dirty="0">
                <a:solidFill>
                  <a:srgbClr val="FFFF00"/>
                </a:solidFill>
              </a:rPr>
              <a:t>Iterative such that the person can cycle between the pathway, contingent upon information gathered, increased desperation and monitoring.</a:t>
            </a: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sz="36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9651495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p:txBody>
          <a:bodyPr/>
          <a:lstStyle/>
          <a:p>
            <a:r>
              <a:rPr lang="en-US" sz="3600" b="1" dirty="0">
                <a:solidFill>
                  <a:srgbClr val="FFFF00"/>
                </a:solidFill>
                <a:latin typeface="+mn-lt"/>
              </a:rPr>
              <a:t>De-emphasizes:</a:t>
            </a:r>
          </a:p>
          <a:p>
            <a:pPr lvl="1"/>
            <a:r>
              <a:rPr lang="en-US" sz="3600" b="1" dirty="0">
                <a:solidFill>
                  <a:srgbClr val="FFFF00"/>
                </a:solidFill>
                <a:latin typeface="+mn-lt"/>
              </a:rPr>
              <a:t>Psychiatric Diagnoses</a:t>
            </a:r>
          </a:p>
          <a:p>
            <a:pPr lvl="1"/>
            <a:r>
              <a:rPr lang="en-US" sz="3600" b="1" dirty="0">
                <a:solidFill>
                  <a:srgbClr val="FFFF00"/>
                </a:solidFill>
                <a:latin typeface="+mn-lt"/>
              </a:rPr>
              <a:t>Static variables</a:t>
            </a:r>
          </a:p>
          <a:p>
            <a:pPr lvl="1"/>
            <a:r>
              <a:rPr lang="en-US" sz="3600" b="1" dirty="0">
                <a:solidFill>
                  <a:srgbClr val="FFFF00"/>
                </a:solidFill>
                <a:latin typeface="+mn-lt"/>
              </a:rPr>
              <a:t>Communicated threats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37260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0000"/>
                </a:solidFill>
              </a:rPr>
              <a:t>Targeted violence </a:t>
            </a:r>
            <a:r>
              <a:rPr lang="en-US" sz="2800" b="1" dirty="0">
                <a:solidFill>
                  <a:srgbClr val="FFFF00"/>
                </a:solidFill>
              </a:rPr>
              <a:t>is the end result of an understandable, and often time discernible, process of thinking and behavior.</a:t>
            </a:r>
          </a:p>
          <a:p>
            <a:pPr marL="514350" indent="-514350">
              <a:buFont typeface="+mj-lt"/>
              <a:buAutoNum type="arabicPeriod"/>
            </a:pPr>
            <a:r>
              <a:rPr lang="en-US" sz="2800" b="1" dirty="0">
                <a:solidFill>
                  <a:srgbClr val="FF0000"/>
                </a:solidFill>
              </a:rPr>
              <a:t>Targeted violence </a:t>
            </a:r>
            <a:r>
              <a:rPr lang="en-US" sz="2800" b="1" dirty="0">
                <a:solidFill>
                  <a:srgbClr val="FFFF00"/>
                </a:solidFill>
              </a:rPr>
              <a:t>stems from an interaction among the individual, the situation, the setting, and the target.</a:t>
            </a:r>
          </a:p>
          <a:p>
            <a:pPr marL="514350" indent="-514350">
              <a:buFont typeface="+mj-lt"/>
              <a:buAutoNum type="arabicPeriod"/>
            </a:pPr>
            <a:r>
              <a:rPr lang="en-US" sz="2800" b="1" dirty="0">
                <a:solidFill>
                  <a:srgbClr val="FFFF00"/>
                </a:solidFill>
              </a:rPr>
              <a:t>An investigative, skeptical, inquisitive mind-set is critical to successful threat assessment.</a:t>
            </a:r>
          </a:p>
          <a:p>
            <a:pPr marL="514350" indent="-514350">
              <a:buFont typeface="+mj-lt"/>
              <a:buAutoNum type="arabicPeriod"/>
            </a:pP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3004975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startAt="4"/>
            </a:pPr>
            <a:r>
              <a:rPr lang="en-US" sz="2400" b="1" dirty="0">
                <a:solidFill>
                  <a:srgbClr val="FFFF00"/>
                </a:solidFill>
              </a:rPr>
              <a:t>Effective threat assessment is based on </a:t>
            </a:r>
            <a:r>
              <a:rPr lang="en-US" sz="2400" b="1" dirty="0">
                <a:solidFill>
                  <a:srgbClr val="FF0000"/>
                </a:solidFill>
              </a:rPr>
              <a:t>facts</a:t>
            </a:r>
            <a:r>
              <a:rPr lang="en-US" sz="2400" b="1" dirty="0">
                <a:solidFill>
                  <a:srgbClr val="FFFF00"/>
                </a:solidFill>
              </a:rPr>
              <a:t> rather than on characteristics or “traits.”</a:t>
            </a:r>
          </a:p>
          <a:p>
            <a:pPr marL="514350" indent="-514350">
              <a:buFont typeface="+mj-lt"/>
              <a:buAutoNum type="arabicPeriod" startAt="4"/>
            </a:pPr>
            <a:r>
              <a:rPr lang="en-US" sz="2400" b="1" dirty="0">
                <a:solidFill>
                  <a:srgbClr val="FFFF00"/>
                </a:solidFill>
              </a:rPr>
              <a:t>An integrated systems approach should guide threat assessment inquires and investigations</a:t>
            </a:r>
          </a:p>
          <a:p>
            <a:pPr marL="514350" indent="-514350">
              <a:buFont typeface="+mj-lt"/>
              <a:buAutoNum type="arabicPeriod" startAt="4"/>
            </a:pPr>
            <a:r>
              <a:rPr lang="en-US" sz="2400" b="1" dirty="0">
                <a:solidFill>
                  <a:srgbClr val="FFFF00"/>
                </a:solidFill>
              </a:rPr>
              <a:t>The central question in a threat assessment investigation or inquiry is whether her person of interest poses a threat, not whether the person of interest made a threat. </a:t>
            </a: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4865139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2057400"/>
            <a:ext cx="9258300" cy="1143000"/>
          </a:xfrm>
        </p:spPr>
        <p:txBody>
          <a:bodyPr/>
          <a:lstStyle/>
          <a:p>
            <a:pPr>
              <a:defRPr/>
            </a:pPr>
            <a:r>
              <a:rPr lang="en-US" b="1" dirty="0">
                <a:solidFill>
                  <a:srgbClr val="FFFF00"/>
                </a:solidFill>
                <a:latin typeface="+mn-lt"/>
              </a:rPr>
              <a:t>Dynamic Factors for </a:t>
            </a:r>
            <a:br>
              <a:rPr lang="en-US" b="1" dirty="0">
                <a:solidFill>
                  <a:srgbClr val="FFFF00"/>
                </a:solidFill>
                <a:latin typeface="+mn-lt"/>
              </a:rPr>
            </a:br>
            <a:r>
              <a:rPr lang="en-US" b="1" dirty="0">
                <a:solidFill>
                  <a:srgbClr val="FFFF00"/>
                </a:solidFill>
                <a:latin typeface="+mn-lt"/>
              </a:rPr>
              <a:t>Targeted Violence</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4396506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14350" y="457200"/>
            <a:ext cx="9258300" cy="1143000"/>
          </a:xfrm>
        </p:spPr>
        <p:txBody>
          <a:bodyPr/>
          <a:lstStyle/>
          <a:p>
            <a:pPr eaLnBrk="1" hangingPunct="1">
              <a:defRPr/>
            </a:pPr>
            <a:r>
              <a:rPr lang="en-US" sz="2400" b="1" dirty="0">
                <a:solidFill>
                  <a:srgbClr val="FFFF00"/>
                </a:solidFill>
                <a:latin typeface="+mn-lt"/>
              </a:rPr>
              <a:t>Warning Behaviors (Meloy, et al., 2012)</a:t>
            </a:r>
          </a:p>
        </p:txBody>
      </p:sp>
      <p:sp>
        <p:nvSpPr>
          <p:cNvPr id="36867" name="Rectangle 3"/>
          <p:cNvSpPr>
            <a:spLocks noGrp="1" noChangeArrowheads="1"/>
          </p:cNvSpPr>
          <p:nvPr>
            <p:ph type="body" idx="1"/>
          </p:nvPr>
        </p:nvSpPr>
        <p:spPr>
          <a:xfrm>
            <a:off x="2095500" y="1759373"/>
            <a:ext cx="9258300" cy="4495800"/>
          </a:xfrm>
        </p:spPr>
        <p:txBody>
          <a:bodyPr/>
          <a:lstStyle/>
          <a:p>
            <a:pPr marL="514350" indent="-514350" eaLnBrk="1" hangingPunct="1">
              <a:lnSpc>
                <a:spcPct val="90000"/>
              </a:lnSpc>
              <a:buFont typeface="+mj-lt"/>
              <a:buAutoNum type="arabicPeriod"/>
            </a:pPr>
            <a:r>
              <a:rPr lang="en-US" altLang="en-US" b="1" dirty="0">
                <a:solidFill>
                  <a:srgbClr val="FFFF00"/>
                </a:solidFill>
                <a:latin typeface="+mn-lt"/>
              </a:rPr>
              <a:t>Pathway </a:t>
            </a:r>
          </a:p>
          <a:p>
            <a:pPr marL="514350" indent="-514350" eaLnBrk="1" hangingPunct="1">
              <a:lnSpc>
                <a:spcPct val="90000"/>
              </a:lnSpc>
              <a:buFont typeface="+mj-lt"/>
              <a:buAutoNum type="arabicPeriod"/>
            </a:pPr>
            <a:r>
              <a:rPr lang="en-US" altLang="en-US" b="1" dirty="0">
                <a:solidFill>
                  <a:srgbClr val="FFFF00"/>
                </a:solidFill>
                <a:latin typeface="+mn-lt"/>
              </a:rPr>
              <a:t>Fixation</a:t>
            </a:r>
          </a:p>
          <a:p>
            <a:pPr marL="514350" indent="-514350" eaLnBrk="1" hangingPunct="1">
              <a:lnSpc>
                <a:spcPct val="90000"/>
              </a:lnSpc>
              <a:buFont typeface="+mj-lt"/>
              <a:buAutoNum type="arabicPeriod"/>
            </a:pPr>
            <a:r>
              <a:rPr lang="en-US" altLang="en-US" b="1" dirty="0">
                <a:solidFill>
                  <a:srgbClr val="FFFF00"/>
                </a:solidFill>
                <a:latin typeface="+mn-lt"/>
              </a:rPr>
              <a:t>Identification</a:t>
            </a:r>
          </a:p>
          <a:p>
            <a:pPr marL="514350" indent="-514350" eaLnBrk="1" hangingPunct="1">
              <a:lnSpc>
                <a:spcPct val="90000"/>
              </a:lnSpc>
              <a:buFont typeface="+mj-lt"/>
              <a:buAutoNum type="arabicPeriod"/>
            </a:pPr>
            <a:r>
              <a:rPr lang="en-US" altLang="en-US" b="1" dirty="0">
                <a:solidFill>
                  <a:srgbClr val="FFFF00"/>
                </a:solidFill>
                <a:latin typeface="+mn-lt"/>
              </a:rPr>
              <a:t>Novel aggression</a:t>
            </a:r>
          </a:p>
          <a:p>
            <a:pPr marL="514350" indent="-514350" eaLnBrk="1" hangingPunct="1">
              <a:lnSpc>
                <a:spcPct val="90000"/>
              </a:lnSpc>
              <a:buFont typeface="+mj-lt"/>
              <a:buAutoNum type="arabicPeriod"/>
            </a:pPr>
            <a:r>
              <a:rPr lang="en-US" altLang="en-US" b="1" dirty="0">
                <a:solidFill>
                  <a:srgbClr val="FFFF00"/>
                </a:solidFill>
                <a:latin typeface="+mn-lt"/>
              </a:rPr>
              <a:t>Energy burst</a:t>
            </a:r>
          </a:p>
          <a:p>
            <a:pPr marL="514350" indent="-514350" eaLnBrk="1" hangingPunct="1">
              <a:lnSpc>
                <a:spcPct val="90000"/>
              </a:lnSpc>
              <a:buFont typeface="+mj-lt"/>
              <a:buAutoNum type="arabicPeriod"/>
            </a:pPr>
            <a:r>
              <a:rPr lang="en-US" altLang="en-US" b="1" dirty="0">
                <a:solidFill>
                  <a:srgbClr val="FFFF00"/>
                </a:solidFill>
                <a:latin typeface="+mn-lt"/>
              </a:rPr>
              <a:t>Leakage</a:t>
            </a:r>
          </a:p>
          <a:p>
            <a:pPr marL="514350" indent="-514350" eaLnBrk="1" hangingPunct="1">
              <a:lnSpc>
                <a:spcPct val="90000"/>
              </a:lnSpc>
              <a:buFont typeface="+mj-lt"/>
              <a:buAutoNum type="arabicPeriod"/>
            </a:pPr>
            <a:r>
              <a:rPr lang="en-US" altLang="en-US" b="1" dirty="0">
                <a:solidFill>
                  <a:srgbClr val="FFFF00"/>
                </a:solidFill>
                <a:latin typeface="+mn-lt"/>
              </a:rPr>
              <a:t>Directly communicated threat</a:t>
            </a:r>
          </a:p>
          <a:p>
            <a:pPr marL="514350" indent="-514350" eaLnBrk="1" hangingPunct="1">
              <a:lnSpc>
                <a:spcPct val="90000"/>
              </a:lnSpc>
              <a:buFont typeface="+mj-lt"/>
              <a:buAutoNum type="arabicPeriod"/>
            </a:pPr>
            <a:r>
              <a:rPr lang="en-US" altLang="en-US" b="1" dirty="0">
                <a:solidFill>
                  <a:srgbClr val="FFFF00"/>
                </a:solidFill>
                <a:latin typeface="+mn-lt"/>
              </a:rPr>
              <a:t>Last resort behavior</a:t>
            </a:r>
          </a:p>
          <a:p>
            <a:pPr marL="514350" indent="-514350" eaLnBrk="1" hangingPunct="1">
              <a:lnSpc>
                <a:spcPct val="90000"/>
              </a:lnSpc>
              <a:buFont typeface="+mj-lt"/>
              <a:buAutoNum type="arabicPeriod"/>
            </a:pPr>
            <a:endParaRPr lang="en-US" altLang="en-US"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362422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b="1" dirty="0">
                <a:solidFill>
                  <a:srgbClr val="FFFF00"/>
                </a:solidFill>
                <a:latin typeface="+mn-lt"/>
              </a:rPr>
              <a:t>Warning Behaviors</a:t>
            </a:r>
          </a:p>
        </p:txBody>
      </p:sp>
      <p:sp>
        <p:nvSpPr>
          <p:cNvPr id="37891" name="Rectangle 3"/>
          <p:cNvSpPr>
            <a:spLocks noGrp="1" noChangeArrowheads="1"/>
          </p:cNvSpPr>
          <p:nvPr>
            <p:ph type="body" idx="1"/>
          </p:nvPr>
        </p:nvSpPr>
        <p:spPr>
          <a:xfrm>
            <a:off x="514350" y="1752600"/>
            <a:ext cx="9258300" cy="4495800"/>
          </a:xfrm>
        </p:spPr>
        <p:txBody>
          <a:bodyPr/>
          <a:lstStyle/>
          <a:p>
            <a:pPr eaLnBrk="1" hangingPunct="1"/>
            <a:r>
              <a:rPr lang="en-US" altLang="en-US" b="1" dirty="0">
                <a:solidFill>
                  <a:srgbClr val="FFFF00"/>
                </a:solidFill>
                <a:latin typeface="+mn-lt"/>
              </a:rPr>
              <a:t>They are </a:t>
            </a:r>
            <a:r>
              <a:rPr lang="en-US" altLang="en-US" b="1" i="1" dirty="0">
                <a:solidFill>
                  <a:srgbClr val="FFFF00"/>
                </a:solidFill>
                <a:latin typeface="+mn-lt"/>
              </a:rPr>
              <a:t>accelerants</a:t>
            </a:r>
            <a:r>
              <a:rPr lang="en-US" altLang="en-US" b="1" dirty="0">
                <a:solidFill>
                  <a:srgbClr val="FFFF00"/>
                </a:solidFill>
                <a:latin typeface="+mn-lt"/>
              </a:rPr>
              <a:t>—focus on accelerating change</a:t>
            </a:r>
          </a:p>
          <a:p>
            <a:pPr eaLnBrk="1" hangingPunct="1"/>
            <a:r>
              <a:rPr lang="en-US" altLang="en-US" b="1" dirty="0">
                <a:solidFill>
                  <a:srgbClr val="FFFF00"/>
                </a:solidFill>
                <a:latin typeface="+mn-lt"/>
              </a:rPr>
              <a:t>Patterns of behavior, not individual risk factors</a:t>
            </a: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962888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Pathway</a:t>
            </a:r>
            <a:r>
              <a:rPr lang="en-US" b="1" dirty="0">
                <a:solidFill>
                  <a:srgbClr val="FFFF00"/>
                </a:solidFill>
                <a:effectLst/>
                <a:latin typeface="+mn-lt"/>
              </a:rPr>
              <a:t> warning behavior</a:t>
            </a:r>
            <a:r>
              <a:rPr lang="en-US" b="1" dirty="0">
                <a:solidFill>
                  <a:srgbClr val="FFFF00"/>
                </a:solidFill>
                <a:latin typeface="+mn-lt"/>
              </a:rPr>
              <a:t> </a:t>
            </a:r>
          </a:p>
        </p:txBody>
      </p:sp>
      <p:sp>
        <p:nvSpPr>
          <p:cNvPr id="41987" name="Rectangle 3"/>
          <p:cNvSpPr>
            <a:spLocks noGrp="1" noChangeArrowheads="1"/>
          </p:cNvSpPr>
          <p:nvPr>
            <p:ph type="body" idx="1"/>
          </p:nvPr>
        </p:nvSpPr>
        <p:spPr>
          <a:xfrm>
            <a:off x="600075" y="2057400"/>
            <a:ext cx="9258300" cy="4495800"/>
          </a:xfrm>
        </p:spPr>
        <p:txBody>
          <a:bodyPr/>
          <a:lstStyle/>
          <a:p>
            <a:pPr eaLnBrk="1" hangingPunct="1">
              <a:buFontTx/>
              <a:buNone/>
            </a:pPr>
            <a:r>
              <a:rPr lang="en-US" altLang="en-US" b="1" dirty="0">
                <a:solidFill>
                  <a:srgbClr val="FFFF00"/>
                </a:solidFill>
                <a:latin typeface="+mn-lt"/>
              </a:rPr>
              <a:t>	Any behavior that is part of research, planning, preparation, or implementation of an attack (Fein &amp; Vossekuil, 1998, 1999; Calhoun &amp; Weston, 2003)</a:t>
            </a:r>
          </a:p>
          <a:p>
            <a:pPr eaLnBrk="1" hangingPunct="1">
              <a:buFontTx/>
              <a:buNone/>
            </a:pPr>
            <a:endParaRPr lang="en-US" altLang="en-US" b="1" dirty="0">
              <a:solidFill>
                <a:srgbClr val="FFFF00"/>
              </a:solidFill>
              <a:latin typeface="+mn-lt"/>
            </a:endParaRPr>
          </a:p>
          <a:p>
            <a:pPr eaLnBrk="1" hangingPunct="1"/>
            <a:endParaRPr lang="en-US" altLang="en-US" b="1" dirty="0">
              <a:solidFill>
                <a:srgbClr val="FFFF00"/>
              </a:solidFill>
              <a:latin typeface="+mn-lt"/>
            </a:endParaRPr>
          </a:p>
          <a:p>
            <a:pPr eaLnBrk="1" hangingPunct="1"/>
            <a:endParaRPr lang="en-US" altLang="en-US" sz="2800" b="1" dirty="0">
              <a:solidFill>
                <a:srgbClr val="FFFF00"/>
              </a:solidFill>
              <a:latin typeface="+mn-lt"/>
            </a:endParaRPr>
          </a:p>
          <a:p>
            <a:pPr eaLnBrk="1" hangingPunct="1"/>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831964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42900" y="254794"/>
            <a:ext cx="10972800" cy="733425"/>
          </a:xfrm>
        </p:spPr>
        <p:txBody>
          <a:bodyPr/>
          <a:lstStyle/>
          <a:p>
            <a:pPr>
              <a:defRPr/>
            </a:pPr>
            <a:r>
              <a:rPr lang="en-US" sz="2800" dirty="0">
                <a:solidFill>
                  <a:srgbClr val="FFFF00"/>
                </a:solidFill>
                <a:latin typeface="+mn-lt"/>
              </a:rPr>
              <a:t>Pathway to Targeted or Intended Violence</a:t>
            </a:r>
          </a:p>
        </p:txBody>
      </p:sp>
      <p:sp>
        <p:nvSpPr>
          <p:cNvPr id="43011" name="Arc 3"/>
          <p:cNvSpPr>
            <a:spLocks/>
          </p:cNvSpPr>
          <p:nvPr/>
        </p:nvSpPr>
        <p:spPr bwMode="auto">
          <a:xfrm flipV="1">
            <a:off x="7800975" y="15621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2" name="Arc 4"/>
          <p:cNvSpPr>
            <a:spLocks/>
          </p:cNvSpPr>
          <p:nvPr/>
        </p:nvSpPr>
        <p:spPr bwMode="auto">
          <a:xfrm flipV="1">
            <a:off x="6600825" y="24765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3" name="Arc 5"/>
          <p:cNvSpPr>
            <a:spLocks/>
          </p:cNvSpPr>
          <p:nvPr/>
        </p:nvSpPr>
        <p:spPr bwMode="auto">
          <a:xfrm flipV="1">
            <a:off x="5400675" y="33909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4" name="Arc 6"/>
          <p:cNvSpPr>
            <a:spLocks/>
          </p:cNvSpPr>
          <p:nvPr/>
        </p:nvSpPr>
        <p:spPr bwMode="auto">
          <a:xfrm flipV="1">
            <a:off x="4200525" y="43053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5" name="Arc 7"/>
          <p:cNvSpPr>
            <a:spLocks/>
          </p:cNvSpPr>
          <p:nvPr/>
        </p:nvSpPr>
        <p:spPr bwMode="auto">
          <a:xfrm flipV="1">
            <a:off x="3000375" y="52197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6" name="Line 8"/>
          <p:cNvSpPr>
            <a:spLocks noChangeShapeType="1"/>
          </p:cNvSpPr>
          <p:nvPr/>
        </p:nvSpPr>
        <p:spPr bwMode="auto">
          <a:xfrm flipV="1">
            <a:off x="5143500" y="2400300"/>
            <a:ext cx="4714875" cy="3581400"/>
          </a:xfrm>
          <a:prstGeom prst="line">
            <a:avLst/>
          </a:prstGeom>
          <a:noFill/>
          <a:ln w="44450">
            <a:solidFill>
              <a:schemeClr val="tx1"/>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en-US" dirty="0"/>
          </a:p>
        </p:txBody>
      </p:sp>
      <p:sp>
        <p:nvSpPr>
          <p:cNvPr id="43017" name="Text Box 9"/>
          <p:cNvSpPr txBox="1">
            <a:spLocks noChangeArrowheads="1"/>
          </p:cNvSpPr>
          <p:nvPr/>
        </p:nvSpPr>
        <p:spPr bwMode="auto">
          <a:xfrm>
            <a:off x="857250" y="1257301"/>
            <a:ext cx="4286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endParaRPr lang="de-DE" altLang="en-US" sz="2800">
              <a:latin typeface="Times" pitchFamily="18" charset="0"/>
              <a:ea typeface="ＭＳ Ｐゴシック" pitchFamily="34" charset="-128"/>
            </a:endParaRPr>
          </a:p>
        </p:txBody>
      </p:sp>
      <p:sp>
        <p:nvSpPr>
          <p:cNvPr id="43018" name="Text Box 10"/>
          <p:cNvSpPr txBox="1">
            <a:spLocks noChangeArrowheads="1"/>
          </p:cNvSpPr>
          <p:nvPr/>
        </p:nvSpPr>
        <p:spPr bwMode="auto">
          <a:xfrm rot="-2527173">
            <a:off x="6756202" y="4257675"/>
            <a:ext cx="26574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De-Escalation</a:t>
            </a:r>
          </a:p>
        </p:txBody>
      </p:sp>
      <p:sp>
        <p:nvSpPr>
          <p:cNvPr id="43019" name="Line 11"/>
          <p:cNvSpPr>
            <a:spLocks noChangeShapeType="1"/>
          </p:cNvSpPr>
          <p:nvPr/>
        </p:nvSpPr>
        <p:spPr bwMode="auto">
          <a:xfrm flipV="1">
            <a:off x="5400675" y="2781300"/>
            <a:ext cx="4457700" cy="3429000"/>
          </a:xfrm>
          <a:prstGeom prst="line">
            <a:avLst/>
          </a:prstGeom>
          <a:noFill/>
          <a:ln w="44450">
            <a:solidFill>
              <a:schemeClr val="tx1"/>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dirty="0"/>
          </a:p>
        </p:txBody>
      </p:sp>
      <p:sp>
        <p:nvSpPr>
          <p:cNvPr id="43020" name="Text Box 12"/>
          <p:cNvSpPr txBox="1">
            <a:spLocks noChangeArrowheads="1"/>
          </p:cNvSpPr>
          <p:nvPr/>
        </p:nvSpPr>
        <p:spPr bwMode="auto">
          <a:xfrm rot="-2445176">
            <a:off x="6000750" y="3238500"/>
            <a:ext cx="40290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Escalation</a:t>
            </a:r>
          </a:p>
        </p:txBody>
      </p:sp>
      <p:sp>
        <p:nvSpPr>
          <p:cNvPr id="43021" name="Text Box 13"/>
          <p:cNvSpPr txBox="1">
            <a:spLocks noChangeArrowheads="1"/>
          </p:cNvSpPr>
          <p:nvPr/>
        </p:nvSpPr>
        <p:spPr bwMode="auto">
          <a:xfrm>
            <a:off x="600075" y="5905500"/>
            <a:ext cx="29146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00FF00"/>
                </a:solidFill>
                <a:latin typeface="Times" pitchFamily="18" charset="0"/>
                <a:ea typeface="ＭＳ Ｐゴシック" pitchFamily="34" charset="-128"/>
              </a:rPr>
              <a:t>The “Grievance”</a:t>
            </a:r>
          </a:p>
        </p:txBody>
      </p:sp>
      <p:sp>
        <p:nvSpPr>
          <p:cNvPr id="43022" name="Text Box 14"/>
          <p:cNvSpPr txBox="1">
            <a:spLocks noChangeArrowheads="1"/>
          </p:cNvSpPr>
          <p:nvPr/>
        </p:nvSpPr>
        <p:spPr bwMode="auto">
          <a:xfrm>
            <a:off x="1714500" y="5021264"/>
            <a:ext cx="30003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Violent Ideation</a:t>
            </a:r>
          </a:p>
        </p:txBody>
      </p:sp>
      <p:sp>
        <p:nvSpPr>
          <p:cNvPr id="43023" name="Text Box 15"/>
          <p:cNvSpPr txBox="1">
            <a:spLocks noChangeArrowheads="1"/>
          </p:cNvSpPr>
          <p:nvPr/>
        </p:nvSpPr>
        <p:spPr bwMode="auto">
          <a:xfrm>
            <a:off x="771525" y="4059239"/>
            <a:ext cx="4902399"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Research &amp; Planning the Attack</a:t>
            </a:r>
          </a:p>
        </p:txBody>
      </p:sp>
      <p:sp>
        <p:nvSpPr>
          <p:cNvPr id="43024" name="Text Box 16"/>
          <p:cNvSpPr txBox="1">
            <a:spLocks noChangeArrowheads="1"/>
          </p:cNvSpPr>
          <p:nvPr/>
        </p:nvSpPr>
        <p:spPr bwMode="auto">
          <a:xfrm>
            <a:off x="3128725" y="3094037"/>
            <a:ext cx="48863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Pre-attack Preparation</a:t>
            </a:r>
          </a:p>
        </p:txBody>
      </p:sp>
      <p:sp>
        <p:nvSpPr>
          <p:cNvPr id="43025" name="Text Box 17"/>
          <p:cNvSpPr txBox="1">
            <a:spLocks noChangeArrowheads="1"/>
          </p:cNvSpPr>
          <p:nvPr/>
        </p:nvSpPr>
        <p:spPr bwMode="auto">
          <a:xfrm>
            <a:off x="4714875" y="2209800"/>
            <a:ext cx="31718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Probing &amp; Breaches</a:t>
            </a:r>
          </a:p>
        </p:txBody>
      </p:sp>
      <p:sp>
        <p:nvSpPr>
          <p:cNvPr id="43026" name="Text Box 18"/>
          <p:cNvSpPr txBox="1">
            <a:spLocks noChangeArrowheads="1"/>
          </p:cNvSpPr>
          <p:nvPr/>
        </p:nvSpPr>
        <p:spPr bwMode="auto">
          <a:xfrm>
            <a:off x="7715250" y="1333500"/>
            <a:ext cx="214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0000"/>
                </a:solidFill>
                <a:latin typeface="Times" pitchFamily="18" charset="0"/>
                <a:ea typeface="ＭＳ Ｐゴシック" pitchFamily="34" charset="-128"/>
              </a:rPr>
              <a:t>Attack</a:t>
            </a:r>
          </a:p>
        </p:txBody>
      </p:sp>
      <p:sp>
        <p:nvSpPr>
          <p:cNvPr id="43027" name="Text Box 19"/>
          <p:cNvSpPr txBox="1">
            <a:spLocks noChangeArrowheads="1"/>
          </p:cNvSpPr>
          <p:nvPr/>
        </p:nvSpPr>
        <p:spPr bwMode="auto">
          <a:xfrm rot="-2711451">
            <a:off x="8513565" y="1358870"/>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final acts</a:t>
            </a:r>
          </a:p>
        </p:txBody>
      </p:sp>
      <p:sp>
        <p:nvSpPr>
          <p:cNvPr id="43028" name="AutoShape 20"/>
          <p:cNvSpPr>
            <a:spLocks noChangeArrowheads="1"/>
          </p:cNvSpPr>
          <p:nvPr/>
        </p:nvSpPr>
        <p:spPr bwMode="auto">
          <a:xfrm>
            <a:off x="8743950" y="1028700"/>
            <a:ext cx="685800" cy="533400"/>
          </a:xfrm>
          <a:prstGeom prst="irregularSeal1">
            <a:avLst/>
          </a:prstGeom>
          <a:solidFill>
            <a:srgbClr val="FF0000"/>
          </a:solidFill>
          <a:ln w="9525">
            <a:solidFill>
              <a:schemeClr val="tx1"/>
            </a:solidFill>
            <a:miter lim="800000"/>
            <a:headEnd/>
            <a:tailEnd/>
          </a:ln>
        </p:spPr>
        <p:txBody>
          <a:bodyPr wrap="none" anchor="ct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spcBef>
                <a:spcPct val="0"/>
              </a:spcBef>
              <a:buClrTx/>
              <a:buFontTx/>
              <a:buNone/>
            </a:pPr>
            <a:endParaRPr lang="de-DE" altLang="en-US" sz="2800">
              <a:latin typeface="Times" pitchFamily="18" charset="0"/>
              <a:ea typeface="ＭＳ Ｐゴシック" pitchFamily="34" charset="-128"/>
            </a:endParaRPr>
          </a:p>
        </p:txBody>
      </p:sp>
      <p:sp>
        <p:nvSpPr>
          <p:cNvPr id="43029" name="Text Box 21"/>
          <p:cNvSpPr txBox="1">
            <a:spLocks noChangeArrowheads="1"/>
          </p:cNvSpPr>
          <p:nvPr/>
        </p:nvSpPr>
        <p:spPr bwMode="auto">
          <a:xfrm rot="-2711451">
            <a:off x="4496992" y="4456083"/>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decision</a:t>
            </a:r>
          </a:p>
        </p:txBody>
      </p:sp>
      <p:sp>
        <p:nvSpPr>
          <p:cNvPr id="43030" name="Text Box 22"/>
          <p:cNvSpPr txBox="1">
            <a:spLocks noChangeArrowheads="1"/>
          </p:cNvSpPr>
          <p:nvPr/>
        </p:nvSpPr>
        <p:spPr bwMode="auto">
          <a:xfrm>
            <a:off x="1397041" y="1088039"/>
            <a:ext cx="685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lgn="ctr" eaLnBrk="1" hangingPunct="1">
              <a:spcBef>
                <a:spcPct val="15000"/>
              </a:spcBef>
              <a:buClrTx/>
              <a:buFontTx/>
              <a:buNone/>
            </a:pPr>
            <a:r>
              <a:rPr lang="en-US" altLang="en-US" sz="900" i="1" dirty="0">
                <a:solidFill>
                  <a:srgbClr val="FFFF00"/>
                </a:solidFill>
                <a:latin typeface="+mn-lt"/>
                <a:ea typeface="ＭＳ Ｐゴシック" pitchFamily="34" charset="-128"/>
              </a:rPr>
              <a:t>Adapted with permission from F.S. Calhoun and S.W. Weston (2003). Contemporary threat management: A practical guide for identifying, assessing and managing individuals of violent intent.  ©  2003 F.S. Calhoun and S.W. Weston. All rights reserved.</a:t>
            </a:r>
          </a:p>
        </p:txBody>
      </p:sp>
      <p:sp>
        <p:nvSpPr>
          <p:cNvPr id="3" name="Footer Placeholder 2"/>
          <p:cNvSpPr>
            <a:spLocks noGrp="1"/>
          </p:cNvSpPr>
          <p:nvPr>
            <p:ph type="ftr" sz="quarter" idx="12"/>
          </p:nvPr>
        </p:nvSpPr>
        <p:spPr>
          <a:xfrm>
            <a:off x="3848100" y="6191249"/>
            <a:ext cx="3257550" cy="476250"/>
          </a:xfrm>
        </p:spPr>
        <p:txBody>
          <a:bodyPr/>
          <a:lstStyle/>
          <a:p>
            <a:pPr>
              <a:defRPr/>
            </a:pPr>
            <a:r>
              <a:rPr lang="en-US"/>
              <a:t>BOCES, 2023</a:t>
            </a:r>
            <a:endParaRPr lang="en-US" dirty="0"/>
          </a:p>
        </p:txBody>
      </p:sp>
    </p:spTree>
    <p:extLst>
      <p:ext uri="{BB962C8B-B14F-4D97-AF65-F5344CB8AC3E}">
        <p14:creationId xmlns:p14="http://schemas.microsoft.com/office/powerpoint/2010/main" val="30362639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FC31-16F3-4FED-9ED8-92C33102F09C}"/>
              </a:ext>
            </a:extLst>
          </p:cNvPr>
          <p:cNvSpPr>
            <a:spLocks noGrp="1"/>
          </p:cNvSpPr>
          <p:nvPr>
            <p:ph type="title"/>
          </p:nvPr>
        </p:nvSpPr>
        <p:spPr/>
        <p:txBody>
          <a:bodyPr/>
          <a:lstStyle/>
          <a:p>
            <a:r>
              <a:rPr lang="en-US" dirty="0">
                <a:solidFill>
                  <a:srgbClr val="FFFF00"/>
                </a:solidFill>
              </a:rPr>
              <a:t>Grievance</a:t>
            </a:r>
          </a:p>
        </p:txBody>
      </p:sp>
      <p:sp>
        <p:nvSpPr>
          <p:cNvPr id="3" name="Content Placeholder 2">
            <a:extLst>
              <a:ext uri="{FF2B5EF4-FFF2-40B4-BE49-F238E27FC236}">
                <a16:creationId xmlns:a16="http://schemas.microsoft.com/office/drawing/2014/main" id="{B318C10E-D310-4894-96F5-7707ECC0FFCF}"/>
              </a:ext>
            </a:extLst>
          </p:cNvPr>
          <p:cNvSpPr>
            <a:spLocks noGrp="1"/>
          </p:cNvSpPr>
          <p:nvPr>
            <p:ph idx="1"/>
          </p:nvPr>
        </p:nvSpPr>
        <p:spPr>
          <a:xfrm>
            <a:off x="514350" y="1427336"/>
            <a:ext cx="9258300" cy="4525963"/>
          </a:xfrm>
        </p:spPr>
        <p:txBody>
          <a:bodyPr/>
          <a:lstStyle/>
          <a:p>
            <a:r>
              <a:rPr lang="en-US" b="1" dirty="0">
                <a:solidFill>
                  <a:srgbClr val="FFFF00"/>
                </a:solidFill>
                <a:ea typeface="Times New Roman" panose="02020603050405020304" pitchFamily="18" charset="0"/>
              </a:rPr>
              <a:t>Loss</a:t>
            </a:r>
          </a:p>
          <a:p>
            <a:r>
              <a:rPr lang="en-US" b="1" dirty="0">
                <a:solidFill>
                  <a:srgbClr val="FFFF00"/>
                </a:solidFill>
                <a:ea typeface="Times New Roman" panose="02020603050405020304" pitchFamily="18" charset="0"/>
              </a:rPr>
              <a:t>Humiliation</a:t>
            </a:r>
          </a:p>
          <a:p>
            <a:r>
              <a:rPr lang="en-US" b="1" dirty="0">
                <a:solidFill>
                  <a:srgbClr val="FFFF00"/>
                </a:solidFill>
                <a:ea typeface="Times New Roman" panose="02020603050405020304" pitchFamily="18" charset="0"/>
              </a:rPr>
              <a:t>Anger</a:t>
            </a:r>
          </a:p>
          <a:p>
            <a:r>
              <a:rPr lang="en-US" b="1" dirty="0">
                <a:solidFill>
                  <a:srgbClr val="FFFF00"/>
                </a:solidFill>
                <a:ea typeface="Times New Roman" panose="02020603050405020304" pitchFamily="18" charset="0"/>
              </a:rPr>
              <a:t>Blame</a:t>
            </a:r>
            <a:br>
              <a:rPr lang="en-US" b="1" dirty="0">
                <a:solidFill>
                  <a:srgbClr val="FFFF00"/>
                </a:solidFill>
                <a:ea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E07CE64D-E744-4FD6-BE3F-8158D072815C}"/>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282793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Fixation</a:t>
            </a:r>
            <a:r>
              <a:rPr lang="en-US" b="1" dirty="0">
                <a:solidFill>
                  <a:srgbClr val="FFFF00"/>
                </a:solidFill>
                <a:effectLst/>
                <a:latin typeface="+mn-lt"/>
              </a:rPr>
              <a:t> warning behavior</a:t>
            </a:r>
            <a:r>
              <a:rPr lang="en-US" b="1" dirty="0">
                <a:solidFill>
                  <a:srgbClr val="FFFF00"/>
                </a:solidFill>
                <a:latin typeface="+mn-lt"/>
              </a:rPr>
              <a:t> </a:t>
            </a:r>
          </a:p>
        </p:txBody>
      </p:sp>
      <p:sp>
        <p:nvSpPr>
          <p:cNvPr id="5120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Any behavior that indicates an increasingly pathological preoccupation with a person or a cause (Mullen et al., 2009).  It is measured by: a) increasing perseveration on the person or cause; b) increasingly strident opinion; c) increasingly negative characterization of the object of fixation; d) impact on the family of the object of fixation, if present and aware; e) angry emotional undertone.  It typically causes deterioration of social and occupational functioning.</a:t>
            </a:r>
          </a:p>
          <a:p>
            <a:pPr eaLnBrk="1" hangingPunct="1">
              <a:lnSpc>
                <a:spcPct val="90000"/>
              </a:lnSpc>
              <a:buFontTx/>
              <a:buNone/>
            </a:pPr>
            <a:endParaRPr lang="en-US" altLang="en-US" b="1" dirty="0">
              <a:solidFill>
                <a:srgbClr val="FFFF00"/>
              </a:solidFill>
              <a:latin typeface="+mn-lt"/>
            </a:endParaRPr>
          </a:p>
          <a:p>
            <a:pPr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9883987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Identification</a:t>
            </a:r>
            <a:r>
              <a:rPr lang="en-US" b="1" dirty="0">
                <a:solidFill>
                  <a:srgbClr val="FFFF00"/>
                </a:solidFill>
                <a:effectLst/>
                <a:latin typeface="+mn-lt"/>
              </a:rPr>
              <a:t> warning behavior</a:t>
            </a:r>
            <a:r>
              <a:rPr lang="en-US" b="1" dirty="0">
                <a:solidFill>
                  <a:srgbClr val="FFFF00"/>
                </a:solidFill>
                <a:latin typeface="+mn-lt"/>
              </a:rPr>
              <a:t> </a:t>
            </a:r>
          </a:p>
        </p:txBody>
      </p:sp>
      <p:sp>
        <p:nvSpPr>
          <p:cNvPr id="53251" name="Rectangle 3"/>
          <p:cNvSpPr>
            <a:spLocks noGrp="1" noChangeArrowheads="1"/>
          </p:cNvSpPr>
          <p:nvPr>
            <p:ph type="body" idx="1"/>
          </p:nvPr>
        </p:nvSpPr>
        <p:spPr>
          <a:xfrm>
            <a:off x="0" y="1981200"/>
            <a:ext cx="9515475" cy="5105400"/>
          </a:xfrm>
        </p:spPr>
        <p:txBody>
          <a:bodyPr/>
          <a:lstStyle/>
          <a:p>
            <a:pPr lvl="2" eaLnBrk="1" hangingPunct="1">
              <a:buFontTx/>
              <a:buNone/>
            </a:pPr>
            <a:r>
              <a:rPr lang="en-US" altLang="en-US" b="1" dirty="0">
                <a:solidFill>
                  <a:srgbClr val="FFFF00"/>
                </a:solidFill>
                <a:latin typeface="+mn-lt"/>
              </a:rPr>
              <a:t>	Any behavior that indicates a psychological desire to be a “</a:t>
            </a:r>
            <a:r>
              <a:rPr lang="en-US" altLang="de-DE" b="1" dirty="0">
                <a:solidFill>
                  <a:srgbClr val="FFFF00"/>
                </a:solidFill>
                <a:latin typeface="+mn-lt"/>
                <a:ea typeface="ヒラギノ角ゴ ProN W3" pitchFamily="1" charset="-128"/>
              </a:rPr>
              <a:t>p</a:t>
            </a:r>
            <a:r>
              <a:rPr lang="en-US" altLang="en-US" b="1" dirty="0">
                <a:solidFill>
                  <a:srgbClr val="FFFF00"/>
                </a:solidFill>
                <a:latin typeface="+mn-lt"/>
              </a:rPr>
              <a:t>seudocommando” (Dietz, 1986; Knoll, 2010), have a </a:t>
            </a:r>
            <a:r>
              <a:rPr lang="en-US" altLang="de-DE" b="1" dirty="0">
                <a:solidFill>
                  <a:srgbClr val="FFFF00"/>
                </a:solidFill>
                <a:latin typeface="+mn-lt"/>
                <a:ea typeface="ヒラギノ角ゴ ProN W3" pitchFamily="1" charset="-128"/>
              </a:rPr>
              <a:t>“w</a:t>
            </a:r>
            <a:r>
              <a:rPr lang="en-US" altLang="en-US" b="1" dirty="0">
                <a:solidFill>
                  <a:srgbClr val="FFFF00"/>
                </a:solidFill>
                <a:latin typeface="+mn-lt"/>
              </a:rPr>
              <a:t>arrior mentality” (Hempel et al., 1999), closely associate with weapons or other military or law enforcement paraphernalia, identify with previous attackers or assassins, or to identify oneself as an agent to advance a particular cause or belief system.</a:t>
            </a:r>
          </a:p>
          <a:p>
            <a:pPr lvl="2" eaLnBrk="1" hangingPunct="1">
              <a:buFontTx/>
              <a:buNone/>
            </a:pPr>
            <a:endParaRPr lang="en-US" altLang="en-US" b="1" dirty="0">
              <a:solidFill>
                <a:srgbClr val="FFFF00"/>
              </a:solidFill>
              <a:latin typeface="+mn-lt"/>
            </a:endParaRPr>
          </a:p>
          <a:p>
            <a:pPr lvl="2" eaLnBrk="1" hangingPunct="1">
              <a:buFontTx/>
              <a:buNone/>
            </a:pPr>
            <a:r>
              <a:rPr lang="en-US" altLang="en-US" b="1" dirty="0">
                <a:solidFill>
                  <a:srgbClr val="FFFF00"/>
                </a:solidFill>
                <a:latin typeface="+mn-lt"/>
              </a:rPr>
              <a:t>“A fanatic is never discouraged by the impossibility of his righteous mission.”</a:t>
            </a: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695127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Characteristics of Identification</a:t>
            </a:r>
            <a:br>
              <a:rPr lang="en-US" sz="2800" b="1" dirty="0">
                <a:solidFill>
                  <a:srgbClr val="FFFF00"/>
                </a:solidFill>
              </a:rPr>
            </a:br>
            <a:r>
              <a:rPr lang="en-US" sz="2800" b="1" dirty="0">
                <a:solidFill>
                  <a:srgbClr val="FFFF00"/>
                </a:solidFill>
              </a:rPr>
              <a:t>Meloy, Mohandie, Knoll &amp; Hoffman, 2015</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Pseudo-commando</a:t>
            </a:r>
          </a:p>
          <a:p>
            <a:pPr marL="514350" indent="-514350">
              <a:buFont typeface="+mj-lt"/>
              <a:buAutoNum type="arabicPeriod"/>
            </a:pPr>
            <a:r>
              <a:rPr lang="en-US" b="1" dirty="0">
                <a:solidFill>
                  <a:srgbClr val="FFFF00"/>
                </a:solidFill>
              </a:rPr>
              <a:t>Warrior mentality</a:t>
            </a:r>
          </a:p>
          <a:p>
            <a:pPr marL="514350" indent="-514350">
              <a:buFont typeface="+mj-lt"/>
              <a:buAutoNum type="arabicPeriod"/>
            </a:pPr>
            <a:r>
              <a:rPr lang="en-US" b="1" dirty="0">
                <a:solidFill>
                  <a:srgbClr val="FFFF00"/>
                </a:solidFill>
              </a:rPr>
              <a:t>Close association with weaponry, law enforcement, military paraphernalia</a:t>
            </a:r>
          </a:p>
          <a:p>
            <a:pPr marL="514350" indent="-514350">
              <a:buFont typeface="+mj-lt"/>
              <a:buAutoNum type="arabicPeriod"/>
            </a:pPr>
            <a:r>
              <a:rPr lang="en-US" b="1" dirty="0">
                <a:solidFill>
                  <a:srgbClr val="FFFF00"/>
                </a:solidFill>
              </a:rPr>
              <a:t>Identify with other attackers or assassins</a:t>
            </a:r>
          </a:p>
          <a:p>
            <a:pPr marL="514350" indent="-514350">
              <a:buFont typeface="+mj-lt"/>
              <a:buAutoNum type="arabicPeriod"/>
            </a:pPr>
            <a:r>
              <a:rPr lang="en-US" b="1" dirty="0">
                <a:solidFill>
                  <a:srgbClr val="FFFF00"/>
                </a:solidFill>
              </a:rPr>
              <a:t>Become an agent to advance a particular cause or belief system</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85680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What is the subject’s familiarity with weapons?</a:t>
            </a:r>
          </a:p>
          <a:p>
            <a:pPr>
              <a:buFont typeface="Wingdings" panose="05000000000000000000" pitchFamily="2" charset="2"/>
              <a:buChar char="Ø"/>
            </a:pPr>
            <a:r>
              <a:rPr lang="en-US" b="1" dirty="0">
                <a:solidFill>
                  <a:srgbClr val="FFFF00"/>
                </a:solidFill>
              </a:rPr>
              <a:t>Do they possess weapons?</a:t>
            </a:r>
          </a:p>
          <a:p>
            <a:pPr>
              <a:buFont typeface="Wingdings" panose="05000000000000000000" pitchFamily="2" charset="2"/>
              <a:buChar char="Ø"/>
            </a:pPr>
            <a:r>
              <a:rPr lang="en-US" b="1" dirty="0">
                <a:solidFill>
                  <a:srgbClr val="FFFF00"/>
                </a:solidFill>
              </a:rPr>
              <a:t>Do they seek out weapons?</a:t>
            </a:r>
          </a:p>
          <a:p>
            <a:pPr>
              <a:buFont typeface="Wingdings" panose="05000000000000000000" pitchFamily="2" charset="2"/>
              <a:buChar char="Ø"/>
            </a:pPr>
            <a:r>
              <a:rPr lang="en-US" b="1" dirty="0">
                <a:solidFill>
                  <a:srgbClr val="FFFF00"/>
                </a:solidFill>
              </a:rPr>
              <a:t>Frequency of attending gun shows</a:t>
            </a:r>
          </a:p>
          <a:p>
            <a:pPr>
              <a:buFont typeface="Wingdings" panose="05000000000000000000" pitchFamily="2" charset="2"/>
              <a:buChar char="Ø"/>
            </a:pPr>
            <a:r>
              <a:rPr lang="en-US" b="1" dirty="0">
                <a:solidFill>
                  <a:srgbClr val="FFFF00"/>
                </a:solidFill>
              </a:rPr>
              <a:t>Do they collect/stockpile ammunition</a:t>
            </a:r>
          </a:p>
          <a:p>
            <a:pPr>
              <a:buFont typeface="Wingdings" panose="05000000000000000000" pitchFamily="2" charset="2"/>
              <a:buChar char="Ø"/>
            </a:pPr>
            <a:r>
              <a:rPr lang="en-US" b="1" dirty="0">
                <a:solidFill>
                  <a:srgbClr val="FFFF00"/>
                </a:solidFill>
              </a:rPr>
              <a:t>Do they carry/conceal weapons?</a:t>
            </a:r>
          </a:p>
          <a:p>
            <a:pPr>
              <a:buFont typeface="Wingdings" panose="05000000000000000000" pitchFamily="2" charset="2"/>
              <a:buChar char="Ø"/>
            </a:pPr>
            <a:r>
              <a:rPr lang="en-US" b="1" dirty="0">
                <a:solidFill>
                  <a:srgbClr val="FFFF00"/>
                </a:solidFill>
              </a:rPr>
              <a:t>Have they made recent purchases?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979326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Internet searches for weapons?</a:t>
            </a:r>
          </a:p>
          <a:p>
            <a:pPr>
              <a:buFont typeface="Wingdings" panose="05000000000000000000" pitchFamily="2" charset="2"/>
              <a:buChar char="Ø"/>
            </a:pPr>
            <a:r>
              <a:rPr lang="en-US" b="1" dirty="0">
                <a:solidFill>
                  <a:srgbClr val="FFFF00"/>
                </a:solidFill>
              </a:rPr>
              <a:t>Does the subject of interest purchase parts from internet sites “swap meet” sites; etc., craigslist</a:t>
            </a:r>
          </a:p>
          <a:p>
            <a:pPr>
              <a:buFont typeface="Wingdings" panose="05000000000000000000" pitchFamily="2" charset="2"/>
              <a:buChar char="Ø"/>
            </a:pPr>
            <a:r>
              <a:rPr lang="en-US" b="1" dirty="0">
                <a:solidFill>
                  <a:srgbClr val="FFFF00"/>
                </a:solidFill>
              </a:rPr>
              <a:t>Is the person purchasing attire/clothing related to identification or “pseudo-commando” goals</a:t>
            </a:r>
          </a:p>
          <a:p>
            <a:pPr>
              <a:buFont typeface="Wingdings" panose="05000000000000000000" pitchFamily="2" charset="2"/>
              <a:buChar char="Ø"/>
            </a:pPr>
            <a:r>
              <a:rPr lang="en-US" b="1" dirty="0">
                <a:solidFill>
                  <a:srgbClr val="FFFF00"/>
                </a:solidFill>
              </a:rPr>
              <a:t>Does the subject of interest have relatives who possess guns?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451260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Novel aggression</a:t>
            </a:r>
            <a:r>
              <a:rPr lang="en-US" altLang="en-US" b="1" dirty="0">
                <a:solidFill>
                  <a:srgbClr val="FFFF00"/>
                </a:solidFill>
                <a:effectLst/>
                <a:latin typeface="+mn-lt"/>
              </a:rPr>
              <a:t> warning behavior</a:t>
            </a:r>
          </a:p>
        </p:txBody>
      </p:sp>
      <p:sp>
        <p:nvSpPr>
          <p:cNvPr id="5632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 act of violence which appears unrelated to any targeted violence pathway warning behavior which is committed for the first time.  Such behaviors may be utilized to test the </a:t>
            </a:r>
            <a:r>
              <a:rPr lang="en-US" altLang="en-US" b="1" i="1" dirty="0">
                <a:solidFill>
                  <a:srgbClr val="FFFF00"/>
                </a:solidFill>
                <a:latin typeface="+mn-lt"/>
              </a:rPr>
              <a:t>ability </a:t>
            </a:r>
            <a:r>
              <a:rPr lang="en-US" altLang="en-US" b="1" dirty="0">
                <a:solidFill>
                  <a:srgbClr val="FFFF00"/>
                </a:solidFill>
                <a:latin typeface="+mn-lt"/>
              </a:rPr>
              <a:t>(de Becker, JACA) of the subject to actually do a violent act, may be a measure of </a:t>
            </a:r>
            <a:r>
              <a:rPr lang="en-US" altLang="en-US" b="1" i="1" dirty="0">
                <a:solidFill>
                  <a:srgbClr val="FFFF00"/>
                </a:solidFill>
                <a:latin typeface="+mn-lt"/>
              </a:rPr>
              <a:t>response</a:t>
            </a:r>
            <a:r>
              <a:rPr lang="en-US" altLang="en-US" b="1" dirty="0">
                <a:solidFill>
                  <a:srgbClr val="FFFF00"/>
                </a:solidFill>
                <a:latin typeface="+mn-lt"/>
              </a:rPr>
              <a:t> </a:t>
            </a:r>
            <a:r>
              <a:rPr lang="en-US" altLang="en-US" b="1" i="1" dirty="0">
                <a:solidFill>
                  <a:srgbClr val="FFFF00"/>
                </a:solidFill>
                <a:latin typeface="+mn-lt"/>
              </a:rPr>
              <a:t>tendency</a:t>
            </a:r>
            <a:r>
              <a:rPr lang="en-US" altLang="en-US" b="1" dirty="0">
                <a:solidFill>
                  <a:srgbClr val="FFFF00"/>
                </a:solidFill>
                <a:latin typeface="+mn-lt"/>
              </a:rPr>
              <a:t>, the motivation to act on the environment (Hull, 1952), a </a:t>
            </a:r>
            <a:r>
              <a:rPr lang="en-US" altLang="en-US" b="1" i="1" dirty="0">
                <a:solidFill>
                  <a:srgbClr val="FFFF00"/>
                </a:solidFill>
                <a:latin typeface="+mn-lt"/>
              </a:rPr>
              <a:t>behavioral tryout</a:t>
            </a:r>
            <a:r>
              <a:rPr lang="en-US" altLang="en-US" b="1" dirty="0">
                <a:solidFill>
                  <a:srgbClr val="FFFF00"/>
                </a:solidFill>
                <a:latin typeface="+mn-lt"/>
              </a:rPr>
              <a:t> (MacCulloch, Snowden, Wood &amp; Mills, 1983), or </a:t>
            </a:r>
            <a:r>
              <a:rPr lang="en-US" altLang="en-US" b="1" i="1" dirty="0">
                <a:solidFill>
                  <a:srgbClr val="FFFF00"/>
                </a:solidFill>
                <a:latin typeface="+mn-lt"/>
              </a:rPr>
              <a:t>proof</a:t>
            </a:r>
            <a:r>
              <a:rPr lang="en-US" altLang="en-US" b="1" dirty="0">
                <a:solidFill>
                  <a:srgbClr val="FFFF00"/>
                </a:solidFill>
                <a:latin typeface="+mn-lt"/>
              </a:rPr>
              <a:t> </a:t>
            </a:r>
            <a:r>
              <a:rPr lang="en-US" altLang="en-US" b="1" i="1" dirty="0">
                <a:solidFill>
                  <a:srgbClr val="FFFF00"/>
                </a:solidFill>
                <a:latin typeface="+mn-lt"/>
              </a:rPr>
              <a:t>of kill</a:t>
            </a:r>
            <a:r>
              <a:rPr lang="en-US" altLang="en-US" b="1" dirty="0">
                <a:solidFill>
                  <a:srgbClr val="FFFF00"/>
                </a:solidFill>
                <a:latin typeface="+mn-lt"/>
              </a:rPr>
              <a:t> (G. Deisinger, personal communication, 2011).</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961414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Energy burst</a:t>
            </a:r>
            <a:r>
              <a:rPr lang="en-US" altLang="en-US" b="1" dirty="0">
                <a:solidFill>
                  <a:srgbClr val="FFFF00"/>
                </a:solidFill>
                <a:effectLst/>
                <a:latin typeface="+mn-lt"/>
              </a:rPr>
              <a:t> warning behavior</a:t>
            </a:r>
          </a:p>
        </p:txBody>
      </p:sp>
      <p:sp>
        <p:nvSpPr>
          <p:cNvPr id="6246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An increase in the frequency or variety of any noted activities related to the target, even if the activities themselves are relatively innocuous, usually in the days or weeks before the attack (Odgers et al., 2009).</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288599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Leakage</a:t>
            </a:r>
            <a:r>
              <a:rPr lang="en-US" altLang="en-US" b="1" dirty="0">
                <a:solidFill>
                  <a:srgbClr val="FFFF00"/>
                </a:solidFill>
                <a:effectLst/>
                <a:latin typeface="+mn-lt"/>
              </a:rPr>
              <a:t> warning behavior</a:t>
            </a:r>
          </a:p>
        </p:txBody>
      </p:sp>
      <p:sp>
        <p:nvSpPr>
          <p:cNvPr id="6758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sz="2800" b="1" dirty="0">
                <a:solidFill>
                  <a:srgbClr val="FFFF00"/>
                </a:solidFill>
                <a:latin typeface="+mn-lt"/>
              </a:rPr>
              <a:t>	The communication to a third party of an intent to do harm to a target through an attack (Meloy &amp; O’Toole, </a:t>
            </a:r>
            <a:r>
              <a:rPr lang="en-US" altLang="en-US" sz="2800" b="1" u="sng" dirty="0">
                <a:solidFill>
                  <a:srgbClr val="FFFF00"/>
                </a:solidFill>
                <a:latin typeface="+mn-lt"/>
              </a:rPr>
              <a:t>Behavioral Sciences and the Law</a:t>
            </a:r>
            <a:r>
              <a:rPr lang="en-US" altLang="en-US" sz="2800" b="1" dirty="0">
                <a:solidFill>
                  <a:srgbClr val="FFFF00"/>
                </a:solidFill>
                <a:latin typeface="+mn-lt"/>
              </a:rPr>
              <a:t>, 29:513-527, 2011). </a:t>
            </a: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427128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pic>
        <p:nvPicPr>
          <p:cNvPr id="8" name="Picture 7">
            <a:extLst>
              <a:ext uri="{FF2B5EF4-FFF2-40B4-BE49-F238E27FC236}">
                <a16:creationId xmlns:a16="http://schemas.microsoft.com/office/drawing/2014/main" id="{034F0454-4A3D-D63D-5A37-1E9480CF8766}"/>
              </a:ext>
            </a:extLst>
          </p:cNvPr>
          <p:cNvPicPr>
            <a:picLocks noChangeAspect="1"/>
          </p:cNvPicPr>
          <p:nvPr/>
        </p:nvPicPr>
        <p:blipFill>
          <a:blip r:embed="rId2"/>
          <a:stretch>
            <a:fillRect/>
          </a:stretch>
        </p:blipFill>
        <p:spPr>
          <a:xfrm>
            <a:off x="876300" y="1417638"/>
            <a:ext cx="8763000" cy="4449762"/>
          </a:xfrm>
          <a:prstGeom prst="rect">
            <a:avLst/>
          </a:prstGeom>
        </p:spPr>
      </p:pic>
    </p:spTree>
    <p:extLst>
      <p:ext uri="{BB962C8B-B14F-4D97-AF65-F5344CB8AC3E}">
        <p14:creationId xmlns:p14="http://schemas.microsoft.com/office/powerpoint/2010/main" val="15939121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pic>
        <p:nvPicPr>
          <p:cNvPr id="5" name="Picture 4">
            <a:extLst>
              <a:ext uri="{FF2B5EF4-FFF2-40B4-BE49-F238E27FC236}">
                <a16:creationId xmlns:a16="http://schemas.microsoft.com/office/drawing/2014/main" id="{5E49B132-921C-0B45-F47A-EA0412232373}"/>
              </a:ext>
            </a:extLst>
          </p:cNvPr>
          <p:cNvPicPr>
            <a:picLocks noChangeAspect="1"/>
          </p:cNvPicPr>
          <p:nvPr/>
        </p:nvPicPr>
        <p:blipFill>
          <a:blip r:embed="rId2"/>
          <a:stretch>
            <a:fillRect/>
          </a:stretch>
        </p:blipFill>
        <p:spPr>
          <a:xfrm>
            <a:off x="800100" y="1600200"/>
            <a:ext cx="8839199" cy="45720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08D92C6-ADDE-6BC0-AD88-337CFBC89395}"/>
                  </a:ext>
                </a:extLst>
              </p14:cNvPr>
              <p14:cNvContentPartPr/>
              <p14:nvPr/>
            </p14:nvContentPartPr>
            <p14:xfrm>
              <a:off x="7884367" y="2954830"/>
              <a:ext cx="454680" cy="299520"/>
            </p14:xfrm>
          </p:contentPart>
        </mc:Choice>
        <mc:Fallback xmlns="">
          <p:pic>
            <p:nvPicPr>
              <p:cNvPr id="3" name="Ink 2">
                <a:extLst>
                  <a:ext uri="{FF2B5EF4-FFF2-40B4-BE49-F238E27FC236}">
                    <a16:creationId xmlns:a16="http://schemas.microsoft.com/office/drawing/2014/main" id="{C08D92C6-ADDE-6BC0-AD88-337CFBC89395}"/>
                  </a:ext>
                </a:extLst>
              </p:cNvPr>
              <p:cNvPicPr/>
              <p:nvPr/>
            </p:nvPicPr>
            <p:blipFill>
              <a:blip r:embed="rId4"/>
              <a:stretch>
                <a:fillRect/>
              </a:stretch>
            </p:blipFill>
            <p:spPr>
              <a:xfrm>
                <a:off x="7830367" y="2847190"/>
                <a:ext cx="562320" cy="515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22586A8C-83F4-AC45-4A47-D3369CADA1C1}"/>
                  </a:ext>
                </a:extLst>
              </p14:cNvPr>
              <p14:cNvContentPartPr/>
              <p14:nvPr/>
            </p14:nvContentPartPr>
            <p14:xfrm>
              <a:off x="7974727" y="2918110"/>
              <a:ext cx="121320" cy="55440"/>
            </p14:xfrm>
          </p:contentPart>
        </mc:Choice>
        <mc:Fallback xmlns="">
          <p:pic>
            <p:nvPicPr>
              <p:cNvPr id="6" name="Ink 5">
                <a:extLst>
                  <a:ext uri="{FF2B5EF4-FFF2-40B4-BE49-F238E27FC236}">
                    <a16:creationId xmlns:a16="http://schemas.microsoft.com/office/drawing/2014/main" id="{22586A8C-83F4-AC45-4A47-D3369CADA1C1}"/>
                  </a:ext>
                </a:extLst>
              </p:cNvPr>
              <p:cNvPicPr/>
              <p:nvPr/>
            </p:nvPicPr>
            <p:blipFill>
              <a:blip r:embed="rId6"/>
              <a:stretch>
                <a:fillRect/>
              </a:stretch>
            </p:blipFill>
            <p:spPr>
              <a:xfrm>
                <a:off x="7921087" y="2810110"/>
                <a:ext cx="22896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877D34F8-465F-4C03-F535-43DB6981BB45}"/>
                  </a:ext>
                </a:extLst>
              </p14:cNvPr>
              <p14:cNvContentPartPr/>
              <p14:nvPr/>
            </p14:nvContentPartPr>
            <p14:xfrm>
              <a:off x="7925407" y="3106390"/>
              <a:ext cx="215640" cy="50400"/>
            </p14:xfrm>
          </p:contentPart>
        </mc:Choice>
        <mc:Fallback xmlns="">
          <p:pic>
            <p:nvPicPr>
              <p:cNvPr id="7" name="Ink 6">
                <a:extLst>
                  <a:ext uri="{FF2B5EF4-FFF2-40B4-BE49-F238E27FC236}">
                    <a16:creationId xmlns:a16="http://schemas.microsoft.com/office/drawing/2014/main" id="{877D34F8-465F-4C03-F535-43DB6981BB45}"/>
                  </a:ext>
                </a:extLst>
              </p:cNvPr>
              <p:cNvPicPr/>
              <p:nvPr/>
            </p:nvPicPr>
            <p:blipFill>
              <a:blip r:embed="rId8"/>
              <a:stretch>
                <a:fillRect/>
              </a:stretch>
            </p:blipFill>
            <p:spPr>
              <a:xfrm>
                <a:off x="7871407" y="2998750"/>
                <a:ext cx="32328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D2DC9592-2211-2B09-548C-16FFB24A39A8}"/>
                  </a:ext>
                </a:extLst>
              </p14:cNvPr>
              <p14:cNvContentPartPr/>
              <p14:nvPr/>
            </p14:nvContentPartPr>
            <p14:xfrm>
              <a:off x="7944847" y="3308350"/>
              <a:ext cx="395640" cy="35280"/>
            </p14:xfrm>
          </p:contentPart>
        </mc:Choice>
        <mc:Fallback xmlns="">
          <p:pic>
            <p:nvPicPr>
              <p:cNvPr id="8" name="Ink 7">
                <a:extLst>
                  <a:ext uri="{FF2B5EF4-FFF2-40B4-BE49-F238E27FC236}">
                    <a16:creationId xmlns:a16="http://schemas.microsoft.com/office/drawing/2014/main" id="{D2DC9592-2211-2B09-548C-16FFB24A39A8}"/>
                  </a:ext>
                </a:extLst>
              </p:cNvPr>
              <p:cNvPicPr/>
              <p:nvPr/>
            </p:nvPicPr>
            <p:blipFill>
              <a:blip r:embed="rId10"/>
              <a:stretch>
                <a:fillRect/>
              </a:stretch>
            </p:blipFill>
            <p:spPr>
              <a:xfrm>
                <a:off x="7890847" y="3200350"/>
                <a:ext cx="503280" cy="250920"/>
              </a:xfrm>
              <a:prstGeom prst="rect">
                <a:avLst/>
              </a:prstGeom>
            </p:spPr>
          </p:pic>
        </mc:Fallback>
      </mc:AlternateContent>
    </p:spTree>
    <p:extLst>
      <p:ext uri="{BB962C8B-B14F-4D97-AF65-F5344CB8AC3E}">
        <p14:creationId xmlns:p14="http://schemas.microsoft.com/office/powerpoint/2010/main" val="34959293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pic>
        <p:nvPicPr>
          <p:cNvPr id="6" name="Picture 5">
            <a:extLst>
              <a:ext uri="{FF2B5EF4-FFF2-40B4-BE49-F238E27FC236}">
                <a16:creationId xmlns:a16="http://schemas.microsoft.com/office/drawing/2014/main" id="{8E3353D9-0FD4-7F73-D4A6-5D9FF99DF10C}"/>
              </a:ext>
            </a:extLst>
          </p:cNvPr>
          <p:cNvPicPr>
            <a:picLocks noChangeAspect="1"/>
          </p:cNvPicPr>
          <p:nvPr/>
        </p:nvPicPr>
        <p:blipFill>
          <a:blip r:embed="rId2"/>
          <a:stretch>
            <a:fillRect/>
          </a:stretch>
        </p:blipFill>
        <p:spPr>
          <a:xfrm>
            <a:off x="647700" y="1761766"/>
            <a:ext cx="9124950" cy="4258033"/>
          </a:xfrm>
          <a:prstGeom prst="rect">
            <a:avLst/>
          </a:prstGeom>
        </p:spPr>
      </p:pic>
      <p:cxnSp>
        <p:nvCxnSpPr>
          <p:cNvPr id="5" name="Straight Arrow Connector 4">
            <a:extLst>
              <a:ext uri="{FF2B5EF4-FFF2-40B4-BE49-F238E27FC236}">
                <a16:creationId xmlns:a16="http://schemas.microsoft.com/office/drawing/2014/main" id="{3B72D1CF-5335-7539-2F74-9299FF4CDE29}"/>
              </a:ext>
            </a:extLst>
          </p:cNvPr>
          <p:cNvCxnSpPr>
            <a:cxnSpLocks/>
          </p:cNvCxnSpPr>
          <p:nvPr/>
        </p:nvCxnSpPr>
        <p:spPr bwMode="auto">
          <a:xfrm flipH="1">
            <a:off x="8267700" y="3657600"/>
            <a:ext cx="1143000" cy="0"/>
          </a:xfrm>
          <a:prstGeom prst="straightConnector1">
            <a:avLst/>
          </a:prstGeom>
          <a:noFill/>
          <a:ln w="9525" cap="flat" cmpd="sng" algn="ctr">
            <a:solidFill>
              <a:srgbClr val="FF0000"/>
            </a:solidFill>
            <a:prstDash val="solid"/>
            <a:round/>
            <a:headEnd type="none" w="sm" len="sm"/>
            <a:tailEnd type="triangle"/>
          </a:ln>
          <a:effectLst/>
        </p:spPr>
      </p:cxnSp>
    </p:spTree>
    <p:extLst>
      <p:ext uri="{BB962C8B-B14F-4D97-AF65-F5344CB8AC3E}">
        <p14:creationId xmlns:p14="http://schemas.microsoft.com/office/powerpoint/2010/main" val="15762582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 Foiled v. Completed</a:t>
            </a:r>
            <a:br>
              <a:rPr lang="en-US" sz="3600" dirty="0">
                <a:solidFill>
                  <a:srgbClr val="FFFF00"/>
                </a:solidFill>
              </a:rPr>
            </a:br>
            <a:r>
              <a:rPr lang="en-US" sz="3600" dirty="0">
                <a:solidFill>
                  <a:srgbClr val="FFFF00"/>
                </a:solidFill>
              </a:rPr>
              <a:t>(Silva &amp; Green-</a:t>
            </a:r>
            <a:r>
              <a:rPr lang="en-US" sz="3600" dirty="0" err="1">
                <a:solidFill>
                  <a:srgbClr val="FFFF00"/>
                </a:solidFill>
              </a:rPr>
              <a:t>Colozzi</a:t>
            </a:r>
            <a:r>
              <a:rPr lang="en-US" sz="3600" dirty="0">
                <a:solidFill>
                  <a:srgbClr val="FFFF00"/>
                </a:solidFill>
              </a:rPr>
              <a:t>, 2023)</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pPr algn="l"/>
            <a:r>
              <a:rPr lang="en-US" b="1" dirty="0">
                <a:solidFill>
                  <a:srgbClr val="FFFF00"/>
                </a:solidFill>
              </a:rPr>
              <a:t>Foiled were leakage was present, 101 (71%) Completed were leakage was present, 49 (53%)</a:t>
            </a:r>
          </a:p>
          <a:p>
            <a:pPr algn="l"/>
            <a:endParaRPr lang="en-US" b="1" dirty="0">
              <a:solidFill>
                <a:srgbClr val="FFFF00"/>
              </a:solidFill>
            </a:endParaRPr>
          </a:p>
          <a:p>
            <a:pPr algn="l"/>
            <a:endParaRPr lang="en-US"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pic>
        <p:nvPicPr>
          <p:cNvPr id="6" name="Picture 5">
            <a:extLst>
              <a:ext uri="{FF2B5EF4-FFF2-40B4-BE49-F238E27FC236}">
                <a16:creationId xmlns:a16="http://schemas.microsoft.com/office/drawing/2014/main" id="{5DACC125-01B3-1F65-8A77-7F56024B3C4E}"/>
              </a:ext>
            </a:extLst>
          </p:cNvPr>
          <p:cNvPicPr>
            <a:picLocks noChangeAspect="1"/>
          </p:cNvPicPr>
          <p:nvPr/>
        </p:nvPicPr>
        <p:blipFill>
          <a:blip r:embed="rId2"/>
          <a:stretch>
            <a:fillRect/>
          </a:stretch>
        </p:blipFill>
        <p:spPr>
          <a:xfrm>
            <a:off x="514350" y="3048000"/>
            <a:ext cx="9124950" cy="2819399"/>
          </a:xfrm>
          <a:prstGeom prst="rect">
            <a:avLst/>
          </a:prstGeom>
        </p:spPr>
      </p:pic>
    </p:spTree>
    <p:extLst>
      <p:ext uri="{BB962C8B-B14F-4D97-AF65-F5344CB8AC3E}">
        <p14:creationId xmlns:p14="http://schemas.microsoft.com/office/powerpoint/2010/main" val="15934397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 Foiled v. Completed</a:t>
            </a:r>
            <a:br>
              <a:rPr lang="en-US" sz="3600" dirty="0">
                <a:solidFill>
                  <a:srgbClr val="FFFF00"/>
                </a:solidFill>
              </a:rPr>
            </a:br>
            <a:r>
              <a:rPr lang="en-US" sz="3600" dirty="0">
                <a:solidFill>
                  <a:srgbClr val="FFFF00"/>
                </a:solidFill>
              </a:rPr>
              <a:t>(Silva &amp; Green-</a:t>
            </a:r>
            <a:r>
              <a:rPr lang="en-US" sz="3600" dirty="0" err="1">
                <a:solidFill>
                  <a:srgbClr val="FFFF00"/>
                </a:solidFill>
              </a:rPr>
              <a:t>Colozzi</a:t>
            </a:r>
            <a:r>
              <a:rPr lang="en-US" sz="3600" dirty="0">
                <a:solidFill>
                  <a:srgbClr val="FFFF00"/>
                </a:solidFill>
              </a:rPr>
              <a:t>, 2023)</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pPr algn="l"/>
            <a:r>
              <a:rPr lang="en-US" sz="2000" b="1" dirty="0">
                <a:solidFill>
                  <a:srgbClr val="FFFF00"/>
                </a:solidFill>
              </a:rPr>
              <a:t>Young offenders, those less than </a:t>
            </a:r>
            <a:r>
              <a:rPr lang="en-US" sz="2000" b="1" i="0" u="none" strike="noStrike" baseline="0" dirty="0">
                <a:solidFill>
                  <a:srgbClr val="FFFF00"/>
                </a:solidFill>
              </a:rPr>
              <a:t>8 years old, co-offenders, and those targeting education locations were significantly more likely to be foiled</a:t>
            </a:r>
          </a:p>
          <a:p>
            <a:pPr algn="l"/>
            <a:endParaRPr lang="en-US" sz="2000" b="1" dirty="0">
              <a:solidFill>
                <a:srgbClr val="FFFF00"/>
              </a:solidFill>
            </a:endParaRPr>
          </a:p>
          <a:p>
            <a:pPr algn="l"/>
            <a:r>
              <a:rPr lang="en-US" sz="2000" b="1" dirty="0">
                <a:solidFill>
                  <a:srgbClr val="FFFF00"/>
                </a:solidFill>
              </a:rPr>
              <a:t>M</a:t>
            </a:r>
            <a:r>
              <a:rPr lang="en-US" sz="2000" b="1" i="0" u="none" strike="noStrike" baseline="0" dirty="0">
                <a:solidFill>
                  <a:srgbClr val="FFFF00"/>
                </a:solidFill>
              </a:rPr>
              <a:t>iddle-aged offenders (35–44 years old) and those targeting commerce locations and their workplace were significantly more likely to be completed</a:t>
            </a:r>
          </a:p>
          <a:p>
            <a:pPr algn="l"/>
            <a:endParaRPr lang="en-US" sz="2000" b="1" dirty="0">
              <a:solidFill>
                <a:srgbClr val="FFFF00"/>
              </a:solidFill>
            </a:endParaRPr>
          </a:p>
          <a:p>
            <a:pPr lvl="1"/>
            <a:r>
              <a:rPr lang="en-US" sz="2000" b="1" i="0" u="none" strike="noStrike" baseline="0" dirty="0" err="1">
                <a:solidFill>
                  <a:srgbClr val="FFFF00"/>
                </a:solidFill>
              </a:rPr>
              <a:t>in-person</a:t>
            </a:r>
            <a:r>
              <a:rPr lang="en-US" sz="2000" b="1" i="0" u="none" strike="noStrike" baseline="0" dirty="0">
                <a:solidFill>
                  <a:srgbClr val="FFFF00"/>
                </a:solidFill>
              </a:rPr>
              <a:t> leakage was the most common for all mass shooters</a:t>
            </a:r>
          </a:p>
          <a:p>
            <a:pPr lvl="1"/>
            <a:r>
              <a:rPr lang="en-US" sz="2000" b="1" i="0" u="none" strike="noStrike" baseline="0" dirty="0">
                <a:solidFill>
                  <a:srgbClr val="FFFF00"/>
                </a:solidFill>
              </a:rPr>
              <a:t>no mode of leakage significantly impacted the likelihood of a mass shooting being foiled</a:t>
            </a:r>
          </a:p>
          <a:p>
            <a:pPr lvl="1"/>
            <a:r>
              <a:rPr lang="en-US" sz="2000" b="1" i="0" u="none" strike="noStrike" baseline="0" dirty="0" err="1">
                <a:solidFill>
                  <a:srgbClr val="FFFF00"/>
                </a:solidFill>
              </a:rPr>
              <a:t>in-person</a:t>
            </a:r>
            <a:r>
              <a:rPr lang="en-US" sz="2000" b="1" i="0" u="none" strike="noStrike" baseline="0" dirty="0">
                <a:solidFill>
                  <a:srgbClr val="FFFF00"/>
                </a:solidFill>
              </a:rPr>
              <a:t> leakage and written leakage were significantly more likely to contribute to a mass shooting being completed.</a:t>
            </a:r>
            <a:endParaRPr lang="en-US" sz="2000"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5571373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 Foiled v. Completed</a:t>
            </a:r>
            <a:br>
              <a:rPr lang="en-US" sz="3600" dirty="0">
                <a:solidFill>
                  <a:srgbClr val="FFFF00"/>
                </a:solidFill>
              </a:rPr>
            </a:br>
            <a:r>
              <a:rPr lang="en-US" sz="3600" dirty="0">
                <a:solidFill>
                  <a:srgbClr val="FFFF00"/>
                </a:solidFill>
              </a:rPr>
              <a:t>(Silva &amp; Green-</a:t>
            </a:r>
            <a:r>
              <a:rPr lang="en-US" sz="3600" dirty="0" err="1">
                <a:solidFill>
                  <a:srgbClr val="FFFF00"/>
                </a:solidFill>
              </a:rPr>
              <a:t>Colozzi</a:t>
            </a:r>
            <a:r>
              <a:rPr lang="en-US" sz="3600" dirty="0">
                <a:solidFill>
                  <a:srgbClr val="FFFF00"/>
                </a:solidFill>
              </a:rPr>
              <a:t>, 2023)</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pPr algn="l"/>
            <a:r>
              <a:rPr lang="en-US" sz="2000" b="1" i="0" u="none" strike="noStrike" baseline="0" dirty="0">
                <a:solidFill>
                  <a:srgbClr val="FFFF00"/>
                </a:solidFill>
              </a:rPr>
              <a:t>Offenders leaking to their family member, wife/girlfriend, acquaintance/neighbor, and a coworker were significantly more likely to complete their attack</a:t>
            </a:r>
          </a:p>
          <a:p>
            <a:pPr algn="l"/>
            <a:endParaRPr lang="en-US" sz="2000" b="1" i="0" u="none" strike="noStrike" baseline="0" dirty="0">
              <a:solidFill>
                <a:srgbClr val="FFFF00"/>
              </a:solidFill>
            </a:endParaRPr>
          </a:p>
          <a:p>
            <a:pPr algn="l"/>
            <a:r>
              <a:rPr lang="en-US" sz="2000" b="1" dirty="0">
                <a:solidFill>
                  <a:srgbClr val="FFFF00"/>
                </a:solidFill>
              </a:rPr>
              <a:t>H</a:t>
            </a:r>
            <a:r>
              <a:rPr lang="en-US" sz="2000" b="1" i="0" u="none" strike="noStrike" baseline="0" dirty="0">
                <a:solidFill>
                  <a:srgbClr val="FFFF00"/>
                </a:solidFill>
              </a:rPr>
              <a:t>igher proportion of mass shootings were foiled after leaking to friends and classmates (not significant at p &lt; .05 level)</a:t>
            </a:r>
          </a:p>
          <a:p>
            <a:pPr algn="l"/>
            <a:endParaRPr lang="en-US" sz="2000"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6619801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1990 to 2014, 58% engaged in some form of leakage (Silver, Horgan, &amp; Gill, 2018)</a:t>
            </a:r>
          </a:p>
          <a:p>
            <a:r>
              <a:rPr lang="en-US" b="1" dirty="0">
                <a:solidFill>
                  <a:srgbClr val="FFFF00"/>
                </a:solidFill>
              </a:rPr>
              <a:t>2000 to 2013 FBI study of active shooters, 56% openly expressed their violent thoughts or intent prior to attacking (Silver, Simons, &amp; Craun, 2018)</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359889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0517-E88D-4A74-A50B-788C3940D100}"/>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EC4BFDD4-217B-4F3F-9EC8-5748E4C11615}"/>
              </a:ext>
            </a:extLst>
          </p:cNvPr>
          <p:cNvSpPr>
            <a:spLocks noGrp="1"/>
          </p:cNvSpPr>
          <p:nvPr>
            <p:ph idx="1"/>
          </p:nvPr>
        </p:nvSpPr>
        <p:spPr>
          <a:xfrm>
            <a:off x="514350" y="1600200"/>
            <a:ext cx="9429750" cy="4525963"/>
          </a:xfrm>
        </p:spPr>
        <p:txBody>
          <a:bodyPr/>
          <a:lstStyle/>
          <a:p>
            <a:r>
              <a:rPr lang="en-US" b="1" dirty="0">
                <a:solidFill>
                  <a:srgbClr val="FFFF00"/>
                </a:solidFill>
              </a:rPr>
              <a:t>Leakage of violent thoughts/intent (87%)</a:t>
            </a:r>
          </a:p>
          <a:p>
            <a:r>
              <a:rPr lang="en-US" b="1" dirty="0">
                <a:solidFill>
                  <a:srgbClr val="FFFF00"/>
                </a:solidFill>
              </a:rPr>
              <a:t>Leakage of specific interest in mass killing (80%)</a:t>
            </a:r>
          </a:p>
          <a:p>
            <a:r>
              <a:rPr lang="en-US" b="1" dirty="0">
                <a:solidFill>
                  <a:srgbClr val="FFFF00"/>
                </a:solidFill>
              </a:rPr>
              <a:t>Concerning behavior reported to LE (80%)</a:t>
            </a:r>
          </a:p>
          <a:p>
            <a:r>
              <a:rPr lang="en-US" b="1" dirty="0">
                <a:solidFill>
                  <a:srgbClr val="FFFF00"/>
                </a:solidFill>
              </a:rPr>
              <a:t>Concerning interest in homicide reported LE (47%)</a:t>
            </a:r>
          </a:p>
          <a:p>
            <a:r>
              <a:rPr lang="en-US" b="1" dirty="0">
                <a:solidFill>
                  <a:srgbClr val="FFFF00"/>
                </a:solidFill>
              </a:rPr>
              <a:t>Firearms in mass shooting acquired legally (80%)</a:t>
            </a:r>
          </a:p>
        </p:txBody>
      </p:sp>
      <p:sp>
        <p:nvSpPr>
          <p:cNvPr id="4" name="Footer Placeholder 3">
            <a:extLst>
              <a:ext uri="{FF2B5EF4-FFF2-40B4-BE49-F238E27FC236}">
                <a16:creationId xmlns:a16="http://schemas.microsoft.com/office/drawing/2014/main" id="{7DC01FE0-AFA1-489C-ABFF-A8BA0E59B19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58686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94A0-ABA7-47F0-9377-36FAA94C2057}"/>
              </a:ext>
            </a:extLst>
          </p:cNvPr>
          <p:cNvSpPr>
            <a:spLocks noGrp="1"/>
          </p:cNvSpPr>
          <p:nvPr>
            <p:ph type="title"/>
          </p:nvPr>
        </p:nvSpPr>
        <p:spPr/>
        <p:txBody>
          <a:bodyPr/>
          <a:lstStyle/>
          <a:p>
            <a:r>
              <a:rPr lang="en-US" dirty="0">
                <a:solidFill>
                  <a:srgbClr val="FFFF00"/>
                </a:solidFill>
              </a:rPr>
              <a:t>Leakage and Reports to LE</a:t>
            </a:r>
            <a:br>
              <a:rPr lang="en-US" dirty="0">
                <a:solidFill>
                  <a:srgbClr val="FFFF00"/>
                </a:solidFill>
              </a:rPr>
            </a:br>
            <a:r>
              <a:rPr lang="en-US" dirty="0">
                <a:solidFill>
                  <a:srgbClr val="FFFF00"/>
                </a:solidFill>
              </a:rPr>
              <a:t>Lankford, 2019</a:t>
            </a:r>
          </a:p>
        </p:txBody>
      </p:sp>
      <p:sp>
        <p:nvSpPr>
          <p:cNvPr id="3" name="Content Placeholder 2">
            <a:extLst>
              <a:ext uri="{FF2B5EF4-FFF2-40B4-BE49-F238E27FC236}">
                <a16:creationId xmlns:a16="http://schemas.microsoft.com/office/drawing/2014/main" id="{EA76F395-4044-48C7-9161-AC42455CE8FA}"/>
              </a:ext>
            </a:extLst>
          </p:cNvPr>
          <p:cNvSpPr>
            <a:spLocks noGrp="1"/>
          </p:cNvSpPr>
          <p:nvPr>
            <p:ph idx="1"/>
          </p:nvPr>
        </p:nvSpPr>
        <p:spPr>
          <a:xfrm>
            <a:off x="419100" y="1924849"/>
            <a:ext cx="9258300" cy="4525963"/>
          </a:xfrm>
        </p:spPr>
        <p:txBody>
          <a:bodyPr/>
          <a:lstStyle/>
          <a:p>
            <a:pPr marL="514350" indent="-514350">
              <a:buFont typeface="+mj-lt"/>
              <a:buAutoNum type="arabicPeriod"/>
            </a:pPr>
            <a:r>
              <a:rPr lang="en-US" sz="2400" b="1" dirty="0">
                <a:solidFill>
                  <a:srgbClr val="FFFF00"/>
                </a:solidFill>
              </a:rPr>
              <a:t>Prevention appears possible in the vast majority of cases</a:t>
            </a:r>
          </a:p>
          <a:p>
            <a:pPr marL="514350" indent="-514350">
              <a:buFont typeface="+mj-lt"/>
              <a:buAutoNum type="arabicPeriod"/>
            </a:pPr>
            <a:r>
              <a:rPr lang="en-US" sz="2400" b="1" dirty="0">
                <a:solidFill>
                  <a:srgbClr val="FFFF00"/>
                </a:solidFill>
              </a:rPr>
              <a:t>Public should be educated, encouraged, and pressured to report leakage and warning signs to LE</a:t>
            </a:r>
          </a:p>
          <a:p>
            <a:pPr marL="514350" indent="-514350">
              <a:buFont typeface="+mj-lt"/>
              <a:buAutoNum type="arabicPeriod"/>
            </a:pPr>
            <a:r>
              <a:rPr lang="en-US" sz="2400" b="1" dirty="0">
                <a:solidFill>
                  <a:srgbClr val="FFFF00"/>
                </a:solidFill>
              </a:rPr>
              <a:t>LE needs to be educated and trained on how to more effectively investigate potential threats</a:t>
            </a:r>
          </a:p>
          <a:p>
            <a:pPr marL="514350" indent="-514350">
              <a:buFont typeface="+mj-lt"/>
              <a:buAutoNum type="arabicPeriod"/>
            </a:pPr>
            <a:r>
              <a:rPr lang="en-US" sz="2400" b="1" dirty="0">
                <a:solidFill>
                  <a:srgbClr val="FFFF00"/>
                </a:solidFill>
              </a:rPr>
              <a:t>Individuals who have admitted homicidal or suicidal thoughts or interest in committing mass shootings should be prohibited from purchasing or possessing firearms</a:t>
            </a:r>
          </a:p>
          <a:p>
            <a:endParaRPr lang="en-US" sz="2400" b="1" dirty="0">
              <a:solidFill>
                <a:srgbClr val="FFFF00"/>
              </a:solidFill>
            </a:endParaRPr>
          </a:p>
        </p:txBody>
      </p:sp>
      <p:sp>
        <p:nvSpPr>
          <p:cNvPr id="4" name="Footer Placeholder 3">
            <a:extLst>
              <a:ext uri="{FF2B5EF4-FFF2-40B4-BE49-F238E27FC236}">
                <a16:creationId xmlns:a16="http://schemas.microsoft.com/office/drawing/2014/main" id="{F9785F5D-4CD5-4C99-917B-B1BFADE18E14}"/>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6682130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Last resort</a:t>
            </a:r>
            <a:r>
              <a:rPr lang="en-US" altLang="en-US" b="1"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695561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Content Placeholder 2"/>
          <p:cNvSpPr>
            <a:spLocks noGrp="1"/>
          </p:cNvSpPr>
          <p:nvPr>
            <p:ph idx="1"/>
          </p:nvPr>
        </p:nvSpPr>
        <p:spPr>
          <a:xfrm>
            <a:off x="514350" y="4343400"/>
            <a:ext cx="9258300" cy="4495800"/>
          </a:xfrm>
        </p:spPr>
        <p:txBody>
          <a:bodyPr/>
          <a:lstStyle/>
          <a:p>
            <a:r>
              <a:rPr lang="en-US" altLang="en-US" b="1" dirty="0">
                <a:solidFill>
                  <a:srgbClr val="FFFF00"/>
                </a:solidFill>
                <a:latin typeface="+mn-lt"/>
              </a:rPr>
              <a:t>“If you have the knowledge and inspiration, all that’s left is to take action.”</a:t>
            </a:r>
          </a:p>
          <a:p>
            <a:pPr lvl="3"/>
            <a:r>
              <a:rPr lang="en-US" altLang="en-US" b="1" dirty="0">
                <a:solidFill>
                  <a:srgbClr val="FFFF00"/>
                </a:solidFill>
                <a:latin typeface="+mn-lt"/>
              </a:rPr>
              <a:t>Posted one week before April 15, 2013 Boston Marathon bombing by Dzhokhar Tsarnaev</a:t>
            </a:r>
          </a:p>
        </p:txBody>
      </p:sp>
      <p:pic>
        <p:nvPicPr>
          <p:cNvPr id="737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304800"/>
            <a:ext cx="66008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8180282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b="1" u="sng" dirty="0">
                <a:solidFill>
                  <a:srgbClr val="FFFF00"/>
                </a:solidFill>
                <a:latin typeface="+mn-lt"/>
              </a:rPr>
              <a:t>Directly communicated threat</a:t>
            </a:r>
            <a:r>
              <a:rPr lang="en-US" b="1" dirty="0">
                <a:solidFill>
                  <a:srgbClr val="FFFF00"/>
                </a:solidFill>
                <a:latin typeface="+mn-lt"/>
              </a:rPr>
              <a:t> warning behavior</a:t>
            </a:r>
          </a:p>
        </p:txBody>
      </p:sp>
      <p:sp>
        <p:nvSpPr>
          <p:cNvPr id="74755" name="Rectangle 3"/>
          <p:cNvSpPr>
            <a:spLocks noGrp="1" noChangeArrowheads="1"/>
          </p:cNvSpPr>
          <p:nvPr>
            <p:ph type="body" idx="1"/>
          </p:nvPr>
        </p:nvSpPr>
        <p:spPr>
          <a:xfrm>
            <a:off x="114300" y="22860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of a direct threat to the target or law enforcement beforehand.  A threat is a written or oral communication that implicitly or explicitly states a wish or intent to damage, injure, or kill the target, or individuals symbolically or actually associated with the target. </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7025989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33600"/>
            <a:ext cx="9258300" cy="1143000"/>
          </a:xfrm>
        </p:spPr>
        <p:txBody>
          <a:bodyPr/>
          <a:lstStyle/>
          <a:p>
            <a:r>
              <a:rPr lang="en-US" dirty="0">
                <a:solidFill>
                  <a:srgbClr val="FFFF00"/>
                </a:solidFill>
                <a:latin typeface="+mn-lt"/>
              </a:rPr>
              <a:t>Implementation of Threat Assessment and Management</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981995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a:xfrm>
            <a:off x="419100" y="1295400"/>
            <a:ext cx="9258300" cy="4525963"/>
          </a:xfrm>
        </p:spPr>
        <p:txBody>
          <a:bodyPr/>
          <a:lstStyle/>
          <a:p>
            <a:pPr marL="514350" indent="-514350">
              <a:buFont typeface="+mj-lt"/>
              <a:buAutoNum type="arabicPeriod"/>
            </a:pPr>
            <a:r>
              <a:rPr lang="en-US" sz="2000" b="1" dirty="0">
                <a:solidFill>
                  <a:srgbClr val="FFFF00"/>
                </a:solidFill>
              </a:rPr>
              <a:t>Case Manager/Team Leader/Lead</a:t>
            </a:r>
          </a:p>
          <a:p>
            <a:pPr marL="514350" indent="-514350">
              <a:buFont typeface="+mj-lt"/>
              <a:buAutoNum type="arabicPeriod"/>
            </a:pPr>
            <a:r>
              <a:rPr lang="en-US" sz="2000" b="1" dirty="0">
                <a:solidFill>
                  <a:srgbClr val="FFFF00"/>
                </a:solidFill>
              </a:rPr>
              <a:t>Administrative Staff /HR/ER</a:t>
            </a:r>
          </a:p>
          <a:p>
            <a:pPr marL="514350" indent="-514350">
              <a:buFont typeface="+mj-lt"/>
              <a:buAutoNum type="arabicPeriod"/>
            </a:pPr>
            <a:r>
              <a:rPr lang="en-US" sz="2000" b="1" dirty="0">
                <a:solidFill>
                  <a:srgbClr val="FFFF00"/>
                </a:solidFill>
              </a:rPr>
              <a:t>Teacher/Counselor/Mental Health Professional</a:t>
            </a:r>
          </a:p>
          <a:p>
            <a:pPr marL="514350" indent="-514350">
              <a:buFont typeface="+mj-lt"/>
              <a:buAutoNum type="arabicPeriod"/>
            </a:pPr>
            <a:r>
              <a:rPr lang="en-US" sz="2000" b="1" dirty="0">
                <a:solidFill>
                  <a:srgbClr val="FFFF00"/>
                </a:solidFill>
              </a:rPr>
              <a:t>Law Enforcement – Security – Campus Police </a:t>
            </a:r>
          </a:p>
          <a:p>
            <a:pPr marL="514350" indent="-514350">
              <a:buFont typeface="+mj-lt"/>
              <a:buAutoNum type="arabicPeriod"/>
            </a:pPr>
            <a:r>
              <a:rPr lang="en-US" sz="2000" b="1" dirty="0">
                <a:solidFill>
                  <a:srgbClr val="FFFF00"/>
                </a:solidFill>
              </a:rPr>
              <a:t>Attorney</a:t>
            </a:r>
          </a:p>
          <a:p>
            <a:pPr marL="514350" indent="-514350">
              <a:buFont typeface="+mj-lt"/>
              <a:buAutoNum type="arabicPeriod"/>
            </a:pPr>
            <a:r>
              <a:rPr lang="en-US" sz="2000" b="1" i="1" u="sng" dirty="0">
                <a:solidFill>
                  <a:srgbClr val="FFC000"/>
                </a:solidFill>
              </a:rPr>
              <a:t>Vetted</a:t>
            </a:r>
            <a:r>
              <a:rPr lang="en-US" sz="2000" b="1" i="1" dirty="0">
                <a:solidFill>
                  <a:srgbClr val="FFC000"/>
                </a:solidFill>
              </a:rPr>
              <a:t> External referral sources for Threat Assessment</a:t>
            </a:r>
          </a:p>
          <a:p>
            <a:pPr marL="514350" indent="-514350">
              <a:buFont typeface="+mj-lt"/>
              <a:buAutoNum type="arabicPeriod"/>
            </a:pPr>
            <a:r>
              <a:rPr lang="en-US" sz="2000" b="1" i="1" dirty="0">
                <a:solidFill>
                  <a:srgbClr val="FFC000"/>
                </a:solidFill>
              </a:rPr>
              <a:t>Ad-hoc members, as needed</a:t>
            </a:r>
          </a:p>
          <a:p>
            <a:pPr marL="514350" indent="-514350">
              <a:buFont typeface="+mj-lt"/>
              <a:buAutoNum type="arabicPeriod"/>
            </a:pPr>
            <a:endParaRPr lang="en-US" sz="2000" b="1" dirty="0"/>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6616270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 Team</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400" b="1" dirty="0">
                <a:solidFill>
                  <a:srgbClr val="FFFF00"/>
                </a:solidFill>
              </a:rPr>
              <a:t>Each person/member has identified task/role</a:t>
            </a:r>
          </a:p>
          <a:p>
            <a:pPr>
              <a:buFont typeface="Wingdings" panose="05000000000000000000" pitchFamily="2" charset="2"/>
              <a:buChar char="ü"/>
            </a:pPr>
            <a:r>
              <a:rPr lang="en-US" sz="2400" b="1" dirty="0">
                <a:solidFill>
                  <a:srgbClr val="FFFF00"/>
                </a:solidFill>
              </a:rPr>
              <a:t>Documentation guidelines</a:t>
            </a:r>
          </a:p>
          <a:p>
            <a:pPr>
              <a:buFont typeface="Wingdings" panose="05000000000000000000" pitchFamily="2" charset="2"/>
              <a:buChar char="ü"/>
            </a:pPr>
            <a:r>
              <a:rPr lang="en-US" sz="2400" b="1" dirty="0">
                <a:solidFill>
                  <a:srgbClr val="FFFF00"/>
                </a:solidFill>
              </a:rPr>
              <a:t>Legal issues</a:t>
            </a:r>
          </a:p>
          <a:p>
            <a:pPr>
              <a:buFont typeface="Wingdings" panose="05000000000000000000" pitchFamily="2" charset="2"/>
              <a:buChar char="ü"/>
            </a:pPr>
            <a:r>
              <a:rPr lang="en-US" sz="2400" b="1" dirty="0">
                <a:solidFill>
                  <a:srgbClr val="FFFF00"/>
                </a:solidFill>
              </a:rPr>
              <a:t>Developing timelines</a:t>
            </a:r>
          </a:p>
          <a:p>
            <a:pPr lvl="1">
              <a:buFont typeface="Wingdings" panose="05000000000000000000" pitchFamily="2" charset="2"/>
              <a:buChar char="ü"/>
            </a:pPr>
            <a:r>
              <a:rPr lang="en-US" sz="2000" b="1" dirty="0">
                <a:solidFill>
                  <a:srgbClr val="FFFF00"/>
                </a:solidFill>
              </a:rPr>
              <a:t>Constantly monitored and logged/altered with specific dates/times</a:t>
            </a:r>
          </a:p>
          <a:p>
            <a:pPr>
              <a:buFont typeface="Wingdings" panose="05000000000000000000" pitchFamily="2" charset="2"/>
              <a:buChar char="ü"/>
            </a:pPr>
            <a:r>
              <a:rPr lang="en-US" sz="2400" b="1" dirty="0">
                <a:solidFill>
                  <a:srgbClr val="FFFF00"/>
                </a:solidFill>
              </a:rPr>
              <a:t>Managing information</a:t>
            </a:r>
          </a:p>
          <a:p>
            <a:pPr lvl="1">
              <a:buFont typeface="Wingdings" panose="05000000000000000000" pitchFamily="2" charset="2"/>
              <a:buChar char="ü"/>
            </a:pPr>
            <a:r>
              <a:rPr lang="en-US" sz="2000" b="1" dirty="0">
                <a:solidFill>
                  <a:srgbClr val="FFFF00"/>
                </a:solidFill>
              </a:rPr>
              <a:t>Ensure validity, reliability</a:t>
            </a:r>
          </a:p>
          <a:p>
            <a:pPr lvl="1">
              <a:buFont typeface="Wingdings" panose="05000000000000000000" pitchFamily="2" charset="2"/>
              <a:buChar char="ü"/>
            </a:pPr>
            <a:r>
              <a:rPr lang="en-US" sz="2000" b="1" dirty="0">
                <a:solidFill>
                  <a:srgbClr val="FFFF00"/>
                </a:solidFill>
              </a:rPr>
              <a:t>Maintain position of healthy skepticism</a:t>
            </a:r>
          </a:p>
          <a:p>
            <a:pPr>
              <a:buFont typeface="Wingdings" panose="05000000000000000000" pitchFamily="2" charset="2"/>
              <a:buChar char="ü"/>
            </a:pPr>
            <a:r>
              <a:rPr lang="en-US" sz="2400" b="1" dirty="0">
                <a:solidFill>
                  <a:srgbClr val="FFFF00"/>
                </a:solidFill>
              </a:rPr>
              <a:t>Referral source educated about providing all information</a:t>
            </a:r>
          </a:p>
          <a:p>
            <a:pPr lvl="1">
              <a:buFont typeface="Wingdings" panose="05000000000000000000" pitchFamily="2" charset="2"/>
              <a:buChar char="ü"/>
            </a:pPr>
            <a:r>
              <a:rPr lang="en-US" sz="2000" b="1" dirty="0">
                <a:solidFill>
                  <a:srgbClr val="FFFF00"/>
                </a:solidFill>
              </a:rPr>
              <a:t>silo effect</a:t>
            </a: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683350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 Logistics</a:t>
            </a:r>
          </a:p>
        </p:txBody>
      </p:sp>
      <p:sp>
        <p:nvSpPr>
          <p:cNvPr id="3" name="Content Placeholder 2"/>
          <p:cNvSpPr>
            <a:spLocks noGrp="1"/>
          </p:cNvSpPr>
          <p:nvPr>
            <p:ph idx="1"/>
          </p:nvPr>
        </p:nvSpPr>
        <p:spPr>
          <a:xfrm>
            <a:off x="514350" y="1402102"/>
            <a:ext cx="9258300" cy="4525963"/>
          </a:xfrm>
        </p:spPr>
        <p:txBody>
          <a:bodyPr/>
          <a:lstStyle/>
          <a:p>
            <a:pPr marL="514350" indent="-514350">
              <a:buAutoNum type="arabicPeriod"/>
            </a:pPr>
            <a:r>
              <a:rPr lang="en-US" b="1" dirty="0">
                <a:solidFill>
                  <a:srgbClr val="FFFF00"/>
                </a:solidFill>
              </a:rPr>
              <a:t>Call from potential referral source.</a:t>
            </a:r>
          </a:p>
          <a:p>
            <a:pPr marL="514350" indent="-514350">
              <a:buAutoNum type="arabicPeriod"/>
            </a:pPr>
            <a:r>
              <a:rPr lang="en-US" b="1" dirty="0">
                <a:solidFill>
                  <a:srgbClr val="FFFF00"/>
                </a:solidFill>
              </a:rPr>
              <a:t>Determine urgency of matter-can you respond.</a:t>
            </a:r>
          </a:p>
          <a:p>
            <a:pPr marL="514350" indent="-514350">
              <a:buAutoNum type="arabicPeriod"/>
            </a:pPr>
            <a:r>
              <a:rPr lang="en-US" b="1" dirty="0">
                <a:solidFill>
                  <a:srgbClr val="FFFF00"/>
                </a:solidFill>
              </a:rPr>
              <a:t>Contractual services with retaining party (if necessary).</a:t>
            </a:r>
          </a:p>
          <a:p>
            <a:pPr marL="514350" indent="-514350">
              <a:buAutoNum type="arabicPeriod"/>
            </a:pPr>
            <a:r>
              <a:rPr lang="en-US" b="1" dirty="0">
                <a:solidFill>
                  <a:srgbClr val="FFFF00"/>
                </a:solidFill>
              </a:rPr>
              <a:t>Identify parameters of assessment.</a:t>
            </a:r>
          </a:p>
          <a:p>
            <a:pPr marL="514350" indent="-514350">
              <a:buAutoNum type="arabicPeriod"/>
            </a:pPr>
            <a:r>
              <a:rPr lang="en-US" b="1" dirty="0">
                <a:solidFill>
                  <a:srgbClr val="FFFF00"/>
                </a:solidFill>
              </a:rPr>
              <a:t>Conduct assessment.</a:t>
            </a:r>
          </a:p>
          <a:p>
            <a:pPr marL="514350" indent="-514350">
              <a:buAutoNum type="arabicPeriod"/>
            </a:pPr>
            <a:r>
              <a:rPr lang="en-US" b="1" dirty="0">
                <a:solidFill>
                  <a:srgbClr val="FFFF00"/>
                </a:solidFill>
              </a:rPr>
              <a:t>Provide feedback, orally or in writing.</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04427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FFFF00"/>
                </a:solidFill>
                <a:latin typeface="+mn-lt"/>
              </a:rPr>
              <a:t>BTAM Goals</a:t>
            </a:r>
          </a:p>
        </p:txBody>
      </p:sp>
      <p:sp>
        <p:nvSpPr>
          <p:cNvPr id="3" name="Content Placeholder 2"/>
          <p:cNvSpPr>
            <a:spLocks noGrp="1"/>
          </p:cNvSpPr>
          <p:nvPr>
            <p:ph idx="1"/>
          </p:nvPr>
        </p:nvSpPr>
        <p:spPr>
          <a:xfrm>
            <a:off x="514350" y="1334005"/>
            <a:ext cx="9258300" cy="5029200"/>
          </a:xfrm>
        </p:spPr>
        <p:txBody>
          <a:bodyPr/>
          <a:lstStyle/>
          <a:p>
            <a:pPr marL="914400" lvl="1" indent="-514350">
              <a:buFont typeface="+mj-lt"/>
              <a:buAutoNum type="arabicPeriod"/>
            </a:pPr>
            <a:r>
              <a:rPr lang="en-US" sz="3200" b="1" dirty="0">
                <a:solidFill>
                  <a:srgbClr val="FFFF00"/>
                </a:solidFill>
                <a:latin typeface="+mn-lt"/>
              </a:rPr>
              <a:t>Piece together information</a:t>
            </a:r>
          </a:p>
          <a:p>
            <a:pPr marL="914400" lvl="1" indent="-514350">
              <a:buFont typeface="+mj-lt"/>
              <a:buAutoNum type="arabicPeriod"/>
            </a:pPr>
            <a:r>
              <a:rPr lang="en-US" sz="3200" b="1" dirty="0">
                <a:solidFill>
                  <a:srgbClr val="FFFF00"/>
                </a:solidFill>
              </a:rPr>
              <a:t>Redirect subject of interest’s motion away from the path toward violence.</a:t>
            </a:r>
          </a:p>
          <a:p>
            <a:pPr marL="914400" lvl="1" indent="-514350">
              <a:buFont typeface="+mj-lt"/>
              <a:buAutoNum type="arabicPeriod"/>
            </a:pPr>
            <a:r>
              <a:rPr lang="en-US" sz="3200" b="1" dirty="0">
                <a:solidFill>
                  <a:srgbClr val="FFFF00"/>
                </a:solidFill>
              </a:rPr>
              <a:t>Engage in a non-adversarial manner</a:t>
            </a:r>
            <a:r>
              <a:rPr lang="en-US" sz="3200" b="1" dirty="0">
                <a:solidFill>
                  <a:srgbClr val="FFFF00"/>
                </a:solidFill>
                <a:latin typeface="+mn-lt"/>
              </a:rPr>
              <a:t>.</a:t>
            </a:r>
          </a:p>
          <a:p>
            <a:pPr marL="914400" lvl="1" indent="-514350">
              <a:buFont typeface="+mj-lt"/>
              <a:buAutoNum type="arabicPeriod"/>
            </a:pPr>
            <a:r>
              <a:rPr lang="en-US" sz="3200" b="1" dirty="0">
                <a:solidFill>
                  <a:srgbClr val="FFFF00"/>
                </a:solidFill>
              </a:rPr>
              <a:t>Involves engaging subject of interest.</a:t>
            </a:r>
          </a:p>
          <a:p>
            <a:pPr marL="914400" lvl="1" indent="-514350">
              <a:buFont typeface="+mj-lt"/>
              <a:buAutoNum type="arabicPeriod"/>
            </a:pPr>
            <a:r>
              <a:rPr lang="en-US" sz="3200" b="1" dirty="0">
                <a:solidFill>
                  <a:srgbClr val="FFFF00"/>
                </a:solidFill>
              </a:rPr>
              <a:t>Casts a wide net.</a:t>
            </a:r>
          </a:p>
          <a:p>
            <a:pPr marL="914400" lvl="1" indent="-514350">
              <a:buFont typeface="+mj-lt"/>
              <a:buAutoNum type="arabicPeriod"/>
            </a:pPr>
            <a:r>
              <a:rPr lang="en-US" sz="3200" b="1" dirty="0">
                <a:solidFill>
                  <a:srgbClr val="FFFF00"/>
                </a:solidFill>
                <a:latin typeface="+mn-lt"/>
              </a:rPr>
              <a:t>Behavior of team does not exacerbate the situation.</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7513841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BTAM Role and Responsibilities</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295400"/>
            <a:ext cx="9258300" cy="4525963"/>
          </a:xfrm>
        </p:spPr>
        <p:txBody>
          <a:bodyPr/>
          <a:lstStyle/>
          <a:p>
            <a:pPr marL="514350" indent="-514350">
              <a:buFont typeface="+mj-lt"/>
              <a:buAutoNum type="arabicPeriod"/>
            </a:pPr>
            <a:r>
              <a:rPr lang="en-US" sz="2800" b="1" dirty="0">
                <a:solidFill>
                  <a:srgbClr val="FFFF00"/>
                </a:solidFill>
              </a:rPr>
              <a:t>Identify prohibited and concerning behaviors</a:t>
            </a:r>
          </a:p>
          <a:p>
            <a:pPr marL="514350" indent="-514350">
              <a:buFont typeface="+mj-lt"/>
              <a:buAutoNum type="arabicPeriod"/>
            </a:pPr>
            <a:r>
              <a:rPr lang="en-US" sz="2800" b="1" dirty="0">
                <a:solidFill>
                  <a:srgbClr val="FFFF00"/>
                </a:solidFill>
              </a:rPr>
              <a:t>Create central reporting mechanism</a:t>
            </a:r>
          </a:p>
          <a:p>
            <a:pPr marL="514350" indent="-514350">
              <a:buFont typeface="+mj-lt"/>
              <a:buAutoNum type="arabicPeriod"/>
            </a:pPr>
            <a:r>
              <a:rPr lang="en-US" sz="2800" b="1" dirty="0">
                <a:solidFill>
                  <a:srgbClr val="FFFF00"/>
                </a:solidFill>
              </a:rPr>
              <a:t>Determine level threshold for LE intervention</a:t>
            </a:r>
          </a:p>
          <a:p>
            <a:pPr marL="514350" indent="-514350">
              <a:buFont typeface="+mj-lt"/>
              <a:buAutoNum type="arabicPeriod"/>
            </a:pPr>
            <a:r>
              <a:rPr lang="en-US" sz="2800" b="1" dirty="0">
                <a:solidFill>
                  <a:srgbClr val="FFFF00"/>
                </a:solidFill>
              </a:rPr>
              <a:t>Establish clear assessment procedures</a:t>
            </a:r>
          </a:p>
          <a:p>
            <a:pPr marL="514350" indent="-514350">
              <a:buFont typeface="+mj-lt"/>
              <a:buAutoNum type="arabicPeriod"/>
            </a:pPr>
            <a:r>
              <a:rPr lang="en-US" sz="2800" b="1" dirty="0">
                <a:solidFill>
                  <a:srgbClr val="FFFF00"/>
                </a:solidFill>
              </a:rPr>
              <a:t>Develop risk </a:t>
            </a:r>
            <a:r>
              <a:rPr lang="en-US" sz="2800" b="1" u="sng" dirty="0">
                <a:solidFill>
                  <a:srgbClr val="FFFF00"/>
                </a:solidFill>
              </a:rPr>
              <a:t>management</a:t>
            </a:r>
            <a:r>
              <a:rPr lang="en-US" sz="2800" b="1" dirty="0">
                <a:solidFill>
                  <a:srgbClr val="FFFF00"/>
                </a:solidFill>
              </a:rPr>
              <a:t> options</a:t>
            </a:r>
          </a:p>
          <a:p>
            <a:pPr marL="514350" indent="-514350">
              <a:buFont typeface="+mj-lt"/>
              <a:buAutoNum type="arabicPeriod"/>
            </a:pPr>
            <a:r>
              <a:rPr lang="en-US" sz="2800" b="1" dirty="0">
                <a:solidFill>
                  <a:srgbClr val="FFFF00"/>
                </a:solidFill>
              </a:rPr>
              <a:t>Create and promote safe school climates</a:t>
            </a:r>
          </a:p>
          <a:p>
            <a:pPr marL="514350" indent="-514350">
              <a:buFont typeface="+mj-lt"/>
              <a:buAutoNum type="arabicPeriod"/>
            </a:pPr>
            <a:r>
              <a:rPr lang="en-US" sz="2800" b="1" dirty="0">
                <a:solidFill>
                  <a:srgbClr val="FFFF00"/>
                </a:solidFill>
              </a:rPr>
              <a:t>Conduct training for all stakeholders</a:t>
            </a:r>
          </a:p>
          <a:p>
            <a:pPr marL="514350" indent="-514350">
              <a:buFont typeface="+mj-lt"/>
              <a:buAutoNum type="arabicPeriod"/>
            </a:pPr>
            <a:endParaRPr lang="en-US" sz="2800" b="1" dirty="0">
              <a:solidFill>
                <a:srgbClr val="FFFF00"/>
              </a:solidFill>
            </a:endParaRPr>
          </a:p>
          <a:p>
            <a:pPr marL="514350" indent="-514350" algn="ctr">
              <a:buAutoNum type="arabicPeriod"/>
            </a:pPr>
            <a:endParaRPr lang="en-US" sz="2800" b="1" dirty="0">
              <a:solidFill>
                <a:srgbClr val="FFFF00"/>
              </a:solidFill>
            </a:endParaRPr>
          </a:p>
          <a:p>
            <a:pPr marL="0" indent="0" algn="ctr">
              <a:buNone/>
            </a:pPr>
            <a:endParaRPr lang="en-US" sz="2800" b="1" dirty="0">
              <a:solidFill>
                <a:srgbClr val="FFFF00"/>
              </a:solidFill>
            </a:endParaRPr>
          </a:p>
        </p:txBody>
      </p:sp>
    </p:spTree>
    <p:extLst>
      <p:ext uri="{BB962C8B-B14F-4D97-AF65-F5344CB8AC3E}">
        <p14:creationId xmlns:p14="http://schemas.microsoft.com/office/powerpoint/2010/main" val="10512068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Technical solutions are addressed with few small adjustments by one authority and within organizational boundaries (e.g., metal detector, video surveillance system).</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5606495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Adaptive solutions include number ongoing TA trainings, assessing more students for threats, and increasing the number of indicators on the TAT screener.  </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7105747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Benefit of Adaptive Solutions</a:t>
            </a:r>
            <a:br>
              <a:rPr lang="en-US" dirty="0">
                <a:solidFill>
                  <a:srgbClr val="FFFF00"/>
                </a:solidFill>
              </a:rPr>
            </a:br>
            <a:r>
              <a:rPr lang="en-US"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2800" b="1" dirty="0">
                <a:solidFill>
                  <a:srgbClr val="FFFF00"/>
                </a:solidFill>
              </a:rPr>
              <a:t>Adaptive solutions require multiple authorities, crossover organizational boundaries (e.g., schools, mental health, and criminal justice) but elicit emotional responses, and face resistance.  </a:t>
            </a:r>
          </a:p>
          <a:p>
            <a:endParaRPr lang="en-US" sz="2800" b="1" dirty="0">
              <a:solidFill>
                <a:srgbClr val="FFFF00"/>
              </a:solidFill>
            </a:endParaRPr>
          </a:p>
          <a:p>
            <a:r>
              <a:rPr lang="en-US" sz="2800" b="1" dirty="0">
                <a:solidFill>
                  <a:srgbClr val="FFFF00"/>
                </a:solidFill>
              </a:rPr>
              <a:t>Adaptive solutions require that school officials share information to promote a “culture of safety,” adopt  continuous improvements to threat assessment, monitor quality of threat assessment and engage in safety planning implementation process.</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047608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4335-E442-7E1F-849F-E950E2365E38}"/>
              </a:ext>
            </a:extLst>
          </p:cNvPr>
          <p:cNvSpPr>
            <a:spLocks noGrp="1"/>
          </p:cNvSpPr>
          <p:nvPr>
            <p:ph type="title"/>
          </p:nvPr>
        </p:nvSpPr>
        <p:spPr>
          <a:xfrm>
            <a:off x="514350" y="2057400"/>
            <a:ext cx="9258300" cy="1143000"/>
          </a:xfrm>
        </p:spPr>
        <p:txBody>
          <a:bodyPr/>
          <a:lstStyle/>
          <a:p>
            <a:r>
              <a:rPr lang="en-US" dirty="0">
                <a:solidFill>
                  <a:srgbClr val="FFFF00"/>
                </a:solidFill>
              </a:rPr>
              <a:t>Relevant for K-12 Settings</a:t>
            </a:r>
            <a:br>
              <a:rPr lang="en-US" dirty="0">
                <a:solidFill>
                  <a:srgbClr val="FFFF00"/>
                </a:solidFill>
              </a:rPr>
            </a:br>
            <a:r>
              <a:rPr lang="en-US" dirty="0">
                <a:solidFill>
                  <a:srgbClr val="FFFF00"/>
                </a:solidFill>
              </a:rPr>
              <a:t>Behavioral Threat Assessment and Management</a:t>
            </a:r>
          </a:p>
        </p:txBody>
      </p:sp>
      <p:sp>
        <p:nvSpPr>
          <p:cNvPr id="4" name="Footer Placeholder 3">
            <a:extLst>
              <a:ext uri="{FF2B5EF4-FFF2-40B4-BE49-F238E27FC236}">
                <a16:creationId xmlns:a16="http://schemas.microsoft.com/office/drawing/2014/main" id="{0FE8791C-60FB-E5DE-B80E-7BD37CD5A9B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056696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a:pPr>
            <a:r>
              <a:rPr lang="en-US" sz="2800" b="1" dirty="0">
                <a:solidFill>
                  <a:srgbClr val="FFFF00"/>
                </a:solidFill>
              </a:rPr>
              <a:t>There is no profile of a student attacker, nor is there a profile for the type of school that has been targeted.</a:t>
            </a:r>
          </a:p>
          <a:p>
            <a:pPr marL="514350" indent="-514350">
              <a:buFont typeface="+mj-lt"/>
              <a:buAutoNum type="arabicPeriod"/>
            </a:pPr>
            <a:r>
              <a:rPr lang="en-US" sz="2800" b="1" dirty="0">
                <a:solidFill>
                  <a:srgbClr val="FFFF00"/>
                </a:solidFill>
              </a:rPr>
              <a:t>Attackers usually had multiple motives, the most common involving a grievance with classmates.</a:t>
            </a:r>
          </a:p>
          <a:p>
            <a:pPr marL="914400" lvl="1" indent="-514350">
              <a:buFont typeface="+mj-lt"/>
              <a:buAutoNum type="arabicPeriod"/>
            </a:pPr>
            <a:r>
              <a:rPr lang="en-US" sz="2400" b="1" dirty="0">
                <a:solidFill>
                  <a:srgbClr val="FFFF00"/>
                </a:solidFill>
              </a:rPr>
              <a:t>83% male; 17% female </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689841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startAt="3"/>
            </a:pPr>
            <a:r>
              <a:rPr lang="en-US" sz="2800" b="1" dirty="0">
                <a:solidFill>
                  <a:srgbClr val="FFFF00"/>
                </a:solidFill>
              </a:rPr>
              <a:t>Most attackers used firearms, and firearms were most often acquired from the home.</a:t>
            </a:r>
          </a:p>
          <a:p>
            <a:pPr marL="514350" indent="-514350">
              <a:buFont typeface="+mj-lt"/>
              <a:buAutoNum type="arabicPeriod" startAt="3"/>
            </a:pPr>
            <a:r>
              <a:rPr lang="en-US" sz="2800" b="1" dirty="0">
                <a:solidFill>
                  <a:srgbClr val="FFFF00"/>
                </a:solidFill>
              </a:rPr>
              <a:t>Most attackers had experienced psychological, behavioral, or developmental symptoms.</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699263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5"/>
            </a:pPr>
            <a:r>
              <a:rPr lang="en-US" b="1" dirty="0">
                <a:solidFill>
                  <a:srgbClr val="FFFF00"/>
                </a:solidFill>
              </a:rPr>
              <a:t>Half of the attackers had interests in violent topics.</a:t>
            </a:r>
          </a:p>
          <a:p>
            <a:pPr marL="514350" indent="-514350">
              <a:buFont typeface="+mj-lt"/>
              <a:buAutoNum type="arabicPeriod" startAt="5"/>
            </a:pPr>
            <a:r>
              <a:rPr lang="en-US" b="1" dirty="0">
                <a:solidFill>
                  <a:srgbClr val="FFFF00"/>
                </a:solidFill>
              </a:rPr>
              <a:t>All attackers experienced social stressors involving their relationships with peers and/or romantic partners.</a:t>
            </a: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1466539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7"/>
            </a:pPr>
            <a:r>
              <a:rPr lang="en-US" b="1" dirty="0">
                <a:solidFill>
                  <a:srgbClr val="FFFF00"/>
                </a:solidFill>
              </a:rPr>
              <a:t>Nearly every attacker experienced negative home life factors.</a:t>
            </a:r>
          </a:p>
          <a:p>
            <a:pPr marL="514350" indent="-514350">
              <a:buFont typeface="+mj-lt"/>
              <a:buAutoNum type="arabicPeriod" startAt="7"/>
            </a:pPr>
            <a:r>
              <a:rPr lang="en-US" b="1" dirty="0">
                <a:solidFill>
                  <a:srgbClr val="FFFF00"/>
                </a:solidFill>
              </a:rPr>
              <a:t>Most attackers had a history of school disciplinary actions, and many had prior contact with law enforcement.</a:t>
            </a:r>
          </a:p>
          <a:p>
            <a:pPr marL="514350" indent="-514350">
              <a:buFont typeface="+mj-lt"/>
              <a:buAutoNum type="arabicPeriod" startAt="7"/>
            </a:pPr>
            <a:endParaRPr lang="en-US" b="1" dirty="0">
              <a:solidFill>
                <a:srgbClr val="FFFF00"/>
              </a:solidFill>
            </a:endParaRP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621127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b="0" dirty="0">
                <a:solidFill>
                  <a:srgbClr val="FFFF00"/>
                </a:solidFill>
              </a:rPr>
              <a:t>PROTECTING AMERICA’S SCHOOLS: A U.S. SECRET SERVICE ANALYSIS</a:t>
            </a:r>
            <a:br>
              <a:rPr lang="en-US" sz="1600" b="0" dirty="0">
                <a:solidFill>
                  <a:srgbClr val="FFFF00"/>
                </a:solidFill>
              </a:rPr>
            </a:br>
            <a:r>
              <a:rPr lang="en-US" sz="1600" b="0" dirty="0">
                <a:solidFill>
                  <a:srgbClr val="FFFF00"/>
                </a:solidFill>
              </a:rPr>
              <a:t>OF TARGETED SCHOOL VIOLENCE (2019)</a:t>
            </a:r>
            <a:br>
              <a:rPr lang="en-US" sz="1600" b="0" dirty="0">
                <a:solidFill>
                  <a:srgbClr val="FFFF00"/>
                </a:solidFill>
              </a:rPr>
            </a:br>
            <a:r>
              <a:rPr lang="en-US" sz="1000" b="0" dirty="0">
                <a:solidFill>
                  <a:srgbClr val="FFFF00"/>
                </a:solidFill>
              </a:rPr>
              <a:t>U.S. Department of Homeland Security UNITED STATES SECRET SERVICE</a:t>
            </a:r>
            <a:br>
              <a:rPr lang="en-US" sz="1000" b="0" dirty="0">
                <a:solidFill>
                  <a:srgbClr val="FFFF00"/>
                </a:solidFill>
              </a:rPr>
            </a:br>
            <a:r>
              <a:rPr lang="en-US" sz="1000" b="0" dirty="0">
                <a:solidFill>
                  <a:srgbClr val="FFFF00"/>
                </a:solidFill>
              </a:rPr>
              <a:t>National Threat Assessment Center</a:t>
            </a:r>
            <a:endParaRPr lang="en-US" sz="1000" dirty="0">
              <a:solidFill>
                <a:srgbClr val="FFFF00"/>
              </a:solidFill>
            </a:endParaRP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742950" indent="-742950">
              <a:buFont typeface="+mj-lt"/>
              <a:buAutoNum type="arabicPeriod" startAt="9"/>
            </a:pPr>
            <a:r>
              <a:rPr lang="en-US" sz="3600" b="1" u="sng" dirty="0">
                <a:solidFill>
                  <a:srgbClr val="FF0000"/>
                </a:solidFill>
              </a:rPr>
              <a:t>All</a:t>
            </a:r>
            <a:r>
              <a:rPr lang="en-US" sz="3600" b="1" dirty="0">
                <a:solidFill>
                  <a:srgbClr val="FFFF00"/>
                </a:solidFill>
              </a:rPr>
              <a:t> attackers exhibited concerning behaviors. </a:t>
            </a:r>
          </a:p>
          <a:p>
            <a:pPr marL="1143000" lvl="1" indent="-742950"/>
            <a:r>
              <a:rPr lang="en-US" sz="3200" b="1" dirty="0">
                <a:solidFill>
                  <a:srgbClr val="FFFF00"/>
                </a:solidFill>
              </a:rPr>
              <a:t>Most elicited concern from others, and most communicated their intent to attack.</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097638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 </a:t>
            </a:r>
            <a:r>
              <a:rPr lang="en-US" sz="2800" dirty="0">
                <a:solidFill>
                  <a:srgbClr val="FFFF00"/>
                </a:solidFill>
              </a:rPr>
              <a:t>Comprehensive </a:t>
            </a:r>
            <a:r>
              <a:rPr lang="en-US" sz="2800" b="1" dirty="0">
                <a:solidFill>
                  <a:srgbClr val="FFFF00"/>
                </a:solidFill>
              </a:rPr>
              <a:t>Student Threat Assessment Guidelines (CSTAG) </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1: </a:t>
            </a:r>
          </a:p>
          <a:p>
            <a:pPr marL="457200" indent="-457200">
              <a:buFont typeface="+mj-lt"/>
              <a:buAutoNum type="arabicPeriod"/>
            </a:pPr>
            <a:r>
              <a:rPr lang="en-US" sz="2000" b="1" dirty="0">
                <a:solidFill>
                  <a:srgbClr val="FFFF00"/>
                </a:solidFill>
              </a:rPr>
              <a:t>TAT evaluates the threat by interviewing subject of interest</a:t>
            </a:r>
          </a:p>
          <a:p>
            <a:pPr marL="457200" indent="-457200">
              <a:buFont typeface="+mj-lt"/>
              <a:buAutoNum type="arabicPeriod"/>
            </a:pPr>
            <a:r>
              <a:rPr lang="en-US" sz="2000" b="1" dirty="0">
                <a:solidFill>
                  <a:srgbClr val="FFFF00"/>
                </a:solidFill>
              </a:rPr>
              <a:t>Document/note exact content of the threat </a:t>
            </a:r>
          </a:p>
          <a:p>
            <a:pPr marL="457200" indent="-457200">
              <a:buFont typeface="+mj-lt"/>
              <a:buAutoNum type="arabicPeriod"/>
            </a:pPr>
            <a:r>
              <a:rPr lang="en-US" sz="2000" b="1" dirty="0">
                <a:solidFill>
                  <a:srgbClr val="FFFF00"/>
                </a:solidFill>
              </a:rPr>
              <a:t>What have others observed regarding nature of threat and behavior </a:t>
            </a:r>
          </a:p>
          <a:p>
            <a:pPr marL="457200" indent="-457200">
              <a:buFont typeface="+mj-lt"/>
              <a:buAutoNum type="arabicPeriod"/>
            </a:pPr>
            <a:r>
              <a:rPr lang="en-US" sz="2000" b="1" dirty="0">
                <a:solidFill>
                  <a:srgbClr val="FFFF00"/>
                </a:solidFill>
              </a:rPr>
              <a:t>Gather information on the circumstances in which the threat was made</a:t>
            </a:r>
          </a:p>
          <a:p>
            <a:pPr marL="457200" indent="-457200">
              <a:buFont typeface="+mj-lt"/>
              <a:buAutoNum type="arabicPeriod"/>
            </a:pPr>
            <a:r>
              <a:rPr lang="en-US" sz="2000" b="1" dirty="0">
                <a:solidFill>
                  <a:srgbClr val="FFFF00"/>
                </a:solidFill>
              </a:rPr>
              <a:t>What are the circumstances in which threat was made – situational context</a:t>
            </a:r>
          </a:p>
          <a:p>
            <a:pPr marL="457200" indent="-457200">
              <a:buFont typeface="+mj-lt"/>
              <a:buAutoNum type="arabicPeriod"/>
            </a:pPr>
            <a:r>
              <a:rPr lang="en-US" sz="2000" b="1" dirty="0">
                <a:solidFill>
                  <a:srgbClr val="FFFF00"/>
                </a:solidFill>
              </a:rPr>
              <a:t>Is there communication of intent to harm or behavior suggesting intent to harm</a:t>
            </a:r>
          </a:p>
          <a:p>
            <a:pPr marL="457200" indent="-457200">
              <a:buFont typeface="+mj-lt"/>
              <a:buAutoNum type="arabicPeriod"/>
            </a:pPr>
            <a:r>
              <a:rPr lang="en-US" sz="2000" b="1" dirty="0">
                <a:solidFill>
                  <a:srgbClr val="FFFF00"/>
                </a:solidFill>
              </a:rPr>
              <a:t>In most cases, the threatening student is interviewed and given an opportunity to explain what he or she meant by the threatening statement or behavior. </a:t>
            </a:r>
          </a:p>
          <a:p>
            <a:endParaRPr lang="en-US" sz="2000" b="1" dirty="0">
              <a:solidFill>
                <a:srgbClr val="FFFF00"/>
              </a:solidFill>
            </a:endParaRPr>
          </a:p>
          <a:p>
            <a:endParaRPr lang="en-US" sz="2000" b="1" dirty="0">
              <a:solidFill>
                <a:srgbClr val="FFFF00"/>
              </a:solidFill>
            </a:endParaRPr>
          </a:p>
          <a:p>
            <a:pPr marL="0" indent="0">
              <a:buNone/>
            </a:pPr>
            <a:r>
              <a:rPr lang="en-US" sz="2000" b="1" dirty="0">
                <a:solidFill>
                  <a:srgbClr val="FFFF00"/>
                </a:solidFill>
              </a:rPr>
              <a:t> </a:t>
            </a: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21166626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2:</a:t>
            </a:r>
          </a:p>
          <a:p>
            <a:pPr marL="457200" indent="-457200">
              <a:buFont typeface="+mj-lt"/>
              <a:buAutoNum type="arabicPeriod"/>
            </a:pPr>
            <a:r>
              <a:rPr lang="en-US" sz="2000" b="1" u="sng" dirty="0">
                <a:solidFill>
                  <a:srgbClr val="FF0000"/>
                </a:solidFill>
              </a:rPr>
              <a:t>All available </a:t>
            </a:r>
            <a:r>
              <a:rPr lang="en-US" sz="2000" b="1" dirty="0">
                <a:solidFill>
                  <a:srgbClr val="FFFF00"/>
                </a:solidFill>
              </a:rPr>
              <a:t>information is used by the school teams to consider the credibility and seriousness of the threat. </a:t>
            </a:r>
          </a:p>
          <a:p>
            <a:pPr marL="457200" indent="-457200">
              <a:buFont typeface="+mj-lt"/>
              <a:buAutoNum type="arabicPeriod"/>
            </a:pPr>
            <a:r>
              <a:rPr lang="en-US" sz="2000" b="1" dirty="0">
                <a:solidFill>
                  <a:srgbClr val="FFFF00"/>
                </a:solidFill>
              </a:rPr>
              <a:t>Humor, rhetoric, frustration, reactive situation that can be easily resolved</a:t>
            </a:r>
          </a:p>
          <a:p>
            <a:pPr marL="457200" indent="-457200">
              <a:buFont typeface="+mj-lt"/>
              <a:buAutoNum type="arabicPeriod"/>
            </a:pPr>
            <a:r>
              <a:rPr lang="en-US" sz="2000" b="1" dirty="0">
                <a:solidFill>
                  <a:srgbClr val="FFFF00"/>
                </a:solidFill>
              </a:rPr>
              <a:t>Does person retract and then apologize for behavior with consistent de-escalation.</a:t>
            </a:r>
          </a:p>
          <a:p>
            <a:pPr marL="457200" indent="-457200">
              <a:buFont typeface="+mj-lt"/>
              <a:buAutoNum type="arabicPeriod"/>
            </a:pPr>
            <a:endParaRPr lang="en-US" sz="2000" b="1" dirty="0">
              <a:solidFill>
                <a:srgbClr val="FFFF00"/>
              </a:solidFill>
            </a:endParaRPr>
          </a:p>
          <a:p>
            <a:endParaRPr lang="en-US" sz="2000" b="1" dirty="0">
              <a:solidFill>
                <a:srgbClr val="FFFF00"/>
              </a:solidFill>
            </a:endParaRP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200243313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3: TAT respond to a substantive threat</a:t>
            </a:r>
          </a:p>
          <a:p>
            <a:pPr marL="914400" lvl="1" indent="-457200">
              <a:buFont typeface="+mj-lt"/>
              <a:buAutoNum type="arabicPeriod"/>
            </a:pPr>
            <a:r>
              <a:rPr lang="en-US" sz="2000" b="1" dirty="0">
                <a:solidFill>
                  <a:srgbClr val="FFFF00"/>
                </a:solidFill>
              </a:rPr>
              <a:t>Take precaution to protect individual</a:t>
            </a:r>
          </a:p>
          <a:p>
            <a:pPr marL="914400" lvl="1" indent="-457200">
              <a:buFont typeface="+mj-lt"/>
              <a:buAutoNum type="arabicPeriod"/>
            </a:pPr>
            <a:r>
              <a:rPr lang="en-US" sz="2000" b="1" dirty="0">
                <a:solidFill>
                  <a:srgbClr val="FFFF00"/>
                </a:solidFill>
              </a:rPr>
              <a:t>Warn intended victim and family</a:t>
            </a:r>
          </a:p>
          <a:p>
            <a:pPr marL="914400" lvl="1" indent="-457200">
              <a:buFont typeface="+mj-lt"/>
              <a:buAutoNum type="arabicPeriod"/>
            </a:pPr>
            <a:r>
              <a:rPr lang="en-US" sz="2000" b="1" dirty="0">
                <a:solidFill>
                  <a:srgbClr val="FFFF00"/>
                </a:solidFill>
              </a:rPr>
              <a:t>Explore manners to resolve conflict</a:t>
            </a:r>
          </a:p>
          <a:p>
            <a:pPr marL="914400" lvl="1" indent="-457200">
              <a:buFont typeface="+mj-lt"/>
              <a:buAutoNum type="arabicPeriod"/>
            </a:pPr>
            <a:r>
              <a:rPr lang="en-US" sz="2000" b="1" dirty="0">
                <a:solidFill>
                  <a:srgbClr val="FFFF00"/>
                </a:solidFill>
              </a:rPr>
              <a:t>Disciplinary procedures, when necessary</a:t>
            </a:r>
          </a:p>
          <a:p>
            <a:endParaRPr lang="en-US" sz="2400" b="1" dirty="0">
              <a:solidFill>
                <a:srgbClr val="FFFF00"/>
              </a:solidFill>
            </a:endParaRPr>
          </a:p>
        </p:txBody>
      </p:sp>
    </p:spTree>
    <p:extLst>
      <p:ext uri="{BB962C8B-B14F-4D97-AF65-F5344CB8AC3E}">
        <p14:creationId xmlns:p14="http://schemas.microsoft.com/office/powerpoint/2010/main" val="18385937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4: Serious substantive threats. </a:t>
            </a:r>
          </a:p>
          <a:p>
            <a:pPr marL="914400" lvl="1" indent="-457200">
              <a:buFont typeface="+mj-lt"/>
              <a:buAutoNum type="arabicPeriod"/>
            </a:pPr>
            <a:r>
              <a:rPr lang="en-US" sz="2000" b="1" dirty="0">
                <a:solidFill>
                  <a:srgbClr val="FFFF00"/>
                </a:solidFill>
              </a:rPr>
              <a:t>Student screened for mental health services or counseling.</a:t>
            </a:r>
          </a:p>
          <a:p>
            <a:pPr marL="914400" lvl="1" indent="-457200">
              <a:buFont typeface="+mj-lt"/>
              <a:buAutoNum type="arabicPeriod"/>
            </a:pPr>
            <a:r>
              <a:rPr lang="en-US" sz="2000" b="1" dirty="0">
                <a:solidFill>
                  <a:srgbClr val="FFFF00"/>
                </a:solidFill>
              </a:rPr>
              <a:t>Potential law enforcement investigation of the case</a:t>
            </a:r>
          </a:p>
          <a:p>
            <a:pPr marL="914400" lvl="1" indent="-457200">
              <a:buFont typeface="+mj-lt"/>
              <a:buAutoNum type="arabicPeriod"/>
            </a:pPr>
            <a:r>
              <a:rPr lang="en-US" sz="2000" b="1" dirty="0">
                <a:solidFill>
                  <a:srgbClr val="FFFF00"/>
                </a:solidFill>
              </a:rPr>
              <a:t>Closer examination of probing/planning behavior</a:t>
            </a:r>
          </a:p>
          <a:p>
            <a:pPr marL="914400" lvl="1" indent="-457200">
              <a:buFont typeface="+mj-lt"/>
              <a:buAutoNum type="arabicPeriod"/>
            </a:pPr>
            <a:r>
              <a:rPr lang="en-US" sz="2000" b="1" dirty="0">
                <a:solidFill>
                  <a:srgbClr val="FFFF00"/>
                </a:solidFill>
              </a:rPr>
              <a:t>Develop safety plan </a:t>
            </a:r>
          </a:p>
          <a:p>
            <a:pPr marL="914400" lvl="1" indent="-457200">
              <a:buFont typeface="+mj-lt"/>
              <a:buAutoNum type="arabicPeriod"/>
            </a:pPr>
            <a:r>
              <a:rPr lang="en-US" sz="2000" b="1" dirty="0">
                <a:solidFill>
                  <a:srgbClr val="FFFF00"/>
                </a:solidFill>
              </a:rPr>
              <a:t>Potential target hardening</a:t>
            </a:r>
          </a:p>
          <a:p>
            <a:endParaRPr lang="en-US" sz="2400" b="1" dirty="0">
              <a:solidFill>
                <a:srgbClr val="FFFF00"/>
              </a:solidFill>
            </a:endParaRPr>
          </a:p>
          <a:p>
            <a:endParaRPr lang="en-US" sz="2400" b="1" dirty="0">
              <a:solidFill>
                <a:srgbClr val="FFFF00"/>
              </a:solidFill>
            </a:endParaRPr>
          </a:p>
        </p:txBody>
      </p:sp>
    </p:spTree>
    <p:extLst>
      <p:ext uri="{BB962C8B-B14F-4D97-AF65-F5344CB8AC3E}">
        <p14:creationId xmlns:p14="http://schemas.microsoft.com/office/powerpoint/2010/main" val="39973760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a:t>
            </a:r>
            <a:r>
              <a:rPr lang="en-US" sz="2800" b="1" dirty="0">
                <a:solidFill>
                  <a:srgbClr val="FFFF00"/>
                </a:solidFill>
              </a:rPr>
              <a:t> 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a:t>BOCES, 2023</a:t>
            </a:r>
            <a:endParaRPr lang="en-US" dirty="0"/>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5: Implementation/monitoring safety plan formulated </a:t>
            </a:r>
          </a:p>
          <a:p>
            <a:pPr marL="914400" lvl="1" indent="-457200">
              <a:buFont typeface="+mj-lt"/>
              <a:buAutoNum type="arabicPeriod"/>
            </a:pPr>
            <a:r>
              <a:rPr lang="en-US" sz="2000" b="1" dirty="0">
                <a:solidFill>
                  <a:srgbClr val="FFFF00"/>
                </a:solidFill>
              </a:rPr>
              <a:t>Documentation</a:t>
            </a:r>
          </a:p>
          <a:p>
            <a:pPr marL="914400" lvl="1" indent="-457200">
              <a:buFont typeface="+mj-lt"/>
              <a:buAutoNum type="arabicPeriod"/>
            </a:pPr>
            <a:r>
              <a:rPr lang="en-US" sz="2000" b="1" dirty="0">
                <a:solidFill>
                  <a:srgbClr val="FFFF00"/>
                </a:solidFill>
              </a:rPr>
              <a:t>Monitoring/surveillance of students</a:t>
            </a:r>
          </a:p>
          <a:p>
            <a:pPr marL="914400" lvl="1" indent="-457200">
              <a:buFont typeface="+mj-lt"/>
              <a:buAutoNum type="arabicPeriod"/>
            </a:pPr>
            <a:r>
              <a:rPr lang="en-US" sz="2000" b="1" dirty="0">
                <a:solidFill>
                  <a:srgbClr val="FFFF00"/>
                </a:solidFill>
              </a:rPr>
              <a:t>Assess effectiveness of plan/tactics</a:t>
            </a:r>
          </a:p>
          <a:p>
            <a:endParaRPr lang="en-US" sz="2400" b="1" dirty="0">
              <a:solidFill>
                <a:srgbClr val="FFFF00"/>
              </a:solidFill>
            </a:endParaRPr>
          </a:p>
        </p:txBody>
      </p:sp>
    </p:spTree>
    <p:extLst>
      <p:ext uri="{BB962C8B-B14F-4D97-AF65-F5344CB8AC3E}">
        <p14:creationId xmlns:p14="http://schemas.microsoft.com/office/powerpoint/2010/main" val="29250369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a:t>
            </a:r>
            <a:r>
              <a:rPr lang="en-US" sz="1400" b="0" i="0" u="none" strike="noStrike" baseline="0" dirty="0" err="1">
                <a:solidFill>
                  <a:srgbClr val="FFFF00"/>
                </a:solidFill>
                <a:latin typeface="+mn-lt"/>
              </a:rPr>
              <a:t>Maeng</a:t>
            </a:r>
            <a:r>
              <a:rPr lang="en-US" sz="1400" b="0" i="0" u="none" strike="noStrike" baseline="0" dirty="0">
                <a:solidFill>
                  <a:srgbClr val="FFFF00"/>
                </a:solidFill>
                <a:latin typeface="+mn-lt"/>
              </a:rPr>
              <a:t>, Dewey G. Cornell, Jordan </a:t>
            </a:r>
            <a:r>
              <a:rPr lang="en-US" sz="1400" b="0" i="0" u="none" strike="noStrike" baseline="0" dirty="0" err="1">
                <a:solidFill>
                  <a:srgbClr val="FFFF00"/>
                </a:solidFill>
                <a:latin typeface="+mn-lt"/>
              </a:rPr>
              <a:t>Kerere</a:t>
            </a:r>
            <a:r>
              <a:rPr lang="en-US" sz="1400" b="0" i="0" u="none" strike="noStrike" baseline="0" dirty="0">
                <a:solidFill>
                  <a:srgbClr val="FFFF00"/>
                </a:solidFill>
                <a:latin typeface="+mn-lt"/>
              </a:rPr>
              <a:t>, Francis Huang, Timothy </a:t>
            </a:r>
            <a:r>
              <a:rPr lang="en-US" sz="1400" b="0" i="0" u="none" strike="noStrike" baseline="0" dirty="0" err="1">
                <a:solidFill>
                  <a:srgbClr val="FFFF00"/>
                </a:solidFill>
                <a:latin typeface="+mn-lt"/>
              </a:rPr>
              <a:t>Konold</a:t>
            </a:r>
            <a:r>
              <a:rPr lang="en-US" sz="1400" b="0" i="0" u="none" strike="noStrike" baseline="0" dirty="0">
                <a:solidFill>
                  <a:srgbClr val="FFFF00"/>
                </a:solidFill>
                <a:latin typeface="+mn-lt"/>
              </a:rPr>
              <a:t>,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v"/>
            </a:pPr>
            <a:r>
              <a:rPr lang="en-US" sz="1800" b="1" i="0" u="none" strike="noStrike" baseline="0" dirty="0">
                <a:solidFill>
                  <a:srgbClr val="FFFF00"/>
                </a:solidFill>
              </a:rPr>
              <a:t>Threat Severity and Safety </a:t>
            </a:r>
          </a:p>
          <a:p>
            <a:pPr>
              <a:buFont typeface="Wingdings" panose="05000000000000000000" pitchFamily="2" charset="2"/>
              <a:buChar char="v"/>
            </a:pPr>
            <a:r>
              <a:rPr lang="en-US" sz="1800" b="1" i="0" u="none" strike="noStrike" baseline="0" dirty="0">
                <a:solidFill>
                  <a:srgbClr val="FFFF00"/>
                </a:solidFill>
              </a:rPr>
              <a:t>No threat (17.8%)</a:t>
            </a:r>
          </a:p>
          <a:p>
            <a:pPr>
              <a:buFont typeface="Wingdings" panose="05000000000000000000" pitchFamily="2" charset="2"/>
              <a:buChar char="v"/>
            </a:pPr>
            <a:r>
              <a:rPr lang="en-US" sz="1800" b="1" dirty="0">
                <a:solidFill>
                  <a:srgbClr val="FFFF00"/>
                </a:solidFill>
              </a:rPr>
              <a:t>Case r</a:t>
            </a:r>
            <a:r>
              <a:rPr lang="en-US" sz="1800" b="1" i="0" u="none" strike="noStrike" baseline="0" dirty="0">
                <a:solidFill>
                  <a:srgbClr val="FFFF00"/>
                </a:solidFill>
              </a:rPr>
              <a:t>eadily resolved as a transient (no serious intent) threat (64%)</a:t>
            </a:r>
          </a:p>
          <a:p>
            <a:pPr>
              <a:buFont typeface="Wingdings" panose="05000000000000000000" pitchFamily="2" charset="2"/>
              <a:buChar char="v"/>
            </a:pPr>
            <a:r>
              <a:rPr lang="en-US" sz="1800" b="1" dirty="0">
                <a:solidFill>
                  <a:srgbClr val="FFFF00"/>
                </a:solidFill>
              </a:rPr>
              <a:t>S</a:t>
            </a:r>
            <a:r>
              <a:rPr lang="en-US" sz="1800" b="1" i="0" u="none" strike="noStrike" baseline="0" dirty="0">
                <a:solidFill>
                  <a:srgbClr val="FFFF00"/>
                </a:solidFill>
              </a:rPr>
              <a:t>ubstantive cases classified as serious (13.4%; a threat to fight)</a:t>
            </a:r>
          </a:p>
          <a:p>
            <a:pPr>
              <a:buFont typeface="Wingdings" panose="05000000000000000000" pitchFamily="2" charset="2"/>
              <a:buChar char="v"/>
            </a:pPr>
            <a:r>
              <a:rPr lang="en-US" sz="1800" b="1" dirty="0">
                <a:solidFill>
                  <a:srgbClr val="FFFF00"/>
                </a:solidFill>
              </a:rPr>
              <a:t>V</a:t>
            </a:r>
            <a:r>
              <a:rPr lang="en-US" sz="1800" b="1" i="0" u="none" strike="noStrike" baseline="0" dirty="0">
                <a:solidFill>
                  <a:srgbClr val="FFFF00"/>
                </a:solidFill>
              </a:rPr>
              <a:t>ery serious (4.7%; a threat to kill, rape, or use a lethal weapon)</a:t>
            </a:r>
          </a:p>
          <a:p>
            <a:pPr>
              <a:buFont typeface="Wingdings" panose="05000000000000000000" pitchFamily="2" charset="2"/>
              <a:buChar char="v"/>
            </a:pPr>
            <a:r>
              <a:rPr lang="en-US" sz="1800" b="1" dirty="0">
                <a:solidFill>
                  <a:srgbClr val="FFFF00"/>
                </a:solidFill>
              </a:rPr>
              <a:t>F</a:t>
            </a:r>
            <a:r>
              <a:rPr lang="en-US" sz="1800" b="1" i="0" u="none" strike="noStrike" baseline="0" dirty="0">
                <a:solidFill>
                  <a:srgbClr val="FFFF00"/>
                </a:solidFill>
              </a:rPr>
              <a:t>indings demonstrate the value of using threat assessment to resolve less serious cases efficiently and concentrate more time and effort on serious cases.</a:t>
            </a:r>
          </a:p>
          <a:p>
            <a:pPr>
              <a:buFont typeface="Wingdings" panose="05000000000000000000" pitchFamily="2" charset="2"/>
              <a:buChar char="v"/>
            </a:pPr>
            <a:r>
              <a:rPr lang="en-US" sz="1800" b="1" dirty="0">
                <a:solidFill>
                  <a:srgbClr val="FFFF00"/>
                </a:solidFill>
              </a:rPr>
              <a:t>S</a:t>
            </a:r>
            <a:r>
              <a:rPr lang="en-US" sz="1800" b="1" i="0" u="none" strike="noStrike" baseline="0" dirty="0">
                <a:solidFill>
                  <a:srgbClr val="FFFF00"/>
                </a:solidFill>
              </a:rPr>
              <a:t>chools relying on a zero tolerance approach would be removing far more students from school. </a:t>
            </a: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9092060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a:t>
            </a:r>
            <a:r>
              <a:rPr lang="en-US" sz="1400" b="0" i="0" u="none" strike="noStrike" baseline="0" dirty="0" err="1">
                <a:solidFill>
                  <a:srgbClr val="FFFF00"/>
                </a:solidFill>
                <a:latin typeface="+mn-lt"/>
              </a:rPr>
              <a:t>Maeng</a:t>
            </a:r>
            <a:r>
              <a:rPr lang="en-US" sz="1400" b="0" i="0" u="none" strike="noStrike" baseline="0" dirty="0">
                <a:solidFill>
                  <a:srgbClr val="FFFF00"/>
                </a:solidFill>
                <a:latin typeface="+mn-lt"/>
              </a:rPr>
              <a:t>, Dewey G. Cornell, Jordan </a:t>
            </a:r>
            <a:r>
              <a:rPr lang="en-US" sz="1400" b="0" i="0" u="none" strike="noStrike" baseline="0" dirty="0" err="1">
                <a:solidFill>
                  <a:srgbClr val="FFFF00"/>
                </a:solidFill>
                <a:latin typeface="+mn-lt"/>
              </a:rPr>
              <a:t>Kerere</a:t>
            </a:r>
            <a:r>
              <a:rPr lang="en-US" sz="1400" b="0" i="0" u="none" strike="noStrike" baseline="0" dirty="0">
                <a:solidFill>
                  <a:srgbClr val="FFFF00"/>
                </a:solidFill>
                <a:latin typeface="+mn-lt"/>
              </a:rPr>
              <a:t>, Francis Huang, Timothy </a:t>
            </a:r>
            <a:r>
              <a:rPr lang="en-US" sz="1400" b="0" i="0" u="none" strike="noStrike" baseline="0" dirty="0" err="1">
                <a:solidFill>
                  <a:srgbClr val="FFFF00"/>
                </a:solidFill>
                <a:latin typeface="+mn-lt"/>
              </a:rPr>
              <a:t>Konold</a:t>
            </a:r>
            <a:r>
              <a:rPr lang="en-US" sz="1400" b="0" i="0" u="none" strike="noStrike" baseline="0" dirty="0">
                <a:solidFill>
                  <a:srgbClr val="FFFF00"/>
                </a:solidFill>
                <a:latin typeface="+mn-lt"/>
              </a:rPr>
              <a:t>,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r>
              <a:rPr lang="en-US" sz="2000" b="1" i="0" u="none" strike="noStrike" baseline="0" dirty="0">
                <a:solidFill>
                  <a:srgbClr val="FFFF00"/>
                </a:solidFill>
              </a:rPr>
              <a:t>Students referred for threat assessment:</a:t>
            </a:r>
          </a:p>
          <a:p>
            <a:pPr lvl="1"/>
            <a:r>
              <a:rPr lang="en-US" sz="2000" b="1" i="0" u="none" strike="noStrike" baseline="0" dirty="0">
                <a:solidFill>
                  <a:srgbClr val="FFFF00"/>
                </a:solidFill>
              </a:rPr>
              <a:t>White (37%)</a:t>
            </a:r>
          </a:p>
          <a:p>
            <a:pPr lvl="1"/>
            <a:r>
              <a:rPr lang="en-US" sz="2000" b="1" i="0" u="none" strike="noStrike" baseline="0" dirty="0">
                <a:solidFill>
                  <a:srgbClr val="FFFF00"/>
                </a:solidFill>
              </a:rPr>
              <a:t>Black (37%)</a:t>
            </a:r>
          </a:p>
          <a:p>
            <a:pPr lvl="1"/>
            <a:r>
              <a:rPr lang="en-US" sz="2000" b="1" i="0" u="none" strike="noStrike" baseline="0" dirty="0">
                <a:solidFill>
                  <a:srgbClr val="FFFF00"/>
                </a:solidFill>
              </a:rPr>
              <a:t>Hispanic (23%)</a:t>
            </a:r>
          </a:p>
          <a:p>
            <a:pPr lvl="1"/>
            <a:r>
              <a:rPr lang="en-US" sz="2000" b="1" i="0" u="none" strike="noStrike" baseline="0" dirty="0">
                <a:solidFill>
                  <a:srgbClr val="FFFF00"/>
                </a:solidFill>
              </a:rPr>
              <a:t>Other racial/ethnic groups (4%)</a:t>
            </a:r>
          </a:p>
          <a:p>
            <a:pPr lvl="1"/>
            <a:r>
              <a:rPr lang="en-US" sz="2000" b="1" dirty="0">
                <a:solidFill>
                  <a:srgbClr val="FFFF00"/>
                </a:solidFill>
              </a:rPr>
              <a:t>App</a:t>
            </a:r>
            <a:r>
              <a:rPr lang="en-US" sz="2000" b="1" i="0" u="none" strike="noStrike" baseline="0" dirty="0">
                <a:solidFill>
                  <a:srgbClr val="FFFF00"/>
                </a:solidFill>
              </a:rPr>
              <a:t>roximately 72% were male students</a:t>
            </a:r>
          </a:p>
          <a:p>
            <a:pPr lvl="1"/>
            <a:r>
              <a:rPr lang="en-US" sz="2000" b="1" i="0" u="none" strike="noStrike" baseline="0" dirty="0">
                <a:solidFill>
                  <a:srgbClr val="FFFF00"/>
                </a:solidFill>
              </a:rPr>
              <a:t>33% received special education services through an IEP</a:t>
            </a:r>
          </a:p>
          <a:p>
            <a:pPr lvl="1"/>
            <a:r>
              <a:rPr lang="en-US" sz="2000" b="1" i="0" u="none" strike="noStrike" baseline="0" dirty="0">
                <a:solidFill>
                  <a:srgbClr val="FFFF00"/>
                </a:solidFill>
              </a:rPr>
              <a:t>9% received services through a 504 Plan</a:t>
            </a:r>
          </a:p>
          <a:p>
            <a:pPr>
              <a:buFont typeface="Wingdings" panose="05000000000000000000" pitchFamily="2" charset="2"/>
              <a:buChar char="v"/>
            </a:pPr>
            <a:endParaRPr lang="en-US" sz="20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2078228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a:t>
            </a:r>
            <a:r>
              <a:rPr lang="en-US" sz="1400" b="0" i="0" u="none" strike="noStrike" baseline="0" dirty="0" err="1">
                <a:solidFill>
                  <a:srgbClr val="FFFF00"/>
                </a:solidFill>
                <a:latin typeface="+mn-lt"/>
              </a:rPr>
              <a:t>Maeng</a:t>
            </a:r>
            <a:r>
              <a:rPr lang="en-US" sz="1400" b="0" i="0" u="none" strike="noStrike" baseline="0" dirty="0">
                <a:solidFill>
                  <a:srgbClr val="FFFF00"/>
                </a:solidFill>
                <a:latin typeface="+mn-lt"/>
              </a:rPr>
              <a:t>, Dewey G. Cornell, Jordan </a:t>
            </a:r>
            <a:r>
              <a:rPr lang="en-US" sz="1400" b="0" i="0" u="none" strike="noStrike" baseline="0" dirty="0" err="1">
                <a:solidFill>
                  <a:srgbClr val="FFFF00"/>
                </a:solidFill>
                <a:latin typeface="+mn-lt"/>
              </a:rPr>
              <a:t>Kerere</a:t>
            </a:r>
            <a:r>
              <a:rPr lang="en-US" sz="1400" b="0" i="0" u="none" strike="noStrike" baseline="0" dirty="0">
                <a:solidFill>
                  <a:srgbClr val="FFFF00"/>
                </a:solidFill>
                <a:latin typeface="+mn-lt"/>
              </a:rPr>
              <a:t>, Francis Huang, Timothy </a:t>
            </a:r>
            <a:r>
              <a:rPr lang="en-US" sz="1400" b="0" i="0" u="none" strike="noStrike" baseline="0" dirty="0" err="1">
                <a:solidFill>
                  <a:srgbClr val="FFFF00"/>
                </a:solidFill>
                <a:latin typeface="+mn-lt"/>
              </a:rPr>
              <a:t>Konold</a:t>
            </a:r>
            <a:r>
              <a:rPr lang="en-US" sz="1400" b="0" i="0" u="none" strike="noStrike" baseline="0" dirty="0">
                <a:solidFill>
                  <a:srgbClr val="FFFF00"/>
                </a:solidFill>
                <a:latin typeface="+mn-lt"/>
              </a:rPr>
              <a:t>,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ü"/>
            </a:pPr>
            <a:r>
              <a:rPr lang="en-US" sz="1800" b="1" i="0" u="none" strike="noStrike" baseline="0" dirty="0">
                <a:solidFill>
                  <a:srgbClr val="FFFF00"/>
                </a:solidFill>
              </a:rPr>
              <a:t>Comparison of Results of Threat Assessments by Gender and Race/Ethnicity </a:t>
            </a:r>
          </a:p>
          <a:p>
            <a:pPr lvl="1">
              <a:buFont typeface="Wingdings" panose="05000000000000000000" pitchFamily="2" charset="2"/>
              <a:buChar char="ü"/>
            </a:pPr>
            <a:r>
              <a:rPr lang="en-US" sz="1600" b="1" i="0" u="none" strike="noStrike" baseline="0" dirty="0">
                <a:solidFill>
                  <a:srgbClr val="FFFF00"/>
                </a:solidFill>
              </a:rPr>
              <a:t>Male students were more likely to receive out-of-school suspension than female students, and female students were more likely to receive a legal action than male students</a:t>
            </a:r>
          </a:p>
          <a:p>
            <a:pPr lvl="1">
              <a:buFont typeface="Wingdings" panose="05000000000000000000" pitchFamily="2" charset="2"/>
              <a:buChar char="ü"/>
            </a:pPr>
            <a:endParaRPr lang="en-US" sz="1600" b="1" dirty="0">
              <a:solidFill>
                <a:srgbClr val="FFFF00"/>
              </a:solidFill>
            </a:endParaRPr>
          </a:p>
          <a:p>
            <a:pPr lvl="1">
              <a:buFont typeface="Wingdings" panose="05000000000000000000" pitchFamily="2" charset="2"/>
              <a:buChar char="ü"/>
            </a:pPr>
            <a:r>
              <a:rPr lang="en-US" sz="1600" b="1" dirty="0">
                <a:solidFill>
                  <a:srgbClr val="FFFF00"/>
                </a:solidFill>
              </a:rPr>
              <a:t>S</a:t>
            </a:r>
            <a:r>
              <a:rPr lang="en-US" sz="1600" b="1" i="0" u="none" strike="noStrike" baseline="0" dirty="0">
                <a:solidFill>
                  <a:srgbClr val="FFFF00"/>
                </a:solidFill>
              </a:rPr>
              <a:t>mall differences in disciplinary outcomes for Black, Hispanic, and White students who received a threat assessment</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OSS were slightly higher for Black students (27.0%), lower for Hispanic students (24.8%) than for White students (25.9%)</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Expulsions were very low overall, but slightly higher for Black (1.9%) and Hispanic (2.0%) students than White (1.2%) students</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600" b="1" i="0" u="none" strike="noStrike" baseline="0" dirty="0">
                <a:solidFill>
                  <a:srgbClr val="FFFF00"/>
                </a:solidFill>
              </a:rPr>
              <a:t>Placement changes were 11.1% for Black students, 13.9% for Hispanic students, and 7.2% for White students</a:t>
            </a:r>
          </a:p>
          <a:p>
            <a:pPr lvl="1">
              <a:buFont typeface="Wingdings" panose="05000000000000000000" pitchFamily="2" charset="2"/>
              <a:buChar char="ü"/>
            </a:pPr>
            <a:endParaRPr lang="en-US" sz="1600" b="1" i="0" u="none" strike="noStrike" baseline="0" dirty="0">
              <a:solidFill>
                <a:srgbClr val="FFFF00"/>
              </a:solidFill>
            </a:endParaRPr>
          </a:p>
          <a:p>
            <a:pPr>
              <a:buFont typeface="Wingdings" panose="05000000000000000000" pitchFamily="2" charset="2"/>
              <a:buChar char="ü"/>
            </a:pPr>
            <a:endParaRPr lang="en-US" sz="16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394110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C442-E80E-D72A-647A-93C8275A9E75}"/>
              </a:ext>
            </a:extLst>
          </p:cNvPr>
          <p:cNvSpPr>
            <a:spLocks noGrp="1"/>
          </p:cNvSpPr>
          <p:nvPr>
            <p:ph type="title"/>
          </p:nvPr>
        </p:nvSpPr>
        <p:spPr>
          <a:xfrm>
            <a:off x="514350" y="396082"/>
            <a:ext cx="9258300" cy="1143000"/>
          </a:xfrm>
        </p:spPr>
        <p:txBody>
          <a:bodyPr/>
          <a:lstStyle/>
          <a:p>
            <a:r>
              <a:rPr lang="en-US" sz="2700" dirty="0">
                <a:solidFill>
                  <a:srgbClr val="FFFF00"/>
                </a:solidFill>
                <a:latin typeface="+mn-lt"/>
              </a:rPr>
              <a:t>SCHOOL THREAT ASSESSMENT IN FLORIDA: </a:t>
            </a:r>
            <a:br>
              <a:rPr lang="en-US" sz="2700" dirty="0">
                <a:solidFill>
                  <a:srgbClr val="FFFF00"/>
                </a:solidFill>
                <a:latin typeface="+mn-lt"/>
              </a:rPr>
            </a:br>
            <a:r>
              <a:rPr lang="en-US" sz="2700" dirty="0">
                <a:solidFill>
                  <a:srgbClr val="FFFF00"/>
                </a:solidFill>
                <a:latin typeface="+mn-lt"/>
              </a:rPr>
              <a:t>TECHNICAL REPORT OF 2021-2022 CASE DATA, </a:t>
            </a:r>
            <a:br>
              <a:rPr lang="en-US" sz="1800" b="0" i="0" u="none" strike="noStrike" baseline="0" dirty="0">
                <a:solidFill>
                  <a:srgbClr val="000000"/>
                </a:solidFill>
                <a:latin typeface="Calibri" panose="020F0502020204030204" pitchFamily="34" charset="0"/>
              </a:rPr>
            </a:br>
            <a:r>
              <a:rPr lang="en-US" sz="1800" b="0" i="0" u="none" strike="noStrike" baseline="0" dirty="0">
                <a:solidFill>
                  <a:srgbClr val="000000"/>
                </a:solidFill>
                <a:latin typeface="Calibri" panose="020F0502020204030204" pitchFamily="34" charset="0"/>
              </a:rPr>
              <a:t> </a:t>
            </a:r>
            <a:r>
              <a:rPr lang="en-US" sz="1400" b="0" i="0" u="none" strike="noStrike" baseline="0" dirty="0">
                <a:solidFill>
                  <a:srgbClr val="FFFF00"/>
                </a:solidFill>
                <a:latin typeface="+mn-lt"/>
              </a:rPr>
              <a:t>Jennifer L. </a:t>
            </a:r>
            <a:r>
              <a:rPr lang="en-US" sz="1400" b="0" i="0" u="none" strike="noStrike" baseline="0" dirty="0" err="1">
                <a:solidFill>
                  <a:srgbClr val="FFFF00"/>
                </a:solidFill>
                <a:latin typeface="+mn-lt"/>
              </a:rPr>
              <a:t>Maeng</a:t>
            </a:r>
            <a:r>
              <a:rPr lang="en-US" sz="1400" b="0" i="0" u="none" strike="noStrike" baseline="0" dirty="0">
                <a:solidFill>
                  <a:srgbClr val="FFFF00"/>
                </a:solidFill>
                <a:latin typeface="+mn-lt"/>
              </a:rPr>
              <a:t>, Dewey G. Cornell, Jordan </a:t>
            </a:r>
            <a:r>
              <a:rPr lang="en-US" sz="1400" b="0" i="0" u="none" strike="noStrike" baseline="0" dirty="0" err="1">
                <a:solidFill>
                  <a:srgbClr val="FFFF00"/>
                </a:solidFill>
                <a:latin typeface="+mn-lt"/>
              </a:rPr>
              <a:t>Kerere</a:t>
            </a:r>
            <a:r>
              <a:rPr lang="en-US" sz="1400" b="0" i="0" u="none" strike="noStrike" baseline="0" dirty="0">
                <a:solidFill>
                  <a:srgbClr val="FFFF00"/>
                </a:solidFill>
                <a:latin typeface="+mn-lt"/>
              </a:rPr>
              <a:t>, Francis Huang, Timothy </a:t>
            </a:r>
            <a:r>
              <a:rPr lang="en-US" sz="1400" b="0" i="0" u="none" strike="noStrike" baseline="0" dirty="0" err="1">
                <a:solidFill>
                  <a:srgbClr val="FFFF00"/>
                </a:solidFill>
                <a:latin typeface="+mn-lt"/>
              </a:rPr>
              <a:t>Konold</a:t>
            </a:r>
            <a:r>
              <a:rPr lang="en-US" sz="1400" b="0" i="0" u="none" strike="noStrike" baseline="0" dirty="0">
                <a:solidFill>
                  <a:srgbClr val="FFFF00"/>
                </a:solidFill>
                <a:latin typeface="+mn-lt"/>
              </a:rPr>
              <a:t>, and Kelvin Afolabi </a:t>
            </a:r>
            <a:r>
              <a:rPr lang="en-US" sz="1400" dirty="0">
                <a:solidFill>
                  <a:srgbClr val="FFFF00"/>
                </a:solidFill>
                <a:latin typeface="+mn-lt"/>
              </a:rPr>
              <a:t>6/1/23</a:t>
            </a:r>
            <a:br>
              <a:rPr lang="en-US" sz="2700" dirty="0"/>
            </a:br>
            <a:endParaRPr lang="en-US" sz="2700" dirty="0"/>
          </a:p>
        </p:txBody>
      </p:sp>
      <p:sp>
        <p:nvSpPr>
          <p:cNvPr id="3" name="Content Placeholder 2">
            <a:extLst>
              <a:ext uri="{FF2B5EF4-FFF2-40B4-BE49-F238E27FC236}">
                <a16:creationId xmlns:a16="http://schemas.microsoft.com/office/drawing/2014/main" id="{E8A49DC9-AE7A-54A2-9516-52D378B55E49}"/>
              </a:ext>
            </a:extLst>
          </p:cNvPr>
          <p:cNvSpPr>
            <a:spLocks noGrp="1"/>
          </p:cNvSpPr>
          <p:nvPr>
            <p:ph idx="1"/>
          </p:nvPr>
        </p:nvSpPr>
        <p:spPr/>
        <p:txBody>
          <a:bodyPr/>
          <a:lstStyle/>
          <a:p>
            <a:pPr>
              <a:buFont typeface="Wingdings" panose="05000000000000000000" pitchFamily="2" charset="2"/>
              <a:buChar char="ü"/>
            </a:pPr>
            <a:r>
              <a:rPr lang="en-US" sz="1800" b="1" i="0" u="none" strike="noStrike" baseline="0" dirty="0">
                <a:solidFill>
                  <a:srgbClr val="FFFF00"/>
                </a:solidFill>
              </a:rPr>
              <a:t>Comparison of Results of Threat Assessments by Gender and Race/Ethnicity </a:t>
            </a:r>
          </a:p>
          <a:p>
            <a:pPr lvl="1">
              <a:buFont typeface="Wingdings" panose="05000000000000000000" pitchFamily="2" charset="2"/>
              <a:buChar char="ü"/>
            </a:pPr>
            <a:endParaRPr lang="en-US" sz="1600" b="1" i="0" u="none" strike="noStrike" baseline="0" dirty="0">
              <a:solidFill>
                <a:srgbClr val="FFFF00"/>
              </a:solidFill>
            </a:endParaRPr>
          </a:p>
          <a:p>
            <a:pPr lvl="1">
              <a:buFont typeface="Wingdings" panose="05000000000000000000" pitchFamily="2" charset="2"/>
              <a:buChar char="ü"/>
            </a:pPr>
            <a:r>
              <a:rPr lang="en-US" sz="1800" b="1" i="0" u="none" strike="noStrike" baseline="0" dirty="0">
                <a:solidFill>
                  <a:srgbClr val="FFFF00"/>
                </a:solidFill>
              </a:rPr>
              <a:t>Some of these comparisons led to significant differences, samples were large, bu</a:t>
            </a:r>
            <a:r>
              <a:rPr lang="en-US" sz="1800" b="1" dirty="0">
                <a:solidFill>
                  <a:srgbClr val="FFFF00"/>
                </a:solidFill>
              </a:rPr>
              <a:t>t magnitude was low</a:t>
            </a:r>
            <a:endParaRPr lang="en-US" sz="1800" b="1" i="0" u="none" strike="noStrike" baseline="0" dirty="0">
              <a:solidFill>
                <a:srgbClr val="FFFF00"/>
              </a:solidFill>
            </a:endParaRPr>
          </a:p>
          <a:p>
            <a:pPr lvl="1">
              <a:buFont typeface="Wingdings" panose="05000000000000000000" pitchFamily="2" charset="2"/>
              <a:buChar char="ü"/>
            </a:pPr>
            <a:endParaRPr lang="en-US" sz="1800" b="1" i="0" u="none" strike="noStrike" baseline="0" dirty="0">
              <a:solidFill>
                <a:srgbClr val="FFFF00"/>
              </a:solidFill>
            </a:endParaRPr>
          </a:p>
          <a:p>
            <a:pPr lvl="1">
              <a:buFont typeface="Wingdings" panose="05000000000000000000" pitchFamily="2" charset="2"/>
              <a:buChar char="ü"/>
            </a:pPr>
            <a:r>
              <a:rPr lang="en-US" sz="1800" b="1" i="0" u="none" strike="noStrike" baseline="0" dirty="0">
                <a:solidFill>
                  <a:srgbClr val="FFFF00"/>
                </a:solidFill>
              </a:rPr>
              <a:t>There were no statistically significant differences in law enforcement actions (i.e., arrest, charges, incarceration) for Black, Hispanic, or White students</a:t>
            </a:r>
          </a:p>
          <a:p>
            <a:pPr lvl="1">
              <a:buFont typeface="Wingdings" panose="05000000000000000000" pitchFamily="2" charset="2"/>
              <a:buChar char="ü"/>
            </a:pPr>
            <a:endParaRPr lang="en-US" sz="1600" b="1" i="0" u="none" strike="noStrike" baseline="0" dirty="0">
              <a:solidFill>
                <a:srgbClr val="FFFF00"/>
              </a:solidFill>
            </a:endParaRPr>
          </a:p>
          <a:p>
            <a:pPr>
              <a:buFont typeface="Wingdings" panose="05000000000000000000" pitchFamily="2" charset="2"/>
              <a:buChar char="ü"/>
            </a:pPr>
            <a:endParaRPr lang="en-US" sz="1600" b="1" i="0" u="none" strike="noStrike" baseline="0" dirty="0">
              <a:solidFill>
                <a:srgbClr val="FFFF00"/>
              </a:solidFill>
            </a:endParaRPr>
          </a:p>
        </p:txBody>
      </p:sp>
      <p:sp>
        <p:nvSpPr>
          <p:cNvPr id="4" name="Footer Placeholder 3">
            <a:extLst>
              <a:ext uri="{FF2B5EF4-FFF2-40B4-BE49-F238E27FC236}">
                <a16:creationId xmlns:a16="http://schemas.microsoft.com/office/drawing/2014/main" id="{CADFBE60-C509-EE51-CB5C-7F01F2DF6ABF}"/>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8922112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BB48F-868E-0545-0278-7F5664CEAE40}"/>
              </a:ext>
            </a:extLst>
          </p:cNvPr>
          <p:cNvSpPr>
            <a:spLocks noGrp="1"/>
          </p:cNvSpPr>
          <p:nvPr>
            <p:ph type="title"/>
          </p:nvPr>
        </p:nvSpPr>
        <p:spPr>
          <a:xfrm>
            <a:off x="514350" y="2322838"/>
            <a:ext cx="9258300" cy="1143000"/>
          </a:xfrm>
        </p:spPr>
        <p:txBody>
          <a:bodyPr/>
          <a:lstStyle/>
          <a:p>
            <a:r>
              <a:rPr lang="en-US" dirty="0">
                <a:solidFill>
                  <a:srgbClr val="FFFF00"/>
                </a:solidFill>
              </a:rPr>
              <a:t>Threat Management</a:t>
            </a:r>
          </a:p>
        </p:txBody>
      </p:sp>
      <p:sp>
        <p:nvSpPr>
          <p:cNvPr id="4" name="Footer Placeholder 3">
            <a:extLst>
              <a:ext uri="{FF2B5EF4-FFF2-40B4-BE49-F238E27FC236}">
                <a16:creationId xmlns:a16="http://schemas.microsoft.com/office/drawing/2014/main" id="{8D44DCCB-AEE8-E448-8C38-96C47168213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5302821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304802"/>
            <a:ext cx="9258300" cy="5821363"/>
          </a:xfrm>
        </p:spPr>
        <p:txBody>
          <a:bodyPr/>
          <a:lstStyle/>
          <a:p>
            <a:pPr marL="0" indent="0">
              <a:buNone/>
            </a:pPr>
            <a:r>
              <a:rPr lang="en-US" b="1" dirty="0">
                <a:solidFill>
                  <a:srgbClr val="FFFF00"/>
                </a:solidFill>
                <a:latin typeface="+mn-lt"/>
              </a:rPr>
              <a:t>Assessment</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Communication</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Management</a:t>
            </a:r>
          </a:p>
          <a:p>
            <a:pPr marL="0" indent="0">
              <a:buNone/>
            </a:pPr>
            <a:r>
              <a:rPr lang="en-US" b="1" dirty="0">
                <a:solidFill>
                  <a:srgbClr val="FFFF00"/>
                </a:solidFill>
                <a:latin typeface="+mn-lt"/>
              </a:rPr>
              <a:t>&amp; Treatment</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cxnSp>
        <p:nvCxnSpPr>
          <p:cNvPr id="7" name="Straight Arrow Connector 6"/>
          <p:cNvCxnSpPr/>
          <p:nvPr/>
        </p:nvCxnSpPr>
        <p:spPr bwMode="auto">
          <a:xfrm>
            <a:off x="2857500" y="609600"/>
            <a:ext cx="3505200" cy="0"/>
          </a:xfrm>
          <a:prstGeom prst="straightConnector1">
            <a:avLst/>
          </a:prstGeom>
          <a:noFill/>
          <a:ln w="9525" cap="flat" cmpd="sng" algn="ctr">
            <a:solidFill>
              <a:schemeClr val="hlink"/>
            </a:solidFill>
            <a:prstDash val="solid"/>
            <a:round/>
            <a:headEnd type="none" w="sm" len="sm"/>
            <a:tailEnd type="arrow"/>
          </a:ln>
          <a:effectLst/>
        </p:spPr>
      </p:cxnSp>
      <p:cxnSp>
        <p:nvCxnSpPr>
          <p:cNvPr id="9" name="Straight Arrow Connector 8"/>
          <p:cNvCxnSpPr/>
          <p:nvPr/>
        </p:nvCxnSpPr>
        <p:spPr bwMode="auto">
          <a:xfrm>
            <a:off x="3543300" y="2362200"/>
            <a:ext cx="2819400" cy="0"/>
          </a:xfrm>
          <a:prstGeom prst="straightConnector1">
            <a:avLst/>
          </a:prstGeom>
          <a:noFill/>
          <a:ln w="9525" cap="flat" cmpd="sng" algn="ctr">
            <a:solidFill>
              <a:schemeClr val="hlink"/>
            </a:solidFill>
            <a:prstDash val="solid"/>
            <a:round/>
            <a:headEnd type="none" w="sm" len="sm"/>
            <a:tailEnd type="arrow"/>
          </a:ln>
          <a:effectLst/>
        </p:spPr>
      </p:cxnSp>
      <p:cxnSp>
        <p:nvCxnSpPr>
          <p:cNvPr id="11" name="Straight Arrow Connector 10"/>
          <p:cNvCxnSpPr/>
          <p:nvPr/>
        </p:nvCxnSpPr>
        <p:spPr bwMode="auto">
          <a:xfrm>
            <a:off x="3086100" y="4419600"/>
            <a:ext cx="3276600" cy="0"/>
          </a:xfrm>
          <a:prstGeom prst="straightConnector1">
            <a:avLst/>
          </a:prstGeom>
          <a:noFill/>
          <a:ln w="9525" cap="flat" cmpd="sng" algn="ctr">
            <a:solidFill>
              <a:schemeClr val="hlink"/>
            </a:solidFill>
            <a:prstDash val="solid"/>
            <a:round/>
            <a:headEnd type="none" w="sm" len="sm"/>
            <a:tailEnd type="arrow"/>
          </a:ln>
          <a:effectLst/>
        </p:spPr>
      </p:cxnSp>
      <p:cxnSp>
        <p:nvCxnSpPr>
          <p:cNvPr id="13" name="Straight Arrow Connector 12"/>
          <p:cNvCxnSpPr/>
          <p:nvPr/>
        </p:nvCxnSpPr>
        <p:spPr bwMode="auto">
          <a:xfrm>
            <a:off x="1638300" y="838200"/>
            <a:ext cx="0" cy="1295400"/>
          </a:xfrm>
          <a:prstGeom prst="straightConnector1">
            <a:avLst/>
          </a:prstGeom>
          <a:noFill/>
          <a:ln w="9525" cap="flat" cmpd="sng" algn="ctr">
            <a:solidFill>
              <a:schemeClr val="hlink"/>
            </a:solidFill>
            <a:prstDash val="solid"/>
            <a:round/>
            <a:headEnd type="arrow"/>
            <a:tailEnd type="arrow"/>
          </a:ln>
          <a:effectLst/>
        </p:spPr>
      </p:cxnSp>
      <p:cxnSp>
        <p:nvCxnSpPr>
          <p:cNvPr id="15" name="Straight Arrow Connector 14"/>
          <p:cNvCxnSpPr/>
          <p:nvPr/>
        </p:nvCxnSpPr>
        <p:spPr bwMode="auto">
          <a:xfrm>
            <a:off x="1638300" y="2590800"/>
            <a:ext cx="0" cy="1371600"/>
          </a:xfrm>
          <a:prstGeom prst="straightConnector1">
            <a:avLst/>
          </a:prstGeom>
          <a:noFill/>
          <a:ln w="9525" cap="flat" cmpd="sng" algn="ctr">
            <a:solidFill>
              <a:schemeClr val="hlink"/>
            </a:solidFill>
            <a:prstDash val="solid"/>
            <a:round/>
            <a:headEnd type="arrow"/>
            <a:tailEnd type="arrow"/>
          </a:ln>
          <a:effectLst/>
        </p:spPr>
      </p:cxnSp>
      <p:sp>
        <p:nvSpPr>
          <p:cNvPr id="16" name="TextBox 15"/>
          <p:cNvSpPr txBox="1"/>
          <p:nvPr/>
        </p:nvSpPr>
        <p:spPr>
          <a:xfrm>
            <a:off x="6438901" y="304801"/>
            <a:ext cx="3505200" cy="1015663"/>
          </a:xfrm>
          <a:prstGeom prst="rect">
            <a:avLst/>
          </a:prstGeom>
          <a:noFill/>
        </p:spPr>
        <p:txBody>
          <a:bodyPr wrap="square" rtlCol="0">
            <a:spAutoFit/>
          </a:bodyPr>
          <a:lstStyle/>
          <a:p>
            <a:r>
              <a:rPr lang="en-US" sz="2000" dirty="0"/>
              <a:t>Identify risk and threat factors</a:t>
            </a:r>
          </a:p>
          <a:p>
            <a:r>
              <a:rPr lang="en-US" sz="2000" dirty="0"/>
              <a:t>How they manifest in person</a:t>
            </a:r>
          </a:p>
          <a:p>
            <a:r>
              <a:rPr lang="en-US" sz="2000" dirty="0"/>
              <a:t>How each is relevant</a:t>
            </a:r>
          </a:p>
        </p:txBody>
      </p:sp>
      <p:sp>
        <p:nvSpPr>
          <p:cNvPr id="17" name="TextBox 16"/>
          <p:cNvSpPr txBox="1"/>
          <p:nvPr/>
        </p:nvSpPr>
        <p:spPr>
          <a:xfrm>
            <a:off x="6515100" y="1981201"/>
            <a:ext cx="3505200" cy="1323439"/>
          </a:xfrm>
          <a:prstGeom prst="rect">
            <a:avLst/>
          </a:prstGeom>
          <a:noFill/>
        </p:spPr>
        <p:txBody>
          <a:bodyPr wrap="square" rtlCol="0">
            <a:spAutoFit/>
          </a:bodyPr>
          <a:lstStyle/>
          <a:p>
            <a:r>
              <a:rPr lang="en-US" sz="2000" dirty="0"/>
              <a:t>Low, moderate, high</a:t>
            </a:r>
          </a:p>
          <a:p>
            <a:r>
              <a:rPr lang="en-US" sz="2000" dirty="0"/>
              <a:t>Intensity of Management</a:t>
            </a:r>
          </a:p>
          <a:p>
            <a:r>
              <a:rPr lang="en-US" sz="2000" dirty="0"/>
              <a:t>Tailored interventions based on risk and threat factors</a:t>
            </a:r>
          </a:p>
        </p:txBody>
      </p:sp>
      <p:sp>
        <p:nvSpPr>
          <p:cNvPr id="18" name="TextBox 17"/>
          <p:cNvSpPr txBox="1"/>
          <p:nvPr/>
        </p:nvSpPr>
        <p:spPr>
          <a:xfrm>
            <a:off x="6640082" y="3810001"/>
            <a:ext cx="3505200" cy="1323439"/>
          </a:xfrm>
          <a:prstGeom prst="rect">
            <a:avLst/>
          </a:prstGeom>
          <a:noFill/>
        </p:spPr>
        <p:txBody>
          <a:bodyPr wrap="square" rtlCol="0">
            <a:spAutoFit/>
          </a:bodyPr>
          <a:lstStyle/>
          <a:p>
            <a:r>
              <a:rPr lang="en-US" sz="2000" dirty="0"/>
              <a:t>Application of risk and threat management strategies</a:t>
            </a:r>
          </a:p>
          <a:p>
            <a:r>
              <a:rPr lang="en-US" sz="2000" dirty="0"/>
              <a:t>Reassessment on regular intervals</a:t>
            </a:r>
          </a:p>
        </p:txBody>
      </p:sp>
    </p:spTree>
    <p:extLst>
      <p:ext uri="{BB962C8B-B14F-4D97-AF65-F5344CB8AC3E}">
        <p14:creationId xmlns:p14="http://schemas.microsoft.com/office/powerpoint/2010/main" val="209832493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715962"/>
          </a:xfrm>
        </p:spPr>
        <p:txBody>
          <a:bodyPr/>
          <a:lstStyle/>
          <a:p>
            <a:r>
              <a:rPr lang="en-US" b="1" dirty="0">
                <a:solidFill>
                  <a:srgbClr val="FFFF00"/>
                </a:solidFill>
                <a:latin typeface="+mn-lt"/>
              </a:rPr>
              <a:t>Strategy Planning</a:t>
            </a:r>
          </a:p>
        </p:txBody>
      </p:sp>
      <p:graphicFrame>
        <p:nvGraphicFramePr>
          <p:cNvPr id="6" name="Content Placeholder 5"/>
          <p:cNvGraphicFramePr>
            <a:graphicFrameLocks noGrp="1"/>
          </p:cNvGraphicFramePr>
          <p:nvPr>
            <p:ph idx="1"/>
          </p:nvPr>
        </p:nvGraphicFramePr>
        <p:xfrm>
          <a:off x="514350" y="1066802"/>
          <a:ext cx="92583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1710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Developing Scenarios</a:t>
            </a:r>
            <a:br>
              <a:rPr lang="en-US" sz="3200" b="1" dirty="0">
                <a:solidFill>
                  <a:srgbClr val="FFFF00"/>
                </a:solidFill>
                <a:latin typeface="+mn-lt"/>
              </a:rPr>
            </a:br>
            <a:r>
              <a:rPr lang="en-US" sz="3200" b="1" dirty="0">
                <a:solidFill>
                  <a:srgbClr val="FFFF00"/>
                </a:solidFill>
                <a:latin typeface="+mn-lt"/>
              </a:rPr>
              <a:t>Douglas, et al., 2013</a:t>
            </a:r>
          </a:p>
        </p:txBody>
      </p:sp>
      <p:graphicFrame>
        <p:nvGraphicFramePr>
          <p:cNvPr id="6" name="Content Placeholder 5"/>
          <p:cNvGraphicFramePr>
            <a:graphicFrameLocks noGrp="1"/>
          </p:cNvGraphicFramePr>
          <p:nvPr>
            <p:ph idx="1"/>
          </p:nvPr>
        </p:nvGraphicFramePr>
        <p:xfrm>
          <a:off x="514350" y="1600202"/>
          <a:ext cx="92583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9400942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Hierarchy of Threat Management</a:t>
            </a:r>
            <a:br>
              <a:rPr lang="en-US" b="1" dirty="0">
                <a:solidFill>
                  <a:srgbClr val="FFFF00"/>
                </a:solidFill>
              </a:rPr>
            </a:br>
            <a:r>
              <a:rPr lang="en-US" b="1" dirty="0">
                <a:solidFill>
                  <a:srgbClr val="FFFF00"/>
                </a:solidFill>
              </a:rPr>
              <a:t>(Palarea &amp; Van Horn, 2010)</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000" b="1" dirty="0">
                <a:solidFill>
                  <a:srgbClr val="FFFF00"/>
                </a:solidFill>
              </a:rPr>
              <a:t>Incarceration/Jail</a:t>
            </a:r>
          </a:p>
          <a:p>
            <a:pPr>
              <a:buFont typeface="Wingdings" panose="05000000000000000000" pitchFamily="2" charset="2"/>
              <a:buChar char="v"/>
            </a:pPr>
            <a:r>
              <a:rPr lang="en-US" sz="2000" b="1" dirty="0">
                <a:solidFill>
                  <a:srgbClr val="FFFF00"/>
                </a:solidFill>
              </a:rPr>
              <a:t>Arrest</a:t>
            </a:r>
          </a:p>
          <a:p>
            <a:pPr>
              <a:buFont typeface="Wingdings" panose="05000000000000000000" pitchFamily="2" charset="2"/>
              <a:buChar char="v"/>
            </a:pPr>
            <a:r>
              <a:rPr lang="en-US" sz="2000" b="1" dirty="0">
                <a:solidFill>
                  <a:srgbClr val="FFFF00"/>
                </a:solidFill>
              </a:rPr>
              <a:t>Hospitalization</a:t>
            </a:r>
          </a:p>
          <a:p>
            <a:pPr>
              <a:buFont typeface="Wingdings" panose="05000000000000000000" pitchFamily="2" charset="2"/>
              <a:buChar char="v"/>
            </a:pPr>
            <a:r>
              <a:rPr lang="en-US" sz="2000" b="1" dirty="0">
                <a:solidFill>
                  <a:srgbClr val="FFFF00"/>
                </a:solidFill>
              </a:rPr>
              <a:t>Restraining Order/Protection Order</a:t>
            </a:r>
          </a:p>
          <a:p>
            <a:pPr>
              <a:buFont typeface="Wingdings" panose="05000000000000000000" pitchFamily="2" charset="2"/>
              <a:buChar char="v"/>
            </a:pPr>
            <a:r>
              <a:rPr lang="en-US" sz="2000" b="1" dirty="0">
                <a:solidFill>
                  <a:srgbClr val="FFFF00"/>
                </a:solidFill>
              </a:rPr>
              <a:t>Refer for outpatient mental health counseling</a:t>
            </a:r>
          </a:p>
          <a:p>
            <a:pPr>
              <a:buFont typeface="Wingdings" panose="05000000000000000000" pitchFamily="2" charset="2"/>
              <a:buChar char="v"/>
            </a:pPr>
            <a:r>
              <a:rPr lang="en-US" sz="2000" b="1" dirty="0">
                <a:solidFill>
                  <a:srgbClr val="FFFF00"/>
                </a:solidFill>
              </a:rPr>
              <a:t>Administrative actions</a:t>
            </a:r>
          </a:p>
          <a:p>
            <a:pPr>
              <a:buFont typeface="Wingdings" panose="05000000000000000000" pitchFamily="2" charset="2"/>
              <a:buChar char="v"/>
            </a:pPr>
            <a:r>
              <a:rPr lang="en-US" sz="2000" b="1" dirty="0">
                <a:solidFill>
                  <a:srgbClr val="FFFF00"/>
                </a:solidFill>
              </a:rPr>
              <a:t>Ecological/physical measures</a:t>
            </a:r>
          </a:p>
          <a:p>
            <a:pPr>
              <a:buFont typeface="Wingdings" panose="05000000000000000000" pitchFamily="2" charset="2"/>
              <a:buChar char="v"/>
            </a:pPr>
            <a:r>
              <a:rPr lang="en-US" sz="2000" b="1" dirty="0">
                <a:solidFill>
                  <a:srgbClr val="FFFF00"/>
                </a:solidFill>
              </a:rPr>
              <a:t>Leverage subject of interest’s social network</a:t>
            </a:r>
          </a:p>
          <a:p>
            <a:pPr>
              <a:buFont typeface="Wingdings" panose="05000000000000000000" pitchFamily="2" charset="2"/>
              <a:buChar char="v"/>
            </a:pPr>
            <a:r>
              <a:rPr lang="en-US" sz="2000" b="1" dirty="0">
                <a:solidFill>
                  <a:srgbClr val="FFFF00"/>
                </a:solidFill>
              </a:rPr>
              <a:t>Notify subject of interest boundaries/consequence</a:t>
            </a:r>
          </a:p>
          <a:p>
            <a:pPr>
              <a:buFont typeface="Wingdings" panose="05000000000000000000" pitchFamily="2" charset="2"/>
              <a:buChar char="v"/>
            </a:pPr>
            <a:r>
              <a:rPr lang="en-US" sz="2000" b="1" dirty="0">
                <a:solidFill>
                  <a:srgbClr val="FFFF00"/>
                </a:solidFill>
              </a:rPr>
              <a:t>Notify subject of interest about safety measures</a:t>
            </a:r>
          </a:p>
          <a:p>
            <a:pPr>
              <a:buFont typeface="Wingdings" panose="05000000000000000000" pitchFamily="2" charset="2"/>
              <a:buChar char="v"/>
            </a:pPr>
            <a:r>
              <a:rPr lang="en-US" sz="2000" b="1" dirty="0">
                <a:solidFill>
                  <a:srgbClr val="FFFF00"/>
                </a:solidFill>
              </a:rPr>
              <a:t>Notify target</a:t>
            </a: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8531264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Target Hardening</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Ecological and situational controls</a:t>
            </a:r>
          </a:p>
          <a:p>
            <a:pPr marL="914400" lvl="1" indent="-514350">
              <a:buFont typeface="+mj-lt"/>
              <a:buAutoNum type="arabicPeriod"/>
            </a:pPr>
            <a:r>
              <a:rPr lang="en-US" b="1" dirty="0">
                <a:solidFill>
                  <a:srgbClr val="FFFF00"/>
                </a:solidFill>
                <a:latin typeface="+mn-lt"/>
              </a:rPr>
              <a:t>Reduce opportunity for strangers or subject of interest to access location.</a:t>
            </a:r>
          </a:p>
          <a:p>
            <a:pPr marL="914400" lvl="1" indent="-514350">
              <a:buFont typeface="+mj-lt"/>
              <a:buAutoNum type="arabicPeriod"/>
            </a:pPr>
            <a:r>
              <a:rPr lang="en-US" b="1" dirty="0">
                <a:solidFill>
                  <a:srgbClr val="FFFF00"/>
                </a:solidFill>
              </a:rPr>
              <a:t>Availability to access/exits.</a:t>
            </a:r>
          </a:p>
          <a:p>
            <a:pPr marL="914400" lvl="1" indent="-514350">
              <a:buFont typeface="+mj-lt"/>
              <a:buAutoNum type="arabicPeriod"/>
            </a:pPr>
            <a:r>
              <a:rPr lang="en-US" b="1" dirty="0">
                <a:solidFill>
                  <a:srgbClr val="FFFF00"/>
                </a:solidFill>
                <a:latin typeface="+mn-lt"/>
              </a:rPr>
              <a:t>Communication device accessibility.</a:t>
            </a:r>
          </a:p>
          <a:p>
            <a:pPr marL="914400" lvl="1" indent="-514350">
              <a:buFont typeface="+mj-lt"/>
              <a:buAutoNum type="arabicPeriod"/>
            </a:pPr>
            <a:r>
              <a:rPr lang="en-US" b="1" dirty="0">
                <a:solidFill>
                  <a:srgbClr val="FFFF00"/>
                </a:solidFill>
              </a:rPr>
              <a:t>Law enforcement presence.</a:t>
            </a:r>
          </a:p>
          <a:p>
            <a:pPr marL="914400" lvl="1" indent="-514350">
              <a:buFont typeface="+mj-lt"/>
              <a:buAutoNum type="arabicPeriod"/>
            </a:pPr>
            <a:r>
              <a:rPr lang="en-US" b="1" dirty="0">
                <a:solidFill>
                  <a:srgbClr val="FFFF00"/>
                </a:solidFill>
              </a:rPr>
              <a:t>CCTV systems/monitoring.</a:t>
            </a:r>
            <a:endParaRPr lang="en-US" b="1" dirty="0">
              <a:solidFill>
                <a:srgbClr val="FFFF00"/>
              </a:solidFill>
              <a:latin typeface="+mn-lt"/>
            </a:endParaRPr>
          </a:p>
          <a:p>
            <a:pPr marL="914400" lvl="1" indent="-514350">
              <a:buFont typeface="+mj-lt"/>
              <a:buAutoNum type="arabicPeriod"/>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1600286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8E2B0-88E8-91D1-4D76-FF7AE2C7318B}"/>
              </a:ext>
            </a:extLst>
          </p:cNvPr>
          <p:cNvSpPr>
            <a:spLocks noGrp="1"/>
          </p:cNvSpPr>
          <p:nvPr>
            <p:ph type="title"/>
          </p:nvPr>
        </p:nvSpPr>
        <p:spPr/>
        <p:txBody>
          <a:bodyPr/>
          <a:lstStyle/>
          <a:p>
            <a:r>
              <a:rPr lang="en-US" dirty="0">
                <a:solidFill>
                  <a:srgbClr val="FFFF00"/>
                </a:solidFill>
              </a:rPr>
              <a:t>Armed Personnel at School</a:t>
            </a:r>
            <a:br>
              <a:rPr lang="en-US" dirty="0">
                <a:solidFill>
                  <a:srgbClr val="FFFF00"/>
                </a:solidFill>
              </a:rPr>
            </a:br>
            <a:r>
              <a:rPr lang="en-US" dirty="0">
                <a:solidFill>
                  <a:srgbClr val="FFFF00"/>
                </a:solidFill>
              </a:rPr>
              <a:t>(Peterson, 2021)</a:t>
            </a:r>
          </a:p>
        </p:txBody>
      </p:sp>
      <p:sp>
        <p:nvSpPr>
          <p:cNvPr id="3" name="Content Placeholder 2">
            <a:extLst>
              <a:ext uri="{FF2B5EF4-FFF2-40B4-BE49-F238E27FC236}">
                <a16:creationId xmlns:a16="http://schemas.microsoft.com/office/drawing/2014/main" id="{8C00B3A2-855E-60A5-9ABF-0BC7D51A717D}"/>
              </a:ext>
            </a:extLst>
          </p:cNvPr>
          <p:cNvSpPr>
            <a:spLocks noGrp="1"/>
          </p:cNvSpPr>
          <p:nvPr>
            <p:ph idx="1"/>
          </p:nvPr>
        </p:nvSpPr>
        <p:spPr/>
        <p:txBody>
          <a:bodyPr/>
          <a:lstStyle/>
          <a:p>
            <a:pPr algn="l"/>
            <a:r>
              <a:rPr lang="en-US" sz="2000" b="1" i="0" u="none" strike="noStrike" baseline="0" dirty="0">
                <a:solidFill>
                  <a:srgbClr val="FFFF00"/>
                </a:solidFill>
              </a:rPr>
              <a:t>N=133 (1980 – 2019) </a:t>
            </a:r>
          </a:p>
          <a:p>
            <a:pPr algn="l"/>
            <a:r>
              <a:rPr lang="en-US" sz="2000" b="1" i="0" u="none" strike="noStrike" baseline="0" dirty="0">
                <a:solidFill>
                  <a:srgbClr val="FFFF00"/>
                </a:solidFill>
              </a:rPr>
              <a:t>Identified case where more than one person was intentionally shot in a school building during a school day or a person arrived at school with the intent of firing indiscriminately reported by the public K-12 School Shooting. </a:t>
            </a:r>
          </a:p>
          <a:p>
            <a:pPr algn="l"/>
            <a:r>
              <a:rPr lang="en-US" sz="2000" b="1" i="0" u="none" strike="noStrike" baseline="0" dirty="0">
                <a:solidFill>
                  <a:srgbClr val="FFFF00"/>
                </a:solidFill>
              </a:rPr>
              <a:t>Identified offender motive, an armed guard on scene during the shooting, number and type of firearms the perpetrator used. </a:t>
            </a:r>
          </a:p>
          <a:p>
            <a:pPr algn="l"/>
            <a:r>
              <a:rPr lang="en-US" sz="2000" b="1" i="0" u="none" strike="noStrike" baseline="0" dirty="0">
                <a:solidFill>
                  <a:srgbClr val="FFFF00"/>
                </a:solidFill>
              </a:rPr>
              <a:t>70% (94) current students</a:t>
            </a:r>
          </a:p>
          <a:p>
            <a:pPr algn="l"/>
            <a:r>
              <a:rPr lang="en-US" sz="2000" b="1" dirty="0">
                <a:solidFill>
                  <a:srgbClr val="FFFF00"/>
                </a:solidFill>
              </a:rPr>
              <a:t>15% (</a:t>
            </a:r>
            <a:r>
              <a:rPr lang="en-US" sz="2000" b="1" i="0" u="none" strike="noStrike" baseline="0" dirty="0">
                <a:solidFill>
                  <a:srgbClr val="FFFF00"/>
                </a:solidFill>
              </a:rPr>
              <a:t>21) former students</a:t>
            </a:r>
          </a:p>
          <a:p>
            <a:pPr algn="l"/>
            <a:r>
              <a:rPr lang="en-US" sz="2000" b="1" dirty="0">
                <a:solidFill>
                  <a:srgbClr val="FFFF00"/>
                </a:solidFill>
              </a:rPr>
              <a:t>76% were Caucasian (</a:t>
            </a:r>
            <a:r>
              <a:rPr lang="en-US" sz="2000" b="1" i="0" u="none" strike="noStrike" baseline="0" dirty="0">
                <a:solidFill>
                  <a:srgbClr val="FFFF00"/>
                </a:solidFill>
              </a:rPr>
              <a:t>83) </a:t>
            </a:r>
          </a:p>
          <a:p>
            <a:pPr algn="l"/>
            <a:r>
              <a:rPr lang="en-US" sz="2000" b="1" dirty="0">
                <a:solidFill>
                  <a:srgbClr val="FFFF00"/>
                </a:solidFill>
              </a:rPr>
              <a:t>98% were male (</a:t>
            </a:r>
            <a:r>
              <a:rPr lang="en-US" sz="2000" b="1" i="0" u="none" strike="noStrike" baseline="0" dirty="0">
                <a:solidFill>
                  <a:srgbClr val="FFFF00"/>
                </a:solidFill>
              </a:rPr>
              <a:t>148) </a:t>
            </a:r>
          </a:p>
          <a:p>
            <a:pPr algn="l"/>
            <a:r>
              <a:rPr lang="en-US" sz="2000" b="1" dirty="0">
                <a:solidFill>
                  <a:srgbClr val="FFFF00"/>
                </a:solidFill>
              </a:rPr>
              <a:t>In n=</a:t>
            </a:r>
            <a:r>
              <a:rPr lang="en-US" sz="2000" b="1" i="0" u="none" strike="noStrike" baseline="0" dirty="0">
                <a:solidFill>
                  <a:srgbClr val="FFFF00"/>
                </a:solidFill>
              </a:rPr>
              <a:t>121 cases with full information (57), 47.11% were targeted shootings</a:t>
            </a:r>
            <a:endParaRPr lang="en-US" sz="2000" b="1" dirty="0">
              <a:solidFill>
                <a:srgbClr val="FFFF00"/>
              </a:solidFill>
            </a:endParaRPr>
          </a:p>
        </p:txBody>
      </p:sp>
      <p:sp>
        <p:nvSpPr>
          <p:cNvPr id="4" name="Footer Placeholder 3">
            <a:extLst>
              <a:ext uri="{FF2B5EF4-FFF2-40B4-BE49-F238E27FC236}">
                <a16:creationId xmlns:a16="http://schemas.microsoft.com/office/drawing/2014/main" id="{4DF2D9BE-9B3B-31E0-F934-2E87A04C9A4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29781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8E2B0-88E8-91D1-4D76-FF7AE2C7318B}"/>
              </a:ext>
            </a:extLst>
          </p:cNvPr>
          <p:cNvSpPr>
            <a:spLocks noGrp="1"/>
          </p:cNvSpPr>
          <p:nvPr>
            <p:ph type="title"/>
          </p:nvPr>
        </p:nvSpPr>
        <p:spPr/>
        <p:txBody>
          <a:bodyPr/>
          <a:lstStyle/>
          <a:p>
            <a:r>
              <a:rPr lang="en-US" dirty="0">
                <a:solidFill>
                  <a:srgbClr val="FFFF00"/>
                </a:solidFill>
              </a:rPr>
              <a:t>Armed Personnel at School</a:t>
            </a:r>
            <a:br>
              <a:rPr lang="en-US" dirty="0">
                <a:solidFill>
                  <a:srgbClr val="FFFF00"/>
                </a:solidFill>
              </a:rPr>
            </a:br>
            <a:r>
              <a:rPr lang="en-US" dirty="0">
                <a:solidFill>
                  <a:srgbClr val="FFFF00"/>
                </a:solidFill>
              </a:rPr>
              <a:t>(Peterson, 2021)</a:t>
            </a:r>
          </a:p>
        </p:txBody>
      </p:sp>
      <p:sp>
        <p:nvSpPr>
          <p:cNvPr id="3" name="Content Placeholder 2">
            <a:extLst>
              <a:ext uri="{FF2B5EF4-FFF2-40B4-BE49-F238E27FC236}">
                <a16:creationId xmlns:a16="http://schemas.microsoft.com/office/drawing/2014/main" id="{8C00B3A2-855E-60A5-9ABF-0BC7D51A717D}"/>
              </a:ext>
            </a:extLst>
          </p:cNvPr>
          <p:cNvSpPr>
            <a:spLocks noGrp="1"/>
          </p:cNvSpPr>
          <p:nvPr>
            <p:ph idx="1"/>
          </p:nvPr>
        </p:nvSpPr>
        <p:spPr/>
        <p:txBody>
          <a:bodyPr/>
          <a:lstStyle/>
          <a:p>
            <a:pPr algn="l"/>
            <a:r>
              <a:rPr lang="en-US" sz="3000" b="1" i="0" u="none" strike="noStrike" baseline="0" dirty="0">
                <a:solidFill>
                  <a:srgbClr val="FFFF00"/>
                </a:solidFill>
              </a:rPr>
              <a:t>Armed guards were not associated with significant reduction in rates of injuries; in fact, controlling for a numbe</a:t>
            </a:r>
            <a:r>
              <a:rPr lang="en-US" sz="3000" b="1" dirty="0">
                <a:solidFill>
                  <a:srgbClr val="FFFF00"/>
                </a:solidFill>
              </a:rPr>
              <a:t>r of factors (private v. public, grade level, location type, use of lock down drill, number of weapons brough to scene), </a:t>
            </a:r>
            <a:r>
              <a:rPr lang="en-US" sz="3000" b="1" i="0" u="none" strike="noStrike" baseline="0" dirty="0">
                <a:solidFill>
                  <a:srgbClr val="FFFF00"/>
                </a:solidFill>
              </a:rPr>
              <a:t>the rate of deaths was </a:t>
            </a:r>
            <a:r>
              <a:rPr lang="en-US" sz="3000" b="1" i="0" u="none" strike="noStrike" baseline="0" dirty="0">
                <a:solidFill>
                  <a:srgbClr val="FF0000"/>
                </a:solidFill>
              </a:rPr>
              <a:t>2.83</a:t>
            </a:r>
            <a:r>
              <a:rPr lang="en-US" sz="3000" b="1" i="0" u="none" strike="noStrike" baseline="0" dirty="0">
                <a:solidFill>
                  <a:srgbClr val="FFFF00"/>
                </a:solidFill>
              </a:rPr>
              <a:t> times greater in schools with an armed guard present </a:t>
            </a:r>
            <a:endParaRPr lang="en-US" sz="3000" b="1" dirty="0">
              <a:solidFill>
                <a:srgbClr val="FFFF00"/>
              </a:solidFill>
            </a:endParaRPr>
          </a:p>
        </p:txBody>
      </p:sp>
      <p:sp>
        <p:nvSpPr>
          <p:cNvPr id="4" name="Footer Placeholder 3">
            <a:extLst>
              <a:ext uri="{FF2B5EF4-FFF2-40B4-BE49-F238E27FC236}">
                <a16:creationId xmlns:a16="http://schemas.microsoft.com/office/drawing/2014/main" id="{4DF2D9BE-9B3B-31E0-F934-2E87A04C9A4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60085817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King &amp; Bracy, 2019 </a:t>
            </a:r>
          </a:p>
          <a:p>
            <a:pPr lvl="1">
              <a:buFont typeface="Wingdings" panose="05000000000000000000" pitchFamily="2" charset="2"/>
              <a:buChar char="v"/>
            </a:pPr>
            <a:r>
              <a:rPr lang="en-US" sz="2400" b="1" dirty="0">
                <a:solidFill>
                  <a:srgbClr val="FFFF00"/>
                </a:solidFill>
              </a:rPr>
              <a:t>School Security Personnel – staff, teachers, aides, administrators – remained relatively stable from 1999 (85.4%) to 2015 (89.5%) </a:t>
            </a:r>
          </a:p>
          <a:p>
            <a:pPr lvl="1">
              <a:buFont typeface="Wingdings" panose="05000000000000000000" pitchFamily="2" charset="2"/>
              <a:buChar char="v"/>
            </a:pPr>
            <a:r>
              <a:rPr lang="en-US" sz="2400" b="1" dirty="0">
                <a:solidFill>
                  <a:srgbClr val="FFFF00"/>
                </a:solidFill>
              </a:rPr>
              <a:t>School Based Law Enforcement – including SRO – 1996/1997 (22%) to 2015/2016 (57%) </a:t>
            </a:r>
          </a:p>
          <a:p>
            <a:pPr lvl="1">
              <a:buFont typeface="Wingdings" panose="05000000000000000000" pitchFamily="2" charset="2"/>
              <a:buChar char="v"/>
            </a:pPr>
            <a:r>
              <a:rPr lang="en-US" sz="2400" b="1" dirty="0">
                <a:solidFill>
                  <a:srgbClr val="FFFF00"/>
                </a:solidFill>
              </a:rPr>
              <a:t>CCTV – in 1999 (19.4%) to 2015/2016 (80.6%)</a:t>
            </a:r>
          </a:p>
          <a:p>
            <a:pPr lvl="2"/>
            <a:r>
              <a:rPr lang="en-US" b="1" dirty="0">
                <a:solidFill>
                  <a:srgbClr val="FFFF00"/>
                </a:solidFill>
              </a:rPr>
              <a:t>Unless cameras monitored-less utility</a:t>
            </a:r>
          </a:p>
          <a:p>
            <a:pPr lvl="1">
              <a:buFont typeface="Wingdings" panose="05000000000000000000" pitchFamily="2" charset="2"/>
              <a:buChar char="v"/>
            </a:pPr>
            <a:r>
              <a:rPr lang="en-US" sz="2400" b="1" dirty="0">
                <a:solidFill>
                  <a:srgbClr val="FFFF00"/>
                </a:solidFill>
              </a:rPr>
              <a:t>Emergency Preparedness – 2015/2016 (94.6%) have drills on lock-down procedures</a:t>
            </a:r>
          </a:p>
          <a:p>
            <a:pPr lvl="1">
              <a:buFont typeface="Wingdings" panose="05000000000000000000" pitchFamily="2" charset="2"/>
              <a:buChar char="v"/>
            </a:pPr>
            <a:r>
              <a:rPr lang="en-US" sz="2400" b="1" dirty="0">
                <a:solidFill>
                  <a:srgbClr val="FFFF00"/>
                </a:solidFill>
              </a:rPr>
              <a:t>Active Shooter Drills -  2015/2016 (92%)</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301615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Addington, 2018</a:t>
            </a:r>
          </a:p>
          <a:p>
            <a:pPr lvl="1">
              <a:buFont typeface="Wingdings" panose="05000000000000000000" pitchFamily="2" charset="2"/>
              <a:buChar char="v"/>
            </a:pPr>
            <a:endParaRPr lang="en-US" sz="2400" b="1" dirty="0">
              <a:solidFill>
                <a:srgbClr val="FFFF00"/>
              </a:solidFill>
            </a:endParaRPr>
          </a:p>
          <a:p>
            <a:pPr lvl="1">
              <a:buFont typeface="Wingdings" panose="05000000000000000000" pitchFamily="2" charset="2"/>
              <a:buChar char="v"/>
            </a:pPr>
            <a:r>
              <a:rPr lang="en-US" sz="2400" b="1" dirty="0">
                <a:solidFill>
                  <a:srgbClr val="FFFF00"/>
                </a:solidFill>
              </a:rPr>
              <a:t>Empirical support is lacking that any of these tactics alone or in combination is effective to prevent school shootings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28136304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Addington, 2018</a:t>
            </a:r>
          </a:p>
          <a:p>
            <a:pPr lvl="1">
              <a:buFont typeface="Wingdings" panose="05000000000000000000" pitchFamily="2" charset="2"/>
              <a:buChar char="v"/>
            </a:pPr>
            <a:endParaRPr lang="en-US" sz="2400" b="1" dirty="0">
              <a:solidFill>
                <a:srgbClr val="FFFF00"/>
              </a:solidFill>
            </a:endParaRPr>
          </a:p>
          <a:p>
            <a:pPr lvl="1">
              <a:buFont typeface="Wingdings" panose="05000000000000000000" pitchFamily="2" charset="2"/>
              <a:buChar char="v"/>
            </a:pPr>
            <a:r>
              <a:rPr lang="en-US" sz="2400" b="1" dirty="0">
                <a:solidFill>
                  <a:srgbClr val="FFFF00"/>
                </a:solidFill>
              </a:rPr>
              <a:t>Empirical support is lacking that any of these tactics alone or in combination is effective to prevent school shootings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2453144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19E5B4-6441-1035-3BF3-5551EB933230}"/>
              </a:ext>
            </a:extLst>
          </p:cNvPr>
          <p:cNvSpPr>
            <a:spLocks noGrp="1"/>
          </p:cNvSpPr>
          <p:nvPr>
            <p:ph idx="1"/>
          </p:nvPr>
        </p:nvSpPr>
        <p:spPr/>
        <p:txBody>
          <a:bodyPr/>
          <a:lstStyle/>
          <a:p>
            <a:pPr marL="0" indent="0" algn="ctr">
              <a:buNone/>
            </a:pPr>
            <a:r>
              <a:rPr lang="en-US" sz="4000" b="1" dirty="0">
                <a:solidFill>
                  <a:srgbClr val="FFFF00"/>
                </a:solidFill>
              </a:rPr>
              <a:t>Limitations in</a:t>
            </a:r>
          </a:p>
          <a:p>
            <a:pPr marL="0" indent="0" algn="ctr">
              <a:buNone/>
            </a:pPr>
            <a:r>
              <a:rPr lang="en-US" sz="4000" b="1" dirty="0">
                <a:solidFill>
                  <a:srgbClr val="FFFF00"/>
                </a:solidFill>
              </a:rPr>
              <a:t>Threat Assessment and Management</a:t>
            </a:r>
          </a:p>
        </p:txBody>
      </p:sp>
      <p:sp>
        <p:nvSpPr>
          <p:cNvPr id="4" name="Footer Placeholder 3">
            <a:extLst>
              <a:ext uri="{FF2B5EF4-FFF2-40B4-BE49-F238E27FC236}">
                <a16:creationId xmlns:a16="http://schemas.microsoft.com/office/drawing/2014/main" id="{E0AA405C-26D9-6D03-3708-DFC80D9DCB5C}"/>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6888932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a:pPr>
            <a:r>
              <a:rPr lang="en-US" b="1" dirty="0">
                <a:solidFill>
                  <a:srgbClr val="FFFF00"/>
                </a:solidFill>
              </a:rPr>
              <a:t>Low base rate of ordinary acts of violence - extraordinarily lower base rate of mass violence makes the target even smaller “If the bullseye for homicide is miniscule, the bullseye for mass violence is microscopic.” (pp. 239) </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4570705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2"/>
            </a:pPr>
            <a:r>
              <a:rPr lang="en-US" b="1" dirty="0">
                <a:solidFill>
                  <a:srgbClr val="FFFF00"/>
                </a:solidFill>
              </a:rPr>
              <a:t>Perpetrators of mass violence are heterogeneous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921176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3"/>
            </a:pPr>
            <a:r>
              <a:rPr lang="en-US" b="1" dirty="0">
                <a:solidFill>
                  <a:srgbClr val="FFFF00"/>
                </a:solidFill>
              </a:rPr>
              <a:t>Identification of reliable risk factors unlikely unless one subdivides the small group into even smaller groups. The microscopic bullseye must be fragmented into pieces that are placed on different targets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06115351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4"/>
            </a:pPr>
            <a:r>
              <a:rPr lang="en-US" b="1" dirty="0">
                <a:solidFill>
                  <a:srgbClr val="FFFF00"/>
                </a:solidFill>
              </a:rPr>
              <a:t>Barrier to research is that efforts to validate the accuracy of violence predictions are ethically constrained. It is not permissible to conduct a prospective study to test the accuracy</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33447051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C4901-CFCA-4FF2-B725-0562E16BCF6D}"/>
              </a:ext>
            </a:extLst>
          </p:cNvPr>
          <p:cNvSpPr>
            <a:spLocks noGrp="1"/>
          </p:cNvSpPr>
          <p:nvPr>
            <p:ph type="title"/>
          </p:nvPr>
        </p:nvSpPr>
        <p:spPr/>
        <p:txBody>
          <a:bodyPr/>
          <a:lstStyle/>
          <a:p>
            <a:r>
              <a:rPr lang="en-US" dirty="0">
                <a:solidFill>
                  <a:srgbClr val="FFFF00"/>
                </a:solidFill>
              </a:rPr>
              <a:t>Bias - 101</a:t>
            </a:r>
          </a:p>
        </p:txBody>
      </p:sp>
      <p:sp>
        <p:nvSpPr>
          <p:cNvPr id="3" name="Content Placeholder 2">
            <a:extLst>
              <a:ext uri="{FF2B5EF4-FFF2-40B4-BE49-F238E27FC236}">
                <a16:creationId xmlns:a16="http://schemas.microsoft.com/office/drawing/2014/main" id="{2F9AC7E1-7C79-E75B-EEA0-0A140C90B749}"/>
              </a:ext>
            </a:extLst>
          </p:cNvPr>
          <p:cNvSpPr>
            <a:spLocks noGrp="1"/>
          </p:cNvSpPr>
          <p:nvPr>
            <p:ph idx="1"/>
          </p:nvPr>
        </p:nvSpPr>
        <p:spPr>
          <a:xfrm>
            <a:off x="514350" y="1295400"/>
            <a:ext cx="9258300" cy="4525963"/>
          </a:xfrm>
        </p:spPr>
        <p:txBody>
          <a:bodyPr/>
          <a:lstStyle/>
          <a:p>
            <a:r>
              <a:rPr lang="en-US" sz="2400" b="1" dirty="0">
                <a:solidFill>
                  <a:srgbClr val="FFFF00"/>
                </a:solidFill>
              </a:rPr>
              <a:t>Term “bias” has its r</a:t>
            </a:r>
            <a:r>
              <a:rPr lang="en-US" sz="2400" b="1" i="0" u="none" strike="noStrike" baseline="0" dirty="0">
                <a:solidFill>
                  <a:srgbClr val="FFFF00"/>
                </a:solidFill>
              </a:rPr>
              <a:t>oots in the French </a:t>
            </a:r>
            <a:r>
              <a:rPr lang="en-US" sz="2400" b="1" i="1" u="none" strike="noStrike" baseline="0" dirty="0">
                <a:solidFill>
                  <a:srgbClr val="FFFF00"/>
                </a:solidFill>
              </a:rPr>
              <a:t>biais</a:t>
            </a:r>
            <a:endParaRPr lang="en-US" sz="2400" b="1" i="1" dirty="0">
              <a:solidFill>
                <a:srgbClr val="FFFF00"/>
              </a:solidFill>
            </a:endParaRPr>
          </a:p>
          <a:p>
            <a:endParaRPr lang="en-US" sz="2400" b="1" i="1" u="none" strike="noStrike" baseline="0" dirty="0">
              <a:solidFill>
                <a:srgbClr val="FFFF00"/>
              </a:solidFill>
            </a:endParaRPr>
          </a:p>
          <a:p>
            <a:r>
              <a:rPr lang="en-US" sz="2400" b="1" i="1" u="none" strike="noStrike" baseline="0" dirty="0">
                <a:solidFill>
                  <a:srgbClr val="FFFF00"/>
                </a:solidFill>
              </a:rPr>
              <a:t>Gre</a:t>
            </a:r>
            <a:r>
              <a:rPr lang="en-US" sz="2400" b="1" i="1" dirty="0">
                <a:solidFill>
                  <a:srgbClr val="FFFF00"/>
                </a:solidFill>
              </a:rPr>
              <a:t>ek, e</a:t>
            </a:r>
            <a:r>
              <a:rPr lang="en-US" sz="2400" b="1" i="1" u="none" strike="noStrike" baseline="0" dirty="0">
                <a:solidFill>
                  <a:srgbClr val="FFFF00"/>
                </a:solidFill>
              </a:rPr>
              <a:t>pikarsios</a:t>
            </a:r>
            <a:r>
              <a:rPr lang="en-US" sz="2400" b="1" dirty="0">
                <a:solidFill>
                  <a:srgbClr val="FFFF00"/>
                </a:solidFill>
              </a:rPr>
              <a:t>, which refers to </a:t>
            </a:r>
            <a:r>
              <a:rPr lang="en-US" sz="2400" b="1" i="0" u="none" strike="noStrike" baseline="0" dirty="0">
                <a:solidFill>
                  <a:srgbClr val="FFFF00"/>
                </a:solidFill>
              </a:rPr>
              <a:t>“oblique” </a:t>
            </a:r>
          </a:p>
          <a:p>
            <a:pPr algn="l"/>
            <a:endParaRPr lang="en-US" sz="2400" b="1" i="0" u="none" strike="noStrike" baseline="0" dirty="0">
              <a:solidFill>
                <a:srgbClr val="FFFF00"/>
              </a:solidFill>
            </a:endParaRPr>
          </a:p>
          <a:p>
            <a:pPr algn="l"/>
            <a:r>
              <a:rPr lang="en-US" sz="2400" b="1" i="0" u="none" strike="noStrike" baseline="0" dirty="0">
                <a:solidFill>
                  <a:srgbClr val="FFFF00"/>
                </a:solidFill>
              </a:rPr>
              <a:t>Currently refers to deviations from the norm</a:t>
            </a:r>
            <a:endParaRPr lang="en-US" sz="2400" b="1" dirty="0">
              <a:solidFill>
                <a:srgbClr val="FFFF00"/>
              </a:solidFill>
            </a:endParaRPr>
          </a:p>
        </p:txBody>
      </p:sp>
      <p:sp>
        <p:nvSpPr>
          <p:cNvPr id="4" name="Footer Placeholder 3">
            <a:extLst>
              <a:ext uri="{FF2B5EF4-FFF2-40B4-BE49-F238E27FC236}">
                <a16:creationId xmlns:a16="http://schemas.microsoft.com/office/drawing/2014/main" id="{9FB20BA7-3A38-FFDF-245D-C94C1250D040}"/>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7006818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C4901-CFCA-4FF2-B725-0562E16BCF6D}"/>
              </a:ext>
            </a:extLst>
          </p:cNvPr>
          <p:cNvSpPr>
            <a:spLocks noGrp="1"/>
          </p:cNvSpPr>
          <p:nvPr>
            <p:ph type="title"/>
          </p:nvPr>
        </p:nvSpPr>
        <p:spPr/>
        <p:txBody>
          <a:bodyPr/>
          <a:lstStyle/>
          <a:p>
            <a:r>
              <a:rPr lang="en-US" dirty="0">
                <a:solidFill>
                  <a:srgbClr val="FFFF00"/>
                </a:solidFill>
              </a:rPr>
              <a:t>Bias - 101</a:t>
            </a:r>
          </a:p>
        </p:txBody>
      </p:sp>
      <p:sp>
        <p:nvSpPr>
          <p:cNvPr id="3" name="Content Placeholder 2">
            <a:extLst>
              <a:ext uri="{FF2B5EF4-FFF2-40B4-BE49-F238E27FC236}">
                <a16:creationId xmlns:a16="http://schemas.microsoft.com/office/drawing/2014/main" id="{2F9AC7E1-7C79-E75B-EEA0-0A140C90B749}"/>
              </a:ext>
            </a:extLst>
          </p:cNvPr>
          <p:cNvSpPr>
            <a:spLocks noGrp="1"/>
          </p:cNvSpPr>
          <p:nvPr>
            <p:ph idx="1"/>
          </p:nvPr>
        </p:nvSpPr>
        <p:spPr>
          <a:xfrm>
            <a:off x="514350" y="1295400"/>
            <a:ext cx="9258300" cy="4525963"/>
          </a:xfrm>
        </p:spPr>
        <p:txBody>
          <a:bodyPr/>
          <a:lstStyle/>
          <a:p>
            <a:pPr algn="l"/>
            <a:r>
              <a:rPr lang="en-US" sz="2800" b="1" i="0" u="none" strike="noStrike" baseline="0" dirty="0">
                <a:solidFill>
                  <a:srgbClr val="FFFF00"/>
                </a:solidFill>
              </a:rPr>
              <a:t>The Heuristics &amp; Biases (HB) focused on limitations of and systematic errors in human cognition (Tversky &amp; Kahneman, 1974; Kahneman, 2011; Kahneman, Slovic, &amp; Tversky, 1982)</a:t>
            </a:r>
          </a:p>
        </p:txBody>
      </p:sp>
      <p:sp>
        <p:nvSpPr>
          <p:cNvPr id="4" name="Footer Placeholder 3">
            <a:extLst>
              <a:ext uri="{FF2B5EF4-FFF2-40B4-BE49-F238E27FC236}">
                <a16:creationId xmlns:a16="http://schemas.microsoft.com/office/drawing/2014/main" id="{9FB20BA7-3A38-FFDF-245D-C94C1250D040}"/>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3511918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C4901-CFCA-4FF2-B725-0562E16BCF6D}"/>
              </a:ext>
            </a:extLst>
          </p:cNvPr>
          <p:cNvSpPr>
            <a:spLocks noGrp="1"/>
          </p:cNvSpPr>
          <p:nvPr>
            <p:ph type="title"/>
          </p:nvPr>
        </p:nvSpPr>
        <p:spPr>
          <a:xfrm>
            <a:off x="514350" y="172585"/>
            <a:ext cx="9258300" cy="1143000"/>
          </a:xfrm>
        </p:spPr>
        <p:txBody>
          <a:bodyPr/>
          <a:lstStyle/>
          <a:p>
            <a:r>
              <a:rPr lang="en-US" dirty="0">
                <a:solidFill>
                  <a:srgbClr val="FFFF00"/>
                </a:solidFill>
              </a:rPr>
              <a:t>Bias - 101</a:t>
            </a:r>
          </a:p>
        </p:txBody>
      </p:sp>
      <p:sp>
        <p:nvSpPr>
          <p:cNvPr id="3" name="Content Placeholder 2">
            <a:extLst>
              <a:ext uri="{FF2B5EF4-FFF2-40B4-BE49-F238E27FC236}">
                <a16:creationId xmlns:a16="http://schemas.microsoft.com/office/drawing/2014/main" id="{2F9AC7E1-7C79-E75B-EEA0-0A140C90B749}"/>
              </a:ext>
            </a:extLst>
          </p:cNvPr>
          <p:cNvSpPr>
            <a:spLocks noGrp="1"/>
          </p:cNvSpPr>
          <p:nvPr>
            <p:ph idx="1"/>
          </p:nvPr>
        </p:nvSpPr>
        <p:spPr>
          <a:xfrm>
            <a:off x="485838" y="1066800"/>
            <a:ext cx="9258300" cy="4525963"/>
          </a:xfrm>
        </p:spPr>
        <p:txBody>
          <a:bodyPr/>
          <a:lstStyle/>
          <a:p>
            <a:pPr algn="l"/>
            <a:r>
              <a:rPr lang="en-US" sz="2800" b="1" i="0" u="none" strike="noStrike" baseline="0" dirty="0">
                <a:solidFill>
                  <a:srgbClr val="FFFF00"/>
                </a:solidFill>
              </a:rPr>
              <a:t>Naturalistic Decision Making (NDM) developed as reaction to HB’s narrow focus on problems in cognition</a:t>
            </a:r>
          </a:p>
          <a:p>
            <a:pPr algn="l"/>
            <a:endParaRPr lang="en-US" sz="2800" b="1" i="0" u="none" strike="noStrike" baseline="0" dirty="0">
              <a:solidFill>
                <a:srgbClr val="FFFF00"/>
              </a:solidFill>
            </a:endParaRPr>
          </a:p>
          <a:p>
            <a:pPr algn="l"/>
            <a:r>
              <a:rPr lang="en-US" sz="2800" b="1" i="0" u="none" strike="noStrike" baseline="0" dirty="0">
                <a:solidFill>
                  <a:srgbClr val="FFFF00"/>
                </a:solidFill>
              </a:rPr>
              <a:t>NDM focused on the strengths and evolutionary adaptiveness of human cognitive capacities </a:t>
            </a:r>
            <a:r>
              <a:rPr lang="de-DE" sz="2800" b="1" i="0" u="none" strike="noStrike" baseline="0" dirty="0">
                <a:solidFill>
                  <a:srgbClr val="FFFF00"/>
                </a:solidFill>
              </a:rPr>
              <a:t>(see, e.g., Gigerenzer &amp; Goldstein, 1996; Lipshitz, Klein, </a:t>
            </a:r>
            <a:r>
              <a:rPr lang="en-US" sz="2800" b="1" i="0" u="none" strike="noStrike" baseline="0" dirty="0">
                <a:solidFill>
                  <a:srgbClr val="FFFF00"/>
                </a:solidFill>
              </a:rPr>
              <a:t>Orasanu, &amp; Salas, 2001)</a:t>
            </a:r>
          </a:p>
          <a:p>
            <a:pPr algn="l"/>
            <a:endParaRPr lang="en-US" sz="2800" b="1" dirty="0">
              <a:solidFill>
                <a:srgbClr val="FFFF00"/>
              </a:solidFill>
            </a:endParaRPr>
          </a:p>
          <a:p>
            <a:pPr algn="l"/>
            <a:r>
              <a:rPr lang="en-US" sz="2800" b="1" dirty="0">
                <a:solidFill>
                  <a:srgbClr val="FFFF00"/>
                </a:solidFill>
              </a:rPr>
              <a:t>Posit that </a:t>
            </a:r>
            <a:r>
              <a:rPr lang="en-US" sz="2800" b="1" i="0" u="none" strike="noStrike" baseline="0" dirty="0">
                <a:solidFill>
                  <a:srgbClr val="FFFF00"/>
                </a:solidFill>
              </a:rPr>
              <a:t>our brains have adapted to process information in a fast and frugal way—quickly making sense of the vast amount of information </a:t>
            </a:r>
            <a:endParaRPr lang="en-US" sz="2800" b="1" dirty="0">
              <a:solidFill>
                <a:srgbClr val="FFFF00"/>
              </a:solidFill>
            </a:endParaRPr>
          </a:p>
        </p:txBody>
      </p:sp>
      <p:sp>
        <p:nvSpPr>
          <p:cNvPr id="4" name="Footer Placeholder 3">
            <a:extLst>
              <a:ext uri="{FF2B5EF4-FFF2-40B4-BE49-F238E27FC236}">
                <a16:creationId xmlns:a16="http://schemas.microsoft.com/office/drawing/2014/main" id="{9FB20BA7-3A38-FFDF-245D-C94C1250D040}"/>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2524900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A750B-8BF0-759D-9633-81E3DA9143E4}"/>
              </a:ext>
            </a:extLst>
          </p:cNvPr>
          <p:cNvSpPr>
            <a:spLocks noGrp="1"/>
          </p:cNvSpPr>
          <p:nvPr>
            <p:ph type="title"/>
          </p:nvPr>
        </p:nvSpPr>
        <p:spPr/>
        <p:txBody>
          <a:bodyPr/>
          <a:lstStyle/>
          <a:p>
            <a:r>
              <a:rPr lang="en-US" sz="3200" dirty="0">
                <a:solidFill>
                  <a:srgbClr val="FFFF00"/>
                </a:solidFill>
                <a:latin typeface="+mn-lt"/>
              </a:rPr>
              <a:t>Disagreement &amp; Bias</a:t>
            </a:r>
            <a:br>
              <a:rPr lang="en-US" sz="3200" dirty="0">
                <a:solidFill>
                  <a:srgbClr val="FFFF00"/>
                </a:solidFill>
                <a:latin typeface="+mn-lt"/>
              </a:rPr>
            </a:br>
            <a:r>
              <a:rPr lang="en-US" sz="3200" dirty="0">
                <a:solidFill>
                  <a:srgbClr val="FFFF00"/>
                </a:solidFill>
                <a:latin typeface="+mn-lt"/>
              </a:rPr>
              <a:t>(Guarnera et al., 2017) </a:t>
            </a:r>
          </a:p>
        </p:txBody>
      </p:sp>
      <p:sp>
        <p:nvSpPr>
          <p:cNvPr id="3" name="Content Placeholder 2">
            <a:extLst>
              <a:ext uri="{FF2B5EF4-FFF2-40B4-BE49-F238E27FC236}">
                <a16:creationId xmlns:a16="http://schemas.microsoft.com/office/drawing/2014/main" id="{D6086F2F-3332-E3C4-C9FF-6A77B1B66FAF}"/>
              </a:ext>
            </a:extLst>
          </p:cNvPr>
          <p:cNvSpPr>
            <a:spLocks noGrp="1"/>
          </p:cNvSpPr>
          <p:nvPr>
            <p:ph idx="1"/>
          </p:nvPr>
        </p:nvSpPr>
        <p:spPr/>
        <p:txBody>
          <a:bodyPr/>
          <a:lstStyle/>
          <a:p>
            <a:pPr algn="l"/>
            <a:r>
              <a:rPr lang="en-US" sz="2800" b="1" i="0" u="none" strike="noStrike" baseline="0" dirty="0">
                <a:solidFill>
                  <a:srgbClr val="FFFF00"/>
                </a:solidFill>
              </a:rPr>
              <a:t>Potentially linked to five sources</a:t>
            </a:r>
          </a:p>
          <a:p>
            <a:pPr algn="l">
              <a:buFont typeface="+mj-lt"/>
              <a:buAutoNum type="arabicPeriod"/>
            </a:pPr>
            <a:endParaRPr lang="en-US" sz="2800" b="1" i="0" u="none" strike="noStrike" baseline="0" dirty="0">
              <a:solidFill>
                <a:srgbClr val="FFFF00"/>
              </a:solidFill>
            </a:endParaRPr>
          </a:p>
          <a:p>
            <a:pPr algn="l">
              <a:buFont typeface="+mj-lt"/>
              <a:buAutoNum type="arabicPeriod"/>
            </a:pPr>
            <a:r>
              <a:rPr lang="en-US" sz="2800" b="1" i="0" u="none" strike="noStrike" baseline="0" dirty="0">
                <a:solidFill>
                  <a:srgbClr val="FFFF00"/>
                </a:solidFill>
              </a:rPr>
              <a:t>Inherent task difficulty</a:t>
            </a:r>
          </a:p>
          <a:p>
            <a:pPr algn="l">
              <a:buFont typeface="+mj-lt"/>
              <a:buAutoNum type="arabicPeriod"/>
            </a:pPr>
            <a:r>
              <a:rPr lang="en-US" sz="2800" b="1" dirty="0">
                <a:solidFill>
                  <a:srgbClr val="FFFF00"/>
                </a:solidFill>
              </a:rPr>
              <a:t>L</a:t>
            </a:r>
            <a:r>
              <a:rPr lang="en-US" sz="2800" b="1" i="0" u="none" strike="noStrike" baseline="0" dirty="0">
                <a:solidFill>
                  <a:srgbClr val="FFFF00"/>
                </a:solidFill>
              </a:rPr>
              <a:t>imited training and certification</a:t>
            </a:r>
          </a:p>
          <a:p>
            <a:pPr algn="l">
              <a:buFont typeface="+mj-lt"/>
              <a:buAutoNum type="arabicPeriod"/>
            </a:pPr>
            <a:r>
              <a:rPr lang="en-US" sz="2800" b="1" dirty="0">
                <a:solidFill>
                  <a:srgbClr val="FFFF00"/>
                </a:solidFill>
              </a:rPr>
              <a:t>U</a:t>
            </a:r>
            <a:r>
              <a:rPr lang="en-US" sz="2800" b="1" i="0" u="none" strike="noStrike" baseline="0" dirty="0">
                <a:solidFill>
                  <a:srgbClr val="FFFF00"/>
                </a:solidFill>
              </a:rPr>
              <a:t>nstandardized methods</a:t>
            </a:r>
          </a:p>
          <a:p>
            <a:pPr algn="l">
              <a:buFont typeface="+mj-lt"/>
              <a:buAutoNum type="arabicPeriod"/>
            </a:pPr>
            <a:r>
              <a:rPr lang="en-US" sz="2800" b="1" dirty="0">
                <a:solidFill>
                  <a:srgbClr val="FFFF00"/>
                </a:solidFill>
              </a:rPr>
              <a:t>I</a:t>
            </a:r>
            <a:r>
              <a:rPr lang="en-US" sz="2800" b="1" i="0" u="none" strike="noStrike" baseline="0" dirty="0">
                <a:solidFill>
                  <a:srgbClr val="FFFF00"/>
                </a:solidFill>
              </a:rPr>
              <a:t>ndividual evaluator differences</a:t>
            </a:r>
          </a:p>
          <a:p>
            <a:pPr algn="l">
              <a:buFont typeface="+mj-lt"/>
              <a:buAutoNum type="arabicPeriod"/>
            </a:pPr>
            <a:r>
              <a:rPr lang="en-US" sz="2800" b="1" dirty="0">
                <a:solidFill>
                  <a:srgbClr val="FFFF00"/>
                </a:solidFill>
              </a:rPr>
              <a:t>A</a:t>
            </a:r>
            <a:r>
              <a:rPr lang="en-US" sz="2800" b="1" i="0" u="none" strike="noStrike" baseline="0" dirty="0">
                <a:solidFill>
                  <a:srgbClr val="FFFF00"/>
                </a:solidFill>
              </a:rPr>
              <a:t>dversarial allegiance</a:t>
            </a:r>
            <a:endParaRPr lang="en-US" sz="2800" b="1" dirty="0">
              <a:solidFill>
                <a:srgbClr val="FFFF00"/>
              </a:solidFill>
            </a:endParaRPr>
          </a:p>
        </p:txBody>
      </p:sp>
      <p:sp>
        <p:nvSpPr>
          <p:cNvPr id="4" name="Footer Placeholder 3">
            <a:extLst>
              <a:ext uri="{FF2B5EF4-FFF2-40B4-BE49-F238E27FC236}">
                <a16:creationId xmlns:a16="http://schemas.microsoft.com/office/drawing/2014/main" id="{CDCA4104-66AF-C905-BFF9-78BB9C63742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11599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Confirmatory Bias—how we seek to protect our beliefs</a:t>
            </a:r>
          </a:p>
        </p:txBody>
      </p:sp>
      <p:sp>
        <p:nvSpPr>
          <p:cNvPr id="24579" name="Content Placeholder 2"/>
          <p:cNvSpPr>
            <a:spLocks noGrp="1"/>
          </p:cNvSpPr>
          <p:nvPr>
            <p:ph idx="1"/>
          </p:nvPr>
        </p:nvSpPr>
        <p:spPr>
          <a:xfrm>
            <a:off x="514350" y="1828800"/>
            <a:ext cx="9258300" cy="4495800"/>
          </a:xfrm>
        </p:spPr>
        <p:txBody>
          <a:bodyPr/>
          <a:lstStyle/>
          <a:p>
            <a:r>
              <a:rPr lang="en-US" altLang="en-US" b="1" dirty="0">
                <a:solidFill>
                  <a:srgbClr val="FFFF00"/>
                </a:solidFill>
                <a:latin typeface="+mn-lt"/>
              </a:rPr>
              <a:t>We </a:t>
            </a:r>
            <a:r>
              <a:rPr lang="en-US" altLang="en-US" b="1" i="1" dirty="0">
                <a:solidFill>
                  <a:srgbClr val="FFFF00"/>
                </a:solidFill>
                <a:latin typeface="+mn-lt"/>
              </a:rPr>
              <a:t>notice</a:t>
            </a:r>
            <a:r>
              <a:rPr lang="en-US" altLang="en-US" b="1" dirty="0">
                <a:solidFill>
                  <a:srgbClr val="FFFF00"/>
                </a:solidFill>
                <a:latin typeface="+mn-lt"/>
              </a:rPr>
              <a:t> facts to support our beliefs</a:t>
            </a:r>
          </a:p>
          <a:p>
            <a:r>
              <a:rPr lang="en-US" altLang="en-US" b="1" dirty="0">
                <a:solidFill>
                  <a:srgbClr val="FFFF00"/>
                </a:solidFill>
                <a:latin typeface="+mn-lt"/>
              </a:rPr>
              <a:t>We </a:t>
            </a:r>
            <a:r>
              <a:rPr lang="en-US" altLang="en-US" b="1" i="1" dirty="0">
                <a:solidFill>
                  <a:srgbClr val="FFFF00"/>
                </a:solidFill>
                <a:latin typeface="+mn-lt"/>
              </a:rPr>
              <a:t>overlook</a:t>
            </a:r>
            <a:r>
              <a:rPr lang="en-US" altLang="en-US" b="1" dirty="0">
                <a:solidFill>
                  <a:srgbClr val="FFFF00"/>
                </a:solidFill>
                <a:latin typeface="+mn-lt"/>
              </a:rPr>
              <a:t> facts that don’t</a:t>
            </a:r>
          </a:p>
          <a:p>
            <a:r>
              <a:rPr lang="en-US" altLang="en-US" b="1" dirty="0">
                <a:solidFill>
                  <a:srgbClr val="FFFF00"/>
                </a:solidFill>
                <a:latin typeface="+mn-lt"/>
              </a:rPr>
              <a:t>We </a:t>
            </a:r>
            <a:r>
              <a:rPr lang="en-US" altLang="en-US" b="1" i="1" dirty="0">
                <a:solidFill>
                  <a:srgbClr val="FFFF00"/>
                </a:solidFill>
                <a:latin typeface="+mn-lt"/>
              </a:rPr>
              <a:t>seek</a:t>
            </a:r>
            <a:r>
              <a:rPr lang="en-US" altLang="en-US" b="1" dirty="0">
                <a:solidFill>
                  <a:srgbClr val="FFFF00"/>
                </a:solidFill>
                <a:latin typeface="+mn-lt"/>
              </a:rPr>
              <a:t> information to support our beliefs</a:t>
            </a:r>
          </a:p>
          <a:p>
            <a:r>
              <a:rPr lang="en-US" altLang="en-US" b="1" dirty="0">
                <a:solidFill>
                  <a:srgbClr val="FFFF00"/>
                </a:solidFill>
                <a:latin typeface="+mn-lt"/>
              </a:rPr>
              <a:t>We give </a:t>
            </a:r>
            <a:r>
              <a:rPr lang="en-US" altLang="en-US" b="1" i="1" dirty="0">
                <a:solidFill>
                  <a:srgbClr val="FFFF00"/>
                </a:solidFill>
                <a:latin typeface="+mn-lt"/>
              </a:rPr>
              <a:t>greater weight </a:t>
            </a:r>
            <a:r>
              <a:rPr lang="en-US" altLang="en-US" b="1" dirty="0">
                <a:solidFill>
                  <a:srgbClr val="FFFF00"/>
                </a:solidFill>
                <a:latin typeface="+mn-lt"/>
              </a:rPr>
              <a:t>to such information</a:t>
            </a:r>
          </a:p>
          <a:p>
            <a:r>
              <a:rPr lang="en-US" altLang="en-US" b="1" dirty="0">
                <a:solidFill>
                  <a:srgbClr val="FFFF00"/>
                </a:solidFill>
                <a:latin typeface="+mn-lt"/>
              </a:rPr>
              <a:t>We </a:t>
            </a:r>
            <a:r>
              <a:rPr lang="en-US" altLang="en-US" b="1" i="1" dirty="0">
                <a:solidFill>
                  <a:srgbClr val="FFFF00"/>
                </a:solidFill>
                <a:latin typeface="+mn-lt"/>
              </a:rPr>
              <a:t>accept at face value </a:t>
            </a:r>
            <a:r>
              <a:rPr lang="en-US" altLang="en-US" b="1" dirty="0">
                <a:solidFill>
                  <a:srgbClr val="FFFF00"/>
                </a:solidFill>
                <a:latin typeface="+mn-lt"/>
              </a:rPr>
              <a:t>such information</a:t>
            </a:r>
          </a:p>
          <a:p>
            <a:r>
              <a:rPr lang="en-US" altLang="en-US" b="1" dirty="0">
                <a:solidFill>
                  <a:srgbClr val="FFFF00"/>
                </a:solidFill>
                <a:latin typeface="+mn-lt"/>
              </a:rPr>
              <a:t>We are better able to </a:t>
            </a:r>
            <a:r>
              <a:rPr lang="en-US" altLang="en-US" b="1" i="1" dirty="0">
                <a:solidFill>
                  <a:srgbClr val="FFFF00"/>
                </a:solidFill>
                <a:latin typeface="+mn-lt"/>
              </a:rPr>
              <a:t>remember</a:t>
            </a:r>
            <a:r>
              <a:rPr lang="en-US" altLang="en-US" b="1" dirty="0">
                <a:solidFill>
                  <a:srgbClr val="FFFF00"/>
                </a:solidFill>
                <a:latin typeface="+mn-lt"/>
              </a:rPr>
              <a:t> such information</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9589583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286B-CB54-434E-AEA1-EB6193B30FE4}"/>
              </a:ext>
            </a:extLst>
          </p:cNvPr>
          <p:cNvSpPr>
            <a:spLocks noGrp="1"/>
          </p:cNvSpPr>
          <p:nvPr>
            <p:ph type="title"/>
          </p:nvPr>
        </p:nvSpPr>
        <p:spPr/>
        <p:txBody>
          <a:bodyPr/>
          <a:lstStyle/>
          <a:p>
            <a:r>
              <a:rPr lang="en-US" b="1" dirty="0">
                <a:solidFill>
                  <a:srgbClr val="FFFF00"/>
                </a:solidFill>
              </a:rPr>
              <a:t>Additional Biases</a:t>
            </a:r>
          </a:p>
        </p:txBody>
      </p:sp>
      <p:sp>
        <p:nvSpPr>
          <p:cNvPr id="3" name="Content Placeholder 2">
            <a:extLst>
              <a:ext uri="{FF2B5EF4-FFF2-40B4-BE49-F238E27FC236}">
                <a16:creationId xmlns:a16="http://schemas.microsoft.com/office/drawing/2014/main" id="{BCA2E591-2B61-4DAF-9D16-3BD34E73AB60}"/>
              </a:ext>
            </a:extLst>
          </p:cNvPr>
          <p:cNvSpPr>
            <a:spLocks noGrp="1"/>
          </p:cNvSpPr>
          <p:nvPr>
            <p:ph idx="1"/>
          </p:nvPr>
        </p:nvSpPr>
        <p:spPr/>
        <p:txBody>
          <a:bodyPr/>
          <a:lstStyle/>
          <a:p>
            <a:r>
              <a:rPr lang="en-US" b="1" dirty="0">
                <a:solidFill>
                  <a:srgbClr val="FFFF00"/>
                </a:solidFill>
              </a:rPr>
              <a:t>Google Bias</a:t>
            </a:r>
          </a:p>
          <a:p>
            <a:pPr lvl="1"/>
            <a:r>
              <a:rPr lang="en-US" b="1" dirty="0">
                <a:solidFill>
                  <a:srgbClr val="FFFF00"/>
                </a:solidFill>
              </a:rPr>
              <a:t>Tendency to not remember information is easily found online – (cell phones)</a:t>
            </a:r>
          </a:p>
          <a:p>
            <a:r>
              <a:rPr lang="en-US" b="1" dirty="0">
                <a:solidFill>
                  <a:srgbClr val="FFFF00"/>
                </a:solidFill>
              </a:rPr>
              <a:t>Ikea Effect</a:t>
            </a:r>
          </a:p>
          <a:p>
            <a:pPr lvl="1"/>
            <a:r>
              <a:rPr lang="en-US" b="1" dirty="0">
                <a:solidFill>
                  <a:srgbClr val="FFFF00"/>
                </a:solidFill>
              </a:rPr>
              <a:t>Tendency to overvalue something that we put together</a:t>
            </a:r>
          </a:p>
        </p:txBody>
      </p:sp>
      <p:sp>
        <p:nvSpPr>
          <p:cNvPr id="4" name="Footer Placeholder 3">
            <a:extLst>
              <a:ext uri="{FF2B5EF4-FFF2-40B4-BE49-F238E27FC236}">
                <a16:creationId xmlns:a16="http://schemas.microsoft.com/office/drawing/2014/main" id="{8B8212DA-BAAA-48E4-BCEE-036B306C17E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768168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29E10-9F2B-7F49-ABD3-69F6887DEA30}"/>
              </a:ext>
            </a:extLst>
          </p:cNvPr>
          <p:cNvSpPr>
            <a:spLocks noGrp="1"/>
          </p:cNvSpPr>
          <p:nvPr>
            <p:ph type="title"/>
          </p:nvPr>
        </p:nvSpPr>
        <p:spPr/>
        <p:txBody>
          <a:bodyPr/>
          <a:lstStyle/>
          <a:p>
            <a:r>
              <a:rPr lang="en-US" dirty="0">
                <a:solidFill>
                  <a:srgbClr val="FFFF00"/>
                </a:solidFill>
              </a:rPr>
              <a:t>Anchoring Bias</a:t>
            </a:r>
          </a:p>
        </p:txBody>
      </p:sp>
      <p:sp>
        <p:nvSpPr>
          <p:cNvPr id="3" name="Content Placeholder 2">
            <a:extLst>
              <a:ext uri="{FF2B5EF4-FFF2-40B4-BE49-F238E27FC236}">
                <a16:creationId xmlns:a16="http://schemas.microsoft.com/office/drawing/2014/main" id="{7CE85242-DFC7-B609-1746-6291C27658CF}"/>
              </a:ext>
            </a:extLst>
          </p:cNvPr>
          <p:cNvSpPr>
            <a:spLocks noGrp="1"/>
          </p:cNvSpPr>
          <p:nvPr>
            <p:ph idx="1"/>
          </p:nvPr>
        </p:nvSpPr>
        <p:spPr/>
        <p:txBody>
          <a:bodyPr/>
          <a:lstStyle/>
          <a:p>
            <a:r>
              <a:rPr lang="en-US" b="1" dirty="0">
                <a:solidFill>
                  <a:srgbClr val="FFFF00"/>
                </a:solidFill>
              </a:rPr>
              <a:t>Our propensity to r</a:t>
            </a:r>
            <a:r>
              <a:rPr lang="en-US" b="1" i="0" u="none" strike="noStrike" baseline="0" dirty="0">
                <a:solidFill>
                  <a:srgbClr val="FFFF00"/>
                </a:solidFill>
              </a:rPr>
              <a:t>ely too heavily on initial information or salient numbers present in a decision context when making judgments (Tversky and Kahneman, 1974)</a:t>
            </a:r>
          </a:p>
          <a:p>
            <a:endParaRPr lang="en-US" b="1" dirty="0">
              <a:solidFill>
                <a:srgbClr val="FFFF00"/>
              </a:solidFill>
            </a:endParaRPr>
          </a:p>
          <a:p>
            <a:r>
              <a:rPr lang="en-US" b="1" i="0" u="none" strike="noStrike" baseline="0" dirty="0">
                <a:solidFill>
                  <a:srgbClr val="FFFF00"/>
                </a:solidFill>
              </a:rPr>
              <a:t>Overlaps with the priming effect</a:t>
            </a:r>
          </a:p>
          <a:p>
            <a:r>
              <a:rPr lang="en-US" b="1" dirty="0">
                <a:solidFill>
                  <a:srgbClr val="FFFF00"/>
                </a:solidFill>
              </a:rPr>
              <a:t>Can be linked to availability heuristic</a:t>
            </a:r>
            <a:endParaRPr lang="en-US" b="1" i="0" u="none" strike="noStrike" baseline="0" dirty="0">
              <a:solidFill>
                <a:srgbClr val="FFFF00"/>
              </a:solidFill>
            </a:endParaRPr>
          </a:p>
          <a:p>
            <a:endParaRPr lang="en-US" b="1" i="0" u="none" strike="noStrike" baseline="0" dirty="0">
              <a:solidFill>
                <a:srgbClr val="FFFF00"/>
              </a:solidFill>
            </a:endParaRPr>
          </a:p>
          <a:p>
            <a:pPr marL="0" indent="0" algn="l">
              <a:buNone/>
            </a:pPr>
            <a:endParaRPr lang="en-US" b="1" dirty="0">
              <a:solidFill>
                <a:srgbClr val="FFFF00"/>
              </a:solidFill>
            </a:endParaRPr>
          </a:p>
        </p:txBody>
      </p:sp>
      <p:sp>
        <p:nvSpPr>
          <p:cNvPr id="4" name="Footer Placeholder 3">
            <a:extLst>
              <a:ext uri="{FF2B5EF4-FFF2-40B4-BE49-F238E27FC236}">
                <a16:creationId xmlns:a16="http://schemas.microsoft.com/office/drawing/2014/main" id="{6A80D03E-4E7A-754F-59EE-60C148C7885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4616949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71908C-780D-18E0-82A9-4C4A41A8E783}"/>
              </a:ext>
            </a:extLst>
          </p:cNvPr>
          <p:cNvSpPr>
            <a:spLocks noGrp="1"/>
          </p:cNvSpPr>
          <p:nvPr>
            <p:ph type="ftr" sz="quarter" idx="12"/>
          </p:nvPr>
        </p:nvSpPr>
        <p:spPr/>
        <p:txBody>
          <a:bodyPr/>
          <a:lstStyle/>
          <a:p>
            <a:pPr>
              <a:defRPr/>
            </a:pPr>
            <a:r>
              <a:rPr lang="en-US"/>
              <a:t>BOCES, 2023</a:t>
            </a:r>
            <a:endParaRPr lang="en-US" dirty="0"/>
          </a:p>
        </p:txBody>
      </p:sp>
      <p:pic>
        <p:nvPicPr>
          <p:cNvPr id="8" name="Content Placeholder 7">
            <a:extLst>
              <a:ext uri="{FF2B5EF4-FFF2-40B4-BE49-F238E27FC236}">
                <a16:creationId xmlns:a16="http://schemas.microsoft.com/office/drawing/2014/main" id="{981F9F78-EFF2-CF18-8EED-3B7EF6A9E66C}"/>
              </a:ext>
            </a:extLst>
          </p:cNvPr>
          <p:cNvPicPr>
            <a:picLocks noGrp="1" noChangeAspect="1"/>
          </p:cNvPicPr>
          <p:nvPr>
            <p:ph idx="1"/>
          </p:nvPr>
        </p:nvPicPr>
        <p:blipFill>
          <a:blip r:embed="rId2"/>
          <a:stretch>
            <a:fillRect/>
          </a:stretch>
        </p:blipFill>
        <p:spPr>
          <a:xfrm>
            <a:off x="2152515" y="457200"/>
            <a:ext cx="5981969" cy="5668963"/>
          </a:xfrm>
          <a:prstGeom prst="rect">
            <a:avLst/>
          </a:prstGeom>
        </p:spPr>
      </p:pic>
    </p:spTree>
    <p:extLst>
      <p:ext uri="{BB962C8B-B14F-4D97-AF65-F5344CB8AC3E}">
        <p14:creationId xmlns:p14="http://schemas.microsoft.com/office/powerpoint/2010/main" val="320640210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29E10-9F2B-7F49-ABD3-69F6887DEA30}"/>
              </a:ext>
            </a:extLst>
          </p:cNvPr>
          <p:cNvSpPr>
            <a:spLocks noGrp="1"/>
          </p:cNvSpPr>
          <p:nvPr>
            <p:ph type="title"/>
          </p:nvPr>
        </p:nvSpPr>
        <p:spPr/>
        <p:txBody>
          <a:bodyPr/>
          <a:lstStyle/>
          <a:p>
            <a:r>
              <a:rPr lang="en-US" dirty="0">
                <a:solidFill>
                  <a:srgbClr val="FFFF00"/>
                </a:solidFill>
              </a:rPr>
              <a:t>Halo Effect</a:t>
            </a:r>
          </a:p>
        </p:txBody>
      </p:sp>
      <p:sp>
        <p:nvSpPr>
          <p:cNvPr id="3" name="Content Placeholder 2">
            <a:extLst>
              <a:ext uri="{FF2B5EF4-FFF2-40B4-BE49-F238E27FC236}">
                <a16:creationId xmlns:a16="http://schemas.microsoft.com/office/drawing/2014/main" id="{7CE85242-DFC7-B609-1746-6291C27658CF}"/>
              </a:ext>
            </a:extLst>
          </p:cNvPr>
          <p:cNvSpPr>
            <a:spLocks noGrp="1"/>
          </p:cNvSpPr>
          <p:nvPr>
            <p:ph idx="1"/>
          </p:nvPr>
        </p:nvSpPr>
        <p:spPr/>
        <p:txBody>
          <a:bodyPr/>
          <a:lstStyle/>
          <a:p>
            <a:r>
              <a:rPr lang="en-US" b="1" dirty="0">
                <a:solidFill>
                  <a:srgbClr val="FFFF00"/>
                </a:solidFill>
              </a:rPr>
              <a:t>Propensity for the initial impression of a person to influence what we think of them overall</a:t>
            </a:r>
          </a:p>
          <a:p>
            <a:endParaRPr lang="en-US" b="1" dirty="0">
              <a:solidFill>
                <a:srgbClr val="FFFF00"/>
              </a:solidFill>
            </a:endParaRPr>
          </a:p>
          <a:p>
            <a:r>
              <a:rPr lang="en-US" b="1" dirty="0">
                <a:solidFill>
                  <a:srgbClr val="FFFF00"/>
                </a:solidFill>
              </a:rPr>
              <a:t>"physical attractiveness stereotype" </a:t>
            </a:r>
          </a:p>
          <a:p>
            <a:r>
              <a:rPr lang="en-US" b="1" dirty="0">
                <a:solidFill>
                  <a:srgbClr val="FFFF00"/>
                </a:solidFill>
              </a:rPr>
              <a:t>"what is beautiful is 'good' principle“</a:t>
            </a:r>
          </a:p>
          <a:p>
            <a:endParaRPr lang="en-US" b="1" i="0" u="none" strike="noStrike" baseline="0" dirty="0">
              <a:solidFill>
                <a:srgbClr val="FFFF00"/>
              </a:solidFill>
            </a:endParaRPr>
          </a:p>
          <a:p>
            <a:r>
              <a:rPr lang="en-US" b="1" dirty="0">
                <a:solidFill>
                  <a:srgbClr val="FFFF00"/>
                </a:solidFill>
              </a:rPr>
              <a:t>Impact of physical attractiveness/appearance</a:t>
            </a:r>
            <a:endParaRPr lang="en-US" b="1" i="0" u="none" strike="noStrike" baseline="0" dirty="0">
              <a:solidFill>
                <a:srgbClr val="FFFF00"/>
              </a:solidFill>
            </a:endParaRPr>
          </a:p>
          <a:p>
            <a:pPr marL="0" indent="0" algn="l">
              <a:buNone/>
            </a:pPr>
            <a:endParaRPr lang="en-US" b="1" dirty="0">
              <a:solidFill>
                <a:srgbClr val="FFFF00"/>
              </a:solidFill>
            </a:endParaRPr>
          </a:p>
        </p:txBody>
      </p:sp>
      <p:sp>
        <p:nvSpPr>
          <p:cNvPr id="4" name="Footer Placeholder 3">
            <a:extLst>
              <a:ext uri="{FF2B5EF4-FFF2-40B4-BE49-F238E27FC236}">
                <a16:creationId xmlns:a16="http://schemas.microsoft.com/office/drawing/2014/main" id="{6A80D03E-4E7A-754F-59EE-60C148C78856}"/>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8107302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0CCB-8ABE-1AE6-3944-71F83843A368}"/>
              </a:ext>
            </a:extLst>
          </p:cNvPr>
          <p:cNvSpPr>
            <a:spLocks noGrp="1"/>
          </p:cNvSpPr>
          <p:nvPr>
            <p:ph type="title"/>
          </p:nvPr>
        </p:nvSpPr>
        <p:spPr/>
        <p:txBody>
          <a:bodyPr/>
          <a:lstStyle/>
          <a:p>
            <a:r>
              <a:rPr lang="en-US" dirty="0">
                <a:solidFill>
                  <a:srgbClr val="FFFF00"/>
                </a:solidFill>
              </a:rPr>
              <a:t>Hindsight Bias</a:t>
            </a:r>
          </a:p>
        </p:txBody>
      </p:sp>
      <p:sp>
        <p:nvSpPr>
          <p:cNvPr id="3" name="Content Placeholder 2">
            <a:extLst>
              <a:ext uri="{FF2B5EF4-FFF2-40B4-BE49-F238E27FC236}">
                <a16:creationId xmlns:a16="http://schemas.microsoft.com/office/drawing/2014/main" id="{197190CD-5505-3215-591F-E76B58B5012B}"/>
              </a:ext>
            </a:extLst>
          </p:cNvPr>
          <p:cNvSpPr>
            <a:spLocks noGrp="1"/>
          </p:cNvSpPr>
          <p:nvPr>
            <p:ph idx="1"/>
          </p:nvPr>
        </p:nvSpPr>
        <p:spPr>
          <a:xfrm>
            <a:off x="514350" y="1219200"/>
            <a:ext cx="9258300" cy="4525963"/>
          </a:xfrm>
        </p:spPr>
        <p:txBody>
          <a:bodyPr/>
          <a:lstStyle/>
          <a:p>
            <a:r>
              <a:rPr lang="en-US" b="1" i="0" u="none" strike="noStrike" baseline="0" dirty="0">
                <a:solidFill>
                  <a:srgbClr val="FFFF00"/>
                </a:solidFill>
              </a:rPr>
              <a:t>Tendency to overestimate the probability that an event could have been predicted once its outcome is known (Fischhoff, 1974)</a:t>
            </a:r>
          </a:p>
          <a:p>
            <a:pPr algn="l"/>
            <a:endParaRPr lang="en-US" b="1" dirty="0">
              <a:solidFill>
                <a:srgbClr val="FFFF00"/>
              </a:solidFill>
            </a:endParaRPr>
          </a:p>
          <a:p>
            <a:pPr algn="l"/>
            <a:endParaRPr lang="en-US" b="1" i="0" u="none" strike="noStrike" baseline="0" dirty="0">
              <a:solidFill>
                <a:srgbClr val="FFFF00"/>
              </a:solidFill>
            </a:endParaRPr>
          </a:p>
        </p:txBody>
      </p:sp>
      <p:sp>
        <p:nvSpPr>
          <p:cNvPr id="4" name="Footer Placeholder 3">
            <a:extLst>
              <a:ext uri="{FF2B5EF4-FFF2-40B4-BE49-F238E27FC236}">
                <a16:creationId xmlns:a16="http://schemas.microsoft.com/office/drawing/2014/main" id="{4886ABEF-2DE5-11D6-147E-7F881B2FE438}"/>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66429909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solidFill>
                  <a:srgbClr val="FFFF00"/>
                </a:solidFill>
                <a:latin typeface="+mn-lt"/>
              </a:rPr>
              <a:t>Inductive (Abductive) Reasoning</a:t>
            </a:r>
            <a:endParaRPr lang="en-US" b="1" dirty="0">
              <a:solidFill>
                <a:srgbClr val="FFFF00"/>
              </a:solidFill>
              <a:latin typeface="+mn-lt"/>
            </a:endParaRPr>
          </a:p>
        </p:txBody>
      </p:sp>
      <p:sp>
        <p:nvSpPr>
          <p:cNvPr id="23555" name="Content Placeholder 2"/>
          <p:cNvSpPr>
            <a:spLocks noGrp="1"/>
          </p:cNvSpPr>
          <p:nvPr>
            <p:ph idx="1"/>
          </p:nvPr>
        </p:nvSpPr>
        <p:spPr>
          <a:xfrm>
            <a:off x="600075" y="1524000"/>
            <a:ext cx="9258300" cy="4495800"/>
          </a:xfrm>
        </p:spPr>
        <p:txBody>
          <a:bodyPr/>
          <a:lstStyle/>
          <a:p>
            <a:pPr lvl="1">
              <a:buFont typeface="Wingdings" panose="05000000000000000000" pitchFamily="2" charset="2"/>
              <a:buChar char="q"/>
            </a:pPr>
            <a:r>
              <a:rPr lang="en-US" altLang="en-US" sz="3700" b="1" dirty="0">
                <a:solidFill>
                  <a:srgbClr val="FFFF00"/>
                </a:solidFill>
                <a:latin typeface="+mn-lt"/>
              </a:rPr>
              <a:t>Transition from one particular facts about a case to a general principal</a:t>
            </a:r>
          </a:p>
          <a:p>
            <a:endParaRPr lang="en-US" altLang="en-US" sz="3700"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8427406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3FAB-0E92-40BC-56F2-73649694D43F}"/>
              </a:ext>
            </a:extLst>
          </p:cNvPr>
          <p:cNvSpPr>
            <a:spLocks noGrp="1"/>
          </p:cNvSpPr>
          <p:nvPr>
            <p:ph type="title"/>
          </p:nvPr>
        </p:nvSpPr>
        <p:spPr/>
        <p:txBody>
          <a:bodyPr/>
          <a:lstStyle/>
          <a:p>
            <a:r>
              <a:rPr lang="en-US" dirty="0">
                <a:solidFill>
                  <a:srgbClr val="FFFF00"/>
                </a:solidFill>
              </a:rPr>
              <a:t>Bias Blind Spot</a:t>
            </a:r>
          </a:p>
        </p:txBody>
      </p:sp>
      <p:sp>
        <p:nvSpPr>
          <p:cNvPr id="3" name="Content Placeholder 2">
            <a:extLst>
              <a:ext uri="{FF2B5EF4-FFF2-40B4-BE49-F238E27FC236}">
                <a16:creationId xmlns:a16="http://schemas.microsoft.com/office/drawing/2014/main" id="{44ED0899-11F2-6B64-B426-F64673569D6B}"/>
              </a:ext>
            </a:extLst>
          </p:cNvPr>
          <p:cNvSpPr>
            <a:spLocks noGrp="1"/>
          </p:cNvSpPr>
          <p:nvPr>
            <p:ph idx="1"/>
          </p:nvPr>
        </p:nvSpPr>
        <p:spPr/>
        <p:txBody>
          <a:bodyPr/>
          <a:lstStyle/>
          <a:p>
            <a:pPr algn="l"/>
            <a:r>
              <a:rPr lang="en-US" sz="4000" b="1" i="0" u="none" strike="noStrike" baseline="0" dirty="0">
                <a:solidFill>
                  <a:srgbClr val="FFFF00"/>
                </a:solidFill>
              </a:rPr>
              <a:t>The bias blind spot a meta-cognitive bias, describes peoples’ tendency to recognize the impact of cognitive biases on others more than themselves. (Pronin et al., 2002)</a:t>
            </a:r>
          </a:p>
          <a:p>
            <a:pPr algn="l"/>
            <a:endParaRPr lang="en-US" sz="4000" b="1" dirty="0">
              <a:solidFill>
                <a:srgbClr val="FFFF00"/>
              </a:solidFill>
            </a:endParaRPr>
          </a:p>
        </p:txBody>
      </p:sp>
      <p:sp>
        <p:nvSpPr>
          <p:cNvPr id="4" name="Footer Placeholder 3">
            <a:extLst>
              <a:ext uri="{FF2B5EF4-FFF2-40B4-BE49-F238E27FC236}">
                <a16:creationId xmlns:a16="http://schemas.microsoft.com/office/drawing/2014/main" id="{816E2D4E-7C5C-0480-BD8D-835DA99A48C1}"/>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8078854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31FB9-8CC1-F0A5-D670-CC6CD34F40B5}"/>
              </a:ext>
            </a:extLst>
          </p:cNvPr>
          <p:cNvSpPr>
            <a:spLocks noGrp="1"/>
          </p:cNvSpPr>
          <p:nvPr>
            <p:ph type="title"/>
          </p:nvPr>
        </p:nvSpPr>
        <p:spPr/>
        <p:txBody>
          <a:bodyPr/>
          <a:lstStyle/>
          <a:p>
            <a:r>
              <a:rPr lang="en-US" dirty="0">
                <a:solidFill>
                  <a:srgbClr val="FFFF00"/>
                </a:solidFill>
              </a:rPr>
              <a:t>Allegiance Effect</a:t>
            </a:r>
          </a:p>
        </p:txBody>
      </p:sp>
      <p:sp>
        <p:nvSpPr>
          <p:cNvPr id="3" name="Content Placeholder 2">
            <a:extLst>
              <a:ext uri="{FF2B5EF4-FFF2-40B4-BE49-F238E27FC236}">
                <a16:creationId xmlns:a16="http://schemas.microsoft.com/office/drawing/2014/main" id="{CB7E6F0D-DC59-E47C-7279-9934208EF738}"/>
              </a:ext>
            </a:extLst>
          </p:cNvPr>
          <p:cNvSpPr>
            <a:spLocks noGrp="1"/>
          </p:cNvSpPr>
          <p:nvPr>
            <p:ph idx="1"/>
          </p:nvPr>
        </p:nvSpPr>
        <p:spPr/>
        <p:txBody>
          <a:bodyPr/>
          <a:lstStyle/>
          <a:p>
            <a:pPr algn="l"/>
            <a:r>
              <a:rPr lang="en-US" sz="3600" b="1" dirty="0">
                <a:solidFill>
                  <a:srgbClr val="FFFF00"/>
                </a:solidFill>
              </a:rPr>
              <a:t>U</a:t>
            </a:r>
            <a:r>
              <a:rPr lang="en-US" sz="3600" b="1" i="0" u="none" strike="noStrike" baseline="0" dirty="0">
                <a:solidFill>
                  <a:srgbClr val="FFFF00"/>
                </a:solidFill>
              </a:rPr>
              <a:t>nconsciously draw conclusions that support the view of their referral source – whe</a:t>
            </a:r>
            <a:r>
              <a:rPr lang="en-US" sz="3600" b="1" dirty="0">
                <a:solidFill>
                  <a:srgbClr val="FFFF00"/>
                </a:solidFill>
              </a:rPr>
              <a:t>n/if criminal or civil matters are pending</a:t>
            </a:r>
          </a:p>
        </p:txBody>
      </p:sp>
      <p:sp>
        <p:nvSpPr>
          <p:cNvPr id="4" name="Footer Placeholder 3">
            <a:extLst>
              <a:ext uri="{FF2B5EF4-FFF2-40B4-BE49-F238E27FC236}">
                <a16:creationId xmlns:a16="http://schemas.microsoft.com/office/drawing/2014/main" id="{E212D185-827B-926C-22E6-928229F3AA57}"/>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53563009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286B-CB54-434E-AEA1-EB6193B30FE4}"/>
              </a:ext>
            </a:extLst>
          </p:cNvPr>
          <p:cNvSpPr>
            <a:spLocks noGrp="1"/>
          </p:cNvSpPr>
          <p:nvPr>
            <p:ph type="title"/>
          </p:nvPr>
        </p:nvSpPr>
        <p:spPr/>
        <p:txBody>
          <a:bodyPr/>
          <a:lstStyle/>
          <a:p>
            <a:r>
              <a:rPr lang="en-US" dirty="0">
                <a:solidFill>
                  <a:srgbClr val="FFFF00"/>
                </a:solidFill>
              </a:rPr>
              <a:t>Base Rate Bias/Fallacy</a:t>
            </a:r>
            <a:endParaRPr lang="en-US" b="1" dirty="0">
              <a:solidFill>
                <a:srgbClr val="FFFF00"/>
              </a:solidFill>
            </a:endParaRPr>
          </a:p>
        </p:txBody>
      </p:sp>
      <p:sp>
        <p:nvSpPr>
          <p:cNvPr id="3" name="Content Placeholder 2">
            <a:extLst>
              <a:ext uri="{FF2B5EF4-FFF2-40B4-BE49-F238E27FC236}">
                <a16:creationId xmlns:a16="http://schemas.microsoft.com/office/drawing/2014/main" id="{BCA2E591-2B61-4DAF-9D16-3BD34E73AB60}"/>
              </a:ext>
            </a:extLst>
          </p:cNvPr>
          <p:cNvSpPr>
            <a:spLocks noGrp="1"/>
          </p:cNvSpPr>
          <p:nvPr>
            <p:ph idx="1"/>
          </p:nvPr>
        </p:nvSpPr>
        <p:spPr>
          <a:xfrm>
            <a:off x="419100" y="1166018"/>
            <a:ext cx="9258300" cy="4525963"/>
          </a:xfrm>
        </p:spPr>
        <p:txBody>
          <a:bodyPr/>
          <a:lstStyle/>
          <a:p>
            <a:r>
              <a:rPr lang="en-US" b="1" dirty="0">
                <a:solidFill>
                  <a:srgbClr val="FFFF00"/>
                </a:solidFill>
              </a:rPr>
              <a:t>Propensity to ignore the base rate or what is considered general prevalence in favor of the individuating information or information pertaining only to a specific case</a:t>
            </a:r>
          </a:p>
          <a:p>
            <a:endParaRPr lang="en-US" b="1" dirty="0">
              <a:solidFill>
                <a:srgbClr val="FFFF00"/>
              </a:solidFill>
            </a:endParaRPr>
          </a:p>
          <a:p>
            <a:r>
              <a:rPr lang="en-US" altLang="en-US" b="1" dirty="0">
                <a:solidFill>
                  <a:srgbClr val="FFFF00"/>
                </a:solidFill>
                <a:latin typeface="+mn-lt"/>
              </a:rPr>
              <a:t>Predictive attempts will result in too many false positives due to low base rate for targeted violence</a:t>
            </a:r>
          </a:p>
          <a:p>
            <a:endParaRPr lang="en-US" altLang="en-US" b="1" i="1" dirty="0">
              <a:solidFill>
                <a:srgbClr val="FFFF00"/>
              </a:solidFill>
              <a:latin typeface="+mn-lt"/>
            </a:endParaRPr>
          </a:p>
          <a:p>
            <a:r>
              <a:rPr lang="en-US" altLang="en-US" b="1" i="1" dirty="0">
                <a:solidFill>
                  <a:srgbClr val="FF0000"/>
                </a:solidFill>
                <a:latin typeface="+mn-lt"/>
              </a:rPr>
              <a:t>We will never know the targeted acts we prevented</a:t>
            </a:r>
          </a:p>
          <a:p>
            <a:endParaRPr lang="en-US" b="1" dirty="0">
              <a:solidFill>
                <a:srgbClr val="FFFF00"/>
              </a:solidFill>
            </a:endParaRPr>
          </a:p>
        </p:txBody>
      </p:sp>
      <p:sp>
        <p:nvSpPr>
          <p:cNvPr id="4" name="Footer Placeholder 3">
            <a:extLst>
              <a:ext uri="{FF2B5EF4-FFF2-40B4-BE49-F238E27FC236}">
                <a16:creationId xmlns:a16="http://schemas.microsoft.com/office/drawing/2014/main" id="{8B8212DA-BAAA-48E4-BCEE-036B306C17E5}"/>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00200777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8943A-AC55-B9DA-96AC-7DBC97367090}"/>
              </a:ext>
            </a:extLst>
          </p:cNvPr>
          <p:cNvSpPr>
            <a:spLocks noGrp="1"/>
          </p:cNvSpPr>
          <p:nvPr>
            <p:ph type="title"/>
          </p:nvPr>
        </p:nvSpPr>
        <p:spPr/>
        <p:txBody>
          <a:bodyPr/>
          <a:lstStyle/>
          <a:p>
            <a:r>
              <a:rPr lang="en-US" sz="2800" dirty="0">
                <a:solidFill>
                  <a:srgbClr val="FFFF00"/>
                </a:solidFill>
                <a:latin typeface="+mn-lt"/>
              </a:rPr>
              <a:t>Debiasing – Motivational Cognitive Technological </a:t>
            </a:r>
            <a:br>
              <a:rPr lang="en-US" sz="1800" dirty="0">
                <a:solidFill>
                  <a:srgbClr val="FFFF00"/>
                </a:solidFill>
                <a:latin typeface="+mn-lt"/>
              </a:rPr>
            </a:br>
            <a:r>
              <a:rPr lang="en-US" sz="1800" dirty="0">
                <a:solidFill>
                  <a:srgbClr val="FFFF00"/>
                </a:solidFill>
                <a:latin typeface="+mn-lt"/>
              </a:rPr>
              <a:t>(Croskerry et al., 2013; Soll et al., 2015, Larrick et al., 2004; Lerner &amp; Tetlock, 1999;</a:t>
            </a:r>
            <a:br>
              <a:rPr lang="en-US" sz="1800" dirty="0">
                <a:solidFill>
                  <a:srgbClr val="FFFF00"/>
                </a:solidFill>
                <a:latin typeface="+mn-lt"/>
              </a:rPr>
            </a:br>
            <a:r>
              <a:rPr lang="en-US" sz="1800" dirty="0">
                <a:solidFill>
                  <a:srgbClr val="FFFF00"/>
                </a:solidFill>
                <a:latin typeface="+mn-lt"/>
              </a:rPr>
              <a:t>Dawes, et al., 1989) </a:t>
            </a:r>
            <a:r>
              <a:rPr lang="en-US" sz="1800" dirty="0">
                <a:latin typeface="+mn-lt"/>
              </a:rPr>
              <a:t> </a:t>
            </a:r>
          </a:p>
        </p:txBody>
      </p:sp>
      <p:sp>
        <p:nvSpPr>
          <p:cNvPr id="3" name="Content Placeholder 2">
            <a:extLst>
              <a:ext uri="{FF2B5EF4-FFF2-40B4-BE49-F238E27FC236}">
                <a16:creationId xmlns:a16="http://schemas.microsoft.com/office/drawing/2014/main" id="{EACD2598-C5D0-7A2C-E077-D3F93E8B31A7}"/>
              </a:ext>
            </a:extLst>
          </p:cNvPr>
          <p:cNvSpPr>
            <a:spLocks noGrp="1"/>
          </p:cNvSpPr>
          <p:nvPr>
            <p:ph idx="1"/>
          </p:nvPr>
        </p:nvSpPr>
        <p:spPr/>
        <p:txBody>
          <a:bodyPr/>
          <a:lstStyle/>
          <a:p>
            <a:pPr algn="l">
              <a:buFont typeface="+mj-lt"/>
              <a:buAutoNum type="arabicPeriod"/>
            </a:pPr>
            <a:r>
              <a:rPr lang="en-US" b="1" i="0" u="none" strike="noStrike" baseline="0" dirty="0">
                <a:solidFill>
                  <a:srgbClr val="FFFF00"/>
                </a:solidFill>
              </a:rPr>
              <a:t>Motivational strategies aim at reducing errors in decision making by raising the stakes—for instance, by holding people accountable for their decisions</a:t>
            </a:r>
          </a:p>
          <a:p>
            <a:pPr lvl="1"/>
            <a:r>
              <a:rPr lang="en-US" b="1" i="0" u="none" strike="noStrike" baseline="0" dirty="0">
                <a:solidFill>
                  <a:srgbClr val="FFFF00"/>
                </a:solidFill>
              </a:rPr>
              <a:t>Accountability, such as the expectation of having to justify a decision later on, can help people to recognize flaws in their argumentation and thus reduce the effect of various biases</a:t>
            </a:r>
          </a:p>
        </p:txBody>
      </p:sp>
      <p:sp>
        <p:nvSpPr>
          <p:cNvPr id="4" name="Footer Placeholder 3">
            <a:extLst>
              <a:ext uri="{FF2B5EF4-FFF2-40B4-BE49-F238E27FC236}">
                <a16:creationId xmlns:a16="http://schemas.microsoft.com/office/drawing/2014/main" id="{CFFFB6CD-D017-931C-69EE-4B662D2589CA}"/>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2596928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8943A-AC55-B9DA-96AC-7DBC97367090}"/>
              </a:ext>
            </a:extLst>
          </p:cNvPr>
          <p:cNvSpPr>
            <a:spLocks noGrp="1"/>
          </p:cNvSpPr>
          <p:nvPr>
            <p:ph type="title"/>
          </p:nvPr>
        </p:nvSpPr>
        <p:spPr/>
        <p:txBody>
          <a:bodyPr/>
          <a:lstStyle/>
          <a:p>
            <a:r>
              <a:rPr lang="en-US" sz="2800" dirty="0">
                <a:solidFill>
                  <a:srgbClr val="FFFF00"/>
                </a:solidFill>
                <a:latin typeface="+mn-lt"/>
              </a:rPr>
              <a:t>Debiasing – Motivational Cognitive Technological </a:t>
            </a:r>
            <a:br>
              <a:rPr lang="en-US" sz="2000" dirty="0">
                <a:solidFill>
                  <a:srgbClr val="FFFF00"/>
                </a:solidFill>
                <a:latin typeface="+mn-lt"/>
              </a:rPr>
            </a:br>
            <a:r>
              <a:rPr lang="en-US" sz="1100" dirty="0">
                <a:solidFill>
                  <a:srgbClr val="FFFF00"/>
                </a:solidFill>
                <a:latin typeface="+mn-lt"/>
              </a:rPr>
              <a:t>(Croskerry et al., 2013; Soll et al., 2015, Larrick et al., 2004; Lerner &amp; Tetlock, 1999;</a:t>
            </a:r>
            <a:br>
              <a:rPr lang="en-US" sz="1100" dirty="0">
                <a:solidFill>
                  <a:srgbClr val="FFFF00"/>
                </a:solidFill>
                <a:latin typeface="+mn-lt"/>
              </a:rPr>
            </a:br>
            <a:r>
              <a:rPr lang="en-US" sz="1100" dirty="0">
                <a:solidFill>
                  <a:srgbClr val="FFFF00"/>
                </a:solidFill>
                <a:latin typeface="+mn-lt"/>
              </a:rPr>
              <a:t>Dawes, et al., 1989) </a:t>
            </a:r>
            <a:r>
              <a:rPr lang="en-US" sz="1100" dirty="0">
                <a:latin typeface="+mn-lt"/>
              </a:rPr>
              <a:t> </a:t>
            </a:r>
          </a:p>
        </p:txBody>
      </p:sp>
      <p:sp>
        <p:nvSpPr>
          <p:cNvPr id="3" name="Content Placeholder 2">
            <a:extLst>
              <a:ext uri="{FF2B5EF4-FFF2-40B4-BE49-F238E27FC236}">
                <a16:creationId xmlns:a16="http://schemas.microsoft.com/office/drawing/2014/main" id="{EACD2598-C5D0-7A2C-E077-D3F93E8B31A7}"/>
              </a:ext>
            </a:extLst>
          </p:cNvPr>
          <p:cNvSpPr>
            <a:spLocks noGrp="1"/>
          </p:cNvSpPr>
          <p:nvPr>
            <p:ph idx="1"/>
          </p:nvPr>
        </p:nvSpPr>
        <p:spPr/>
        <p:txBody>
          <a:bodyPr/>
          <a:lstStyle/>
          <a:p>
            <a:pPr marL="514350" indent="-514350" algn="l">
              <a:buFont typeface="+mj-lt"/>
              <a:buAutoNum type="arabicPeriod" startAt="2"/>
            </a:pPr>
            <a:r>
              <a:rPr lang="en-US" sz="3600" b="1" i="0" u="none" strike="noStrike" baseline="0" dirty="0">
                <a:solidFill>
                  <a:srgbClr val="FFFF00"/>
                </a:solidFill>
              </a:rPr>
              <a:t>Cognitive strategies such as “consider-the-opposite” can also counteract biases</a:t>
            </a:r>
          </a:p>
          <a:p>
            <a:pPr lvl="1"/>
            <a:endParaRPr lang="en-US" sz="3200" b="1" dirty="0">
              <a:solidFill>
                <a:srgbClr val="FFFF00"/>
              </a:solidFill>
            </a:endParaRPr>
          </a:p>
          <a:p>
            <a:pPr lvl="1"/>
            <a:r>
              <a:rPr lang="en-US" sz="3200" b="1" dirty="0">
                <a:solidFill>
                  <a:srgbClr val="FFFF00"/>
                </a:solidFill>
              </a:rPr>
              <a:t>Data </a:t>
            </a:r>
            <a:r>
              <a:rPr lang="en-US" sz="3200" b="1" i="0" u="none" strike="noStrike" baseline="0" dirty="0">
                <a:solidFill>
                  <a:srgbClr val="FFFF00"/>
                </a:solidFill>
              </a:rPr>
              <a:t>shows that asking oneself why an initial judgment might be wrong and considering possible alternatives is a promising method to minimize the effects of cognitive biases</a:t>
            </a:r>
            <a:endParaRPr lang="en-US" sz="3200" dirty="0"/>
          </a:p>
        </p:txBody>
      </p:sp>
      <p:sp>
        <p:nvSpPr>
          <p:cNvPr id="4" name="Footer Placeholder 3">
            <a:extLst>
              <a:ext uri="{FF2B5EF4-FFF2-40B4-BE49-F238E27FC236}">
                <a16:creationId xmlns:a16="http://schemas.microsoft.com/office/drawing/2014/main" id="{CFFFB6CD-D017-931C-69EE-4B662D2589CA}"/>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9232878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b="1" dirty="0">
                <a:solidFill>
                  <a:srgbClr val="FFFF00"/>
                </a:solidFill>
                <a:latin typeface="+mn-lt"/>
              </a:rPr>
              <a:t>Cognitive Biases – Human Judgement</a:t>
            </a:r>
            <a:br>
              <a:rPr lang="en-US" sz="3200" b="1" dirty="0">
                <a:solidFill>
                  <a:srgbClr val="FFFF00"/>
                </a:solidFill>
                <a:latin typeface="+mn-lt"/>
              </a:rPr>
            </a:br>
            <a:r>
              <a:rPr lang="en-US" sz="3200" b="1" dirty="0">
                <a:solidFill>
                  <a:srgbClr val="FFFF00"/>
                </a:solidFill>
                <a:latin typeface="+mn-lt"/>
              </a:rPr>
              <a:t>(Neal et al., 2022) </a:t>
            </a:r>
          </a:p>
        </p:txBody>
      </p:sp>
      <p:sp>
        <p:nvSpPr>
          <p:cNvPr id="24579" name="Content Placeholder 2"/>
          <p:cNvSpPr>
            <a:spLocks noGrp="1"/>
          </p:cNvSpPr>
          <p:nvPr>
            <p:ph idx="1"/>
          </p:nvPr>
        </p:nvSpPr>
        <p:spPr>
          <a:xfrm>
            <a:off x="514350" y="1736174"/>
            <a:ext cx="9258300" cy="4495800"/>
          </a:xfrm>
        </p:spPr>
        <p:txBody>
          <a:bodyPr/>
          <a:lstStyle/>
          <a:p>
            <a:pPr algn="l"/>
            <a:r>
              <a:rPr lang="en-US" sz="3600" b="1" dirty="0">
                <a:solidFill>
                  <a:srgbClr val="FFFF00"/>
                </a:solidFill>
              </a:rPr>
              <a:t>Study focused on </a:t>
            </a:r>
            <a:r>
              <a:rPr lang="en-US" sz="3600" b="1" i="0" u="none" strike="noStrike" baseline="0" dirty="0">
                <a:solidFill>
                  <a:srgbClr val="FFFF00"/>
                </a:solidFill>
              </a:rPr>
              <a:t>systematic rev. of empirical research on </a:t>
            </a:r>
          </a:p>
          <a:p>
            <a:pPr marL="914400" lvl="1" indent="-514350">
              <a:buFont typeface="+mj-lt"/>
              <a:buAutoNum type="arabicPeriod"/>
            </a:pPr>
            <a:r>
              <a:rPr lang="en-US" sz="3200" b="1" i="0" u="none" strike="noStrike" baseline="0" dirty="0">
                <a:solidFill>
                  <a:srgbClr val="FFFF00"/>
                </a:solidFill>
              </a:rPr>
              <a:t>impact of cognitive biases on forensic mental health experts </a:t>
            </a:r>
          </a:p>
          <a:p>
            <a:pPr marL="914400" lvl="1" indent="-514350">
              <a:buFont typeface="+mj-lt"/>
              <a:buAutoNum type="arabicPeriod"/>
            </a:pPr>
            <a:r>
              <a:rPr lang="en-US" sz="3200" b="1" dirty="0">
                <a:solidFill>
                  <a:srgbClr val="FFFF00"/>
                </a:solidFill>
              </a:rPr>
              <a:t>d</a:t>
            </a:r>
            <a:r>
              <a:rPr lang="en-US" sz="3200" b="1" i="0" u="none" strike="noStrike" baseline="0" dirty="0">
                <a:solidFill>
                  <a:srgbClr val="FFFF00"/>
                </a:solidFill>
              </a:rPr>
              <a:t>ebiasing techniques</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063534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200" b="1" dirty="0">
                <a:solidFill>
                  <a:srgbClr val="FFFF00"/>
                </a:solidFill>
                <a:latin typeface="+mn-lt"/>
              </a:rPr>
              <a:t>Cognitive Biases – Human Judgement</a:t>
            </a:r>
            <a:br>
              <a:rPr lang="en-US" sz="3200" b="1" dirty="0">
                <a:solidFill>
                  <a:srgbClr val="FFFF00"/>
                </a:solidFill>
                <a:latin typeface="+mn-lt"/>
              </a:rPr>
            </a:br>
            <a:r>
              <a:rPr lang="en-US" sz="3200" b="1" dirty="0">
                <a:solidFill>
                  <a:srgbClr val="FFFF00"/>
                </a:solidFill>
                <a:latin typeface="+mn-lt"/>
              </a:rPr>
              <a:t>(Neal et al., 2022) </a:t>
            </a:r>
          </a:p>
        </p:txBody>
      </p:sp>
      <p:sp>
        <p:nvSpPr>
          <p:cNvPr id="24579" name="Content Placeholder 2"/>
          <p:cNvSpPr>
            <a:spLocks noGrp="1"/>
          </p:cNvSpPr>
          <p:nvPr>
            <p:ph idx="1"/>
          </p:nvPr>
        </p:nvSpPr>
        <p:spPr>
          <a:xfrm>
            <a:off x="514350" y="1447800"/>
            <a:ext cx="9258300" cy="4495800"/>
          </a:xfrm>
        </p:spPr>
        <p:txBody>
          <a:bodyPr/>
          <a:lstStyle/>
          <a:p>
            <a:pPr marL="0" indent="0">
              <a:buNone/>
            </a:pPr>
            <a:r>
              <a:rPr lang="en-US" altLang="en-US" sz="2400" b="1" dirty="0">
                <a:solidFill>
                  <a:srgbClr val="FFFF00"/>
                </a:solidFill>
              </a:rPr>
              <a:t>k=22 studies (23% before 2010)</a:t>
            </a:r>
          </a:p>
          <a:p>
            <a:pPr marL="0" indent="0">
              <a:buNone/>
            </a:pPr>
            <a:r>
              <a:rPr lang="en-US" altLang="en-US" sz="2400" b="1" dirty="0">
                <a:solidFill>
                  <a:srgbClr val="FFFF00"/>
                </a:solidFill>
              </a:rPr>
              <a:t>k=16 biases examination only (allegiance effect most often examined)</a:t>
            </a:r>
          </a:p>
          <a:p>
            <a:pPr marL="0" indent="0">
              <a:buNone/>
            </a:pPr>
            <a:r>
              <a:rPr lang="en-US" altLang="en-US" sz="2400" b="1" dirty="0">
                <a:solidFill>
                  <a:srgbClr val="FFFF00"/>
                </a:solidFill>
              </a:rPr>
              <a:t>k=6, biases and debiasing</a:t>
            </a:r>
          </a:p>
          <a:p>
            <a:pPr algn="l"/>
            <a:r>
              <a:rPr lang="en-US" sz="2400" b="1" i="0" u="none" strike="noStrike" baseline="0" dirty="0">
                <a:solidFill>
                  <a:srgbClr val="FFFF00"/>
                </a:solidFill>
              </a:rPr>
              <a:t>17 studies that tested for a significant effect of biases, most (k = 10, 58.8%) found an effect</a:t>
            </a:r>
          </a:p>
          <a:p>
            <a:pPr algn="l"/>
            <a:r>
              <a:rPr lang="en-US" sz="2400" b="1" i="0" u="none" strike="noStrike" baseline="0" dirty="0">
                <a:solidFill>
                  <a:srgbClr val="FFFF00"/>
                </a:solidFill>
              </a:rPr>
              <a:t>Term </a:t>
            </a:r>
            <a:r>
              <a:rPr lang="en-US" sz="2400" b="1" dirty="0">
                <a:solidFill>
                  <a:srgbClr val="FFFF00"/>
                </a:solidFill>
              </a:rPr>
              <a:t>“bias” not defined similarly or uniformly across studies</a:t>
            </a:r>
            <a:endParaRPr lang="en-US" sz="2400" b="1" i="0" u="none" strike="noStrike" baseline="0" dirty="0">
              <a:solidFill>
                <a:srgbClr val="FFFF00"/>
              </a:solidFill>
            </a:endParaRPr>
          </a:p>
          <a:p>
            <a:pPr algn="l"/>
            <a:r>
              <a:rPr lang="en-US" sz="2400" b="1" dirty="0">
                <a:solidFill>
                  <a:srgbClr val="FFFF00"/>
                </a:solidFill>
              </a:rPr>
              <a:t>Based on meta – analysis; </a:t>
            </a:r>
            <a:r>
              <a:rPr lang="en-US" sz="2400" b="1" i="0" u="none" strike="noStrike" baseline="0" dirty="0">
                <a:solidFill>
                  <a:srgbClr val="FFFF00"/>
                </a:solidFill>
              </a:rPr>
              <a:t>no general definition for bias was provided in 64% of the records</a:t>
            </a:r>
            <a:endParaRPr lang="en-US" alt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969892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5D90A-9F14-BA5B-126E-9B5C82E3B53F}"/>
              </a:ext>
            </a:extLst>
          </p:cNvPr>
          <p:cNvSpPr>
            <a:spLocks noGrp="1"/>
          </p:cNvSpPr>
          <p:nvPr>
            <p:ph type="title"/>
          </p:nvPr>
        </p:nvSpPr>
        <p:spPr/>
        <p:txBody>
          <a:bodyPr/>
          <a:lstStyle/>
          <a:p>
            <a:r>
              <a:rPr lang="en-US" sz="3600" dirty="0">
                <a:solidFill>
                  <a:srgbClr val="FFFF00"/>
                </a:solidFill>
                <a:latin typeface="+mn-lt"/>
              </a:rPr>
              <a:t>Debiasing </a:t>
            </a:r>
            <a:r>
              <a:rPr lang="en-US" sz="3600" b="1" dirty="0">
                <a:solidFill>
                  <a:srgbClr val="FFFF00"/>
                </a:solidFill>
                <a:latin typeface="+mn-lt"/>
              </a:rPr>
              <a:t>– Blinding </a:t>
            </a:r>
            <a:br>
              <a:rPr lang="en-US" sz="3200" b="1" dirty="0">
                <a:solidFill>
                  <a:srgbClr val="FFFF00"/>
                </a:solidFill>
                <a:latin typeface="+mn-lt"/>
              </a:rPr>
            </a:br>
            <a:r>
              <a:rPr lang="en-US" sz="2000" b="1" dirty="0">
                <a:solidFill>
                  <a:srgbClr val="FFFF00"/>
                </a:solidFill>
                <a:latin typeface="+mn-lt"/>
              </a:rPr>
              <a:t>(Neal et al., 2022; </a:t>
            </a:r>
            <a:r>
              <a:rPr lang="en-US" sz="2000" dirty="0">
                <a:solidFill>
                  <a:srgbClr val="FFFF00"/>
                </a:solidFill>
              </a:rPr>
              <a:t>Robertson &amp; Kesselheim, 2016</a:t>
            </a:r>
            <a:r>
              <a:rPr lang="en-US" sz="2000" b="1" dirty="0">
                <a:solidFill>
                  <a:srgbClr val="FFFF00"/>
                </a:solidFill>
                <a:latin typeface="+mn-lt"/>
              </a:rPr>
              <a:t>) </a:t>
            </a:r>
            <a:endParaRPr lang="en-US" sz="2000" dirty="0"/>
          </a:p>
        </p:txBody>
      </p:sp>
      <p:sp>
        <p:nvSpPr>
          <p:cNvPr id="3" name="Content Placeholder 2">
            <a:extLst>
              <a:ext uri="{FF2B5EF4-FFF2-40B4-BE49-F238E27FC236}">
                <a16:creationId xmlns:a16="http://schemas.microsoft.com/office/drawing/2014/main" id="{DCC387E4-40D8-CE90-8140-2EAFC35C390F}"/>
              </a:ext>
            </a:extLst>
          </p:cNvPr>
          <p:cNvSpPr>
            <a:spLocks noGrp="1"/>
          </p:cNvSpPr>
          <p:nvPr>
            <p:ph idx="1"/>
          </p:nvPr>
        </p:nvSpPr>
        <p:spPr/>
        <p:txBody>
          <a:bodyPr/>
          <a:lstStyle/>
          <a:p>
            <a:pPr algn="l"/>
            <a:r>
              <a:rPr lang="en-US" sz="2800" b="1" i="0" u="none" strike="noStrike" baseline="0" dirty="0">
                <a:solidFill>
                  <a:srgbClr val="FFFF00"/>
                </a:solidFill>
              </a:rPr>
              <a:t>Blinding, or not exposing people to task-irrelevant information in the first place (rather than correcting for such after the fact), is likely the most promising strategy for eliminating exposure-induced biases</a:t>
            </a:r>
          </a:p>
          <a:p>
            <a:pPr algn="l"/>
            <a:endParaRPr lang="en-US" sz="2800" b="1" dirty="0">
              <a:solidFill>
                <a:srgbClr val="FFFF00"/>
              </a:solidFill>
            </a:endParaRPr>
          </a:p>
          <a:p>
            <a:pPr algn="l"/>
            <a:r>
              <a:rPr lang="en-US" sz="2800" b="1" dirty="0">
                <a:solidFill>
                  <a:srgbClr val="FFFF00"/>
                </a:solidFill>
              </a:rPr>
              <a:t>Professionals are reticent </a:t>
            </a:r>
            <a:r>
              <a:rPr lang="en-US" sz="2800" b="1" i="0" u="none" strike="noStrike" baseline="0" dirty="0">
                <a:solidFill>
                  <a:srgbClr val="FFFF00"/>
                </a:solidFill>
              </a:rPr>
              <a:t>about adopting blinding procedures for various reasons, such as conceptual, practical, and logistical barriers to blinding in real-world forensic settings and loss of relevant records/documents or review</a:t>
            </a:r>
            <a:endParaRPr lang="en-US" sz="2800" b="1" dirty="0">
              <a:solidFill>
                <a:srgbClr val="FFFF00"/>
              </a:solidFill>
            </a:endParaRPr>
          </a:p>
        </p:txBody>
      </p:sp>
      <p:sp>
        <p:nvSpPr>
          <p:cNvPr id="4" name="Footer Placeholder 3">
            <a:extLst>
              <a:ext uri="{FF2B5EF4-FFF2-40B4-BE49-F238E27FC236}">
                <a16:creationId xmlns:a16="http://schemas.microsoft.com/office/drawing/2014/main" id="{8B6796CC-99F6-89BA-9FA1-6400E6075EF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38059519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5D90A-9F14-BA5B-126E-9B5C82E3B53F}"/>
              </a:ext>
            </a:extLst>
          </p:cNvPr>
          <p:cNvSpPr>
            <a:spLocks noGrp="1"/>
          </p:cNvSpPr>
          <p:nvPr>
            <p:ph type="title"/>
          </p:nvPr>
        </p:nvSpPr>
        <p:spPr/>
        <p:txBody>
          <a:bodyPr/>
          <a:lstStyle/>
          <a:p>
            <a:r>
              <a:rPr lang="en-US" sz="3200" dirty="0">
                <a:solidFill>
                  <a:srgbClr val="FFFF00"/>
                </a:solidFill>
                <a:latin typeface="+mn-lt"/>
              </a:rPr>
              <a:t>Debiasing  – Linear Sequential Unmasking</a:t>
            </a:r>
            <a:br>
              <a:rPr lang="en-US" sz="3200" dirty="0">
                <a:solidFill>
                  <a:srgbClr val="FFFF00"/>
                </a:solidFill>
                <a:latin typeface="+mn-lt"/>
              </a:rPr>
            </a:br>
            <a:r>
              <a:rPr lang="en-US" sz="1800" dirty="0">
                <a:solidFill>
                  <a:srgbClr val="FFFF00"/>
                </a:solidFill>
                <a:latin typeface="+mn-lt"/>
              </a:rPr>
              <a:t>(Neal et al., 2022; Dror &amp; Kukucka, 2021; </a:t>
            </a:r>
            <a:r>
              <a:rPr lang="da-DK" sz="1800" dirty="0">
                <a:solidFill>
                  <a:srgbClr val="FFFF00"/>
                </a:solidFill>
                <a:latin typeface="+mn-lt"/>
              </a:rPr>
              <a:t>Dror et al., 2015; Krane et al., 2008</a:t>
            </a:r>
            <a:r>
              <a:rPr lang="en-US" sz="1800" dirty="0">
                <a:solidFill>
                  <a:srgbClr val="FFFF00"/>
                </a:solidFill>
                <a:latin typeface="+mn-lt"/>
              </a:rPr>
              <a:t> ) </a:t>
            </a:r>
          </a:p>
        </p:txBody>
      </p:sp>
      <p:sp>
        <p:nvSpPr>
          <p:cNvPr id="3" name="Content Placeholder 2">
            <a:extLst>
              <a:ext uri="{FF2B5EF4-FFF2-40B4-BE49-F238E27FC236}">
                <a16:creationId xmlns:a16="http://schemas.microsoft.com/office/drawing/2014/main" id="{DCC387E4-40D8-CE90-8140-2EAFC35C390F}"/>
              </a:ext>
            </a:extLst>
          </p:cNvPr>
          <p:cNvSpPr>
            <a:spLocks noGrp="1"/>
          </p:cNvSpPr>
          <p:nvPr>
            <p:ph idx="1"/>
          </p:nvPr>
        </p:nvSpPr>
        <p:spPr/>
        <p:txBody>
          <a:bodyPr/>
          <a:lstStyle/>
          <a:p>
            <a:pPr algn="l"/>
            <a:r>
              <a:rPr lang="en-US" b="1" dirty="0">
                <a:solidFill>
                  <a:srgbClr val="FFFF00"/>
                </a:solidFill>
              </a:rPr>
              <a:t>G</a:t>
            </a:r>
            <a:r>
              <a:rPr lang="en-US" b="1" i="0" u="none" strike="noStrike" baseline="0" dirty="0">
                <a:solidFill>
                  <a:srgbClr val="FFFF00"/>
                </a:solidFill>
              </a:rPr>
              <a:t>raded blinding procedure</a:t>
            </a:r>
          </a:p>
          <a:p>
            <a:pPr algn="l"/>
            <a:endParaRPr lang="en-US" b="1" dirty="0">
              <a:solidFill>
                <a:srgbClr val="FFFF00"/>
              </a:solidFill>
            </a:endParaRPr>
          </a:p>
          <a:p>
            <a:pPr algn="l"/>
            <a:r>
              <a:rPr lang="en-US" b="1" dirty="0">
                <a:solidFill>
                  <a:srgbClr val="FFFF00"/>
                </a:solidFill>
              </a:rPr>
              <a:t>Professionals </a:t>
            </a:r>
            <a:r>
              <a:rPr lang="en-US" b="1" i="0" u="none" strike="noStrike" baseline="0" dirty="0">
                <a:solidFill>
                  <a:srgbClr val="FFFF00"/>
                </a:solidFill>
              </a:rPr>
              <a:t>make initial judgments based on the most probative and least biasing information first, followed later by “unmasking” information with more biasing potential that is nevertheless probative or practically difficult to blind entirely</a:t>
            </a:r>
            <a:endParaRPr lang="da-DK" b="1" i="0" u="none" strike="noStrike" baseline="0" dirty="0">
              <a:solidFill>
                <a:srgbClr val="FFFF00"/>
              </a:solidFill>
            </a:endParaRPr>
          </a:p>
          <a:p>
            <a:pPr algn="l"/>
            <a:endParaRPr lang="da-DK" b="1" dirty="0">
              <a:solidFill>
                <a:srgbClr val="FFFF00"/>
              </a:solidFill>
            </a:endParaRPr>
          </a:p>
        </p:txBody>
      </p:sp>
      <p:sp>
        <p:nvSpPr>
          <p:cNvPr id="4" name="Footer Placeholder 3">
            <a:extLst>
              <a:ext uri="{FF2B5EF4-FFF2-40B4-BE49-F238E27FC236}">
                <a16:creationId xmlns:a16="http://schemas.microsoft.com/office/drawing/2014/main" id="{8B6796CC-99F6-89BA-9FA1-6400E6075EF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7101576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5D90A-9F14-BA5B-126E-9B5C82E3B53F}"/>
              </a:ext>
            </a:extLst>
          </p:cNvPr>
          <p:cNvSpPr>
            <a:spLocks noGrp="1"/>
          </p:cNvSpPr>
          <p:nvPr>
            <p:ph type="title"/>
          </p:nvPr>
        </p:nvSpPr>
        <p:spPr/>
        <p:txBody>
          <a:bodyPr/>
          <a:lstStyle/>
          <a:p>
            <a:r>
              <a:rPr lang="en-US" sz="3200" dirty="0">
                <a:solidFill>
                  <a:srgbClr val="FFFF00"/>
                </a:solidFill>
                <a:latin typeface="+mn-lt"/>
              </a:rPr>
              <a:t>Debiasing  – Linear Sequential Unmasking</a:t>
            </a:r>
            <a:br>
              <a:rPr lang="en-US" sz="3200" dirty="0">
                <a:solidFill>
                  <a:srgbClr val="FFFF00"/>
                </a:solidFill>
                <a:latin typeface="+mn-lt"/>
              </a:rPr>
            </a:br>
            <a:r>
              <a:rPr lang="en-US" sz="1800" dirty="0">
                <a:solidFill>
                  <a:srgbClr val="FFFF00"/>
                </a:solidFill>
                <a:latin typeface="+mn-lt"/>
              </a:rPr>
              <a:t>(Neal et al., 2022; Dror &amp; Kukucka, 2021; </a:t>
            </a:r>
            <a:r>
              <a:rPr lang="da-DK" sz="1800" dirty="0">
                <a:solidFill>
                  <a:srgbClr val="FFFF00"/>
                </a:solidFill>
                <a:latin typeface="+mn-lt"/>
              </a:rPr>
              <a:t>Dror et al., 2015; Krane et al., 2008</a:t>
            </a:r>
            <a:r>
              <a:rPr lang="en-US" sz="1800" dirty="0">
                <a:solidFill>
                  <a:srgbClr val="FFFF00"/>
                </a:solidFill>
                <a:latin typeface="+mn-lt"/>
              </a:rPr>
              <a:t> ) </a:t>
            </a:r>
          </a:p>
        </p:txBody>
      </p:sp>
      <p:sp>
        <p:nvSpPr>
          <p:cNvPr id="3" name="Content Placeholder 2">
            <a:extLst>
              <a:ext uri="{FF2B5EF4-FFF2-40B4-BE49-F238E27FC236}">
                <a16:creationId xmlns:a16="http://schemas.microsoft.com/office/drawing/2014/main" id="{DCC387E4-40D8-CE90-8140-2EAFC35C390F}"/>
              </a:ext>
            </a:extLst>
          </p:cNvPr>
          <p:cNvSpPr>
            <a:spLocks noGrp="1"/>
          </p:cNvSpPr>
          <p:nvPr>
            <p:ph idx="1"/>
          </p:nvPr>
        </p:nvSpPr>
        <p:spPr/>
        <p:txBody>
          <a:bodyPr/>
          <a:lstStyle/>
          <a:p>
            <a:pPr algn="l"/>
            <a:r>
              <a:rPr lang="da-DK" b="1" dirty="0">
                <a:solidFill>
                  <a:srgbClr val="FFFF00"/>
                </a:solidFill>
              </a:rPr>
              <a:t>Professionals may </a:t>
            </a:r>
            <a:r>
              <a:rPr lang="en-US" b="1" i="0" u="none" strike="noStrike" baseline="0" dirty="0">
                <a:solidFill>
                  <a:srgbClr val="FFFF00"/>
                </a:solidFill>
              </a:rPr>
              <a:t>conduct an initial interview with an individual before reading others’ opinions in previous records (reducing potential anchoring effects) or conduct the evaluation while blind to an </a:t>
            </a:r>
            <a:r>
              <a:rPr lang="en-US" b="1" dirty="0">
                <a:solidFill>
                  <a:srgbClr val="FFFF00"/>
                </a:solidFill>
              </a:rPr>
              <a:t>another professional retained by possible adversarial </a:t>
            </a:r>
            <a:r>
              <a:rPr lang="en-US" b="1" i="0" u="none" strike="noStrike" baseline="0" dirty="0">
                <a:solidFill>
                  <a:srgbClr val="FFFF00"/>
                </a:solidFill>
              </a:rPr>
              <a:t>source</a:t>
            </a:r>
            <a:endParaRPr lang="en-US" b="1" dirty="0">
              <a:solidFill>
                <a:srgbClr val="FFFF00"/>
              </a:solidFill>
            </a:endParaRPr>
          </a:p>
        </p:txBody>
      </p:sp>
      <p:sp>
        <p:nvSpPr>
          <p:cNvPr id="4" name="Footer Placeholder 3">
            <a:extLst>
              <a:ext uri="{FF2B5EF4-FFF2-40B4-BE49-F238E27FC236}">
                <a16:creationId xmlns:a16="http://schemas.microsoft.com/office/drawing/2014/main" id="{8B6796CC-99F6-89BA-9FA1-6400E6075EF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3801451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dirty="0">
                <a:solidFill>
                  <a:srgbClr val="FFFF00"/>
                </a:solidFill>
              </a:rPr>
              <a:t>Relevant Cultural Considerations</a:t>
            </a:r>
            <a:br>
              <a:rPr lang="en-US" sz="3600" dirty="0">
                <a:solidFill>
                  <a:srgbClr val="FFFF00"/>
                </a:solidFill>
              </a:rPr>
            </a:br>
            <a:r>
              <a:rPr lang="en-US" sz="3600" dirty="0">
                <a:solidFill>
                  <a:srgbClr val="FFFF00"/>
                </a:solidFill>
              </a:rPr>
              <a:t>(Shepherd &amp; Lewis-Fernandez, 2016)</a:t>
            </a:r>
            <a:br>
              <a:rPr lang="en-US" dirty="0">
                <a:solidFill>
                  <a:srgbClr val="FFFF00"/>
                </a:solidFill>
              </a:rPr>
            </a:br>
            <a:endParaRPr lang="en-US" dirty="0"/>
          </a:p>
        </p:txBody>
      </p:sp>
      <p:sp>
        <p:nvSpPr>
          <p:cNvPr id="3" name="Content Placeholder 2"/>
          <p:cNvSpPr>
            <a:spLocks noGrp="1"/>
          </p:cNvSpPr>
          <p:nvPr>
            <p:ph idx="1"/>
          </p:nvPr>
        </p:nvSpPr>
        <p:spPr>
          <a:xfrm>
            <a:off x="495300" y="1524000"/>
            <a:ext cx="9258300" cy="4525963"/>
          </a:xfrm>
        </p:spPr>
        <p:txBody>
          <a:bodyPr/>
          <a:lstStyle/>
          <a:p>
            <a:r>
              <a:rPr lang="en-US" sz="1800" b="1" i="1" dirty="0">
                <a:solidFill>
                  <a:srgbClr val="FFFF00"/>
                </a:solidFill>
              </a:rPr>
              <a:t>Ewert v. Canada (Correctional Service) 2018 SCC 30 Judgment on 6/13/18; On Appeal from the Federal Court of Appeal</a:t>
            </a:r>
            <a:endParaRPr lang="en-US" sz="1800" b="1" dirty="0">
              <a:solidFill>
                <a:srgbClr val="FFFF00"/>
              </a:solidFill>
            </a:endParaRPr>
          </a:p>
          <a:p>
            <a:pPr marL="0" indent="0">
              <a:buNone/>
            </a:pPr>
            <a:endParaRPr lang="en-US" sz="1800" b="1" dirty="0">
              <a:solidFill>
                <a:srgbClr val="FFFF00"/>
              </a:solidFill>
            </a:endParaRPr>
          </a:p>
          <a:p>
            <a:r>
              <a:rPr lang="en-US" sz="1800" b="1" dirty="0">
                <a:solidFill>
                  <a:srgbClr val="FFFF00"/>
                </a:solidFill>
              </a:rPr>
              <a:t>9/18/15; </a:t>
            </a:r>
            <a:r>
              <a:rPr lang="en-US" sz="1800" b="1" i="0" u="none" strike="noStrike" baseline="0" dirty="0">
                <a:solidFill>
                  <a:srgbClr val="FFFF00"/>
                </a:solidFill>
              </a:rPr>
              <a:t>Canadian court strongly cautioned the continued use of five risk instruments (Hare Psychopathy Checklist Revised [PCL-R], Violence Risk Appraisal Guide [V-RAG], Sex Offender Risk Appraisal Guide [SORAG], Static 99, Violence Risk Scale—Sex Offender [VRSSO]) by the Correctional Service Canada (CSC)1 with Aboriginal inmates </a:t>
            </a:r>
          </a:p>
          <a:p>
            <a:endParaRPr lang="en-US" sz="1800" b="1" i="0" u="none" strike="noStrike" baseline="0" dirty="0">
              <a:solidFill>
                <a:srgbClr val="FFFF00"/>
              </a:solidFill>
            </a:endParaRPr>
          </a:p>
          <a:p>
            <a:r>
              <a:rPr lang="en-US" sz="1800" b="1" i="0" u="none" strike="noStrike" baseline="0" dirty="0">
                <a:solidFill>
                  <a:srgbClr val="FFFF00"/>
                </a:solidFill>
              </a:rPr>
              <a:t>The court argued that the research base supporting the psychometric properties of the five above instruments with Canadian Aboriginal prisoners was </a:t>
            </a:r>
            <a:r>
              <a:rPr lang="en-US" sz="1800" b="1" i="0" u="sng" strike="noStrike" baseline="0" dirty="0">
                <a:solidFill>
                  <a:srgbClr val="FFFF00"/>
                </a:solidFill>
              </a:rPr>
              <a:t>currently</a:t>
            </a:r>
            <a:r>
              <a:rPr lang="en-US" sz="1800" b="1" i="0" u="none" strike="noStrike" baseline="0" dirty="0">
                <a:solidFill>
                  <a:srgbClr val="FFFF00"/>
                </a:solidFill>
              </a:rPr>
              <a:t> inadequate </a:t>
            </a:r>
          </a:p>
          <a:p>
            <a:endParaRPr lang="en-US" sz="1800" b="1" dirty="0">
              <a:solidFill>
                <a:srgbClr val="FFFF00"/>
              </a:solidFill>
            </a:endParaRPr>
          </a:p>
          <a:p>
            <a:r>
              <a:rPr lang="en-US" sz="1800" b="1" i="0" u="none" strike="noStrike" baseline="0" dirty="0">
                <a:solidFill>
                  <a:srgbClr val="FFFF00"/>
                </a:solidFill>
              </a:rPr>
              <a:t>Additionally, actuarial tests were accepted by the court as susceptible to cultural biases and were therefore viewed as unreliable predictors of re-offense for Aboriginal inmates</a:t>
            </a:r>
            <a:endParaRPr lang="en-US" sz="1800" b="1" dirty="0">
              <a:solidFill>
                <a:srgbClr val="FFFF00"/>
              </a:solidFill>
            </a:endParaRPr>
          </a:p>
          <a:p>
            <a:endParaRPr lang="en-US" sz="1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2374277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2800" b="1" i="1" dirty="0">
                <a:solidFill>
                  <a:srgbClr val="FFFF00"/>
                </a:solidFill>
              </a:rPr>
              <a:t>Ewert v. Canada (Correctional Service) 2018 SCC 30 Judgment on 6/13/18; </a:t>
            </a:r>
            <a:br>
              <a:rPr lang="en-US" sz="2800" b="1" i="1" dirty="0">
                <a:solidFill>
                  <a:srgbClr val="FFFF00"/>
                </a:solidFill>
              </a:rPr>
            </a:br>
            <a:r>
              <a:rPr lang="en-US" sz="2800" b="1" i="1" dirty="0">
                <a:solidFill>
                  <a:srgbClr val="FFFF00"/>
                </a:solidFill>
              </a:rPr>
              <a:t>On Appeal from the Federal Court of Appeal</a:t>
            </a:r>
            <a:endParaRPr lang="en-US" sz="2800" b="1" dirty="0">
              <a:solidFill>
                <a:srgbClr val="FFFF00"/>
              </a:solidFill>
            </a:endParaRPr>
          </a:p>
        </p:txBody>
      </p:sp>
      <p:sp>
        <p:nvSpPr>
          <p:cNvPr id="3" name="Content Placeholder 2"/>
          <p:cNvSpPr>
            <a:spLocks noGrp="1"/>
          </p:cNvSpPr>
          <p:nvPr>
            <p:ph idx="1"/>
          </p:nvPr>
        </p:nvSpPr>
        <p:spPr>
          <a:xfrm>
            <a:off x="533400" y="1828800"/>
            <a:ext cx="9258300" cy="4525963"/>
          </a:xfrm>
        </p:spPr>
        <p:txBody>
          <a:bodyPr/>
          <a:lstStyle/>
          <a:p>
            <a:pPr algn="l"/>
            <a:r>
              <a:rPr lang="en-US" sz="2400" b="1" dirty="0">
                <a:solidFill>
                  <a:srgbClr val="FFFF00"/>
                </a:solidFill>
                <a:effectLst/>
              </a:rPr>
              <a:t>Writing for the majority, Justice Richard Wagner granted Mr. Ewert a declaration that CSC was not obeying the law</a:t>
            </a:r>
          </a:p>
          <a:p>
            <a:pPr algn="l"/>
            <a:r>
              <a:rPr lang="en-US" sz="2400" b="1" dirty="0">
                <a:solidFill>
                  <a:srgbClr val="FFFF00"/>
                </a:solidFill>
                <a:effectLst/>
              </a:rPr>
              <a:t>CSC hadn’t taken reasonable steps to make sure its tools gave accurate and complete results for Indigenous offenders </a:t>
            </a:r>
          </a:p>
          <a:p>
            <a:pPr algn="l"/>
            <a:r>
              <a:rPr lang="en-US" sz="2400" b="1" dirty="0">
                <a:solidFill>
                  <a:srgbClr val="FFFF00"/>
                </a:solidFill>
                <a:effectLst/>
              </a:rPr>
              <a:t>Concerned about the growing gap between how Indigenous and non-Indigenous offenders are treated in the criminal justice system</a:t>
            </a:r>
          </a:p>
          <a:p>
            <a:pPr algn="l"/>
            <a:r>
              <a:rPr lang="en-US" sz="2400" b="1" dirty="0">
                <a:solidFill>
                  <a:srgbClr val="FFFF00"/>
                </a:solidFill>
                <a:effectLst/>
              </a:rPr>
              <a:t>CSC knew there were concerns about the tools, but it continued using them anyway </a:t>
            </a:r>
          </a:p>
          <a:p>
            <a:pPr algn="l"/>
            <a:r>
              <a:rPr lang="en-US" sz="2400" b="1" dirty="0">
                <a:solidFill>
                  <a:srgbClr val="FFFF00"/>
                </a:solidFill>
                <a:effectLst/>
              </a:rPr>
              <a:t>Justice Wagner, along with six Justices concurred </a:t>
            </a: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31165431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dirty="0">
                <a:solidFill>
                  <a:srgbClr val="FFFF00"/>
                </a:solidFill>
              </a:rPr>
              <a:t>Relevant Cultural Considerations</a:t>
            </a:r>
            <a:br>
              <a:rPr lang="en-US" sz="3600" dirty="0">
                <a:solidFill>
                  <a:srgbClr val="FFFF00"/>
                </a:solidFill>
              </a:rPr>
            </a:br>
            <a:r>
              <a:rPr lang="en-US" sz="3600" dirty="0">
                <a:solidFill>
                  <a:srgbClr val="FFFF00"/>
                </a:solidFill>
              </a:rPr>
              <a:t>(Shepherd &amp; Lewis-Fernandez, 2016)</a:t>
            </a:r>
            <a:br>
              <a:rPr lang="en-US" dirty="0">
                <a:solidFill>
                  <a:srgbClr val="FFFF00"/>
                </a:solidFill>
              </a:rPr>
            </a:br>
            <a:endParaRPr lang="en-US" dirty="0"/>
          </a:p>
        </p:txBody>
      </p:sp>
      <p:sp>
        <p:nvSpPr>
          <p:cNvPr id="3" name="Content Placeholder 2"/>
          <p:cNvSpPr>
            <a:spLocks noGrp="1"/>
          </p:cNvSpPr>
          <p:nvPr>
            <p:ph idx="1"/>
          </p:nvPr>
        </p:nvSpPr>
        <p:spPr>
          <a:xfrm>
            <a:off x="495300" y="1524000"/>
            <a:ext cx="9258300" cy="4525963"/>
          </a:xfrm>
        </p:spPr>
        <p:txBody>
          <a:bodyPr/>
          <a:lstStyle/>
          <a:p>
            <a:pPr algn="l">
              <a:buFont typeface="+mj-lt"/>
              <a:buAutoNum type="arabicPeriod"/>
            </a:pPr>
            <a:r>
              <a:rPr lang="en-US" sz="2400" b="1" dirty="0">
                <a:solidFill>
                  <a:srgbClr val="FFFF00"/>
                </a:solidFill>
              </a:rPr>
              <a:t>I</a:t>
            </a:r>
            <a:r>
              <a:rPr lang="en-US" sz="2400" b="1" i="0" u="none" strike="noStrike" baseline="0" dirty="0">
                <a:solidFill>
                  <a:srgbClr val="FFFF00"/>
                </a:solidFill>
              </a:rPr>
              <a:t>nternational meta-analyses have demonstrated that risk instrument validity diminishes as samples approach greater ethnic heterogeneity</a:t>
            </a:r>
          </a:p>
          <a:p>
            <a:pPr algn="l">
              <a:buFont typeface="+mj-lt"/>
              <a:buAutoNum type="arabicPeriod"/>
            </a:pPr>
            <a:r>
              <a:rPr lang="en-US" sz="2400" b="1" i="0" u="none" strike="noStrike" baseline="0" dirty="0">
                <a:solidFill>
                  <a:srgbClr val="FFFF00"/>
                </a:solidFill>
              </a:rPr>
              <a:t>Data for equivalent cross-cultural predictive validity of risk assessment instruments is unclear due to restricted and varied nature of the available findings precludes an assertion that instruments commensurately extend to minority groups</a:t>
            </a:r>
          </a:p>
          <a:p>
            <a:pPr marL="457200" indent="-457200">
              <a:buFont typeface="+mj-lt"/>
              <a:buAutoNum type="arabicPeriod"/>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34781686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dirty="0">
                <a:solidFill>
                  <a:srgbClr val="FFFF00"/>
                </a:solidFill>
              </a:rPr>
              <a:t>Relevant Cultural Considerations</a:t>
            </a:r>
            <a:br>
              <a:rPr lang="en-US" sz="3600" dirty="0">
                <a:solidFill>
                  <a:srgbClr val="FFFF00"/>
                </a:solidFill>
              </a:rPr>
            </a:br>
            <a:r>
              <a:rPr lang="en-US" sz="3600" dirty="0">
                <a:solidFill>
                  <a:srgbClr val="FFFF00"/>
                </a:solidFill>
              </a:rPr>
              <a:t>(Shepherd &amp; Lewis-Fernandez, 2016)</a:t>
            </a:r>
            <a:br>
              <a:rPr lang="en-US" dirty="0">
                <a:solidFill>
                  <a:srgbClr val="FFFF00"/>
                </a:solidFill>
              </a:rPr>
            </a:br>
            <a:endParaRPr lang="en-US" dirty="0"/>
          </a:p>
        </p:txBody>
      </p:sp>
      <p:sp>
        <p:nvSpPr>
          <p:cNvPr id="3" name="Content Placeholder 2"/>
          <p:cNvSpPr>
            <a:spLocks noGrp="1"/>
          </p:cNvSpPr>
          <p:nvPr>
            <p:ph idx="1"/>
          </p:nvPr>
        </p:nvSpPr>
        <p:spPr>
          <a:xfrm>
            <a:off x="495300" y="1524000"/>
            <a:ext cx="9258300" cy="4525963"/>
          </a:xfrm>
        </p:spPr>
        <p:txBody>
          <a:bodyPr/>
          <a:lstStyle/>
          <a:p>
            <a:pPr algn="l">
              <a:buFont typeface="+mj-lt"/>
              <a:buAutoNum type="arabicPeriod" startAt="3"/>
            </a:pPr>
            <a:r>
              <a:rPr lang="en-US" sz="2400" b="1" dirty="0">
                <a:solidFill>
                  <a:srgbClr val="FFFF00"/>
                </a:solidFill>
              </a:rPr>
              <a:t>Asserting that all instruments extend to minority groups is possibly </a:t>
            </a:r>
            <a:r>
              <a:rPr lang="en-US" sz="2400" b="1" i="0" u="none" strike="noStrike" baseline="0" dirty="0">
                <a:solidFill>
                  <a:srgbClr val="FFFF00"/>
                </a:solidFill>
              </a:rPr>
              <a:t>premature given that minority groups do not receive the levels of representation in validation studies typically afforded to White populations</a:t>
            </a:r>
          </a:p>
          <a:p>
            <a:pPr algn="l">
              <a:buFont typeface="+mj-lt"/>
              <a:buAutoNum type="arabicPeriod" startAt="3"/>
            </a:pPr>
            <a:r>
              <a:rPr lang="en-US" sz="2400" b="1" dirty="0">
                <a:solidFill>
                  <a:srgbClr val="FFFF00"/>
                </a:solidFill>
              </a:rPr>
              <a:t>Data </a:t>
            </a:r>
            <a:r>
              <a:rPr lang="en-US" sz="2400" b="1" i="0" u="none" strike="noStrike" baseline="0" dirty="0">
                <a:solidFill>
                  <a:srgbClr val="FFFF00"/>
                </a:solidFill>
              </a:rPr>
              <a:t>derived from risk instruments often influences client liberties and treatment  decisions—if instruments are consistently less accurate for particular cultural groups, then individuals from such groups may be legally and/or medically disadvantaged by their use</a:t>
            </a:r>
            <a:endParaRPr lang="en-US" sz="2400" b="1" dirty="0">
              <a:solidFill>
                <a:srgbClr val="FFFF00"/>
              </a:solidFill>
            </a:endParaRPr>
          </a:p>
          <a:p>
            <a:pPr marL="457200" indent="-457200">
              <a:buFont typeface="+mj-lt"/>
              <a:buAutoNum type="arabicPeriod" startAt="3"/>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20827106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403038"/>
            <a:ext cx="9258300" cy="1143000"/>
          </a:xfrm>
        </p:spPr>
        <p:txBody>
          <a:bodyPr/>
          <a:lstStyle/>
          <a:p>
            <a:r>
              <a:rPr lang="en-US" sz="3600" b="1" dirty="0">
                <a:solidFill>
                  <a:srgbClr val="FFFF00"/>
                </a:solidFill>
              </a:rPr>
              <a:t>Threat Assessment</a:t>
            </a:r>
            <a:br>
              <a:rPr lang="en-US" sz="3600" b="1" dirty="0">
                <a:solidFill>
                  <a:srgbClr val="FFFF00"/>
                </a:solidFill>
              </a:rPr>
            </a:br>
            <a:r>
              <a:rPr lang="en-US" sz="3600" b="1" dirty="0">
                <a:solidFill>
                  <a:srgbClr val="FFFF00"/>
                </a:solidFill>
              </a:rPr>
              <a:t>Cultural Considerations (Hart, 2016)</a:t>
            </a:r>
            <a:br>
              <a:rPr lang="en-US" b="1" dirty="0">
                <a:solidFill>
                  <a:srgbClr val="FFFF00"/>
                </a:solidFill>
              </a:rPr>
            </a:br>
            <a:endParaRPr lang="en-US" b="1" dirty="0"/>
          </a:p>
        </p:txBody>
      </p:sp>
      <p:sp>
        <p:nvSpPr>
          <p:cNvPr id="3" name="Content Placeholder 2"/>
          <p:cNvSpPr>
            <a:spLocks noGrp="1"/>
          </p:cNvSpPr>
          <p:nvPr>
            <p:ph idx="1"/>
          </p:nvPr>
        </p:nvSpPr>
        <p:spPr>
          <a:xfrm>
            <a:off x="514350" y="1546038"/>
            <a:ext cx="9258300" cy="4525963"/>
          </a:xfrm>
        </p:spPr>
        <p:txBody>
          <a:bodyPr/>
          <a:lstStyle/>
          <a:p>
            <a:pPr marL="514350" indent="-514350">
              <a:buFont typeface="+mj-lt"/>
              <a:buAutoNum type="arabicPeriod"/>
            </a:pPr>
            <a:r>
              <a:rPr lang="en-US" sz="2700" b="1" dirty="0">
                <a:solidFill>
                  <a:srgbClr val="FFFF00"/>
                </a:solidFill>
              </a:rPr>
              <a:t>Identify potential diversity issues that may bias evaluator.</a:t>
            </a:r>
          </a:p>
          <a:p>
            <a:pPr marL="514350" indent="-514350">
              <a:buFont typeface="+mj-lt"/>
              <a:buAutoNum type="arabicPeriod"/>
            </a:pPr>
            <a:r>
              <a:rPr lang="en-US" sz="2700" b="1" dirty="0">
                <a:solidFill>
                  <a:srgbClr val="FFFF00"/>
                </a:solidFill>
              </a:rPr>
              <a:t>When potential diversity issues exist, evaluator is responsible for education about impact the diversity will have on assessment process (lit. review, colleagues).</a:t>
            </a:r>
          </a:p>
          <a:p>
            <a:pPr marL="514350" indent="-514350">
              <a:buFont typeface="+mj-lt"/>
              <a:buAutoNum type="arabicPeriod"/>
            </a:pPr>
            <a:r>
              <a:rPr lang="en-US" sz="2700" b="1" dirty="0">
                <a:solidFill>
                  <a:srgbClr val="FFFF00"/>
                </a:solidFill>
              </a:rPr>
              <a:t>Decline case if do not have requisite skills; decline to use instrument/assessment procedures, cautionary statements, identifying limitations.</a:t>
            </a:r>
          </a:p>
          <a:p>
            <a:pPr marL="514350" indent="-514350">
              <a:buFont typeface="+mj-lt"/>
              <a:buAutoNum type="arabicPeriod"/>
            </a:pPr>
            <a:endParaRPr lang="en-US" sz="2700" b="1" dirty="0">
              <a:solidFill>
                <a:srgbClr val="FFFF00"/>
              </a:solidFill>
            </a:endParaRPr>
          </a:p>
          <a:p>
            <a:pPr marL="514350" indent="-514350">
              <a:buFont typeface="+mj-lt"/>
              <a:buAutoNum type="arabicPeriod"/>
            </a:pPr>
            <a:endParaRPr lang="en-US" sz="27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1383730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a:pPr>
            <a:r>
              <a:rPr lang="en-US" sz="2400" b="1" dirty="0">
                <a:solidFill>
                  <a:srgbClr val="FFFF00"/>
                </a:solidFill>
              </a:rPr>
              <a:t>Consider one’s own cultural competence prior to accepting a referral.</a:t>
            </a:r>
          </a:p>
          <a:p>
            <a:pPr marL="514350" indent="-514350">
              <a:buFont typeface="+mj-lt"/>
              <a:buAutoNum type="arabicPeriod"/>
            </a:pPr>
            <a:r>
              <a:rPr lang="en-US" sz="2400" b="1" dirty="0">
                <a:solidFill>
                  <a:srgbClr val="FFFF00"/>
                </a:solidFill>
              </a:rPr>
              <a:t>Level of acculturation should be considered when administering psychological tests to an individual from another culture.</a:t>
            </a:r>
          </a:p>
          <a:p>
            <a:pPr marL="514350" indent="-514350">
              <a:buFont typeface="+mj-lt"/>
              <a:buAutoNum type="arabicPeriod"/>
            </a:pPr>
            <a:r>
              <a:rPr lang="en-US" sz="2400" b="1" dirty="0">
                <a:solidFill>
                  <a:srgbClr val="FFFF00"/>
                </a:solidFill>
              </a:rPr>
              <a:t>If interpreters are used, they must be objective, well trained, and provide a verbatim translation of the evaluatee’s responses.</a:t>
            </a:r>
          </a:p>
          <a:p>
            <a:pPr marL="514350" indent="-514350">
              <a:buFont typeface="+mj-lt"/>
              <a:buAutoNum type="arabicPeriod"/>
            </a:pPr>
            <a:endParaRPr lang="en-US" sz="2400" b="1" dirty="0">
              <a:solidFill>
                <a:srgbClr val="FFFF00"/>
              </a:solidFill>
            </a:endParaRPr>
          </a:p>
          <a:p>
            <a:pPr marL="514350" indent="-514350">
              <a:buFont typeface="+mj-lt"/>
              <a:buAutoNum type="arabicPeriod"/>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052572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startAt="4"/>
            </a:pPr>
            <a:r>
              <a:rPr lang="en-US" sz="2400" b="1" dirty="0">
                <a:solidFill>
                  <a:srgbClr val="FFFF00"/>
                </a:solidFill>
              </a:rPr>
              <a:t>Evaluators must consider the reliability and validity of measures used with respect to an evaluatee’s group membership.</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r>
              <a:rPr lang="en-US" sz="2400" b="1" dirty="0">
                <a:solidFill>
                  <a:srgbClr val="FFFF00"/>
                </a:solidFill>
              </a:rPr>
              <a:t>The evaluator must acknowledge when the psychometric challenges for use of a measure are insurmountable. If the lack of reliability and validity data prohibit the use of a measure, the evaluator may be forced to rely on other sources (e.g., clinical and collateral interviews, medical and criminal justice records).</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58547375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CE30-6907-49FD-BBAE-08CA08D18AC3}"/>
              </a:ext>
            </a:extLst>
          </p:cNvPr>
          <p:cNvSpPr>
            <a:spLocks noGrp="1"/>
          </p:cNvSpPr>
          <p:nvPr>
            <p:ph type="title"/>
          </p:nvPr>
        </p:nvSpPr>
        <p:spPr>
          <a:xfrm>
            <a:off x="419100" y="2590800"/>
            <a:ext cx="9258300" cy="1143000"/>
          </a:xfrm>
        </p:spPr>
        <p:txBody>
          <a:bodyPr/>
          <a:lstStyle/>
          <a:p>
            <a:r>
              <a:rPr lang="en-US" dirty="0">
                <a:solidFill>
                  <a:srgbClr val="FFFF00"/>
                </a:solidFill>
              </a:rPr>
              <a:t>Documentation</a:t>
            </a:r>
            <a:br>
              <a:rPr lang="en-US" dirty="0">
                <a:solidFill>
                  <a:srgbClr val="FFFF00"/>
                </a:solidFill>
              </a:rPr>
            </a:br>
            <a:r>
              <a:rPr lang="en-US" sz="2400" dirty="0">
                <a:solidFill>
                  <a:srgbClr val="FFFF00"/>
                </a:solidFill>
              </a:rPr>
              <a:t>http://www.studentthreatassessment.org/</a:t>
            </a:r>
          </a:p>
        </p:txBody>
      </p:sp>
      <p:sp>
        <p:nvSpPr>
          <p:cNvPr id="4" name="Footer Placeholder 3">
            <a:extLst>
              <a:ext uri="{FF2B5EF4-FFF2-40B4-BE49-F238E27FC236}">
                <a16:creationId xmlns:a16="http://schemas.microsoft.com/office/drawing/2014/main" id="{E8503F87-6231-43EB-AD59-8D2B77832A6E}"/>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2587719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CE97D4-E4FA-4FE2-9A89-19D74EFB59B7}"/>
              </a:ext>
            </a:extLst>
          </p:cNvPr>
          <p:cNvPicPr>
            <a:picLocks noGrp="1" noChangeAspect="1"/>
          </p:cNvPicPr>
          <p:nvPr>
            <p:ph idx="1"/>
          </p:nvPr>
        </p:nvPicPr>
        <p:blipFill>
          <a:blip r:embed="rId2"/>
          <a:stretch>
            <a:fillRect/>
          </a:stretch>
        </p:blipFill>
        <p:spPr>
          <a:xfrm>
            <a:off x="723900" y="304800"/>
            <a:ext cx="9067800" cy="6096000"/>
          </a:xfrm>
          <a:prstGeom prst="rect">
            <a:avLst/>
          </a:prstGeom>
        </p:spPr>
      </p:pic>
      <p:sp>
        <p:nvSpPr>
          <p:cNvPr id="4" name="Footer Placeholder 3">
            <a:extLst>
              <a:ext uri="{FF2B5EF4-FFF2-40B4-BE49-F238E27FC236}">
                <a16:creationId xmlns:a16="http://schemas.microsoft.com/office/drawing/2014/main" id="{E20D2072-39A8-464F-B7BE-6B6B56469E8C}"/>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1253624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B4D88EB-7C87-40F0-9E58-B3DE3F31183B}"/>
              </a:ext>
            </a:extLst>
          </p:cNvPr>
          <p:cNvSpPr>
            <a:spLocks noGrp="1"/>
          </p:cNvSpPr>
          <p:nvPr>
            <p:ph type="ftr" sz="quarter" idx="12"/>
          </p:nvPr>
        </p:nvSpPr>
        <p:spPr/>
        <p:txBody>
          <a:bodyPr/>
          <a:lstStyle/>
          <a:p>
            <a:pPr>
              <a:defRPr/>
            </a:pPr>
            <a:r>
              <a:rPr lang="en-US"/>
              <a:t>BOCES, 2023</a:t>
            </a:r>
            <a:endParaRPr lang="en-US" dirty="0"/>
          </a:p>
        </p:txBody>
      </p:sp>
      <p:pic>
        <p:nvPicPr>
          <p:cNvPr id="5" name="Picture 4">
            <a:extLst>
              <a:ext uri="{FF2B5EF4-FFF2-40B4-BE49-F238E27FC236}">
                <a16:creationId xmlns:a16="http://schemas.microsoft.com/office/drawing/2014/main" id="{9F34D311-B202-4070-9D3B-CA6B0474ED71}"/>
              </a:ext>
            </a:extLst>
          </p:cNvPr>
          <p:cNvPicPr>
            <a:picLocks noChangeAspect="1"/>
          </p:cNvPicPr>
          <p:nvPr/>
        </p:nvPicPr>
        <p:blipFill>
          <a:blip r:embed="rId2"/>
          <a:stretch>
            <a:fillRect/>
          </a:stretch>
        </p:blipFill>
        <p:spPr>
          <a:xfrm>
            <a:off x="876300" y="381000"/>
            <a:ext cx="8763000" cy="6096000"/>
          </a:xfrm>
          <a:prstGeom prst="rect">
            <a:avLst/>
          </a:prstGeom>
        </p:spPr>
      </p:pic>
    </p:spTree>
    <p:extLst>
      <p:ext uri="{BB962C8B-B14F-4D97-AF65-F5344CB8AC3E}">
        <p14:creationId xmlns:p14="http://schemas.microsoft.com/office/powerpoint/2010/main" val="371664557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C8DED6-16C6-4FCF-870C-FD17F7E3AB2C}"/>
              </a:ext>
            </a:extLst>
          </p:cNvPr>
          <p:cNvPicPr>
            <a:picLocks noGrp="1" noChangeAspect="1"/>
          </p:cNvPicPr>
          <p:nvPr>
            <p:ph idx="1"/>
          </p:nvPr>
        </p:nvPicPr>
        <p:blipFill>
          <a:blip r:embed="rId2"/>
          <a:stretch>
            <a:fillRect/>
          </a:stretch>
        </p:blipFill>
        <p:spPr>
          <a:xfrm>
            <a:off x="647700" y="152401"/>
            <a:ext cx="4343400" cy="6096000"/>
          </a:xfrm>
          <a:prstGeom prst="rect">
            <a:avLst/>
          </a:prstGeom>
        </p:spPr>
      </p:pic>
      <p:sp>
        <p:nvSpPr>
          <p:cNvPr id="4" name="Footer Placeholder 3">
            <a:extLst>
              <a:ext uri="{FF2B5EF4-FFF2-40B4-BE49-F238E27FC236}">
                <a16:creationId xmlns:a16="http://schemas.microsoft.com/office/drawing/2014/main" id="{7FFC04FF-F939-4BF2-BB02-9CFDAE39DBFC}"/>
              </a:ext>
            </a:extLst>
          </p:cNvPr>
          <p:cNvSpPr>
            <a:spLocks noGrp="1"/>
          </p:cNvSpPr>
          <p:nvPr>
            <p:ph type="ftr" sz="quarter" idx="12"/>
          </p:nvPr>
        </p:nvSpPr>
        <p:spPr/>
        <p:txBody>
          <a:bodyPr/>
          <a:lstStyle/>
          <a:p>
            <a:pPr>
              <a:defRPr/>
            </a:pPr>
            <a:r>
              <a:rPr lang="en-US"/>
              <a:t>BOCES, 2023</a:t>
            </a:r>
            <a:endParaRPr lang="en-US" dirty="0"/>
          </a:p>
        </p:txBody>
      </p:sp>
      <p:pic>
        <p:nvPicPr>
          <p:cNvPr id="6" name="Picture 5">
            <a:extLst>
              <a:ext uri="{FF2B5EF4-FFF2-40B4-BE49-F238E27FC236}">
                <a16:creationId xmlns:a16="http://schemas.microsoft.com/office/drawing/2014/main" id="{56F1849A-E044-479C-9162-E6CC89AF856B}"/>
              </a:ext>
            </a:extLst>
          </p:cNvPr>
          <p:cNvPicPr>
            <a:picLocks noChangeAspect="1"/>
          </p:cNvPicPr>
          <p:nvPr/>
        </p:nvPicPr>
        <p:blipFill>
          <a:blip r:embed="rId3"/>
          <a:stretch>
            <a:fillRect/>
          </a:stretch>
        </p:blipFill>
        <p:spPr>
          <a:xfrm>
            <a:off x="5172860" y="152402"/>
            <a:ext cx="4542640" cy="6019798"/>
          </a:xfrm>
          <a:prstGeom prst="rect">
            <a:avLst/>
          </a:prstGeom>
        </p:spPr>
      </p:pic>
    </p:spTree>
    <p:extLst>
      <p:ext uri="{BB962C8B-B14F-4D97-AF65-F5344CB8AC3E}">
        <p14:creationId xmlns:p14="http://schemas.microsoft.com/office/powerpoint/2010/main" val="40381331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eaLnBrk="1" hangingPunct="1">
              <a:lnSpc>
                <a:spcPct val="115000"/>
              </a:lnSpc>
              <a:buNone/>
            </a:pPr>
            <a:r>
              <a:rPr lang="en-US" altLang="en-US" sz="4400" b="1" dirty="0">
                <a:solidFill>
                  <a:srgbClr val="FFFF00"/>
                </a:solidFill>
                <a:ea typeface="ＭＳ Ｐゴシック" pitchFamily="34" charset="-128"/>
              </a:rPr>
              <a:t>Risk Assessment (not threat</a:t>
            </a:r>
            <a:r>
              <a:rPr lang="en-US" altLang="en-US" sz="4400" b="1" dirty="0">
                <a:solidFill>
                  <a:srgbClr val="FFFF00"/>
                </a:solidFill>
                <a:ea typeface="ＭＳ Ｐゴシック" pitchFamily="34" charset="-128"/>
                <a:sym typeface="Wingdings" panose="05000000000000000000" pitchFamily="2" charset="2"/>
              </a:rPr>
              <a:t>)</a:t>
            </a:r>
            <a:endParaRPr lang="en-US" altLang="en-US" sz="4400" b="1" dirty="0">
              <a:solidFill>
                <a:srgbClr val="FFFF00"/>
              </a:solidFill>
              <a:ea typeface="ＭＳ Ｐゴシック" pitchFamily="34" charset="-128"/>
            </a:endParaRPr>
          </a:p>
          <a:p>
            <a:pPr marL="0" indent="0" algn="ctr" eaLnBrk="1" hangingPunct="1">
              <a:lnSpc>
                <a:spcPct val="115000"/>
              </a:lnSpc>
              <a:buNone/>
            </a:pPr>
            <a:r>
              <a:rPr lang="en-US" altLang="en-US" sz="4400" b="1" dirty="0">
                <a:solidFill>
                  <a:srgbClr val="FFFF00"/>
                </a:solidFill>
                <a:ea typeface="ＭＳ Ｐゴシック" pitchFamily="34" charset="-128"/>
              </a:rPr>
              <a:t>Structured Professional Judgment</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1984490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0075" y="1295401"/>
            <a:ext cx="8915400" cy="2305050"/>
          </a:xfrm>
        </p:spPr>
        <p:txBody>
          <a:bodyPr>
            <a:normAutofit fontScale="90000"/>
          </a:bodyPr>
          <a:lstStyle/>
          <a:p>
            <a:pPr eaLnBrk="1" fontAlgn="auto" hangingPunct="1">
              <a:spcAft>
                <a:spcPts val="0"/>
              </a:spcAft>
              <a:defRPr/>
            </a:pPr>
            <a:r>
              <a:rPr lang="en-US" b="1" dirty="0">
                <a:solidFill>
                  <a:srgbClr val="FFFF00"/>
                </a:solidFill>
              </a:rPr>
              <a:t>Structured Assessment of </a:t>
            </a:r>
            <a:br>
              <a:rPr lang="en-US" b="1" dirty="0">
                <a:solidFill>
                  <a:srgbClr val="FFFF00"/>
                </a:solidFill>
              </a:rPr>
            </a:br>
            <a:r>
              <a:rPr lang="en-US" b="1" dirty="0">
                <a:solidFill>
                  <a:srgbClr val="FFFF00"/>
                </a:solidFill>
              </a:rPr>
              <a:t>Violence Risk in Youth</a:t>
            </a:r>
            <a:br>
              <a:rPr lang="en-US" b="1" dirty="0">
                <a:solidFill>
                  <a:srgbClr val="FFFF00"/>
                </a:solidFill>
              </a:rPr>
            </a:br>
            <a:r>
              <a:rPr lang="en-US" b="1" dirty="0">
                <a:solidFill>
                  <a:srgbClr val="FFFF00"/>
                </a:solidFill>
              </a:rPr>
              <a:t>(SAVRY)</a:t>
            </a:r>
            <a:br>
              <a:rPr lang="en-US" b="1" dirty="0">
                <a:solidFill>
                  <a:srgbClr val="FFFF00"/>
                </a:solidFill>
              </a:rPr>
            </a:br>
            <a:endParaRPr lang="en-US" b="1" dirty="0">
              <a:solidFill>
                <a:srgbClr val="FFFF00"/>
              </a:solidFill>
            </a:endParaRPr>
          </a:p>
        </p:txBody>
      </p:sp>
    </p:spTree>
    <p:extLst>
      <p:ext uri="{BB962C8B-B14F-4D97-AF65-F5344CB8AC3E}">
        <p14:creationId xmlns:p14="http://schemas.microsoft.com/office/powerpoint/2010/main" val="5949866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9258300" cy="1143000"/>
          </a:xfrm>
        </p:spPr>
        <p:txBody>
          <a:bodyPr/>
          <a:lstStyle/>
          <a:p>
            <a:r>
              <a:rPr lang="en-US" sz="1800" b="1" dirty="0">
                <a:solidFill>
                  <a:srgbClr val="FFFF00"/>
                </a:solidFill>
              </a:rPr>
              <a:t>Structured Assessment for Violence Risk in Youth (SAVRY)</a:t>
            </a:r>
            <a:br>
              <a:rPr lang="en-US" sz="1800" b="1" dirty="0">
                <a:solidFill>
                  <a:srgbClr val="FFFF00"/>
                </a:solidFill>
              </a:rPr>
            </a:br>
            <a:r>
              <a:rPr lang="en-US" sz="1800" b="1" dirty="0">
                <a:solidFill>
                  <a:srgbClr val="FFFF00"/>
                </a:solidFill>
                <a:cs typeface="Times New Roman" pitchFamily="18" charset="0"/>
              </a:rPr>
              <a:t>Borum, R., Bartel, P., &amp; Forth, A. (2006). </a:t>
            </a:r>
            <a:r>
              <a:rPr lang="en-US" sz="1800" b="1" i="1" dirty="0">
                <a:solidFill>
                  <a:srgbClr val="FFFF00"/>
                </a:solidFill>
                <a:cs typeface="Times New Roman" pitchFamily="18" charset="0"/>
              </a:rPr>
              <a:t>Structured Risk Assessment in Youth: 	Professional Manual. </a:t>
            </a:r>
            <a:r>
              <a:rPr lang="en-US" sz="1800" b="1" dirty="0">
                <a:solidFill>
                  <a:srgbClr val="FFFF00"/>
                </a:solidFill>
                <a:cs typeface="Times New Roman" pitchFamily="18" charset="0"/>
              </a:rPr>
              <a:t>Lutz, FL: Psychological Assessment Resources, Inc. </a:t>
            </a:r>
            <a:br>
              <a:rPr lang="en-US" sz="1800" b="1" dirty="0">
                <a:solidFill>
                  <a:srgbClr val="FFFF00"/>
                </a:solidFill>
                <a:cs typeface="Times New Roman" pitchFamily="18" charset="0"/>
              </a:rPr>
            </a:br>
            <a:br>
              <a:rPr lang="en-US" sz="1800" b="1" dirty="0">
                <a:solidFill>
                  <a:srgbClr val="FFFF00"/>
                </a:solidFill>
              </a:rPr>
            </a:br>
            <a:endParaRPr lang="en-US" sz="1800"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Focus is on General Risk Assessment </a:t>
            </a:r>
          </a:p>
          <a:p>
            <a:pPr lvl="1">
              <a:buFont typeface="Wingdings" panose="05000000000000000000" pitchFamily="2" charset="2"/>
              <a:buChar char="Ø"/>
            </a:pPr>
            <a:r>
              <a:rPr lang="en-US" b="1" dirty="0">
                <a:solidFill>
                  <a:srgbClr val="FFFF00"/>
                </a:solidFill>
              </a:rPr>
              <a:t>Structured Professional Judgment</a:t>
            </a:r>
          </a:p>
          <a:p>
            <a:pPr lvl="1">
              <a:buFont typeface="Wingdings" panose="05000000000000000000" pitchFamily="2" charset="2"/>
              <a:buChar char="Ø"/>
            </a:pPr>
            <a:r>
              <a:rPr lang="en-US" b="1" dirty="0">
                <a:solidFill>
                  <a:srgbClr val="FFFF00"/>
                </a:solidFill>
              </a:rPr>
              <a:t>Systematic</a:t>
            </a:r>
          </a:p>
          <a:p>
            <a:pPr lvl="1">
              <a:buFont typeface="Wingdings" panose="05000000000000000000" pitchFamily="2" charset="2"/>
              <a:buChar char="Ø"/>
            </a:pPr>
            <a:r>
              <a:rPr lang="en-US" b="1" dirty="0">
                <a:solidFill>
                  <a:srgbClr val="FFFF00"/>
                </a:solidFill>
              </a:rPr>
              <a:t>Empirically Grounded</a:t>
            </a:r>
          </a:p>
          <a:p>
            <a:pPr lvl="1">
              <a:buFont typeface="Wingdings" panose="05000000000000000000" pitchFamily="2" charset="2"/>
              <a:buChar char="Ø"/>
            </a:pPr>
            <a:r>
              <a:rPr lang="en-US" b="1" dirty="0">
                <a:solidFill>
                  <a:srgbClr val="FFFF00"/>
                </a:solidFill>
              </a:rPr>
              <a:t>Developmentally Informed</a:t>
            </a:r>
          </a:p>
          <a:p>
            <a:pPr lvl="1">
              <a:buFont typeface="Wingdings" panose="05000000000000000000" pitchFamily="2" charset="2"/>
              <a:buChar char="Ø"/>
            </a:pPr>
            <a:r>
              <a:rPr lang="en-US" b="1" dirty="0">
                <a:solidFill>
                  <a:srgbClr val="FFFF00"/>
                </a:solidFill>
              </a:rPr>
              <a:t>Treatment-Oriented</a:t>
            </a:r>
          </a:p>
          <a:p>
            <a:pPr lvl="1">
              <a:buFont typeface="Wingdings" panose="05000000000000000000" pitchFamily="2" charset="2"/>
              <a:buChar char="Ø"/>
            </a:pPr>
            <a:r>
              <a:rPr lang="en-US" b="1" dirty="0">
                <a:solidFill>
                  <a:srgbClr val="FFFF00"/>
                </a:solidFill>
              </a:rPr>
              <a:t>Flexible</a:t>
            </a:r>
          </a:p>
          <a:p>
            <a:pPr lvl="1">
              <a:buFont typeface="Wingdings" panose="05000000000000000000" pitchFamily="2" charset="2"/>
              <a:buChar char="Ø"/>
            </a:pPr>
            <a:r>
              <a:rPr lang="en-US" b="1" dirty="0">
                <a:solidFill>
                  <a:srgbClr val="FFFF00"/>
                </a:solidFill>
              </a:rPr>
              <a:t>Practical</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3638053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4"/>
          <p:cNvSpPr>
            <a:spLocks noGrp="1"/>
          </p:cNvSpPr>
          <p:nvPr>
            <p:ph idx="1"/>
          </p:nvPr>
        </p:nvSpPr>
        <p:spPr>
          <a:xfrm>
            <a:off x="1628775" y="1752601"/>
            <a:ext cx="7286625" cy="4449763"/>
          </a:xfrm>
        </p:spPr>
        <p:txBody>
          <a:bodyPr/>
          <a:lstStyle/>
          <a:p>
            <a:pPr marL="742950" indent="-742950" eaLnBrk="1" hangingPunct="1">
              <a:buFont typeface="+mj-lt"/>
              <a:buAutoNum type="arabicPeriod"/>
            </a:pPr>
            <a:r>
              <a:rPr lang="en-US" sz="4400" b="1" dirty="0">
                <a:solidFill>
                  <a:srgbClr val="FFFF00"/>
                </a:solidFill>
              </a:rPr>
              <a:t> </a:t>
            </a:r>
            <a:r>
              <a:rPr lang="en-US" sz="3600" b="1" dirty="0">
                <a:solidFill>
                  <a:srgbClr val="FFFF00"/>
                </a:solidFill>
              </a:rPr>
              <a:t>Juvenile risk for violence</a:t>
            </a:r>
          </a:p>
          <a:p>
            <a:pPr marL="742950" indent="-742950" eaLnBrk="1" hangingPunct="1">
              <a:buFont typeface="+mj-lt"/>
              <a:buAutoNum type="arabicPeriod"/>
            </a:pPr>
            <a:r>
              <a:rPr lang="en-US" sz="3600" b="1" dirty="0">
                <a:solidFill>
                  <a:srgbClr val="FFFF00"/>
                </a:solidFill>
              </a:rPr>
              <a:t> </a:t>
            </a:r>
            <a:r>
              <a:rPr lang="en-US" sz="3600" b="1" u="sng" dirty="0">
                <a:solidFill>
                  <a:srgbClr val="FFFF00"/>
                </a:solidFill>
              </a:rPr>
              <a:t>Not designed for threat assessment</a:t>
            </a:r>
            <a:endParaRPr lang="en-US" b="1" u="sng" dirty="0">
              <a:solidFill>
                <a:srgbClr val="FFFF00"/>
              </a:solidFill>
            </a:endParaRPr>
          </a:p>
        </p:txBody>
      </p:sp>
      <p:sp>
        <p:nvSpPr>
          <p:cNvPr id="4" name="Title 3"/>
          <p:cNvSpPr>
            <a:spLocks noGrp="1"/>
          </p:cNvSpPr>
          <p:nvPr>
            <p:ph type="title"/>
          </p:nvPr>
        </p:nvSpPr>
        <p:spPr>
          <a:xfrm>
            <a:off x="600075" y="609600"/>
            <a:ext cx="9086850" cy="884238"/>
          </a:xfrm>
        </p:spPr>
        <p:txBody>
          <a:bodyPr>
            <a:noAutofit/>
          </a:bodyPr>
          <a:lstStyle/>
          <a:p>
            <a:pPr algn="ctr" eaLnBrk="1" fontAlgn="auto" hangingPunct="1">
              <a:spcAft>
                <a:spcPts val="0"/>
              </a:spcAft>
              <a:defRPr/>
            </a:pPr>
            <a:br>
              <a:rPr lang="en-US" b="1" dirty="0">
                <a:solidFill>
                  <a:srgbClr val="FFFF00"/>
                </a:solidFill>
              </a:rPr>
            </a:br>
            <a:r>
              <a:rPr lang="en-US" b="1" dirty="0">
                <a:solidFill>
                  <a:srgbClr val="FFFF00"/>
                </a:solidFill>
              </a:rPr>
              <a:t>What does the SAVRY measure?</a:t>
            </a:r>
            <a:br>
              <a:rPr lang="en-US" b="1" dirty="0">
                <a:solidFill>
                  <a:srgbClr val="FFFF00"/>
                </a:solidFill>
              </a:rPr>
            </a:br>
            <a:br>
              <a:rPr lang="en-US"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2359915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1028700" y="1219200"/>
            <a:ext cx="8305800" cy="4787900"/>
          </a:xfrm>
        </p:spPr>
        <p:txBody>
          <a:bodyPr/>
          <a:lstStyle/>
          <a:p>
            <a:pPr eaLnBrk="1" hangingPunct="1">
              <a:buFont typeface="Wingdings 3" pitchFamily="18" charset="2"/>
              <a:buNone/>
            </a:pPr>
            <a:r>
              <a:rPr lang="en-US" sz="3200" b="1" dirty="0">
                <a:solidFill>
                  <a:srgbClr val="FFFF00"/>
                </a:solidFill>
              </a:rPr>
              <a:t> </a:t>
            </a:r>
          </a:p>
          <a:p>
            <a:pPr eaLnBrk="1" hangingPunct="1"/>
            <a:r>
              <a:rPr lang="en-US" b="1" dirty="0">
                <a:solidFill>
                  <a:srgbClr val="FFFF00"/>
                </a:solidFill>
              </a:rPr>
              <a:t>To </a:t>
            </a:r>
            <a:r>
              <a:rPr lang="en-US" b="1" u="sng" dirty="0">
                <a:solidFill>
                  <a:srgbClr val="FFFF00"/>
                </a:solidFill>
              </a:rPr>
              <a:t>assist</a:t>
            </a:r>
            <a:r>
              <a:rPr lang="en-US" b="1" dirty="0">
                <a:solidFill>
                  <a:srgbClr val="FFFF00"/>
                </a:solidFill>
              </a:rPr>
              <a:t> in structuring risk assessment</a:t>
            </a:r>
          </a:p>
          <a:p>
            <a:pPr eaLnBrk="1" hangingPunct="1"/>
            <a:r>
              <a:rPr lang="en-US" b="1" dirty="0">
                <a:solidFill>
                  <a:srgbClr val="FFFF00"/>
                </a:solidFill>
              </a:rPr>
              <a:t>Useful in intervention planning/monitoring	</a:t>
            </a:r>
            <a:r>
              <a:rPr lang="en-US" b="1" u="sng" dirty="0">
                <a:solidFill>
                  <a:srgbClr val="FF0000"/>
                </a:solidFill>
              </a:rPr>
              <a:t>Resource Management</a:t>
            </a:r>
          </a:p>
          <a:p>
            <a:pPr eaLnBrk="1" hangingPunct="1"/>
            <a:r>
              <a:rPr lang="en-US" b="1" dirty="0">
                <a:solidFill>
                  <a:srgbClr val="FFFF00"/>
                </a:solidFill>
              </a:rPr>
              <a:t>Considers </a:t>
            </a:r>
            <a:r>
              <a:rPr lang="en-US" sz="3200" b="1" dirty="0">
                <a:solidFill>
                  <a:srgbClr val="FFFF00"/>
                </a:solidFill>
              </a:rPr>
              <a:t>developmental factors</a:t>
            </a:r>
          </a:p>
          <a:p>
            <a:pPr eaLnBrk="1" hangingPunct="1">
              <a:buFont typeface="Wingdings 3" pitchFamily="18" charset="2"/>
              <a:buNone/>
            </a:pPr>
            <a:r>
              <a:rPr lang="en-US" b="1" dirty="0">
                <a:solidFill>
                  <a:srgbClr val="FFFF00"/>
                </a:solidFill>
              </a:rPr>
              <a:t> </a:t>
            </a:r>
          </a:p>
        </p:txBody>
      </p:sp>
      <p:sp>
        <p:nvSpPr>
          <p:cNvPr id="3" name="Title 2"/>
          <p:cNvSpPr>
            <a:spLocks noGrp="1"/>
          </p:cNvSpPr>
          <p:nvPr>
            <p:ph type="title"/>
          </p:nvPr>
        </p:nvSpPr>
        <p:spPr>
          <a:xfrm>
            <a:off x="514350" y="381000"/>
            <a:ext cx="9258300" cy="1143000"/>
          </a:xfrm>
        </p:spPr>
        <p:txBody>
          <a:bodyPr/>
          <a:lstStyle/>
          <a:p>
            <a:pPr algn="ctr" eaLnBrk="1" fontAlgn="auto" hangingPunct="1">
              <a:spcAft>
                <a:spcPts val="0"/>
              </a:spcAft>
              <a:defRPr/>
            </a:pPr>
            <a:r>
              <a:rPr lang="en-US" sz="4000" b="1" dirty="0">
                <a:solidFill>
                  <a:srgbClr val="FFFF00"/>
                </a:solidFill>
              </a:rPr>
              <a:t>Why was the SAVRY developed?</a:t>
            </a:r>
            <a:r>
              <a:rPr lang="en-US" b="1" dirty="0">
                <a:solidFill>
                  <a:srgbClr val="FFFF00"/>
                </a:solidFill>
              </a:rPr>
              <a:t> </a:t>
            </a: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01139802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857250" y="1481138"/>
            <a:ext cx="8915400" cy="4525962"/>
          </a:xfrm>
        </p:spPr>
        <p:txBody>
          <a:bodyPr/>
          <a:lstStyle/>
          <a:p>
            <a:pPr eaLnBrk="1" hangingPunct="1"/>
            <a:r>
              <a:rPr lang="en-US" sz="4000" b="1" dirty="0">
                <a:solidFill>
                  <a:srgbClr val="FFFF00"/>
                </a:solidFill>
              </a:rPr>
              <a:t>12-18 years old</a:t>
            </a:r>
          </a:p>
          <a:p>
            <a:pPr eaLnBrk="1" hangingPunct="1"/>
            <a:r>
              <a:rPr lang="en-US" sz="4000" b="1" dirty="0">
                <a:solidFill>
                  <a:srgbClr val="FFFF00"/>
                </a:solidFill>
              </a:rPr>
              <a:t>Males and females</a:t>
            </a:r>
          </a:p>
          <a:p>
            <a:pPr eaLnBrk="1" hangingPunct="1"/>
            <a:r>
              <a:rPr lang="en-US" sz="4000" b="1" dirty="0">
                <a:solidFill>
                  <a:srgbClr val="FFFF00"/>
                </a:solidFill>
              </a:rPr>
              <a:t>Juvenile justice system</a:t>
            </a:r>
          </a:p>
          <a:p>
            <a:pPr eaLnBrk="1" hangingPunct="1"/>
            <a:r>
              <a:rPr lang="en-US" sz="4000" b="1" dirty="0">
                <a:solidFill>
                  <a:srgbClr val="FFFF00"/>
                </a:solidFill>
              </a:rPr>
              <a:t>Psychiatric inpatient/outpatient</a:t>
            </a:r>
          </a:p>
          <a:p>
            <a:pPr eaLnBrk="1" hangingPunct="1"/>
            <a:r>
              <a:rPr lang="en-US" sz="4000" b="1" dirty="0">
                <a:solidFill>
                  <a:srgbClr val="FF0000"/>
                </a:solidFill>
              </a:rPr>
              <a:t>Educational settings</a:t>
            </a:r>
          </a:p>
          <a:p>
            <a:pPr eaLnBrk="1" hangingPunct="1"/>
            <a:r>
              <a:rPr lang="en-US" sz="4000" b="1" dirty="0">
                <a:solidFill>
                  <a:srgbClr val="FFFF00"/>
                </a:solidFill>
              </a:rPr>
              <a:t>Minority youth</a:t>
            </a:r>
          </a:p>
          <a:p>
            <a:pPr eaLnBrk="1" hangingPunct="1"/>
            <a:endParaRPr lang="en-US" b="1" dirty="0">
              <a:solidFill>
                <a:srgbClr val="FFFF00"/>
              </a:solidFill>
            </a:endParaRPr>
          </a:p>
        </p:txBody>
      </p:sp>
      <p:sp>
        <p:nvSpPr>
          <p:cNvPr id="3" name="Title 2"/>
          <p:cNvSpPr>
            <a:spLocks noGrp="1"/>
          </p:cNvSpPr>
          <p:nvPr>
            <p:ph type="title"/>
          </p:nvPr>
        </p:nvSpPr>
        <p:spPr>
          <a:xfrm>
            <a:off x="514350" y="533400"/>
            <a:ext cx="9258300" cy="884238"/>
          </a:xfrm>
        </p:spPr>
        <p:txBody>
          <a:bodyPr>
            <a:normAutofit fontScale="90000"/>
          </a:bodyPr>
          <a:lstStyle/>
          <a:p>
            <a:pPr algn="ctr" eaLnBrk="1" fontAlgn="auto" hangingPunct="1">
              <a:spcAft>
                <a:spcPts val="0"/>
              </a:spcAft>
              <a:defRPr/>
            </a:pPr>
            <a:r>
              <a:rPr lang="en-US" sz="4400" b="1" dirty="0">
                <a:solidFill>
                  <a:srgbClr val="FFFF00"/>
                </a:solidFill>
              </a:rPr>
              <a:t>SAVRY- Population of Use</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47812276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SAVRY-General </a:t>
            </a:r>
            <a:r>
              <a:rPr lang="en-US" dirty="0">
                <a:solidFill>
                  <a:srgbClr val="FFFF00"/>
                </a:solidFill>
              </a:rPr>
              <a:t>Principles</a:t>
            </a:r>
            <a:endParaRPr lang="en-US" b="1" dirty="0">
              <a:solidFill>
                <a:srgbClr val="FFFF00"/>
              </a:solidFill>
            </a:endParaRPr>
          </a:p>
        </p:txBody>
      </p:sp>
      <p:sp>
        <p:nvSpPr>
          <p:cNvPr id="3074" name="Rectangle 2"/>
          <p:cNvSpPr>
            <a:spLocks noGrp="1" noChangeArrowheads="1"/>
          </p:cNvSpPr>
          <p:nvPr>
            <p:ph type="subTitle" idx="4294967295"/>
          </p:nvPr>
        </p:nvSpPr>
        <p:spPr bwMode="auto">
          <a:xfrm>
            <a:off x="952500" y="1371600"/>
            <a:ext cx="8169325" cy="3276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9203" rIns="0" bIns="0" rtlCol="0" anchor="ctr">
            <a:normAutofit/>
          </a:bodyPr>
          <a:lstStyle/>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Administered by trained probation officers, psychologists, social workers, and psychiatrists.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Structured interviews, family reports, criminal records, probation reports, and other relevant records from the juvenile.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Coded/scored by hand on the SAVRY Rating Form.  </a:t>
            </a:r>
          </a:p>
        </p:txBody>
      </p:sp>
      <p:sp>
        <p:nvSpPr>
          <p:cNvPr id="2" name="Footer Placeholder 1"/>
          <p:cNvSpPr>
            <a:spLocks noGrp="1"/>
          </p:cNvSpPr>
          <p:nvPr>
            <p:ph type="ftr" idx="11"/>
          </p:nvPr>
        </p:nvSpPr>
        <p:spPr/>
        <p:txBody>
          <a:bodyPr/>
          <a:lstStyle/>
          <a:p>
            <a:r>
              <a:rPr lang="en-US"/>
              <a:t>BOCES, 2023</a:t>
            </a:r>
            <a:endParaRPr lang="en-US" dirty="0"/>
          </a:p>
        </p:txBody>
      </p:sp>
    </p:spTree>
    <p:extLst>
      <p:ext uri="{BB962C8B-B14F-4D97-AF65-F5344CB8AC3E}">
        <p14:creationId xmlns:p14="http://schemas.microsoft.com/office/powerpoint/2010/main" val="183372002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600075" y="1219201"/>
            <a:ext cx="9258300" cy="4525963"/>
          </a:xfrm>
        </p:spPr>
        <p:txBody>
          <a:bodyPr/>
          <a:lstStyle/>
          <a:p>
            <a:pPr eaLnBrk="1" hangingPunct="1"/>
            <a:r>
              <a:rPr lang="en-US" sz="3200" b="1" dirty="0">
                <a:solidFill>
                  <a:srgbClr val="FFFF00"/>
                </a:solidFill>
              </a:rPr>
              <a:t>Might not be appropriate for assessing targeted violence</a:t>
            </a:r>
          </a:p>
          <a:p>
            <a:pPr eaLnBrk="1" hangingPunct="1"/>
            <a:r>
              <a:rPr lang="en-US" sz="3200" b="1" dirty="0">
                <a:solidFill>
                  <a:srgbClr val="FFFF00"/>
                </a:solidFill>
              </a:rPr>
              <a:t>Important to re-assess at regular intervals</a:t>
            </a:r>
          </a:p>
          <a:p>
            <a:pPr eaLnBrk="1" hangingPunct="1"/>
            <a:r>
              <a:rPr lang="en-US" sz="3200" b="1" dirty="0">
                <a:solidFill>
                  <a:srgbClr val="FFFF00"/>
                </a:solidFill>
              </a:rPr>
              <a:t>Use additional sources to rate items</a:t>
            </a:r>
          </a:p>
          <a:p>
            <a:pPr eaLnBrk="1" hangingPunct="1"/>
            <a:r>
              <a:rPr lang="en-US" sz="3200" b="1" dirty="0">
                <a:solidFill>
                  <a:srgbClr val="FFFF00"/>
                </a:solidFill>
              </a:rPr>
              <a:t>Most research has been done with males</a:t>
            </a:r>
          </a:p>
          <a:p>
            <a:pPr eaLnBrk="1" hangingPunct="1"/>
            <a:r>
              <a:rPr lang="en-US" sz="3200" b="1" dirty="0">
                <a:solidFill>
                  <a:srgbClr val="FFFF00"/>
                </a:solidFill>
              </a:rPr>
              <a:t>User qualifications are important</a:t>
            </a:r>
          </a:p>
          <a:p>
            <a:pPr eaLnBrk="1" hangingPunct="1">
              <a:buFont typeface="Wingdings 3" pitchFamily="18" charset="2"/>
              <a:buNone/>
            </a:pPr>
            <a:endParaRPr lang="en-US" b="1" dirty="0">
              <a:solidFill>
                <a:srgbClr val="FFFF00"/>
              </a:solidFill>
            </a:endParaRPr>
          </a:p>
        </p:txBody>
      </p:sp>
      <p:sp>
        <p:nvSpPr>
          <p:cNvPr id="3" name="Title 2"/>
          <p:cNvSpPr>
            <a:spLocks noGrp="1"/>
          </p:cNvSpPr>
          <p:nvPr>
            <p:ph type="title"/>
          </p:nvPr>
        </p:nvSpPr>
        <p:spPr>
          <a:xfrm>
            <a:off x="514350" y="381000"/>
            <a:ext cx="9258300" cy="1036638"/>
          </a:xfrm>
        </p:spPr>
        <p:txBody>
          <a:bodyPr>
            <a:normAutofit fontScale="90000"/>
          </a:bodyPr>
          <a:lstStyle/>
          <a:p>
            <a:pPr algn="ctr" eaLnBrk="1" fontAlgn="auto" hangingPunct="1">
              <a:spcAft>
                <a:spcPts val="0"/>
              </a:spcAft>
              <a:defRPr/>
            </a:pPr>
            <a:r>
              <a:rPr lang="en-US" sz="4400" b="1" dirty="0">
                <a:solidFill>
                  <a:srgbClr val="FFFF00"/>
                </a:solidFill>
              </a:rPr>
              <a:t>Considerations/Limitations </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8028126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a:xfrm>
            <a:off x="1371600" y="1219200"/>
            <a:ext cx="8401050" cy="4940300"/>
          </a:xfrm>
        </p:spPr>
        <p:txBody>
          <a:bodyPr/>
          <a:lstStyle/>
          <a:p>
            <a:pPr eaLnBrk="1" hangingPunct="1">
              <a:buFont typeface="Wingdings 3" pitchFamily="18" charset="2"/>
              <a:buNone/>
            </a:pPr>
            <a:r>
              <a:rPr lang="en-US" sz="2800" b="1" dirty="0">
                <a:solidFill>
                  <a:srgbClr val="FFFF00"/>
                </a:solidFill>
              </a:rPr>
              <a:t> </a:t>
            </a:r>
          </a:p>
          <a:p>
            <a:pPr eaLnBrk="1" hangingPunct="1"/>
            <a:r>
              <a:rPr lang="en-US" sz="3600" b="1" dirty="0">
                <a:solidFill>
                  <a:srgbClr val="FFFF00"/>
                </a:solidFill>
              </a:rPr>
              <a:t>24 Risk Items </a:t>
            </a:r>
          </a:p>
          <a:p>
            <a:pPr lvl="1" eaLnBrk="1" hangingPunct="1"/>
            <a:r>
              <a:rPr lang="en-US" sz="3600" b="1" dirty="0">
                <a:solidFill>
                  <a:srgbClr val="FFFF00"/>
                </a:solidFill>
              </a:rPr>
              <a:t>Historical (10)</a:t>
            </a:r>
          </a:p>
          <a:p>
            <a:pPr lvl="1" eaLnBrk="1" hangingPunct="1"/>
            <a:r>
              <a:rPr lang="en-US" sz="3600" b="1" dirty="0">
                <a:solidFill>
                  <a:srgbClr val="FFFF00"/>
                </a:solidFill>
              </a:rPr>
              <a:t>Social/contextual (6) </a:t>
            </a:r>
          </a:p>
          <a:p>
            <a:pPr lvl="1" eaLnBrk="1" hangingPunct="1"/>
            <a:r>
              <a:rPr lang="en-US" sz="3600" b="1" dirty="0">
                <a:solidFill>
                  <a:srgbClr val="FFFF00"/>
                </a:solidFill>
              </a:rPr>
              <a:t>Individual/clinical (8)</a:t>
            </a:r>
          </a:p>
          <a:p>
            <a:pPr eaLnBrk="1" hangingPunct="1"/>
            <a:r>
              <a:rPr lang="en-US" sz="3600" b="1" dirty="0">
                <a:solidFill>
                  <a:srgbClr val="FFFF00"/>
                </a:solidFill>
              </a:rPr>
              <a:t>6 Protective Factor Items </a:t>
            </a:r>
          </a:p>
          <a:p>
            <a:pPr eaLnBrk="1" hangingPunct="1"/>
            <a:r>
              <a:rPr lang="en-US" sz="3600" b="1" dirty="0">
                <a:solidFill>
                  <a:srgbClr val="FFFF00"/>
                </a:solidFill>
              </a:rPr>
              <a:t>Additional Risk Factors</a:t>
            </a:r>
          </a:p>
          <a:p>
            <a:pPr eaLnBrk="1" hangingPunct="1"/>
            <a:endParaRPr lang="en-US" b="1" dirty="0">
              <a:solidFill>
                <a:srgbClr val="FFFF00"/>
              </a:solidFill>
            </a:endParaRPr>
          </a:p>
        </p:txBody>
      </p:sp>
      <p:sp>
        <p:nvSpPr>
          <p:cNvPr id="3" name="Title 2"/>
          <p:cNvSpPr>
            <a:spLocks noGrp="1"/>
          </p:cNvSpPr>
          <p:nvPr>
            <p:ph type="title"/>
          </p:nvPr>
        </p:nvSpPr>
        <p:spPr>
          <a:xfrm>
            <a:off x="342900" y="533400"/>
            <a:ext cx="8572500" cy="1143000"/>
          </a:xfrm>
        </p:spPr>
        <p:txBody>
          <a:bodyPr>
            <a:normAutofit fontScale="90000"/>
          </a:bodyPr>
          <a:lstStyle/>
          <a:p>
            <a:pPr algn="ctr" eaLnBrk="1" fontAlgn="auto" hangingPunct="1">
              <a:spcAft>
                <a:spcPts val="0"/>
              </a:spcAft>
              <a:defRPr/>
            </a:pPr>
            <a:r>
              <a:rPr lang="en-US" sz="4400" b="1" dirty="0">
                <a:solidFill>
                  <a:srgbClr val="FFFF00"/>
                </a:solidFill>
              </a:rPr>
              <a:t>SAVRY Structure - Items</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82188461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 Structure and Scoring	</a:t>
            </a:r>
          </a:p>
        </p:txBody>
      </p:sp>
      <p:sp>
        <p:nvSpPr>
          <p:cNvPr id="4098" name="Rectangle 2"/>
          <p:cNvSpPr>
            <a:spLocks noGrp="1" noChangeArrowheads="1"/>
          </p:cNvSpPr>
          <p:nvPr>
            <p:ph idx="1"/>
          </p:nvPr>
        </p:nvSpPr>
        <p:spPr>
          <a:xfrm>
            <a:off x="495300" y="1295400"/>
            <a:ext cx="8169694" cy="4526396"/>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24 risk items that would predict to put the youth at risk for violence</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6 protective factors that can influence whether or not the youth will be more at risk for violence.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Rated on a scale of Low, Moderate, and High and are decided by structured judgment from the person giving the test with all the available information.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Six Protective Factors are rated on whether they are absent or present.  </a:t>
            </a: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701327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685800" y="1981200"/>
            <a:ext cx="9601200" cy="3352800"/>
          </a:xfrm>
        </p:spPr>
        <p:txBody>
          <a:bodyPr/>
          <a:lstStyle/>
          <a:p>
            <a:pPr eaLnBrk="1" hangingPunct="1"/>
            <a:r>
              <a:rPr lang="en-US" sz="3600" b="1" dirty="0">
                <a:solidFill>
                  <a:srgbClr val="FFFF00"/>
                </a:solidFill>
              </a:rPr>
              <a:t>Risk Items—3 level rating structure</a:t>
            </a:r>
          </a:p>
          <a:p>
            <a:pPr lvl="1" eaLnBrk="1" hangingPunct="1"/>
            <a:r>
              <a:rPr lang="en-US" sz="3600" b="1" dirty="0">
                <a:solidFill>
                  <a:srgbClr val="FFFF00"/>
                </a:solidFill>
              </a:rPr>
              <a:t>Low</a:t>
            </a:r>
          </a:p>
          <a:p>
            <a:pPr lvl="1" eaLnBrk="1" hangingPunct="1"/>
            <a:r>
              <a:rPr lang="en-US" sz="3600" b="1" dirty="0">
                <a:solidFill>
                  <a:srgbClr val="FFFF00"/>
                </a:solidFill>
              </a:rPr>
              <a:t>Moderate</a:t>
            </a:r>
          </a:p>
          <a:p>
            <a:pPr lvl="1" eaLnBrk="1" hangingPunct="1"/>
            <a:r>
              <a:rPr lang="en-US" sz="3600" b="1" dirty="0">
                <a:solidFill>
                  <a:srgbClr val="FFFF00"/>
                </a:solidFill>
              </a:rPr>
              <a:t>High</a:t>
            </a:r>
          </a:p>
          <a:p>
            <a:pPr eaLnBrk="1" hangingPunct="1"/>
            <a:endParaRPr lang="en-US" b="1" dirty="0">
              <a:solidFill>
                <a:srgbClr val="FFFF00"/>
              </a:solidFill>
            </a:endParaRPr>
          </a:p>
        </p:txBody>
      </p:sp>
      <p:sp>
        <p:nvSpPr>
          <p:cNvPr id="3" name="Title 2"/>
          <p:cNvSpPr>
            <a:spLocks noGrp="1"/>
          </p:cNvSpPr>
          <p:nvPr>
            <p:ph type="title"/>
          </p:nvPr>
        </p:nvSpPr>
        <p:spPr>
          <a:xfrm>
            <a:off x="600075" y="685800"/>
            <a:ext cx="7886700" cy="1143000"/>
          </a:xfrm>
        </p:spPr>
        <p:txBody>
          <a:bodyPr>
            <a:normAutofit fontScale="90000"/>
          </a:bodyPr>
          <a:lstStyle/>
          <a:p>
            <a:pPr algn="ctr" eaLnBrk="1" fontAlgn="auto" hangingPunct="1">
              <a:spcAft>
                <a:spcPts val="0"/>
              </a:spcAft>
              <a:defRPr/>
            </a:pPr>
            <a:r>
              <a:rPr lang="en-US" sz="4400" b="1" dirty="0">
                <a:solidFill>
                  <a:srgbClr val="FFFF00"/>
                </a:solidFill>
              </a:rPr>
              <a:t>SAVRY Structure</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33428446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600075" y="1981201"/>
            <a:ext cx="9344025" cy="2557463"/>
          </a:xfrm>
        </p:spPr>
        <p:txBody>
          <a:bodyPr/>
          <a:lstStyle/>
          <a:p>
            <a:pPr eaLnBrk="1" hangingPunct="1"/>
            <a:r>
              <a:rPr lang="en-US" sz="3600" b="1" dirty="0">
                <a:solidFill>
                  <a:srgbClr val="FFFF00"/>
                </a:solidFill>
              </a:rPr>
              <a:t>Protective Factor Items—2 level rating structure</a:t>
            </a:r>
          </a:p>
          <a:p>
            <a:pPr lvl="1" eaLnBrk="1" hangingPunct="1"/>
            <a:r>
              <a:rPr lang="en-US" sz="3600" b="1" dirty="0">
                <a:solidFill>
                  <a:srgbClr val="FFFF00"/>
                </a:solidFill>
              </a:rPr>
              <a:t>Present</a:t>
            </a:r>
          </a:p>
          <a:p>
            <a:pPr lvl="1" eaLnBrk="1" hangingPunct="1"/>
            <a:r>
              <a:rPr lang="en-US" sz="3600" b="1" dirty="0">
                <a:solidFill>
                  <a:srgbClr val="FFFF00"/>
                </a:solidFill>
              </a:rPr>
              <a:t>Absent</a:t>
            </a:r>
          </a:p>
          <a:p>
            <a:pPr eaLnBrk="1" hangingPunct="1"/>
            <a:endParaRPr lang="en-US" b="1" dirty="0">
              <a:solidFill>
                <a:srgbClr val="FFFF00"/>
              </a:solidFill>
            </a:endParaRPr>
          </a:p>
        </p:txBody>
      </p:sp>
      <p:sp>
        <p:nvSpPr>
          <p:cNvPr id="3" name="Title 2"/>
          <p:cNvSpPr>
            <a:spLocks noGrp="1"/>
          </p:cNvSpPr>
          <p:nvPr>
            <p:ph type="title"/>
          </p:nvPr>
        </p:nvSpPr>
        <p:spPr>
          <a:xfrm>
            <a:off x="514350" y="762000"/>
            <a:ext cx="9258300" cy="1143000"/>
          </a:xfrm>
        </p:spPr>
        <p:txBody>
          <a:bodyPr>
            <a:normAutofit/>
          </a:bodyPr>
          <a:lstStyle/>
          <a:p>
            <a:pPr algn="ctr" eaLnBrk="1" fontAlgn="auto" hangingPunct="1">
              <a:spcAft>
                <a:spcPts val="0"/>
              </a:spcAft>
              <a:defRPr/>
            </a:pPr>
            <a:r>
              <a:rPr lang="en-US" sz="4400" b="1" dirty="0">
                <a:solidFill>
                  <a:srgbClr val="FFFF00"/>
                </a:solidFill>
              </a:rPr>
              <a:t>SAVRY Structure</a:t>
            </a: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8123349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Limitations</a:t>
            </a:r>
          </a:p>
        </p:txBody>
      </p:sp>
      <p:sp>
        <p:nvSpPr>
          <p:cNvPr id="3" name="Content Placeholder 2"/>
          <p:cNvSpPr>
            <a:spLocks noGrp="1"/>
          </p:cNvSpPr>
          <p:nvPr>
            <p:ph idx="1"/>
          </p:nvPr>
        </p:nvSpPr>
        <p:spPr/>
        <p:txBody>
          <a:bodyPr>
            <a:normAutofit/>
          </a:bodyPr>
          <a:lstStyle/>
          <a:p>
            <a:pPr lvl="0"/>
            <a:r>
              <a:rPr lang="en-US" sz="2400" b="1" dirty="0">
                <a:solidFill>
                  <a:srgbClr val="FFFF00"/>
                </a:solidFill>
              </a:rPr>
              <a:t>Male-centric (can be used on both genders, but most research was on males)</a:t>
            </a:r>
          </a:p>
          <a:p>
            <a:pPr lvl="0"/>
            <a:r>
              <a:rPr lang="en-US" sz="2400" b="1" dirty="0">
                <a:solidFill>
                  <a:srgbClr val="FFFF00"/>
                </a:solidFill>
              </a:rPr>
              <a:t>No specific cutoff scores=they cannot equate results to numerical scores as accurately or validly </a:t>
            </a:r>
          </a:p>
          <a:p>
            <a:pPr lvl="0"/>
            <a:r>
              <a:rPr lang="en-US" sz="2400" b="1" dirty="0">
                <a:solidFill>
                  <a:srgbClr val="FFFF00"/>
                </a:solidFill>
              </a:rPr>
              <a:t>Dynamic factors are constantly changing- assessment needs to be repeated regularly</a:t>
            </a:r>
          </a:p>
          <a:p>
            <a:pPr lvl="0"/>
            <a:r>
              <a:rPr lang="en-US" sz="2400" b="1" dirty="0">
                <a:solidFill>
                  <a:srgbClr val="FFFF00"/>
                </a:solidFill>
              </a:rPr>
              <a:t>Could be viewed as a subjective test from interviewer to interviewer </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9667992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1628775" y="1143001"/>
            <a:ext cx="8315325" cy="4767263"/>
          </a:xfrm>
        </p:spPr>
        <p:txBody>
          <a:bodyPr/>
          <a:lstStyle/>
          <a:p>
            <a:pPr marL="622300" indent="-514350" eaLnBrk="1" hangingPunct="1">
              <a:buFont typeface="Lucida Sans Unicode" pitchFamily="34" charset="0"/>
              <a:buAutoNum type="arabicPeriod"/>
            </a:pPr>
            <a:r>
              <a:rPr lang="en-US" sz="2800" b="1" dirty="0">
                <a:solidFill>
                  <a:srgbClr val="FFFF00"/>
                </a:solidFill>
              </a:rPr>
              <a:t>History of Violence</a:t>
            </a:r>
          </a:p>
          <a:p>
            <a:pPr marL="622300" indent="-514350" eaLnBrk="1" hangingPunct="1">
              <a:buFont typeface="Lucida Sans Unicode" pitchFamily="34" charset="0"/>
              <a:buAutoNum type="arabicPeriod"/>
            </a:pPr>
            <a:r>
              <a:rPr lang="en-US" sz="2800" b="1" dirty="0">
                <a:solidFill>
                  <a:srgbClr val="FFFF00"/>
                </a:solidFill>
              </a:rPr>
              <a:t>History of Nonviolent Offending</a:t>
            </a:r>
          </a:p>
          <a:p>
            <a:pPr marL="622300" indent="-514350" eaLnBrk="1" hangingPunct="1">
              <a:buFont typeface="Lucida Sans Unicode" pitchFamily="34" charset="0"/>
              <a:buAutoNum type="arabicPeriod"/>
            </a:pPr>
            <a:r>
              <a:rPr lang="en-US" sz="2800" b="1" dirty="0">
                <a:solidFill>
                  <a:srgbClr val="FFFF00"/>
                </a:solidFill>
              </a:rPr>
              <a:t>Early Initiation of Violence</a:t>
            </a:r>
          </a:p>
          <a:p>
            <a:pPr marL="622300" indent="-514350" eaLnBrk="1" hangingPunct="1">
              <a:buFont typeface="Lucida Sans Unicode" pitchFamily="34" charset="0"/>
              <a:buAutoNum type="arabicPeriod"/>
            </a:pPr>
            <a:r>
              <a:rPr lang="en-US" sz="2800" b="1" dirty="0">
                <a:solidFill>
                  <a:srgbClr val="FFFF00"/>
                </a:solidFill>
              </a:rPr>
              <a:t>Past Supervision/Intervention Failures</a:t>
            </a:r>
          </a:p>
          <a:p>
            <a:pPr marL="622300" indent="-514350" eaLnBrk="1" hangingPunct="1">
              <a:buFont typeface="Lucida Sans Unicode" pitchFamily="34" charset="0"/>
              <a:buAutoNum type="arabicPeriod"/>
            </a:pPr>
            <a:r>
              <a:rPr lang="en-US" sz="2800" b="1" dirty="0">
                <a:solidFill>
                  <a:srgbClr val="FFFF00"/>
                </a:solidFill>
              </a:rPr>
              <a:t>History of Self-Harm or Suicide Attempts</a:t>
            </a:r>
          </a:p>
          <a:p>
            <a:pPr marL="622300" indent="-514350" eaLnBrk="1" hangingPunct="1">
              <a:buFont typeface="Lucida Sans Unicode" pitchFamily="34" charset="0"/>
              <a:buAutoNum type="arabicPeriod"/>
            </a:pPr>
            <a:r>
              <a:rPr lang="en-US" sz="2800" b="1" dirty="0">
                <a:solidFill>
                  <a:srgbClr val="FFFF00"/>
                </a:solidFill>
              </a:rPr>
              <a:t>Exposure to Violence in the Home</a:t>
            </a:r>
          </a:p>
          <a:p>
            <a:pPr marL="622300" indent="-514350" eaLnBrk="1" hangingPunct="1">
              <a:buFont typeface="Lucida Sans Unicode" pitchFamily="34" charset="0"/>
              <a:buAutoNum type="arabicPeriod"/>
            </a:pPr>
            <a:r>
              <a:rPr lang="en-US" sz="2800" b="1" dirty="0">
                <a:solidFill>
                  <a:srgbClr val="FFFF00"/>
                </a:solidFill>
              </a:rPr>
              <a:t>Childhood History of Maltreatment</a:t>
            </a:r>
          </a:p>
          <a:p>
            <a:pPr marL="622300" indent="-514350" eaLnBrk="1" hangingPunct="1">
              <a:buFont typeface="Lucida Sans Unicode" pitchFamily="34" charset="0"/>
              <a:buAutoNum type="arabicPeriod"/>
            </a:pPr>
            <a:r>
              <a:rPr lang="en-US" sz="2800" b="1" dirty="0">
                <a:solidFill>
                  <a:srgbClr val="FFFF00"/>
                </a:solidFill>
              </a:rPr>
              <a:t>Parental/Caregiver Criminality</a:t>
            </a:r>
          </a:p>
          <a:p>
            <a:pPr marL="622300" indent="-514350" eaLnBrk="1" hangingPunct="1">
              <a:buFont typeface="Lucida Sans Unicode" pitchFamily="34" charset="0"/>
              <a:buAutoNum type="arabicPeriod"/>
            </a:pPr>
            <a:r>
              <a:rPr lang="en-US" sz="2800" b="1" dirty="0">
                <a:solidFill>
                  <a:srgbClr val="FFFF00"/>
                </a:solidFill>
              </a:rPr>
              <a:t>Early Caregiver Disruption</a:t>
            </a:r>
          </a:p>
          <a:p>
            <a:pPr marL="622300" indent="-514350" eaLnBrk="1" hangingPunct="1">
              <a:buFont typeface="Lucida Sans Unicode" pitchFamily="34" charset="0"/>
              <a:buAutoNum type="arabicPeriod"/>
            </a:pPr>
            <a:r>
              <a:rPr lang="en-US" sz="2800" b="1" dirty="0">
                <a:solidFill>
                  <a:srgbClr val="FFFF00"/>
                </a:solidFill>
              </a:rPr>
              <a:t>Poor School Achievement</a:t>
            </a:r>
          </a:p>
          <a:p>
            <a:pPr marL="622300" indent="-514350" eaLnBrk="1" hangingPunct="1">
              <a:buFont typeface="Lucida Sans Unicode" pitchFamily="34" charset="0"/>
              <a:buAutoNum type="arabicPeriod"/>
            </a:pPr>
            <a:endParaRPr lang="en-US" b="1" dirty="0">
              <a:solidFill>
                <a:srgbClr val="FFFF00"/>
              </a:solidFill>
            </a:endParaRPr>
          </a:p>
        </p:txBody>
      </p:sp>
      <p:sp>
        <p:nvSpPr>
          <p:cNvPr id="3" name="Title 2"/>
          <p:cNvSpPr>
            <a:spLocks noGrp="1"/>
          </p:cNvSpPr>
          <p:nvPr>
            <p:ph type="title"/>
          </p:nvPr>
        </p:nvSpPr>
        <p:spPr>
          <a:xfrm>
            <a:off x="514350" y="0"/>
            <a:ext cx="9258300" cy="1143000"/>
          </a:xfrm>
        </p:spPr>
        <p:txBody>
          <a:bodyPr/>
          <a:lstStyle/>
          <a:p>
            <a:pPr eaLnBrk="1" hangingPunct="1">
              <a:defRPr/>
            </a:pPr>
            <a:r>
              <a:rPr lang="en-US" sz="4000" b="1" dirty="0">
                <a:solidFill>
                  <a:srgbClr val="FFFF00"/>
                </a:solidFill>
              </a:rPr>
              <a:t>Historical Risk Factors</a:t>
            </a: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59387180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FFFF00"/>
                </a:solidFill>
              </a:rPr>
              <a:t>Social/Contextual</a:t>
            </a:r>
            <a:br>
              <a:rPr lang="en-US" sz="4800" b="1" dirty="0">
                <a:solidFill>
                  <a:srgbClr val="FFFF00"/>
                </a:solidFill>
              </a:rPr>
            </a:br>
            <a:r>
              <a:rPr lang="en-US" sz="4800" b="1" dirty="0">
                <a:solidFill>
                  <a:srgbClr val="FFFF00"/>
                </a:solidFill>
              </a:rPr>
              <a:t>Risk Factors</a:t>
            </a:r>
          </a:p>
        </p:txBody>
      </p:sp>
      <p:sp>
        <p:nvSpPr>
          <p:cNvPr id="3" name="Content Placeholder 2"/>
          <p:cNvSpPr>
            <a:spLocks noGrp="1"/>
          </p:cNvSpPr>
          <p:nvPr>
            <p:ph idx="1"/>
          </p:nvPr>
        </p:nvSpPr>
        <p:spPr/>
        <p:txBody>
          <a:bodyPr/>
          <a:lstStyle/>
          <a:p>
            <a:pPr marL="0" indent="0">
              <a:buNone/>
            </a:pPr>
            <a:r>
              <a:rPr lang="en-US" b="1" dirty="0">
                <a:solidFill>
                  <a:srgbClr val="FFFF00"/>
                </a:solidFill>
              </a:rPr>
              <a:t>6 items</a:t>
            </a:r>
          </a:p>
          <a:p>
            <a:pPr marL="457200" lvl="1" indent="0">
              <a:buNone/>
            </a:pPr>
            <a:r>
              <a:rPr lang="en-US" b="1" dirty="0">
                <a:solidFill>
                  <a:srgbClr val="FFFF00"/>
                </a:solidFill>
              </a:rPr>
              <a:t>11. Peer Delinquency</a:t>
            </a:r>
          </a:p>
          <a:p>
            <a:pPr marL="457200" lvl="1" indent="0">
              <a:buNone/>
            </a:pPr>
            <a:r>
              <a:rPr lang="en-US" b="1" dirty="0">
                <a:solidFill>
                  <a:srgbClr val="FFFF00"/>
                </a:solidFill>
              </a:rPr>
              <a:t>12. Peer Rejection</a:t>
            </a:r>
          </a:p>
          <a:p>
            <a:pPr marL="457200" lvl="1" indent="0">
              <a:buNone/>
            </a:pPr>
            <a:r>
              <a:rPr lang="en-US" b="1" dirty="0">
                <a:solidFill>
                  <a:srgbClr val="FFFF00"/>
                </a:solidFill>
              </a:rPr>
              <a:t>13. Stress and Poor Coping</a:t>
            </a:r>
          </a:p>
          <a:p>
            <a:pPr marL="457200" lvl="1" indent="0">
              <a:buNone/>
            </a:pPr>
            <a:r>
              <a:rPr lang="en-US" b="1" dirty="0">
                <a:solidFill>
                  <a:srgbClr val="FFFF00"/>
                </a:solidFill>
              </a:rPr>
              <a:t>14. Poor Parental Management</a:t>
            </a:r>
          </a:p>
          <a:p>
            <a:pPr marL="457200" lvl="1" indent="0">
              <a:buNone/>
            </a:pPr>
            <a:r>
              <a:rPr lang="en-US" b="1" dirty="0">
                <a:solidFill>
                  <a:srgbClr val="FFFF00"/>
                </a:solidFill>
              </a:rPr>
              <a:t>15. Lack of Personal/Social Support</a:t>
            </a:r>
          </a:p>
          <a:p>
            <a:pPr marL="457200" lvl="1" indent="0">
              <a:buNone/>
            </a:pPr>
            <a:r>
              <a:rPr lang="en-US" b="1" dirty="0">
                <a:solidFill>
                  <a:srgbClr val="FFFF00"/>
                </a:solidFill>
              </a:rPr>
              <a:t>16. Community Disorganization</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388861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Individual/Clinical</a:t>
            </a:r>
            <a:br>
              <a:rPr lang="en-US" b="1" dirty="0">
                <a:solidFill>
                  <a:srgbClr val="FFFF00"/>
                </a:solidFill>
              </a:rPr>
            </a:br>
            <a:r>
              <a:rPr lang="en-US" b="1" dirty="0">
                <a:solidFill>
                  <a:srgbClr val="FFFF00"/>
                </a:solidFill>
              </a:rPr>
              <a:t>Risk Factors</a:t>
            </a:r>
          </a:p>
        </p:txBody>
      </p:sp>
      <p:sp>
        <p:nvSpPr>
          <p:cNvPr id="3" name="Content Placeholder 2"/>
          <p:cNvSpPr>
            <a:spLocks noGrp="1"/>
          </p:cNvSpPr>
          <p:nvPr>
            <p:ph idx="1"/>
          </p:nvPr>
        </p:nvSpPr>
        <p:spPr/>
        <p:txBody>
          <a:bodyPr>
            <a:normAutofit lnSpcReduction="10000"/>
          </a:bodyPr>
          <a:lstStyle/>
          <a:p>
            <a:pPr marL="0" indent="0">
              <a:buNone/>
            </a:pPr>
            <a:r>
              <a:rPr lang="en-US" b="1" dirty="0">
                <a:solidFill>
                  <a:srgbClr val="FFFF00"/>
                </a:solidFill>
              </a:rPr>
              <a:t>8 items</a:t>
            </a:r>
          </a:p>
          <a:p>
            <a:pPr marL="457200" lvl="1" indent="0">
              <a:buNone/>
            </a:pPr>
            <a:r>
              <a:rPr lang="en-US" b="1" dirty="0">
                <a:solidFill>
                  <a:srgbClr val="FFFF00"/>
                </a:solidFill>
              </a:rPr>
              <a:t>17. Negative Attitudes</a:t>
            </a:r>
          </a:p>
          <a:p>
            <a:pPr marL="457200" lvl="1" indent="0">
              <a:buNone/>
            </a:pPr>
            <a:r>
              <a:rPr lang="en-US" b="1" dirty="0">
                <a:solidFill>
                  <a:srgbClr val="FFFF00"/>
                </a:solidFill>
              </a:rPr>
              <a:t>18. Risk Taking/Impulsivity</a:t>
            </a:r>
          </a:p>
          <a:p>
            <a:pPr marL="457200" lvl="1" indent="0">
              <a:buNone/>
            </a:pPr>
            <a:r>
              <a:rPr lang="en-US" b="1" dirty="0">
                <a:solidFill>
                  <a:srgbClr val="FFFF00"/>
                </a:solidFill>
              </a:rPr>
              <a:t>19. Substance Use Difficulties</a:t>
            </a:r>
          </a:p>
          <a:p>
            <a:pPr marL="457200" lvl="1" indent="0">
              <a:buNone/>
            </a:pPr>
            <a:r>
              <a:rPr lang="en-US" b="1" dirty="0">
                <a:solidFill>
                  <a:srgbClr val="FFFF00"/>
                </a:solidFill>
              </a:rPr>
              <a:t>20. Anger Management Problems</a:t>
            </a:r>
          </a:p>
          <a:p>
            <a:pPr marL="457200" lvl="1" indent="0">
              <a:buNone/>
            </a:pPr>
            <a:r>
              <a:rPr lang="en-US" b="1" dirty="0">
                <a:solidFill>
                  <a:srgbClr val="FFFF00"/>
                </a:solidFill>
              </a:rPr>
              <a:t>21. Low Empathy/Remorse</a:t>
            </a:r>
          </a:p>
          <a:p>
            <a:pPr marL="457200" lvl="1" indent="0">
              <a:buNone/>
            </a:pPr>
            <a:r>
              <a:rPr lang="en-US" b="1" dirty="0">
                <a:solidFill>
                  <a:srgbClr val="FFFF00"/>
                </a:solidFill>
              </a:rPr>
              <a:t>22. Attention Deficit/Hyperactivity Difficulties</a:t>
            </a:r>
          </a:p>
          <a:p>
            <a:pPr marL="457200" lvl="1" indent="0">
              <a:buNone/>
            </a:pPr>
            <a:r>
              <a:rPr lang="en-US" b="1" dirty="0">
                <a:solidFill>
                  <a:srgbClr val="FFFF00"/>
                </a:solidFill>
              </a:rPr>
              <a:t>23. Poor Compliance</a:t>
            </a:r>
          </a:p>
          <a:p>
            <a:pPr marL="457200" lvl="1" indent="0">
              <a:buNone/>
            </a:pPr>
            <a:r>
              <a:rPr lang="en-US" b="1" dirty="0">
                <a:solidFill>
                  <a:srgbClr val="FFFF00"/>
                </a:solidFill>
              </a:rPr>
              <a:t>24. Low Interest/Commitment to School</a:t>
            </a:r>
          </a:p>
          <a:p>
            <a:pPr marL="457200" lvl="1" indent="0">
              <a:buNone/>
            </a:pPr>
            <a:endParaRPr lang="en-US"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15371010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Autofit/>
          </a:bodyPr>
          <a:lstStyle/>
          <a:p>
            <a:pPr marL="440832">
              <a:buSzPct val="45000"/>
              <a:buFont typeface="+mj-lt"/>
              <a:buAutoNum type="arabicPeriod" startAt="17"/>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Negative Attitudes – antisocial attitudes or social cognitive deficiencies.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Attitudes do not support the legitimacy of crime or violence and can generate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Some attitudes support the legitimacy of crime or violence and has some problems generating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clearly endorses attitudes and values that condone violence and has severe difficulty in generating non aggressive solutions to problems.  </a:t>
            </a:r>
          </a:p>
        </p:txBody>
      </p:sp>
      <p:sp>
        <p:nvSpPr>
          <p:cNvPr id="2" name="Footer Placeholder 1"/>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155961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Protective Factors</a:t>
            </a:r>
          </a:p>
        </p:txBody>
      </p:sp>
      <p:sp>
        <p:nvSpPr>
          <p:cNvPr id="3" name="Content Placeholder 2"/>
          <p:cNvSpPr>
            <a:spLocks noGrp="1"/>
          </p:cNvSpPr>
          <p:nvPr>
            <p:ph idx="1"/>
          </p:nvPr>
        </p:nvSpPr>
        <p:spPr/>
        <p:txBody>
          <a:bodyPr/>
          <a:lstStyle/>
          <a:p>
            <a:r>
              <a:rPr lang="en-US" b="1" dirty="0">
                <a:solidFill>
                  <a:srgbClr val="FFFF00"/>
                </a:solidFill>
              </a:rPr>
              <a:t>6 items</a:t>
            </a:r>
          </a:p>
          <a:p>
            <a:pPr marL="971550" lvl="1" indent="-514350">
              <a:buFont typeface="+mj-lt"/>
              <a:buAutoNum type="arabicPeriod"/>
            </a:pPr>
            <a:r>
              <a:rPr lang="en-US" b="1" dirty="0">
                <a:solidFill>
                  <a:srgbClr val="FFFF00"/>
                </a:solidFill>
              </a:rPr>
              <a:t>Prosocial Involvement</a:t>
            </a:r>
          </a:p>
          <a:p>
            <a:pPr marL="971550" lvl="1" indent="-514350">
              <a:buFont typeface="+mj-lt"/>
              <a:buAutoNum type="arabicPeriod"/>
            </a:pPr>
            <a:r>
              <a:rPr lang="en-US" b="1" dirty="0">
                <a:solidFill>
                  <a:srgbClr val="FFFF00"/>
                </a:solidFill>
              </a:rPr>
              <a:t>Strong Social Support</a:t>
            </a:r>
          </a:p>
          <a:p>
            <a:pPr marL="971550" lvl="1" indent="-514350">
              <a:buFont typeface="+mj-lt"/>
              <a:buAutoNum type="arabicPeriod"/>
            </a:pPr>
            <a:r>
              <a:rPr lang="en-US" b="1" dirty="0">
                <a:solidFill>
                  <a:srgbClr val="FFFF00"/>
                </a:solidFill>
              </a:rPr>
              <a:t>Strong Attachment and Bonds</a:t>
            </a:r>
          </a:p>
          <a:p>
            <a:pPr marL="971550" lvl="1" indent="-514350">
              <a:buFont typeface="+mj-lt"/>
              <a:buAutoNum type="arabicPeriod"/>
            </a:pPr>
            <a:r>
              <a:rPr lang="en-US" b="1" dirty="0">
                <a:solidFill>
                  <a:srgbClr val="FFFF00"/>
                </a:solidFill>
              </a:rPr>
              <a:t>Positive Attitude Toward Intervention and Authority</a:t>
            </a:r>
          </a:p>
          <a:p>
            <a:pPr marL="971550" lvl="1" indent="-514350">
              <a:buFont typeface="+mj-lt"/>
              <a:buAutoNum type="arabicPeriod"/>
            </a:pPr>
            <a:r>
              <a:rPr lang="en-US" b="1" dirty="0">
                <a:solidFill>
                  <a:srgbClr val="FFFF00"/>
                </a:solidFill>
              </a:rPr>
              <a:t>Strong Commitment to School</a:t>
            </a:r>
          </a:p>
          <a:p>
            <a:pPr marL="971550" lvl="1" indent="-514350">
              <a:buFont typeface="+mj-lt"/>
              <a:buAutoNum type="arabicPeriod"/>
            </a:pPr>
            <a:r>
              <a:rPr lang="en-US" b="1" dirty="0">
                <a:solidFill>
                  <a:srgbClr val="FFFF00"/>
                </a:solidFill>
              </a:rPr>
              <a:t>Resilient Personality Traits</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6195224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SPJ Risk Assessment</a:t>
            </a:r>
            <a:br>
              <a:rPr lang="en-US" b="1" dirty="0">
                <a:solidFill>
                  <a:srgbClr val="FFFF00"/>
                </a:solidFill>
              </a:rPr>
            </a:br>
            <a:r>
              <a:rPr lang="en-US" b="1" dirty="0">
                <a:solidFill>
                  <a:srgbClr val="FFFF00"/>
                </a:solidFill>
              </a:rPr>
              <a:t>Younger Age Children</a:t>
            </a:r>
          </a:p>
        </p:txBody>
      </p:sp>
      <p:sp>
        <p:nvSpPr>
          <p:cNvPr id="3" name="Content Placeholder 2"/>
          <p:cNvSpPr>
            <a:spLocks noGrp="1"/>
          </p:cNvSpPr>
          <p:nvPr>
            <p:ph idx="1"/>
          </p:nvPr>
        </p:nvSpPr>
        <p:spPr>
          <a:xfrm>
            <a:off x="495300" y="1447800"/>
            <a:ext cx="9258300" cy="4525963"/>
          </a:xfrm>
        </p:spPr>
        <p:txBody>
          <a:bodyPr/>
          <a:lstStyle/>
          <a:p>
            <a:r>
              <a:rPr lang="en-US" b="1" dirty="0">
                <a:solidFill>
                  <a:srgbClr val="FFFF00"/>
                </a:solidFill>
              </a:rPr>
              <a:t>Early Assessment Risk List Version 3 </a:t>
            </a:r>
          </a:p>
          <a:p>
            <a:pPr marL="0" indent="0">
              <a:buNone/>
            </a:pPr>
            <a:r>
              <a:rPr lang="en-US" sz="3200" b="1" dirty="0">
                <a:solidFill>
                  <a:srgbClr val="FFFF00"/>
                </a:solidFill>
              </a:rPr>
              <a:t>	(</a:t>
            </a:r>
            <a:r>
              <a:rPr lang="en-US" sz="3200" b="1" dirty="0" err="1">
                <a:solidFill>
                  <a:srgbClr val="FFFF00"/>
                </a:solidFill>
              </a:rPr>
              <a:t>Augimeri</a:t>
            </a:r>
            <a:r>
              <a:rPr lang="en-US" sz="3200" b="1" dirty="0">
                <a:solidFill>
                  <a:srgbClr val="FFFF00"/>
                </a:solidFill>
              </a:rPr>
              <a:t>, et al., 2021)</a:t>
            </a:r>
          </a:p>
          <a:p>
            <a:pPr lvl="2"/>
            <a:endParaRPr lang="en-US" sz="3200" b="1" dirty="0">
              <a:solidFill>
                <a:srgbClr val="FFFF00"/>
              </a:solidFill>
            </a:endParaRPr>
          </a:p>
          <a:p>
            <a:pPr lvl="2"/>
            <a:r>
              <a:rPr lang="en-US" sz="3200" b="1" dirty="0">
                <a:solidFill>
                  <a:srgbClr val="FFFF00"/>
                </a:solidFill>
              </a:rPr>
              <a:t>School settings and community</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49188480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52" y="1371600"/>
            <a:ext cx="9258300" cy="1143000"/>
          </a:xfrm>
        </p:spPr>
        <p:txBody>
          <a:bodyPr/>
          <a:lstStyle/>
          <a:p>
            <a:r>
              <a:rPr lang="en-US" sz="2800" dirty="0">
                <a:solidFill>
                  <a:srgbClr val="FFFF00"/>
                </a:solidFill>
              </a:rPr>
              <a:t>EARL-Version 3</a:t>
            </a:r>
            <a:br>
              <a:rPr lang="en-US" sz="2800" dirty="0">
                <a:solidFill>
                  <a:srgbClr val="FFFF00"/>
                </a:solidFill>
              </a:rPr>
            </a:br>
            <a:r>
              <a:rPr lang="en-US" sz="2800" dirty="0" err="1">
                <a:solidFill>
                  <a:srgbClr val="FFFF00"/>
                </a:solidFill>
              </a:rPr>
              <a:t>Augimeri</a:t>
            </a:r>
            <a:r>
              <a:rPr lang="en-US" sz="2800" dirty="0">
                <a:solidFill>
                  <a:srgbClr val="FFFF00"/>
                </a:solidFill>
              </a:rPr>
              <a:t>, </a:t>
            </a:r>
            <a:r>
              <a:rPr lang="en-US" sz="2800" dirty="0" err="1">
                <a:solidFill>
                  <a:srgbClr val="FFFF00"/>
                </a:solidFill>
              </a:rPr>
              <a:t>Smaragdi</a:t>
            </a:r>
            <a:r>
              <a:rPr lang="en-US" sz="2800" dirty="0">
                <a:solidFill>
                  <a:srgbClr val="FFFF00"/>
                </a:solidFill>
              </a:rPr>
              <a:t>, Walsh, </a:t>
            </a:r>
            <a:r>
              <a:rPr lang="en-US" sz="2800" dirty="0" err="1">
                <a:solidFill>
                  <a:srgbClr val="FFFF00"/>
                </a:solidFill>
              </a:rPr>
              <a:t>Koegl</a:t>
            </a:r>
            <a:r>
              <a:rPr lang="en-US" sz="2800" dirty="0">
                <a:solidFill>
                  <a:srgbClr val="FFFF00"/>
                </a:solidFill>
              </a:rPr>
              <a:t>, Webster, 2021</a:t>
            </a:r>
            <a:br>
              <a:rPr lang="en-US" sz="2800" dirty="0">
                <a:solidFill>
                  <a:srgbClr val="FFFF00"/>
                </a:solidFill>
              </a:rPr>
            </a:br>
            <a:br>
              <a:rPr lang="en-US" sz="2800" dirty="0">
                <a:solidFill>
                  <a:srgbClr val="FFFF00"/>
                </a:solidFill>
              </a:rPr>
            </a:br>
            <a:br>
              <a:rPr lang="en-US" sz="2800" dirty="0">
                <a:solidFill>
                  <a:srgbClr val="FFFF00"/>
                </a:solidFill>
              </a:rPr>
            </a:br>
            <a:br>
              <a:rPr lang="en-US" sz="2800" b="1" dirty="0">
                <a:solidFill>
                  <a:srgbClr val="FFFF00"/>
                </a:solidFill>
              </a:rPr>
            </a:br>
            <a:endParaRPr lang="en-US" sz="2800" b="1" dirty="0">
              <a:solidFill>
                <a:srgbClr val="FFFF00"/>
              </a:solidFill>
            </a:endParaRPr>
          </a:p>
        </p:txBody>
      </p:sp>
      <p:sp>
        <p:nvSpPr>
          <p:cNvPr id="3" name="Content Placeholder 2"/>
          <p:cNvSpPr>
            <a:spLocks noGrp="1"/>
          </p:cNvSpPr>
          <p:nvPr>
            <p:ph idx="1"/>
          </p:nvPr>
        </p:nvSpPr>
        <p:spPr>
          <a:xfrm>
            <a:off x="470452" y="2332037"/>
            <a:ext cx="9258300" cy="4525963"/>
          </a:xfrm>
        </p:spPr>
        <p:txBody>
          <a:bodyPr/>
          <a:lstStyle/>
          <a:p>
            <a:pPr lvl="1"/>
            <a:r>
              <a:rPr lang="en-US" sz="3200" b="1" dirty="0">
                <a:solidFill>
                  <a:srgbClr val="FFFF00"/>
                </a:solidFill>
              </a:rPr>
              <a:t>Theoretically and empirically grounded items </a:t>
            </a:r>
          </a:p>
          <a:p>
            <a:pPr lvl="1"/>
            <a:r>
              <a:rPr lang="en-US" sz="3200" b="1" dirty="0">
                <a:solidFill>
                  <a:srgbClr val="FFFF00"/>
                </a:solidFill>
              </a:rPr>
              <a:t>Utilized to identify intervention strategies</a:t>
            </a:r>
          </a:p>
          <a:p>
            <a:pPr lvl="1"/>
            <a:r>
              <a:rPr lang="en-US" sz="3200" b="1" dirty="0">
                <a:solidFill>
                  <a:srgbClr val="FFFF00"/>
                </a:solidFill>
              </a:rPr>
              <a:t>Especially helpful in identifying children who are high risk</a:t>
            </a:r>
          </a:p>
          <a:p>
            <a:pPr lvl="1"/>
            <a:r>
              <a:rPr lang="en-US" sz="3200" b="1" dirty="0">
                <a:solidFill>
                  <a:srgbClr val="FFFF00"/>
                </a:solidFill>
              </a:rPr>
              <a:t>Structured professional judgment</a:t>
            </a:r>
          </a:p>
          <a:p>
            <a:pPr lvl="1"/>
            <a:r>
              <a:rPr lang="en-US" sz="3200" b="1" dirty="0">
                <a:solidFill>
                  <a:srgbClr val="FFFF00"/>
                </a:solidFill>
              </a:rPr>
              <a:t>Up to age 12</a:t>
            </a:r>
          </a:p>
          <a:p>
            <a:pPr lvl="1"/>
            <a:r>
              <a:rPr lang="en-US" sz="3200" b="1" dirty="0">
                <a:solidFill>
                  <a:srgbClr val="FFFF00"/>
                </a:solidFill>
              </a:rPr>
              <a:t>No overall score </a:t>
            </a: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07114523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85800"/>
            <a:ext cx="9258300" cy="1143000"/>
          </a:xfrm>
        </p:spPr>
        <p:txBody>
          <a:bodyPr/>
          <a:lstStyle/>
          <a:p>
            <a:r>
              <a:rPr lang="en-US" sz="2000" b="1" dirty="0">
                <a:solidFill>
                  <a:srgbClr val="FFFF00"/>
                </a:solidFill>
              </a:rPr>
              <a:t>EARL-V3</a:t>
            </a:r>
            <a:br>
              <a:rPr lang="en-US" sz="4000" dirty="0">
                <a:solidFill>
                  <a:srgbClr val="FFFF00"/>
                </a:solidFill>
              </a:rPr>
            </a:br>
            <a:br>
              <a:rPr lang="en-US" sz="4000" b="1" dirty="0">
                <a:solidFill>
                  <a:srgbClr val="FFFF00"/>
                </a:solidFill>
              </a:rPr>
            </a:br>
            <a:endParaRPr lang="en-US" sz="4000" b="1" dirty="0">
              <a:solidFill>
                <a:srgbClr val="FFFF00"/>
              </a:solidFill>
            </a:endParaRPr>
          </a:p>
        </p:txBody>
      </p:sp>
      <p:sp>
        <p:nvSpPr>
          <p:cNvPr id="3" name="Content Placeholder 2"/>
          <p:cNvSpPr>
            <a:spLocks noGrp="1"/>
          </p:cNvSpPr>
          <p:nvPr>
            <p:ph idx="1"/>
          </p:nvPr>
        </p:nvSpPr>
        <p:spPr>
          <a:xfrm>
            <a:off x="495300" y="1447800"/>
            <a:ext cx="9258300" cy="4525963"/>
          </a:xfrm>
        </p:spPr>
        <p:txBody>
          <a:bodyPr/>
          <a:lstStyle/>
          <a:p>
            <a:r>
              <a:rPr lang="en-US" sz="3600" b="1" dirty="0">
                <a:solidFill>
                  <a:srgbClr val="FFFF00"/>
                </a:solidFill>
              </a:rPr>
              <a:t>Three Sections</a:t>
            </a:r>
          </a:p>
          <a:p>
            <a:pPr marL="457200" indent="-457200">
              <a:buFont typeface="+mj-lt"/>
              <a:buAutoNum type="arabicPeriod"/>
            </a:pPr>
            <a:r>
              <a:rPr lang="en-US" sz="3600" b="1" dirty="0">
                <a:solidFill>
                  <a:srgbClr val="FFFF00"/>
                </a:solidFill>
              </a:rPr>
              <a:t>Family Factors, F (9 items)</a:t>
            </a:r>
          </a:p>
          <a:p>
            <a:pPr marL="457200" indent="-457200">
              <a:buFont typeface="+mj-lt"/>
              <a:buAutoNum type="arabicPeriod"/>
            </a:pPr>
            <a:r>
              <a:rPr lang="en-US" sz="3600" b="1" dirty="0">
                <a:solidFill>
                  <a:srgbClr val="FFFF00"/>
                </a:solidFill>
              </a:rPr>
              <a:t>Child Factors, C (9 items)</a:t>
            </a:r>
          </a:p>
          <a:p>
            <a:pPr marL="457200" indent="-457200">
              <a:buFont typeface="+mj-lt"/>
              <a:buAutoNum type="arabicPeriod"/>
            </a:pPr>
            <a:r>
              <a:rPr lang="en-US" sz="3600" b="1" dirty="0">
                <a:solidFill>
                  <a:srgbClr val="FFFF00"/>
                </a:solidFill>
              </a:rPr>
              <a:t>Barriers to Treatment, B (3 items) </a:t>
            </a:r>
          </a:p>
          <a:p>
            <a:endParaRPr lang="en-US" sz="36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26660149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117" y="133350"/>
            <a:ext cx="9258300" cy="1143000"/>
          </a:xfrm>
        </p:spPr>
        <p:txBody>
          <a:bodyPr/>
          <a:lstStyle/>
          <a:p>
            <a:r>
              <a:rPr lang="en-US" dirty="0">
                <a:solidFill>
                  <a:srgbClr val="FFFF00"/>
                </a:solidFill>
              </a:rPr>
              <a:t>Family Items</a:t>
            </a:r>
          </a:p>
        </p:txBody>
      </p:sp>
      <p:sp>
        <p:nvSpPr>
          <p:cNvPr id="3" name="Content Placeholder 2"/>
          <p:cNvSpPr>
            <a:spLocks noGrp="1"/>
          </p:cNvSpPr>
          <p:nvPr>
            <p:ph idx="1"/>
          </p:nvPr>
        </p:nvSpPr>
        <p:spPr>
          <a:xfrm>
            <a:off x="419100" y="1166018"/>
            <a:ext cx="9258300" cy="4525963"/>
          </a:xfrm>
        </p:spPr>
        <p:txBody>
          <a:bodyPr/>
          <a:lstStyle/>
          <a:p>
            <a:pPr marL="514350" indent="-514350">
              <a:buFont typeface="+mj-lt"/>
              <a:buAutoNum type="arabicPeriod"/>
            </a:pPr>
            <a:r>
              <a:rPr lang="en-US" b="1" dirty="0">
                <a:solidFill>
                  <a:srgbClr val="FFFF00"/>
                </a:solidFill>
              </a:rPr>
              <a:t>Unsafe/Under Resourced Neighborhood</a:t>
            </a:r>
          </a:p>
          <a:p>
            <a:pPr marL="514350" indent="-514350">
              <a:buFont typeface="+mj-lt"/>
              <a:buAutoNum type="arabicPeriod"/>
            </a:pPr>
            <a:r>
              <a:rPr lang="en-US" b="1" dirty="0">
                <a:solidFill>
                  <a:srgbClr val="FFFF00"/>
                </a:solidFill>
              </a:rPr>
              <a:t>Disadvantaged Household</a:t>
            </a:r>
          </a:p>
          <a:p>
            <a:pPr marL="514350" indent="-514350">
              <a:buFont typeface="+mj-lt"/>
              <a:buAutoNum type="arabicPeriod"/>
            </a:pPr>
            <a:r>
              <a:rPr lang="en-US" b="1" dirty="0">
                <a:solidFill>
                  <a:srgbClr val="FFFF00"/>
                </a:solidFill>
              </a:rPr>
              <a:t>Insufficient Supports</a:t>
            </a:r>
          </a:p>
          <a:p>
            <a:pPr marL="514350" indent="-514350">
              <a:buFont typeface="+mj-lt"/>
              <a:buAutoNum type="arabicPeriod"/>
            </a:pPr>
            <a:r>
              <a:rPr lang="en-US" b="1" dirty="0">
                <a:solidFill>
                  <a:srgbClr val="FFFF00"/>
                </a:solidFill>
              </a:rPr>
              <a:t>Stressors</a:t>
            </a:r>
          </a:p>
          <a:p>
            <a:pPr marL="514350" indent="-514350">
              <a:buFont typeface="+mj-lt"/>
              <a:buAutoNum type="arabicPeriod"/>
            </a:pPr>
            <a:r>
              <a:rPr lang="en-US" b="1" dirty="0">
                <a:solidFill>
                  <a:srgbClr val="FFFF00"/>
                </a:solidFill>
              </a:rPr>
              <a:t>Caregiver Discontinuity</a:t>
            </a:r>
          </a:p>
          <a:p>
            <a:pPr marL="514350" indent="-514350">
              <a:buFont typeface="+mj-lt"/>
              <a:buAutoNum type="arabicPeriod"/>
            </a:pPr>
            <a:r>
              <a:rPr lang="en-US" b="1" dirty="0">
                <a:solidFill>
                  <a:srgbClr val="FFFF00"/>
                </a:solidFill>
              </a:rPr>
              <a:t>Unhealthy Caregiver-Child Relationships</a:t>
            </a:r>
          </a:p>
          <a:p>
            <a:pPr marL="514350" indent="-514350">
              <a:buFont typeface="+mj-lt"/>
              <a:buAutoNum type="arabicPeriod"/>
            </a:pPr>
            <a:r>
              <a:rPr lang="en-US" b="1" dirty="0">
                <a:solidFill>
                  <a:srgbClr val="FFFF00"/>
                </a:solidFill>
              </a:rPr>
              <a:t>Maladaptive Parenting Style</a:t>
            </a:r>
          </a:p>
          <a:p>
            <a:pPr marL="514350" indent="-514350">
              <a:buFont typeface="+mj-lt"/>
              <a:buAutoNum type="arabicPeriod"/>
            </a:pPr>
            <a:r>
              <a:rPr lang="en-US" b="1" dirty="0">
                <a:solidFill>
                  <a:srgbClr val="FFFF00"/>
                </a:solidFill>
              </a:rPr>
              <a:t>Parental Mental Health Problems</a:t>
            </a:r>
          </a:p>
          <a:p>
            <a:pPr marL="514350" indent="-514350">
              <a:buFont typeface="+mj-lt"/>
              <a:buAutoNum type="arabicPeriod"/>
            </a:pPr>
            <a:r>
              <a:rPr lang="en-US" b="1" dirty="0">
                <a:solidFill>
                  <a:srgbClr val="FFFF00"/>
                </a:solidFill>
              </a:rPr>
              <a:t>Antisocial Values and Conduct</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57294334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117" y="133350"/>
            <a:ext cx="9258300" cy="1143000"/>
          </a:xfrm>
        </p:spPr>
        <p:txBody>
          <a:bodyPr/>
          <a:lstStyle/>
          <a:p>
            <a:r>
              <a:rPr lang="en-US" dirty="0">
                <a:solidFill>
                  <a:srgbClr val="FFFF00"/>
                </a:solidFill>
              </a:rPr>
              <a:t>Child Items</a:t>
            </a:r>
          </a:p>
        </p:txBody>
      </p:sp>
      <p:sp>
        <p:nvSpPr>
          <p:cNvPr id="3" name="Content Placeholder 2"/>
          <p:cNvSpPr>
            <a:spLocks noGrp="1"/>
          </p:cNvSpPr>
          <p:nvPr>
            <p:ph idx="1"/>
          </p:nvPr>
        </p:nvSpPr>
        <p:spPr>
          <a:xfrm>
            <a:off x="419100" y="1166018"/>
            <a:ext cx="9258300" cy="4525963"/>
          </a:xfrm>
        </p:spPr>
        <p:txBody>
          <a:bodyPr/>
          <a:lstStyle/>
          <a:p>
            <a:pPr marL="514350" indent="-514350">
              <a:buFont typeface="+mj-lt"/>
              <a:buAutoNum type="arabicPeriod"/>
            </a:pPr>
            <a:r>
              <a:rPr lang="en-US" b="1" dirty="0">
                <a:solidFill>
                  <a:srgbClr val="FFFF00"/>
                </a:solidFill>
              </a:rPr>
              <a:t>Antisocial Attitudes and Thinking</a:t>
            </a:r>
          </a:p>
          <a:p>
            <a:pPr marL="514350" indent="-514350">
              <a:buFont typeface="+mj-lt"/>
              <a:buAutoNum type="arabicPeriod"/>
            </a:pPr>
            <a:r>
              <a:rPr lang="en-US" b="1" dirty="0">
                <a:solidFill>
                  <a:srgbClr val="FFFF00"/>
                </a:solidFill>
              </a:rPr>
              <a:t>Antisocial Behavior</a:t>
            </a:r>
          </a:p>
          <a:p>
            <a:pPr marL="514350" indent="-514350">
              <a:buFont typeface="+mj-lt"/>
              <a:buAutoNum type="arabicPeriod"/>
            </a:pPr>
            <a:r>
              <a:rPr lang="en-US" b="1" dirty="0">
                <a:solidFill>
                  <a:srgbClr val="FFFF00"/>
                </a:solidFill>
              </a:rPr>
              <a:t>Impaired Emotional Recognition</a:t>
            </a:r>
          </a:p>
          <a:p>
            <a:pPr marL="514350" indent="-514350">
              <a:buFont typeface="+mj-lt"/>
              <a:buAutoNum type="arabicPeriod"/>
            </a:pPr>
            <a:r>
              <a:rPr lang="en-US" b="1" dirty="0">
                <a:solidFill>
                  <a:srgbClr val="FFFF00"/>
                </a:solidFill>
              </a:rPr>
              <a:t>Poor Self Control</a:t>
            </a:r>
          </a:p>
          <a:p>
            <a:pPr marL="514350" indent="-514350">
              <a:buFont typeface="+mj-lt"/>
              <a:buAutoNum type="arabicPeriod"/>
            </a:pPr>
            <a:r>
              <a:rPr lang="en-US" b="1" dirty="0">
                <a:solidFill>
                  <a:srgbClr val="FFFF00"/>
                </a:solidFill>
              </a:rPr>
              <a:t>Trauma </a:t>
            </a:r>
          </a:p>
          <a:p>
            <a:pPr marL="514350" indent="-514350">
              <a:buFont typeface="+mj-lt"/>
              <a:buAutoNum type="arabicPeriod"/>
            </a:pPr>
            <a:r>
              <a:rPr lang="en-US" b="1" dirty="0">
                <a:solidFill>
                  <a:srgbClr val="FFFF00"/>
                </a:solidFill>
              </a:rPr>
              <a:t>Problems with Sexual Behavior</a:t>
            </a:r>
          </a:p>
          <a:p>
            <a:pPr marL="514350" indent="-514350">
              <a:buFont typeface="+mj-lt"/>
              <a:buAutoNum type="arabicPeriod"/>
            </a:pPr>
            <a:r>
              <a:rPr lang="en-US" b="1" dirty="0">
                <a:solidFill>
                  <a:srgbClr val="FFFF00"/>
                </a:solidFill>
              </a:rPr>
              <a:t>Negative Peer Relationships</a:t>
            </a:r>
          </a:p>
          <a:p>
            <a:pPr marL="514350" indent="-514350">
              <a:buFont typeface="+mj-lt"/>
              <a:buAutoNum type="arabicPeriod"/>
            </a:pPr>
            <a:r>
              <a:rPr lang="en-US" b="1" dirty="0">
                <a:solidFill>
                  <a:srgbClr val="FFFF00"/>
                </a:solidFill>
              </a:rPr>
              <a:t>Academic Under-Performance</a:t>
            </a:r>
          </a:p>
          <a:p>
            <a:pPr marL="514350" indent="-514350">
              <a:buFont typeface="+mj-lt"/>
              <a:buAutoNum type="arabicPeriod"/>
            </a:pPr>
            <a:r>
              <a:rPr lang="en-US" b="1" dirty="0">
                <a:solidFill>
                  <a:srgbClr val="FFFF00"/>
                </a:solidFill>
              </a:rPr>
              <a:t>Perceived as Unlikeable</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4666862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117" y="133350"/>
            <a:ext cx="9258300" cy="1143000"/>
          </a:xfrm>
        </p:spPr>
        <p:txBody>
          <a:bodyPr/>
          <a:lstStyle/>
          <a:p>
            <a:r>
              <a:rPr lang="en-US" dirty="0">
                <a:solidFill>
                  <a:srgbClr val="FFFF00"/>
                </a:solidFill>
              </a:rPr>
              <a:t>Barriers to Treatment Items</a:t>
            </a:r>
          </a:p>
        </p:txBody>
      </p:sp>
      <p:sp>
        <p:nvSpPr>
          <p:cNvPr id="3" name="Content Placeholder 2"/>
          <p:cNvSpPr>
            <a:spLocks noGrp="1"/>
          </p:cNvSpPr>
          <p:nvPr>
            <p:ph idx="1"/>
          </p:nvPr>
        </p:nvSpPr>
        <p:spPr>
          <a:xfrm>
            <a:off x="419100" y="1166018"/>
            <a:ext cx="9258300" cy="4525963"/>
          </a:xfrm>
        </p:spPr>
        <p:txBody>
          <a:bodyPr/>
          <a:lstStyle/>
          <a:p>
            <a:pPr marL="514350" indent="-514350">
              <a:buFont typeface="+mj-lt"/>
              <a:buAutoNum type="arabicPeriod"/>
            </a:pPr>
            <a:r>
              <a:rPr lang="en-US" b="1" dirty="0">
                <a:solidFill>
                  <a:srgbClr val="FFFF00"/>
                </a:solidFill>
              </a:rPr>
              <a:t>Barriers to Treatment-Family</a:t>
            </a:r>
          </a:p>
          <a:p>
            <a:pPr marL="514350" indent="-514350">
              <a:buFont typeface="+mj-lt"/>
              <a:buAutoNum type="arabicPeriod"/>
            </a:pPr>
            <a:r>
              <a:rPr lang="en-US" b="1" dirty="0">
                <a:solidFill>
                  <a:srgbClr val="FFFF00"/>
                </a:solidFill>
              </a:rPr>
              <a:t>Barriers to Treatment-Child</a:t>
            </a:r>
          </a:p>
          <a:p>
            <a:pPr marL="514350" indent="-514350">
              <a:buFont typeface="+mj-lt"/>
              <a:buAutoNum type="arabicPeriod"/>
            </a:pPr>
            <a:r>
              <a:rPr lang="en-US" b="1" dirty="0">
                <a:solidFill>
                  <a:srgbClr val="FFFF00"/>
                </a:solidFill>
              </a:rPr>
              <a:t>Barriers to Treatment Community</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428096764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7"/>
            </a:pPr>
            <a:r>
              <a:rPr lang="en-US" sz="2400" b="1" dirty="0">
                <a:solidFill>
                  <a:srgbClr val="FFFF00"/>
                </a:solidFill>
              </a:rPr>
              <a:t>Antisocial Behaviour</a:t>
            </a:r>
          </a:p>
          <a:p>
            <a:pPr>
              <a:buFont typeface="Wingdings" panose="05000000000000000000" pitchFamily="2" charset="2"/>
              <a:buChar char="ü"/>
            </a:pPr>
            <a:r>
              <a:rPr lang="en-US" sz="2400" b="1" dirty="0">
                <a:solidFill>
                  <a:srgbClr val="FFFF00"/>
                </a:solidFill>
              </a:rPr>
              <a:t>Severity of behavior, number of behaviors and context/settings</a:t>
            </a:r>
          </a:p>
          <a:p>
            <a:pPr>
              <a:buFont typeface="Wingdings" panose="05000000000000000000" pitchFamily="2" charset="2"/>
              <a:buChar char="ü"/>
            </a:pPr>
            <a:r>
              <a:rPr lang="en-US" sz="2400" b="1" dirty="0">
                <a:solidFill>
                  <a:srgbClr val="FFFF00"/>
                </a:solidFill>
              </a:rPr>
              <a:t>2=one or more serious antisocial act (e.g., assault, bodily harm) or several antisocial acts across settings or diagnoses of CD and ODD</a:t>
            </a:r>
          </a:p>
          <a:p>
            <a:pPr>
              <a:buFont typeface="Wingdings" panose="05000000000000000000" pitchFamily="2" charset="2"/>
              <a:buChar char="ü"/>
            </a:pPr>
            <a:r>
              <a:rPr lang="en-US" sz="2400" b="1" dirty="0">
                <a:solidFill>
                  <a:srgbClr val="FFFF00"/>
                </a:solidFill>
              </a:rPr>
              <a:t>1=engaging in milder forms of antisocial behavior (e.g., theft, vandalism); occur in one or two settings</a:t>
            </a:r>
          </a:p>
          <a:p>
            <a:pPr>
              <a:buFont typeface="Wingdings" panose="05000000000000000000" pitchFamily="2" charset="2"/>
              <a:buChar char="ü"/>
            </a:pPr>
            <a:r>
              <a:rPr lang="en-US" sz="2400" b="1" dirty="0">
                <a:solidFill>
                  <a:srgbClr val="FFFF00"/>
                </a:solidFill>
              </a:rPr>
              <a:t>0=exhibits no conduct problems that are of concern</a:t>
            </a:r>
          </a:p>
          <a:p>
            <a:pPr marL="0" indent="0">
              <a:buNone/>
            </a:pPr>
            <a:endParaRPr lang="en-US" sz="2400" b="1" dirty="0">
              <a:solidFill>
                <a:srgbClr val="FFFF00"/>
              </a:solidFill>
            </a:endParaRPr>
          </a:p>
          <a:p>
            <a:pPr marL="514350" indent="-514350">
              <a:buFont typeface="+mj-lt"/>
              <a:buAutoNum type="arabicPeriod" startAt="17"/>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52412336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8"/>
            </a:pPr>
            <a:r>
              <a:rPr lang="en-US" sz="2400" b="1" dirty="0">
                <a:solidFill>
                  <a:srgbClr val="FFFF00"/>
                </a:solidFill>
              </a:rPr>
              <a:t>Coping Abilities</a:t>
            </a:r>
          </a:p>
          <a:p>
            <a:pPr>
              <a:buFont typeface="Wingdings" panose="05000000000000000000" pitchFamily="2" charset="2"/>
              <a:buChar char="v"/>
            </a:pPr>
            <a:r>
              <a:rPr lang="en-US" sz="2400" b="1" dirty="0">
                <a:solidFill>
                  <a:srgbClr val="FFFF00"/>
                </a:solidFill>
              </a:rPr>
              <a:t>are coping abilities adequate for current surroundings, self-confidence, self-discipline, positive outlook and sense of control over events</a:t>
            </a:r>
          </a:p>
          <a:p>
            <a:pPr>
              <a:buFont typeface="Wingdings" panose="05000000000000000000" pitchFamily="2" charset="2"/>
              <a:buChar char="v"/>
            </a:pPr>
            <a:r>
              <a:rPr lang="en-US" sz="2400" b="1" dirty="0">
                <a:solidFill>
                  <a:srgbClr val="FFFF00"/>
                </a:solidFill>
              </a:rPr>
              <a:t>2=unable to cope with most dimensions in various dimensions</a:t>
            </a:r>
          </a:p>
          <a:p>
            <a:pPr>
              <a:buFont typeface="Wingdings" panose="05000000000000000000" pitchFamily="2" charset="2"/>
              <a:buChar char="v"/>
            </a:pPr>
            <a:r>
              <a:rPr lang="en-US" sz="2400" b="1" dirty="0">
                <a:solidFill>
                  <a:srgbClr val="FFFF00"/>
                </a:solidFill>
              </a:rPr>
              <a:t>1=able to perform tasks without too much difficulties, some signs of depressive symptoms</a:t>
            </a:r>
          </a:p>
          <a:p>
            <a:pPr>
              <a:buFont typeface="Wingdings" panose="05000000000000000000" pitchFamily="2" charset="2"/>
              <a:buChar char="v"/>
            </a:pPr>
            <a:r>
              <a:rPr lang="en-US" sz="2400" b="1" dirty="0">
                <a:solidFill>
                  <a:srgbClr val="FFFF00"/>
                </a:solidFill>
              </a:rPr>
              <a:t>0=regardless of life circumstances, able to adapt well  </a:t>
            </a:r>
          </a:p>
          <a:p>
            <a:pPr marL="514350" indent="-514350">
              <a:buFont typeface="+mj-lt"/>
              <a:buAutoNum type="arabicPeriod" startAt="18"/>
            </a:pPr>
            <a:endParaRPr lang="en-US" sz="2400" b="1" dirty="0">
              <a:solidFill>
                <a:srgbClr val="FFFF00"/>
              </a:solidFill>
            </a:endParaRPr>
          </a:p>
          <a:p>
            <a:pPr marL="514350" indent="-514350">
              <a:buFont typeface="+mj-lt"/>
              <a:buAutoNum type="arabicPeriod" startAt="18"/>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25515046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9"/>
            </a:pPr>
            <a:r>
              <a:rPr lang="en-US" sz="2400" b="1" dirty="0">
                <a:solidFill>
                  <a:srgbClr val="FFFF00"/>
                </a:solidFill>
              </a:rPr>
              <a:t>Family Responsivity</a:t>
            </a:r>
          </a:p>
          <a:p>
            <a:pPr>
              <a:buFont typeface="Wingdings" panose="05000000000000000000" pitchFamily="2" charset="2"/>
              <a:buChar char="ü"/>
            </a:pPr>
            <a:r>
              <a:rPr lang="en-US" sz="2400" b="1" dirty="0">
                <a:solidFill>
                  <a:srgbClr val="FFFF00"/>
                </a:solidFill>
              </a:rPr>
              <a:t>Motivation to participate in treatment</a:t>
            </a:r>
          </a:p>
          <a:p>
            <a:pPr>
              <a:buFont typeface="Wingdings" panose="05000000000000000000" pitchFamily="2" charset="2"/>
              <a:buChar char="ü"/>
            </a:pPr>
            <a:r>
              <a:rPr lang="en-US" sz="2400" b="1" dirty="0">
                <a:solidFill>
                  <a:srgbClr val="FFFF00"/>
                </a:solidFill>
              </a:rPr>
              <a:t>2=reserved for families where there is a clear indication that parents are reluctant to engage in treatment; not likely to follow through, minimize problems faced by child</a:t>
            </a:r>
          </a:p>
          <a:p>
            <a:pPr>
              <a:buFont typeface="Wingdings" panose="05000000000000000000" pitchFamily="2" charset="2"/>
              <a:buChar char="ü"/>
            </a:pPr>
            <a:r>
              <a:rPr lang="en-US" sz="2400" b="1" dirty="0">
                <a:solidFill>
                  <a:srgbClr val="FFFF00"/>
                </a:solidFill>
              </a:rPr>
              <a:t>1=some resistance to treatment, can be difficult to engage, guarded, inconsistent</a:t>
            </a:r>
          </a:p>
          <a:p>
            <a:pPr>
              <a:buFont typeface="Wingdings" panose="05000000000000000000" pitchFamily="2" charset="2"/>
              <a:buChar char="ü"/>
            </a:pPr>
            <a:r>
              <a:rPr lang="en-US" sz="2400" b="1" dirty="0">
                <a:solidFill>
                  <a:srgbClr val="FFFF00"/>
                </a:solidFill>
              </a:rPr>
              <a:t>0=able to work collaboratively, make necessary effort to modify behavior</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24800020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20"/>
            </a:pPr>
            <a:r>
              <a:rPr lang="en-US" sz="2400" b="1" dirty="0">
                <a:solidFill>
                  <a:srgbClr val="FFFF00"/>
                </a:solidFill>
              </a:rPr>
              <a:t>Child Responsivity</a:t>
            </a:r>
          </a:p>
          <a:p>
            <a:pPr>
              <a:buFont typeface="Wingdings" panose="05000000000000000000" pitchFamily="2" charset="2"/>
              <a:buChar char="ü"/>
            </a:pPr>
            <a:r>
              <a:rPr lang="en-US" sz="2400" b="1" dirty="0">
                <a:solidFill>
                  <a:srgbClr val="FFFF00"/>
                </a:solidFill>
              </a:rPr>
              <a:t>Child’s motivation levels</a:t>
            </a:r>
          </a:p>
          <a:p>
            <a:pPr>
              <a:buFont typeface="Wingdings" panose="05000000000000000000" pitchFamily="2" charset="2"/>
              <a:buChar char="ü"/>
            </a:pPr>
            <a:r>
              <a:rPr lang="en-US" sz="2400" b="1" dirty="0">
                <a:solidFill>
                  <a:srgbClr val="FFFF00"/>
                </a:solidFill>
              </a:rPr>
              <a:t>2=clearly opposed to reasonable interventions, difficult to engage, uninterested, uncooperative</a:t>
            </a:r>
          </a:p>
          <a:p>
            <a:pPr>
              <a:buFont typeface="Wingdings" panose="05000000000000000000" pitchFamily="2" charset="2"/>
              <a:buChar char="ü"/>
            </a:pPr>
            <a:r>
              <a:rPr lang="en-US" sz="2400" b="1" dirty="0">
                <a:solidFill>
                  <a:srgbClr val="FFFF00"/>
                </a:solidFill>
              </a:rPr>
              <a:t>1=guarded or resistant, but able, at least minimally, to participate in treatment</a:t>
            </a:r>
          </a:p>
          <a:p>
            <a:pPr>
              <a:buFont typeface="Wingdings" panose="05000000000000000000" pitchFamily="2" charset="2"/>
              <a:buChar char="ü"/>
            </a:pPr>
            <a:r>
              <a:rPr lang="en-US" sz="2400" b="1" dirty="0">
                <a:solidFill>
                  <a:srgbClr val="FFFF00"/>
                </a:solidFill>
              </a:rPr>
              <a:t>0=clearly responsive to treatment and interested in changing behavior</a:t>
            </a: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173803852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Overall Clinical Judgment</a:t>
            </a:r>
          </a:p>
        </p:txBody>
      </p:sp>
      <p:sp>
        <p:nvSpPr>
          <p:cNvPr id="3" name="Content Placeholder 2"/>
          <p:cNvSpPr>
            <a:spLocks noGrp="1"/>
          </p:cNvSpPr>
          <p:nvPr>
            <p:ph idx="1"/>
          </p:nvPr>
        </p:nvSpPr>
        <p:spPr>
          <a:xfrm>
            <a:off x="495300" y="1447800"/>
            <a:ext cx="9258300" cy="4525963"/>
          </a:xfrm>
        </p:spPr>
        <p:txBody>
          <a:bodyPr/>
          <a:lstStyle/>
          <a:p>
            <a:pPr marL="514350" indent="-514350">
              <a:buAutoNum type="arabicPeriod"/>
            </a:pPr>
            <a:r>
              <a:rPr lang="en-US" b="1" dirty="0">
                <a:solidFill>
                  <a:srgbClr val="FFFF00"/>
                </a:solidFill>
              </a:rPr>
              <a:t>Low, moderate or high</a:t>
            </a:r>
          </a:p>
          <a:p>
            <a:pPr marL="514350" indent="-514350">
              <a:buAutoNum type="arabicPeriod"/>
            </a:pPr>
            <a:r>
              <a:rPr lang="en-US" b="1" dirty="0">
                <a:solidFill>
                  <a:srgbClr val="FFFF00"/>
                </a:solidFill>
              </a:rPr>
              <a:t>Total score not as important – may be instance when a low scoring child is deemed “high risk”</a:t>
            </a:r>
          </a:p>
          <a:p>
            <a:pPr marL="514350" indent="-514350">
              <a:buAutoNum type="arabicPeriod"/>
            </a:pPr>
            <a:r>
              <a:rPr lang="en-US" b="1" dirty="0">
                <a:solidFill>
                  <a:srgbClr val="FFFF00"/>
                </a:solidFill>
              </a:rPr>
              <a:t>Generally, speaking a child coded with a higher score is more likely to present a higher risk</a:t>
            </a:r>
          </a:p>
          <a:p>
            <a:pPr marL="514350" indent="-514350">
              <a:buAutoNum type="arabicPeriod"/>
            </a:pPr>
            <a:r>
              <a:rPr lang="en-US" b="1" dirty="0">
                <a:solidFill>
                  <a:srgbClr val="FFFF00"/>
                </a:solidFill>
              </a:rPr>
              <a:t>Critical items</a:t>
            </a:r>
          </a:p>
          <a:p>
            <a:pPr marL="914400" lvl="1" indent="-514350">
              <a:buAutoNum type="arabicPeriod"/>
            </a:pPr>
            <a:r>
              <a:rPr lang="en-US" b="1" dirty="0">
                <a:solidFill>
                  <a:srgbClr val="FFFF00"/>
                </a:solidFill>
              </a:rPr>
              <a:t>Distinctively important to child’s risk – idiographic in nature</a:t>
            </a:r>
          </a:p>
          <a:p>
            <a:pPr marL="514350" indent="-514350">
              <a:buAutoNum type="arabicPeriod"/>
            </a:pPr>
            <a:endParaRPr lang="en-US" b="1" dirty="0">
              <a:solidFill>
                <a:srgbClr val="FFFF00"/>
              </a:solidFill>
            </a:endParaRPr>
          </a:p>
        </p:txBody>
      </p:sp>
      <p:sp>
        <p:nvSpPr>
          <p:cNvPr id="4" name="Footer Placeholder 3"/>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307979493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18DF3-471A-2F4B-51DF-39D089D4C503}"/>
              </a:ext>
            </a:extLst>
          </p:cNvPr>
          <p:cNvSpPr>
            <a:spLocks noGrp="1"/>
          </p:cNvSpPr>
          <p:nvPr>
            <p:ph idx="1"/>
          </p:nvPr>
        </p:nvSpPr>
        <p:spPr/>
        <p:txBody>
          <a:bodyPr/>
          <a:lstStyle/>
          <a:p>
            <a:pPr marL="0" indent="0" algn="ctr">
              <a:buNone/>
            </a:pPr>
            <a:r>
              <a:rPr lang="en-US" b="1" dirty="0">
                <a:solidFill>
                  <a:srgbClr val="FFFF00"/>
                </a:solidFill>
              </a:rPr>
              <a:t>THANK YOU!</a:t>
            </a:r>
          </a:p>
          <a:p>
            <a:pPr marL="0" indent="0" algn="ctr">
              <a:buNone/>
            </a:pPr>
            <a:r>
              <a:rPr lang="en-US" b="1" dirty="0">
                <a:solidFill>
                  <a:srgbClr val="FFFF00"/>
                </a:solidFill>
              </a:rPr>
              <a:t>kostas@drforensic.com</a:t>
            </a:r>
          </a:p>
        </p:txBody>
      </p:sp>
      <p:sp>
        <p:nvSpPr>
          <p:cNvPr id="4" name="Footer Placeholder 3">
            <a:extLst>
              <a:ext uri="{FF2B5EF4-FFF2-40B4-BE49-F238E27FC236}">
                <a16:creationId xmlns:a16="http://schemas.microsoft.com/office/drawing/2014/main" id="{8FAC31D7-33BB-1F2B-06E1-07B743C1FC5F}"/>
              </a:ext>
            </a:extLst>
          </p:cNvPr>
          <p:cNvSpPr>
            <a:spLocks noGrp="1"/>
          </p:cNvSpPr>
          <p:nvPr>
            <p:ph type="ftr" sz="quarter" idx="12"/>
          </p:nvPr>
        </p:nvSpPr>
        <p:spPr/>
        <p:txBody>
          <a:bodyPr/>
          <a:lstStyle/>
          <a:p>
            <a:pPr>
              <a:defRPr/>
            </a:pPr>
            <a:r>
              <a:rPr lang="en-US"/>
              <a:t>BOCES, 2023</a:t>
            </a:r>
            <a:endParaRPr lang="en-US" dirty="0"/>
          </a:p>
        </p:txBody>
      </p:sp>
    </p:spTree>
    <p:extLst>
      <p:ext uri="{BB962C8B-B14F-4D97-AF65-F5344CB8AC3E}">
        <p14:creationId xmlns:p14="http://schemas.microsoft.com/office/powerpoint/2010/main" val="6137513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3.3511"/>
  <p:tag name="SLIDO_PRESENTATION_ID" val="00000000-0000-0000-0000-000000000000"/>
  <p:tag name="SLIDO_EVENT_UUID" val="d50cfbb1-36f2-4d5a-b6f2-40747b57df30"/>
  <p:tag name="SLIDO_EVENT_SECTION_UUID" val="fb5f500a-a895-4137-b3ea-4bcc6efb0fae"/>
</p:tagLst>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16680</TotalTime>
  <Words>12534</Words>
  <Application>Microsoft Office PowerPoint</Application>
  <PresentationFormat>35mm Slides</PresentationFormat>
  <Paragraphs>1322</Paragraphs>
  <Slides>194</Slides>
  <Notes>35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194</vt:i4>
      </vt:variant>
    </vt:vector>
  </HeadingPairs>
  <TitlesOfParts>
    <vt:vector size="207" baseType="lpstr">
      <vt:lpstr>Arial</vt:lpstr>
      <vt:lpstr>Bookman Old Style</vt:lpstr>
      <vt:lpstr>Calibri</vt:lpstr>
      <vt:lpstr>Century Schoolbook</vt:lpstr>
      <vt:lpstr>Garamond</vt:lpstr>
      <vt:lpstr>Lucida Sans Unicode</vt:lpstr>
      <vt:lpstr>Symbol</vt:lpstr>
      <vt:lpstr>Times</vt:lpstr>
      <vt:lpstr>Times New Roman</vt:lpstr>
      <vt:lpstr>Webdings</vt:lpstr>
      <vt:lpstr>Wingdings</vt:lpstr>
      <vt:lpstr>Wingdings 3</vt:lpstr>
      <vt:lpstr>Stream</vt:lpstr>
      <vt:lpstr>Threat Assessment and Management in K-12 Settings August 23rd and 24th 2023</vt:lpstr>
      <vt:lpstr>Outline of Presentation</vt:lpstr>
      <vt:lpstr>PowerPoint Presentation</vt:lpstr>
      <vt:lpstr>PowerPoint Presentation</vt:lpstr>
      <vt:lpstr>PowerPoint Presentation</vt:lpstr>
      <vt:lpstr>PowerPoint Presentation</vt:lpstr>
      <vt:lpstr>PowerPoint Presentation</vt:lpstr>
      <vt:lpstr>PowerPoint Presentation</vt:lpstr>
      <vt:lpstr>PROTECTING AMERICA’S SCHOOLS: A U.S. SECRET SERVICE ANALYSIS OF TARGETED SCHOOL VIOLENCE (2019) U.S. Department of Homeland Security UNITED STATES SECRET SERVICE National Threat Assessment Center</vt:lpstr>
      <vt:lpstr>Forensic Mental Health Assessment Heilbrun, Matteo, Marczyk, Goldstein, 2008</vt:lpstr>
      <vt:lpstr>There ARE STANDARDS OF PRACTICE for the Development and Implementation of a Behavioral Threat Assessment and Management</vt:lpstr>
      <vt:lpstr>New Jersey</vt:lpstr>
      <vt:lpstr>Which states require in-school threat assessment teams? </vt:lpstr>
      <vt:lpstr>New York, 2022</vt:lpstr>
      <vt:lpstr> COUNTERMAN v. COLORADO  CERTIORARI TO THE COURT OF APPEALS OF COLORADO, 6/27/23 </vt:lpstr>
      <vt:lpstr> COUNTERMAN v. COLORADO  CERTIORARI TO THE COURT OF APPEALS OF COLORADO, 6/27/23 </vt:lpstr>
      <vt:lpstr>COUNTERMAN v. COLORADO  CERTIORARI TO THE COURT OF APPEALS OF COLORADO, 6/27/23 </vt:lpstr>
      <vt:lpstr>Extreme Risk Protective Orders (Pomeranz &amp; Ochoa, 2021)</vt:lpstr>
      <vt:lpstr>Extreme Risk Protective Orders (Pomeranz &amp; Ochoa, 2021)</vt:lpstr>
      <vt:lpstr>Extreme Risk Protection Orders “Red Flag Laws,” NYS, 8/24/2019</vt:lpstr>
      <vt:lpstr>Extreme Risk Protection Orders “Red Flag Laws,” NYS, 8/24/2019</vt:lpstr>
      <vt:lpstr>PowerPoint Presentation</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Family Educational Rights and Privacy Act (FERPA) [20 U.S.C. § 1232g – 34 C.F.R. Part 99]</vt:lpstr>
      <vt:lpstr>Family Educational Rights and Privacy Act (FERPA) [20 U.S.C. § 1232g – 34 C.F.R. Part 99]</vt:lpstr>
      <vt:lpstr>Family Educational Rights and Privacy Act (FERPA) [20 U.S.C. § 1232g – 34 C.F.R. Part 99]</vt:lpstr>
      <vt:lpstr>FERPA – Protect? </vt:lpstr>
      <vt:lpstr>FERPA – Protect? </vt:lpstr>
      <vt:lpstr>FERPA – Protect? </vt:lpstr>
      <vt:lpstr>FERPA –Key Exceptions</vt:lpstr>
      <vt:lpstr>FERPA –Key Exceptions</vt:lpstr>
      <vt:lpstr>FERPA –Key Exceptions</vt:lpstr>
      <vt:lpstr>FERPA –Key Exceptions</vt:lpstr>
      <vt:lpstr>FERPA –Key Exceptions</vt:lpstr>
      <vt:lpstr>Affective and Predatory Modes of Violence</vt:lpstr>
      <vt:lpstr>What is violence? </vt:lpstr>
      <vt:lpstr>Affective &amp; Predatory Modes of Violence</vt:lpstr>
      <vt:lpstr>Affective and Predatory (continued)</vt:lpstr>
      <vt:lpstr>Biopsychosocial Factors Associated with Violence among Juveniles</vt:lpstr>
      <vt:lpstr>Key #1</vt:lpstr>
      <vt:lpstr>Key #2</vt:lpstr>
      <vt:lpstr>Key #3</vt:lpstr>
      <vt:lpstr>Key #4</vt:lpstr>
      <vt:lpstr>Key #5</vt:lpstr>
      <vt:lpstr>PowerPoint Presentation</vt:lpstr>
      <vt:lpstr>Relevant Diagnoses</vt:lpstr>
      <vt:lpstr>Psychological Individual Correlates of Violence </vt:lpstr>
      <vt:lpstr>Sociological Correlates of Violence </vt:lpstr>
      <vt:lpstr>Biological Correlates of Violence</vt:lpstr>
      <vt:lpstr>Executive Functioning Deficits</vt:lpstr>
      <vt:lpstr>Pathways of Juvenile Offending</vt:lpstr>
      <vt:lpstr>     Differences and Similarities  between Threat and Risk Assessment</vt:lpstr>
      <vt:lpstr>Threat Assessment, Goodrum et al., 2018</vt:lpstr>
      <vt:lpstr>Risk Assessment, Goodrum et al., 2018</vt:lpstr>
      <vt:lpstr>Risk v. Threat  Assessment (Meloy, et al., 2011)</vt:lpstr>
      <vt:lpstr>Risk v. Threat  Assessment (Meloy, et al., 2011)</vt:lpstr>
      <vt:lpstr>Differences between TA and RA</vt:lpstr>
      <vt:lpstr>Threat Assessment Model</vt:lpstr>
      <vt:lpstr>Threat Assessment Model</vt:lpstr>
      <vt:lpstr>Threat Assessment Model</vt:lpstr>
      <vt:lpstr>Threat Assessment Model</vt:lpstr>
      <vt:lpstr>Implication for Threat Assessment, (Vossekuil, Fein and Berglund, 2015)</vt:lpstr>
      <vt:lpstr>Implication for Threat Assessment, (Vossekuil, Fein and Berglund, 2015)</vt:lpstr>
      <vt:lpstr>Dynamic Factors for  Targeted Violence</vt:lpstr>
      <vt:lpstr>Warning Behaviors (Meloy, et al., 2012)</vt:lpstr>
      <vt:lpstr>Warning Behaviors</vt:lpstr>
      <vt:lpstr>Pathway warning behavior </vt:lpstr>
      <vt:lpstr>Pathway to Targeted or Intended Violence</vt:lpstr>
      <vt:lpstr>Grievance</vt:lpstr>
      <vt:lpstr>Fixation warning behavior </vt:lpstr>
      <vt:lpstr>Identification warning behavior </vt:lpstr>
      <vt:lpstr>Characteristics of Identification Meloy, Mohandie, Knoll &amp; Hoffman, 2015</vt:lpstr>
      <vt:lpstr>Weapon Access and Background</vt:lpstr>
      <vt:lpstr>Weapon Access and Background</vt:lpstr>
      <vt:lpstr>Novel aggression warning behavior</vt:lpstr>
      <vt:lpstr>Energy burst warning behavior</vt:lpstr>
      <vt:lpstr>Leakage warning behavior</vt:lpstr>
      <vt:lpstr>Leakage Warning Behaviors (Hendrix, et al., 2022)</vt:lpstr>
      <vt:lpstr>Leakage Warning Behaviors (Hendrix, et al., 2022)</vt:lpstr>
      <vt:lpstr>Leakage Warning Behaviors (Hendrix, et al., 2022)</vt:lpstr>
      <vt:lpstr>Leakage Warning – Foiled v. Completed (Silva &amp; Green-Colozzi, 2023)</vt:lpstr>
      <vt:lpstr>Leakage Warning – Foiled v. Completed (Silva &amp; Green-Colozzi, 2023)</vt:lpstr>
      <vt:lpstr>Leakage Warning – Foiled v. Completed (Silva &amp; Green-Colozzi, 2023)</vt:lpstr>
      <vt:lpstr>Leakage Warning Behaviors</vt:lpstr>
      <vt:lpstr>Lankford, 2019</vt:lpstr>
      <vt:lpstr>Leakage and Reports to LE Lankford, 2019</vt:lpstr>
      <vt:lpstr>Last resort warning behavior</vt:lpstr>
      <vt:lpstr>PowerPoint Presentation</vt:lpstr>
      <vt:lpstr>Directly communicated threat warning behavior</vt:lpstr>
      <vt:lpstr>Implementation of Threat Assessment and Management</vt:lpstr>
      <vt:lpstr>Threat Management Team Make-Up</vt:lpstr>
      <vt:lpstr>Threat Assessment Team (Van der Meer and &amp; Diekhuis, 2014)</vt:lpstr>
      <vt:lpstr>Threat Assessment Logistics</vt:lpstr>
      <vt:lpstr>BTAM Goals</vt:lpstr>
      <vt:lpstr>BTAM Role and Responsibilities</vt:lpstr>
      <vt:lpstr>Ongoing Training Technical vs. Adaptive Solutions Goodrum, et al., 2018</vt:lpstr>
      <vt:lpstr>Ongoing Training Technical vs. Adaptive Solutions Goodrum, et al., 2018</vt:lpstr>
      <vt:lpstr>Benefit of Adaptive Solutions (Goodrum, et al., 2018)</vt:lpstr>
      <vt:lpstr>Relevant for K-12 Settings Behavioral Threat Assessment and Management</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 Comprehensive Student Threat Assessment Guidelines (CSTAG)  </vt:lpstr>
      <vt:lpstr>Comprehensive Student Threat Assessment Guidelines (CSTAG) </vt:lpstr>
      <vt:lpstr>Comprehensive  Student Threat Assessment Guidelines (CSTAG)</vt:lpstr>
      <vt:lpstr>Comprehensive Student Threat Assessment Guidelines (CSTAG</vt:lpstr>
      <vt:lpstr>Comprehensive Student Threat Assessment Guidelines (CSTAG)</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SCHOOL THREAT ASSESSMENT IN FLORIDA:  TECHNICAL REPORT OF 2021-2022 CASE DATA,   Jennifer L. Maeng, Dewey G. Cornell, Jordan Kerere, Francis Huang, Timothy Konold, and Kelvin Afolabi 6/1/23 </vt:lpstr>
      <vt:lpstr>Threat Management</vt:lpstr>
      <vt:lpstr>PowerPoint Presentation</vt:lpstr>
      <vt:lpstr>Strategy Planning</vt:lpstr>
      <vt:lpstr>Developing Scenarios Douglas, et al., 2013</vt:lpstr>
      <vt:lpstr>Hierarchy of Threat Management (Palarea &amp; Van Horn, 2010)</vt:lpstr>
      <vt:lpstr>Target Hardening</vt:lpstr>
      <vt:lpstr>Armed Personnel at School (Peterson, 2021)</vt:lpstr>
      <vt:lpstr>Armed Personnel at School (Peterson, 2021)</vt:lpstr>
      <vt:lpstr>School Security Measures Post-Columbine </vt:lpstr>
      <vt:lpstr>School Security Measures Post-Columbine </vt:lpstr>
      <vt:lpstr>School Security Measures Post-Columbine </vt:lpstr>
      <vt:lpstr>PowerPoint Presentation</vt:lpstr>
      <vt:lpstr>Threat Assessment School Violence Prevention (Cornell, 2020)</vt:lpstr>
      <vt:lpstr>Threat Assessment School Violence Prevention (Cornell, 2020)</vt:lpstr>
      <vt:lpstr>Threat Assessment School Violence Prevention (Cornell, 2020)</vt:lpstr>
      <vt:lpstr>Threat Assessment School Violence Prevention (Cornell, 2020)</vt:lpstr>
      <vt:lpstr>Bias - 101</vt:lpstr>
      <vt:lpstr>Bias - 101</vt:lpstr>
      <vt:lpstr>Bias - 101</vt:lpstr>
      <vt:lpstr>Disagreement &amp; Bias (Guarnera et al., 2017) </vt:lpstr>
      <vt:lpstr>Confirmatory Bias—how we seek to protect our beliefs</vt:lpstr>
      <vt:lpstr>Additional Biases</vt:lpstr>
      <vt:lpstr>Anchoring Bias</vt:lpstr>
      <vt:lpstr>PowerPoint Presentation</vt:lpstr>
      <vt:lpstr>Halo Effect</vt:lpstr>
      <vt:lpstr>Hindsight Bias</vt:lpstr>
      <vt:lpstr>Inductive (Abductive) Reasoning</vt:lpstr>
      <vt:lpstr>Bias Blind Spot</vt:lpstr>
      <vt:lpstr>Allegiance Effect</vt:lpstr>
      <vt:lpstr>Base Rate Bias/Fallacy</vt:lpstr>
      <vt:lpstr>Debiasing – Motivational Cognitive Technological  (Croskerry et al., 2013; Soll et al., 2015, Larrick et al., 2004; Lerner &amp; Tetlock, 1999; Dawes, et al., 1989)  </vt:lpstr>
      <vt:lpstr>Debiasing – Motivational Cognitive Technological  (Croskerry et al., 2013; Soll et al., 2015, Larrick et al., 2004; Lerner &amp; Tetlock, 1999; Dawes, et al., 1989)  </vt:lpstr>
      <vt:lpstr>Cognitive Biases – Human Judgement (Neal et al., 2022) </vt:lpstr>
      <vt:lpstr>Cognitive Biases – Human Judgement (Neal et al., 2022) </vt:lpstr>
      <vt:lpstr>Debiasing – Blinding  (Neal et al., 2022; Robertson &amp; Kesselheim, 2016) </vt:lpstr>
      <vt:lpstr>Debiasing  – Linear Sequential Unmasking (Neal et al., 2022; Dror &amp; Kukucka, 2021; Dror et al., 2015; Krane et al., 2008 ) </vt:lpstr>
      <vt:lpstr>Debiasing  – Linear Sequential Unmasking (Neal et al., 2022; Dror &amp; Kukucka, 2021; Dror et al., 2015; Krane et al., 2008 ) </vt:lpstr>
      <vt:lpstr>Relevant Cultural Considerations (Shepherd &amp; Lewis-Fernandez, 2016) </vt:lpstr>
      <vt:lpstr>Ewert v. Canada (Correctional Service) 2018 SCC 30 Judgment on 6/13/18;  On Appeal from the Federal Court of Appeal</vt:lpstr>
      <vt:lpstr>Relevant Cultural Considerations (Shepherd &amp; Lewis-Fernandez, 2016) </vt:lpstr>
      <vt:lpstr>Relevant Cultural Considerations (Shepherd &amp; Lewis-Fernandez, 2016) </vt:lpstr>
      <vt:lpstr>Threat Assessment Cultural Considerations (Hart, 2016) </vt:lpstr>
      <vt:lpstr>Threat Assessment-Cultural Considerations (Weiss and Rosenfeld, 2012) </vt:lpstr>
      <vt:lpstr>Threat Assessment-Cultural Considerations (Weiss and Rosenfeld, 2012) </vt:lpstr>
      <vt:lpstr>Documentation http://www.studentthreatassessment.org/</vt:lpstr>
      <vt:lpstr>PowerPoint Presentation</vt:lpstr>
      <vt:lpstr>PowerPoint Presentation</vt:lpstr>
      <vt:lpstr>PowerPoint Presentation</vt:lpstr>
      <vt:lpstr>PowerPoint Presentation</vt:lpstr>
      <vt:lpstr>Structured Assessment of  Violence Risk in Youth (SAVRY) </vt:lpstr>
      <vt:lpstr>Structured Assessment for Violence Risk in Youth (SAVRY) Borum, R., Bartel, P., &amp; Forth, A. (2006). Structured Risk Assessment in Youth:  Professional Manual. Lutz, FL: Psychological Assessment Resources, Inc.   </vt:lpstr>
      <vt:lpstr> What does the SAVRY measure?  </vt:lpstr>
      <vt:lpstr>Why was the SAVRY developed? </vt:lpstr>
      <vt:lpstr>SAVRY- Population of Use </vt:lpstr>
      <vt:lpstr>SAVRY-General Principles</vt:lpstr>
      <vt:lpstr>Considerations/Limitations  </vt:lpstr>
      <vt:lpstr>SAVRY Structure - Items </vt:lpstr>
      <vt:lpstr>SAVRY Structure and Scoring </vt:lpstr>
      <vt:lpstr>SAVRY Structure </vt:lpstr>
      <vt:lpstr>SAVRY Structure</vt:lpstr>
      <vt:lpstr>Limitations</vt:lpstr>
      <vt:lpstr>Historical Risk Factors</vt:lpstr>
      <vt:lpstr>Social/Contextual Risk Factors</vt:lpstr>
      <vt:lpstr>Individual/Clinical Risk Factors</vt:lpstr>
      <vt:lpstr>Individual Risk Factors</vt:lpstr>
      <vt:lpstr>Protective Factors</vt:lpstr>
      <vt:lpstr>SPJ Risk Assessment Younger Age Children</vt:lpstr>
      <vt:lpstr>EARL-Version 3 Augimeri, Smaragdi, Walsh, Koegl, Webster, 2021    </vt:lpstr>
      <vt:lpstr>EARL-V3  </vt:lpstr>
      <vt:lpstr>Family Items</vt:lpstr>
      <vt:lpstr>Child Items</vt:lpstr>
      <vt:lpstr>Barriers to Treatment Items</vt:lpstr>
      <vt:lpstr>Child Items</vt:lpstr>
      <vt:lpstr>Child Items</vt:lpstr>
      <vt:lpstr>Responsivity Items</vt:lpstr>
      <vt:lpstr>Responsivity Items</vt:lpstr>
      <vt:lpstr>Overall Clinical Judgment</vt:lpstr>
      <vt:lpstr>PowerPoint Presentation</vt:lpstr>
    </vt:vector>
  </TitlesOfParts>
  <Company>Menninger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for a Professional Audience</dc:title>
  <dc:creator>alystan</dc:creator>
  <cp:lastModifiedBy>Audre Midura</cp:lastModifiedBy>
  <cp:revision>2546</cp:revision>
  <cp:lastPrinted>2022-10-21T14:23:43Z</cp:lastPrinted>
  <dcterms:created xsi:type="dcterms:W3CDTF">1997-09-23T14:01:36Z</dcterms:created>
  <dcterms:modified xsi:type="dcterms:W3CDTF">2023-08-22T13:39:23Z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1.5.3.3511</vt:lpwstr>
  </property>
</Properties>
</file>