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7" r:id="rId1"/>
  </p:sldMasterIdLst>
  <p:notesMasterIdLst>
    <p:notesMasterId r:id="rId229"/>
  </p:notesMasterIdLst>
  <p:handoutMasterIdLst>
    <p:handoutMasterId r:id="rId230"/>
  </p:handoutMasterIdLst>
  <p:sldIdLst>
    <p:sldId id="310" r:id="rId2"/>
    <p:sldId id="532" r:id="rId3"/>
    <p:sldId id="2348" r:id="rId4"/>
    <p:sldId id="2386" r:id="rId5"/>
    <p:sldId id="2350" r:id="rId6"/>
    <p:sldId id="2352" r:id="rId7"/>
    <p:sldId id="2351" r:id="rId8"/>
    <p:sldId id="2338" r:id="rId9"/>
    <p:sldId id="2329" r:id="rId10"/>
    <p:sldId id="2339" r:id="rId11"/>
    <p:sldId id="2330" r:id="rId12"/>
    <p:sldId id="2236" r:id="rId13"/>
    <p:sldId id="2260" r:id="rId14"/>
    <p:sldId id="2262" r:id="rId15"/>
    <p:sldId id="2196" r:id="rId16"/>
    <p:sldId id="785" r:id="rId17"/>
    <p:sldId id="2182" r:id="rId18"/>
    <p:sldId id="786" r:id="rId19"/>
    <p:sldId id="2183" r:id="rId20"/>
    <p:sldId id="787" r:id="rId21"/>
    <p:sldId id="507" r:id="rId22"/>
    <p:sldId id="534" r:id="rId23"/>
    <p:sldId id="318" r:id="rId24"/>
    <p:sldId id="320" r:id="rId25"/>
    <p:sldId id="321" r:id="rId26"/>
    <p:sldId id="322" r:id="rId27"/>
    <p:sldId id="1644" r:id="rId28"/>
    <p:sldId id="1649" r:id="rId29"/>
    <p:sldId id="1650" r:id="rId30"/>
    <p:sldId id="2349" r:id="rId31"/>
    <p:sldId id="1652" r:id="rId32"/>
    <p:sldId id="1653" r:id="rId33"/>
    <p:sldId id="2033" r:id="rId34"/>
    <p:sldId id="1664" r:id="rId35"/>
    <p:sldId id="1666" r:id="rId36"/>
    <p:sldId id="1677" r:id="rId37"/>
    <p:sldId id="1678" r:id="rId38"/>
    <p:sldId id="1679" r:id="rId39"/>
    <p:sldId id="1659" r:id="rId40"/>
    <p:sldId id="535" r:id="rId41"/>
    <p:sldId id="2057" r:id="rId42"/>
    <p:sldId id="2058" r:id="rId43"/>
    <p:sldId id="2059" r:id="rId44"/>
    <p:sldId id="2060" r:id="rId45"/>
    <p:sldId id="2061" r:id="rId46"/>
    <p:sldId id="2063" r:id="rId47"/>
    <p:sldId id="2064" r:id="rId48"/>
    <p:sldId id="2065" r:id="rId49"/>
    <p:sldId id="2066" r:id="rId50"/>
    <p:sldId id="677" r:id="rId51"/>
    <p:sldId id="710" r:id="rId52"/>
    <p:sldId id="341" r:id="rId53"/>
    <p:sldId id="342" r:id="rId54"/>
    <p:sldId id="783" r:id="rId55"/>
    <p:sldId id="349" r:id="rId56"/>
    <p:sldId id="353" r:id="rId57"/>
    <p:sldId id="354" r:id="rId58"/>
    <p:sldId id="355" r:id="rId59"/>
    <p:sldId id="359" r:id="rId60"/>
    <p:sldId id="2379" r:id="rId61"/>
    <p:sldId id="2147" r:id="rId62"/>
    <p:sldId id="368" r:id="rId63"/>
    <p:sldId id="370" r:id="rId64"/>
    <p:sldId id="654" r:id="rId65"/>
    <p:sldId id="722" r:id="rId66"/>
    <p:sldId id="723" r:id="rId67"/>
    <p:sldId id="381" r:id="rId68"/>
    <p:sldId id="755" r:id="rId69"/>
    <p:sldId id="756" r:id="rId70"/>
    <p:sldId id="387" r:id="rId71"/>
    <p:sldId id="389" r:id="rId72"/>
    <p:sldId id="390" r:id="rId73"/>
    <p:sldId id="391" r:id="rId74"/>
    <p:sldId id="2295" r:id="rId75"/>
    <p:sldId id="2223" r:id="rId76"/>
    <p:sldId id="2388" r:id="rId77"/>
    <p:sldId id="2389" r:id="rId78"/>
    <p:sldId id="2390" r:id="rId79"/>
    <p:sldId id="2391" r:id="rId80"/>
    <p:sldId id="2392" r:id="rId81"/>
    <p:sldId id="2393" r:id="rId82"/>
    <p:sldId id="2387" r:id="rId83"/>
    <p:sldId id="2224" r:id="rId84"/>
    <p:sldId id="2227" r:id="rId85"/>
    <p:sldId id="2228" r:id="rId86"/>
    <p:sldId id="2230" r:id="rId87"/>
    <p:sldId id="2301" r:id="rId88"/>
    <p:sldId id="397" r:id="rId89"/>
    <p:sldId id="399" r:id="rId90"/>
    <p:sldId id="701" r:id="rId91"/>
    <p:sldId id="2340" r:id="rId92"/>
    <p:sldId id="726" r:id="rId93"/>
    <p:sldId id="2341" r:id="rId94"/>
    <p:sldId id="2342" r:id="rId95"/>
    <p:sldId id="2343" r:id="rId96"/>
    <p:sldId id="725" r:id="rId97"/>
    <p:sldId id="730" r:id="rId98"/>
    <p:sldId id="732" r:id="rId99"/>
    <p:sldId id="731" r:id="rId100"/>
    <p:sldId id="748" r:id="rId101"/>
    <p:sldId id="752" r:id="rId102"/>
    <p:sldId id="750" r:id="rId103"/>
    <p:sldId id="696" r:id="rId104"/>
    <p:sldId id="697" r:id="rId105"/>
    <p:sldId id="700" r:id="rId106"/>
    <p:sldId id="2200" r:id="rId107"/>
    <p:sldId id="2304" r:id="rId108"/>
    <p:sldId id="2344" r:id="rId109"/>
    <p:sldId id="2197" r:id="rId110"/>
    <p:sldId id="2231" r:id="rId111"/>
    <p:sldId id="2198" r:id="rId112"/>
    <p:sldId id="2232" r:id="rId113"/>
    <p:sldId id="2199" r:id="rId114"/>
    <p:sldId id="2201" r:id="rId115"/>
    <p:sldId id="2215" r:id="rId116"/>
    <p:sldId id="2202" r:id="rId117"/>
    <p:sldId id="2217" r:id="rId118"/>
    <p:sldId id="2216" r:id="rId119"/>
    <p:sldId id="2210" r:id="rId120"/>
    <p:sldId id="2307" r:id="rId121"/>
    <p:sldId id="2308" r:id="rId122"/>
    <p:sldId id="2309" r:id="rId123"/>
    <p:sldId id="2218" r:id="rId124"/>
    <p:sldId id="2219" r:id="rId125"/>
    <p:sldId id="2220" r:id="rId126"/>
    <p:sldId id="2221" r:id="rId127"/>
    <p:sldId id="2347" r:id="rId128"/>
    <p:sldId id="727" r:id="rId129"/>
    <p:sldId id="2247" r:id="rId130"/>
    <p:sldId id="2248" r:id="rId131"/>
    <p:sldId id="2249" r:id="rId132"/>
    <p:sldId id="2250" r:id="rId133"/>
    <p:sldId id="2321" r:id="rId134"/>
    <p:sldId id="2322" r:id="rId135"/>
    <p:sldId id="2324" r:id="rId136"/>
    <p:sldId id="2323" r:id="rId137"/>
    <p:sldId id="2325" r:id="rId138"/>
    <p:sldId id="2326" r:id="rId139"/>
    <p:sldId id="2328" r:id="rId140"/>
    <p:sldId id="2233" r:id="rId141"/>
    <p:sldId id="2251" r:id="rId142"/>
    <p:sldId id="2252" r:id="rId143"/>
    <p:sldId id="2235" r:id="rId144"/>
    <p:sldId id="2254" r:id="rId145"/>
    <p:sldId id="2253" r:id="rId146"/>
    <p:sldId id="2234" r:id="rId147"/>
    <p:sldId id="2257" r:id="rId148"/>
    <p:sldId id="2256" r:id="rId149"/>
    <p:sldId id="2255" r:id="rId150"/>
    <p:sldId id="2258" r:id="rId151"/>
    <p:sldId id="1930" r:id="rId152"/>
    <p:sldId id="1824" r:id="rId153"/>
    <p:sldId id="2354" r:id="rId154"/>
    <p:sldId id="2355" r:id="rId155"/>
    <p:sldId id="2356" r:id="rId156"/>
    <p:sldId id="2357" r:id="rId157"/>
    <p:sldId id="2358" r:id="rId158"/>
    <p:sldId id="2359" r:id="rId159"/>
    <p:sldId id="2360" r:id="rId160"/>
    <p:sldId id="2361" r:id="rId161"/>
    <p:sldId id="2362" r:id="rId162"/>
    <p:sldId id="2363" r:id="rId163"/>
    <p:sldId id="2364" r:id="rId164"/>
    <p:sldId id="2365" r:id="rId165"/>
    <p:sldId id="1980" r:id="rId166"/>
    <p:sldId id="1944" r:id="rId167"/>
    <p:sldId id="1945" r:id="rId168"/>
    <p:sldId id="1982" r:id="rId169"/>
    <p:sldId id="1981" r:id="rId170"/>
    <p:sldId id="1946" r:id="rId171"/>
    <p:sldId id="1984" r:id="rId172"/>
    <p:sldId id="1983" r:id="rId173"/>
    <p:sldId id="1947" r:id="rId174"/>
    <p:sldId id="1985" r:id="rId175"/>
    <p:sldId id="2366" r:id="rId176"/>
    <p:sldId id="1948" r:id="rId177"/>
    <p:sldId id="1987" r:id="rId178"/>
    <p:sldId id="1986" r:id="rId179"/>
    <p:sldId id="1949" r:id="rId180"/>
    <p:sldId id="1989" r:id="rId181"/>
    <p:sldId id="1988" r:id="rId182"/>
    <p:sldId id="2367" r:id="rId183"/>
    <p:sldId id="1950" r:id="rId184"/>
    <p:sldId id="1991" r:id="rId185"/>
    <p:sldId id="1990" r:id="rId186"/>
    <p:sldId id="1951" r:id="rId187"/>
    <p:sldId id="1993" r:id="rId188"/>
    <p:sldId id="1992" r:id="rId189"/>
    <p:sldId id="1952" r:id="rId190"/>
    <p:sldId id="1994" r:id="rId191"/>
    <p:sldId id="2368" r:id="rId192"/>
    <p:sldId id="2369" r:id="rId193"/>
    <p:sldId id="1953" r:id="rId194"/>
    <p:sldId id="1999" r:id="rId195"/>
    <p:sldId id="1998" r:id="rId196"/>
    <p:sldId id="1997" r:id="rId197"/>
    <p:sldId id="1996" r:id="rId198"/>
    <p:sldId id="1995" r:id="rId199"/>
    <p:sldId id="2370" r:id="rId200"/>
    <p:sldId id="2371" r:id="rId201"/>
    <p:sldId id="2372" r:id="rId202"/>
    <p:sldId id="2373" r:id="rId203"/>
    <p:sldId id="2374" r:id="rId204"/>
    <p:sldId id="2375" r:id="rId205"/>
    <p:sldId id="2010" r:id="rId206"/>
    <p:sldId id="2009" r:id="rId207"/>
    <p:sldId id="2008" r:id="rId208"/>
    <p:sldId id="2011" r:id="rId209"/>
    <p:sldId id="2007" r:id="rId210"/>
    <p:sldId id="2006" r:id="rId211"/>
    <p:sldId id="2024" r:id="rId212"/>
    <p:sldId id="2376" r:id="rId213"/>
    <p:sldId id="2021" r:id="rId214"/>
    <p:sldId id="2020" r:id="rId215"/>
    <p:sldId id="2019" r:id="rId216"/>
    <p:sldId id="2018" r:id="rId217"/>
    <p:sldId id="2017" r:id="rId218"/>
    <p:sldId id="2016" r:id="rId219"/>
    <p:sldId id="2015" r:id="rId220"/>
    <p:sldId id="2014" r:id="rId221"/>
    <p:sldId id="2013" r:id="rId222"/>
    <p:sldId id="2012" r:id="rId223"/>
    <p:sldId id="2022" r:id="rId224"/>
    <p:sldId id="2377" r:id="rId225"/>
    <p:sldId id="2023" r:id="rId226"/>
    <p:sldId id="2378" r:id="rId227"/>
    <p:sldId id="2385" r:id="rId228"/>
  </p:sldIdLst>
  <p:sldSz cx="10287000" cy="6858000" type="35mm"/>
  <p:notesSz cx="7172325" cy="9313863"/>
  <p:defaultTextStyle>
    <a:defPPr>
      <a:defRPr lang="en-US"/>
    </a:defPPr>
    <a:lvl1pPr algn="l" rtl="0" fontAlgn="base">
      <a:spcBef>
        <a:spcPct val="0"/>
      </a:spcBef>
      <a:spcAft>
        <a:spcPct val="0"/>
      </a:spcAft>
      <a:defRPr sz="2400" b="1" kern="1200">
        <a:solidFill>
          <a:srgbClr val="FFFF00"/>
        </a:solidFill>
        <a:latin typeface="Garamond" pitchFamily="18" charset="0"/>
        <a:ea typeface="+mn-ea"/>
        <a:cs typeface="Arial" charset="0"/>
      </a:defRPr>
    </a:lvl1pPr>
    <a:lvl2pPr marL="457200" algn="l" rtl="0" fontAlgn="base">
      <a:spcBef>
        <a:spcPct val="0"/>
      </a:spcBef>
      <a:spcAft>
        <a:spcPct val="0"/>
      </a:spcAft>
      <a:defRPr sz="2400" b="1" kern="1200">
        <a:solidFill>
          <a:srgbClr val="FFFF00"/>
        </a:solidFill>
        <a:latin typeface="Garamond" pitchFamily="18" charset="0"/>
        <a:ea typeface="+mn-ea"/>
        <a:cs typeface="Arial" charset="0"/>
      </a:defRPr>
    </a:lvl2pPr>
    <a:lvl3pPr marL="914400" algn="l" rtl="0" fontAlgn="base">
      <a:spcBef>
        <a:spcPct val="0"/>
      </a:spcBef>
      <a:spcAft>
        <a:spcPct val="0"/>
      </a:spcAft>
      <a:defRPr sz="2400" b="1" kern="1200">
        <a:solidFill>
          <a:srgbClr val="FFFF00"/>
        </a:solidFill>
        <a:latin typeface="Garamond" pitchFamily="18" charset="0"/>
        <a:ea typeface="+mn-ea"/>
        <a:cs typeface="Arial" charset="0"/>
      </a:defRPr>
    </a:lvl3pPr>
    <a:lvl4pPr marL="1371600" algn="l" rtl="0" fontAlgn="base">
      <a:spcBef>
        <a:spcPct val="0"/>
      </a:spcBef>
      <a:spcAft>
        <a:spcPct val="0"/>
      </a:spcAft>
      <a:defRPr sz="2400" b="1" kern="1200">
        <a:solidFill>
          <a:srgbClr val="FFFF00"/>
        </a:solidFill>
        <a:latin typeface="Garamond" pitchFamily="18" charset="0"/>
        <a:ea typeface="+mn-ea"/>
        <a:cs typeface="Arial" charset="0"/>
      </a:defRPr>
    </a:lvl4pPr>
    <a:lvl5pPr marL="1828800" algn="l" rtl="0" fontAlgn="base">
      <a:spcBef>
        <a:spcPct val="0"/>
      </a:spcBef>
      <a:spcAft>
        <a:spcPct val="0"/>
      </a:spcAft>
      <a:defRPr sz="2400" b="1" kern="1200">
        <a:solidFill>
          <a:srgbClr val="FFFF00"/>
        </a:solidFill>
        <a:latin typeface="Garamond" pitchFamily="18" charset="0"/>
        <a:ea typeface="+mn-ea"/>
        <a:cs typeface="Arial" charset="0"/>
      </a:defRPr>
    </a:lvl5pPr>
    <a:lvl6pPr marL="2286000" algn="l" defTabSz="914400" rtl="0" eaLnBrk="1" latinLnBrk="0" hangingPunct="1">
      <a:defRPr sz="2400" b="1" kern="1200">
        <a:solidFill>
          <a:srgbClr val="FFFF00"/>
        </a:solidFill>
        <a:latin typeface="Garamond" pitchFamily="18" charset="0"/>
        <a:ea typeface="+mn-ea"/>
        <a:cs typeface="Arial" charset="0"/>
      </a:defRPr>
    </a:lvl6pPr>
    <a:lvl7pPr marL="2743200" algn="l" defTabSz="914400" rtl="0" eaLnBrk="1" latinLnBrk="0" hangingPunct="1">
      <a:defRPr sz="2400" b="1" kern="1200">
        <a:solidFill>
          <a:srgbClr val="FFFF00"/>
        </a:solidFill>
        <a:latin typeface="Garamond" pitchFamily="18" charset="0"/>
        <a:ea typeface="+mn-ea"/>
        <a:cs typeface="Arial" charset="0"/>
      </a:defRPr>
    </a:lvl7pPr>
    <a:lvl8pPr marL="3200400" algn="l" defTabSz="914400" rtl="0" eaLnBrk="1" latinLnBrk="0" hangingPunct="1">
      <a:defRPr sz="2400" b="1" kern="1200">
        <a:solidFill>
          <a:srgbClr val="FFFF00"/>
        </a:solidFill>
        <a:latin typeface="Garamond" pitchFamily="18" charset="0"/>
        <a:ea typeface="+mn-ea"/>
        <a:cs typeface="Arial" charset="0"/>
      </a:defRPr>
    </a:lvl8pPr>
    <a:lvl9pPr marL="3657600" algn="l" defTabSz="914400" rtl="0" eaLnBrk="1" latinLnBrk="0" hangingPunct="1">
      <a:defRPr sz="2400" b="1" kern="1200">
        <a:solidFill>
          <a:srgbClr val="FFFF00"/>
        </a:solidFill>
        <a:latin typeface="Garamond" pitchFamily="18" charset="0"/>
        <a:ea typeface="+mn-ea"/>
        <a:cs typeface="Arial" charset="0"/>
      </a:defRPr>
    </a:lvl9pPr>
  </p:defaultTextStyle>
  <p:extLst>
    <p:ext uri="{EFAFB233-063F-42B5-8137-9DF3F51BA10A}">
      <p15:sldGuideLst xmlns:p15="http://schemas.microsoft.com/office/powerpoint/2012/main">
        <p15:guide id="1" orient="horz" pos="1536">
          <p15:clr>
            <a:srgbClr val="A4A3A4"/>
          </p15:clr>
        </p15:guide>
        <p15:guide id="2" pos="3240">
          <p15:clr>
            <a:srgbClr val="A4A3A4"/>
          </p15:clr>
        </p15:guide>
      </p15:sldGuideLst>
    </p:ext>
    <p:ext uri="{2D200454-40CA-4A62-9FC3-DE9A4176ACB9}">
      <p15:notesGuideLst xmlns:p15="http://schemas.microsoft.com/office/powerpoint/2012/main">
        <p15:guide id="1" orient="horz" pos="2202" userDrawn="1">
          <p15:clr>
            <a:srgbClr val="A4A3A4"/>
          </p15:clr>
        </p15:guide>
        <p15:guide id="2" pos="301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CC00"/>
    <a:srgbClr val="FF9900"/>
    <a:srgbClr val="BA020B"/>
    <a:srgbClr val="00FF00"/>
    <a:srgbClr val="800000"/>
    <a:srgbClr val="FFFF00"/>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4DDB81-B6DB-4762-BBD6-906B2CFD3CEF}" v="1" dt="2022-09-22T16:20:51.0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6" autoAdjust="0"/>
    <p:restoredTop sz="86424" autoAdjust="0"/>
  </p:normalViewPr>
  <p:slideViewPr>
    <p:cSldViewPr>
      <p:cViewPr varScale="1">
        <p:scale>
          <a:sx n="96" d="100"/>
          <a:sy n="96" d="100"/>
        </p:scale>
        <p:origin x="1128" y="96"/>
      </p:cViewPr>
      <p:guideLst>
        <p:guide orient="horz" pos="1536"/>
        <p:guide pos="32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p:scale>
          <a:sx n="75" d="100"/>
          <a:sy n="75" d="100"/>
        </p:scale>
        <p:origin x="-1380" y="360"/>
      </p:cViewPr>
      <p:guideLst>
        <p:guide orient="horz" pos="2202"/>
        <p:guide pos="3012"/>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notesMaster" Target="notesMasters/notesMaster1.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handoutMaster" Target="handoutMasters/handoutMaster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95" Type="http://schemas.openxmlformats.org/officeDocument/2006/relationships/slide" Target="slides/slide194.xml"/><Relationship Id="rId209" Type="http://schemas.openxmlformats.org/officeDocument/2006/relationships/slide" Target="slides/slide208.xml"/><Relationship Id="rId190" Type="http://schemas.openxmlformats.org/officeDocument/2006/relationships/slide" Target="slides/slide189.xml"/><Relationship Id="rId204" Type="http://schemas.openxmlformats.org/officeDocument/2006/relationships/slide" Target="slides/slide203.xml"/><Relationship Id="rId220" Type="http://schemas.openxmlformats.org/officeDocument/2006/relationships/slide" Target="slides/slide219.xml"/><Relationship Id="rId225" Type="http://schemas.openxmlformats.org/officeDocument/2006/relationships/slide" Target="slides/slide224.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microsoft.com/office/2015/10/relationships/revisionInfo" Target="revisionInfo.xml"/><Relationship Id="rId26" Type="http://schemas.openxmlformats.org/officeDocument/2006/relationships/slide" Target="slides/slide25.xml"/><Relationship Id="rId231" Type="http://schemas.openxmlformats.org/officeDocument/2006/relationships/presProps" Target="presProp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viewProps" Target="viewProp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theme" Target="theme/theme1.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microsoft.com/office/2016/11/relationships/changesInfo" Target="changesInfos/changesInfo1.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udre Midura" userId="5ba967d9-7a1b-411d-ab6d-a7892f58b68a" providerId="ADAL" clId="{594DDB81-B6DB-4762-BBD6-906B2CFD3CEF}"/>
    <pc:docChg chg="modSld modNotesMaster modHandout">
      <pc:chgData name="Audre Midura" userId="5ba967d9-7a1b-411d-ab6d-a7892f58b68a" providerId="ADAL" clId="{594DDB81-B6DB-4762-BBD6-906B2CFD3CEF}" dt="2022-09-22T16:20:51.012" v="0"/>
      <pc:docMkLst>
        <pc:docMk/>
      </pc:docMkLst>
      <pc:sldChg chg="modNotes">
        <pc:chgData name="Audre Midura" userId="5ba967d9-7a1b-411d-ab6d-a7892f58b68a" providerId="ADAL" clId="{594DDB81-B6DB-4762-BBD6-906B2CFD3CEF}" dt="2022-09-22T16:20:51.012" v="0"/>
        <pc:sldMkLst>
          <pc:docMk/>
          <pc:sldMk cId="4130678137" sldId="318"/>
        </pc:sldMkLst>
      </pc:sldChg>
      <pc:sldChg chg="modNotes">
        <pc:chgData name="Audre Midura" userId="5ba967d9-7a1b-411d-ab6d-a7892f58b68a" providerId="ADAL" clId="{594DDB81-B6DB-4762-BBD6-906B2CFD3CEF}" dt="2022-09-22T16:20:51.012" v="0"/>
        <pc:sldMkLst>
          <pc:docMk/>
          <pc:sldMk cId="63386147" sldId="320"/>
        </pc:sldMkLst>
      </pc:sldChg>
      <pc:sldChg chg="modNotes">
        <pc:chgData name="Audre Midura" userId="5ba967d9-7a1b-411d-ab6d-a7892f58b68a" providerId="ADAL" clId="{594DDB81-B6DB-4762-BBD6-906B2CFD3CEF}" dt="2022-09-22T16:20:51.012" v="0"/>
        <pc:sldMkLst>
          <pc:docMk/>
          <pc:sldMk cId="1267975430" sldId="321"/>
        </pc:sldMkLst>
      </pc:sldChg>
      <pc:sldChg chg="modNotes">
        <pc:chgData name="Audre Midura" userId="5ba967d9-7a1b-411d-ab6d-a7892f58b68a" providerId="ADAL" clId="{594DDB81-B6DB-4762-BBD6-906B2CFD3CEF}" dt="2022-09-22T16:20:51.012" v="0"/>
        <pc:sldMkLst>
          <pc:docMk/>
          <pc:sldMk cId="3903228689" sldId="322"/>
        </pc:sldMkLst>
      </pc:sldChg>
      <pc:sldChg chg="modNotes">
        <pc:chgData name="Audre Midura" userId="5ba967d9-7a1b-411d-ab6d-a7892f58b68a" providerId="ADAL" clId="{594DDB81-B6DB-4762-BBD6-906B2CFD3CEF}" dt="2022-09-22T16:20:51.012" v="0"/>
        <pc:sldMkLst>
          <pc:docMk/>
          <pc:sldMk cId="2362422248" sldId="354"/>
        </pc:sldMkLst>
      </pc:sldChg>
      <pc:sldChg chg="modNotes">
        <pc:chgData name="Audre Midura" userId="5ba967d9-7a1b-411d-ab6d-a7892f58b68a" providerId="ADAL" clId="{594DDB81-B6DB-4762-BBD6-906B2CFD3CEF}" dt="2022-09-22T16:20:51.012" v="0"/>
        <pc:sldMkLst>
          <pc:docMk/>
          <pc:sldMk cId="496288879" sldId="355"/>
        </pc:sldMkLst>
      </pc:sldChg>
      <pc:sldChg chg="modNotes">
        <pc:chgData name="Audre Midura" userId="5ba967d9-7a1b-411d-ab6d-a7892f58b68a" providerId="ADAL" clId="{594DDB81-B6DB-4762-BBD6-906B2CFD3CEF}" dt="2022-09-22T16:20:51.012" v="0"/>
        <pc:sldMkLst>
          <pc:docMk/>
          <pc:sldMk cId="2083196410" sldId="359"/>
        </pc:sldMkLst>
      </pc:sldChg>
      <pc:sldChg chg="modNotes">
        <pc:chgData name="Audre Midura" userId="5ba967d9-7a1b-411d-ab6d-a7892f58b68a" providerId="ADAL" clId="{594DDB81-B6DB-4762-BBD6-906B2CFD3CEF}" dt="2022-09-22T16:20:51.012" v="0"/>
        <pc:sldMkLst>
          <pc:docMk/>
          <pc:sldMk cId="2988398723" sldId="368"/>
        </pc:sldMkLst>
      </pc:sldChg>
      <pc:sldChg chg="modNotes">
        <pc:chgData name="Audre Midura" userId="5ba967d9-7a1b-411d-ab6d-a7892f58b68a" providerId="ADAL" clId="{594DDB81-B6DB-4762-BBD6-906B2CFD3CEF}" dt="2022-09-22T16:20:51.012" v="0"/>
        <pc:sldMkLst>
          <pc:docMk/>
          <pc:sldMk cId="1769512769" sldId="370"/>
        </pc:sldMkLst>
      </pc:sldChg>
      <pc:sldChg chg="modNotes">
        <pc:chgData name="Audre Midura" userId="5ba967d9-7a1b-411d-ab6d-a7892f58b68a" providerId="ADAL" clId="{594DDB81-B6DB-4762-BBD6-906B2CFD3CEF}" dt="2022-09-22T16:20:51.012" v="0"/>
        <pc:sldMkLst>
          <pc:docMk/>
          <pc:sldMk cId="1996141480" sldId="381"/>
        </pc:sldMkLst>
      </pc:sldChg>
      <pc:sldChg chg="modNotes">
        <pc:chgData name="Audre Midura" userId="5ba967d9-7a1b-411d-ab6d-a7892f58b68a" providerId="ADAL" clId="{594DDB81-B6DB-4762-BBD6-906B2CFD3CEF}" dt="2022-09-22T16:20:51.012" v="0"/>
        <pc:sldMkLst>
          <pc:docMk/>
          <pc:sldMk cId="128859998" sldId="387"/>
        </pc:sldMkLst>
      </pc:sldChg>
      <pc:sldChg chg="modNotes">
        <pc:chgData name="Audre Midura" userId="5ba967d9-7a1b-411d-ab6d-a7892f58b68a" providerId="ADAL" clId="{594DDB81-B6DB-4762-BBD6-906B2CFD3CEF}" dt="2022-09-22T16:20:51.012" v="0"/>
        <pc:sldMkLst>
          <pc:docMk/>
          <pc:sldMk cId="596313596" sldId="397"/>
        </pc:sldMkLst>
      </pc:sldChg>
      <pc:sldChg chg="modNotes">
        <pc:chgData name="Audre Midura" userId="5ba967d9-7a1b-411d-ab6d-a7892f58b68a" providerId="ADAL" clId="{594DDB81-B6DB-4762-BBD6-906B2CFD3CEF}" dt="2022-09-22T16:20:51.012" v="0"/>
        <pc:sldMkLst>
          <pc:docMk/>
          <pc:sldMk cId="270259898" sldId="399"/>
        </pc:sldMkLst>
      </pc:sldChg>
      <pc:sldChg chg="modNotes">
        <pc:chgData name="Audre Midura" userId="5ba967d9-7a1b-411d-ab6d-a7892f58b68a" providerId="ADAL" clId="{594DDB81-B6DB-4762-BBD6-906B2CFD3CEF}" dt="2022-09-22T16:20:51.012" v="0"/>
        <pc:sldMkLst>
          <pc:docMk/>
          <pc:sldMk cId="3565883340" sldId="532"/>
        </pc:sldMkLst>
      </pc:sldChg>
      <pc:sldChg chg="modNotes">
        <pc:chgData name="Audre Midura" userId="5ba967d9-7a1b-411d-ab6d-a7892f58b68a" providerId="ADAL" clId="{594DDB81-B6DB-4762-BBD6-906B2CFD3CEF}" dt="2022-09-22T16:20:51.012" v="0"/>
        <pc:sldMkLst>
          <pc:docMk/>
          <pc:sldMk cId="1101928109" sldId="534"/>
        </pc:sldMkLst>
      </pc:sldChg>
      <pc:sldChg chg="modNotes">
        <pc:chgData name="Audre Midura" userId="5ba967d9-7a1b-411d-ab6d-a7892f58b68a" providerId="ADAL" clId="{594DDB81-B6DB-4762-BBD6-906B2CFD3CEF}" dt="2022-09-22T16:20:51.012" v="0"/>
        <pc:sldMkLst>
          <pc:docMk/>
          <pc:sldMk cId="4216227170" sldId="1944"/>
        </pc:sldMkLst>
      </pc:sldChg>
      <pc:sldChg chg="modNotes">
        <pc:chgData name="Audre Midura" userId="5ba967d9-7a1b-411d-ab6d-a7892f58b68a" providerId="ADAL" clId="{594DDB81-B6DB-4762-BBD6-906B2CFD3CEF}" dt="2022-09-22T16:20:51.012" v="0"/>
        <pc:sldMkLst>
          <pc:docMk/>
          <pc:sldMk cId="2881026438" sldId="1945"/>
        </pc:sldMkLst>
      </pc:sldChg>
      <pc:sldChg chg="modNotes">
        <pc:chgData name="Audre Midura" userId="5ba967d9-7a1b-411d-ab6d-a7892f58b68a" providerId="ADAL" clId="{594DDB81-B6DB-4762-BBD6-906B2CFD3CEF}" dt="2022-09-22T16:20:51.012" v="0"/>
        <pc:sldMkLst>
          <pc:docMk/>
          <pc:sldMk cId="1184751727" sldId="1946"/>
        </pc:sldMkLst>
      </pc:sldChg>
      <pc:sldChg chg="modNotes">
        <pc:chgData name="Audre Midura" userId="5ba967d9-7a1b-411d-ab6d-a7892f58b68a" providerId="ADAL" clId="{594DDB81-B6DB-4762-BBD6-906B2CFD3CEF}" dt="2022-09-22T16:20:51.012" v="0"/>
        <pc:sldMkLst>
          <pc:docMk/>
          <pc:sldMk cId="935118067" sldId="1947"/>
        </pc:sldMkLst>
      </pc:sldChg>
      <pc:sldChg chg="modNotes">
        <pc:chgData name="Audre Midura" userId="5ba967d9-7a1b-411d-ab6d-a7892f58b68a" providerId="ADAL" clId="{594DDB81-B6DB-4762-BBD6-906B2CFD3CEF}" dt="2022-09-22T16:20:51.012" v="0"/>
        <pc:sldMkLst>
          <pc:docMk/>
          <pc:sldMk cId="1000464815" sldId="1948"/>
        </pc:sldMkLst>
      </pc:sldChg>
      <pc:sldChg chg="modNotes">
        <pc:chgData name="Audre Midura" userId="5ba967d9-7a1b-411d-ab6d-a7892f58b68a" providerId="ADAL" clId="{594DDB81-B6DB-4762-BBD6-906B2CFD3CEF}" dt="2022-09-22T16:20:51.012" v="0"/>
        <pc:sldMkLst>
          <pc:docMk/>
          <pc:sldMk cId="2292089603" sldId="1949"/>
        </pc:sldMkLst>
      </pc:sldChg>
      <pc:sldChg chg="modNotes">
        <pc:chgData name="Audre Midura" userId="5ba967d9-7a1b-411d-ab6d-a7892f58b68a" providerId="ADAL" clId="{594DDB81-B6DB-4762-BBD6-906B2CFD3CEF}" dt="2022-09-22T16:20:51.012" v="0"/>
        <pc:sldMkLst>
          <pc:docMk/>
          <pc:sldMk cId="115596136" sldId="1950"/>
        </pc:sldMkLst>
      </pc:sldChg>
      <pc:sldChg chg="modNotes">
        <pc:chgData name="Audre Midura" userId="5ba967d9-7a1b-411d-ab6d-a7892f58b68a" providerId="ADAL" clId="{594DDB81-B6DB-4762-BBD6-906B2CFD3CEF}" dt="2022-09-22T16:20:51.012" v="0"/>
        <pc:sldMkLst>
          <pc:docMk/>
          <pc:sldMk cId="2228271417" sldId="1951"/>
        </pc:sldMkLst>
      </pc:sldChg>
      <pc:sldChg chg="modNotes">
        <pc:chgData name="Audre Midura" userId="5ba967d9-7a1b-411d-ab6d-a7892f58b68a" providerId="ADAL" clId="{594DDB81-B6DB-4762-BBD6-906B2CFD3CEF}" dt="2022-09-22T16:20:51.012" v="0"/>
        <pc:sldMkLst>
          <pc:docMk/>
          <pc:sldMk cId="2357226192" sldId="1952"/>
        </pc:sldMkLst>
      </pc:sldChg>
      <pc:sldChg chg="modNotes">
        <pc:chgData name="Audre Midura" userId="5ba967d9-7a1b-411d-ab6d-a7892f58b68a" providerId="ADAL" clId="{594DDB81-B6DB-4762-BBD6-906B2CFD3CEF}" dt="2022-09-22T16:20:51.012" v="0"/>
        <pc:sldMkLst>
          <pc:docMk/>
          <pc:sldMk cId="2537441669" sldId="1953"/>
        </pc:sldMkLst>
      </pc:sldChg>
      <pc:sldChg chg="modNotes">
        <pc:chgData name="Audre Midura" userId="5ba967d9-7a1b-411d-ab6d-a7892f58b68a" providerId="ADAL" clId="{594DDB81-B6DB-4762-BBD6-906B2CFD3CEF}" dt="2022-09-22T16:20:51.012" v="0"/>
        <pc:sldMkLst>
          <pc:docMk/>
          <pc:sldMk cId="1876103915" sldId="1980"/>
        </pc:sldMkLst>
      </pc:sldChg>
      <pc:sldChg chg="modNotes">
        <pc:chgData name="Audre Midura" userId="5ba967d9-7a1b-411d-ab6d-a7892f58b68a" providerId="ADAL" clId="{594DDB81-B6DB-4762-BBD6-906B2CFD3CEF}" dt="2022-09-22T16:20:51.012" v="0"/>
        <pc:sldMkLst>
          <pc:docMk/>
          <pc:sldMk cId="1259820233" sldId="1981"/>
        </pc:sldMkLst>
      </pc:sldChg>
      <pc:sldChg chg="modNotes">
        <pc:chgData name="Audre Midura" userId="5ba967d9-7a1b-411d-ab6d-a7892f58b68a" providerId="ADAL" clId="{594DDB81-B6DB-4762-BBD6-906B2CFD3CEF}" dt="2022-09-22T16:20:51.012" v="0"/>
        <pc:sldMkLst>
          <pc:docMk/>
          <pc:sldMk cId="713452757" sldId="1982"/>
        </pc:sldMkLst>
      </pc:sldChg>
      <pc:sldChg chg="modNotes">
        <pc:chgData name="Audre Midura" userId="5ba967d9-7a1b-411d-ab6d-a7892f58b68a" providerId="ADAL" clId="{594DDB81-B6DB-4762-BBD6-906B2CFD3CEF}" dt="2022-09-22T16:20:51.012" v="0"/>
        <pc:sldMkLst>
          <pc:docMk/>
          <pc:sldMk cId="282447645" sldId="1983"/>
        </pc:sldMkLst>
      </pc:sldChg>
      <pc:sldChg chg="modNotes">
        <pc:chgData name="Audre Midura" userId="5ba967d9-7a1b-411d-ab6d-a7892f58b68a" providerId="ADAL" clId="{594DDB81-B6DB-4762-BBD6-906B2CFD3CEF}" dt="2022-09-22T16:20:51.012" v="0"/>
        <pc:sldMkLst>
          <pc:docMk/>
          <pc:sldMk cId="918072288" sldId="1984"/>
        </pc:sldMkLst>
      </pc:sldChg>
      <pc:sldChg chg="modNotes">
        <pc:chgData name="Audre Midura" userId="5ba967d9-7a1b-411d-ab6d-a7892f58b68a" providerId="ADAL" clId="{594DDB81-B6DB-4762-BBD6-906B2CFD3CEF}" dt="2022-09-22T16:20:51.012" v="0"/>
        <pc:sldMkLst>
          <pc:docMk/>
          <pc:sldMk cId="933382486" sldId="1985"/>
        </pc:sldMkLst>
      </pc:sldChg>
      <pc:sldChg chg="modNotes">
        <pc:chgData name="Audre Midura" userId="5ba967d9-7a1b-411d-ab6d-a7892f58b68a" providerId="ADAL" clId="{594DDB81-B6DB-4762-BBD6-906B2CFD3CEF}" dt="2022-09-22T16:20:51.012" v="0"/>
        <pc:sldMkLst>
          <pc:docMk/>
          <pc:sldMk cId="3349908137" sldId="1986"/>
        </pc:sldMkLst>
      </pc:sldChg>
      <pc:sldChg chg="modNotes">
        <pc:chgData name="Audre Midura" userId="5ba967d9-7a1b-411d-ab6d-a7892f58b68a" providerId="ADAL" clId="{594DDB81-B6DB-4762-BBD6-906B2CFD3CEF}" dt="2022-09-22T16:20:51.012" v="0"/>
        <pc:sldMkLst>
          <pc:docMk/>
          <pc:sldMk cId="1408257109" sldId="1987"/>
        </pc:sldMkLst>
      </pc:sldChg>
      <pc:sldChg chg="modNotes">
        <pc:chgData name="Audre Midura" userId="5ba967d9-7a1b-411d-ab6d-a7892f58b68a" providerId="ADAL" clId="{594DDB81-B6DB-4762-BBD6-906B2CFD3CEF}" dt="2022-09-22T16:20:51.012" v="0"/>
        <pc:sldMkLst>
          <pc:docMk/>
          <pc:sldMk cId="3452598772" sldId="1988"/>
        </pc:sldMkLst>
      </pc:sldChg>
      <pc:sldChg chg="modNotes">
        <pc:chgData name="Audre Midura" userId="5ba967d9-7a1b-411d-ab6d-a7892f58b68a" providerId="ADAL" clId="{594DDB81-B6DB-4762-BBD6-906B2CFD3CEF}" dt="2022-09-22T16:20:51.012" v="0"/>
        <pc:sldMkLst>
          <pc:docMk/>
          <pc:sldMk cId="530467893" sldId="1989"/>
        </pc:sldMkLst>
      </pc:sldChg>
      <pc:sldChg chg="modNotes">
        <pc:chgData name="Audre Midura" userId="5ba967d9-7a1b-411d-ab6d-a7892f58b68a" providerId="ADAL" clId="{594DDB81-B6DB-4762-BBD6-906B2CFD3CEF}" dt="2022-09-22T16:20:51.012" v="0"/>
        <pc:sldMkLst>
          <pc:docMk/>
          <pc:sldMk cId="3434977524" sldId="1990"/>
        </pc:sldMkLst>
      </pc:sldChg>
      <pc:sldChg chg="modNotes">
        <pc:chgData name="Audre Midura" userId="5ba967d9-7a1b-411d-ab6d-a7892f58b68a" providerId="ADAL" clId="{594DDB81-B6DB-4762-BBD6-906B2CFD3CEF}" dt="2022-09-22T16:20:51.012" v="0"/>
        <pc:sldMkLst>
          <pc:docMk/>
          <pc:sldMk cId="4111251739" sldId="1991"/>
        </pc:sldMkLst>
      </pc:sldChg>
      <pc:sldChg chg="modNotes">
        <pc:chgData name="Audre Midura" userId="5ba967d9-7a1b-411d-ab6d-a7892f58b68a" providerId="ADAL" clId="{594DDB81-B6DB-4762-BBD6-906B2CFD3CEF}" dt="2022-09-22T16:20:51.012" v="0"/>
        <pc:sldMkLst>
          <pc:docMk/>
          <pc:sldMk cId="2320738329" sldId="1992"/>
        </pc:sldMkLst>
      </pc:sldChg>
      <pc:sldChg chg="modNotes">
        <pc:chgData name="Audre Midura" userId="5ba967d9-7a1b-411d-ab6d-a7892f58b68a" providerId="ADAL" clId="{594DDB81-B6DB-4762-BBD6-906B2CFD3CEF}" dt="2022-09-22T16:20:51.012" v="0"/>
        <pc:sldMkLst>
          <pc:docMk/>
          <pc:sldMk cId="2238947996" sldId="1993"/>
        </pc:sldMkLst>
      </pc:sldChg>
      <pc:sldChg chg="modNotes">
        <pc:chgData name="Audre Midura" userId="5ba967d9-7a1b-411d-ab6d-a7892f58b68a" providerId="ADAL" clId="{594DDB81-B6DB-4762-BBD6-906B2CFD3CEF}" dt="2022-09-22T16:20:51.012" v="0"/>
        <pc:sldMkLst>
          <pc:docMk/>
          <pc:sldMk cId="3602953848" sldId="1994"/>
        </pc:sldMkLst>
      </pc:sldChg>
      <pc:sldChg chg="modNotes">
        <pc:chgData name="Audre Midura" userId="5ba967d9-7a1b-411d-ab6d-a7892f58b68a" providerId="ADAL" clId="{594DDB81-B6DB-4762-BBD6-906B2CFD3CEF}" dt="2022-09-22T16:20:51.012" v="0"/>
        <pc:sldMkLst>
          <pc:docMk/>
          <pc:sldMk cId="1152660474" sldId="1995"/>
        </pc:sldMkLst>
      </pc:sldChg>
      <pc:sldChg chg="modNotes">
        <pc:chgData name="Audre Midura" userId="5ba967d9-7a1b-411d-ab6d-a7892f58b68a" providerId="ADAL" clId="{594DDB81-B6DB-4762-BBD6-906B2CFD3CEF}" dt="2022-09-22T16:20:51.012" v="0"/>
        <pc:sldMkLst>
          <pc:docMk/>
          <pc:sldMk cId="866759452" sldId="1996"/>
        </pc:sldMkLst>
      </pc:sldChg>
      <pc:sldChg chg="modNotes">
        <pc:chgData name="Audre Midura" userId="5ba967d9-7a1b-411d-ab6d-a7892f58b68a" providerId="ADAL" clId="{594DDB81-B6DB-4762-BBD6-906B2CFD3CEF}" dt="2022-09-22T16:20:51.012" v="0"/>
        <pc:sldMkLst>
          <pc:docMk/>
          <pc:sldMk cId="4070042853" sldId="1997"/>
        </pc:sldMkLst>
      </pc:sldChg>
      <pc:sldChg chg="modNotes">
        <pc:chgData name="Audre Midura" userId="5ba967d9-7a1b-411d-ab6d-a7892f58b68a" providerId="ADAL" clId="{594DDB81-B6DB-4762-BBD6-906B2CFD3CEF}" dt="2022-09-22T16:20:51.012" v="0"/>
        <pc:sldMkLst>
          <pc:docMk/>
          <pc:sldMk cId="1444987032" sldId="1998"/>
        </pc:sldMkLst>
      </pc:sldChg>
      <pc:sldChg chg="modNotes">
        <pc:chgData name="Audre Midura" userId="5ba967d9-7a1b-411d-ab6d-a7892f58b68a" providerId="ADAL" clId="{594DDB81-B6DB-4762-BBD6-906B2CFD3CEF}" dt="2022-09-22T16:20:51.012" v="0"/>
        <pc:sldMkLst>
          <pc:docMk/>
          <pc:sldMk cId="3572260112" sldId="1999"/>
        </pc:sldMkLst>
      </pc:sldChg>
      <pc:sldChg chg="modNotes">
        <pc:chgData name="Audre Midura" userId="5ba967d9-7a1b-411d-ab6d-a7892f58b68a" providerId="ADAL" clId="{594DDB81-B6DB-4762-BBD6-906B2CFD3CEF}" dt="2022-09-22T16:20:51.012" v="0"/>
        <pc:sldMkLst>
          <pc:docMk/>
          <pc:sldMk cId="4207348668" sldId="2295"/>
        </pc:sldMkLst>
      </pc:sldChg>
      <pc:sldChg chg="modNotes">
        <pc:chgData name="Audre Midura" userId="5ba967d9-7a1b-411d-ab6d-a7892f58b68a" providerId="ADAL" clId="{594DDB81-B6DB-4762-BBD6-906B2CFD3CEF}" dt="2022-09-22T16:20:51.012" v="0"/>
        <pc:sldMkLst>
          <pc:docMk/>
          <pc:sldMk cId="1731585593" sldId="2301"/>
        </pc:sldMkLst>
      </pc:sldChg>
      <pc:sldChg chg="modNotes">
        <pc:chgData name="Audre Midura" userId="5ba967d9-7a1b-411d-ab6d-a7892f58b68a" providerId="ADAL" clId="{594DDB81-B6DB-4762-BBD6-906B2CFD3CEF}" dt="2022-09-22T16:20:51.012" v="0"/>
        <pc:sldMkLst>
          <pc:docMk/>
          <pc:sldMk cId="2836380533" sldId="2354"/>
        </pc:sldMkLst>
      </pc:sldChg>
      <pc:sldChg chg="modNotes">
        <pc:chgData name="Audre Midura" userId="5ba967d9-7a1b-411d-ab6d-a7892f58b68a" providerId="ADAL" clId="{594DDB81-B6DB-4762-BBD6-906B2CFD3CEF}" dt="2022-09-22T16:20:51.012" v="0"/>
        <pc:sldMkLst>
          <pc:docMk/>
          <pc:sldMk cId="323599152" sldId="2355"/>
        </pc:sldMkLst>
      </pc:sldChg>
      <pc:sldChg chg="modNotes">
        <pc:chgData name="Audre Midura" userId="5ba967d9-7a1b-411d-ab6d-a7892f58b68a" providerId="ADAL" clId="{594DDB81-B6DB-4762-BBD6-906B2CFD3CEF}" dt="2022-09-22T16:20:51.012" v="0"/>
        <pc:sldMkLst>
          <pc:docMk/>
          <pc:sldMk cId="4011398026" sldId="2356"/>
        </pc:sldMkLst>
      </pc:sldChg>
      <pc:sldChg chg="modNotes">
        <pc:chgData name="Audre Midura" userId="5ba967d9-7a1b-411d-ab6d-a7892f58b68a" providerId="ADAL" clId="{594DDB81-B6DB-4762-BBD6-906B2CFD3CEF}" dt="2022-09-22T16:20:51.012" v="0"/>
        <pc:sldMkLst>
          <pc:docMk/>
          <pc:sldMk cId="1478122760" sldId="2357"/>
        </pc:sldMkLst>
      </pc:sldChg>
      <pc:sldChg chg="modNotes">
        <pc:chgData name="Audre Midura" userId="5ba967d9-7a1b-411d-ab6d-a7892f58b68a" providerId="ADAL" clId="{594DDB81-B6DB-4762-BBD6-906B2CFD3CEF}" dt="2022-09-22T16:20:51.012" v="0"/>
        <pc:sldMkLst>
          <pc:docMk/>
          <pc:sldMk cId="1833720023" sldId="2358"/>
        </pc:sldMkLst>
      </pc:sldChg>
      <pc:sldChg chg="modNotes">
        <pc:chgData name="Audre Midura" userId="5ba967d9-7a1b-411d-ab6d-a7892f58b68a" providerId="ADAL" clId="{594DDB81-B6DB-4762-BBD6-906B2CFD3CEF}" dt="2022-09-22T16:20:51.012" v="0"/>
        <pc:sldMkLst>
          <pc:docMk/>
          <pc:sldMk cId="1180281262" sldId="2359"/>
        </pc:sldMkLst>
      </pc:sldChg>
      <pc:sldChg chg="modNotes">
        <pc:chgData name="Audre Midura" userId="5ba967d9-7a1b-411d-ab6d-a7892f58b68a" providerId="ADAL" clId="{594DDB81-B6DB-4762-BBD6-906B2CFD3CEF}" dt="2022-09-22T16:20:51.012" v="0"/>
        <pc:sldMkLst>
          <pc:docMk/>
          <pc:sldMk cId="821884615" sldId="2360"/>
        </pc:sldMkLst>
      </pc:sldChg>
      <pc:sldChg chg="modNotes">
        <pc:chgData name="Audre Midura" userId="5ba967d9-7a1b-411d-ab6d-a7892f58b68a" providerId="ADAL" clId="{594DDB81-B6DB-4762-BBD6-906B2CFD3CEF}" dt="2022-09-22T16:20:51.012" v="0"/>
        <pc:sldMkLst>
          <pc:docMk/>
          <pc:sldMk cId="2070132750" sldId="2361"/>
        </pc:sldMkLst>
      </pc:sldChg>
      <pc:sldChg chg="modNotes">
        <pc:chgData name="Audre Midura" userId="5ba967d9-7a1b-411d-ab6d-a7892f58b68a" providerId="ADAL" clId="{594DDB81-B6DB-4762-BBD6-906B2CFD3CEF}" dt="2022-09-22T16:20:51.012" v="0"/>
        <pc:sldMkLst>
          <pc:docMk/>
          <pc:sldMk cId="1334284466" sldId="2362"/>
        </pc:sldMkLst>
      </pc:sldChg>
      <pc:sldChg chg="modNotes">
        <pc:chgData name="Audre Midura" userId="5ba967d9-7a1b-411d-ab6d-a7892f58b68a" providerId="ADAL" clId="{594DDB81-B6DB-4762-BBD6-906B2CFD3CEF}" dt="2022-09-22T16:20:51.012" v="0"/>
        <pc:sldMkLst>
          <pc:docMk/>
          <pc:sldMk cId="281233497" sldId="2363"/>
        </pc:sldMkLst>
      </pc:sldChg>
      <pc:sldChg chg="modNotes">
        <pc:chgData name="Audre Midura" userId="5ba967d9-7a1b-411d-ab6d-a7892f58b68a" providerId="ADAL" clId="{594DDB81-B6DB-4762-BBD6-906B2CFD3CEF}" dt="2022-09-22T16:20:51.012" v="0"/>
        <pc:sldMkLst>
          <pc:docMk/>
          <pc:sldMk cId="1593871807" sldId="2365"/>
        </pc:sldMkLst>
      </pc:sldChg>
      <pc:sldChg chg="modNotes">
        <pc:chgData name="Audre Midura" userId="5ba967d9-7a1b-411d-ab6d-a7892f58b68a" providerId="ADAL" clId="{594DDB81-B6DB-4762-BBD6-906B2CFD3CEF}" dt="2022-09-22T16:20:51.012" v="0"/>
        <pc:sldMkLst>
          <pc:docMk/>
          <pc:sldMk cId="343888616" sldId="2366"/>
        </pc:sldMkLst>
      </pc:sldChg>
      <pc:sldChg chg="modNotes">
        <pc:chgData name="Audre Midura" userId="5ba967d9-7a1b-411d-ab6d-a7892f58b68a" providerId="ADAL" clId="{594DDB81-B6DB-4762-BBD6-906B2CFD3CEF}" dt="2022-09-22T16:20:51.012" v="0"/>
        <pc:sldMkLst>
          <pc:docMk/>
          <pc:sldMk cId="3153710109" sldId="2367"/>
        </pc:sldMkLst>
      </pc:sldChg>
      <pc:sldChg chg="modNotes">
        <pc:chgData name="Audre Midura" userId="5ba967d9-7a1b-411d-ab6d-a7892f58b68a" providerId="ADAL" clId="{594DDB81-B6DB-4762-BBD6-906B2CFD3CEF}" dt="2022-09-22T16:20:51.012" v="0"/>
        <pc:sldMkLst>
          <pc:docMk/>
          <pc:sldMk cId="661952241" sldId="2368"/>
        </pc:sldMkLst>
      </pc:sldChg>
      <pc:sldChg chg="modNotes">
        <pc:chgData name="Audre Midura" userId="5ba967d9-7a1b-411d-ab6d-a7892f58b68a" providerId="ADAL" clId="{594DDB81-B6DB-4762-BBD6-906B2CFD3CEF}" dt="2022-09-22T16:20:51.012" v="0"/>
        <pc:sldMkLst>
          <pc:docMk/>
          <pc:sldMk cId="1392186992" sldId="2369"/>
        </pc:sldMkLst>
      </pc:sldChg>
      <pc:sldChg chg="modNotes">
        <pc:chgData name="Audre Midura" userId="5ba967d9-7a1b-411d-ab6d-a7892f58b68a" providerId="ADAL" clId="{594DDB81-B6DB-4762-BBD6-906B2CFD3CEF}" dt="2022-09-22T16:20:51.012" v="0"/>
        <pc:sldMkLst>
          <pc:docMk/>
          <pc:sldMk cId="1279921475" sldId="2370"/>
        </pc:sldMkLst>
      </pc:sldChg>
      <pc:sldChg chg="modNotes">
        <pc:chgData name="Audre Midura" userId="5ba967d9-7a1b-411d-ab6d-a7892f58b68a" providerId="ADAL" clId="{594DDB81-B6DB-4762-BBD6-906B2CFD3CEF}" dt="2022-09-22T16:20:51.012" v="0"/>
        <pc:sldMkLst>
          <pc:docMk/>
          <pc:sldMk cId="1778836922" sldId="2371"/>
        </pc:sldMkLst>
      </pc:sldChg>
      <pc:sldChg chg="modNotes">
        <pc:chgData name="Audre Midura" userId="5ba967d9-7a1b-411d-ab6d-a7892f58b68a" providerId="ADAL" clId="{594DDB81-B6DB-4762-BBD6-906B2CFD3CEF}" dt="2022-09-22T16:20:51.012" v="0"/>
        <pc:sldMkLst>
          <pc:docMk/>
          <pc:sldMk cId="3036263981" sldId="237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DC8902-BBAF-4C2B-826D-61FFC56BEBDF}" type="doc">
      <dgm:prSet loTypeId="urn:microsoft.com/office/officeart/2005/8/layout/orgChart1" loCatId="hierarchy" qsTypeId="urn:microsoft.com/office/officeart/2005/8/quickstyle/simple1" qsCatId="simple" csTypeId="urn:microsoft.com/office/officeart/2005/8/colors/accent1_2" csCatId="accent1"/>
      <dgm:spPr/>
    </dgm:pt>
    <dgm:pt modelId="{03C71FF6-072B-4119-B2E8-93E0BCBED68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Static Factors</a:t>
          </a:r>
        </a:p>
      </dgm:t>
    </dgm:pt>
    <dgm:pt modelId="{82A50797-9576-42EE-A74D-581C7EDC52CA}" type="parTrans" cxnId="{67555C6D-6BA4-46B8-BB66-03165CCC313C}">
      <dgm:prSet/>
      <dgm:spPr/>
    </dgm:pt>
    <dgm:pt modelId="{E3E877F0-EBB9-4D4A-BD8B-CE372B024674}" type="sibTrans" cxnId="{67555C6D-6BA4-46B8-BB66-03165CCC313C}">
      <dgm:prSet/>
      <dgm:spPr/>
    </dgm:pt>
    <dgm:pt modelId="{F8E901CC-6BCD-4880-83F9-93AA5CE67B1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Gender</a:t>
          </a:r>
        </a:p>
      </dgm:t>
    </dgm:pt>
    <dgm:pt modelId="{A070EF8C-2950-45F6-9877-8358A47C267F}" type="parTrans" cxnId="{C0197AA9-3B78-42A3-BEA9-3EE2C0F20EB5}">
      <dgm:prSet/>
      <dgm:spPr/>
    </dgm:pt>
    <dgm:pt modelId="{25348C3F-358E-4A59-A013-C8DE59F24A9B}" type="sibTrans" cxnId="{C0197AA9-3B78-42A3-BEA9-3EE2C0F20EB5}">
      <dgm:prSet/>
      <dgm:spPr/>
    </dgm:pt>
    <dgm:pt modelId="{C30014CC-67A0-4FC0-8A3B-F28466BE30C4}">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Age</a:t>
          </a:r>
        </a:p>
      </dgm:t>
    </dgm:pt>
    <dgm:pt modelId="{390B3D6F-1F80-465B-BC56-29A05923C141}" type="parTrans" cxnId="{11BFE58D-C813-4437-9418-E8C7DBC585EB}">
      <dgm:prSet/>
      <dgm:spPr/>
    </dgm:pt>
    <dgm:pt modelId="{4F0A4204-8204-4693-A5EC-91945D47EF3B}" type="sibTrans" cxnId="{11BFE58D-C813-4437-9418-E8C7DBC585EB}">
      <dgm:prSet/>
      <dgm:spPr/>
    </dgm:pt>
    <dgm:pt modelId="{668567F7-2803-4BD4-92F0-F2D84640741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Head Injury</a:t>
          </a:r>
        </a:p>
      </dgm:t>
    </dgm:pt>
    <dgm:pt modelId="{E4FABB13-AE71-4960-9BC7-2525AE16F9E4}" type="parTrans" cxnId="{BBFD8F6E-A161-4EDB-9B07-A9448DB7D71B}">
      <dgm:prSet/>
      <dgm:spPr/>
    </dgm:pt>
    <dgm:pt modelId="{A13DD5A0-C3DF-4AB7-ACDE-70B7BA9A8041}" type="sibTrans" cxnId="{BBFD8F6E-A161-4EDB-9B07-A9448DB7D71B}">
      <dgm:prSet/>
      <dgm:spPr/>
    </dgm:pt>
    <dgm:pt modelId="{4AD206EB-3601-49D3-9081-B4FF22913CC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Hx of violence</a:t>
          </a:r>
        </a:p>
      </dgm:t>
    </dgm:pt>
    <dgm:pt modelId="{ABCFD6B9-6C14-4784-904A-62069DEF7D41}" type="parTrans" cxnId="{749AAC3A-4A84-4602-B6EF-AE3D5873BF5C}">
      <dgm:prSet/>
      <dgm:spPr/>
    </dgm:pt>
    <dgm:pt modelId="{CEDD2EE9-D8E2-400B-AF05-A3AA1EA5B8BA}" type="sibTrans" cxnId="{749AAC3A-4A84-4602-B6EF-AE3D5873BF5C}">
      <dgm:prSet/>
      <dgm:spPr/>
    </dgm:pt>
    <dgm:pt modelId="{592F9A56-0322-4140-9ED8-EBC1EF83388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Victim Type</a:t>
          </a:r>
        </a:p>
      </dgm:t>
    </dgm:pt>
    <dgm:pt modelId="{5B8200D9-C2A5-4E42-8ACD-9BFB3F977EAF}" type="parTrans" cxnId="{8ED78E19-0F90-428D-BE74-172396618805}">
      <dgm:prSet/>
      <dgm:spPr/>
    </dgm:pt>
    <dgm:pt modelId="{726D1A03-BCCF-455E-A29F-137620ECC0EF}" type="sibTrans" cxnId="{8ED78E19-0F90-428D-BE74-172396618805}">
      <dgm:prSet/>
      <dgm:spPr/>
    </dgm:pt>
    <dgm:pt modelId="{87CB8E37-D7E8-4EEF-9C3D-814C28997F58}" type="pres">
      <dgm:prSet presAssocID="{3DDC8902-BBAF-4C2B-826D-61FFC56BEBDF}" presName="hierChild1" presStyleCnt="0">
        <dgm:presLayoutVars>
          <dgm:orgChart val="1"/>
          <dgm:chPref val="1"/>
          <dgm:dir/>
          <dgm:animOne val="branch"/>
          <dgm:animLvl val="lvl"/>
          <dgm:resizeHandles/>
        </dgm:presLayoutVars>
      </dgm:prSet>
      <dgm:spPr/>
    </dgm:pt>
    <dgm:pt modelId="{CD86DB51-D3E2-43FC-946B-46756B6EFB40}" type="pres">
      <dgm:prSet presAssocID="{03C71FF6-072B-4119-B2E8-93E0BCBED681}" presName="hierRoot1" presStyleCnt="0">
        <dgm:presLayoutVars>
          <dgm:hierBranch/>
        </dgm:presLayoutVars>
      </dgm:prSet>
      <dgm:spPr/>
    </dgm:pt>
    <dgm:pt modelId="{C8805DD4-066D-4F4A-8C7D-EC731875B414}" type="pres">
      <dgm:prSet presAssocID="{03C71FF6-072B-4119-B2E8-93E0BCBED681}" presName="rootComposite1" presStyleCnt="0"/>
      <dgm:spPr/>
    </dgm:pt>
    <dgm:pt modelId="{5FF67B55-6EBD-4D5E-9DE9-14A39697F071}" type="pres">
      <dgm:prSet presAssocID="{03C71FF6-072B-4119-B2E8-93E0BCBED681}" presName="rootText1" presStyleLbl="node0" presStyleIdx="0" presStyleCnt="1">
        <dgm:presLayoutVars>
          <dgm:chPref val="3"/>
        </dgm:presLayoutVars>
      </dgm:prSet>
      <dgm:spPr/>
    </dgm:pt>
    <dgm:pt modelId="{BFD0811C-6409-4F57-B1D5-3A7425A4AD61}" type="pres">
      <dgm:prSet presAssocID="{03C71FF6-072B-4119-B2E8-93E0BCBED681}" presName="rootConnector1" presStyleLbl="node1" presStyleIdx="0" presStyleCnt="0"/>
      <dgm:spPr/>
    </dgm:pt>
    <dgm:pt modelId="{3E7A00B1-DE5D-499D-96C4-163823517456}" type="pres">
      <dgm:prSet presAssocID="{03C71FF6-072B-4119-B2E8-93E0BCBED681}" presName="hierChild2" presStyleCnt="0"/>
      <dgm:spPr/>
    </dgm:pt>
    <dgm:pt modelId="{BFE00EC1-5588-4800-83C4-A3DCE6370F58}" type="pres">
      <dgm:prSet presAssocID="{A070EF8C-2950-45F6-9877-8358A47C267F}" presName="Name35" presStyleLbl="parChTrans1D2" presStyleIdx="0" presStyleCnt="5"/>
      <dgm:spPr/>
    </dgm:pt>
    <dgm:pt modelId="{16A84EB9-3393-4882-BA8B-86568456466D}" type="pres">
      <dgm:prSet presAssocID="{F8E901CC-6BCD-4880-83F9-93AA5CE67B13}" presName="hierRoot2" presStyleCnt="0">
        <dgm:presLayoutVars>
          <dgm:hierBranch/>
        </dgm:presLayoutVars>
      </dgm:prSet>
      <dgm:spPr/>
    </dgm:pt>
    <dgm:pt modelId="{8F2A0238-549E-432A-83D9-225AC33FB50F}" type="pres">
      <dgm:prSet presAssocID="{F8E901CC-6BCD-4880-83F9-93AA5CE67B13}" presName="rootComposite" presStyleCnt="0"/>
      <dgm:spPr/>
    </dgm:pt>
    <dgm:pt modelId="{A0260C6E-526A-429C-B690-A6A544C66E00}" type="pres">
      <dgm:prSet presAssocID="{F8E901CC-6BCD-4880-83F9-93AA5CE67B13}" presName="rootText" presStyleLbl="node2" presStyleIdx="0" presStyleCnt="5">
        <dgm:presLayoutVars>
          <dgm:chPref val="3"/>
        </dgm:presLayoutVars>
      </dgm:prSet>
      <dgm:spPr/>
    </dgm:pt>
    <dgm:pt modelId="{A8226BA7-BFEA-445E-ABCE-DD3B1C2D981C}" type="pres">
      <dgm:prSet presAssocID="{F8E901CC-6BCD-4880-83F9-93AA5CE67B13}" presName="rootConnector" presStyleLbl="node2" presStyleIdx="0" presStyleCnt="5"/>
      <dgm:spPr/>
    </dgm:pt>
    <dgm:pt modelId="{0610B651-76C4-43CB-A60C-F2553DDAE6B0}" type="pres">
      <dgm:prSet presAssocID="{F8E901CC-6BCD-4880-83F9-93AA5CE67B13}" presName="hierChild4" presStyleCnt="0"/>
      <dgm:spPr/>
    </dgm:pt>
    <dgm:pt modelId="{1930C8BA-370A-4B95-B29F-0255A7B04247}" type="pres">
      <dgm:prSet presAssocID="{F8E901CC-6BCD-4880-83F9-93AA5CE67B13}" presName="hierChild5" presStyleCnt="0"/>
      <dgm:spPr/>
    </dgm:pt>
    <dgm:pt modelId="{679DF414-5778-4F09-B05E-280AF467C69F}" type="pres">
      <dgm:prSet presAssocID="{390B3D6F-1F80-465B-BC56-29A05923C141}" presName="Name35" presStyleLbl="parChTrans1D2" presStyleIdx="1" presStyleCnt="5"/>
      <dgm:spPr/>
    </dgm:pt>
    <dgm:pt modelId="{BD0086B3-A722-438B-B4C6-1B3BE85D682B}" type="pres">
      <dgm:prSet presAssocID="{C30014CC-67A0-4FC0-8A3B-F28466BE30C4}" presName="hierRoot2" presStyleCnt="0">
        <dgm:presLayoutVars>
          <dgm:hierBranch/>
        </dgm:presLayoutVars>
      </dgm:prSet>
      <dgm:spPr/>
    </dgm:pt>
    <dgm:pt modelId="{5146596B-8628-4083-B81F-A034DF8A4BC6}" type="pres">
      <dgm:prSet presAssocID="{C30014CC-67A0-4FC0-8A3B-F28466BE30C4}" presName="rootComposite" presStyleCnt="0"/>
      <dgm:spPr/>
    </dgm:pt>
    <dgm:pt modelId="{88E0908E-4BCA-45A4-81DD-B0AD3375A5D0}" type="pres">
      <dgm:prSet presAssocID="{C30014CC-67A0-4FC0-8A3B-F28466BE30C4}" presName="rootText" presStyleLbl="node2" presStyleIdx="1" presStyleCnt="5">
        <dgm:presLayoutVars>
          <dgm:chPref val="3"/>
        </dgm:presLayoutVars>
      </dgm:prSet>
      <dgm:spPr/>
    </dgm:pt>
    <dgm:pt modelId="{15EFDDCF-EAF4-4D1F-A96E-0FFD91935614}" type="pres">
      <dgm:prSet presAssocID="{C30014CC-67A0-4FC0-8A3B-F28466BE30C4}" presName="rootConnector" presStyleLbl="node2" presStyleIdx="1" presStyleCnt="5"/>
      <dgm:spPr/>
    </dgm:pt>
    <dgm:pt modelId="{E718E123-F10C-4DE1-8A0E-308E863EE73A}" type="pres">
      <dgm:prSet presAssocID="{C30014CC-67A0-4FC0-8A3B-F28466BE30C4}" presName="hierChild4" presStyleCnt="0"/>
      <dgm:spPr/>
    </dgm:pt>
    <dgm:pt modelId="{0621EF5F-5FC7-4D93-A4C1-B911E77CBAD2}" type="pres">
      <dgm:prSet presAssocID="{C30014CC-67A0-4FC0-8A3B-F28466BE30C4}" presName="hierChild5" presStyleCnt="0"/>
      <dgm:spPr/>
    </dgm:pt>
    <dgm:pt modelId="{7B9DA82B-08B5-4578-9845-0174DCA911D1}" type="pres">
      <dgm:prSet presAssocID="{E4FABB13-AE71-4960-9BC7-2525AE16F9E4}" presName="Name35" presStyleLbl="parChTrans1D2" presStyleIdx="2" presStyleCnt="5"/>
      <dgm:spPr/>
    </dgm:pt>
    <dgm:pt modelId="{CE417AA7-4BDE-491E-A8F8-D8ED7505618B}" type="pres">
      <dgm:prSet presAssocID="{668567F7-2803-4BD4-92F0-F2D84640741B}" presName="hierRoot2" presStyleCnt="0">
        <dgm:presLayoutVars>
          <dgm:hierBranch/>
        </dgm:presLayoutVars>
      </dgm:prSet>
      <dgm:spPr/>
    </dgm:pt>
    <dgm:pt modelId="{4445309D-103A-467F-8908-4EE757BD8FE7}" type="pres">
      <dgm:prSet presAssocID="{668567F7-2803-4BD4-92F0-F2D84640741B}" presName="rootComposite" presStyleCnt="0"/>
      <dgm:spPr/>
    </dgm:pt>
    <dgm:pt modelId="{1CD659D1-5F57-4DE8-AA19-220505C0DECA}" type="pres">
      <dgm:prSet presAssocID="{668567F7-2803-4BD4-92F0-F2D84640741B}" presName="rootText" presStyleLbl="node2" presStyleIdx="2" presStyleCnt="5">
        <dgm:presLayoutVars>
          <dgm:chPref val="3"/>
        </dgm:presLayoutVars>
      </dgm:prSet>
      <dgm:spPr/>
    </dgm:pt>
    <dgm:pt modelId="{89370DE7-623C-47C7-9163-85C0B0EE017D}" type="pres">
      <dgm:prSet presAssocID="{668567F7-2803-4BD4-92F0-F2D84640741B}" presName="rootConnector" presStyleLbl="node2" presStyleIdx="2" presStyleCnt="5"/>
      <dgm:spPr/>
    </dgm:pt>
    <dgm:pt modelId="{51B00670-AD5F-478B-94E8-E9C5BAE5A2BC}" type="pres">
      <dgm:prSet presAssocID="{668567F7-2803-4BD4-92F0-F2D84640741B}" presName="hierChild4" presStyleCnt="0"/>
      <dgm:spPr/>
    </dgm:pt>
    <dgm:pt modelId="{1E9E3E01-284F-4A3F-AD20-D1A55692495C}" type="pres">
      <dgm:prSet presAssocID="{668567F7-2803-4BD4-92F0-F2D84640741B}" presName="hierChild5" presStyleCnt="0"/>
      <dgm:spPr/>
    </dgm:pt>
    <dgm:pt modelId="{BE043E6A-5494-4632-9250-4183FED1E617}" type="pres">
      <dgm:prSet presAssocID="{ABCFD6B9-6C14-4784-904A-62069DEF7D41}" presName="Name35" presStyleLbl="parChTrans1D2" presStyleIdx="3" presStyleCnt="5"/>
      <dgm:spPr/>
    </dgm:pt>
    <dgm:pt modelId="{155B2BA7-6199-4698-8960-A877A9C668DD}" type="pres">
      <dgm:prSet presAssocID="{4AD206EB-3601-49D3-9081-B4FF22913CC1}" presName="hierRoot2" presStyleCnt="0">
        <dgm:presLayoutVars>
          <dgm:hierBranch/>
        </dgm:presLayoutVars>
      </dgm:prSet>
      <dgm:spPr/>
    </dgm:pt>
    <dgm:pt modelId="{6F3143E2-AB24-46AF-A7E4-8E228C36A8A9}" type="pres">
      <dgm:prSet presAssocID="{4AD206EB-3601-49D3-9081-B4FF22913CC1}" presName="rootComposite" presStyleCnt="0"/>
      <dgm:spPr/>
    </dgm:pt>
    <dgm:pt modelId="{9F9BC3D9-EB1D-4E99-8C63-D4CBEE2A52F6}" type="pres">
      <dgm:prSet presAssocID="{4AD206EB-3601-49D3-9081-B4FF22913CC1}" presName="rootText" presStyleLbl="node2" presStyleIdx="3" presStyleCnt="5">
        <dgm:presLayoutVars>
          <dgm:chPref val="3"/>
        </dgm:presLayoutVars>
      </dgm:prSet>
      <dgm:spPr/>
    </dgm:pt>
    <dgm:pt modelId="{A6B41D13-F3D5-4EA0-ACA0-1486F87A1519}" type="pres">
      <dgm:prSet presAssocID="{4AD206EB-3601-49D3-9081-B4FF22913CC1}" presName="rootConnector" presStyleLbl="node2" presStyleIdx="3" presStyleCnt="5"/>
      <dgm:spPr/>
    </dgm:pt>
    <dgm:pt modelId="{005BAA49-B384-4ACF-BA05-7BEAF5AE0FEA}" type="pres">
      <dgm:prSet presAssocID="{4AD206EB-3601-49D3-9081-B4FF22913CC1}" presName="hierChild4" presStyleCnt="0"/>
      <dgm:spPr/>
    </dgm:pt>
    <dgm:pt modelId="{C9B973B8-A83B-4A2A-BA5A-66A631B4A480}" type="pres">
      <dgm:prSet presAssocID="{4AD206EB-3601-49D3-9081-B4FF22913CC1}" presName="hierChild5" presStyleCnt="0"/>
      <dgm:spPr/>
    </dgm:pt>
    <dgm:pt modelId="{96277144-1DF0-4803-B628-43DB4D415E47}" type="pres">
      <dgm:prSet presAssocID="{5B8200D9-C2A5-4E42-8ACD-9BFB3F977EAF}" presName="Name35" presStyleLbl="parChTrans1D2" presStyleIdx="4" presStyleCnt="5"/>
      <dgm:spPr/>
    </dgm:pt>
    <dgm:pt modelId="{5F1BF77E-2C7F-410D-BDB9-82B028C6EA67}" type="pres">
      <dgm:prSet presAssocID="{592F9A56-0322-4140-9ED8-EBC1EF833889}" presName="hierRoot2" presStyleCnt="0">
        <dgm:presLayoutVars>
          <dgm:hierBranch/>
        </dgm:presLayoutVars>
      </dgm:prSet>
      <dgm:spPr/>
    </dgm:pt>
    <dgm:pt modelId="{CDCDBC48-6EDD-47DC-B115-E975B9F1DD6C}" type="pres">
      <dgm:prSet presAssocID="{592F9A56-0322-4140-9ED8-EBC1EF833889}" presName="rootComposite" presStyleCnt="0"/>
      <dgm:spPr/>
    </dgm:pt>
    <dgm:pt modelId="{266DF12C-0ED7-4B55-80CB-70C92BE3EF78}" type="pres">
      <dgm:prSet presAssocID="{592F9A56-0322-4140-9ED8-EBC1EF833889}" presName="rootText" presStyleLbl="node2" presStyleIdx="4" presStyleCnt="5">
        <dgm:presLayoutVars>
          <dgm:chPref val="3"/>
        </dgm:presLayoutVars>
      </dgm:prSet>
      <dgm:spPr/>
    </dgm:pt>
    <dgm:pt modelId="{3F41100E-26F1-45A7-A90D-3727EA352ACE}" type="pres">
      <dgm:prSet presAssocID="{592F9A56-0322-4140-9ED8-EBC1EF833889}" presName="rootConnector" presStyleLbl="node2" presStyleIdx="4" presStyleCnt="5"/>
      <dgm:spPr/>
    </dgm:pt>
    <dgm:pt modelId="{6B52F893-08E3-483A-A8C8-A962D295B958}" type="pres">
      <dgm:prSet presAssocID="{592F9A56-0322-4140-9ED8-EBC1EF833889}" presName="hierChild4" presStyleCnt="0"/>
      <dgm:spPr/>
    </dgm:pt>
    <dgm:pt modelId="{92A50334-1E24-43CE-AF29-2C36F4D6521F}" type="pres">
      <dgm:prSet presAssocID="{592F9A56-0322-4140-9ED8-EBC1EF833889}" presName="hierChild5" presStyleCnt="0"/>
      <dgm:spPr/>
    </dgm:pt>
    <dgm:pt modelId="{846F6F61-9E2F-4F5B-98F9-A5EB41227C1D}" type="pres">
      <dgm:prSet presAssocID="{03C71FF6-072B-4119-B2E8-93E0BCBED681}" presName="hierChild3" presStyleCnt="0"/>
      <dgm:spPr/>
    </dgm:pt>
  </dgm:ptLst>
  <dgm:cxnLst>
    <dgm:cxn modelId="{55D5FD0A-D6EF-4930-917E-C7D822F9ECEF}" type="presOf" srcId="{4AD206EB-3601-49D3-9081-B4FF22913CC1}" destId="{A6B41D13-F3D5-4EA0-ACA0-1486F87A1519}" srcOrd="1" destOrd="0" presId="urn:microsoft.com/office/officeart/2005/8/layout/orgChart1"/>
    <dgm:cxn modelId="{B9BA4412-6AA3-42DA-B6B9-569E110EA61A}" type="presOf" srcId="{3DDC8902-BBAF-4C2B-826D-61FFC56BEBDF}" destId="{87CB8E37-D7E8-4EEF-9C3D-814C28997F58}" srcOrd="0" destOrd="0" presId="urn:microsoft.com/office/officeart/2005/8/layout/orgChart1"/>
    <dgm:cxn modelId="{8ED78E19-0F90-428D-BE74-172396618805}" srcId="{03C71FF6-072B-4119-B2E8-93E0BCBED681}" destId="{592F9A56-0322-4140-9ED8-EBC1EF833889}" srcOrd="4" destOrd="0" parTransId="{5B8200D9-C2A5-4E42-8ACD-9BFB3F977EAF}" sibTransId="{726D1A03-BCCF-455E-A29F-137620ECC0EF}"/>
    <dgm:cxn modelId="{B004942B-F5A4-43F4-9D3B-717182FC231E}" type="presOf" srcId="{ABCFD6B9-6C14-4784-904A-62069DEF7D41}" destId="{BE043E6A-5494-4632-9250-4183FED1E617}" srcOrd="0" destOrd="0" presId="urn:microsoft.com/office/officeart/2005/8/layout/orgChart1"/>
    <dgm:cxn modelId="{CE189032-0778-478D-8651-3C7AAB20C6FA}" type="presOf" srcId="{390B3D6F-1F80-465B-BC56-29A05923C141}" destId="{679DF414-5778-4F09-B05E-280AF467C69F}" srcOrd="0" destOrd="0" presId="urn:microsoft.com/office/officeart/2005/8/layout/orgChart1"/>
    <dgm:cxn modelId="{712BDD35-DF8C-4047-9166-CDF88C4ABF9C}" type="presOf" srcId="{F8E901CC-6BCD-4880-83F9-93AA5CE67B13}" destId="{A0260C6E-526A-429C-B690-A6A544C66E00}" srcOrd="0" destOrd="0" presId="urn:microsoft.com/office/officeart/2005/8/layout/orgChart1"/>
    <dgm:cxn modelId="{749AAC3A-4A84-4602-B6EF-AE3D5873BF5C}" srcId="{03C71FF6-072B-4119-B2E8-93E0BCBED681}" destId="{4AD206EB-3601-49D3-9081-B4FF22913CC1}" srcOrd="3" destOrd="0" parTransId="{ABCFD6B9-6C14-4784-904A-62069DEF7D41}" sibTransId="{CEDD2EE9-D8E2-400B-AF05-A3AA1EA5B8BA}"/>
    <dgm:cxn modelId="{86E5FB4A-9755-4389-AFC8-AD682238D4DE}" type="presOf" srcId="{03C71FF6-072B-4119-B2E8-93E0BCBED681}" destId="{BFD0811C-6409-4F57-B1D5-3A7425A4AD61}" srcOrd="1" destOrd="0" presId="urn:microsoft.com/office/officeart/2005/8/layout/orgChart1"/>
    <dgm:cxn modelId="{67555C6D-6BA4-46B8-BB66-03165CCC313C}" srcId="{3DDC8902-BBAF-4C2B-826D-61FFC56BEBDF}" destId="{03C71FF6-072B-4119-B2E8-93E0BCBED681}" srcOrd="0" destOrd="0" parTransId="{82A50797-9576-42EE-A74D-581C7EDC52CA}" sibTransId="{E3E877F0-EBB9-4D4A-BD8B-CE372B024674}"/>
    <dgm:cxn modelId="{BBFD8F6E-A161-4EDB-9B07-A9448DB7D71B}" srcId="{03C71FF6-072B-4119-B2E8-93E0BCBED681}" destId="{668567F7-2803-4BD4-92F0-F2D84640741B}" srcOrd="2" destOrd="0" parTransId="{E4FABB13-AE71-4960-9BC7-2525AE16F9E4}" sibTransId="{A13DD5A0-C3DF-4AB7-ACDE-70B7BA9A8041}"/>
    <dgm:cxn modelId="{A1F0547A-A2B8-4648-8AFE-195D824890E7}" type="presOf" srcId="{C30014CC-67A0-4FC0-8A3B-F28466BE30C4}" destId="{88E0908E-4BCA-45A4-81DD-B0AD3375A5D0}" srcOrd="0" destOrd="0" presId="urn:microsoft.com/office/officeart/2005/8/layout/orgChart1"/>
    <dgm:cxn modelId="{C5B37480-B42C-40BE-8D9F-D44D92210E47}" type="presOf" srcId="{4AD206EB-3601-49D3-9081-B4FF22913CC1}" destId="{9F9BC3D9-EB1D-4E99-8C63-D4CBEE2A52F6}" srcOrd="0" destOrd="0" presId="urn:microsoft.com/office/officeart/2005/8/layout/orgChart1"/>
    <dgm:cxn modelId="{02DFC781-982A-4494-8D4B-A03A85AE2F26}" type="presOf" srcId="{668567F7-2803-4BD4-92F0-F2D84640741B}" destId="{89370DE7-623C-47C7-9163-85C0B0EE017D}" srcOrd="1" destOrd="0" presId="urn:microsoft.com/office/officeart/2005/8/layout/orgChart1"/>
    <dgm:cxn modelId="{9EED1F84-63C6-419F-9673-C9BFB7ECEFDF}" type="presOf" srcId="{5B8200D9-C2A5-4E42-8ACD-9BFB3F977EAF}" destId="{96277144-1DF0-4803-B628-43DB4D415E47}" srcOrd="0" destOrd="0" presId="urn:microsoft.com/office/officeart/2005/8/layout/orgChart1"/>
    <dgm:cxn modelId="{11BFE58D-C813-4437-9418-E8C7DBC585EB}" srcId="{03C71FF6-072B-4119-B2E8-93E0BCBED681}" destId="{C30014CC-67A0-4FC0-8A3B-F28466BE30C4}" srcOrd="1" destOrd="0" parTransId="{390B3D6F-1F80-465B-BC56-29A05923C141}" sibTransId="{4F0A4204-8204-4693-A5EC-91945D47EF3B}"/>
    <dgm:cxn modelId="{DD7721A1-5935-48DD-81B7-B563B2D79379}" type="presOf" srcId="{03C71FF6-072B-4119-B2E8-93E0BCBED681}" destId="{5FF67B55-6EBD-4D5E-9DE9-14A39697F071}" srcOrd="0" destOrd="0" presId="urn:microsoft.com/office/officeart/2005/8/layout/orgChart1"/>
    <dgm:cxn modelId="{C0197AA9-3B78-42A3-BEA9-3EE2C0F20EB5}" srcId="{03C71FF6-072B-4119-B2E8-93E0BCBED681}" destId="{F8E901CC-6BCD-4880-83F9-93AA5CE67B13}" srcOrd="0" destOrd="0" parTransId="{A070EF8C-2950-45F6-9877-8358A47C267F}" sibTransId="{25348C3F-358E-4A59-A013-C8DE59F24A9B}"/>
    <dgm:cxn modelId="{FCEBCFA9-0CEA-4C4A-86A8-BF8C2341ECDC}" type="presOf" srcId="{668567F7-2803-4BD4-92F0-F2D84640741B}" destId="{1CD659D1-5F57-4DE8-AA19-220505C0DECA}" srcOrd="0" destOrd="0" presId="urn:microsoft.com/office/officeart/2005/8/layout/orgChart1"/>
    <dgm:cxn modelId="{988004AD-720C-4944-AF5A-FC373E7BCEA3}" type="presOf" srcId="{F8E901CC-6BCD-4880-83F9-93AA5CE67B13}" destId="{A8226BA7-BFEA-445E-ABCE-DD3B1C2D981C}" srcOrd="1" destOrd="0" presId="urn:microsoft.com/office/officeart/2005/8/layout/orgChart1"/>
    <dgm:cxn modelId="{5ADFC7AF-C1FC-4913-A6DB-A3922F858A31}" type="presOf" srcId="{592F9A56-0322-4140-9ED8-EBC1EF833889}" destId="{3F41100E-26F1-45A7-A90D-3727EA352ACE}" srcOrd="1" destOrd="0" presId="urn:microsoft.com/office/officeart/2005/8/layout/orgChart1"/>
    <dgm:cxn modelId="{E2F86DC0-09CD-4EFE-9897-2130D4842ECD}" type="presOf" srcId="{592F9A56-0322-4140-9ED8-EBC1EF833889}" destId="{266DF12C-0ED7-4B55-80CB-70C92BE3EF78}" srcOrd="0" destOrd="0" presId="urn:microsoft.com/office/officeart/2005/8/layout/orgChart1"/>
    <dgm:cxn modelId="{4D2EC9C2-43A1-490C-B68C-2FE0030AC7F4}" type="presOf" srcId="{C30014CC-67A0-4FC0-8A3B-F28466BE30C4}" destId="{15EFDDCF-EAF4-4D1F-A96E-0FFD91935614}" srcOrd="1" destOrd="0" presId="urn:microsoft.com/office/officeart/2005/8/layout/orgChart1"/>
    <dgm:cxn modelId="{5020DEC9-A407-42CC-990E-7496090B3E0C}" type="presOf" srcId="{E4FABB13-AE71-4960-9BC7-2525AE16F9E4}" destId="{7B9DA82B-08B5-4578-9845-0174DCA911D1}" srcOrd="0" destOrd="0" presId="urn:microsoft.com/office/officeart/2005/8/layout/orgChart1"/>
    <dgm:cxn modelId="{BD8E43FD-2334-44EC-8C8A-EB008FA72029}" type="presOf" srcId="{A070EF8C-2950-45F6-9877-8358A47C267F}" destId="{BFE00EC1-5588-4800-83C4-A3DCE6370F58}" srcOrd="0" destOrd="0" presId="urn:microsoft.com/office/officeart/2005/8/layout/orgChart1"/>
    <dgm:cxn modelId="{3C7B271B-9CA3-4EB7-9397-6B4470279FD3}" type="presParOf" srcId="{87CB8E37-D7E8-4EEF-9C3D-814C28997F58}" destId="{CD86DB51-D3E2-43FC-946B-46756B6EFB40}" srcOrd="0" destOrd="0" presId="urn:microsoft.com/office/officeart/2005/8/layout/orgChart1"/>
    <dgm:cxn modelId="{0C55CCDE-AAB2-49D5-9191-1CE35900EECF}" type="presParOf" srcId="{CD86DB51-D3E2-43FC-946B-46756B6EFB40}" destId="{C8805DD4-066D-4F4A-8C7D-EC731875B414}" srcOrd="0" destOrd="0" presId="urn:microsoft.com/office/officeart/2005/8/layout/orgChart1"/>
    <dgm:cxn modelId="{43E37063-E9D6-4E97-924B-BDF200BC9FBD}" type="presParOf" srcId="{C8805DD4-066D-4F4A-8C7D-EC731875B414}" destId="{5FF67B55-6EBD-4D5E-9DE9-14A39697F071}" srcOrd="0" destOrd="0" presId="urn:microsoft.com/office/officeart/2005/8/layout/orgChart1"/>
    <dgm:cxn modelId="{9DCC8761-4C69-466C-BCFD-2C7FA5805F8B}" type="presParOf" srcId="{C8805DD4-066D-4F4A-8C7D-EC731875B414}" destId="{BFD0811C-6409-4F57-B1D5-3A7425A4AD61}" srcOrd="1" destOrd="0" presId="urn:microsoft.com/office/officeart/2005/8/layout/orgChart1"/>
    <dgm:cxn modelId="{C871B26E-634A-4335-80AA-4F5099F0E785}" type="presParOf" srcId="{CD86DB51-D3E2-43FC-946B-46756B6EFB40}" destId="{3E7A00B1-DE5D-499D-96C4-163823517456}" srcOrd="1" destOrd="0" presId="urn:microsoft.com/office/officeart/2005/8/layout/orgChart1"/>
    <dgm:cxn modelId="{6A3F25ED-3BD4-40A5-9811-77BFA49FD57A}" type="presParOf" srcId="{3E7A00B1-DE5D-499D-96C4-163823517456}" destId="{BFE00EC1-5588-4800-83C4-A3DCE6370F58}" srcOrd="0" destOrd="0" presId="urn:microsoft.com/office/officeart/2005/8/layout/orgChart1"/>
    <dgm:cxn modelId="{9C8B2037-7EC2-4690-AEC8-C4C2FA7F6459}" type="presParOf" srcId="{3E7A00B1-DE5D-499D-96C4-163823517456}" destId="{16A84EB9-3393-4882-BA8B-86568456466D}" srcOrd="1" destOrd="0" presId="urn:microsoft.com/office/officeart/2005/8/layout/orgChart1"/>
    <dgm:cxn modelId="{9C8FAA38-8439-47A7-ABED-56B4275FFB4B}" type="presParOf" srcId="{16A84EB9-3393-4882-BA8B-86568456466D}" destId="{8F2A0238-549E-432A-83D9-225AC33FB50F}" srcOrd="0" destOrd="0" presId="urn:microsoft.com/office/officeart/2005/8/layout/orgChart1"/>
    <dgm:cxn modelId="{1EBAA692-6D81-4347-A75B-853ACCE6F69E}" type="presParOf" srcId="{8F2A0238-549E-432A-83D9-225AC33FB50F}" destId="{A0260C6E-526A-429C-B690-A6A544C66E00}" srcOrd="0" destOrd="0" presId="urn:microsoft.com/office/officeart/2005/8/layout/orgChart1"/>
    <dgm:cxn modelId="{9B8AC3FC-8365-4926-895A-B1BD64C480D6}" type="presParOf" srcId="{8F2A0238-549E-432A-83D9-225AC33FB50F}" destId="{A8226BA7-BFEA-445E-ABCE-DD3B1C2D981C}" srcOrd="1" destOrd="0" presId="urn:microsoft.com/office/officeart/2005/8/layout/orgChart1"/>
    <dgm:cxn modelId="{43A416AC-419E-42F8-ACE2-322CFA604A51}" type="presParOf" srcId="{16A84EB9-3393-4882-BA8B-86568456466D}" destId="{0610B651-76C4-43CB-A60C-F2553DDAE6B0}" srcOrd="1" destOrd="0" presId="urn:microsoft.com/office/officeart/2005/8/layout/orgChart1"/>
    <dgm:cxn modelId="{7ACB5005-6204-492B-A497-C6D322279D84}" type="presParOf" srcId="{16A84EB9-3393-4882-BA8B-86568456466D}" destId="{1930C8BA-370A-4B95-B29F-0255A7B04247}" srcOrd="2" destOrd="0" presId="urn:microsoft.com/office/officeart/2005/8/layout/orgChart1"/>
    <dgm:cxn modelId="{15C87BAC-32B7-4E1A-8E98-B74ED44CDD7D}" type="presParOf" srcId="{3E7A00B1-DE5D-499D-96C4-163823517456}" destId="{679DF414-5778-4F09-B05E-280AF467C69F}" srcOrd="2" destOrd="0" presId="urn:microsoft.com/office/officeart/2005/8/layout/orgChart1"/>
    <dgm:cxn modelId="{01CC81B8-64A2-419D-8690-AE3CFAFC8B6B}" type="presParOf" srcId="{3E7A00B1-DE5D-499D-96C4-163823517456}" destId="{BD0086B3-A722-438B-B4C6-1B3BE85D682B}" srcOrd="3" destOrd="0" presId="urn:microsoft.com/office/officeart/2005/8/layout/orgChart1"/>
    <dgm:cxn modelId="{59C34F7A-1575-4F29-B89F-9C028349C2B3}" type="presParOf" srcId="{BD0086B3-A722-438B-B4C6-1B3BE85D682B}" destId="{5146596B-8628-4083-B81F-A034DF8A4BC6}" srcOrd="0" destOrd="0" presId="urn:microsoft.com/office/officeart/2005/8/layout/orgChart1"/>
    <dgm:cxn modelId="{99F6116A-6126-4460-AF80-C2517E2B699B}" type="presParOf" srcId="{5146596B-8628-4083-B81F-A034DF8A4BC6}" destId="{88E0908E-4BCA-45A4-81DD-B0AD3375A5D0}" srcOrd="0" destOrd="0" presId="urn:microsoft.com/office/officeart/2005/8/layout/orgChart1"/>
    <dgm:cxn modelId="{89118C2D-5F78-4F2F-8057-C9B2DB331226}" type="presParOf" srcId="{5146596B-8628-4083-B81F-A034DF8A4BC6}" destId="{15EFDDCF-EAF4-4D1F-A96E-0FFD91935614}" srcOrd="1" destOrd="0" presId="urn:microsoft.com/office/officeart/2005/8/layout/orgChart1"/>
    <dgm:cxn modelId="{22553EE6-5634-4C88-9CD1-108215BB076D}" type="presParOf" srcId="{BD0086B3-A722-438B-B4C6-1B3BE85D682B}" destId="{E718E123-F10C-4DE1-8A0E-308E863EE73A}" srcOrd="1" destOrd="0" presId="urn:microsoft.com/office/officeart/2005/8/layout/orgChart1"/>
    <dgm:cxn modelId="{6730B900-57EA-4E70-8D76-A91EE2890127}" type="presParOf" srcId="{BD0086B3-A722-438B-B4C6-1B3BE85D682B}" destId="{0621EF5F-5FC7-4D93-A4C1-B911E77CBAD2}" srcOrd="2" destOrd="0" presId="urn:microsoft.com/office/officeart/2005/8/layout/orgChart1"/>
    <dgm:cxn modelId="{A19AD22A-A063-4790-BC76-15B10AD15CB0}" type="presParOf" srcId="{3E7A00B1-DE5D-499D-96C4-163823517456}" destId="{7B9DA82B-08B5-4578-9845-0174DCA911D1}" srcOrd="4" destOrd="0" presId="urn:microsoft.com/office/officeart/2005/8/layout/orgChart1"/>
    <dgm:cxn modelId="{49693693-F2D9-451F-B79F-893806A1CCCE}" type="presParOf" srcId="{3E7A00B1-DE5D-499D-96C4-163823517456}" destId="{CE417AA7-4BDE-491E-A8F8-D8ED7505618B}" srcOrd="5" destOrd="0" presId="urn:microsoft.com/office/officeart/2005/8/layout/orgChart1"/>
    <dgm:cxn modelId="{5A67CC11-3D0F-4382-BA27-7A1BE88C31B9}" type="presParOf" srcId="{CE417AA7-4BDE-491E-A8F8-D8ED7505618B}" destId="{4445309D-103A-467F-8908-4EE757BD8FE7}" srcOrd="0" destOrd="0" presId="urn:microsoft.com/office/officeart/2005/8/layout/orgChart1"/>
    <dgm:cxn modelId="{2F3B0F83-1862-47D4-A710-322B650B4B23}" type="presParOf" srcId="{4445309D-103A-467F-8908-4EE757BD8FE7}" destId="{1CD659D1-5F57-4DE8-AA19-220505C0DECA}" srcOrd="0" destOrd="0" presId="urn:microsoft.com/office/officeart/2005/8/layout/orgChart1"/>
    <dgm:cxn modelId="{6E5428E9-CE84-4924-A1C0-B77E93920F7C}" type="presParOf" srcId="{4445309D-103A-467F-8908-4EE757BD8FE7}" destId="{89370DE7-623C-47C7-9163-85C0B0EE017D}" srcOrd="1" destOrd="0" presId="urn:microsoft.com/office/officeart/2005/8/layout/orgChart1"/>
    <dgm:cxn modelId="{35D8F033-DC7D-490A-80B5-AE4D6E326264}" type="presParOf" srcId="{CE417AA7-4BDE-491E-A8F8-D8ED7505618B}" destId="{51B00670-AD5F-478B-94E8-E9C5BAE5A2BC}" srcOrd="1" destOrd="0" presId="urn:microsoft.com/office/officeart/2005/8/layout/orgChart1"/>
    <dgm:cxn modelId="{6407BD5E-739D-4768-81A6-153B3325002B}" type="presParOf" srcId="{CE417AA7-4BDE-491E-A8F8-D8ED7505618B}" destId="{1E9E3E01-284F-4A3F-AD20-D1A55692495C}" srcOrd="2" destOrd="0" presId="urn:microsoft.com/office/officeart/2005/8/layout/orgChart1"/>
    <dgm:cxn modelId="{03E877AB-F9E8-4E36-B73E-AEAD3A0B20D3}" type="presParOf" srcId="{3E7A00B1-DE5D-499D-96C4-163823517456}" destId="{BE043E6A-5494-4632-9250-4183FED1E617}" srcOrd="6" destOrd="0" presId="urn:microsoft.com/office/officeart/2005/8/layout/orgChart1"/>
    <dgm:cxn modelId="{5BC81F28-8800-4910-BB4A-9F706A9913DB}" type="presParOf" srcId="{3E7A00B1-DE5D-499D-96C4-163823517456}" destId="{155B2BA7-6199-4698-8960-A877A9C668DD}" srcOrd="7" destOrd="0" presId="urn:microsoft.com/office/officeart/2005/8/layout/orgChart1"/>
    <dgm:cxn modelId="{7EB9155E-8406-445C-8A96-8F304B40C428}" type="presParOf" srcId="{155B2BA7-6199-4698-8960-A877A9C668DD}" destId="{6F3143E2-AB24-46AF-A7E4-8E228C36A8A9}" srcOrd="0" destOrd="0" presId="urn:microsoft.com/office/officeart/2005/8/layout/orgChart1"/>
    <dgm:cxn modelId="{828625FD-6897-4C09-A73F-61B339C8DC7A}" type="presParOf" srcId="{6F3143E2-AB24-46AF-A7E4-8E228C36A8A9}" destId="{9F9BC3D9-EB1D-4E99-8C63-D4CBEE2A52F6}" srcOrd="0" destOrd="0" presId="urn:microsoft.com/office/officeart/2005/8/layout/orgChart1"/>
    <dgm:cxn modelId="{784A08A2-A84B-471A-B12B-5F7A756FEB39}" type="presParOf" srcId="{6F3143E2-AB24-46AF-A7E4-8E228C36A8A9}" destId="{A6B41D13-F3D5-4EA0-ACA0-1486F87A1519}" srcOrd="1" destOrd="0" presId="urn:microsoft.com/office/officeart/2005/8/layout/orgChart1"/>
    <dgm:cxn modelId="{0CBE3241-1585-4666-A1D1-AD02B0CC4C31}" type="presParOf" srcId="{155B2BA7-6199-4698-8960-A877A9C668DD}" destId="{005BAA49-B384-4ACF-BA05-7BEAF5AE0FEA}" srcOrd="1" destOrd="0" presId="urn:microsoft.com/office/officeart/2005/8/layout/orgChart1"/>
    <dgm:cxn modelId="{234E4EEE-2D97-41FC-B1A6-5538EAD5D425}" type="presParOf" srcId="{155B2BA7-6199-4698-8960-A877A9C668DD}" destId="{C9B973B8-A83B-4A2A-BA5A-66A631B4A480}" srcOrd="2" destOrd="0" presId="urn:microsoft.com/office/officeart/2005/8/layout/orgChart1"/>
    <dgm:cxn modelId="{0BCE92EE-BB2E-46DB-B28C-809CB34674BE}" type="presParOf" srcId="{3E7A00B1-DE5D-499D-96C4-163823517456}" destId="{96277144-1DF0-4803-B628-43DB4D415E47}" srcOrd="8" destOrd="0" presId="urn:microsoft.com/office/officeart/2005/8/layout/orgChart1"/>
    <dgm:cxn modelId="{FCFF225B-8BE6-4959-BBDA-51D6D84D64D4}" type="presParOf" srcId="{3E7A00B1-DE5D-499D-96C4-163823517456}" destId="{5F1BF77E-2C7F-410D-BDB9-82B028C6EA67}" srcOrd="9" destOrd="0" presId="urn:microsoft.com/office/officeart/2005/8/layout/orgChart1"/>
    <dgm:cxn modelId="{9354758E-BECA-4B41-8C99-365C5AC4CA1E}" type="presParOf" srcId="{5F1BF77E-2C7F-410D-BDB9-82B028C6EA67}" destId="{CDCDBC48-6EDD-47DC-B115-E975B9F1DD6C}" srcOrd="0" destOrd="0" presId="urn:microsoft.com/office/officeart/2005/8/layout/orgChart1"/>
    <dgm:cxn modelId="{D94D6F8D-C552-4E6F-98EE-F3A70E7769A4}" type="presParOf" srcId="{CDCDBC48-6EDD-47DC-B115-E975B9F1DD6C}" destId="{266DF12C-0ED7-4B55-80CB-70C92BE3EF78}" srcOrd="0" destOrd="0" presId="urn:microsoft.com/office/officeart/2005/8/layout/orgChart1"/>
    <dgm:cxn modelId="{8D6D66AB-3250-4C49-B6DC-B1C9D5AA53C2}" type="presParOf" srcId="{CDCDBC48-6EDD-47DC-B115-E975B9F1DD6C}" destId="{3F41100E-26F1-45A7-A90D-3727EA352ACE}" srcOrd="1" destOrd="0" presId="urn:microsoft.com/office/officeart/2005/8/layout/orgChart1"/>
    <dgm:cxn modelId="{4DE019E9-54D5-426B-AF27-FC313C0E14F2}" type="presParOf" srcId="{5F1BF77E-2C7F-410D-BDB9-82B028C6EA67}" destId="{6B52F893-08E3-483A-A8C8-A962D295B958}" srcOrd="1" destOrd="0" presId="urn:microsoft.com/office/officeart/2005/8/layout/orgChart1"/>
    <dgm:cxn modelId="{B18379A5-7650-4DFF-A27F-52EEA0A89641}" type="presParOf" srcId="{5F1BF77E-2C7F-410D-BDB9-82B028C6EA67}" destId="{92A50334-1E24-43CE-AF29-2C36F4D6521F}" srcOrd="2" destOrd="0" presId="urn:microsoft.com/office/officeart/2005/8/layout/orgChart1"/>
    <dgm:cxn modelId="{F791CF70-9908-4278-9E97-110E289BAEAA}" type="presParOf" srcId="{CD86DB51-D3E2-43FC-946B-46756B6EFB40}" destId="{846F6F61-9E2F-4F5B-98F9-A5EB41227C1D}"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B6D88E6-8DD1-4C12-9C8E-E043B04F6DA4}" type="doc">
      <dgm:prSet loTypeId="urn:microsoft.com/office/officeart/2005/8/layout/orgChart1" loCatId="hierarchy" qsTypeId="urn:microsoft.com/office/officeart/2005/8/quickstyle/simple1" qsCatId="simple" csTypeId="urn:microsoft.com/office/officeart/2005/8/colors/accent1_2" csCatId="accent1"/>
      <dgm:spPr/>
    </dgm:pt>
    <dgm:pt modelId="{A3E3875B-CDB8-4E10-9059-2728A8A3D7A6}">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Dynamic</a:t>
          </a:r>
        </a:p>
      </dgm:t>
    </dgm:pt>
    <dgm:pt modelId="{1A7130C9-9BD7-4088-9E73-2154695A0E8C}" type="parTrans" cxnId="{3E2C0832-DCC4-473B-8D99-32BED7644EF6}">
      <dgm:prSet/>
      <dgm:spPr/>
    </dgm:pt>
    <dgm:pt modelId="{86C9EDFD-1354-4193-B7A9-21DF0A777DA3}" type="sibTrans" cxnId="{3E2C0832-DCC4-473B-8D99-32BED7644EF6}">
      <dgm:prSet/>
      <dgm:spPr/>
    </dgm:pt>
    <dgm:pt modelId="{E863CF5B-E842-4703-8749-C63EC8C69905}"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Acute</a:t>
          </a:r>
        </a:p>
      </dgm:t>
    </dgm:pt>
    <dgm:pt modelId="{AB7FA5C3-BE6A-4A06-9621-2DDA99BCF176}" type="parTrans" cxnId="{BD738DA4-C63B-4415-9DF5-4366980E05C7}">
      <dgm:prSet/>
      <dgm:spPr/>
    </dgm:pt>
    <dgm:pt modelId="{BADB3D1A-5D0D-47BC-A46B-78C15578A513}" type="sibTrans" cxnId="{BD738DA4-C63B-4415-9DF5-4366980E05C7}">
      <dgm:prSet/>
      <dgm:spPr/>
    </dgm:pt>
    <dgm:pt modelId="{543B36D9-B0B0-48C5-938F-92B7029EF03A}">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Alcohol Intoxication</a:t>
          </a:r>
        </a:p>
      </dgm:t>
    </dgm:pt>
    <dgm:pt modelId="{9810598F-6473-44B6-A946-5EC29C3AED52}" type="parTrans" cxnId="{2E1BFB5E-E4E7-4362-A0FA-26F36F3F8FC9}">
      <dgm:prSet/>
      <dgm:spPr/>
    </dgm:pt>
    <dgm:pt modelId="{3CDFC493-B127-41B9-A5A8-05AC0B3EC516}" type="sibTrans" cxnId="{2E1BFB5E-E4E7-4362-A0FA-26F36F3F8FC9}">
      <dgm:prSet/>
      <dgm:spPr/>
    </dgm:pt>
    <dgm:pt modelId="{6A0A5623-D0C8-4CC1-A1E3-5B48214B6A4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Recent Loss of Job</a:t>
          </a:r>
        </a:p>
      </dgm:t>
    </dgm:pt>
    <dgm:pt modelId="{6064409A-6F5F-4C27-B912-FB702F8841CD}" type="parTrans" cxnId="{D4771449-2750-40EE-BE5B-74C3F3255FD9}">
      <dgm:prSet/>
      <dgm:spPr/>
    </dgm:pt>
    <dgm:pt modelId="{7933560F-0316-4013-B109-94C06028AA66}" type="sibTrans" cxnId="{D4771449-2750-40EE-BE5B-74C3F3255FD9}">
      <dgm:prSet/>
      <dgm:spPr/>
    </dgm:pt>
    <dgm:pt modelId="{213EDCB0-7B8E-480A-B181-5D975966AE3C}" type="asst">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Stable</a:t>
          </a:r>
        </a:p>
      </dgm:t>
    </dgm:pt>
    <dgm:pt modelId="{9EC2D48F-6BE9-4175-BED4-8F06C3EC9631}" type="parTrans" cxnId="{626DC223-11AC-423C-9907-B7B627E1B475}">
      <dgm:prSet/>
      <dgm:spPr/>
    </dgm:pt>
    <dgm:pt modelId="{F2A6D9A2-61A9-4081-A298-327AD26C5226}" type="sibTrans" cxnId="{626DC223-11AC-423C-9907-B7B627E1B475}">
      <dgm:prSet/>
      <dgm:spPr/>
    </dgm:pt>
    <dgm:pt modelId="{3517BA33-2C3D-4020-B1A8-DE0E48A8116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Cognitive Distortions</a:t>
          </a:r>
        </a:p>
      </dgm:t>
    </dgm:pt>
    <dgm:pt modelId="{75B5DBF0-943F-4050-868E-7C7D8E2FAF34}" type="parTrans" cxnId="{25EDB93B-037F-4506-A76E-2FCC0D14C955}">
      <dgm:prSet/>
      <dgm:spPr/>
    </dgm:pt>
    <dgm:pt modelId="{C59E4D8C-ED48-4A9C-8B0F-718F2EF35DD0}" type="sibTrans" cxnId="{25EDB93B-037F-4506-A76E-2FCC0D14C955}">
      <dgm:prSet/>
      <dgm:spPr/>
    </dgm:pt>
    <dgm:pt modelId="{65DC38BF-AF42-4A4A-BE06-F2B5ADFA9653}">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1" i="0" u="none" strike="noStrike"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Sexual Deviancy</a:t>
          </a:r>
        </a:p>
      </dgm:t>
    </dgm:pt>
    <dgm:pt modelId="{FC6D3242-E4FC-401A-BA02-72AAA731B399}" type="parTrans" cxnId="{D8E0D563-8C4C-440E-B4F5-8B4174A33B0E}">
      <dgm:prSet/>
      <dgm:spPr/>
    </dgm:pt>
    <dgm:pt modelId="{DAF77E77-F188-4D8F-8AEE-2A209E12E21A}" type="sibTrans" cxnId="{D8E0D563-8C4C-440E-B4F5-8B4174A33B0E}">
      <dgm:prSet/>
      <dgm:spPr/>
    </dgm:pt>
    <dgm:pt modelId="{2D317C11-F480-4AC6-8F0A-D53CB516BBEF}" type="pres">
      <dgm:prSet presAssocID="{2B6D88E6-8DD1-4C12-9C8E-E043B04F6DA4}" presName="hierChild1" presStyleCnt="0">
        <dgm:presLayoutVars>
          <dgm:orgChart val="1"/>
          <dgm:chPref val="1"/>
          <dgm:dir/>
          <dgm:animOne val="branch"/>
          <dgm:animLvl val="lvl"/>
          <dgm:resizeHandles/>
        </dgm:presLayoutVars>
      </dgm:prSet>
      <dgm:spPr/>
    </dgm:pt>
    <dgm:pt modelId="{D7343C6B-F742-4E83-8DDD-042D9726A94C}" type="pres">
      <dgm:prSet presAssocID="{A3E3875B-CDB8-4E10-9059-2728A8A3D7A6}" presName="hierRoot1" presStyleCnt="0">
        <dgm:presLayoutVars>
          <dgm:hierBranch/>
        </dgm:presLayoutVars>
      </dgm:prSet>
      <dgm:spPr/>
    </dgm:pt>
    <dgm:pt modelId="{D123E728-2DB5-4D3F-A0E4-144D11FCC57E}" type="pres">
      <dgm:prSet presAssocID="{A3E3875B-CDB8-4E10-9059-2728A8A3D7A6}" presName="rootComposite1" presStyleCnt="0"/>
      <dgm:spPr/>
    </dgm:pt>
    <dgm:pt modelId="{6A59191F-BE3B-4AD5-B82B-B3105DA21D58}" type="pres">
      <dgm:prSet presAssocID="{A3E3875B-CDB8-4E10-9059-2728A8A3D7A6}" presName="rootText1" presStyleLbl="node0" presStyleIdx="0" presStyleCnt="1">
        <dgm:presLayoutVars>
          <dgm:chPref val="3"/>
        </dgm:presLayoutVars>
      </dgm:prSet>
      <dgm:spPr/>
    </dgm:pt>
    <dgm:pt modelId="{A9FFF84F-A004-492D-80DB-006215EEDA10}" type="pres">
      <dgm:prSet presAssocID="{A3E3875B-CDB8-4E10-9059-2728A8A3D7A6}" presName="rootConnector1" presStyleLbl="node1" presStyleIdx="0" presStyleCnt="0"/>
      <dgm:spPr/>
    </dgm:pt>
    <dgm:pt modelId="{C8684DB4-EE88-4BAD-AF56-DC92BFF15A25}" type="pres">
      <dgm:prSet presAssocID="{A3E3875B-CDB8-4E10-9059-2728A8A3D7A6}" presName="hierChild2" presStyleCnt="0"/>
      <dgm:spPr/>
    </dgm:pt>
    <dgm:pt modelId="{5022E73C-E1F5-4FBD-AF99-6E2B1DAA3B83}" type="pres">
      <dgm:prSet presAssocID="{A3E3875B-CDB8-4E10-9059-2728A8A3D7A6}" presName="hierChild3" presStyleCnt="0"/>
      <dgm:spPr/>
    </dgm:pt>
    <dgm:pt modelId="{1C4C9DC4-F89A-4301-9040-429A32E1ECF0}" type="pres">
      <dgm:prSet presAssocID="{AB7FA5C3-BE6A-4A06-9621-2DDA99BCF176}" presName="Name111" presStyleLbl="parChTrans1D2" presStyleIdx="0" presStyleCnt="2"/>
      <dgm:spPr/>
    </dgm:pt>
    <dgm:pt modelId="{6ABAD411-2143-402B-BD8B-6CB13147E9EB}" type="pres">
      <dgm:prSet presAssocID="{E863CF5B-E842-4703-8749-C63EC8C69905}" presName="hierRoot3" presStyleCnt="0">
        <dgm:presLayoutVars>
          <dgm:hierBranch/>
        </dgm:presLayoutVars>
      </dgm:prSet>
      <dgm:spPr/>
    </dgm:pt>
    <dgm:pt modelId="{383F2721-BEA6-4416-92A0-857D7C0ABCCC}" type="pres">
      <dgm:prSet presAssocID="{E863CF5B-E842-4703-8749-C63EC8C69905}" presName="rootComposite3" presStyleCnt="0"/>
      <dgm:spPr/>
    </dgm:pt>
    <dgm:pt modelId="{9E603B14-4EFA-4F8E-B559-796D908AB92A}" type="pres">
      <dgm:prSet presAssocID="{E863CF5B-E842-4703-8749-C63EC8C69905}" presName="rootText3" presStyleLbl="asst1" presStyleIdx="0" presStyleCnt="2">
        <dgm:presLayoutVars>
          <dgm:chPref val="3"/>
        </dgm:presLayoutVars>
      </dgm:prSet>
      <dgm:spPr/>
    </dgm:pt>
    <dgm:pt modelId="{A3C2D186-CB42-49A1-8953-061D41A74B4C}" type="pres">
      <dgm:prSet presAssocID="{E863CF5B-E842-4703-8749-C63EC8C69905}" presName="rootConnector3" presStyleLbl="asst1" presStyleIdx="0" presStyleCnt="2"/>
      <dgm:spPr/>
    </dgm:pt>
    <dgm:pt modelId="{2F16871D-7897-4EE8-885A-07F0AA6705B8}" type="pres">
      <dgm:prSet presAssocID="{E863CF5B-E842-4703-8749-C63EC8C69905}" presName="hierChild6" presStyleCnt="0"/>
      <dgm:spPr/>
    </dgm:pt>
    <dgm:pt modelId="{AAF736C8-B967-4AF0-B9DC-91B72B6113D4}" type="pres">
      <dgm:prSet presAssocID="{9810598F-6473-44B6-A946-5EC29C3AED52}" presName="Name35" presStyleLbl="parChTrans1D3" presStyleIdx="0" presStyleCnt="4"/>
      <dgm:spPr/>
    </dgm:pt>
    <dgm:pt modelId="{0FB05273-0312-4698-8B0E-B005DD451FEA}" type="pres">
      <dgm:prSet presAssocID="{543B36D9-B0B0-48C5-938F-92B7029EF03A}" presName="hierRoot2" presStyleCnt="0">
        <dgm:presLayoutVars>
          <dgm:hierBranch val="r"/>
        </dgm:presLayoutVars>
      </dgm:prSet>
      <dgm:spPr/>
    </dgm:pt>
    <dgm:pt modelId="{A999D3F6-8A5D-4190-B952-01A773690657}" type="pres">
      <dgm:prSet presAssocID="{543B36D9-B0B0-48C5-938F-92B7029EF03A}" presName="rootComposite" presStyleCnt="0"/>
      <dgm:spPr/>
    </dgm:pt>
    <dgm:pt modelId="{3070F162-2CA9-46A7-B5DD-6FB14431D3E4}" type="pres">
      <dgm:prSet presAssocID="{543B36D9-B0B0-48C5-938F-92B7029EF03A}" presName="rootText" presStyleLbl="node3" presStyleIdx="0" presStyleCnt="4">
        <dgm:presLayoutVars>
          <dgm:chPref val="3"/>
        </dgm:presLayoutVars>
      </dgm:prSet>
      <dgm:spPr/>
    </dgm:pt>
    <dgm:pt modelId="{702CF12D-8BA3-4F43-AAB8-4B6D27946502}" type="pres">
      <dgm:prSet presAssocID="{543B36D9-B0B0-48C5-938F-92B7029EF03A}" presName="rootConnector" presStyleLbl="node3" presStyleIdx="0" presStyleCnt="4"/>
      <dgm:spPr/>
    </dgm:pt>
    <dgm:pt modelId="{01BCED00-B439-4882-A7C3-2CD810DD98C9}" type="pres">
      <dgm:prSet presAssocID="{543B36D9-B0B0-48C5-938F-92B7029EF03A}" presName="hierChild4" presStyleCnt="0"/>
      <dgm:spPr/>
    </dgm:pt>
    <dgm:pt modelId="{5A8AD989-91EE-4583-A357-A32EE7ED8A2A}" type="pres">
      <dgm:prSet presAssocID="{543B36D9-B0B0-48C5-938F-92B7029EF03A}" presName="hierChild5" presStyleCnt="0"/>
      <dgm:spPr/>
    </dgm:pt>
    <dgm:pt modelId="{3A06AD09-9CCB-4B2F-A08A-B5BEC047DCB8}" type="pres">
      <dgm:prSet presAssocID="{6064409A-6F5F-4C27-B912-FB702F8841CD}" presName="Name35" presStyleLbl="parChTrans1D3" presStyleIdx="1" presStyleCnt="4"/>
      <dgm:spPr/>
    </dgm:pt>
    <dgm:pt modelId="{1B31448A-B8BB-4988-976C-572D042A9E74}" type="pres">
      <dgm:prSet presAssocID="{6A0A5623-D0C8-4CC1-A1E3-5B48214B6A4B}" presName="hierRoot2" presStyleCnt="0">
        <dgm:presLayoutVars>
          <dgm:hierBranch val="r"/>
        </dgm:presLayoutVars>
      </dgm:prSet>
      <dgm:spPr/>
    </dgm:pt>
    <dgm:pt modelId="{F4859DE4-6CB3-480A-A0DF-BDA43CE76F8C}" type="pres">
      <dgm:prSet presAssocID="{6A0A5623-D0C8-4CC1-A1E3-5B48214B6A4B}" presName="rootComposite" presStyleCnt="0"/>
      <dgm:spPr/>
    </dgm:pt>
    <dgm:pt modelId="{EF8AAD3F-5347-4068-A966-FD677F868ADE}" type="pres">
      <dgm:prSet presAssocID="{6A0A5623-D0C8-4CC1-A1E3-5B48214B6A4B}" presName="rootText" presStyleLbl="node3" presStyleIdx="1" presStyleCnt="4">
        <dgm:presLayoutVars>
          <dgm:chPref val="3"/>
        </dgm:presLayoutVars>
      </dgm:prSet>
      <dgm:spPr/>
    </dgm:pt>
    <dgm:pt modelId="{8D1D708A-552A-4133-B4F3-1F883EDF4A98}" type="pres">
      <dgm:prSet presAssocID="{6A0A5623-D0C8-4CC1-A1E3-5B48214B6A4B}" presName="rootConnector" presStyleLbl="node3" presStyleIdx="1" presStyleCnt="4"/>
      <dgm:spPr/>
    </dgm:pt>
    <dgm:pt modelId="{6F778A4A-24C8-4FDC-8BA5-4C6A835C4F4B}" type="pres">
      <dgm:prSet presAssocID="{6A0A5623-D0C8-4CC1-A1E3-5B48214B6A4B}" presName="hierChild4" presStyleCnt="0"/>
      <dgm:spPr/>
    </dgm:pt>
    <dgm:pt modelId="{B57DAE02-A0B5-4091-85DA-CAC8886BD520}" type="pres">
      <dgm:prSet presAssocID="{6A0A5623-D0C8-4CC1-A1E3-5B48214B6A4B}" presName="hierChild5" presStyleCnt="0"/>
      <dgm:spPr/>
    </dgm:pt>
    <dgm:pt modelId="{677F6EC4-3B65-48D9-B452-04F5F892A63C}" type="pres">
      <dgm:prSet presAssocID="{E863CF5B-E842-4703-8749-C63EC8C69905}" presName="hierChild7" presStyleCnt="0"/>
      <dgm:spPr/>
    </dgm:pt>
    <dgm:pt modelId="{E9AEEBAB-86BE-4612-852A-02BAD4F4415C}" type="pres">
      <dgm:prSet presAssocID="{9EC2D48F-6BE9-4175-BED4-8F06C3EC9631}" presName="Name111" presStyleLbl="parChTrans1D2" presStyleIdx="1" presStyleCnt="2"/>
      <dgm:spPr/>
    </dgm:pt>
    <dgm:pt modelId="{AD363EFC-55D8-465B-8C67-5E5FFD91C9BE}" type="pres">
      <dgm:prSet presAssocID="{213EDCB0-7B8E-480A-B181-5D975966AE3C}" presName="hierRoot3" presStyleCnt="0">
        <dgm:presLayoutVars>
          <dgm:hierBranch/>
        </dgm:presLayoutVars>
      </dgm:prSet>
      <dgm:spPr/>
    </dgm:pt>
    <dgm:pt modelId="{87530704-5713-441F-8995-21BA5F28E16C}" type="pres">
      <dgm:prSet presAssocID="{213EDCB0-7B8E-480A-B181-5D975966AE3C}" presName="rootComposite3" presStyleCnt="0"/>
      <dgm:spPr/>
    </dgm:pt>
    <dgm:pt modelId="{B00674C4-059D-44A6-85F8-7B4FD026C141}" type="pres">
      <dgm:prSet presAssocID="{213EDCB0-7B8E-480A-B181-5D975966AE3C}" presName="rootText3" presStyleLbl="asst1" presStyleIdx="1" presStyleCnt="2">
        <dgm:presLayoutVars>
          <dgm:chPref val="3"/>
        </dgm:presLayoutVars>
      </dgm:prSet>
      <dgm:spPr/>
    </dgm:pt>
    <dgm:pt modelId="{A199EB66-D4C8-46D6-B9CA-3BFD73C24E08}" type="pres">
      <dgm:prSet presAssocID="{213EDCB0-7B8E-480A-B181-5D975966AE3C}" presName="rootConnector3" presStyleLbl="asst1" presStyleIdx="1" presStyleCnt="2"/>
      <dgm:spPr/>
    </dgm:pt>
    <dgm:pt modelId="{1176D19E-439A-4C33-8564-A02844F63D50}" type="pres">
      <dgm:prSet presAssocID="{213EDCB0-7B8E-480A-B181-5D975966AE3C}" presName="hierChild6" presStyleCnt="0"/>
      <dgm:spPr/>
    </dgm:pt>
    <dgm:pt modelId="{5B26BA35-F1A8-4224-A55D-7E8BB94763B6}" type="pres">
      <dgm:prSet presAssocID="{75B5DBF0-943F-4050-868E-7C7D8E2FAF34}" presName="Name35" presStyleLbl="parChTrans1D3" presStyleIdx="2" presStyleCnt="4"/>
      <dgm:spPr/>
    </dgm:pt>
    <dgm:pt modelId="{30451516-71B9-4E86-99FB-55FFB0B22D96}" type="pres">
      <dgm:prSet presAssocID="{3517BA33-2C3D-4020-B1A8-DE0E48A81169}" presName="hierRoot2" presStyleCnt="0">
        <dgm:presLayoutVars>
          <dgm:hierBranch val="r"/>
        </dgm:presLayoutVars>
      </dgm:prSet>
      <dgm:spPr/>
    </dgm:pt>
    <dgm:pt modelId="{26F82215-0B02-4C90-89B5-71DEC2BFF899}" type="pres">
      <dgm:prSet presAssocID="{3517BA33-2C3D-4020-B1A8-DE0E48A81169}" presName="rootComposite" presStyleCnt="0"/>
      <dgm:spPr/>
    </dgm:pt>
    <dgm:pt modelId="{57C62D5C-DB6B-4182-B6B3-25010A8D4CB6}" type="pres">
      <dgm:prSet presAssocID="{3517BA33-2C3D-4020-B1A8-DE0E48A81169}" presName="rootText" presStyleLbl="node3" presStyleIdx="2" presStyleCnt="4">
        <dgm:presLayoutVars>
          <dgm:chPref val="3"/>
        </dgm:presLayoutVars>
      </dgm:prSet>
      <dgm:spPr/>
    </dgm:pt>
    <dgm:pt modelId="{B624CB07-1447-4D15-8DD4-1991F9A83C5B}" type="pres">
      <dgm:prSet presAssocID="{3517BA33-2C3D-4020-B1A8-DE0E48A81169}" presName="rootConnector" presStyleLbl="node3" presStyleIdx="2" presStyleCnt="4"/>
      <dgm:spPr/>
    </dgm:pt>
    <dgm:pt modelId="{8BBEE5F2-4157-4CDD-805B-A6FD9D245913}" type="pres">
      <dgm:prSet presAssocID="{3517BA33-2C3D-4020-B1A8-DE0E48A81169}" presName="hierChild4" presStyleCnt="0"/>
      <dgm:spPr/>
    </dgm:pt>
    <dgm:pt modelId="{617E3743-CDFB-4988-8D13-AF0C2456F428}" type="pres">
      <dgm:prSet presAssocID="{3517BA33-2C3D-4020-B1A8-DE0E48A81169}" presName="hierChild5" presStyleCnt="0"/>
      <dgm:spPr/>
    </dgm:pt>
    <dgm:pt modelId="{0971BF71-DF23-4744-9FC3-2748C6FB5220}" type="pres">
      <dgm:prSet presAssocID="{FC6D3242-E4FC-401A-BA02-72AAA731B399}" presName="Name35" presStyleLbl="parChTrans1D3" presStyleIdx="3" presStyleCnt="4"/>
      <dgm:spPr/>
    </dgm:pt>
    <dgm:pt modelId="{6C024211-1D3A-41BC-AFA6-42C174989934}" type="pres">
      <dgm:prSet presAssocID="{65DC38BF-AF42-4A4A-BE06-F2B5ADFA9653}" presName="hierRoot2" presStyleCnt="0">
        <dgm:presLayoutVars>
          <dgm:hierBranch val="r"/>
        </dgm:presLayoutVars>
      </dgm:prSet>
      <dgm:spPr/>
    </dgm:pt>
    <dgm:pt modelId="{9BF9E7D4-968D-4BC5-9CD1-62C531B04D3A}" type="pres">
      <dgm:prSet presAssocID="{65DC38BF-AF42-4A4A-BE06-F2B5ADFA9653}" presName="rootComposite" presStyleCnt="0"/>
      <dgm:spPr/>
    </dgm:pt>
    <dgm:pt modelId="{DB1EDE55-C992-4A60-96FA-966FD70612D8}" type="pres">
      <dgm:prSet presAssocID="{65DC38BF-AF42-4A4A-BE06-F2B5ADFA9653}" presName="rootText" presStyleLbl="node3" presStyleIdx="3" presStyleCnt="4">
        <dgm:presLayoutVars>
          <dgm:chPref val="3"/>
        </dgm:presLayoutVars>
      </dgm:prSet>
      <dgm:spPr/>
    </dgm:pt>
    <dgm:pt modelId="{ED6DAFA3-FB09-488A-8D4F-B701A781ED36}" type="pres">
      <dgm:prSet presAssocID="{65DC38BF-AF42-4A4A-BE06-F2B5ADFA9653}" presName="rootConnector" presStyleLbl="node3" presStyleIdx="3" presStyleCnt="4"/>
      <dgm:spPr/>
    </dgm:pt>
    <dgm:pt modelId="{79ADF7BB-985E-49FE-A400-5F075BE872AC}" type="pres">
      <dgm:prSet presAssocID="{65DC38BF-AF42-4A4A-BE06-F2B5ADFA9653}" presName="hierChild4" presStyleCnt="0"/>
      <dgm:spPr/>
    </dgm:pt>
    <dgm:pt modelId="{00B04A40-4358-4E81-AEC1-EC85577FB516}" type="pres">
      <dgm:prSet presAssocID="{65DC38BF-AF42-4A4A-BE06-F2B5ADFA9653}" presName="hierChild5" presStyleCnt="0"/>
      <dgm:spPr/>
    </dgm:pt>
    <dgm:pt modelId="{8B777EF6-4641-4C71-9C9E-21F8BF10D01F}" type="pres">
      <dgm:prSet presAssocID="{213EDCB0-7B8E-480A-B181-5D975966AE3C}" presName="hierChild7" presStyleCnt="0"/>
      <dgm:spPr/>
    </dgm:pt>
  </dgm:ptLst>
  <dgm:cxnLst>
    <dgm:cxn modelId="{9CB96E1C-02F4-425E-B191-EC5BC0C76523}" type="presOf" srcId="{2B6D88E6-8DD1-4C12-9C8E-E043B04F6DA4}" destId="{2D317C11-F480-4AC6-8F0A-D53CB516BBEF}" srcOrd="0" destOrd="0" presId="urn:microsoft.com/office/officeart/2005/8/layout/orgChart1"/>
    <dgm:cxn modelId="{626DC223-11AC-423C-9907-B7B627E1B475}" srcId="{A3E3875B-CDB8-4E10-9059-2728A8A3D7A6}" destId="{213EDCB0-7B8E-480A-B181-5D975966AE3C}" srcOrd="1" destOrd="0" parTransId="{9EC2D48F-6BE9-4175-BED4-8F06C3EC9631}" sibTransId="{F2A6D9A2-61A9-4081-A298-327AD26C5226}"/>
    <dgm:cxn modelId="{6CD29925-F77A-4E1D-8EB9-5D67486109D2}" type="presOf" srcId="{213EDCB0-7B8E-480A-B181-5D975966AE3C}" destId="{B00674C4-059D-44A6-85F8-7B4FD026C141}" srcOrd="0" destOrd="0" presId="urn:microsoft.com/office/officeart/2005/8/layout/orgChart1"/>
    <dgm:cxn modelId="{CF5A152A-AE81-4DCC-A989-F718E62A8BC0}" type="presOf" srcId="{9810598F-6473-44B6-A946-5EC29C3AED52}" destId="{AAF736C8-B967-4AF0-B9DC-91B72B6113D4}" srcOrd="0" destOrd="0" presId="urn:microsoft.com/office/officeart/2005/8/layout/orgChart1"/>
    <dgm:cxn modelId="{04104A30-164C-441E-8A54-86455E83EEEA}" type="presOf" srcId="{6064409A-6F5F-4C27-B912-FB702F8841CD}" destId="{3A06AD09-9CCB-4B2F-A08A-B5BEC047DCB8}" srcOrd="0" destOrd="0" presId="urn:microsoft.com/office/officeart/2005/8/layout/orgChart1"/>
    <dgm:cxn modelId="{6691A230-2257-42E5-B94B-0732AAF378FA}" type="presOf" srcId="{9EC2D48F-6BE9-4175-BED4-8F06C3EC9631}" destId="{E9AEEBAB-86BE-4612-852A-02BAD4F4415C}" srcOrd="0" destOrd="0" presId="urn:microsoft.com/office/officeart/2005/8/layout/orgChart1"/>
    <dgm:cxn modelId="{3E2C0832-DCC4-473B-8D99-32BED7644EF6}" srcId="{2B6D88E6-8DD1-4C12-9C8E-E043B04F6DA4}" destId="{A3E3875B-CDB8-4E10-9059-2728A8A3D7A6}" srcOrd="0" destOrd="0" parTransId="{1A7130C9-9BD7-4088-9E73-2154695A0E8C}" sibTransId="{86C9EDFD-1354-4193-B7A9-21DF0A777DA3}"/>
    <dgm:cxn modelId="{25EDB93B-037F-4506-A76E-2FCC0D14C955}" srcId="{213EDCB0-7B8E-480A-B181-5D975966AE3C}" destId="{3517BA33-2C3D-4020-B1A8-DE0E48A81169}" srcOrd="0" destOrd="0" parTransId="{75B5DBF0-943F-4050-868E-7C7D8E2FAF34}" sibTransId="{C59E4D8C-ED48-4A9C-8B0F-718F2EF35DD0}"/>
    <dgm:cxn modelId="{CA69DF5E-8452-434E-884C-4896F4082C81}" type="presOf" srcId="{3517BA33-2C3D-4020-B1A8-DE0E48A81169}" destId="{57C62D5C-DB6B-4182-B6B3-25010A8D4CB6}" srcOrd="0" destOrd="0" presId="urn:microsoft.com/office/officeart/2005/8/layout/orgChart1"/>
    <dgm:cxn modelId="{2E1BFB5E-E4E7-4362-A0FA-26F36F3F8FC9}" srcId="{E863CF5B-E842-4703-8749-C63EC8C69905}" destId="{543B36D9-B0B0-48C5-938F-92B7029EF03A}" srcOrd="0" destOrd="0" parTransId="{9810598F-6473-44B6-A946-5EC29C3AED52}" sibTransId="{3CDFC493-B127-41B9-A5A8-05AC0B3EC516}"/>
    <dgm:cxn modelId="{AEC28162-D9F9-49F4-A723-039B1EF12451}" type="presOf" srcId="{6A0A5623-D0C8-4CC1-A1E3-5B48214B6A4B}" destId="{EF8AAD3F-5347-4068-A966-FD677F868ADE}" srcOrd="0" destOrd="0" presId="urn:microsoft.com/office/officeart/2005/8/layout/orgChart1"/>
    <dgm:cxn modelId="{D8E0D563-8C4C-440E-B4F5-8B4174A33B0E}" srcId="{213EDCB0-7B8E-480A-B181-5D975966AE3C}" destId="{65DC38BF-AF42-4A4A-BE06-F2B5ADFA9653}" srcOrd="1" destOrd="0" parTransId="{FC6D3242-E4FC-401A-BA02-72AAA731B399}" sibTransId="{DAF77E77-F188-4D8F-8AEE-2A209E12E21A}"/>
    <dgm:cxn modelId="{9BEE5068-AA50-477F-8BEF-59426284819A}" type="presOf" srcId="{65DC38BF-AF42-4A4A-BE06-F2B5ADFA9653}" destId="{ED6DAFA3-FB09-488A-8D4F-B701A781ED36}" srcOrd="1" destOrd="0" presId="urn:microsoft.com/office/officeart/2005/8/layout/orgChart1"/>
    <dgm:cxn modelId="{D4771449-2750-40EE-BE5B-74C3F3255FD9}" srcId="{E863CF5B-E842-4703-8749-C63EC8C69905}" destId="{6A0A5623-D0C8-4CC1-A1E3-5B48214B6A4B}" srcOrd="1" destOrd="0" parTransId="{6064409A-6F5F-4C27-B912-FB702F8841CD}" sibTransId="{7933560F-0316-4013-B109-94C06028AA66}"/>
    <dgm:cxn modelId="{C32BB54A-72AD-46B4-BA1B-06F12658BB9B}" type="presOf" srcId="{3517BA33-2C3D-4020-B1A8-DE0E48A81169}" destId="{B624CB07-1447-4D15-8DD4-1991F9A83C5B}" srcOrd="1" destOrd="0" presId="urn:microsoft.com/office/officeart/2005/8/layout/orgChart1"/>
    <dgm:cxn modelId="{F8B6E56E-D1F4-4715-BE10-BB0EC528E350}" type="presOf" srcId="{543B36D9-B0B0-48C5-938F-92B7029EF03A}" destId="{3070F162-2CA9-46A7-B5DD-6FB14431D3E4}" srcOrd="0" destOrd="0" presId="urn:microsoft.com/office/officeart/2005/8/layout/orgChart1"/>
    <dgm:cxn modelId="{23FEEC58-5F14-49D2-A5E7-D0CAC60A21AB}" type="presOf" srcId="{65DC38BF-AF42-4A4A-BE06-F2B5ADFA9653}" destId="{DB1EDE55-C992-4A60-96FA-966FD70612D8}" srcOrd="0" destOrd="0" presId="urn:microsoft.com/office/officeart/2005/8/layout/orgChart1"/>
    <dgm:cxn modelId="{A690AB84-3837-471D-963F-9FA9F5E360F5}" type="presOf" srcId="{543B36D9-B0B0-48C5-938F-92B7029EF03A}" destId="{702CF12D-8BA3-4F43-AAB8-4B6D27946502}" srcOrd="1" destOrd="0" presId="urn:microsoft.com/office/officeart/2005/8/layout/orgChart1"/>
    <dgm:cxn modelId="{0AB8C494-37AF-43DF-A1B3-5D4FEDF42505}" type="presOf" srcId="{A3E3875B-CDB8-4E10-9059-2728A8A3D7A6}" destId="{A9FFF84F-A004-492D-80DB-006215EEDA10}" srcOrd="1" destOrd="0" presId="urn:microsoft.com/office/officeart/2005/8/layout/orgChart1"/>
    <dgm:cxn modelId="{BD738DA4-C63B-4415-9DF5-4366980E05C7}" srcId="{A3E3875B-CDB8-4E10-9059-2728A8A3D7A6}" destId="{E863CF5B-E842-4703-8749-C63EC8C69905}" srcOrd="0" destOrd="0" parTransId="{AB7FA5C3-BE6A-4A06-9621-2DDA99BCF176}" sibTransId="{BADB3D1A-5D0D-47BC-A46B-78C15578A513}"/>
    <dgm:cxn modelId="{AAF93EA7-7A4F-4B67-AB97-26C347EA8BD8}" type="presOf" srcId="{FC6D3242-E4FC-401A-BA02-72AAA731B399}" destId="{0971BF71-DF23-4744-9FC3-2748C6FB5220}" srcOrd="0" destOrd="0" presId="urn:microsoft.com/office/officeart/2005/8/layout/orgChart1"/>
    <dgm:cxn modelId="{E78014AC-97AA-4743-B015-0221DD00DF80}" type="presOf" srcId="{75B5DBF0-943F-4050-868E-7C7D8E2FAF34}" destId="{5B26BA35-F1A8-4224-A55D-7E8BB94763B6}" srcOrd="0" destOrd="0" presId="urn:microsoft.com/office/officeart/2005/8/layout/orgChart1"/>
    <dgm:cxn modelId="{FDC1F6BE-6B2B-4E55-B45B-D353B4A7E6CC}" type="presOf" srcId="{E863CF5B-E842-4703-8749-C63EC8C69905}" destId="{9E603B14-4EFA-4F8E-B559-796D908AB92A}" srcOrd="0" destOrd="0" presId="urn:microsoft.com/office/officeart/2005/8/layout/orgChart1"/>
    <dgm:cxn modelId="{C10FD3C1-7804-408B-8528-E2DDA215D708}" type="presOf" srcId="{A3E3875B-CDB8-4E10-9059-2728A8A3D7A6}" destId="{6A59191F-BE3B-4AD5-B82B-B3105DA21D58}" srcOrd="0" destOrd="0" presId="urn:microsoft.com/office/officeart/2005/8/layout/orgChart1"/>
    <dgm:cxn modelId="{2A23D6D5-1B00-433A-BFE4-338A85EE1834}" type="presOf" srcId="{6A0A5623-D0C8-4CC1-A1E3-5B48214B6A4B}" destId="{8D1D708A-552A-4133-B4F3-1F883EDF4A98}" srcOrd="1" destOrd="0" presId="urn:microsoft.com/office/officeart/2005/8/layout/orgChart1"/>
    <dgm:cxn modelId="{108DE6E8-28E0-420C-88AE-2AF6CCACE2F2}" type="presOf" srcId="{E863CF5B-E842-4703-8749-C63EC8C69905}" destId="{A3C2D186-CB42-49A1-8953-061D41A74B4C}" srcOrd="1" destOrd="0" presId="urn:microsoft.com/office/officeart/2005/8/layout/orgChart1"/>
    <dgm:cxn modelId="{4D301EF1-C3EC-4428-A1B6-23D61F4CB0BC}" type="presOf" srcId="{AB7FA5C3-BE6A-4A06-9621-2DDA99BCF176}" destId="{1C4C9DC4-F89A-4301-9040-429A32E1ECF0}" srcOrd="0" destOrd="0" presId="urn:microsoft.com/office/officeart/2005/8/layout/orgChart1"/>
    <dgm:cxn modelId="{0CEF6BF6-800F-4869-903F-8A781566244F}" type="presOf" srcId="{213EDCB0-7B8E-480A-B181-5D975966AE3C}" destId="{A199EB66-D4C8-46D6-B9CA-3BFD73C24E08}" srcOrd="1" destOrd="0" presId="urn:microsoft.com/office/officeart/2005/8/layout/orgChart1"/>
    <dgm:cxn modelId="{525BD833-414C-45E2-B46E-6FFCA4388191}" type="presParOf" srcId="{2D317C11-F480-4AC6-8F0A-D53CB516BBEF}" destId="{D7343C6B-F742-4E83-8DDD-042D9726A94C}" srcOrd="0" destOrd="0" presId="urn:microsoft.com/office/officeart/2005/8/layout/orgChart1"/>
    <dgm:cxn modelId="{4A6669E2-F26B-4EF3-B56F-CA084E873508}" type="presParOf" srcId="{D7343C6B-F742-4E83-8DDD-042D9726A94C}" destId="{D123E728-2DB5-4D3F-A0E4-144D11FCC57E}" srcOrd="0" destOrd="0" presId="urn:microsoft.com/office/officeart/2005/8/layout/orgChart1"/>
    <dgm:cxn modelId="{41D92FCB-F84A-4F1E-8A85-C3EC0C4106F2}" type="presParOf" srcId="{D123E728-2DB5-4D3F-A0E4-144D11FCC57E}" destId="{6A59191F-BE3B-4AD5-B82B-B3105DA21D58}" srcOrd="0" destOrd="0" presId="urn:microsoft.com/office/officeart/2005/8/layout/orgChart1"/>
    <dgm:cxn modelId="{38449BC0-B4C5-4219-89B3-0C2D45685822}" type="presParOf" srcId="{D123E728-2DB5-4D3F-A0E4-144D11FCC57E}" destId="{A9FFF84F-A004-492D-80DB-006215EEDA10}" srcOrd="1" destOrd="0" presId="urn:microsoft.com/office/officeart/2005/8/layout/orgChart1"/>
    <dgm:cxn modelId="{429AF158-5FEA-4B30-BEA6-F8268CA85738}" type="presParOf" srcId="{D7343C6B-F742-4E83-8DDD-042D9726A94C}" destId="{C8684DB4-EE88-4BAD-AF56-DC92BFF15A25}" srcOrd="1" destOrd="0" presId="urn:microsoft.com/office/officeart/2005/8/layout/orgChart1"/>
    <dgm:cxn modelId="{1F6EE433-04D1-44C7-B012-6E64E1F8E2B2}" type="presParOf" srcId="{D7343C6B-F742-4E83-8DDD-042D9726A94C}" destId="{5022E73C-E1F5-4FBD-AF99-6E2B1DAA3B83}" srcOrd="2" destOrd="0" presId="urn:microsoft.com/office/officeart/2005/8/layout/orgChart1"/>
    <dgm:cxn modelId="{04FD4FB5-2831-47FD-835C-65D4D9D2E64B}" type="presParOf" srcId="{5022E73C-E1F5-4FBD-AF99-6E2B1DAA3B83}" destId="{1C4C9DC4-F89A-4301-9040-429A32E1ECF0}" srcOrd="0" destOrd="0" presId="urn:microsoft.com/office/officeart/2005/8/layout/orgChart1"/>
    <dgm:cxn modelId="{31CF18A4-EB72-4E0B-A6FB-DF0E7534485F}" type="presParOf" srcId="{5022E73C-E1F5-4FBD-AF99-6E2B1DAA3B83}" destId="{6ABAD411-2143-402B-BD8B-6CB13147E9EB}" srcOrd="1" destOrd="0" presId="urn:microsoft.com/office/officeart/2005/8/layout/orgChart1"/>
    <dgm:cxn modelId="{DB3B3AE2-F670-4A82-B131-68FB50D5310B}" type="presParOf" srcId="{6ABAD411-2143-402B-BD8B-6CB13147E9EB}" destId="{383F2721-BEA6-4416-92A0-857D7C0ABCCC}" srcOrd="0" destOrd="0" presId="urn:microsoft.com/office/officeart/2005/8/layout/orgChart1"/>
    <dgm:cxn modelId="{B6ACD662-4976-4166-94B9-778AD4C44178}" type="presParOf" srcId="{383F2721-BEA6-4416-92A0-857D7C0ABCCC}" destId="{9E603B14-4EFA-4F8E-B559-796D908AB92A}" srcOrd="0" destOrd="0" presId="urn:microsoft.com/office/officeart/2005/8/layout/orgChart1"/>
    <dgm:cxn modelId="{993D921C-440A-483F-9857-7191D630E137}" type="presParOf" srcId="{383F2721-BEA6-4416-92A0-857D7C0ABCCC}" destId="{A3C2D186-CB42-49A1-8953-061D41A74B4C}" srcOrd="1" destOrd="0" presId="urn:microsoft.com/office/officeart/2005/8/layout/orgChart1"/>
    <dgm:cxn modelId="{83F766EE-ED63-46E7-89E8-79E3BC361892}" type="presParOf" srcId="{6ABAD411-2143-402B-BD8B-6CB13147E9EB}" destId="{2F16871D-7897-4EE8-885A-07F0AA6705B8}" srcOrd="1" destOrd="0" presId="urn:microsoft.com/office/officeart/2005/8/layout/orgChart1"/>
    <dgm:cxn modelId="{F826B5FD-7DDD-400C-97E8-29677E4D4A11}" type="presParOf" srcId="{2F16871D-7897-4EE8-885A-07F0AA6705B8}" destId="{AAF736C8-B967-4AF0-B9DC-91B72B6113D4}" srcOrd="0" destOrd="0" presId="urn:microsoft.com/office/officeart/2005/8/layout/orgChart1"/>
    <dgm:cxn modelId="{48A27B3D-2AE3-4464-8032-95A0F1E825F1}" type="presParOf" srcId="{2F16871D-7897-4EE8-885A-07F0AA6705B8}" destId="{0FB05273-0312-4698-8B0E-B005DD451FEA}" srcOrd="1" destOrd="0" presId="urn:microsoft.com/office/officeart/2005/8/layout/orgChart1"/>
    <dgm:cxn modelId="{8160C558-6D2F-425E-B91F-EB016C33C058}" type="presParOf" srcId="{0FB05273-0312-4698-8B0E-B005DD451FEA}" destId="{A999D3F6-8A5D-4190-B952-01A773690657}" srcOrd="0" destOrd="0" presId="urn:microsoft.com/office/officeart/2005/8/layout/orgChart1"/>
    <dgm:cxn modelId="{954EB4E5-29D8-40A6-A3C8-8C05A5AB7732}" type="presParOf" srcId="{A999D3F6-8A5D-4190-B952-01A773690657}" destId="{3070F162-2CA9-46A7-B5DD-6FB14431D3E4}" srcOrd="0" destOrd="0" presId="urn:microsoft.com/office/officeart/2005/8/layout/orgChart1"/>
    <dgm:cxn modelId="{603AC579-B516-4206-837E-BB126318B62F}" type="presParOf" srcId="{A999D3F6-8A5D-4190-B952-01A773690657}" destId="{702CF12D-8BA3-4F43-AAB8-4B6D27946502}" srcOrd="1" destOrd="0" presId="urn:microsoft.com/office/officeart/2005/8/layout/orgChart1"/>
    <dgm:cxn modelId="{8607413A-A449-4B29-A182-3D0DB2A8DE69}" type="presParOf" srcId="{0FB05273-0312-4698-8B0E-B005DD451FEA}" destId="{01BCED00-B439-4882-A7C3-2CD810DD98C9}" srcOrd="1" destOrd="0" presId="urn:microsoft.com/office/officeart/2005/8/layout/orgChart1"/>
    <dgm:cxn modelId="{B1942586-5958-4A8D-9872-AF4A02F9663B}" type="presParOf" srcId="{0FB05273-0312-4698-8B0E-B005DD451FEA}" destId="{5A8AD989-91EE-4583-A357-A32EE7ED8A2A}" srcOrd="2" destOrd="0" presId="urn:microsoft.com/office/officeart/2005/8/layout/orgChart1"/>
    <dgm:cxn modelId="{EA86C71B-856B-4511-9EB9-87E084025A5F}" type="presParOf" srcId="{2F16871D-7897-4EE8-885A-07F0AA6705B8}" destId="{3A06AD09-9CCB-4B2F-A08A-B5BEC047DCB8}" srcOrd="2" destOrd="0" presId="urn:microsoft.com/office/officeart/2005/8/layout/orgChart1"/>
    <dgm:cxn modelId="{45729223-FC6F-4F28-9E71-FC22892B4858}" type="presParOf" srcId="{2F16871D-7897-4EE8-885A-07F0AA6705B8}" destId="{1B31448A-B8BB-4988-976C-572D042A9E74}" srcOrd="3" destOrd="0" presId="urn:microsoft.com/office/officeart/2005/8/layout/orgChart1"/>
    <dgm:cxn modelId="{3037887A-9BE9-4453-BCD0-06635D00EAB9}" type="presParOf" srcId="{1B31448A-B8BB-4988-976C-572D042A9E74}" destId="{F4859DE4-6CB3-480A-A0DF-BDA43CE76F8C}" srcOrd="0" destOrd="0" presId="urn:microsoft.com/office/officeart/2005/8/layout/orgChart1"/>
    <dgm:cxn modelId="{5ADE4DB6-81A5-4444-B768-010C91E08365}" type="presParOf" srcId="{F4859DE4-6CB3-480A-A0DF-BDA43CE76F8C}" destId="{EF8AAD3F-5347-4068-A966-FD677F868ADE}" srcOrd="0" destOrd="0" presId="urn:microsoft.com/office/officeart/2005/8/layout/orgChart1"/>
    <dgm:cxn modelId="{2BD0AC4E-17FB-4A0F-A430-6BC361AE6B01}" type="presParOf" srcId="{F4859DE4-6CB3-480A-A0DF-BDA43CE76F8C}" destId="{8D1D708A-552A-4133-B4F3-1F883EDF4A98}" srcOrd="1" destOrd="0" presId="urn:microsoft.com/office/officeart/2005/8/layout/orgChart1"/>
    <dgm:cxn modelId="{BF5077A2-7F0D-4E58-8E11-2C807D3C0B1B}" type="presParOf" srcId="{1B31448A-B8BB-4988-976C-572D042A9E74}" destId="{6F778A4A-24C8-4FDC-8BA5-4C6A835C4F4B}" srcOrd="1" destOrd="0" presId="urn:microsoft.com/office/officeart/2005/8/layout/orgChart1"/>
    <dgm:cxn modelId="{3F6743EC-4210-422A-9CCC-1E8C34B22920}" type="presParOf" srcId="{1B31448A-B8BB-4988-976C-572D042A9E74}" destId="{B57DAE02-A0B5-4091-85DA-CAC8886BD520}" srcOrd="2" destOrd="0" presId="urn:microsoft.com/office/officeart/2005/8/layout/orgChart1"/>
    <dgm:cxn modelId="{5DAFBBCE-F896-4990-91EA-932C015FDA29}" type="presParOf" srcId="{6ABAD411-2143-402B-BD8B-6CB13147E9EB}" destId="{677F6EC4-3B65-48D9-B452-04F5F892A63C}" srcOrd="2" destOrd="0" presId="urn:microsoft.com/office/officeart/2005/8/layout/orgChart1"/>
    <dgm:cxn modelId="{DC05F927-DDBD-4E13-93EB-EF44B4A4A170}" type="presParOf" srcId="{5022E73C-E1F5-4FBD-AF99-6E2B1DAA3B83}" destId="{E9AEEBAB-86BE-4612-852A-02BAD4F4415C}" srcOrd="2" destOrd="0" presId="urn:microsoft.com/office/officeart/2005/8/layout/orgChart1"/>
    <dgm:cxn modelId="{212E7952-EEBC-47D2-9B50-50F0B801D4D0}" type="presParOf" srcId="{5022E73C-E1F5-4FBD-AF99-6E2B1DAA3B83}" destId="{AD363EFC-55D8-465B-8C67-5E5FFD91C9BE}" srcOrd="3" destOrd="0" presId="urn:microsoft.com/office/officeart/2005/8/layout/orgChart1"/>
    <dgm:cxn modelId="{7615A5B8-08E8-4F03-A410-336C34CC8504}" type="presParOf" srcId="{AD363EFC-55D8-465B-8C67-5E5FFD91C9BE}" destId="{87530704-5713-441F-8995-21BA5F28E16C}" srcOrd="0" destOrd="0" presId="urn:microsoft.com/office/officeart/2005/8/layout/orgChart1"/>
    <dgm:cxn modelId="{EB849E85-4AFA-4459-A92F-397C8AB43071}" type="presParOf" srcId="{87530704-5713-441F-8995-21BA5F28E16C}" destId="{B00674C4-059D-44A6-85F8-7B4FD026C141}" srcOrd="0" destOrd="0" presId="urn:microsoft.com/office/officeart/2005/8/layout/orgChart1"/>
    <dgm:cxn modelId="{F822941E-7310-4A41-B7F9-B03AC3B3CB90}" type="presParOf" srcId="{87530704-5713-441F-8995-21BA5F28E16C}" destId="{A199EB66-D4C8-46D6-B9CA-3BFD73C24E08}" srcOrd="1" destOrd="0" presId="urn:microsoft.com/office/officeart/2005/8/layout/orgChart1"/>
    <dgm:cxn modelId="{FE464EAB-67D4-4A95-B15D-936BDD2847CF}" type="presParOf" srcId="{AD363EFC-55D8-465B-8C67-5E5FFD91C9BE}" destId="{1176D19E-439A-4C33-8564-A02844F63D50}" srcOrd="1" destOrd="0" presId="urn:microsoft.com/office/officeart/2005/8/layout/orgChart1"/>
    <dgm:cxn modelId="{65674948-1627-42D8-87D6-B2DD983E90C0}" type="presParOf" srcId="{1176D19E-439A-4C33-8564-A02844F63D50}" destId="{5B26BA35-F1A8-4224-A55D-7E8BB94763B6}" srcOrd="0" destOrd="0" presId="urn:microsoft.com/office/officeart/2005/8/layout/orgChart1"/>
    <dgm:cxn modelId="{B0ADF424-CEA2-4938-8DEA-CCA84A8EA543}" type="presParOf" srcId="{1176D19E-439A-4C33-8564-A02844F63D50}" destId="{30451516-71B9-4E86-99FB-55FFB0B22D96}" srcOrd="1" destOrd="0" presId="urn:microsoft.com/office/officeart/2005/8/layout/orgChart1"/>
    <dgm:cxn modelId="{2C057A98-C9CE-4AC5-84A7-5CD79DD87413}" type="presParOf" srcId="{30451516-71B9-4E86-99FB-55FFB0B22D96}" destId="{26F82215-0B02-4C90-89B5-71DEC2BFF899}" srcOrd="0" destOrd="0" presId="urn:microsoft.com/office/officeart/2005/8/layout/orgChart1"/>
    <dgm:cxn modelId="{1D2076A3-4C31-4641-A0A0-71C3D860B88B}" type="presParOf" srcId="{26F82215-0B02-4C90-89B5-71DEC2BFF899}" destId="{57C62D5C-DB6B-4182-B6B3-25010A8D4CB6}" srcOrd="0" destOrd="0" presId="urn:microsoft.com/office/officeart/2005/8/layout/orgChart1"/>
    <dgm:cxn modelId="{232EDFC8-D03D-48E2-8BEB-4F85274E3D0D}" type="presParOf" srcId="{26F82215-0B02-4C90-89B5-71DEC2BFF899}" destId="{B624CB07-1447-4D15-8DD4-1991F9A83C5B}" srcOrd="1" destOrd="0" presId="urn:microsoft.com/office/officeart/2005/8/layout/orgChart1"/>
    <dgm:cxn modelId="{D091DB7C-AEA9-424E-AB00-3E761EE722BC}" type="presParOf" srcId="{30451516-71B9-4E86-99FB-55FFB0B22D96}" destId="{8BBEE5F2-4157-4CDD-805B-A6FD9D245913}" srcOrd="1" destOrd="0" presId="urn:microsoft.com/office/officeart/2005/8/layout/orgChart1"/>
    <dgm:cxn modelId="{E2BBD43B-2941-4411-8854-BAF4715F4568}" type="presParOf" srcId="{30451516-71B9-4E86-99FB-55FFB0B22D96}" destId="{617E3743-CDFB-4988-8D13-AF0C2456F428}" srcOrd="2" destOrd="0" presId="urn:microsoft.com/office/officeart/2005/8/layout/orgChart1"/>
    <dgm:cxn modelId="{D85F57E4-7AAB-40F9-A9E9-E0112F8FDA78}" type="presParOf" srcId="{1176D19E-439A-4C33-8564-A02844F63D50}" destId="{0971BF71-DF23-4744-9FC3-2748C6FB5220}" srcOrd="2" destOrd="0" presId="urn:microsoft.com/office/officeart/2005/8/layout/orgChart1"/>
    <dgm:cxn modelId="{7289E6AE-7826-461C-9393-57837F01FC9D}" type="presParOf" srcId="{1176D19E-439A-4C33-8564-A02844F63D50}" destId="{6C024211-1D3A-41BC-AFA6-42C174989934}" srcOrd="3" destOrd="0" presId="urn:microsoft.com/office/officeart/2005/8/layout/orgChart1"/>
    <dgm:cxn modelId="{5819BDDD-C531-4FAE-9FAB-A27A85C8656D}" type="presParOf" srcId="{6C024211-1D3A-41BC-AFA6-42C174989934}" destId="{9BF9E7D4-968D-4BC5-9CD1-62C531B04D3A}" srcOrd="0" destOrd="0" presId="urn:microsoft.com/office/officeart/2005/8/layout/orgChart1"/>
    <dgm:cxn modelId="{161C0AFC-7BF4-4645-A4F5-9005178B542C}" type="presParOf" srcId="{9BF9E7D4-968D-4BC5-9CD1-62C531B04D3A}" destId="{DB1EDE55-C992-4A60-96FA-966FD70612D8}" srcOrd="0" destOrd="0" presId="urn:microsoft.com/office/officeart/2005/8/layout/orgChart1"/>
    <dgm:cxn modelId="{158427E2-E482-4E4F-A465-14ED5BD0E19C}" type="presParOf" srcId="{9BF9E7D4-968D-4BC5-9CD1-62C531B04D3A}" destId="{ED6DAFA3-FB09-488A-8D4F-B701A781ED36}" srcOrd="1" destOrd="0" presId="urn:microsoft.com/office/officeart/2005/8/layout/orgChart1"/>
    <dgm:cxn modelId="{BFD04D92-F177-4970-A455-2B791A3474C5}" type="presParOf" srcId="{6C024211-1D3A-41BC-AFA6-42C174989934}" destId="{79ADF7BB-985E-49FE-A400-5F075BE872AC}" srcOrd="1" destOrd="0" presId="urn:microsoft.com/office/officeart/2005/8/layout/orgChart1"/>
    <dgm:cxn modelId="{067C86B8-75AF-461C-B4E0-58A4AC12E5DD}" type="presParOf" srcId="{6C024211-1D3A-41BC-AFA6-42C174989934}" destId="{00B04A40-4358-4E81-AEC1-EC85577FB516}" srcOrd="2" destOrd="0" presId="urn:microsoft.com/office/officeart/2005/8/layout/orgChart1"/>
    <dgm:cxn modelId="{295980F4-8E44-4E80-ADB2-790C3F991B7B}" type="presParOf" srcId="{AD363EFC-55D8-465B-8C67-5E5FFD91C9BE}" destId="{8B777EF6-4641-4C71-9C9E-21F8BF10D01F}" srcOrd="2" destOrd="0" presId="urn:microsoft.com/office/officeart/2005/8/layout/orgChar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96152A1-1FB3-439B-B650-7427D9D0853D}" type="doc">
      <dgm:prSet loTypeId="urn:microsoft.com/office/officeart/2005/8/layout/rings+Icon" loCatId="relationship" qsTypeId="urn:microsoft.com/office/officeart/2005/8/quickstyle/simple1" qsCatId="simple" csTypeId="urn:microsoft.com/office/officeart/2005/8/colors/accent1_2" csCatId="accent1" phldr="1"/>
      <dgm:spPr/>
      <dgm:t>
        <a:bodyPr/>
        <a:lstStyle/>
        <a:p>
          <a:endParaRPr lang="en-US"/>
        </a:p>
      </dgm:t>
    </dgm:pt>
    <dgm:pt modelId="{7914EB7B-85B2-49B5-9C26-D7C644A86101}">
      <dgm:prSet phldrT="[Text]"/>
      <dgm:spPr>
        <a:solidFill>
          <a:srgbClr val="00CC00">
            <a:alpha val="50000"/>
          </a:srgbClr>
        </a:solidFill>
      </dgm:spPr>
      <dgm:t>
        <a:bodyPr/>
        <a:lstStyle/>
        <a:p>
          <a:r>
            <a:rPr lang="en-US" b="1" dirty="0">
              <a:solidFill>
                <a:srgbClr val="FF0000"/>
              </a:solidFill>
            </a:rPr>
            <a:t>Consider all past violence, not just recent</a:t>
          </a:r>
        </a:p>
      </dgm:t>
    </dgm:pt>
    <dgm:pt modelId="{2D4272F9-529E-4C3A-8231-9EA225C9C58A}" type="parTrans" cxnId="{B01A9E9B-7726-4896-B41F-33F1A2E95C2B}">
      <dgm:prSet/>
      <dgm:spPr/>
      <dgm:t>
        <a:bodyPr/>
        <a:lstStyle/>
        <a:p>
          <a:endParaRPr lang="en-US"/>
        </a:p>
      </dgm:t>
    </dgm:pt>
    <dgm:pt modelId="{A2E3AA8E-1345-4711-B697-CAFE62EF77EA}" type="sibTrans" cxnId="{B01A9E9B-7726-4896-B41F-33F1A2E95C2B}">
      <dgm:prSet/>
      <dgm:spPr/>
      <dgm:t>
        <a:bodyPr/>
        <a:lstStyle/>
        <a:p>
          <a:endParaRPr lang="en-US"/>
        </a:p>
      </dgm:t>
    </dgm:pt>
    <dgm:pt modelId="{02193621-F081-4649-90C1-BD86AE0449BA}">
      <dgm:prSet phldrT="[Text]"/>
      <dgm:spPr>
        <a:solidFill>
          <a:schemeClr val="accent2">
            <a:lumMod val="75000"/>
            <a:alpha val="50000"/>
          </a:schemeClr>
        </a:solidFill>
      </dgm:spPr>
      <dgm:t>
        <a:bodyPr/>
        <a:lstStyle/>
        <a:p>
          <a:r>
            <a:rPr lang="en-US" b="1" dirty="0">
              <a:solidFill>
                <a:srgbClr val="FF0000"/>
              </a:solidFill>
            </a:rPr>
            <a:t>Escalation, including worst case scenario</a:t>
          </a:r>
        </a:p>
      </dgm:t>
    </dgm:pt>
    <dgm:pt modelId="{D262DC5D-0A84-4E6B-8B74-62460E02FEB1}" type="parTrans" cxnId="{D8A198DA-7805-4B27-8E95-BE5B4C5B0F7A}">
      <dgm:prSet/>
      <dgm:spPr/>
      <dgm:t>
        <a:bodyPr/>
        <a:lstStyle/>
        <a:p>
          <a:endParaRPr lang="en-US"/>
        </a:p>
      </dgm:t>
    </dgm:pt>
    <dgm:pt modelId="{94A66649-01E3-49E2-83B3-4EB76B0EEC68}" type="sibTrans" cxnId="{D8A198DA-7805-4B27-8E95-BE5B4C5B0F7A}">
      <dgm:prSet/>
      <dgm:spPr/>
      <dgm:t>
        <a:bodyPr/>
        <a:lstStyle/>
        <a:p>
          <a:endParaRPr lang="en-US"/>
        </a:p>
      </dgm:t>
    </dgm:pt>
    <dgm:pt modelId="{077C530D-8A04-49C0-A138-3F10A599ED10}">
      <dgm:prSet phldrT="[Text]"/>
      <dgm:spPr>
        <a:solidFill>
          <a:srgbClr val="FFFF00">
            <a:alpha val="50000"/>
          </a:srgbClr>
        </a:solidFill>
      </dgm:spPr>
      <dgm:t>
        <a:bodyPr/>
        <a:lstStyle/>
        <a:p>
          <a:r>
            <a:rPr lang="en-US" b="1" dirty="0">
              <a:solidFill>
                <a:srgbClr val="FF0000"/>
              </a:solidFill>
            </a:rPr>
            <a:t>Assess change in motivation, victim selection and behavioral topography</a:t>
          </a:r>
        </a:p>
      </dgm:t>
    </dgm:pt>
    <dgm:pt modelId="{E71AFB22-1FF9-4C45-B958-D1A47AA8429C}" type="parTrans" cxnId="{B6C208FD-5A2D-41F3-B860-BC721E025E63}">
      <dgm:prSet/>
      <dgm:spPr/>
      <dgm:t>
        <a:bodyPr/>
        <a:lstStyle/>
        <a:p>
          <a:endParaRPr lang="en-US"/>
        </a:p>
      </dgm:t>
    </dgm:pt>
    <dgm:pt modelId="{4C740832-11DD-43F0-A4EA-DDB335E8A55C}" type="sibTrans" cxnId="{B6C208FD-5A2D-41F3-B860-BC721E025E63}">
      <dgm:prSet/>
      <dgm:spPr/>
      <dgm:t>
        <a:bodyPr/>
        <a:lstStyle/>
        <a:p>
          <a:endParaRPr lang="en-US"/>
        </a:p>
      </dgm:t>
    </dgm:pt>
    <dgm:pt modelId="{578C9EB3-4D8F-4F7F-9F7C-2F28E7F221BA}">
      <dgm:prSet phldrT="[Text]"/>
      <dgm:spPr/>
      <dgm:t>
        <a:bodyPr/>
        <a:lstStyle/>
        <a:p>
          <a:r>
            <a:rPr lang="en-US" b="1" dirty="0">
              <a:solidFill>
                <a:srgbClr val="FF0000"/>
              </a:solidFill>
            </a:rPr>
            <a:t>Improvement, including desistance or best case scenario</a:t>
          </a:r>
        </a:p>
      </dgm:t>
    </dgm:pt>
    <dgm:pt modelId="{2F3745C3-6E01-4E86-AAE1-57DF6F60B2B8}" type="parTrans" cxnId="{E6ACD8A7-E4F2-41D0-915C-BFD915255CA5}">
      <dgm:prSet/>
      <dgm:spPr/>
      <dgm:t>
        <a:bodyPr/>
        <a:lstStyle/>
        <a:p>
          <a:endParaRPr lang="en-US"/>
        </a:p>
      </dgm:t>
    </dgm:pt>
    <dgm:pt modelId="{FA7A87FD-2727-44B4-90EF-36D4F3A98788}" type="sibTrans" cxnId="{E6ACD8A7-E4F2-41D0-915C-BFD915255CA5}">
      <dgm:prSet/>
      <dgm:spPr/>
      <dgm:t>
        <a:bodyPr/>
        <a:lstStyle/>
        <a:p>
          <a:endParaRPr lang="en-US"/>
        </a:p>
      </dgm:t>
    </dgm:pt>
    <dgm:pt modelId="{8A2B394E-32AA-4C0C-AFA1-5AE07C57F7BE}" type="pres">
      <dgm:prSet presAssocID="{096152A1-1FB3-439B-B650-7427D9D0853D}" presName="Name0" presStyleCnt="0">
        <dgm:presLayoutVars>
          <dgm:chMax val="7"/>
          <dgm:dir/>
          <dgm:resizeHandles val="exact"/>
        </dgm:presLayoutVars>
      </dgm:prSet>
      <dgm:spPr/>
    </dgm:pt>
    <dgm:pt modelId="{42F31C82-488C-4FA9-AE8D-44BECA7BE6F7}" type="pres">
      <dgm:prSet presAssocID="{096152A1-1FB3-439B-B650-7427D9D0853D}" presName="ellipse1" presStyleLbl="vennNode1" presStyleIdx="0" presStyleCnt="4">
        <dgm:presLayoutVars>
          <dgm:bulletEnabled val="1"/>
        </dgm:presLayoutVars>
      </dgm:prSet>
      <dgm:spPr/>
    </dgm:pt>
    <dgm:pt modelId="{4CB29731-4D53-4205-98D1-65464691EDD7}" type="pres">
      <dgm:prSet presAssocID="{096152A1-1FB3-439B-B650-7427D9D0853D}" presName="ellipse2" presStyleLbl="vennNode1" presStyleIdx="1" presStyleCnt="4">
        <dgm:presLayoutVars>
          <dgm:bulletEnabled val="1"/>
        </dgm:presLayoutVars>
      </dgm:prSet>
      <dgm:spPr/>
    </dgm:pt>
    <dgm:pt modelId="{CD4CAA8F-94F4-4D63-90B3-5C05DC93E344}" type="pres">
      <dgm:prSet presAssocID="{096152A1-1FB3-439B-B650-7427D9D0853D}" presName="ellipse3" presStyleLbl="vennNode1" presStyleIdx="2" presStyleCnt="4">
        <dgm:presLayoutVars>
          <dgm:bulletEnabled val="1"/>
        </dgm:presLayoutVars>
      </dgm:prSet>
      <dgm:spPr/>
    </dgm:pt>
    <dgm:pt modelId="{C3DA1A6D-9075-49B7-BDC0-E1E75B59EE6D}" type="pres">
      <dgm:prSet presAssocID="{096152A1-1FB3-439B-B650-7427D9D0853D}" presName="ellipse4" presStyleLbl="vennNode1" presStyleIdx="3" presStyleCnt="4">
        <dgm:presLayoutVars>
          <dgm:bulletEnabled val="1"/>
        </dgm:presLayoutVars>
      </dgm:prSet>
      <dgm:spPr/>
    </dgm:pt>
  </dgm:ptLst>
  <dgm:cxnLst>
    <dgm:cxn modelId="{DD301E4D-70F7-434B-A588-5E6C84504A50}" type="presOf" srcId="{096152A1-1FB3-439B-B650-7427D9D0853D}" destId="{8A2B394E-32AA-4C0C-AFA1-5AE07C57F7BE}" srcOrd="0" destOrd="0" presId="urn:microsoft.com/office/officeart/2005/8/layout/rings+Icon"/>
    <dgm:cxn modelId="{FE6F4A4D-D578-4667-9F55-89C91CA74083}" type="presOf" srcId="{7914EB7B-85B2-49B5-9C26-D7C644A86101}" destId="{42F31C82-488C-4FA9-AE8D-44BECA7BE6F7}" srcOrd="0" destOrd="0" presId="urn:microsoft.com/office/officeart/2005/8/layout/rings+Icon"/>
    <dgm:cxn modelId="{E4B42A94-DF3B-4BC5-B4A2-2A8E02AC456E}" type="presOf" srcId="{578C9EB3-4D8F-4F7F-9F7C-2F28E7F221BA}" destId="{C3DA1A6D-9075-49B7-BDC0-E1E75B59EE6D}" srcOrd="0" destOrd="0" presId="urn:microsoft.com/office/officeart/2005/8/layout/rings+Icon"/>
    <dgm:cxn modelId="{E391599A-56E9-4EEF-85A2-F2AA30AE18EF}" type="presOf" srcId="{02193621-F081-4649-90C1-BD86AE0449BA}" destId="{4CB29731-4D53-4205-98D1-65464691EDD7}" srcOrd="0" destOrd="0" presId="urn:microsoft.com/office/officeart/2005/8/layout/rings+Icon"/>
    <dgm:cxn modelId="{B01A9E9B-7726-4896-B41F-33F1A2E95C2B}" srcId="{096152A1-1FB3-439B-B650-7427D9D0853D}" destId="{7914EB7B-85B2-49B5-9C26-D7C644A86101}" srcOrd="0" destOrd="0" parTransId="{2D4272F9-529E-4C3A-8231-9EA225C9C58A}" sibTransId="{A2E3AA8E-1345-4711-B697-CAFE62EF77EA}"/>
    <dgm:cxn modelId="{872A40A7-DFFB-4592-B9EC-E79EC5317143}" type="presOf" srcId="{077C530D-8A04-49C0-A138-3F10A599ED10}" destId="{CD4CAA8F-94F4-4D63-90B3-5C05DC93E344}" srcOrd="0" destOrd="0" presId="urn:microsoft.com/office/officeart/2005/8/layout/rings+Icon"/>
    <dgm:cxn modelId="{E6ACD8A7-E4F2-41D0-915C-BFD915255CA5}" srcId="{096152A1-1FB3-439B-B650-7427D9D0853D}" destId="{578C9EB3-4D8F-4F7F-9F7C-2F28E7F221BA}" srcOrd="3" destOrd="0" parTransId="{2F3745C3-6E01-4E86-AAE1-57DF6F60B2B8}" sibTransId="{FA7A87FD-2727-44B4-90EF-36D4F3A98788}"/>
    <dgm:cxn modelId="{D8A198DA-7805-4B27-8E95-BE5B4C5B0F7A}" srcId="{096152A1-1FB3-439B-B650-7427D9D0853D}" destId="{02193621-F081-4649-90C1-BD86AE0449BA}" srcOrd="1" destOrd="0" parTransId="{D262DC5D-0A84-4E6B-8B74-62460E02FEB1}" sibTransId="{94A66649-01E3-49E2-83B3-4EB76B0EEC68}"/>
    <dgm:cxn modelId="{B6C208FD-5A2D-41F3-B860-BC721E025E63}" srcId="{096152A1-1FB3-439B-B650-7427D9D0853D}" destId="{077C530D-8A04-49C0-A138-3F10A599ED10}" srcOrd="2" destOrd="0" parTransId="{E71AFB22-1FF9-4C45-B958-D1A47AA8429C}" sibTransId="{4C740832-11DD-43F0-A4EA-DDB335E8A55C}"/>
    <dgm:cxn modelId="{2A2F5F8D-5E89-4C49-B0B4-E7BB4FE13D63}" type="presParOf" srcId="{8A2B394E-32AA-4C0C-AFA1-5AE07C57F7BE}" destId="{42F31C82-488C-4FA9-AE8D-44BECA7BE6F7}" srcOrd="0" destOrd="0" presId="urn:microsoft.com/office/officeart/2005/8/layout/rings+Icon"/>
    <dgm:cxn modelId="{74E2BC7E-044D-4BB8-9E62-EF8AADF0183D}" type="presParOf" srcId="{8A2B394E-32AA-4C0C-AFA1-5AE07C57F7BE}" destId="{4CB29731-4D53-4205-98D1-65464691EDD7}" srcOrd="1" destOrd="0" presId="urn:microsoft.com/office/officeart/2005/8/layout/rings+Icon"/>
    <dgm:cxn modelId="{ACB94B41-6BE3-4DBA-815E-DFCC85628A54}" type="presParOf" srcId="{8A2B394E-32AA-4C0C-AFA1-5AE07C57F7BE}" destId="{CD4CAA8F-94F4-4D63-90B3-5C05DC93E344}" srcOrd="2" destOrd="0" presId="urn:microsoft.com/office/officeart/2005/8/layout/rings+Icon"/>
    <dgm:cxn modelId="{6ABB4184-4282-48F6-BC47-C9A7648511A1}" type="presParOf" srcId="{8A2B394E-32AA-4C0C-AFA1-5AE07C57F7BE}" destId="{C3DA1A6D-9075-49B7-BDC0-E1E75B59EE6D}" srcOrd="3" destOrd="0" presId="urn:microsoft.com/office/officeart/2005/8/layout/rings+Icon"/>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87E90C3-B3EB-47A3-83FE-3AAE5701B1A9}" type="doc">
      <dgm:prSet loTypeId="urn:microsoft.com/office/officeart/2011/layout/InterconnectedBlockProcess" loCatId="process" qsTypeId="urn:microsoft.com/office/officeart/2005/8/quickstyle/simple1" qsCatId="simple" csTypeId="urn:microsoft.com/office/officeart/2005/8/colors/accent1_2" csCatId="accent1" phldr="1"/>
      <dgm:spPr/>
      <dgm:t>
        <a:bodyPr/>
        <a:lstStyle/>
        <a:p>
          <a:endParaRPr lang="en-US"/>
        </a:p>
      </dgm:t>
    </dgm:pt>
    <dgm:pt modelId="{85D749BA-20AA-4CF3-816C-AA59FE6EE0B8}">
      <dgm:prSet phldrT="[Text]"/>
      <dgm:spPr/>
      <dgm:t>
        <a:bodyPr/>
        <a:lstStyle/>
        <a:p>
          <a:r>
            <a:rPr lang="en-US" b="1" dirty="0">
              <a:solidFill>
                <a:srgbClr val="FFFF00"/>
              </a:solidFill>
            </a:rPr>
            <a:t>Monitoring</a:t>
          </a:r>
        </a:p>
      </dgm:t>
    </dgm:pt>
    <dgm:pt modelId="{D3CFB5C0-C8F7-4D6C-AFDA-17EADA3E2088}" type="parTrans" cxnId="{1EF6A055-0934-4342-A3C6-2722A6FD4DF7}">
      <dgm:prSet/>
      <dgm:spPr/>
      <dgm:t>
        <a:bodyPr/>
        <a:lstStyle/>
        <a:p>
          <a:endParaRPr lang="en-US"/>
        </a:p>
      </dgm:t>
    </dgm:pt>
    <dgm:pt modelId="{B54F9868-D6E5-4AFB-8D6E-62A1EB1B7E0C}" type="sibTrans" cxnId="{1EF6A055-0934-4342-A3C6-2722A6FD4DF7}">
      <dgm:prSet/>
      <dgm:spPr/>
      <dgm:t>
        <a:bodyPr/>
        <a:lstStyle/>
        <a:p>
          <a:endParaRPr lang="en-US"/>
        </a:p>
      </dgm:t>
    </dgm:pt>
    <dgm:pt modelId="{0C4BD6C9-EFAC-4EE4-87B9-3A18D8C24A62}">
      <dgm:prSet phldrT="[Text]"/>
      <dgm:spPr/>
      <dgm:t>
        <a:bodyPr/>
        <a:lstStyle/>
        <a:p>
          <a:r>
            <a:rPr lang="en-US" b="1" dirty="0">
              <a:solidFill>
                <a:srgbClr val="FF0000"/>
              </a:solidFill>
            </a:rPr>
            <a:t>Surveillance or repeated assessment</a:t>
          </a:r>
        </a:p>
      </dgm:t>
    </dgm:pt>
    <dgm:pt modelId="{A0420259-12C6-4AD7-BC32-0B20E4B2DB18}" type="parTrans" cxnId="{CA5B336C-A739-4A6D-8AD7-2B7C79469ABC}">
      <dgm:prSet/>
      <dgm:spPr/>
      <dgm:t>
        <a:bodyPr/>
        <a:lstStyle/>
        <a:p>
          <a:endParaRPr lang="en-US"/>
        </a:p>
      </dgm:t>
    </dgm:pt>
    <dgm:pt modelId="{2B104915-DD3D-4E36-8062-4F3063B08E4D}" type="sibTrans" cxnId="{CA5B336C-A739-4A6D-8AD7-2B7C79469ABC}">
      <dgm:prSet/>
      <dgm:spPr/>
      <dgm:t>
        <a:bodyPr/>
        <a:lstStyle/>
        <a:p>
          <a:endParaRPr lang="en-US"/>
        </a:p>
      </dgm:t>
    </dgm:pt>
    <dgm:pt modelId="{71CF9B48-F2F7-4199-BAAC-265255B2DFE0}">
      <dgm:prSet phldrT="[Text]"/>
      <dgm:spPr/>
      <dgm:t>
        <a:bodyPr/>
        <a:lstStyle/>
        <a:p>
          <a:r>
            <a:rPr lang="en-US" b="1" dirty="0">
              <a:solidFill>
                <a:srgbClr val="FFFF00"/>
              </a:solidFill>
            </a:rPr>
            <a:t>Treatment</a:t>
          </a:r>
        </a:p>
      </dgm:t>
    </dgm:pt>
    <dgm:pt modelId="{47A22FA9-6503-4FF5-ABE8-F1F861F3A794}" type="parTrans" cxnId="{954CB653-F88E-49F9-989A-873F80ACC152}">
      <dgm:prSet/>
      <dgm:spPr/>
      <dgm:t>
        <a:bodyPr/>
        <a:lstStyle/>
        <a:p>
          <a:endParaRPr lang="en-US"/>
        </a:p>
      </dgm:t>
    </dgm:pt>
    <dgm:pt modelId="{A7DB4434-D390-48C8-8235-893E2D0A7D4E}" type="sibTrans" cxnId="{954CB653-F88E-49F9-989A-873F80ACC152}">
      <dgm:prSet/>
      <dgm:spPr/>
      <dgm:t>
        <a:bodyPr/>
        <a:lstStyle/>
        <a:p>
          <a:endParaRPr lang="en-US"/>
        </a:p>
      </dgm:t>
    </dgm:pt>
    <dgm:pt modelId="{6004A8DC-7FF2-4E1F-AF11-2464E2BCBF0D}">
      <dgm:prSet phldrT="[Text]"/>
      <dgm:spPr/>
      <dgm:t>
        <a:bodyPr/>
        <a:lstStyle/>
        <a:p>
          <a:r>
            <a:rPr lang="en-US" b="1" dirty="0">
              <a:solidFill>
                <a:srgbClr val="FF0000"/>
              </a:solidFill>
            </a:rPr>
            <a:t>Rehabilitation, further assessment</a:t>
          </a:r>
        </a:p>
      </dgm:t>
    </dgm:pt>
    <dgm:pt modelId="{D82B2178-6E06-4F14-8FBF-3FA89AD5F96D}" type="parTrans" cxnId="{4DD3433A-B096-4C6B-8F40-38FA88876EA7}">
      <dgm:prSet/>
      <dgm:spPr/>
      <dgm:t>
        <a:bodyPr/>
        <a:lstStyle/>
        <a:p>
          <a:endParaRPr lang="en-US"/>
        </a:p>
      </dgm:t>
    </dgm:pt>
    <dgm:pt modelId="{3407FF58-B64B-428A-8268-7EB17358CAFF}" type="sibTrans" cxnId="{4DD3433A-B096-4C6B-8F40-38FA88876EA7}">
      <dgm:prSet/>
      <dgm:spPr/>
      <dgm:t>
        <a:bodyPr/>
        <a:lstStyle/>
        <a:p>
          <a:endParaRPr lang="en-US"/>
        </a:p>
      </dgm:t>
    </dgm:pt>
    <dgm:pt modelId="{2025392B-8386-486E-9329-8114BF4D3EE0}">
      <dgm:prSet phldrT="[Text]"/>
      <dgm:spPr/>
      <dgm:t>
        <a:bodyPr/>
        <a:lstStyle/>
        <a:p>
          <a:r>
            <a:rPr lang="en-US" b="1" dirty="0">
              <a:solidFill>
                <a:srgbClr val="FFFF00"/>
              </a:solidFill>
            </a:rPr>
            <a:t>Victim Safety Planning</a:t>
          </a:r>
        </a:p>
      </dgm:t>
    </dgm:pt>
    <dgm:pt modelId="{290E3DB2-F5A4-49C6-A92D-57B4F71CC7E6}" type="parTrans" cxnId="{D3D8BC4B-369B-4EAC-B339-ECD2C0995F1F}">
      <dgm:prSet/>
      <dgm:spPr/>
      <dgm:t>
        <a:bodyPr/>
        <a:lstStyle/>
        <a:p>
          <a:endParaRPr lang="en-US"/>
        </a:p>
      </dgm:t>
    </dgm:pt>
    <dgm:pt modelId="{18EA99E9-3468-4E19-BD72-62EF07815292}" type="sibTrans" cxnId="{D3D8BC4B-369B-4EAC-B339-ECD2C0995F1F}">
      <dgm:prSet/>
      <dgm:spPr/>
      <dgm:t>
        <a:bodyPr/>
        <a:lstStyle/>
        <a:p>
          <a:endParaRPr lang="en-US"/>
        </a:p>
      </dgm:t>
    </dgm:pt>
    <dgm:pt modelId="{59394CA7-170C-448F-8C2C-ED9702032D1C}">
      <dgm:prSet phldrT="[Text]"/>
      <dgm:spPr/>
      <dgm:t>
        <a:bodyPr/>
        <a:lstStyle/>
        <a:p>
          <a:r>
            <a:rPr lang="en-US" b="1" dirty="0">
              <a:solidFill>
                <a:srgbClr val="FF0000"/>
              </a:solidFill>
            </a:rPr>
            <a:t>Enhanced security measures, resources for identified targets</a:t>
          </a:r>
        </a:p>
      </dgm:t>
    </dgm:pt>
    <dgm:pt modelId="{369B3DEF-4381-4C6B-A06D-2FA276A68535}" type="parTrans" cxnId="{40EA9377-77E8-431D-A6EF-6C076D7E1305}">
      <dgm:prSet/>
      <dgm:spPr/>
      <dgm:t>
        <a:bodyPr/>
        <a:lstStyle/>
        <a:p>
          <a:endParaRPr lang="en-US"/>
        </a:p>
      </dgm:t>
    </dgm:pt>
    <dgm:pt modelId="{E8350BEB-517C-44A5-AEAE-B1FB64B651B7}" type="sibTrans" cxnId="{40EA9377-77E8-431D-A6EF-6C076D7E1305}">
      <dgm:prSet/>
      <dgm:spPr/>
      <dgm:t>
        <a:bodyPr/>
        <a:lstStyle/>
        <a:p>
          <a:endParaRPr lang="en-US"/>
        </a:p>
      </dgm:t>
    </dgm:pt>
    <dgm:pt modelId="{CBA29F1C-983C-453F-8FBA-683FCCE65AD8}">
      <dgm:prSet phldrT="[Text]"/>
      <dgm:spPr/>
      <dgm:t>
        <a:bodyPr/>
        <a:lstStyle/>
        <a:p>
          <a:r>
            <a:rPr lang="en-US" b="1" dirty="0">
              <a:solidFill>
                <a:srgbClr val="FFFF00"/>
              </a:solidFill>
            </a:rPr>
            <a:t>Supervision</a:t>
          </a:r>
        </a:p>
      </dgm:t>
    </dgm:pt>
    <dgm:pt modelId="{066D7B44-04A9-443B-8086-DE9D639F8EA8}" type="parTrans" cxnId="{1C7EF497-88DD-4297-B2AF-343D2B47793B}">
      <dgm:prSet/>
      <dgm:spPr/>
      <dgm:t>
        <a:bodyPr/>
        <a:lstStyle/>
        <a:p>
          <a:endParaRPr lang="en-US"/>
        </a:p>
      </dgm:t>
    </dgm:pt>
    <dgm:pt modelId="{4EFAD0AF-F737-4D7D-B554-279488253799}" type="sibTrans" cxnId="{1C7EF497-88DD-4297-B2AF-343D2B47793B}">
      <dgm:prSet/>
      <dgm:spPr/>
      <dgm:t>
        <a:bodyPr/>
        <a:lstStyle/>
        <a:p>
          <a:endParaRPr lang="en-US"/>
        </a:p>
      </dgm:t>
    </dgm:pt>
    <dgm:pt modelId="{8FEE404D-BE55-43EE-B014-310936BDFB41}">
      <dgm:prSet/>
      <dgm:spPr/>
      <dgm:t>
        <a:bodyPr/>
        <a:lstStyle/>
        <a:p>
          <a:endParaRPr lang="en-US" b="1" dirty="0">
            <a:solidFill>
              <a:srgbClr val="FF0000"/>
            </a:solidFill>
          </a:endParaRPr>
        </a:p>
      </dgm:t>
    </dgm:pt>
    <dgm:pt modelId="{F5D7934C-C702-4A63-A433-83D7ADA0147B}" type="parTrans" cxnId="{859CE6A9-8989-4B0D-9C8E-9FA03E19727E}">
      <dgm:prSet/>
      <dgm:spPr/>
      <dgm:t>
        <a:bodyPr/>
        <a:lstStyle/>
        <a:p>
          <a:endParaRPr lang="en-US"/>
        </a:p>
      </dgm:t>
    </dgm:pt>
    <dgm:pt modelId="{45446057-BB9C-4F89-B8F9-FA5D9F62C010}" type="sibTrans" cxnId="{859CE6A9-8989-4B0D-9C8E-9FA03E19727E}">
      <dgm:prSet/>
      <dgm:spPr/>
      <dgm:t>
        <a:bodyPr/>
        <a:lstStyle/>
        <a:p>
          <a:endParaRPr lang="en-US"/>
        </a:p>
      </dgm:t>
    </dgm:pt>
    <dgm:pt modelId="{7780AACE-E1C9-41C7-8740-8D739709CC62}">
      <dgm:prSet/>
      <dgm:spPr/>
      <dgm:t>
        <a:bodyPr/>
        <a:lstStyle/>
        <a:p>
          <a:endParaRPr lang="en-US" b="1" dirty="0">
            <a:solidFill>
              <a:srgbClr val="FF0000"/>
            </a:solidFill>
          </a:endParaRPr>
        </a:p>
      </dgm:t>
    </dgm:pt>
    <dgm:pt modelId="{CDB3054E-6329-4704-A86D-A38B8EAC1664}" type="parTrans" cxnId="{471DFE08-6872-446A-B022-98F14AA2F09D}">
      <dgm:prSet/>
      <dgm:spPr/>
      <dgm:t>
        <a:bodyPr/>
        <a:lstStyle/>
        <a:p>
          <a:endParaRPr lang="en-US"/>
        </a:p>
      </dgm:t>
    </dgm:pt>
    <dgm:pt modelId="{E2C30505-88F2-41A0-8FE0-D1C59DAE79DB}" type="sibTrans" cxnId="{471DFE08-6872-446A-B022-98F14AA2F09D}">
      <dgm:prSet/>
      <dgm:spPr/>
      <dgm:t>
        <a:bodyPr/>
        <a:lstStyle/>
        <a:p>
          <a:endParaRPr lang="en-US"/>
        </a:p>
      </dgm:t>
    </dgm:pt>
    <dgm:pt modelId="{F0716EEC-0B25-4382-AA3C-1257E0CEBB5D}">
      <dgm:prSet phldrT="[Text]"/>
      <dgm:spPr/>
      <dgm:t>
        <a:bodyPr/>
        <a:lstStyle/>
        <a:p>
          <a:r>
            <a:rPr lang="en-US" b="1" dirty="0">
              <a:solidFill>
                <a:srgbClr val="FF0000"/>
              </a:solidFill>
            </a:rPr>
            <a:t>Imposition of controls,  restriction of movement</a:t>
          </a:r>
        </a:p>
      </dgm:t>
    </dgm:pt>
    <dgm:pt modelId="{D8D42159-9F10-4D61-A2D5-9D728D1DD17B}" type="parTrans" cxnId="{91911E34-DC0B-4299-9785-AD1501D04F63}">
      <dgm:prSet/>
      <dgm:spPr/>
      <dgm:t>
        <a:bodyPr/>
        <a:lstStyle/>
        <a:p>
          <a:endParaRPr lang="en-US"/>
        </a:p>
      </dgm:t>
    </dgm:pt>
    <dgm:pt modelId="{D5344BD8-A72A-4311-AF79-AD4602F795B7}" type="sibTrans" cxnId="{91911E34-DC0B-4299-9785-AD1501D04F63}">
      <dgm:prSet/>
      <dgm:spPr/>
      <dgm:t>
        <a:bodyPr/>
        <a:lstStyle/>
        <a:p>
          <a:endParaRPr lang="en-US"/>
        </a:p>
      </dgm:t>
    </dgm:pt>
    <dgm:pt modelId="{B7AE4D34-0858-45F5-BCBE-6F16DFA3EB41}" type="pres">
      <dgm:prSet presAssocID="{A87E90C3-B3EB-47A3-83FE-3AAE5701B1A9}" presName="Name0" presStyleCnt="0">
        <dgm:presLayoutVars>
          <dgm:chMax val="7"/>
          <dgm:chPref val="5"/>
          <dgm:dir/>
          <dgm:animOne val="branch"/>
          <dgm:animLvl val="lvl"/>
        </dgm:presLayoutVars>
      </dgm:prSet>
      <dgm:spPr/>
    </dgm:pt>
    <dgm:pt modelId="{A603DF15-51F1-45D9-BC53-6264332892B1}" type="pres">
      <dgm:prSet presAssocID="{2025392B-8386-486E-9329-8114BF4D3EE0}" presName="ChildAccent4" presStyleCnt="0"/>
      <dgm:spPr/>
    </dgm:pt>
    <dgm:pt modelId="{6F088C8D-3A9C-4DBF-826B-BE8E4D6F805C}" type="pres">
      <dgm:prSet presAssocID="{2025392B-8386-486E-9329-8114BF4D3EE0}" presName="ChildAccent" presStyleLbl="alignImgPlace1" presStyleIdx="0" presStyleCnt="4"/>
      <dgm:spPr/>
    </dgm:pt>
    <dgm:pt modelId="{B8796B2C-0661-4F1A-9A47-C24EDE48F40F}" type="pres">
      <dgm:prSet presAssocID="{2025392B-8386-486E-9329-8114BF4D3EE0}" presName="Child4" presStyleLbl="revTx" presStyleIdx="0" presStyleCnt="0">
        <dgm:presLayoutVars>
          <dgm:chMax val="0"/>
          <dgm:chPref val="0"/>
          <dgm:bulletEnabled val="1"/>
        </dgm:presLayoutVars>
      </dgm:prSet>
      <dgm:spPr/>
    </dgm:pt>
    <dgm:pt modelId="{C6D35072-B9B5-460A-B8BF-B7825F18A5F0}" type="pres">
      <dgm:prSet presAssocID="{2025392B-8386-486E-9329-8114BF4D3EE0}" presName="Parent4" presStyleLbl="node1" presStyleIdx="0" presStyleCnt="4">
        <dgm:presLayoutVars>
          <dgm:chMax val="2"/>
          <dgm:chPref val="1"/>
          <dgm:bulletEnabled val="1"/>
        </dgm:presLayoutVars>
      </dgm:prSet>
      <dgm:spPr/>
    </dgm:pt>
    <dgm:pt modelId="{95BDBB5C-FE5F-46F1-B705-EFA5C55F1883}" type="pres">
      <dgm:prSet presAssocID="{71CF9B48-F2F7-4199-BAAC-265255B2DFE0}" presName="ChildAccent3" presStyleCnt="0"/>
      <dgm:spPr/>
    </dgm:pt>
    <dgm:pt modelId="{4510F701-C7B0-4874-A389-C159E3CA6F3D}" type="pres">
      <dgm:prSet presAssocID="{71CF9B48-F2F7-4199-BAAC-265255B2DFE0}" presName="ChildAccent" presStyleLbl="alignImgPlace1" presStyleIdx="1" presStyleCnt="4"/>
      <dgm:spPr/>
    </dgm:pt>
    <dgm:pt modelId="{8206357A-5340-49BF-B89E-0641B9ED8AAF}" type="pres">
      <dgm:prSet presAssocID="{71CF9B48-F2F7-4199-BAAC-265255B2DFE0}" presName="Child3" presStyleLbl="revTx" presStyleIdx="0" presStyleCnt="0">
        <dgm:presLayoutVars>
          <dgm:chMax val="0"/>
          <dgm:chPref val="0"/>
          <dgm:bulletEnabled val="1"/>
        </dgm:presLayoutVars>
      </dgm:prSet>
      <dgm:spPr/>
    </dgm:pt>
    <dgm:pt modelId="{B0F3ED27-97D4-4CD7-89F3-087FE9779480}" type="pres">
      <dgm:prSet presAssocID="{71CF9B48-F2F7-4199-BAAC-265255B2DFE0}" presName="Parent3" presStyleLbl="node1" presStyleIdx="1" presStyleCnt="4">
        <dgm:presLayoutVars>
          <dgm:chMax val="2"/>
          <dgm:chPref val="1"/>
          <dgm:bulletEnabled val="1"/>
        </dgm:presLayoutVars>
      </dgm:prSet>
      <dgm:spPr/>
    </dgm:pt>
    <dgm:pt modelId="{C2255BBA-65B5-4FF3-A0AC-7E51E40455CC}" type="pres">
      <dgm:prSet presAssocID="{CBA29F1C-983C-453F-8FBA-683FCCE65AD8}" presName="ChildAccent2" presStyleCnt="0"/>
      <dgm:spPr/>
    </dgm:pt>
    <dgm:pt modelId="{28835935-BCD7-46B6-822E-14A97BE507D6}" type="pres">
      <dgm:prSet presAssocID="{CBA29F1C-983C-453F-8FBA-683FCCE65AD8}" presName="ChildAccent" presStyleLbl="alignImgPlace1" presStyleIdx="2" presStyleCnt="4"/>
      <dgm:spPr/>
    </dgm:pt>
    <dgm:pt modelId="{F53B0F27-E323-4E9C-8937-D030FE63A9B1}" type="pres">
      <dgm:prSet presAssocID="{CBA29F1C-983C-453F-8FBA-683FCCE65AD8}" presName="Child2" presStyleLbl="revTx" presStyleIdx="0" presStyleCnt="0">
        <dgm:presLayoutVars>
          <dgm:chMax val="0"/>
          <dgm:chPref val="0"/>
          <dgm:bulletEnabled val="1"/>
        </dgm:presLayoutVars>
      </dgm:prSet>
      <dgm:spPr/>
    </dgm:pt>
    <dgm:pt modelId="{F59A78F1-279B-4462-9811-4C0CD5645B4B}" type="pres">
      <dgm:prSet presAssocID="{CBA29F1C-983C-453F-8FBA-683FCCE65AD8}" presName="Parent2" presStyleLbl="node1" presStyleIdx="2" presStyleCnt="4">
        <dgm:presLayoutVars>
          <dgm:chMax val="2"/>
          <dgm:chPref val="1"/>
          <dgm:bulletEnabled val="1"/>
        </dgm:presLayoutVars>
      </dgm:prSet>
      <dgm:spPr/>
    </dgm:pt>
    <dgm:pt modelId="{98B03A26-5258-4504-BB12-46F28689A1D7}" type="pres">
      <dgm:prSet presAssocID="{85D749BA-20AA-4CF3-816C-AA59FE6EE0B8}" presName="ChildAccent1" presStyleCnt="0"/>
      <dgm:spPr/>
    </dgm:pt>
    <dgm:pt modelId="{5136FE0E-C681-4F52-A10B-1254EBB4600A}" type="pres">
      <dgm:prSet presAssocID="{85D749BA-20AA-4CF3-816C-AA59FE6EE0B8}" presName="ChildAccent" presStyleLbl="alignImgPlace1" presStyleIdx="3" presStyleCnt="4"/>
      <dgm:spPr/>
    </dgm:pt>
    <dgm:pt modelId="{C6A28D89-9165-4656-8CF7-B86FAC756538}" type="pres">
      <dgm:prSet presAssocID="{85D749BA-20AA-4CF3-816C-AA59FE6EE0B8}" presName="Child1" presStyleLbl="revTx" presStyleIdx="0" presStyleCnt="0">
        <dgm:presLayoutVars>
          <dgm:chMax val="0"/>
          <dgm:chPref val="0"/>
          <dgm:bulletEnabled val="1"/>
        </dgm:presLayoutVars>
      </dgm:prSet>
      <dgm:spPr/>
    </dgm:pt>
    <dgm:pt modelId="{9ED46F67-297B-40C5-B490-A7881286096B}" type="pres">
      <dgm:prSet presAssocID="{85D749BA-20AA-4CF3-816C-AA59FE6EE0B8}" presName="Parent1" presStyleLbl="node1" presStyleIdx="3" presStyleCnt="4">
        <dgm:presLayoutVars>
          <dgm:chMax val="2"/>
          <dgm:chPref val="1"/>
          <dgm:bulletEnabled val="1"/>
        </dgm:presLayoutVars>
      </dgm:prSet>
      <dgm:spPr/>
    </dgm:pt>
  </dgm:ptLst>
  <dgm:cxnLst>
    <dgm:cxn modelId="{8F05B505-549A-4F21-8984-62D84930BD72}" type="presOf" srcId="{F0716EEC-0B25-4382-AA3C-1257E0CEBB5D}" destId="{28835935-BCD7-46B6-822E-14A97BE507D6}" srcOrd="0" destOrd="1" presId="urn:microsoft.com/office/officeart/2011/layout/InterconnectedBlockProcess"/>
    <dgm:cxn modelId="{471DFE08-6872-446A-B022-98F14AA2F09D}" srcId="{CBA29F1C-983C-453F-8FBA-683FCCE65AD8}" destId="{7780AACE-E1C9-41C7-8740-8D739709CC62}" srcOrd="2" destOrd="0" parTransId="{CDB3054E-6329-4704-A86D-A38B8EAC1664}" sibTransId="{E2C30505-88F2-41A0-8FE0-D1C59DAE79DB}"/>
    <dgm:cxn modelId="{708D1722-2CEA-431A-A202-947E0F60E3A7}" type="presOf" srcId="{6004A8DC-7FF2-4E1F-AF11-2464E2BCBF0D}" destId="{8206357A-5340-49BF-B89E-0641B9ED8AAF}" srcOrd="1" destOrd="0" presId="urn:microsoft.com/office/officeart/2011/layout/InterconnectedBlockProcess"/>
    <dgm:cxn modelId="{2C667623-F453-4C35-8E0C-100733C4A3A6}" type="presOf" srcId="{71CF9B48-F2F7-4199-BAAC-265255B2DFE0}" destId="{B0F3ED27-97D4-4CD7-89F3-087FE9779480}" srcOrd="0" destOrd="0" presId="urn:microsoft.com/office/officeart/2011/layout/InterconnectedBlockProcess"/>
    <dgm:cxn modelId="{91911E34-DC0B-4299-9785-AD1501D04F63}" srcId="{CBA29F1C-983C-453F-8FBA-683FCCE65AD8}" destId="{F0716EEC-0B25-4382-AA3C-1257E0CEBB5D}" srcOrd="1" destOrd="0" parTransId="{D8D42159-9F10-4D61-A2D5-9D728D1DD17B}" sibTransId="{D5344BD8-A72A-4311-AF79-AD4602F795B7}"/>
    <dgm:cxn modelId="{4E984534-B047-4A39-AB40-2D2C90D1C7FA}" type="presOf" srcId="{7780AACE-E1C9-41C7-8740-8D739709CC62}" destId="{F53B0F27-E323-4E9C-8937-D030FE63A9B1}" srcOrd="1" destOrd="2" presId="urn:microsoft.com/office/officeart/2011/layout/InterconnectedBlockProcess"/>
    <dgm:cxn modelId="{4DD3433A-B096-4C6B-8F40-38FA88876EA7}" srcId="{71CF9B48-F2F7-4199-BAAC-265255B2DFE0}" destId="{6004A8DC-7FF2-4E1F-AF11-2464E2BCBF0D}" srcOrd="0" destOrd="0" parTransId="{D82B2178-6E06-4F14-8FBF-3FA89AD5F96D}" sibTransId="{3407FF58-B64B-428A-8268-7EB17358CAFF}"/>
    <dgm:cxn modelId="{129B874A-419C-4548-A437-BD640B37B7F3}" type="presOf" srcId="{F0716EEC-0B25-4382-AA3C-1257E0CEBB5D}" destId="{F53B0F27-E323-4E9C-8937-D030FE63A9B1}" srcOrd="1" destOrd="1" presId="urn:microsoft.com/office/officeart/2011/layout/InterconnectedBlockProcess"/>
    <dgm:cxn modelId="{50FB8D4A-857D-46EB-A5C4-016B15ECB81B}" type="presOf" srcId="{2025392B-8386-486E-9329-8114BF4D3EE0}" destId="{C6D35072-B9B5-460A-B8BF-B7825F18A5F0}" srcOrd="0" destOrd="0" presId="urn:microsoft.com/office/officeart/2011/layout/InterconnectedBlockProcess"/>
    <dgm:cxn modelId="{D3D8BC4B-369B-4EAC-B339-ECD2C0995F1F}" srcId="{A87E90C3-B3EB-47A3-83FE-3AAE5701B1A9}" destId="{2025392B-8386-486E-9329-8114BF4D3EE0}" srcOrd="3" destOrd="0" parTransId="{290E3DB2-F5A4-49C6-A92D-57B4F71CC7E6}" sibTransId="{18EA99E9-3468-4E19-BD72-62EF07815292}"/>
    <dgm:cxn modelId="{CA5B336C-A739-4A6D-8AD7-2B7C79469ABC}" srcId="{85D749BA-20AA-4CF3-816C-AA59FE6EE0B8}" destId="{0C4BD6C9-EFAC-4EE4-87B9-3A18D8C24A62}" srcOrd="0" destOrd="0" parTransId="{A0420259-12C6-4AD7-BC32-0B20E4B2DB18}" sibTransId="{2B104915-DD3D-4E36-8062-4F3063B08E4D}"/>
    <dgm:cxn modelId="{954CB653-F88E-49F9-989A-873F80ACC152}" srcId="{A87E90C3-B3EB-47A3-83FE-3AAE5701B1A9}" destId="{71CF9B48-F2F7-4199-BAAC-265255B2DFE0}" srcOrd="2" destOrd="0" parTransId="{47A22FA9-6503-4FF5-ABE8-F1F861F3A794}" sibTransId="{A7DB4434-D390-48C8-8235-893E2D0A7D4E}"/>
    <dgm:cxn modelId="{1EF6A055-0934-4342-A3C6-2722A6FD4DF7}" srcId="{A87E90C3-B3EB-47A3-83FE-3AAE5701B1A9}" destId="{85D749BA-20AA-4CF3-816C-AA59FE6EE0B8}" srcOrd="0" destOrd="0" parTransId="{D3CFB5C0-C8F7-4D6C-AFDA-17EADA3E2088}" sibTransId="{B54F9868-D6E5-4AFB-8D6E-62A1EB1B7E0C}"/>
    <dgm:cxn modelId="{40EA9377-77E8-431D-A6EF-6C076D7E1305}" srcId="{2025392B-8386-486E-9329-8114BF4D3EE0}" destId="{59394CA7-170C-448F-8C2C-ED9702032D1C}" srcOrd="0" destOrd="0" parTransId="{369B3DEF-4381-4C6B-A06D-2FA276A68535}" sibTransId="{E8350BEB-517C-44A5-AEAE-B1FB64B651B7}"/>
    <dgm:cxn modelId="{8CF81F79-DC40-49AB-BF53-BA6A3B22DA8A}" type="presOf" srcId="{CBA29F1C-983C-453F-8FBA-683FCCE65AD8}" destId="{F59A78F1-279B-4462-9811-4C0CD5645B4B}" srcOrd="0" destOrd="0" presId="urn:microsoft.com/office/officeart/2011/layout/InterconnectedBlockProcess"/>
    <dgm:cxn modelId="{1EC7DF86-9AB8-412E-A3F0-0B4237C82D7D}" type="presOf" srcId="{6004A8DC-7FF2-4E1F-AF11-2464E2BCBF0D}" destId="{4510F701-C7B0-4874-A389-C159E3CA6F3D}" srcOrd="0" destOrd="0" presId="urn:microsoft.com/office/officeart/2011/layout/InterconnectedBlockProcess"/>
    <dgm:cxn modelId="{9F4D768B-97E2-40F3-BA6C-290616A99023}" type="presOf" srcId="{0C4BD6C9-EFAC-4EE4-87B9-3A18D8C24A62}" destId="{5136FE0E-C681-4F52-A10B-1254EBB4600A}" srcOrd="0" destOrd="0" presId="urn:microsoft.com/office/officeart/2011/layout/InterconnectedBlockProcess"/>
    <dgm:cxn modelId="{1C7EF497-88DD-4297-B2AF-343D2B47793B}" srcId="{A87E90C3-B3EB-47A3-83FE-3AAE5701B1A9}" destId="{CBA29F1C-983C-453F-8FBA-683FCCE65AD8}" srcOrd="1" destOrd="0" parTransId="{066D7B44-04A9-443B-8086-DE9D639F8EA8}" sibTransId="{4EFAD0AF-F737-4D7D-B554-279488253799}"/>
    <dgm:cxn modelId="{564F399A-A61F-4334-A2F3-5CF15D496277}" type="presOf" srcId="{59394CA7-170C-448F-8C2C-ED9702032D1C}" destId="{B8796B2C-0661-4F1A-9A47-C24EDE48F40F}" srcOrd="1" destOrd="0" presId="urn:microsoft.com/office/officeart/2011/layout/InterconnectedBlockProcess"/>
    <dgm:cxn modelId="{859CE6A9-8989-4B0D-9C8E-9FA03E19727E}" srcId="{CBA29F1C-983C-453F-8FBA-683FCCE65AD8}" destId="{8FEE404D-BE55-43EE-B014-310936BDFB41}" srcOrd="0" destOrd="0" parTransId="{F5D7934C-C702-4A63-A433-83D7ADA0147B}" sibTransId="{45446057-BB9C-4F89-B8F9-FA5D9F62C010}"/>
    <dgm:cxn modelId="{6BD898AB-47DA-4299-A638-80FAD08496C1}" type="presOf" srcId="{85D749BA-20AA-4CF3-816C-AA59FE6EE0B8}" destId="{9ED46F67-297B-40C5-B490-A7881286096B}" srcOrd="0" destOrd="0" presId="urn:microsoft.com/office/officeart/2011/layout/InterconnectedBlockProcess"/>
    <dgm:cxn modelId="{0825E7AF-C7F4-4567-961D-EA275E0C0ECE}" type="presOf" srcId="{8FEE404D-BE55-43EE-B014-310936BDFB41}" destId="{28835935-BCD7-46B6-822E-14A97BE507D6}" srcOrd="0" destOrd="0" presId="urn:microsoft.com/office/officeart/2011/layout/InterconnectedBlockProcess"/>
    <dgm:cxn modelId="{C8A878B1-5B7B-4E37-8007-073BA5D01556}" type="presOf" srcId="{7780AACE-E1C9-41C7-8740-8D739709CC62}" destId="{28835935-BCD7-46B6-822E-14A97BE507D6}" srcOrd="0" destOrd="2" presId="urn:microsoft.com/office/officeart/2011/layout/InterconnectedBlockProcess"/>
    <dgm:cxn modelId="{695BC8C6-0961-48F9-8C0E-623AB0C98912}" type="presOf" srcId="{59394CA7-170C-448F-8C2C-ED9702032D1C}" destId="{6F088C8D-3A9C-4DBF-826B-BE8E4D6F805C}" srcOrd="0" destOrd="0" presId="urn:microsoft.com/office/officeart/2011/layout/InterconnectedBlockProcess"/>
    <dgm:cxn modelId="{851FA9CA-0D87-42B8-BCD9-37C95319D885}" type="presOf" srcId="{0C4BD6C9-EFAC-4EE4-87B9-3A18D8C24A62}" destId="{C6A28D89-9165-4656-8CF7-B86FAC756538}" srcOrd="1" destOrd="0" presId="urn:microsoft.com/office/officeart/2011/layout/InterconnectedBlockProcess"/>
    <dgm:cxn modelId="{41CAB5E2-E965-457A-B9F8-3BE2BDCFF237}" type="presOf" srcId="{A87E90C3-B3EB-47A3-83FE-3AAE5701B1A9}" destId="{B7AE4D34-0858-45F5-BCBE-6F16DFA3EB41}" srcOrd="0" destOrd="0" presId="urn:microsoft.com/office/officeart/2011/layout/InterconnectedBlockProcess"/>
    <dgm:cxn modelId="{CC2C26E3-6474-4879-B496-EED87B1056B5}" type="presOf" srcId="{8FEE404D-BE55-43EE-B014-310936BDFB41}" destId="{F53B0F27-E323-4E9C-8937-D030FE63A9B1}" srcOrd="1" destOrd="0" presId="urn:microsoft.com/office/officeart/2011/layout/InterconnectedBlockProcess"/>
    <dgm:cxn modelId="{CE07D0B5-2817-48AA-9CAE-D6DB2636B190}" type="presParOf" srcId="{B7AE4D34-0858-45F5-BCBE-6F16DFA3EB41}" destId="{A603DF15-51F1-45D9-BC53-6264332892B1}" srcOrd="0" destOrd="0" presId="urn:microsoft.com/office/officeart/2011/layout/InterconnectedBlockProcess"/>
    <dgm:cxn modelId="{118B9A4B-C35D-4BB7-9FD3-E86C61CF049E}" type="presParOf" srcId="{A603DF15-51F1-45D9-BC53-6264332892B1}" destId="{6F088C8D-3A9C-4DBF-826B-BE8E4D6F805C}" srcOrd="0" destOrd="0" presId="urn:microsoft.com/office/officeart/2011/layout/InterconnectedBlockProcess"/>
    <dgm:cxn modelId="{AC632344-A464-4B76-AF7E-D34F43ED8614}" type="presParOf" srcId="{B7AE4D34-0858-45F5-BCBE-6F16DFA3EB41}" destId="{B8796B2C-0661-4F1A-9A47-C24EDE48F40F}" srcOrd="1" destOrd="0" presId="urn:microsoft.com/office/officeart/2011/layout/InterconnectedBlockProcess"/>
    <dgm:cxn modelId="{63C03BA1-6A4F-41BF-A655-6F93EA319050}" type="presParOf" srcId="{B7AE4D34-0858-45F5-BCBE-6F16DFA3EB41}" destId="{C6D35072-B9B5-460A-B8BF-B7825F18A5F0}" srcOrd="2" destOrd="0" presId="urn:microsoft.com/office/officeart/2011/layout/InterconnectedBlockProcess"/>
    <dgm:cxn modelId="{FC4DBD3E-F1FC-4D9A-B6D8-2681098F31CE}" type="presParOf" srcId="{B7AE4D34-0858-45F5-BCBE-6F16DFA3EB41}" destId="{95BDBB5C-FE5F-46F1-B705-EFA5C55F1883}" srcOrd="3" destOrd="0" presId="urn:microsoft.com/office/officeart/2011/layout/InterconnectedBlockProcess"/>
    <dgm:cxn modelId="{FA9E0D29-22E2-4665-8788-70055A6E32A9}" type="presParOf" srcId="{95BDBB5C-FE5F-46F1-B705-EFA5C55F1883}" destId="{4510F701-C7B0-4874-A389-C159E3CA6F3D}" srcOrd="0" destOrd="0" presId="urn:microsoft.com/office/officeart/2011/layout/InterconnectedBlockProcess"/>
    <dgm:cxn modelId="{637D3101-A0C4-43EA-955F-B39986FCBEDE}" type="presParOf" srcId="{B7AE4D34-0858-45F5-BCBE-6F16DFA3EB41}" destId="{8206357A-5340-49BF-B89E-0641B9ED8AAF}" srcOrd="4" destOrd="0" presId="urn:microsoft.com/office/officeart/2011/layout/InterconnectedBlockProcess"/>
    <dgm:cxn modelId="{5E30C4D9-7856-4E49-BF33-12E10E2A2683}" type="presParOf" srcId="{B7AE4D34-0858-45F5-BCBE-6F16DFA3EB41}" destId="{B0F3ED27-97D4-4CD7-89F3-087FE9779480}" srcOrd="5" destOrd="0" presId="urn:microsoft.com/office/officeart/2011/layout/InterconnectedBlockProcess"/>
    <dgm:cxn modelId="{1371B6BC-60DE-4CFA-B956-699EBC7C2633}" type="presParOf" srcId="{B7AE4D34-0858-45F5-BCBE-6F16DFA3EB41}" destId="{C2255BBA-65B5-4FF3-A0AC-7E51E40455CC}" srcOrd="6" destOrd="0" presId="urn:microsoft.com/office/officeart/2011/layout/InterconnectedBlockProcess"/>
    <dgm:cxn modelId="{A8BD7EC6-C688-40AB-AF92-F04130786218}" type="presParOf" srcId="{C2255BBA-65B5-4FF3-A0AC-7E51E40455CC}" destId="{28835935-BCD7-46B6-822E-14A97BE507D6}" srcOrd="0" destOrd="0" presId="urn:microsoft.com/office/officeart/2011/layout/InterconnectedBlockProcess"/>
    <dgm:cxn modelId="{88358EF3-929B-41BB-9992-8068F80D27F6}" type="presParOf" srcId="{B7AE4D34-0858-45F5-BCBE-6F16DFA3EB41}" destId="{F53B0F27-E323-4E9C-8937-D030FE63A9B1}" srcOrd="7" destOrd="0" presId="urn:microsoft.com/office/officeart/2011/layout/InterconnectedBlockProcess"/>
    <dgm:cxn modelId="{4B864AAA-C4DF-4979-9D06-0F8BCB5C5A8B}" type="presParOf" srcId="{B7AE4D34-0858-45F5-BCBE-6F16DFA3EB41}" destId="{F59A78F1-279B-4462-9811-4C0CD5645B4B}" srcOrd="8" destOrd="0" presId="urn:microsoft.com/office/officeart/2011/layout/InterconnectedBlockProcess"/>
    <dgm:cxn modelId="{04B80D16-6753-4DF0-88E5-DBA470C2F5E1}" type="presParOf" srcId="{B7AE4D34-0858-45F5-BCBE-6F16DFA3EB41}" destId="{98B03A26-5258-4504-BB12-46F28689A1D7}" srcOrd="9" destOrd="0" presId="urn:microsoft.com/office/officeart/2011/layout/InterconnectedBlockProcess"/>
    <dgm:cxn modelId="{410D246D-908A-40CF-BF0A-F59BC727BFC2}" type="presParOf" srcId="{98B03A26-5258-4504-BB12-46F28689A1D7}" destId="{5136FE0E-C681-4F52-A10B-1254EBB4600A}" srcOrd="0" destOrd="0" presId="urn:microsoft.com/office/officeart/2011/layout/InterconnectedBlockProcess"/>
    <dgm:cxn modelId="{ED15A3B0-FB27-4845-9F24-AD168F390731}" type="presParOf" srcId="{B7AE4D34-0858-45F5-BCBE-6F16DFA3EB41}" destId="{C6A28D89-9165-4656-8CF7-B86FAC756538}" srcOrd="10" destOrd="0" presId="urn:microsoft.com/office/officeart/2011/layout/InterconnectedBlockProcess"/>
    <dgm:cxn modelId="{BCE37C79-CFEB-4D90-B9EB-C6578D76B76B}" type="presParOf" srcId="{B7AE4D34-0858-45F5-BCBE-6F16DFA3EB41}" destId="{9ED46F67-297B-40C5-B490-A7881286096B}" srcOrd="11"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24A60C-5E32-4B85-8EC6-D924FCC27BA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43FBECB3-99B8-4477-ABD7-5EDCEAA6B5EA}">
      <dgm:prSet phldrT="[Text]"/>
      <dgm:spPr/>
      <dgm:t>
        <a:bodyPr/>
        <a:lstStyle/>
        <a:p>
          <a:r>
            <a:rPr lang="en-US" dirty="0"/>
            <a:t>Develop scenarios</a:t>
          </a:r>
        </a:p>
      </dgm:t>
    </dgm:pt>
    <dgm:pt modelId="{66C621D6-BAF4-4E34-9CC7-0146C718DC5E}" type="parTrans" cxnId="{ABCB30FE-DF1E-48AD-8A4F-10AC563BCF82}">
      <dgm:prSet/>
      <dgm:spPr/>
      <dgm:t>
        <a:bodyPr/>
        <a:lstStyle/>
        <a:p>
          <a:endParaRPr lang="en-US"/>
        </a:p>
      </dgm:t>
    </dgm:pt>
    <dgm:pt modelId="{21E5E25C-56EE-41D7-B1FB-92258EDA83EA}" type="sibTrans" cxnId="{ABCB30FE-DF1E-48AD-8A4F-10AC563BCF82}">
      <dgm:prSet/>
      <dgm:spPr/>
      <dgm:t>
        <a:bodyPr/>
        <a:lstStyle/>
        <a:p>
          <a:endParaRPr lang="en-US"/>
        </a:p>
      </dgm:t>
    </dgm:pt>
    <dgm:pt modelId="{EC829773-D9D3-4B6E-B651-34C07345A354}">
      <dgm:prSet phldrT="[Text]" phldr="1"/>
      <dgm:spPr/>
      <dgm:t>
        <a:bodyPr/>
        <a:lstStyle/>
        <a:p>
          <a:endParaRPr lang="en-US" dirty="0"/>
        </a:p>
      </dgm:t>
    </dgm:pt>
    <dgm:pt modelId="{05242441-A66D-47E3-A81E-342E6BB2C52B}" type="parTrans" cxnId="{D471FBD5-1C2E-454F-8564-EC7F4D993B8B}">
      <dgm:prSet/>
      <dgm:spPr/>
      <dgm:t>
        <a:bodyPr/>
        <a:lstStyle/>
        <a:p>
          <a:endParaRPr lang="en-US"/>
        </a:p>
      </dgm:t>
    </dgm:pt>
    <dgm:pt modelId="{0B1FDF3D-0798-47A8-904D-32A4D6CE9019}" type="sibTrans" cxnId="{D471FBD5-1C2E-454F-8564-EC7F4D993B8B}">
      <dgm:prSet/>
      <dgm:spPr/>
      <dgm:t>
        <a:bodyPr/>
        <a:lstStyle/>
        <a:p>
          <a:endParaRPr lang="en-US"/>
        </a:p>
      </dgm:t>
    </dgm:pt>
    <dgm:pt modelId="{A820B34F-23E3-44F8-A173-A39BFAA881DD}">
      <dgm:prSet phldrT="[Text]"/>
      <dgm:spPr/>
      <dgm:t>
        <a:bodyPr/>
        <a:lstStyle/>
        <a:p>
          <a:r>
            <a:rPr lang="en-US" dirty="0"/>
            <a:t>Evaluate scenarios</a:t>
          </a:r>
        </a:p>
      </dgm:t>
    </dgm:pt>
    <dgm:pt modelId="{8EB43B97-DA82-4706-B7BE-0E9DD62175AA}" type="parTrans" cxnId="{57CE413B-F68E-4BE4-9EBA-914AF1CC1B8B}">
      <dgm:prSet/>
      <dgm:spPr/>
      <dgm:t>
        <a:bodyPr/>
        <a:lstStyle/>
        <a:p>
          <a:endParaRPr lang="en-US"/>
        </a:p>
      </dgm:t>
    </dgm:pt>
    <dgm:pt modelId="{6CA4FE23-1383-43C0-9FD9-41915664280D}" type="sibTrans" cxnId="{57CE413B-F68E-4BE4-9EBA-914AF1CC1B8B}">
      <dgm:prSet/>
      <dgm:spPr/>
      <dgm:t>
        <a:bodyPr/>
        <a:lstStyle/>
        <a:p>
          <a:endParaRPr lang="en-US"/>
        </a:p>
      </dgm:t>
    </dgm:pt>
    <dgm:pt modelId="{A354B569-056E-4682-B2BA-38BB426F6346}">
      <dgm:prSet phldrT="[Text]"/>
      <dgm:spPr/>
      <dgm:t>
        <a:bodyPr/>
        <a:lstStyle/>
        <a:p>
          <a:r>
            <a:rPr lang="en-US" dirty="0"/>
            <a:t>Which “possible futures” most deserve attention?</a:t>
          </a:r>
        </a:p>
      </dgm:t>
    </dgm:pt>
    <dgm:pt modelId="{FAB1D55D-2278-4E04-BE26-FDE9148E002B}" type="parTrans" cxnId="{CC3BA636-D4EC-4914-B4D8-DC956013891F}">
      <dgm:prSet/>
      <dgm:spPr/>
      <dgm:t>
        <a:bodyPr/>
        <a:lstStyle/>
        <a:p>
          <a:endParaRPr lang="en-US"/>
        </a:p>
      </dgm:t>
    </dgm:pt>
    <dgm:pt modelId="{82A9C982-9086-4675-A1C7-D03990CD9513}" type="sibTrans" cxnId="{CC3BA636-D4EC-4914-B4D8-DC956013891F}">
      <dgm:prSet/>
      <dgm:spPr/>
      <dgm:t>
        <a:bodyPr/>
        <a:lstStyle/>
        <a:p>
          <a:endParaRPr lang="en-US"/>
        </a:p>
      </dgm:t>
    </dgm:pt>
    <dgm:pt modelId="{A29616CC-11BD-498E-838A-51A5FF79A8FE}">
      <dgm:prSet phldrT="[Text]" phldr="1"/>
      <dgm:spPr/>
      <dgm:t>
        <a:bodyPr/>
        <a:lstStyle/>
        <a:p>
          <a:endParaRPr lang="en-US" dirty="0"/>
        </a:p>
      </dgm:t>
    </dgm:pt>
    <dgm:pt modelId="{18D57863-3D4E-4A57-9E90-9D0808B93A94}" type="parTrans" cxnId="{E8D348D1-9A43-46F9-A0A5-F74DAF490DB7}">
      <dgm:prSet/>
      <dgm:spPr/>
      <dgm:t>
        <a:bodyPr/>
        <a:lstStyle/>
        <a:p>
          <a:endParaRPr lang="en-US"/>
        </a:p>
      </dgm:t>
    </dgm:pt>
    <dgm:pt modelId="{49AC7D2C-AC14-4AA0-A432-4DB1B149C993}" type="sibTrans" cxnId="{E8D348D1-9A43-46F9-A0A5-F74DAF490DB7}">
      <dgm:prSet/>
      <dgm:spPr/>
      <dgm:t>
        <a:bodyPr/>
        <a:lstStyle/>
        <a:p>
          <a:endParaRPr lang="en-US"/>
        </a:p>
      </dgm:t>
    </dgm:pt>
    <dgm:pt modelId="{194BAA65-CE1F-4AEC-A477-8FD440F05A93}">
      <dgm:prSet phldrT="[Text]"/>
      <dgm:spPr/>
      <dgm:t>
        <a:bodyPr/>
        <a:lstStyle/>
        <a:p>
          <a:r>
            <a:rPr lang="en-US" dirty="0"/>
            <a:t>Use scenarios to plan</a:t>
          </a:r>
        </a:p>
      </dgm:t>
    </dgm:pt>
    <dgm:pt modelId="{6EB95434-41F1-4487-9969-CF7FE9700017}" type="parTrans" cxnId="{F1616AEC-43B7-4356-B70A-AEC3ABFB068B}">
      <dgm:prSet/>
      <dgm:spPr/>
      <dgm:t>
        <a:bodyPr/>
        <a:lstStyle/>
        <a:p>
          <a:endParaRPr lang="en-US"/>
        </a:p>
      </dgm:t>
    </dgm:pt>
    <dgm:pt modelId="{ADF1605C-3906-4958-9501-D6C7773F52BC}" type="sibTrans" cxnId="{F1616AEC-43B7-4356-B70A-AEC3ABFB068B}">
      <dgm:prSet/>
      <dgm:spPr/>
      <dgm:t>
        <a:bodyPr/>
        <a:lstStyle/>
        <a:p>
          <a:endParaRPr lang="en-US"/>
        </a:p>
      </dgm:t>
    </dgm:pt>
    <dgm:pt modelId="{DFCD75F3-AB69-4834-BD00-D40016163DAD}">
      <dgm:prSet phldrT="[Text]"/>
      <dgm:spPr/>
      <dgm:t>
        <a:bodyPr/>
        <a:lstStyle/>
        <a:p>
          <a:r>
            <a:rPr lang="en-US" dirty="0"/>
            <a:t>Which strategies, tactics, and logistics are needed?</a:t>
          </a:r>
        </a:p>
      </dgm:t>
    </dgm:pt>
    <dgm:pt modelId="{AB744B33-827C-42F5-92DC-19AE8F77E8A4}" type="parTrans" cxnId="{D158AA41-B930-4870-AA39-E32A222621C3}">
      <dgm:prSet/>
      <dgm:spPr/>
      <dgm:t>
        <a:bodyPr/>
        <a:lstStyle/>
        <a:p>
          <a:endParaRPr lang="en-US"/>
        </a:p>
      </dgm:t>
    </dgm:pt>
    <dgm:pt modelId="{2DE325CA-C2A5-42DD-A224-F3B88AF43608}" type="sibTrans" cxnId="{D158AA41-B930-4870-AA39-E32A222621C3}">
      <dgm:prSet/>
      <dgm:spPr/>
      <dgm:t>
        <a:bodyPr/>
        <a:lstStyle/>
        <a:p>
          <a:endParaRPr lang="en-US"/>
        </a:p>
      </dgm:t>
    </dgm:pt>
    <dgm:pt modelId="{DD94C3FE-4B2E-4E32-99FE-FB0CEC8E41CB}">
      <dgm:prSet phldrT="[Text]"/>
      <dgm:spPr/>
      <dgm:t>
        <a:bodyPr/>
        <a:lstStyle/>
        <a:p>
          <a:r>
            <a:rPr lang="en-US" dirty="0"/>
            <a:t>What are the “possible futures?”</a:t>
          </a:r>
        </a:p>
      </dgm:t>
    </dgm:pt>
    <dgm:pt modelId="{76085588-E746-40F9-AD43-EF17A029766A}" type="parTrans" cxnId="{6DA798A3-A151-48A1-AA8E-AA12F8DB07E9}">
      <dgm:prSet/>
      <dgm:spPr/>
      <dgm:t>
        <a:bodyPr/>
        <a:lstStyle/>
        <a:p>
          <a:endParaRPr lang="en-US"/>
        </a:p>
      </dgm:t>
    </dgm:pt>
    <dgm:pt modelId="{6950FCA2-9C91-4D64-9171-BFFF1BE80F95}" type="sibTrans" cxnId="{6DA798A3-A151-48A1-AA8E-AA12F8DB07E9}">
      <dgm:prSet/>
      <dgm:spPr/>
      <dgm:t>
        <a:bodyPr/>
        <a:lstStyle/>
        <a:p>
          <a:endParaRPr lang="en-US"/>
        </a:p>
      </dgm:t>
    </dgm:pt>
    <dgm:pt modelId="{1A80CB3B-719C-4439-B3BF-0DE8F0B78D6F}">
      <dgm:prSet phldrT="[Text]" phldr="1"/>
      <dgm:spPr/>
      <dgm:t>
        <a:bodyPr/>
        <a:lstStyle/>
        <a:p>
          <a:endParaRPr lang="en-US" dirty="0"/>
        </a:p>
      </dgm:t>
    </dgm:pt>
    <dgm:pt modelId="{38150A1D-DC72-4D1B-97B1-5986FEDBC344}" type="sibTrans" cxnId="{E8E438F2-7FE7-45BA-B5E0-737A4343A9E5}">
      <dgm:prSet/>
      <dgm:spPr/>
      <dgm:t>
        <a:bodyPr/>
        <a:lstStyle/>
        <a:p>
          <a:endParaRPr lang="en-US"/>
        </a:p>
      </dgm:t>
    </dgm:pt>
    <dgm:pt modelId="{DBDF75AF-8EC1-4658-9B2F-6C6C0C522E81}" type="parTrans" cxnId="{E8E438F2-7FE7-45BA-B5E0-737A4343A9E5}">
      <dgm:prSet/>
      <dgm:spPr/>
      <dgm:t>
        <a:bodyPr/>
        <a:lstStyle/>
        <a:p>
          <a:endParaRPr lang="en-US"/>
        </a:p>
      </dgm:t>
    </dgm:pt>
    <dgm:pt modelId="{F1812553-8E73-48CC-9637-7792467DF219}" type="pres">
      <dgm:prSet presAssocID="{9724A60C-5E32-4B85-8EC6-D924FCC27BA2}" presName="linearFlow" presStyleCnt="0">
        <dgm:presLayoutVars>
          <dgm:dir/>
          <dgm:animLvl val="lvl"/>
          <dgm:resizeHandles val="exact"/>
        </dgm:presLayoutVars>
      </dgm:prSet>
      <dgm:spPr/>
    </dgm:pt>
    <dgm:pt modelId="{045844F6-7607-4546-814D-A34B2CDABBB5}" type="pres">
      <dgm:prSet presAssocID="{1A80CB3B-719C-4439-B3BF-0DE8F0B78D6F}" presName="composite" presStyleCnt="0"/>
      <dgm:spPr/>
    </dgm:pt>
    <dgm:pt modelId="{2DA696FD-69A1-4B50-9804-5C1490606ACD}" type="pres">
      <dgm:prSet presAssocID="{1A80CB3B-719C-4439-B3BF-0DE8F0B78D6F}" presName="parentText" presStyleLbl="alignNode1" presStyleIdx="0" presStyleCnt="3">
        <dgm:presLayoutVars>
          <dgm:chMax val="1"/>
          <dgm:bulletEnabled val="1"/>
        </dgm:presLayoutVars>
      </dgm:prSet>
      <dgm:spPr/>
    </dgm:pt>
    <dgm:pt modelId="{71A9CECA-AB82-4439-B7DC-61FEA9C22B1C}" type="pres">
      <dgm:prSet presAssocID="{1A80CB3B-719C-4439-B3BF-0DE8F0B78D6F}" presName="descendantText" presStyleLbl="alignAcc1" presStyleIdx="0" presStyleCnt="3">
        <dgm:presLayoutVars>
          <dgm:bulletEnabled val="1"/>
        </dgm:presLayoutVars>
      </dgm:prSet>
      <dgm:spPr/>
    </dgm:pt>
    <dgm:pt modelId="{05ACE806-89B8-4A43-BB81-D71A678FEFA9}" type="pres">
      <dgm:prSet presAssocID="{38150A1D-DC72-4D1B-97B1-5986FEDBC344}" presName="sp" presStyleCnt="0"/>
      <dgm:spPr/>
    </dgm:pt>
    <dgm:pt modelId="{49254949-5A7E-44E3-BFA7-20A79952003F}" type="pres">
      <dgm:prSet presAssocID="{EC829773-D9D3-4B6E-B651-34C07345A354}" presName="composite" presStyleCnt="0"/>
      <dgm:spPr/>
    </dgm:pt>
    <dgm:pt modelId="{40E3D808-B57B-4245-8DE5-022314C95851}" type="pres">
      <dgm:prSet presAssocID="{EC829773-D9D3-4B6E-B651-34C07345A354}" presName="parentText" presStyleLbl="alignNode1" presStyleIdx="1" presStyleCnt="3">
        <dgm:presLayoutVars>
          <dgm:chMax val="1"/>
          <dgm:bulletEnabled val="1"/>
        </dgm:presLayoutVars>
      </dgm:prSet>
      <dgm:spPr/>
    </dgm:pt>
    <dgm:pt modelId="{8397E430-BB0C-4BD7-AD9C-2B33E017DF86}" type="pres">
      <dgm:prSet presAssocID="{EC829773-D9D3-4B6E-B651-34C07345A354}" presName="descendantText" presStyleLbl="alignAcc1" presStyleIdx="1" presStyleCnt="3">
        <dgm:presLayoutVars>
          <dgm:bulletEnabled val="1"/>
        </dgm:presLayoutVars>
      </dgm:prSet>
      <dgm:spPr/>
    </dgm:pt>
    <dgm:pt modelId="{76AA5C8B-E448-4A0F-9206-41C2912C7EA0}" type="pres">
      <dgm:prSet presAssocID="{0B1FDF3D-0798-47A8-904D-32A4D6CE9019}" presName="sp" presStyleCnt="0"/>
      <dgm:spPr/>
    </dgm:pt>
    <dgm:pt modelId="{DB84B2A2-F4D2-4C2D-AB3A-571754B97F44}" type="pres">
      <dgm:prSet presAssocID="{A29616CC-11BD-498E-838A-51A5FF79A8FE}" presName="composite" presStyleCnt="0"/>
      <dgm:spPr/>
    </dgm:pt>
    <dgm:pt modelId="{2EB2EF2E-0393-4C71-A6B3-E8B231C2236E}" type="pres">
      <dgm:prSet presAssocID="{A29616CC-11BD-498E-838A-51A5FF79A8FE}" presName="parentText" presStyleLbl="alignNode1" presStyleIdx="2" presStyleCnt="3">
        <dgm:presLayoutVars>
          <dgm:chMax val="1"/>
          <dgm:bulletEnabled val="1"/>
        </dgm:presLayoutVars>
      </dgm:prSet>
      <dgm:spPr/>
    </dgm:pt>
    <dgm:pt modelId="{574A58D7-6D75-4969-A0F2-B5F217D47C68}" type="pres">
      <dgm:prSet presAssocID="{A29616CC-11BD-498E-838A-51A5FF79A8FE}" presName="descendantText" presStyleLbl="alignAcc1" presStyleIdx="2" presStyleCnt="3">
        <dgm:presLayoutVars>
          <dgm:bulletEnabled val="1"/>
        </dgm:presLayoutVars>
      </dgm:prSet>
      <dgm:spPr/>
    </dgm:pt>
  </dgm:ptLst>
  <dgm:cxnLst>
    <dgm:cxn modelId="{DB551C0D-0B14-492A-A244-A8F42E6756B7}" type="presOf" srcId="{194BAA65-CE1F-4AEC-A477-8FD440F05A93}" destId="{574A58D7-6D75-4969-A0F2-B5F217D47C68}" srcOrd="0" destOrd="0" presId="urn:microsoft.com/office/officeart/2005/8/layout/chevron2"/>
    <dgm:cxn modelId="{1240C820-C13E-4F7D-88A9-1999C42C4DCF}" type="presOf" srcId="{DD94C3FE-4B2E-4E32-99FE-FB0CEC8E41CB}" destId="{71A9CECA-AB82-4439-B7DC-61FEA9C22B1C}" srcOrd="0" destOrd="1" presId="urn:microsoft.com/office/officeart/2005/8/layout/chevron2"/>
    <dgm:cxn modelId="{9104692A-824C-42B3-97B1-56AC7BF1A0C5}" type="presOf" srcId="{DFCD75F3-AB69-4834-BD00-D40016163DAD}" destId="{574A58D7-6D75-4969-A0F2-B5F217D47C68}" srcOrd="0" destOrd="1" presId="urn:microsoft.com/office/officeart/2005/8/layout/chevron2"/>
    <dgm:cxn modelId="{CC3BA636-D4EC-4914-B4D8-DC956013891F}" srcId="{EC829773-D9D3-4B6E-B651-34C07345A354}" destId="{A354B569-056E-4682-B2BA-38BB426F6346}" srcOrd="1" destOrd="0" parTransId="{FAB1D55D-2278-4E04-BE26-FDE9148E002B}" sibTransId="{82A9C982-9086-4675-A1C7-D03990CD9513}"/>
    <dgm:cxn modelId="{57CE413B-F68E-4BE4-9EBA-914AF1CC1B8B}" srcId="{EC829773-D9D3-4B6E-B651-34C07345A354}" destId="{A820B34F-23E3-44F8-A173-A39BFAA881DD}" srcOrd="0" destOrd="0" parTransId="{8EB43B97-DA82-4706-B7BE-0E9DD62175AA}" sibTransId="{6CA4FE23-1383-43C0-9FD9-41915664280D}"/>
    <dgm:cxn modelId="{95C86941-FB87-4F71-9AF7-4167C2D072DF}" type="presOf" srcId="{43FBECB3-99B8-4477-ABD7-5EDCEAA6B5EA}" destId="{71A9CECA-AB82-4439-B7DC-61FEA9C22B1C}" srcOrd="0" destOrd="0" presId="urn:microsoft.com/office/officeart/2005/8/layout/chevron2"/>
    <dgm:cxn modelId="{D158AA41-B930-4870-AA39-E32A222621C3}" srcId="{A29616CC-11BD-498E-838A-51A5FF79A8FE}" destId="{DFCD75F3-AB69-4834-BD00-D40016163DAD}" srcOrd="1" destOrd="0" parTransId="{AB744B33-827C-42F5-92DC-19AE8F77E8A4}" sibTransId="{2DE325CA-C2A5-42DD-A224-F3B88AF43608}"/>
    <dgm:cxn modelId="{E80D1E47-8283-4334-ABCA-E100F0A08D63}" type="presOf" srcId="{A29616CC-11BD-498E-838A-51A5FF79A8FE}" destId="{2EB2EF2E-0393-4C71-A6B3-E8B231C2236E}" srcOrd="0" destOrd="0" presId="urn:microsoft.com/office/officeart/2005/8/layout/chevron2"/>
    <dgm:cxn modelId="{08EFBE74-064B-4141-BB50-2B8267107059}" type="presOf" srcId="{EC829773-D9D3-4B6E-B651-34C07345A354}" destId="{40E3D808-B57B-4245-8DE5-022314C95851}" srcOrd="0" destOrd="0" presId="urn:microsoft.com/office/officeart/2005/8/layout/chevron2"/>
    <dgm:cxn modelId="{5BC7718E-BC5C-4A45-B55C-7DBDFF2CECFE}" type="presOf" srcId="{1A80CB3B-719C-4439-B3BF-0DE8F0B78D6F}" destId="{2DA696FD-69A1-4B50-9804-5C1490606ACD}" srcOrd="0" destOrd="0" presId="urn:microsoft.com/office/officeart/2005/8/layout/chevron2"/>
    <dgm:cxn modelId="{6DA798A3-A151-48A1-AA8E-AA12F8DB07E9}" srcId="{1A80CB3B-719C-4439-B3BF-0DE8F0B78D6F}" destId="{DD94C3FE-4B2E-4E32-99FE-FB0CEC8E41CB}" srcOrd="1" destOrd="0" parTransId="{76085588-E746-40F9-AD43-EF17A029766A}" sibTransId="{6950FCA2-9C91-4D64-9171-BFFF1BE80F95}"/>
    <dgm:cxn modelId="{9B313ACA-7B57-4EDA-8D0A-F01830231757}" type="presOf" srcId="{A354B569-056E-4682-B2BA-38BB426F6346}" destId="{8397E430-BB0C-4BD7-AD9C-2B33E017DF86}" srcOrd="0" destOrd="1" presId="urn:microsoft.com/office/officeart/2005/8/layout/chevron2"/>
    <dgm:cxn modelId="{FC88D5CA-5C25-4499-A52C-5792A2727104}" type="presOf" srcId="{9724A60C-5E32-4B85-8EC6-D924FCC27BA2}" destId="{F1812553-8E73-48CC-9637-7792467DF219}" srcOrd="0" destOrd="0" presId="urn:microsoft.com/office/officeart/2005/8/layout/chevron2"/>
    <dgm:cxn modelId="{E8D348D1-9A43-46F9-A0A5-F74DAF490DB7}" srcId="{9724A60C-5E32-4B85-8EC6-D924FCC27BA2}" destId="{A29616CC-11BD-498E-838A-51A5FF79A8FE}" srcOrd="2" destOrd="0" parTransId="{18D57863-3D4E-4A57-9E90-9D0808B93A94}" sibTransId="{49AC7D2C-AC14-4AA0-A432-4DB1B149C993}"/>
    <dgm:cxn modelId="{D471FBD5-1C2E-454F-8564-EC7F4D993B8B}" srcId="{9724A60C-5E32-4B85-8EC6-D924FCC27BA2}" destId="{EC829773-D9D3-4B6E-B651-34C07345A354}" srcOrd="1" destOrd="0" parTransId="{05242441-A66D-47E3-A81E-342E6BB2C52B}" sibTransId="{0B1FDF3D-0798-47A8-904D-32A4D6CE9019}"/>
    <dgm:cxn modelId="{F1616AEC-43B7-4356-B70A-AEC3ABFB068B}" srcId="{A29616CC-11BD-498E-838A-51A5FF79A8FE}" destId="{194BAA65-CE1F-4AEC-A477-8FD440F05A93}" srcOrd="0" destOrd="0" parTransId="{6EB95434-41F1-4487-9969-CF7FE9700017}" sibTransId="{ADF1605C-3906-4958-9501-D6C7773F52BC}"/>
    <dgm:cxn modelId="{E8E438F2-7FE7-45BA-B5E0-737A4343A9E5}" srcId="{9724A60C-5E32-4B85-8EC6-D924FCC27BA2}" destId="{1A80CB3B-719C-4439-B3BF-0DE8F0B78D6F}" srcOrd="0" destOrd="0" parTransId="{DBDF75AF-8EC1-4658-9B2F-6C6C0C522E81}" sibTransId="{38150A1D-DC72-4D1B-97B1-5986FEDBC344}"/>
    <dgm:cxn modelId="{22A240F2-775C-4E4A-97C4-E4A41E7D3C41}" type="presOf" srcId="{A820B34F-23E3-44F8-A173-A39BFAA881DD}" destId="{8397E430-BB0C-4BD7-AD9C-2B33E017DF86}" srcOrd="0" destOrd="0" presId="urn:microsoft.com/office/officeart/2005/8/layout/chevron2"/>
    <dgm:cxn modelId="{ABCB30FE-DF1E-48AD-8A4F-10AC563BCF82}" srcId="{1A80CB3B-719C-4439-B3BF-0DE8F0B78D6F}" destId="{43FBECB3-99B8-4477-ABD7-5EDCEAA6B5EA}" srcOrd="0" destOrd="0" parTransId="{66C621D6-BAF4-4E34-9CC7-0146C718DC5E}" sibTransId="{21E5E25C-56EE-41D7-B1FB-92258EDA83EA}"/>
    <dgm:cxn modelId="{737A22FA-C5A7-440A-9CC8-B3B955ED3945}" type="presParOf" srcId="{F1812553-8E73-48CC-9637-7792467DF219}" destId="{045844F6-7607-4546-814D-A34B2CDABBB5}" srcOrd="0" destOrd="0" presId="urn:microsoft.com/office/officeart/2005/8/layout/chevron2"/>
    <dgm:cxn modelId="{0903C2C2-97CF-4181-B2A5-D96F16E6A668}" type="presParOf" srcId="{045844F6-7607-4546-814D-A34B2CDABBB5}" destId="{2DA696FD-69A1-4B50-9804-5C1490606ACD}" srcOrd="0" destOrd="0" presId="urn:microsoft.com/office/officeart/2005/8/layout/chevron2"/>
    <dgm:cxn modelId="{097B723E-82E9-423A-8611-420027B34B44}" type="presParOf" srcId="{045844F6-7607-4546-814D-A34B2CDABBB5}" destId="{71A9CECA-AB82-4439-B7DC-61FEA9C22B1C}" srcOrd="1" destOrd="0" presId="urn:microsoft.com/office/officeart/2005/8/layout/chevron2"/>
    <dgm:cxn modelId="{047CAB5D-1897-4CE4-BA47-7DDDE8CED6AD}" type="presParOf" srcId="{F1812553-8E73-48CC-9637-7792467DF219}" destId="{05ACE806-89B8-4A43-BB81-D71A678FEFA9}" srcOrd="1" destOrd="0" presId="urn:microsoft.com/office/officeart/2005/8/layout/chevron2"/>
    <dgm:cxn modelId="{19092FB1-0E0E-474A-A2B3-78DBE7A959F1}" type="presParOf" srcId="{F1812553-8E73-48CC-9637-7792467DF219}" destId="{49254949-5A7E-44E3-BFA7-20A79952003F}" srcOrd="2" destOrd="0" presId="urn:microsoft.com/office/officeart/2005/8/layout/chevron2"/>
    <dgm:cxn modelId="{795A4972-4799-4900-89B5-72E7090E4050}" type="presParOf" srcId="{49254949-5A7E-44E3-BFA7-20A79952003F}" destId="{40E3D808-B57B-4245-8DE5-022314C95851}" srcOrd="0" destOrd="0" presId="urn:microsoft.com/office/officeart/2005/8/layout/chevron2"/>
    <dgm:cxn modelId="{5639D310-126E-40AB-8CB0-85AF9CB31469}" type="presParOf" srcId="{49254949-5A7E-44E3-BFA7-20A79952003F}" destId="{8397E430-BB0C-4BD7-AD9C-2B33E017DF86}" srcOrd="1" destOrd="0" presId="urn:microsoft.com/office/officeart/2005/8/layout/chevron2"/>
    <dgm:cxn modelId="{17EEDD2D-6DDD-4C95-A545-F12B93B83F8F}" type="presParOf" srcId="{F1812553-8E73-48CC-9637-7792467DF219}" destId="{76AA5C8B-E448-4A0F-9206-41C2912C7EA0}" srcOrd="3" destOrd="0" presId="urn:microsoft.com/office/officeart/2005/8/layout/chevron2"/>
    <dgm:cxn modelId="{41E10A13-D6CA-4CE7-A896-38475DA50474}" type="presParOf" srcId="{F1812553-8E73-48CC-9637-7792467DF219}" destId="{DB84B2A2-F4D2-4C2D-AB3A-571754B97F44}" srcOrd="4" destOrd="0" presId="urn:microsoft.com/office/officeart/2005/8/layout/chevron2"/>
    <dgm:cxn modelId="{57240079-3D20-4A9F-9086-793A89409C08}" type="presParOf" srcId="{DB84B2A2-F4D2-4C2D-AB3A-571754B97F44}" destId="{2EB2EF2E-0393-4C71-A6B3-E8B231C2236E}" srcOrd="0" destOrd="0" presId="urn:microsoft.com/office/officeart/2005/8/layout/chevron2"/>
    <dgm:cxn modelId="{37C07B3A-25CB-48B3-B5FC-D765C2F42187}" type="presParOf" srcId="{DB84B2A2-F4D2-4C2D-AB3A-571754B97F44}" destId="{574A58D7-6D75-4969-A0F2-B5F217D47C68}" srcOrd="1" destOrd="0" presId="urn:microsoft.com/office/officeart/2005/8/layout/chevron2"/>
  </dgm:cxnLst>
  <dgm:bg>
    <a:gradFill>
      <a:gsLst>
        <a:gs pos="0">
          <a:srgbClr val="FF3399"/>
        </a:gs>
        <a:gs pos="25000">
          <a:srgbClr val="FF6633"/>
        </a:gs>
        <a:gs pos="50000">
          <a:srgbClr val="FFFF00"/>
        </a:gs>
        <a:gs pos="75000">
          <a:srgbClr val="01A78F"/>
        </a:gs>
        <a:gs pos="100000">
          <a:srgbClr val="3366FF"/>
        </a:gs>
      </a:gsLst>
      <a:lin ang="5400000" scaled="0"/>
    </a:gradFill>
  </dgm:bg>
  <dgm:whole>
    <a:ln>
      <a:solidFill>
        <a:srgbClr val="FFFF0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277144-1DF0-4803-B628-43DB4D415E47}">
      <dsp:nvSpPr>
        <dsp:cNvPr id="0" name=""/>
        <dsp:cNvSpPr/>
      </dsp:nvSpPr>
      <dsp:spPr>
        <a:xfrm>
          <a:off x="4686299" y="1012614"/>
          <a:ext cx="3883187" cy="336970"/>
        </a:xfrm>
        <a:custGeom>
          <a:avLst/>
          <a:gdLst/>
          <a:ahLst/>
          <a:cxnLst/>
          <a:rect l="0" t="0" r="0" b="0"/>
          <a:pathLst>
            <a:path>
              <a:moveTo>
                <a:pt x="0" y="0"/>
              </a:moveTo>
              <a:lnTo>
                <a:pt x="0" y="168485"/>
              </a:lnTo>
              <a:lnTo>
                <a:pt x="3883187" y="168485"/>
              </a:lnTo>
              <a:lnTo>
                <a:pt x="3883187"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043E6A-5494-4632-9250-4183FED1E617}">
      <dsp:nvSpPr>
        <dsp:cNvPr id="0" name=""/>
        <dsp:cNvSpPr/>
      </dsp:nvSpPr>
      <dsp:spPr>
        <a:xfrm>
          <a:off x="4686299" y="1012614"/>
          <a:ext cx="1941593" cy="336970"/>
        </a:xfrm>
        <a:custGeom>
          <a:avLst/>
          <a:gdLst/>
          <a:ahLst/>
          <a:cxnLst/>
          <a:rect l="0" t="0" r="0" b="0"/>
          <a:pathLst>
            <a:path>
              <a:moveTo>
                <a:pt x="0" y="0"/>
              </a:moveTo>
              <a:lnTo>
                <a:pt x="0" y="168485"/>
              </a:lnTo>
              <a:lnTo>
                <a:pt x="1941593" y="168485"/>
              </a:lnTo>
              <a:lnTo>
                <a:pt x="1941593"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9DA82B-08B5-4578-9845-0174DCA911D1}">
      <dsp:nvSpPr>
        <dsp:cNvPr id="0" name=""/>
        <dsp:cNvSpPr/>
      </dsp:nvSpPr>
      <dsp:spPr>
        <a:xfrm>
          <a:off x="4640579" y="1012614"/>
          <a:ext cx="91440" cy="336970"/>
        </a:xfrm>
        <a:custGeom>
          <a:avLst/>
          <a:gdLst/>
          <a:ahLst/>
          <a:cxnLst/>
          <a:rect l="0" t="0" r="0" b="0"/>
          <a:pathLst>
            <a:path>
              <a:moveTo>
                <a:pt x="45720" y="0"/>
              </a:moveTo>
              <a:lnTo>
                <a:pt x="4572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9DF414-5778-4F09-B05E-280AF467C69F}">
      <dsp:nvSpPr>
        <dsp:cNvPr id="0" name=""/>
        <dsp:cNvSpPr/>
      </dsp:nvSpPr>
      <dsp:spPr>
        <a:xfrm>
          <a:off x="2744706" y="1012614"/>
          <a:ext cx="1941593" cy="336970"/>
        </a:xfrm>
        <a:custGeom>
          <a:avLst/>
          <a:gdLst/>
          <a:ahLst/>
          <a:cxnLst/>
          <a:rect l="0" t="0" r="0" b="0"/>
          <a:pathLst>
            <a:path>
              <a:moveTo>
                <a:pt x="1941593" y="0"/>
              </a:moveTo>
              <a:lnTo>
                <a:pt x="1941593" y="168485"/>
              </a:lnTo>
              <a:lnTo>
                <a:pt x="0" y="168485"/>
              </a:lnTo>
              <a:lnTo>
                <a:pt x="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FE00EC1-5588-4800-83C4-A3DCE6370F58}">
      <dsp:nvSpPr>
        <dsp:cNvPr id="0" name=""/>
        <dsp:cNvSpPr/>
      </dsp:nvSpPr>
      <dsp:spPr>
        <a:xfrm>
          <a:off x="803112" y="1012614"/>
          <a:ext cx="3883187" cy="336970"/>
        </a:xfrm>
        <a:custGeom>
          <a:avLst/>
          <a:gdLst/>
          <a:ahLst/>
          <a:cxnLst/>
          <a:rect l="0" t="0" r="0" b="0"/>
          <a:pathLst>
            <a:path>
              <a:moveTo>
                <a:pt x="3883187" y="0"/>
              </a:moveTo>
              <a:lnTo>
                <a:pt x="3883187" y="168485"/>
              </a:lnTo>
              <a:lnTo>
                <a:pt x="0" y="168485"/>
              </a:lnTo>
              <a:lnTo>
                <a:pt x="0" y="33697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F67B55-6EBD-4D5E-9DE9-14A39697F071}">
      <dsp:nvSpPr>
        <dsp:cNvPr id="0" name=""/>
        <dsp:cNvSpPr/>
      </dsp:nvSpPr>
      <dsp:spPr>
        <a:xfrm>
          <a:off x="3883988" y="210303"/>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Static Factors</a:t>
          </a:r>
        </a:p>
      </dsp:txBody>
      <dsp:txXfrm>
        <a:off x="3883988" y="210303"/>
        <a:ext cx="1604622" cy="802311"/>
      </dsp:txXfrm>
    </dsp:sp>
    <dsp:sp modelId="{A0260C6E-526A-429C-B690-A6A544C66E00}">
      <dsp:nvSpPr>
        <dsp:cNvPr id="0" name=""/>
        <dsp:cNvSpPr/>
      </dsp:nvSpPr>
      <dsp:spPr>
        <a:xfrm>
          <a:off x="800"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Gender</a:t>
          </a:r>
        </a:p>
      </dsp:txBody>
      <dsp:txXfrm>
        <a:off x="800" y="1349585"/>
        <a:ext cx="1604622" cy="802311"/>
      </dsp:txXfrm>
    </dsp:sp>
    <dsp:sp modelId="{88E0908E-4BCA-45A4-81DD-B0AD3375A5D0}">
      <dsp:nvSpPr>
        <dsp:cNvPr id="0" name=""/>
        <dsp:cNvSpPr/>
      </dsp:nvSpPr>
      <dsp:spPr>
        <a:xfrm>
          <a:off x="1942394"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Age</a:t>
          </a:r>
        </a:p>
      </dsp:txBody>
      <dsp:txXfrm>
        <a:off x="1942394" y="1349585"/>
        <a:ext cx="1604622" cy="802311"/>
      </dsp:txXfrm>
    </dsp:sp>
    <dsp:sp modelId="{1CD659D1-5F57-4DE8-AA19-220505C0DECA}">
      <dsp:nvSpPr>
        <dsp:cNvPr id="0" name=""/>
        <dsp:cNvSpPr/>
      </dsp:nvSpPr>
      <dsp:spPr>
        <a:xfrm>
          <a:off x="3883988"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Head Injury</a:t>
          </a:r>
        </a:p>
      </dsp:txBody>
      <dsp:txXfrm>
        <a:off x="3883988" y="1349585"/>
        <a:ext cx="1604622" cy="802311"/>
      </dsp:txXfrm>
    </dsp:sp>
    <dsp:sp modelId="{9F9BC3D9-EB1D-4E99-8C63-D4CBEE2A52F6}">
      <dsp:nvSpPr>
        <dsp:cNvPr id="0" name=""/>
        <dsp:cNvSpPr/>
      </dsp:nvSpPr>
      <dsp:spPr>
        <a:xfrm>
          <a:off x="5825582"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Hx of violence</a:t>
          </a:r>
        </a:p>
      </dsp:txBody>
      <dsp:txXfrm>
        <a:off x="5825582" y="1349585"/>
        <a:ext cx="1604622" cy="802311"/>
      </dsp:txXfrm>
    </dsp:sp>
    <dsp:sp modelId="{266DF12C-0ED7-4B55-80CB-70C92BE3EF78}">
      <dsp:nvSpPr>
        <dsp:cNvPr id="0" name=""/>
        <dsp:cNvSpPr/>
      </dsp:nvSpPr>
      <dsp:spPr>
        <a:xfrm>
          <a:off x="7767176" y="1349585"/>
          <a:ext cx="1604622" cy="80231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6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Victim Type</a:t>
          </a:r>
        </a:p>
      </dsp:txBody>
      <dsp:txXfrm>
        <a:off x="7767176" y="1349585"/>
        <a:ext cx="1604622" cy="8023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71BF71-DF23-4744-9FC3-2748C6FB5220}">
      <dsp:nvSpPr>
        <dsp:cNvPr id="0" name=""/>
        <dsp:cNvSpPr/>
      </dsp:nvSpPr>
      <dsp:spPr>
        <a:xfrm>
          <a:off x="6337973" y="1728598"/>
          <a:ext cx="863936" cy="299878"/>
        </a:xfrm>
        <a:custGeom>
          <a:avLst/>
          <a:gdLst/>
          <a:ahLst/>
          <a:cxnLst/>
          <a:rect l="0" t="0" r="0" b="0"/>
          <a:pathLst>
            <a:path>
              <a:moveTo>
                <a:pt x="0" y="0"/>
              </a:moveTo>
              <a:lnTo>
                <a:pt x="0" y="149939"/>
              </a:lnTo>
              <a:lnTo>
                <a:pt x="863936" y="149939"/>
              </a:lnTo>
              <a:lnTo>
                <a:pt x="863936"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26BA35-F1A8-4224-A55D-7E8BB94763B6}">
      <dsp:nvSpPr>
        <dsp:cNvPr id="0" name=""/>
        <dsp:cNvSpPr/>
      </dsp:nvSpPr>
      <dsp:spPr>
        <a:xfrm>
          <a:off x="5474036" y="1728598"/>
          <a:ext cx="863936" cy="299878"/>
        </a:xfrm>
        <a:custGeom>
          <a:avLst/>
          <a:gdLst/>
          <a:ahLst/>
          <a:cxnLst/>
          <a:rect l="0" t="0" r="0" b="0"/>
          <a:pathLst>
            <a:path>
              <a:moveTo>
                <a:pt x="863936" y="0"/>
              </a:moveTo>
              <a:lnTo>
                <a:pt x="863936" y="149939"/>
              </a:lnTo>
              <a:lnTo>
                <a:pt x="0" y="149939"/>
              </a:lnTo>
              <a:lnTo>
                <a:pt x="0"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AEEBAB-86BE-4612-852A-02BAD4F4415C}">
      <dsp:nvSpPr>
        <dsp:cNvPr id="0" name=""/>
        <dsp:cNvSpPr/>
      </dsp:nvSpPr>
      <dsp:spPr>
        <a:xfrm>
          <a:off x="4610100" y="714722"/>
          <a:ext cx="1013875" cy="656877"/>
        </a:xfrm>
        <a:custGeom>
          <a:avLst/>
          <a:gdLst/>
          <a:ahLst/>
          <a:cxnLst/>
          <a:rect l="0" t="0" r="0" b="0"/>
          <a:pathLst>
            <a:path>
              <a:moveTo>
                <a:pt x="0" y="0"/>
              </a:moveTo>
              <a:lnTo>
                <a:pt x="0" y="656877"/>
              </a:lnTo>
              <a:lnTo>
                <a:pt x="1013875" y="6568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06AD09-9CCB-4B2F-A08A-B5BEC047DCB8}">
      <dsp:nvSpPr>
        <dsp:cNvPr id="0" name=""/>
        <dsp:cNvSpPr/>
      </dsp:nvSpPr>
      <dsp:spPr>
        <a:xfrm>
          <a:off x="2882226" y="1728598"/>
          <a:ext cx="863936" cy="299878"/>
        </a:xfrm>
        <a:custGeom>
          <a:avLst/>
          <a:gdLst/>
          <a:ahLst/>
          <a:cxnLst/>
          <a:rect l="0" t="0" r="0" b="0"/>
          <a:pathLst>
            <a:path>
              <a:moveTo>
                <a:pt x="0" y="0"/>
              </a:moveTo>
              <a:lnTo>
                <a:pt x="0" y="149939"/>
              </a:lnTo>
              <a:lnTo>
                <a:pt x="863936" y="149939"/>
              </a:lnTo>
              <a:lnTo>
                <a:pt x="863936"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AF736C8-B967-4AF0-B9DC-91B72B6113D4}">
      <dsp:nvSpPr>
        <dsp:cNvPr id="0" name=""/>
        <dsp:cNvSpPr/>
      </dsp:nvSpPr>
      <dsp:spPr>
        <a:xfrm>
          <a:off x="2018290" y="1728598"/>
          <a:ext cx="863936" cy="299878"/>
        </a:xfrm>
        <a:custGeom>
          <a:avLst/>
          <a:gdLst/>
          <a:ahLst/>
          <a:cxnLst/>
          <a:rect l="0" t="0" r="0" b="0"/>
          <a:pathLst>
            <a:path>
              <a:moveTo>
                <a:pt x="863936" y="0"/>
              </a:moveTo>
              <a:lnTo>
                <a:pt x="863936" y="149939"/>
              </a:lnTo>
              <a:lnTo>
                <a:pt x="0" y="149939"/>
              </a:lnTo>
              <a:lnTo>
                <a:pt x="0" y="299878"/>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C4C9DC4-F89A-4301-9040-429A32E1ECF0}">
      <dsp:nvSpPr>
        <dsp:cNvPr id="0" name=""/>
        <dsp:cNvSpPr/>
      </dsp:nvSpPr>
      <dsp:spPr>
        <a:xfrm>
          <a:off x="3596224" y="714722"/>
          <a:ext cx="1013875" cy="656877"/>
        </a:xfrm>
        <a:custGeom>
          <a:avLst/>
          <a:gdLst/>
          <a:ahLst/>
          <a:cxnLst/>
          <a:rect l="0" t="0" r="0" b="0"/>
          <a:pathLst>
            <a:path>
              <a:moveTo>
                <a:pt x="1013875" y="0"/>
              </a:moveTo>
              <a:lnTo>
                <a:pt x="1013875" y="656877"/>
              </a:lnTo>
              <a:lnTo>
                <a:pt x="0" y="65687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59191F-BE3B-4AD5-B82B-B3105DA21D58}">
      <dsp:nvSpPr>
        <dsp:cNvPr id="0" name=""/>
        <dsp:cNvSpPr/>
      </dsp:nvSpPr>
      <dsp:spPr>
        <a:xfrm>
          <a:off x="3896102" y="725"/>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Dynamic</a:t>
          </a:r>
        </a:p>
      </dsp:txBody>
      <dsp:txXfrm>
        <a:off x="3896102" y="725"/>
        <a:ext cx="1427994" cy="713997"/>
      </dsp:txXfrm>
    </dsp:sp>
    <dsp:sp modelId="{9E603B14-4EFA-4F8E-B559-796D908AB92A}">
      <dsp:nvSpPr>
        <dsp:cNvPr id="0" name=""/>
        <dsp:cNvSpPr/>
      </dsp:nvSpPr>
      <dsp:spPr>
        <a:xfrm>
          <a:off x="2168229" y="1014601"/>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Acute</a:t>
          </a:r>
        </a:p>
      </dsp:txBody>
      <dsp:txXfrm>
        <a:off x="2168229" y="1014601"/>
        <a:ext cx="1427994" cy="713997"/>
      </dsp:txXfrm>
    </dsp:sp>
    <dsp:sp modelId="{3070F162-2CA9-46A7-B5DD-6FB14431D3E4}">
      <dsp:nvSpPr>
        <dsp:cNvPr id="0" name=""/>
        <dsp:cNvSpPr/>
      </dsp:nvSpPr>
      <dsp:spPr>
        <a:xfrm>
          <a:off x="1304293"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Alcohol Intoxication</a:t>
          </a:r>
        </a:p>
      </dsp:txBody>
      <dsp:txXfrm>
        <a:off x="1304293" y="2028477"/>
        <a:ext cx="1427994" cy="713997"/>
      </dsp:txXfrm>
    </dsp:sp>
    <dsp:sp modelId="{EF8AAD3F-5347-4068-A966-FD677F868ADE}">
      <dsp:nvSpPr>
        <dsp:cNvPr id="0" name=""/>
        <dsp:cNvSpPr/>
      </dsp:nvSpPr>
      <dsp:spPr>
        <a:xfrm>
          <a:off x="3032166"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Recent Loss of Job</a:t>
          </a:r>
        </a:p>
      </dsp:txBody>
      <dsp:txXfrm>
        <a:off x="3032166" y="2028477"/>
        <a:ext cx="1427994" cy="713997"/>
      </dsp:txXfrm>
    </dsp:sp>
    <dsp:sp modelId="{B00674C4-059D-44A6-85F8-7B4FD026C141}">
      <dsp:nvSpPr>
        <dsp:cNvPr id="0" name=""/>
        <dsp:cNvSpPr/>
      </dsp:nvSpPr>
      <dsp:spPr>
        <a:xfrm>
          <a:off x="5623975" y="1014601"/>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Stable</a:t>
          </a:r>
        </a:p>
      </dsp:txBody>
      <dsp:txXfrm>
        <a:off x="5623975" y="1014601"/>
        <a:ext cx="1427994" cy="713997"/>
      </dsp:txXfrm>
    </dsp:sp>
    <dsp:sp modelId="{57C62D5C-DB6B-4182-B6B3-25010A8D4CB6}">
      <dsp:nvSpPr>
        <dsp:cNvPr id="0" name=""/>
        <dsp:cNvSpPr/>
      </dsp:nvSpPr>
      <dsp:spPr>
        <a:xfrm>
          <a:off x="4760039"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Cognitive Distortions</a:t>
          </a:r>
        </a:p>
      </dsp:txBody>
      <dsp:txXfrm>
        <a:off x="4760039" y="2028477"/>
        <a:ext cx="1427994" cy="713997"/>
      </dsp:txXfrm>
    </dsp:sp>
    <dsp:sp modelId="{DB1EDE55-C992-4A60-96FA-966FD70612D8}">
      <dsp:nvSpPr>
        <dsp:cNvPr id="0" name=""/>
        <dsp:cNvSpPr/>
      </dsp:nvSpPr>
      <dsp:spPr>
        <a:xfrm>
          <a:off x="6487912" y="2028477"/>
          <a:ext cx="1427994" cy="71399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100" b="1" i="0" u="none" strike="noStrike" kern="1200" cap="none" normalizeH="0" baseline="0" dirty="0">
              <a:ln>
                <a:noFill/>
              </a:ln>
              <a:solidFill>
                <a:srgbClr val="FFFF00"/>
              </a:solidFill>
              <a:effectLst>
                <a:outerShdw blurRad="38100" dist="38100" dir="2700000" algn="tl">
                  <a:srgbClr val="000000"/>
                </a:outerShdw>
              </a:effectLst>
              <a:latin typeface="Garamond" pitchFamily="18" charset="0"/>
              <a:cs typeface="Arial" charset="0"/>
            </a:rPr>
            <a:t>Sexual Deviancy</a:t>
          </a:r>
        </a:p>
      </dsp:txBody>
      <dsp:txXfrm>
        <a:off x="6487912" y="2028477"/>
        <a:ext cx="1427994" cy="71399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F31C82-488C-4FA9-AE8D-44BECA7BE6F7}">
      <dsp:nvSpPr>
        <dsp:cNvPr id="0" name=""/>
        <dsp:cNvSpPr/>
      </dsp:nvSpPr>
      <dsp:spPr>
        <a:xfrm>
          <a:off x="1176971" y="0"/>
          <a:ext cx="2714792" cy="2715125"/>
        </a:xfrm>
        <a:prstGeom prst="ellipse">
          <a:avLst/>
        </a:prstGeom>
        <a:solidFill>
          <a:srgbClr val="00CC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0000"/>
              </a:solidFill>
            </a:rPr>
            <a:t>Consider all past violence, not just recent</a:t>
          </a:r>
        </a:p>
      </dsp:txBody>
      <dsp:txXfrm>
        <a:off x="1574543" y="397621"/>
        <a:ext cx="1919648" cy="1919883"/>
      </dsp:txXfrm>
    </dsp:sp>
    <dsp:sp modelId="{4CB29731-4D53-4205-98D1-65464691EDD7}">
      <dsp:nvSpPr>
        <dsp:cNvPr id="0" name=""/>
        <dsp:cNvSpPr/>
      </dsp:nvSpPr>
      <dsp:spPr>
        <a:xfrm>
          <a:off x="2573723" y="1810837"/>
          <a:ext cx="2714792" cy="2715125"/>
        </a:xfrm>
        <a:prstGeom prst="ellipse">
          <a:avLst/>
        </a:prstGeom>
        <a:solidFill>
          <a:schemeClr val="accent2">
            <a:lumMod val="75000"/>
            <a:alpha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0000"/>
              </a:solidFill>
            </a:rPr>
            <a:t>Escalation, including worst case scenario</a:t>
          </a:r>
        </a:p>
      </dsp:txBody>
      <dsp:txXfrm>
        <a:off x="2971295" y="2208458"/>
        <a:ext cx="1919648" cy="1919883"/>
      </dsp:txXfrm>
    </dsp:sp>
    <dsp:sp modelId="{CD4CAA8F-94F4-4D63-90B3-5C05DC93E344}">
      <dsp:nvSpPr>
        <dsp:cNvPr id="0" name=""/>
        <dsp:cNvSpPr/>
      </dsp:nvSpPr>
      <dsp:spPr>
        <a:xfrm>
          <a:off x="3969783" y="0"/>
          <a:ext cx="2714792" cy="2715125"/>
        </a:xfrm>
        <a:prstGeom prst="ellipse">
          <a:avLst/>
        </a:prstGeom>
        <a:solidFill>
          <a:srgbClr val="FFFF00">
            <a:alpha val="5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0000"/>
              </a:solidFill>
            </a:rPr>
            <a:t>Assess change in motivation, victim selection and behavioral topography</a:t>
          </a:r>
        </a:p>
      </dsp:txBody>
      <dsp:txXfrm>
        <a:off x="4367355" y="397621"/>
        <a:ext cx="1919648" cy="1919883"/>
      </dsp:txXfrm>
    </dsp:sp>
    <dsp:sp modelId="{C3DA1A6D-9075-49B7-BDC0-E1E75B59EE6D}">
      <dsp:nvSpPr>
        <dsp:cNvPr id="0" name=""/>
        <dsp:cNvSpPr/>
      </dsp:nvSpPr>
      <dsp:spPr>
        <a:xfrm>
          <a:off x="5366535" y="1810837"/>
          <a:ext cx="2714792" cy="271512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0000"/>
              </a:solidFill>
            </a:rPr>
            <a:t>Improvement, including desistance or best case scenario</a:t>
          </a:r>
        </a:p>
      </dsp:txBody>
      <dsp:txXfrm>
        <a:off x="5764107" y="2208458"/>
        <a:ext cx="1919648" cy="191988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088C8D-3A9C-4DBF-826B-BE8E4D6F805C}">
      <dsp:nvSpPr>
        <dsp:cNvPr id="0" name=""/>
        <dsp:cNvSpPr/>
      </dsp:nvSpPr>
      <dsp:spPr>
        <a:xfrm>
          <a:off x="6352116" y="957231"/>
          <a:ext cx="1722966" cy="4102131"/>
        </a:xfrm>
        <a:prstGeom prst="wedgeRectCallout">
          <a:avLst>
            <a:gd name="adj1" fmla="val 0"/>
            <a:gd name="adj2" fmla="val 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Enhanced security measures, resources for identified targets</a:t>
          </a:r>
        </a:p>
      </dsp:txBody>
      <dsp:txXfrm>
        <a:off x="6570588" y="957231"/>
        <a:ext cx="1504493" cy="4102131"/>
      </dsp:txXfrm>
    </dsp:sp>
    <dsp:sp modelId="{C6D35072-B9B5-460A-B8BF-B7825F18A5F0}">
      <dsp:nvSpPr>
        <dsp:cNvPr id="0" name=""/>
        <dsp:cNvSpPr/>
      </dsp:nvSpPr>
      <dsp:spPr>
        <a:xfrm>
          <a:off x="6352116" y="0"/>
          <a:ext cx="1722966" cy="957231"/>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Victim Safety Planning</a:t>
          </a:r>
        </a:p>
      </dsp:txBody>
      <dsp:txXfrm>
        <a:off x="6352116" y="0"/>
        <a:ext cx="1722966" cy="957231"/>
      </dsp:txXfrm>
    </dsp:sp>
    <dsp:sp modelId="{4510F701-C7B0-4874-A389-C159E3CA6F3D}">
      <dsp:nvSpPr>
        <dsp:cNvPr id="0" name=""/>
        <dsp:cNvSpPr/>
      </dsp:nvSpPr>
      <dsp:spPr>
        <a:xfrm>
          <a:off x="4629149" y="957231"/>
          <a:ext cx="1722966" cy="3828925"/>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Rehabilitation, further assessment</a:t>
          </a:r>
        </a:p>
      </dsp:txBody>
      <dsp:txXfrm>
        <a:off x="4847622" y="957231"/>
        <a:ext cx="1504493" cy="3828925"/>
      </dsp:txXfrm>
    </dsp:sp>
    <dsp:sp modelId="{B0F3ED27-97D4-4CD7-89F3-087FE9779480}">
      <dsp:nvSpPr>
        <dsp:cNvPr id="0" name=""/>
        <dsp:cNvSpPr/>
      </dsp:nvSpPr>
      <dsp:spPr>
        <a:xfrm>
          <a:off x="4629149" y="139132"/>
          <a:ext cx="1722966" cy="820628"/>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Treatment</a:t>
          </a:r>
        </a:p>
      </dsp:txBody>
      <dsp:txXfrm>
        <a:off x="4629149" y="139132"/>
        <a:ext cx="1722966" cy="820628"/>
      </dsp:txXfrm>
    </dsp:sp>
    <dsp:sp modelId="{28835935-BCD7-46B6-822E-14A97BE507D6}">
      <dsp:nvSpPr>
        <dsp:cNvPr id="0" name=""/>
        <dsp:cNvSpPr/>
      </dsp:nvSpPr>
      <dsp:spPr>
        <a:xfrm>
          <a:off x="2906183" y="957231"/>
          <a:ext cx="1722966" cy="3555214"/>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endParaRPr lang="en-US" sz="1700" b="1" kern="1200" dirty="0">
            <a:solidFill>
              <a:srgbClr val="FF0000"/>
            </a:solidFill>
          </a:endParaRPr>
        </a:p>
        <a:p>
          <a:pPr marL="0" lvl="0" indent="0" algn="r" defTabSz="755650">
            <a:lnSpc>
              <a:spcPct val="90000"/>
            </a:lnSpc>
            <a:spcBef>
              <a:spcPct val="0"/>
            </a:spcBef>
            <a:spcAft>
              <a:spcPct val="35000"/>
            </a:spcAft>
            <a:buNone/>
          </a:pPr>
          <a:r>
            <a:rPr lang="en-US" sz="1700" b="1" kern="1200" dirty="0">
              <a:solidFill>
                <a:srgbClr val="FF0000"/>
              </a:solidFill>
            </a:rPr>
            <a:t>Imposition of controls,  restriction of movement</a:t>
          </a:r>
        </a:p>
        <a:p>
          <a:pPr marL="0" lvl="0" indent="0" algn="r" defTabSz="755650">
            <a:lnSpc>
              <a:spcPct val="90000"/>
            </a:lnSpc>
            <a:spcBef>
              <a:spcPct val="0"/>
            </a:spcBef>
            <a:spcAft>
              <a:spcPct val="35000"/>
            </a:spcAft>
            <a:buNone/>
          </a:pPr>
          <a:endParaRPr lang="en-US" sz="1700" b="1" kern="1200" dirty="0">
            <a:solidFill>
              <a:srgbClr val="FF0000"/>
            </a:solidFill>
          </a:endParaRPr>
        </a:p>
      </dsp:txBody>
      <dsp:txXfrm>
        <a:off x="3124656" y="957231"/>
        <a:ext cx="1504493" cy="3555214"/>
      </dsp:txXfrm>
    </dsp:sp>
    <dsp:sp modelId="{F59A78F1-279B-4462-9811-4C0CD5645B4B}">
      <dsp:nvSpPr>
        <dsp:cNvPr id="0" name=""/>
        <dsp:cNvSpPr/>
      </dsp:nvSpPr>
      <dsp:spPr>
        <a:xfrm>
          <a:off x="2906183" y="273711"/>
          <a:ext cx="1722966" cy="683519"/>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Supervision</a:t>
          </a:r>
        </a:p>
      </dsp:txBody>
      <dsp:txXfrm>
        <a:off x="2906183" y="273711"/>
        <a:ext cx="1722966" cy="683519"/>
      </dsp:txXfrm>
    </dsp:sp>
    <dsp:sp modelId="{5136FE0E-C681-4F52-A10B-1254EBB4600A}">
      <dsp:nvSpPr>
        <dsp:cNvPr id="0" name=""/>
        <dsp:cNvSpPr/>
      </dsp:nvSpPr>
      <dsp:spPr>
        <a:xfrm>
          <a:off x="1183217" y="957231"/>
          <a:ext cx="1722966" cy="3281502"/>
        </a:xfrm>
        <a:prstGeom prst="wedgeRectCallout">
          <a:avLst>
            <a:gd name="adj1" fmla="val 62500"/>
            <a:gd name="adj2" fmla="val 20830"/>
          </a:avLst>
        </a:prstGeom>
        <a:solidFill>
          <a:schemeClr val="accent1">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975" tIns="53975" rIns="53975" bIns="53975" numCol="1" spcCol="1270" anchor="t" anchorCtr="0">
          <a:noAutofit/>
        </a:bodyPr>
        <a:lstStyle/>
        <a:p>
          <a:pPr marL="0" lvl="0" indent="0" algn="r" defTabSz="755650">
            <a:lnSpc>
              <a:spcPct val="90000"/>
            </a:lnSpc>
            <a:spcBef>
              <a:spcPct val="0"/>
            </a:spcBef>
            <a:spcAft>
              <a:spcPct val="35000"/>
            </a:spcAft>
            <a:buNone/>
          </a:pPr>
          <a:r>
            <a:rPr lang="en-US" sz="1700" b="1" kern="1200" dirty="0">
              <a:solidFill>
                <a:srgbClr val="FF0000"/>
              </a:solidFill>
            </a:rPr>
            <a:t>Surveillance or repeated assessment</a:t>
          </a:r>
        </a:p>
      </dsp:txBody>
      <dsp:txXfrm>
        <a:off x="1401689" y="957231"/>
        <a:ext cx="1504493" cy="3281502"/>
      </dsp:txXfrm>
    </dsp:sp>
    <dsp:sp modelId="{9ED46F67-297B-40C5-B490-A7881286096B}">
      <dsp:nvSpPr>
        <dsp:cNvPr id="0" name=""/>
        <dsp:cNvSpPr/>
      </dsp:nvSpPr>
      <dsp:spPr>
        <a:xfrm>
          <a:off x="1183217" y="410314"/>
          <a:ext cx="1722966" cy="54691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0" tIns="69850" rIns="69850" bIns="69850" numCol="1" spcCol="1270" anchor="ctr" anchorCtr="0">
          <a:noAutofit/>
        </a:bodyPr>
        <a:lstStyle/>
        <a:p>
          <a:pPr marL="0" lvl="0" indent="0" algn="ctr" defTabSz="977900">
            <a:lnSpc>
              <a:spcPct val="90000"/>
            </a:lnSpc>
            <a:spcBef>
              <a:spcPct val="0"/>
            </a:spcBef>
            <a:spcAft>
              <a:spcPct val="35000"/>
            </a:spcAft>
            <a:buNone/>
          </a:pPr>
          <a:r>
            <a:rPr lang="en-US" sz="2200" b="1" kern="1200" dirty="0">
              <a:solidFill>
                <a:srgbClr val="FFFF00"/>
              </a:solidFill>
            </a:rPr>
            <a:t>Monitoring</a:t>
          </a:r>
        </a:p>
      </dsp:txBody>
      <dsp:txXfrm>
        <a:off x="1183217" y="410314"/>
        <a:ext cx="1722966" cy="54691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A696FD-69A1-4B50-9804-5C1490606ACD}">
      <dsp:nvSpPr>
        <dsp:cNvPr id="0" name=""/>
        <dsp:cNvSpPr/>
      </dsp:nvSpPr>
      <dsp:spPr>
        <a:xfrm rot="5400000">
          <a:off x="-245635" y="2460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573596"/>
        <a:ext cx="1146297" cy="491270"/>
      </dsp:txXfrm>
    </dsp:sp>
    <dsp:sp modelId="{71A9CECA-AB82-4439-B7DC-61FEA9C22B1C}">
      <dsp:nvSpPr>
        <dsp:cNvPr id="0" name=""/>
        <dsp:cNvSpPr/>
      </dsp:nvSpPr>
      <dsp:spPr>
        <a:xfrm rot="5400000">
          <a:off x="4670089" y="-352334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Develop scenarios</a:t>
          </a:r>
        </a:p>
        <a:p>
          <a:pPr marL="285750" lvl="1" indent="-285750" algn="l" defTabSz="1333500">
            <a:lnSpc>
              <a:spcPct val="90000"/>
            </a:lnSpc>
            <a:spcBef>
              <a:spcPct val="0"/>
            </a:spcBef>
            <a:spcAft>
              <a:spcPct val="15000"/>
            </a:spcAft>
            <a:buChar char="•"/>
          </a:pPr>
          <a:r>
            <a:rPr lang="en-US" sz="3000" kern="1200" dirty="0"/>
            <a:t>What are the “possible futures?”</a:t>
          </a:r>
        </a:p>
      </dsp:txBody>
      <dsp:txXfrm rot="-5400000">
        <a:off x="1146298" y="52408"/>
        <a:ext cx="8060041" cy="960496"/>
      </dsp:txXfrm>
    </dsp:sp>
    <dsp:sp modelId="{40E3D808-B57B-4245-8DE5-022314C95851}">
      <dsp:nvSpPr>
        <dsp:cNvPr id="0" name=""/>
        <dsp:cNvSpPr/>
      </dsp:nvSpPr>
      <dsp:spPr>
        <a:xfrm rot="5400000">
          <a:off x="-245635" y="168983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2017346"/>
        <a:ext cx="1146297" cy="491270"/>
      </dsp:txXfrm>
    </dsp:sp>
    <dsp:sp modelId="{8397E430-BB0C-4BD7-AD9C-2B33E017DF86}">
      <dsp:nvSpPr>
        <dsp:cNvPr id="0" name=""/>
        <dsp:cNvSpPr/>
      </dsp:nvSpPr>
      <dsp:spPr>
        <a:xfrm rot="5400000">
          <a:off x="4670089" y="-207959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Evaluate scenarios</a:t>
          </a:r>
        </a:p>
        <a:p>
          <a:pPr marL="285750" lvl="1" indent="-285750" algn="l" defTabSz="1333500">
            <a:lnSpc>
              <a:spcPct val="90000"/>
            </a:lnSpc>
            <a:spcBef>
              <a:spcPct val="0"/>
            </a:spcBef>
            <a:spcAft>
              <a:spcPct val="15000"/>
            </a:spcAft>
            <a:buChar char="•"/>
          </a:pPr>
          <a:r>
            <a:rPr lang="en-US" sz="3000" kern="1200" dirty="0"/>
            <a:t>Which “possible futures” most deserve attention?</a:t>
          </a:r>
        </a:p>
      </dsp:txBody>
      <dsp:txXfrm rot="-5400000">
        <a:off x="1146298" y="1496158"/>
        <a:ext cx="8060041" cy="960496"/>
      </dsp:txXfrm>
    </dsp:sp>
    <dsp:sp modelId="{2EB2EF2E-0393-4C71-A6B3-E8B231C2236E}">
      <dsp:nvSpPr>
        <dsp:cNvPr id="0" name=""/>
        <dsp:cNvSpPr/>
      </dsp:nvSpPr>
      <dsp:spPr>
        <a:xfrm rot="5400000">
          <a:off x="-245635" y="31335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rot="-5400000">
        <a:off x="1" y="3461096"/>
        <a:ext cx="1146297" cy="491270"/>
      </dsp:txXfrm>
    </dsp:sp>
    <dsp:sp modelId="{574A58D7-6D75-4969-A0F2-B5F217D47C68}">
      <dsp:nvSpPr>
        <dsp:cNvPr id="0" name=""/>
        <dsp:cNvSpPr/>
      </dsp:nvSpPr>
      <dsp:spPr>
        <a:xfrm rot="5400000">
          <a:off x="4670089" y="-635844"/>
          <a:ext cx="1064418" cy="81120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19050" rIns="19050" bIns="19050" numCol="1" spcCol="1270" anchor="ctr" anchorCtr="0">
          <a:noAutofit/>
        </a:bodyPr>
        <a:lstStyle/>
        <a:p>
          <a:pPr marL="285750" lvl="1" indent="-285750" algn="l" defTabSz="1333500">
            <a:lnSpc>
              <a:spcPct val="90000"/>
            </a:lnSpc>
            <a:spcBef>
              <a:spcPct val="0"/>
            </a:spcBef>
            <a:spcAft>
              <a:spcPct val="15000"/>
            </a:spcAft>
            <a:buChar char="•"/>
          </a:pPr>
          <a:r>
            <a:rPr lang="en-US" sz="3000" kern="1200" dirty="0"/>
            <a:t>Use scenarios to plan</a:t>
          </a:r>
        </a:p>
        <a:p>
          <a:pPr marL="285750" lvl="1" indent="-285750" algn="l" defTabSz="1333500">
            <a:lnSpc>
              <a:spcPct val="90000"/>
            </a:lnSpc>
            <a:spcBef>
              <a:spcPct val="0"/>
            </a:spcBef>
            <a:spcAft>
              <a:spcPct val="15000"/>
            </a:spcAft>
            <a:buChar char="•"/>
          </a:pPr>
          <a:r>
            <a:rPr lang="en-US" sz="3000" kern="1200" dirty="0"/>
            <a:t>Which strategies, tactics, and logistics are needed?</a:t>
          </a:r>
        </a:p>
      </dsp:txBody>
      <dsp:txXfrm rot="-5400000">
        <a:off x="1146298" y="2939908"/>
        <a:ext cx="8060041" cy="960496"/>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layout4.xml><?xml version="1.0" encoding="utf-8"?>
<dgm:layoutDef xmlns:dgm="http://schemas.openxmlformats.org/drawingml/2006/diagram" xmlns:a="http://schemas.openxmlformats.org/drawingml/2006/main" uniqueId="urn:microsoft.com/office/officeart/2011/layout/InterconnectedBlockProcess">
  <dgm:title val="Interconnected Block Process"/>
  <dgm:desc val="Use to show sequential steps in a process. Works best with small amounts of Level 1 text and medium amounts of Level 2 text."/>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557847" y="311204"/>
            <a:ext cx="3108008" cy="465217"/>
          </a:xfrm>
          <a:prstGeom prst="rect">
            <a:avLst/>
          </a:prstGeom>
          <a:noFill/>
          <a:ln w="9525">
            <a:noFill/>
            <a:miter lim="800000"/>
            <a:headEnd/>
            <a:tailEnd/>
          </a:ln>
          <a:effectLst/>
        </p:spPr>
        <p:txBody>
          <a:bodyPr vert="horz" wrap="square" lIns="19260" tIns="0" rIns="19260" bIns="0" numCol="1" anchor="t" anchorCtr="0" compatLnSpc="1">
            <a:prstTxWarp prst="textNoShape">
              <a:avLst/>
            </a:prstTxWarp>
          </a:bodyPr>
          <a:lstStyle>
            <a:lvl1pPr eaLnBrk="0" hangingPunct="0">
              <a:defRPr sz="1000" b="0" i="1">
                <a:solidFill>
                  <a:schemeClr val="tx1"/>
                </a:solidFill>
                <a:effectLst/>
                <a:cs typeface="+mn-cs"/>
              </a:defRPr>
            </a:lvl1pPr>
          </a:lstStyle>
          <a:p>
            <a:pPr>
              <a:defRPr/>
            </a:pPr>
            <a:endParaRPr lang="en-US" dirty="0"/>
          </a:p>
        </p:txBody>
      </p:sp>
      <p:sp>
        <p:nvSpPr>
          <p:cNvPr id="4099" name="Rectangle 3"/>
          <p:cNvSpPr>
            <a:spLocks noGrp="1" noChangeArrowheads="1"/>
          </p:cNvSpPr>
          <p:nvPr>
            <p:ph type="dt" sz="quarter" idx="1"/>
          </p:nvPr>
        </p:nvSpPr>
        <p:spPr bwMode="auto">
          <a:xfrm>
            <a:off x="3508131" y="311204"/>
            <a:ext cx="3108008" cy="465217"/>
          </a:xfrm>
          <a:prstGeom prst="rect">
            <a:avLst/>
          </a:prstGeom>
          <a:noFill/>
          <a:ln w="9525">
            <a:noFill/>
            <a:miter lim="800000"/>
            <a:headEnd/>
            <a:tailEnd/>
          </a:ln>
          <a:effectLst/>
        </p:spPr>
        <p:txBody>
          <a:bodyPr vert="horz" wrap="square" lIns="19260" tIns="0" rIns="19260" bIns="0" numCol="1" anchor="t" anchorCtr="0" compatLnSpc="1">
            <a:prstTxWarp prst="textNoShape">
              <a:avLst/>
            </a:prstTxWarp>
          </a:bodyPr>
          <a:lstStyle>
            <a:lvl1pPr algn="r" eaLnBrk="0" hangingPunct="0">
              <a:defRPr sz="1000" b="0" i="1">
                <a:solidFill>
                  <a:schemeClr val="tx1"/>
                </a:solidFill>
                <a:effectLst/>
                <a:cs typeface="+mn-cs"/>
              </a:defRPr>
            </a:lvl1pPr>
          </a:lstStyle>
          <a:p>
            <a:pPr>
              <a:defRPr/>
            </a:pPr>
            <a:endParaRPr lang="en-US" dirty="0"/>
          </a:p>
        </p:txBody>
      </p:sp>
      <p:sp>
        <p:nvSpPr>
          <p:cNvPr id="4100" name="Rectangle 4"/>
          <p:cNvSpPr>
            <a:spLocks noGrp="1" noChangeArrowheads="1"/>
          </p:cNvSpPr>
          <p:nvPr>
            <p:ph type="ftr" sz="quarter" idx="2"/>
          </p:nvPr>
        </p:nvSpPr>
        <p:spPr bwMode="auto">
          <a:xfrm>
            <a:off x="637540" y="8616833"/>
            <a:ext cx="3108008" cy="465216"/>
          </a:xfrm>
          <a:prstGeom prst="rect">
            <a:avLst/>
          </a:prstGeom>
          <a:noFill/>
          <a:ln w="9525">
            <a:noFill/>
            <a:miter lim="800000"/>
            <a:headEnd/>
            <a:tailEnd/>
          </a:ln>
          <a:effectLst/>
        </p:spPr>
        <p:txBody>
          <a:bodyPr vert="horz" wrap="square" lIns="19260" tIns="0" rIns="19260" bIns="0" numCol="1" anchor="b" anchorCtr="0" compatLnSpc="1">
            <a:prstTxWarp prst="textNoShape">
              <a:avLst/>
            </a:prstTxWarp>
          </a:bodyPr>
          <a:lstStyle>
            <a:lvl1pPr eaLnBrk="0" hangingPunct="0">
              <a:defRPr sz="1000" b="0" i="1">
                <a:solidFill>
                  <a:schemeClr val="tx1"/>
                </a:solidFill>
                <a:effectLst/>
                <a:cs typeface="+mn-cs"/>
              </a:defRPr>
            </a:lvl1pPr>
          </a:lstStyle>
          <a:p>
            <a:pPr>
              <a:defRPr/>
            </a:pPr>
            <a:endParaRPr lang="en-US" dirty="0"/>
          </a:p>
        </p:txBody>
      </p:sp>
      <p:sp>
        <p:nvSpPr>
          <p:cNvPr id="4101" name="Rectangle 5"/>
          <p:cNvSpPr>
            <a:spLocks noGrp="1" noChangeArrowheads="1"/>
          </p:cNvSpPr>
          <p:nvPr>
            <p:ph type="sldNum" sz="quarter" idx="3"/>
          </p:nvPr>
        </p:nvSpPr>
        <p:spPr bwMode="auto">
          <a:xfrm>
            <a:off x="2073666" y="8385019"/>
            <a:ext cx="3108008" cy="465216"/>
          </a:xfrm>
          <a:prstGeom prst="rect">
            <a:avLst/>
          </a:prstGeom>
          <a:noFill/>
          <a:ln w="9525">
            <a:noFill/>
            <a:miter lim="800000"/>
            <a:headEnd/>
            <a:tailEnd/>
          </a:ln>
          <a:effectLst/>
        </p:spPr>
        <p:txBody>
          <a:bodyPr vert="horz" wrap="square" lIns="19260" tIns="0" rIns="19260" bIns="0" numCol="1" anchor="b" anchorCtr="0" compatLnSpc="1">
            <a:prstTxWarp prst="textNoShape">
              <a:avLst/>
            </a:prstTxWarp>
          </a:bodyPr>
          <a:lstStyle>
            <a:lvl1pPr algn="ctr" eaLnBrk="0" hangingPunct="0">
              <a:defRPr sz="1000" b="0" i="1">
                <a:solidFill>
                  <a:schemeClr val="tx1"/>
                </a:solidFill>
                <a:effectLst/>
                <a:cs typeface="+mn-cs"/>
              </a:defRPr>
            </a:lvl1pPr>
          </a:lstStyle>
          <a:p>
            <a:pPr>
              <a:defRPr/>
            </a:pPr>
            <a:fld id="{4EB74D53-2715-4108-91CF-2C89184E26BC}" type="slidenum">
              <a:rPr lang="en-US"/>
              <a:pPr>
                <a:defRPr/>
              </a:pPr>
              <a:t>‹#›</a:t>
            </a:fld>
            <a:endParaRPr lang="en-US" dirty="0"/>
          </a:p>
        </p:txBody>
      </p:sp>
    </p:spTree>
    <p:extLst>
      <p:ext uri="{BB962C8B-B14F-4D97-AF65-F5344CB8AC3E}">
        <p14:creationId xmlns:p14="http://schemas.microsoft.com/office/powerpoint/2010/main" val="36938680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956310" y="233404"/>
            <a:ext cx="3108008" cy="465216"/>
          </a:xfrm>
          <a:prstGeom prst="rect">
            <a:avLst/>
          </a:prstGeom>
          <a:noFill/>
          <a:ln w="9525">
            <a:noFill/>
            <a:miter lim="800000"/>
            <a:headEnd/>
            <a:tailEnd/>
          </a:ln>
          <a:effectLst/>
        </p:spPr>
        <p:txBody>
          <a:bodyPr vert="horz" wrap="square" lIns="19260" tIns="0" rIns="19260" bIns="0" numCol="1" anchor="t" anchorCtr="0" compatLnSpc="1">
            <a:prstTxWarp prst="textNoShape">
              <a:avLst/>
            </a:prstTxWarp>
          </a:bodyPr>
          <a:lstStyle>
            <a:lvl1pP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2051" name="Rectangle 3"/>
          <p:cNvSpPr>
            <a:spLocks noGrp="1" noChangeArrowheads="1"/>
          </p:cNvSpPr>
          <p:nvPr>
            <p:ph type="dt" idx="1"/>
          </p:nvPr>
        </p:nvSpPr>
        <p:spPr bwMode="auto">
          <a:xfrm>
            <a:off x="3508131" y="233404"/>
            <a:ext cx="3108008" cy="465216"/>
          </a:xfrm>
          <a:prstGeom prst="rect">
            <a:avLst/>
          </a:prstGeom>
          <a:noFill/>
          <a:ln w="9525">
            <a:noFill/>
            <a:miter lim="800000"/>
            <a:headEnd/>
            <a:tailEnd/>
          </a:ln>
          <a:effectLst/>
        </p:spPr>
        <p:txBody>
          <a:bodyPr vert="horz" wrap="square" lIns="19260" tIns="0" rIns="19260" bIns="0" numCol="1" anchor="t" anchorCtr="0" compatLnSpc="1">
            <a:prstTxWarp prst="textNoShape">
              <a:avLst/>
            </a:prstTxWarp>
          </a:bodyPr>
          <a:lstStyle>
            <a:lvl1pPr algn="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377860" name="Rectangle 4"/>
          <p:cNvSpPr>
            <a:spLocks noGrp="1" noRot="1" noChangeAspect="1" noChangeArrowheads="1" noTextEdit="1"/>
          </p:cNvSpPr>
          <p:nvPr>
            <p:ph type="sldImg" idx="2"/>
          </p:nvPr>
        </p:nvSpPr>
        <p:spPr bwMode="auto">
          <a:xfrm>
            <a:off x="974725" y="704850"/>
            <a:ext cx="5222875" cy="3481388"/>
          </a:xfrm>
          <a:prstGeom prst="rect">
            <a:avLst/>
          </a:prstGeom>
          <a:noFill/>
          <a:ln w="12700">
            <a:solidFill>
              <a:schemeClr val="tx1"/>
            </a:solidFill>
            <a:miter lim="800000"/>
            <a:headEnd/>
            <a:tailEnd/>
          </a:ln>
        </p:spPr>
      </p:sp>
      <p:sp>
        <p:nvSpPr>
          <p:cNvPr id="2053" name="Rectangle 5"/>
          <p:cNvSpPr>
            <a:spLocks noGrp="1" noChangeArrowheads="1"/>
          </p:cNvSpPr>
          <p:nvPr>
            <p:ph type="body" sz="quarter" idx="3"/>
          </p:nvPr>
        </p:nvSpPr>
        <p:spPr bwMode="auto">
          <a:xfrm>
            <a:off x="956310" y="4423531"/>
            <a:ext cx="5259705" cy="4191714"/>
          </a:xfrm>
          <a:prstGeom prst="rect">
            <a:avLst/>
          </a:prstGeom>
          <a:noFill/>
          <a:ln w="9525">
            <a:noFill/>
            <a:miter lim="800000"/>
            <a:headEnd/>
            <a:tailEnd/>
          </a:ln>
          <a:effectLst/>
        </p:spPr>
        <p:txBody>
          <a:bodyPr vert="horz" wrap="square" lIns="93088" tIns="46544" rIns="93088" bIns="46544"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4" name="Rectangle 6"/>
          <p:cNvSpPr>
            <a:spLocks noGrp="1" noChangeArrowheads="1"/>
          </p:cNvSpPr>
          <p:nvPr>
            <p:ph type="ftr" sz="quarter" idx="4"/>
          </p:nvPr>
        </p:nvSpPr>
        <p:spPr bwMode="auto">
          <a:xfrm>
            <a:off x="956310" y="8616833"/>
            <a:ext cx="3108008" cy="465216"/>
          </a:xfrm>
          <a:prstGeom prst="rect">
            <a:avLst/>
          </a:prstGeom>
          <a:noFill/>
          <a:ln w="9525">
            <a:noFill/>
            <a:miter lim="800000"/>
            <a:headEnd/>
            <a:tailEnd/>
          </a:ln>
          <a:effectLst/>
        </p:spPr>
        <p:txBody>
          <a:bodyPr vert="horz" wrap="square" lIns="19260" tIns="0" rIns="19260" bIns="0" numCol="1" anchor="b" anchorCtr="0" compatLnSpc="1">
            <a:prstTxWarp prst="textNoShape">
              <a:avLst/>
            </a:prstTxWarp>
          </a:bodyPr>
          <a:lstStyle>
            <a:lvl1pPr eaLnBrk="0" hangingPunct="0">
              <a:defRPr sz="1000" b="0" i="1">
                <a:solidFill>
                  <a:schemeClr val="hlink"/>
                </a:solidFill>
                <a:effectLst/>
                <a:latin typeface="Bookman Old Style" pitchFamily="18" charset="0"/>
                <a:cs typeface="+mn-cs"/>
              </a:defRPr>
            </a:lvl1pPr>
          </a:lstStyle>
          <a:p>
            <a:pPr>
              <a:defRPr/>
            </a:pPr>
            <a:endParaRPr lang="en-US" dirty="0"/>
          </a:p>
        </p:txBody>
      </p:sp>
      <p:sp>
        <p:nvSpPr>
          <p:cNvPr id="2055" name="Rectangle 7"/>
          <p:cNvSpPr>
            <a:spLocks noGrp="1" noChangeArrowheads="1"/>
          </p:cNvSpPr>
          <p:nvPr>
            <p:ph type="sldNum" sz="quarter" idx="5"/>
          </p:nvPr>
        </p:nvSpPr>
        <p:spPr bwMode="auto">
          <a:xfrm>
            <a:off x="1993973" y="8616833"/>
            <a:ext cx="3108008" cy="465216"/>
          </a:xfrm>
          <a:prstGeom prst="rect">
            <a:avLst/>
          </a:prstGeom>
          <a:noFill/>
          <a:ln w="9525">
            <a:noFill/>
            <a:miter lim="800000"/>
            <a:headEnd/>
            <a:tailEnd/>
          </a:ln>
          <a:effectLst/>
        </p:spPr>
        <p:txBody>
          <a:bodyPr vert="horz" wrap="square" lIns="19260" tIns="0" rIns="19260" bIns="0" numCol="1" anchor="b" anchorCtr="0" compatLnSpc="1">
            <a:prstTxWarp prst="textNoShape">
              <a:avLst/>
            </a:prstTxWarp>
          </a:bodyPr>
          <a:lstStyle>
            <a:lvl1pPr algn="ctr" eaLnBrk="0" hangingPunct="0">
              <a:defRPr sz="1000" b="0" i="1">
                <a:solidFill>
                  <a:schemeClr val="hlink"/>
                </a:solidFill>
                <a:effectLst/>
                <a:latin typeface="Bookman Old Style" pitchFamily="18" charset="0"/>
                <a:cs typeface="+mn-cs"/>
              </a:defRPr>
            </a:lvl1pPr>
          </a:lstStyle>
          <a:p>
            <a:pPr>
              <a:defRPr/>
            </a:pPr>
            <a:fld id="{10C18F94-4DC1-47CC-8771-BE390CFA9E58}" type="slidenum">
              <a:rPr lang="en-US"/>
              <a:pPr>
                <a:defRPr/>
              </a:pPr>
              <a:t>‹#›</a:t>
            </a:fld>
            <a:endParaRPr lang="en-US" dirty="0"/>
          </a:p>
        </p:txBody>
      </p:sp>
    </p:spTree>
    <p:extLst>
      <p:ext uri="{BB962C8B-B14F-4D97-AF65-F5344CB8AC3E}">
        <p14:creationId xmlns:p14="http://schemas.microsoft.com/office/powerpoint/2010/main" val="26572250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7"/>
          <p:cNvSpPr>
            <a:spLocks noGrp="1" noChangeArrowheads="1"/>
          </p:cNvSpPr>
          <p:nvPr>
            <p:ph type="sldNum" sz="quarter" idx="5"/>
          </p:nvPr>
        </p:nvSpPr>
        <p:spPr/>
        <p:txBody>
          <a:bodyPr/>
          <a:lstStyle/>
          <a:p>
            <a:pPr>
              <a:defRPr/>
            </a:pPr>
            <a:fld id="{145A082C-BF8C-4E0B-A1F6-C4971F934965}" type="slidenum">
              <a:rPr lang="en-US" smtClean="0"/>
              <a:pPr>
                <a:defRPr/>
              </a:pPr>
              <a:t>1</a:t>
            </a:fld>
            <a:endParaRPr lang="en-US" dirty="0"/>
          </a:p>
        </p:txBody>
      </p:sp>
      <p:sp>
        <p:nvSpPr>
          <p:cNvPr id="378883" name="Rectangle 2"/>
          <p:cNvSpPr>
            <a:spLocks noGrp="1" noRot="1" noChangeAspect="1" noChangeArrowheads="1" noTextEdit="1"/>
          </p:cNvSpPr>
          <p:nvPr>
            <p:ph type="sldImg"/>
          </p:nvPr>
        </p:nvSpPr>
        <p:spPr>
          <a:ln/>
        </p:spPr>
      </p:sp>
      <p:sp>
        <p:nvSpPr>
          <p:cNvPr id="378884" name="Rectangle 3"/>
          <p:cNvSpPr>
            <a:spLocks noGrp="1" noChangeArrowheads="1"/>
          </p:cNvSpPr>
          <p:nvPr>
            <p:ph type="body" idx="1"/>
          </p:nvPr>
        </p:nvSpPr>
        <p:spPr>
          <a:noFill/>
          <a:ln/>
        </p:spPr>
        <p:txBody>
          <a:bodyPr/>
          <a:lstStyle/>
          <a:p>
            <a:r>
              <a:rPr lang="en-US" sz="1400" dirty="0"/>
              <a:t>Understanding a book contract is not difficult -- but it does require reading a lot of fine print.</a:t>
            </a:r>
          </a:p>
          <a:p>
            <a:endParaRPr lang="en-US" sz="1400" dirty="0"/>
          </a:p>
          <a:p>
            <a:r>
              <a:rPr lang="en-US" sz="1400" dirty="0"/>
              <a:t>To illustrate the typical book contract, we have a handout today of the standard 4-page agreement issued by American Psychiatric Press, Inc.</a:t>
            </a:r>
          </a:p>
          <a:p>
            <a:endParaRPr lang="en-US" sz="1400" dirty="0"/>
          </a:p>
          <a:p>
            <a:r>
              <a:rPr lang="en-US" sz="1400" dirty="0"/>
              <a:t>Book publishers like to use a “boilerplate” contract because it is basically a form that specifies the publisher’s usual terms.</a:t>
            </a:r>
          </a:p>
          <a:p>
            <a:endParaRPr lang="en-US" sz="1400" dirty="0"/>
          </a:p>
          <a:p>
            <a:r>
              <a:rPr lang="en-US" sz="1400" dirty="0"/>
              <a:t>Blanks in the form are then filled in with specific details for each new author and work.</a:t>
            </a:r>
          </a:p>
          <a:p>
            <a:endParaRPr lang="en-US" sz="14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F98D7E6C-2F3E-4038-A4B3-EE17882D9C72}" type="slidenum">
              <a:rPr lang="en-US" altLang="en-US" smtClean="0">
                <a:ea typeface="ＭＳ Ｐゴシック" pitchFamily="34" charset="-128"/>
              </a:rPr>
              <a:pPr/>
              <a:t>2</a:t>
            </a:fld>
            <a:endParaRPr lang="en-US" altLang="en-US" dirty="0">
              <a:ea typeface="ＭＳ Ｐゴシック" pitchFamily="34" charset="-128"/>
            </a:endParaRPr>
          </a:p>
        </p:txBody>
      </p:sp>
      <p:sp>
        <p:nvSpPr>
          <p:cNvPr id="154627" name="Rectangle 2"/>
          <p:cNvSpPr>
            <a:spLocks noGrp="1" noRot="1" noChangeAspect="1" noChangeArrowheads="1" noTextEdit="1"/>
          </p:cNvSpPr>
          <p:nvPr>
            <p:ph type="sldImg"/>
          </p:nvPr>
        </p:nvSpPr>
        <p:spPr>
          <a:xfrm>
            <a:off x="974725" y="704850"/>
            <a:ext cx="5222875" cy="34813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a typeface="ＭＳ Ｐゴシック" pitchFamily="34" charset="-128"/>
            </a:endParaRPr>
          </a:p>
        </p:txBody>
      </p:sp>
    </p:spTree>
    <p:extLst>
      <p:ext uri="{BB962C8B-B14F-4D97-AF65-F5344CB8AC3E}">
        <p14:creationId xmlns:p14="http://schemas.microsoft.com/office/powerpoint/2010/main" val="23415533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311C2347-E351-4C50-B611-A6177B508CAB}" type="slidenum">
              <a:rPr lang="en-US" altLang="en-US" smtClean="0">
                <a:latin typeface="Times New Roman" pitchFamily="18" charset="0"/>
              </a:rPr>
              <a:pPr/>
              <a:t>22</a:t>
            </a:fld>
            <a:endParaRPr lang="en-US" altLang="en-US" dirty="0">
              <a:latin typeface="Times New Roman" pitchFamily="18" charset="0"/>
            </a:endParaRPr>
          </a:p>
        </p:txBody>
      </p:sp>
      <p:sp>
        <p:nvSpPr>
          <p:cNvPr id="150531" name="Rectangle 2"/>
          <p:cNvSpPr>
            <a:spLocks noGrp="1" noRot="1" noChangeAspect="1" noChangeArrowheads="1" noTextEdit="1"/>
          </p:cNvSpPr>
          <p:nvPr>
            <p:ph type="sldImg"/>
          </p:nvPr>
        </p:nvSpPr>
        <p:spPr>
          <a:xfrm>
            <a:off x="974725" y="704850"/>
            <a:ext cx="5222875" cy="3481388"/>
          </a:xfrm>
          <a:ln/>
        </p:spPr>
      </p:sp>
      <p:sp>
        <p:nvSpPr>
          <p:cNvPr id="150532"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16505048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311C2347-E351-4C50-B611-A6177B508CAB}" type="slidenum">
              <a:rPr lang="en-US" altLang="en-US" smtClean="0">
                <a:latin typeface="Times New Roman" pitchFamily="18" charset="0"/>
              </a:rPr>
              <a:pPr/>
              <a:t>23</a:t>
            </a:fld>
            <a:endParaRPr lang="en-US" altLang="en-US" dirty="0">
              <a:latin typeface="Times New Roman" pitchFamily="18" charset="0"/>
            </a:endParaRPr>
          </a:p>
        </p:txBody>
      </p:sp>
      <p:sp>
        <p:nvSpPr>
          <p:cNvPr id="150531" name="Rectangle 2"/>
          <p:cNvSpPr>
            <a:spLocks noGrp="1" noRot="1" noChangeAspect="1" noChangeArrowheads="1" noTextEdit="1"/>
          </p:cNvSpPr>
          <p:nvPr>
            <p:ph type="sldImg"/>
          </p:nvPr>
        </p:nvSpPr>
        <p:spPr>
          <a:xfrm>
            <a:off x="974725" y="704850"/>
            <a:ext cx="5222875" cy="3481388"/>
          </a:xfrm>
          <a:ln/>
        </p:spPr>
      </p:sp>
      <p:sp>
        <p:nvSpPr>
          <p:cNvPr id="150532"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20222293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9BA00A48-95CF-4EA0-ADF4-93CD7F0AE7A8}" type="slidenum">
              <a:rPr lang="en-US" altLang="en-US" smtClean="0">
                <a:latin typeface="Times New Roman" pitchFamily="18" charset="0"/>
              </a:rPr>
              <a:pPr/>
              <a:t>24</a:t>
            </a:fld>
            <a:endParaRPr lang="en-US" altLang="en-US" dirty="0">
              <a:latin typeface="Times New Roman" pitchFamily="18" charset="0"/>
            </a:endParaRPr>
          </a:p>
        </p:txBody>
      </p:sp>
      <p:sp>
        <p:nvSpPr>
          <p:cNvPr id="152579" name="Rectangle 2"/>
          <p:cNvSpPr>
            <a:spLocks noGrp="1" noRot="1" noChangeAspect="1" noChangeArrowheads="1" noTextEdit="1"/>
          </p:cNvSpPr>
          <p:nvPr>
            <p:ph type="sldImg"/>
          </p:nvPr>
        </p:nvSpPr>
        <p:spPr>
          <a:xfrm>
            <a:off x="974725" y="704850"/>
            <a:ext cx="5222875" cy="3481388"/>
          </a:xfrm>
          <a:ln/>
        </p:spPr>
      </p:sp>
      <p:sp>
        <p:nvSpPr>
          <p:cNvPr id="152580"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6878094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E3BB82DA-9B91-42B3-9A2D-7F9CA9306912}" type="slidenum">
              <a:rPr lang="en-US" altLang="en-US" smtClean="0">
                <a:latin typeface="Times New Roman" pitchFamily="18" charset="0"/>
              </a:rPr>
              <a:pPr/>
              <a:t>25</a:t>
            </a:fld>
            <a:endParaRPr lang="en-US" altLang="en-US" dirty="0">
              <a:latin typeface="Times New Roman" pitchFamily="18" charset="0"/>
            </a:endParaRPr>
          </a:p>
        </p:txBody>
      </p:sp>
      <p:sp>
        <p:nvSpPr>
          <p:cNvPr id="153603" name="Rectangle 2"/>
          <p:cNvSpPr>
            <a:spLocks noGrp="1" noRot="1" noChangeAspect="1" noChangeArrowheads="1" noTextEdit="1"/>
          </p:cNvSpPr>
          <p:nvPr>
            <p:ph type="sldImg"/>
          </p:nvPr>
        </p:nvSpPr>
        <p:spPr>
          <a:xfrm>
            <a:off x="974725" y="704850"/>
            <a:ext cx="5222875" cy="3481388"/>
          </a:xfrm>
          <a:ln/>
        </p:spPr>
      </p:sp>
      <p:sp>
        <p:nvSpPr>
          <p:cNvPr id="153604"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5911931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F98D7E6C-2F3E-4038-A4B3-EE17882D9C72}" type="slidenum">
              <a:rPr lang="en-US" altLang="en-US" smtClean="0">
                <a:ea typeface="ＭＳ Ｐゴシック" pitchFamily="34" charset="-128"/>
              </a:rPr>
              <a:pPr/>
              <a:t>26</a:t>
            </a:fld>
            <a:endParaRPr lang="en-US" altLang="en-US" dirty="0">
              <a:ea typeface="ＭＳ Ｐゴシック" pitchFamily="34" charset="-128"/>
            </a:endParaRPr>
          </a:p>
        </p:txBody>
      </p:sp>
      <p:sp>
        <p:nvSpPr>
          <p:cNvPr id="154627" name="Rectangle 2"/>
          <p:cNvSpPr>
            <a:spLocks noGrp="1" noRot="1" noChangeAspect="1" noChangeArrowheads="1" noTextEdit="1"/>
          </p:cNvSpPr>
          <p:nvPr>
            <p:ph type="sldImg"/>
          </p:nvPr>
        </p:nvSpPr>
        <p:spPr>
          <a:xfrm>
            <a:off x="974725" y="704850"/>
            <a:ext cx="5222875" cy="3481388"/>
          </a:xfrm>
          <a:ln/>
        </p:spPr>
      </p:sp>
      <p:sp>
        <p:nvSpPr>
          <p:cNvPr id="15462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itchFamily="34" charset="0"/>
              <a:ea typeface="ＭＳ Ｐゴシック" pitchFamily="34" charset="-128"/>
            </a:endParaRPr>
          </a:p>
        </p:txBody>
      </p:sp>
    </p:spTree>
    <p:extLst>
      <p:ext uri="{BB962C8B-B14F-4D97-AF65-F5344CB8AC3E}">
        <p14:creationId xmlns:p14="http://schemas.microsoft.com/office/powerpoint/2010/main" val="33805728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0C18F94-4DC1-47CC-8771-BE390CFA9E58}" type="slidenum">
              <a:rPr lang="en-US" smtClean="0"/>
              <a:pPr>
                <a:defRPr/>
              </a:pPr>
              <a:t>31</a:t>
            </a:fld>
            <a:endParaRPr lang="en-US" dirty="0"/>
          </a:p>
        </p:txBody>
      </p:sp>
    </p:spTree>
    <p:extLst>
      <p:ext uri="{BB962C8B-B14F-4D97-AF65-F5344CB8AC3E}">
        <p14:creationId xmlns:p14="http://schemas.microsoft.com/office/powerpoint/2010/main" val="3825740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48472586-5A3E-40F6-86A5-AED5770CBF4D}" type="slidenum">
              <a:rPr lang="en-US" altLang="en-US" smtClean="0"/>
              <a:pPr/>
              <a:t>57</a:t>
            </a:fld>
            <a:endParaRPr lang="en-US" altLang="en-US" dirty="0"/>
          </a:p>
        </p:txBody>
      </p:sp>
      <p:sp>
        <p:nvSpPr>
          <p:cNvPr id="158723" name="Rectangle 2"/>
          <p:cNvSpPr>
            <a:spLocks noGrp="1" noRot="1" noChangeAspect="1" noChangeArrowheads="1" noTextEdit="1"/>
          </p:cNvSpPr>
          <p:nvPr>
            <p:ph type="sldImg"/>
          </p:nvPr>
        </p:nvSpPr>
        <p:spPr>
          <a:xfrm>
            <a:off x="974725" y="704850"/>
            <a:ext cx="5222875" cy="3481388"/>
          </a:xfrm>
          <a:ln/>
        </p:spPr>
      </p:sp>
      <p:sp>
        <p:nvSpPr>
          <p:cNvPr id="158724"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1705547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0E97734E-7D98-489F-9674-96D5D25E3337}" type="slidenum">
              <a:rPr lang="en-US" altLang="en-US" smtClean="0"/>
              <a:pPr/>
              <a:t>58</a:t>
            </a:fld>
            <a:endParaRPr lang="en-US" altLang="en-US" dirty="0"/>
          </a:p>
        </p:txBody>
      </p:sp>
      <p:sp>
        <p:nvSpPr>
          <p:cNvPr id="159747" name="Rectangle 2"/>
          <p:cNvSpPr>
            <a:spLocks noGrp="1" noRot="1" noChangeAspect="1" noChangeArrowheads="1" noTextEdit="1"/>
          </p:cNvSpPr>
          <p:nvPr>
            <p:ph type="sldImg"/>
          </p:nvPr>
        </p:nvSpPr>
        <p:spPr>
          <a:xfrm>
            <a:off x="974725" y="704850"/>
            <a:ext cx="5222875" cy="3481388"/>
          </a:xfrm>
          <a:ln/>
        </p:spPr>
      </p:sp>
      <p:sp>
        <p:nvSpPr>
          <p:cNvPr id="159748" name="Rectangle 3"/>
          <p:cNvSpPr>
            <a:spLocks noGrp="1" noChangeArrowheads="1"/>
          </p:cNvSpPr>
          <p:nvPr>
            <p:ph type="body" idx="1"/>
          </p:nvPr>
        </p:nvSpPr>
        <p:spPr>
          <a:noFill/>
        </p:spPr>
        <p:txBody>
          <a:bodyPr/>
          <a:lstStyle/>
          <a:p>
            <a:pPr eaLnBrk="1" hangingPunct="1"/>
            <a:endParaRPr lang="en-US" altLang="en-US" dirty="0">
              <a:latin typeface="Arial" pitchFamily="34" charset="0"/>
            </a:endParaRPr>
          </a:p>
        </p:txBody>
      </p:sp>
    </p:spTree>
    <p:extLst>
      <p:ext uri="{BB962C8B-B14F-4D97-AF65-F5344CB8AC3E}">
        <p14:creationId xmlns:p14="http://schemas.microsoft.com/office/powerpoint/2010/main" val="38356550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1E187E9C-EE7F-427C-9624-D79D3DB76DF0}" type="slidenum">
              <a:rPr lang="en-US" altLang="en-US" smtClean="0"/>
              <a:pPr/>
              <a:t>59</a:t>
            </a:fld>
            <a:endParaRPr lang="en-US" altLang="en-US" dirty="0"/>
          </a:p>
        </p:txBody>
      </p:sp>
      <p:sp>
        <p:nvSpPr>
          <p:cNvPr id="161795" name="Rectangle 2"/>
          <p:cNvSpPr>
            <a:spLocks noGrp="1" noRot="1" noChangeAspect="1" noChangeArrowheads="1" noTextEdit="1"/>
          </p:cNvSpPr>
          <p:nvPr>
            <p:ph type="sldImg"/>
          </p:nvPr>
        </p:nvSpPr>
        <p:spPr>
          <a:xfrm>
            <a:off x="968375" y="698500"/>
            <a:ext cx="5238750" cy="3492500"/>
          </a:xfrm>
          <a:ln/>
        </p:spPr>
      </p:sp>
      <p:sp>
        <p:nvSpPr>
          <p:cNvPr id="161796"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37631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1473CF32-AAA4-4ECE-96FD-13B1C0E01DC6}" type="slidenum">
              <a:rPr lang="en-US" altLang="en-US" smtClean="0"/>
              <a:pPr/>
              <a:t>60</a:t>
            </a:fld>
            <a:endParaRPr lang="en-US" altLang="en-US" dirty="0"/>
          </a:p>
        </p:txBody>
      </p:sp>
      <p:sp>
        <p:nvSpPr>
          <p:cNvPr id="162819" name="Rectangle 7"/>
          <p:cNvSpPr txBox="1">
            <a:spLocks noGrp="1" noChangeArrowheads="1"/>
          </p:cNvSpPr>
          <p:nvPr/>
        </p:nvSpPr>
        <p:spPr bwMode="auto">
          <a:xfrm>
            <a:off x="4152939" y="8831472"/>
            <a:ext cx="3177075" cy="46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418" tIns="46208" rIns="92418" bIns="46208" anchor="b"/>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r" eaLnBrk="1" hangingPunct="1"/>
            <a:fld id="{1F6BECCB-96C7-4585-8D56-80F125BA5B80}" type="slidenum">
              <a:rPr lang="en-US" altLang="en-US" sz="1200">
                <a:ea typeface="ＭＳ Ｐゴシック" pitchFamily="34" charset="-128"/>
              </a:rPr>
              <a:pPr algn="r" eaLnBrk="1" hangingPunct="1"/>
              <a:t>60</a:t>
            </a:fld>
            <a:endParaRPr lang="en-US" altLang="en-US" sz="1200" dirty="0">
              <a:ea typeface="ＭＳ Ｐゴシック" pitchFamily="34" charset="-128"/>
            </a:endParaRPr>
          </a:p>
        </p:txBody>
      </p:sp>
      <p:sp>
        <p:nvSpPr>
          <p:cNvPr id="162820" name="Rectangle 2"/>
          <p:cNvSpPr>
            <a:spLocks noGrp="1" noRot="1" noChangeAspect="1" noChangeArrowheads="1" noTextEdit="1"/>
          </p:cNvSpPr>
          <p:nvPr>
            <p:ph type="sldImg"/>
          </p:nvPr>
        </p:nvSpPr>
        <p:spPr>
          <a:xfrm>
            <a:off x="1058863" y="703263"/>
            <a:ext cx="5214937" cy="3476625"/>
          </a:xfrm>
          <a:ln/>
        </p:spPr>
      </p:sp>
      <p:sp>
        <p:nvSpPr>
          <p:cNvPr id="162821" name="Rectangle 3"/>
          <p:cNvSpPr>
            <a:spLocks noGrp="1" noChangeArrowheads="1"/>
          </p:cNvSpPr>
          <p:nvPr>
            <p:ph type="body" idx="1"/>
          </p:nvPr>
        </p:nvSpPr>
        <p:spPr>
          <a:xfrm>
            <a:off x="734871" y="4416543"/>
            <a:ext cx="5861973" cy="4184093"/>
          </a:xfrm>
          <a:noFill/>
        </p:spPr>
        <p:txBody>
          <a:bodyPr lIns="92418" tIns="46208" rIns="92418" bIns="46208"/>
          <a:lstStyle/>
          <a:p>
            <a:endParaRPr lang="de-DE" altLang="en-US">
              <a:latin typeface="Arial" pitchFamily="34" charset="0"/>
            </a:endParaRPr>
          </a:p>
        </p:txBody>
      </p:sp>
    </p:spTree>
    <p:extLst>
      <p:ext uri="{BB962C8B-B14F-4D97-AF65-F5344CB8AC3E}">
        <p14:creationId xmlns:p14="http://schemas.microsoft.com/office/powerpoint/2010/main" val="4156557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EE5A01B2-E641-4801-97D6-52CB67B44C0B}" type="slidenum">
              <a:rPr lang="en-US" altLang="en-US" smtClean="0"/>
              <a:pPr/>
              <a:t>62</a:t>
            </a:fld>
            <a:endParaRPr lang="en-US" altLang="en-US" dirty="0"/>
          </a:p>
        </p:txBody>
      </p:sp>
      <p:sp>
        <p:nvSpPr>
          <p:cNvPr id="171011" name="Rectangle 2"/>
          <p:cNvSpPr>
            <a:spLocks noGrp="1" noRot="1" noChangeAspect="1" noChangeArrowheads="1" noTextEdit="1"/>
          </p:cNvSpPr>
          <p:nvPr>
            <p:ph type="sldImg"/>
          </p:nvPr>
        </p:nvSpPr>
        <p:spPr>
          <a:xfrm>
            <a:off x="968375" y="698500"/>
            <a:ext cx="5238750" cy="3492500"/>
          </a:xfrm>
          <a:ln/>
        </p:spPr>
      </p:sp>
      <p:sp>
        <p:nvSpPr>
          <p:cNvPr id="171012"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16714022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5036B568-4C66-4602-9F9A-0E4B126142B5}" type="slidenum">
              <a:rPr lang="en-US" altLang="en-US" smtClean="0"/>
              <a:pPr/>
              <a:t>63</a:t>
            </a:fld>
            <a:endParaRPr lang="en-US" altLang="en-US" dirty="0"/>
          </a:p>
        </p:txBody>
      </p:sp>
      <p:sp>
        <p:nvSpPr>
          <p:cNvPr id="173059" name="Rectangle 2"/>
          <p:cNvSpPr>
            <a:spLocks noGrp="1" noRot="1" noChangeAspect="1" noChangeArrowheads="1" noTextEdit="1"/>
          </p:cNvSpPr>
          <p:nvPr>
            <p:ph type="sldImg"/>
          </p:nvPr>
        </p:nvSpPr>
        <p:spPr>
          <a:xfrm>
            <a:off x="968375" y="698500"/>
            <a:ext cx="5238750" cy="3492500"/>
          </a:xfrm>
          <a:ln/>
        </p:spPr>
      </p:sp>
      <p:sp>
        <p:nvSpPr>
          <p:cNvPr id="17306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32035928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6402371D-A44A-4809-95E5-3F8AFDD18DCD}" type="slidenum">
              <a:rPr lang="en-US" altLang="en-US" smtClean="0"/>
              <a:pPr/>
              <a:t>67</a:t>
            </a:fld>
            <a:endParaRPr lang="en-US" altLang="en-US" dirty="0"/>
          </a:p>
        </p:txBody>
      </p:sp>
      <p:sp>
        <p:nvSpPr>
          <p:cNvPr id="175107" name="Rectangle 2"/>
          <p:cNvSpPr>
            <a:spLocks noGrp="1" noRot="1" noChangeAspect="1" noChangeArrowheads="1" noTextEdit="1"/>
          </p:cNvSpPr>
          <p:nvPr>
            <p:ph type="sldImg"/>
          </p:nvPr>
        </p:nvSpPr>
        <p:spPr>
          <a:xfrm>
            <a:off x="968375" y="698500"/>
            <a:ext cx="5238750" cy="3492500"/>
          </a:xfrm>
          <a:ln/>
        </p:spPr>
      </p:sp>
      <p:sp>
        <p:nvSpPr>
          <p:cNvPr id="175108"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537310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E94C46EB-CFBE-42C7-8269-11E811707313}" type="slidenum">
              <a:rPr lang="en-US" altLang="en-US" smtClean="0"/>
              <a:pPr/>
              <a:t>70</a:t>
            </a:fld>
            <a:endParaRPr lang="en-US" altLang="en-US" dirty="0"/>
          </a:p>
        </p:txBody>
      </p:sp>
      <p:sp>
        <p:nvSpPr>
          <p:cNvPr id="181251" name="Rectangle 2"/>
          <p:cNvSpPr>
            <a:spLocks noGrp="1" noRot="1" noChangeAspect="1" noChangeArrowheads="1" noTextEdit="1"/>
          </p:cNvSpPr>
          <p:nvPr>
            <p:ph type="sldImg"/>
          </p:nvPr>
        </p:nvSpPr>
        <p:spPr>
          <a:xfrm>
            <a:off x="968375" y="698500"/>
            <a:ext cx="5238750" cy="3492500"/>
          </a:xfrm>
          <a:ln/>
        </p:spPr>
      </p:sp>
      <p:sp>
        <p:nvSpPr>
          <p:cNvPr id="181252"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2140002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7686D1B1-CDD6-4EE9-8238-D4390109B5E9}" type="slidenum">
              <a:rPr lang="en-US" altLang="en-US" smtClean="0"/>
              <a:pPr/>
              <a:t>74</a:t>
            </a:fld>
            <a:endParaRPr lang="en-US" altLang="en-US" dirty="0"/>
          </a:p>
        </p:txBody>
      </p:sp>
      <p:sp>
        <p:nvSpPr>
          <p:cNvPr id="182275" name="Rectangle 2"/>
          <p:cNvSpPr>
            <a:spLocks noGrp="1" noRot="1" noChangeAspect="1" noChangeArrowheads="1" noTextEdit="1"/>
          </p:cNvSpPr>
          <p:nvPr>
            <p:ph type="sldImg"/>
          </p:nvPr>
        </p:nvSpPr>
        <p:spPr>
          <a:xfrm>
            <a:off x="1050925" y="696913"/>
            <a:ext cx="5232400" cy="3487737"/>
          </a:xfrm>
          <a:ln/>
        </p:spPr>
      </p:sp>
      <p:sp>
        <p:nvSpPr>
          <p:cNvPr id="182276"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112761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E51E8CC0-1C8B-474F-96CC-904126B0F8F0}" type="slidenum">
              <a:rPr lang="en-US" altLang="en-US" smtClean="0"/>
              <a:pPr/>
              <a:t>87</a:t>
            </a:fld>
            <a:endParaRPr lang="en-US" altLang="en-US" dirty="0"/>
          </a:p>
        </p:txBody>
      </p:sp>
      <p:sp>
        <p:nvSpPr>
          <p:cNvPr id="183299" name="Rectangle 2"/>
          <p:cNvSpPr>
            <a:spLocks noGrp="1" noRot="1" noChangeAspect="1" noChangeArrowheads="1" noTextEdit="1"/>
          </p:cNvSpPr>
          <p:nvPr>
            <p:ph type="sldImg"/>
          </p:nvPr>
        </p:nvSpPr>
        <p:spPr>
          <a:xfrm>
            <a:off x="1050925" y="696913"/>
            <a:ext cx="5232400" cy="3487737"/>
          </a:xfrm>
          <a:ln/>
        </p:spPr>
      </p:sp>
      <p:sp>
        <p:nvSpPr>
          <p:cNvPr id="18330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24940356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E51E8CC0-1C8B-474F-96CC-904126B0F8F0}" type="slidenum">
              <a:rPr lang="en-US" altLang="en-US" smtClean="0"/>
              <a:pPr/>
              <a:t>88</a:t>
            </a:fld>
            <a:endParaRPr lang="en-US" altLang="en-US" dirty="0"/>
          </a:p>
        </p:txBody>
      </p:sp>
      <p:sp>
        <p:nvSpPr>
          <p:cNvPr id="183299" name="Rectangle 2"/>
          <p:cNvSpPr>
            <a:spLocks noGrp="1" noRot="1" noChangeAspect="1" noChangeArrowheads="1" noTextEdit="1"/>
          </p:cNvSpPr>
          <p:nvPr>
            <p:ph type="sldImg"/>
          </p:nvPr>
        </p:nvSpPr>
        <p:spPr>
          <a:xfrm>
            <a:off x="968375" y="698500"/>
            <a:ext cx="5238750" cy="3492500"/>
          </a:xfrm>
          <a:ln/>
        </p:spPr>
      </p:sp>
      <p:sp>
        <p:nvSpPr>
          <p:cNvPr id="183300"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31067806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7"/>
          <p:cNvSpPr>
            <a:spLocks noGrp="1" noChangeArrowheads="1"/>
          </p:cNvSpPr>
          <p:nvPr>
            <p:ph type="sldNum" sz="quarter" idx="5"/>
          </p:nvPr>
        </p:nvSpPr>
        <p:spPr>
          <a:noFill/>
        </p:spPr>
        <p:txBody>
          <a:bodyPr/>
          <a:lstStyle>
            <a:lvl1pPr>
              <a:defRPr>
                <a:solidFill>
                  <a:schemeClr val="tx1"/>
                </a:solidFill>
                <a:latin typeface="Arial" pitchFamily="34" charset="0"/>
              </a:defRPr>
            </a:lvl1pPr>
            <a:lvl2pPr marL="751122" indent="-288893">
              <a:defRPr>
                <a:solidFill>
                  <a:schemeClr val="tx1"/>
                </a:solidFill>
                <a:latin typeface="Arial" pitchFamily="34" charset="0"/>
              </a:defRPr>
            </a:lvl2pPr>
            <a:lvl3pPr marL="1155573" indent="-231115">
              <a:defRPr>
                <a:solidFill>
                  <a:schemeClr val="tx1"/>
                </a:solidFill>
                <a:latin typeface="Arial" pitchFamily="34" charset="0"/>
              </a:defRPr>
            </a:lvl3pPr>
            <a:lvl4pPr marL="1617802" indent="-231115">
              <a:defRPr>
                <a:solidFill>
                  <a:schemeClr val="tx1"/>
                </a:solidFill>
                <a:latin typeface="Arial" pitchFamily="34" charset="0"/>
              </a:defRPr>
            </a:lvl4pPr>
            <a:lvl5pPr marL="2080031" indent="-231115">
              <a:defRPr>
                <a:solidFill>
                  <a:schemeClr val="tx1"/>
                </a:solidFill>
                <a:latin typeface="Arial" pitchFamily="34" charset="0"/>
              </a:defRPr>
            </a:lvl5pPr>
            <a:lvl6pPr marL="2542261" indent="-231115" eaLnBrk="0" fontAlgn="base" hangingPunct="0">
              <a:spcBef>
                <a:spcPct val="0"/>
              </a:spcBef>
              <a:spcAft>
                <a:spcPct val="0"/>
              </a:spcAft>
              <a:defRPr>
                <a:solidFill>
                  <a:schemeClr val="tx1"/>
                </a:solidFill>
                <a:latin typeface="Arial" pitchFamily="34" charset="0"/>
              </a:defRPr>
            </a:lvl6pPr>
            <a:lvl7pPr marL="3004490" indent="-231115" eaLnBrk="0" fontAlgn="base" hangingPunct="0">
              <a:spcBef>
                <a:spcPct val="0"/>
              </a:spcBef>
              <a:spcAft>
                <a:spcPct val="0"/>
              </a:spcAft>
              <a:defRPr>
                <a:solidFill>
                  <a:schemeClr val="tx1"/>
                </a:solidFill>
                <a:latin typeface="Arial" pitchFamily="34" charset="0"/>
              </a:defRPr>
            </a:lvl7pPr>
            <a:lvl8pPr marL="3466719" indent="-231115" eaLnBrk="0" fontAlgn="base" hangingPunct="0">
              <a:spcBef>
                <a:spcPct val="0"/>
              </a:spcBef>
              <a:spcAft>
                <a:spcPct val="0"/>
              </a:spcAft>
              <a:defRPr>
                <a:solidFill>
                  <a:schemeClr val="tx1"/>
                </a:solidFill>
                <a:latin typeface="Arial" pitchFamily="34" charset="0"/>
              </a:defRPr>
            </a:lvl8pPr>
            <a:lvl9pPr marL="3928948" indent="-231115" eaLnBrk="0" fontAlgn="base" hangingPunct="0">
              <a:spcBef>
                <a:spcPct val="0"/>
              </a:spcBef>
              <a:spcAft>
                <a:spcPct val="0"/>
              </a:spcAft>
              <a:defRPr>
                <a:solidFill>
                  <a:schemeClr val="tx1"/>
                </a:solidFill>
                <a:latin typeface="Arial" pitchFamily="34" charset="0"/>
              </a:defRPr>
            </a:lvl9pPr>
          </a:lstStyle>
          <a:p>
            <a:fld id="{0BC753C1-4B61-441A-9482-F7063121F629}" type="slidenum">
              <a:rPr lang="en-US" altLang="en-US" smtClean="0"/>
              <a:pPr/>
              <a:t>89</a:t>
            </a:fld>
            <a:endParaRPr lang="en-US" altLang="en-US" dirty="0"/>
          </a:p>
        </p:txBody>
      </p:sp>
      <p:sp>
        <p:nvSpPr>
          <p:cNvPr id="184323" name="Rectangle 2"/>
          <p:cNvSpPr>
            <a:spLocks noGrp="1" noRot="1" noChangeAspect="1" noChangeArrowheads="1" noTextEdit="1"/>
          </p:cNvSpPr>
          <p:nvPr>
            <p:ph type="sldImg"/>
          </p:nvPr>
        </p:nvSpPr>
        <p:spPr>
          <a:xfrm>
            <a:off x="968375" y="698500"/>
            <a:ext cx="5238750" cy="3492500"/>
          </a:xfrm>
          <a:ln/>
        </p:spPr>
      </p:sp>
      <p:sp>
        <p:nvSpPr>
          <p:cNvPr id="184324" name="Rectangle 3"/>
          <p:cNvSpPr>
            <a:spLocks noGrp="1" noChangeArrowheads="1"/>
          </p:cNvSpPr>
          <p:nvPr>
            <p:ph type="body" idx="1"/>
          </p:nvPr>
        </p:nvSpPr>
        <p:spPr>
          <a:noFill/>
        </p:spPr>
        <p:txBody>
          <a:bodyPr/>
          <a:lstStyle/>
          <a:p>
            <a:pPr eaLnBrk="1" hangingPunct="1"/>
            <a:endParaRPr lang="de-DE" altLang="en-US">
              <a:latin typeface="Arial" pitchFamily="34" charset="0"/>
            </a:endParaRPr>
          </a:p>
        </p:txBody>
      </p:sp>
    </p:spTree>
    <p:extLst>
      <p:ext uri="{BB962C8B-B14F-4D97-AF65-F5344CB8AC3E}">
        <p14:creationId xmlns:p14="http://schemas.microsoft.com/office/powerpoint/2010/main" val="41572694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4725" y="704850"/>
            <a:ext cx="5222875" cy="3481388"/>
          </a:xfrm>
        </p:spPr>
      </p:sp>
      <p:sp>
        <p:nvSpPr>
          <p:cNvPr id="3" name="Notes Placeholder 2"/>
          <p:cNvSpPr>
            <a:spLocks noGrp="1"/>
          </p:cNvSpPr>
          <p:nvPr>
            <p:ph type="body" idx="1"/>
          </p:nvPr>
        </p:nvSpPr>
        <p:spPr/>
        <p:txBody>
          <a:bodyPr>
            <a:normAutofit/>
          </a:bodyPr>
          <a:lstStyle/>
          <a:p>
            <a:r>
              <a:rPr lang="en-US" dirty="0"/>
              <a:t>Modeled after existing</a:t>
            </a:r>
            <a:r>
              <a:rPr lang="en-US" baseline="0" dirty="0"/>
              <a:t> SPJ protocols for adult risk assessment, the SAVRY consists of 24 different risk items and 6 protective items that are derived from existing research and professional literature. Risk items provide a rating choice of either low, moderate, or high, while protective items provide a choice of either present or absent. It is specifically intended to assess the risk of violence in adolescents between the ages of 12 and 18 in order to determine the degree of possible future violence. The purpose of its design is to guide professionals from a variety of disciplines in both risk assessment and intervention planning for the troubled youth. Authors aimed for an assessment guide that was systematic, empirically grounded, developmentally informed, treatment-oriented, flexible, and practical. Systematic in that there are clear cut operational definitions for each primary factor, empirically grounded in that the items of the assessment are based on the best available research in the field, developmentally informed in that both risk and protective factors are the best fit for adolescents, as opposed to small children or adults, treatment-oriented in that the assessment must provide suggestions for treatment, flexible in that it allows for case-specific factors, as well as those grounded in research, and finally practical in that, it should take a certain amount of time to complete the assessment and any additional time after that is really not necessary. </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153</a:t>
            </a:fld>
            <a:endParaRPr lang="en-US" dirty="0"/>
          </a:p>
        </p:txBody>
      </p:sp>
    </p:spTree>
    <p:extLst>
      <p:ext uri="{BB962C8B-B14F-4D97-AF65-F5344CB8AC3E}">
        <p14:creationId xmlns:p14="http://schemas.microsoft.com/office/powerpoint/2010/main" val="41815568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3" name="Notes Placeholder 2"/>
          <p:cNvSpPr>
            <a:spLocks noGrp="1"/>
          </p:cNvSpPr>
          <p:nvPr>
            <p:ph type="body" idx="1"/>
          </p:nvPr>
        </p:nvSpPr>
        <p:spPr/>
        <p:txBody>
          <a:bodyPr>
            <a:normAutofit fontScale="92500" lnSpcReduction="10000"/>
          </a:bodyPr>
          <a:lstStyle/>
          <a:p>
            <a:pPr eaLnBrk="1" fontAlgn="auto" hangingPunct="1">
              <a:spcBef>
                <a:spcPts val="0"/>
              </a:spcBef>
              <a:spcAft>
                <a:spcPts val="0"/>
              </a:spcAft>
              <a:defRPr/>
            </a:pPr>
            <a:r>
              <a:rPr lang="en-US" dirty="0"/>
              <a:t>What does the SAVRY measure?</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Juvenile risk for violence (used to </a:t>
            </a:r>
            <a:r>
              <a:rPr lang="en-US" b="1" dirty="0"/>
              <a:t>assist </a:t>
            </a:r>
            <a:r>
              <a:rPr lang="en-US" dirty="0"/>
              <a:t>professional evaluators in assessing and making judgments about a juvenile’s risk for violence)</a:t>
            </a:r>
          </a:p>
          <a:p>
            <a:pPr eaLnBrk="1" fontAlgn="auto" hangingPunct="1">
              <a:spcBef>
                <a:spcPts val="0"/>
              </a:spcBef>
              <a:spcAft>
                <a:spcPts val="0"/>
              </a:spcAft>
              <a:defRPr/>
            </a:pPr>
            <a:endParaRPr lang="en-US" dirty="0"/>
          </a:p>
          <a:p>
            <a:pPr eaLnBrk="1" fontAlgn="auto" hangingPunct="1">
              <a:spcBef>
                <a:spcPts val="0"/>
              </a:spcBef>
              <a:spcAft>
                <a:spcPts val="0"/>
              </a:spcAft>
              <a:defRPr/>
            </a:pPr>
            <a:r>
              <a:rPr lang="en-US" dirty="0"/>
              <a:t>Violence defined  (an act of battery or physical violence that is sufficiently severe to cause injury to another person or persons (e.g., cuts, bruises, broken bones, death), regardless of whether injury actually occurs; it is any forcible act of sexual assault; a threat made with a weapon in hand.  Should be of sufficient severity that criminal charges either do, or could, result.  What is not considered violence:  accidental or unintentional injury;  or threats in the absence of physical violence; possession of weapon unless used on someone or threatens someone with it.</a:t>
            </a:r>
          </a:p>
          <a:p>
            <a:pPr eaLnBrk="1" fontAlgn="auto" hangingPunct="1">
              <a:spcBef>
                <a:spcPts val="0"/>
              </a:spcBef>
              <a:spcAft>
                <a:spcPts val="0"/>
              </a:spcAft>
              <a:defRPr/>
            </a:pPr>
            <a:endParaRPr lang="en-US" dirty="0"/>
          </a:p>
          <a:p>
            <a:pPr lvl="1" eaLnBrk="1" fontAlgn="auto" hangingPunct="1">
              <a:spcBef>
                <a:spcPts val="0"/>
              </a:spcBef>
              <a:spcAft>
                <a:spcPts val="0"/>
              </a:spcAft>
              <a:defRPr/>
            </a:pPr>
            <a:r>
              <a:rPr lang="en-US" dirty="0"/>
              <a:t>Reactive Aggression (impulsive; hostile; occurs in response to perceived threat or provocation (real or imagined)  Studies show tends to be</a:t>
            </a:r>
            <a:r>
              <a:rPr lang="en-US" baseline="0" dirty="0"/>
              <a:t> more girls.</a:t>
            </a:r>
            <a:endParaRPr lang="en-US" dirty="0"/>
          </a:p>
          <a:p>
            <a:pPr lvl="1" eaLnBrk="1" fontAlgn="auto" hangingPunct="1">
              <a:spcBef>
                <a:spcPts val="0"/>
              </a:spcBef>
              <a:spcAft>
                <a:spcPts val="0"/>
              </a:spcAft>
              <a:defRPr/>
            </a:pPr>
            <a:endParaRPr lang="en-US" dirty="0"/>
          </a:p>
          <a:p>
            <a:pPr lvl="1" eaLnBrk="1" fontAlgn="auto" hangingPunct="1">
              <a:spcBef>
                <a:spcPts val="0"/>
              </a:spcBef>
              <a:spcAft>
                <a:spcPts val="0"/>
              </a:spcAft>
              <a:defRPr/>
            </a:pPr>
            <a:r>
              <a:rPr lang="en-US" dirty="0"/>
              <a:t>Proactive Aggression (instrumental, controlled, and predatory aggression; violence is goal directed and used as an instrument or tool to achieve a goal other than the physical harm of the victim; do not occur in response to perceived provocation, not impulsive; no high levels of angry arousal). Studies show tends to be more boys.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Dangerousness or “risk” as a construct is now viewed as contextual, or highly dependent on situations and circumstances; it is dynamic, subject to change; continuous.</a:t>
            </a:r>
          </a:p>
          <a:p>
            <a:pPr eaLnBrk="1" fontAlgn="auto" hangingPunct="1">
              <a:spcBef>
                <a:spcPts val="0"/>
              </a:spcBef>
              <a:spcAft>
                <a:spcPts val="0"/>
              </a:spcAft>
              <a:defRPr/>
            </a:pPr>
            <a:r>
              <a:rPr lang="en-US" dirty="0"/>
              <a:t> </a:t>
            </a:r>
          </a:p>
          <a:p>
            <a:pPr eaLnBrk="1" fontAlgn="auto" hangingPunct="1">
              <a:spcBef>
                <a:spcPts val="0"/>
              </a:spcBef>
              <a:spcAft>
                <a:spcPts val="0"/>
              </a:spcAft>
              <a:defRPr/>
            </a:pPr>
            <a:r>
              <a:rPr lang="en-US" dirty="0"/>
              <a:t>Used to be many false positives when assessing dangerousness.  Now accuracy in prediction is better.</a:t>
            </a:r>
          </a:p>
        </p:txBody>
      </p:sp>
      <p:sp>
        <p:nvSpPr>
          <p:cNvPr id="2560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77289E4-54A9-49EC-927C-C5CB05829316}" type="slidenum">
              <a:rPr lang="en-US" smtClean="0"/>
              <a:pPr fontAlgn="base">
                <a:spcBef>
                  <a:spcPct val="0"/>
                </a:spcBef>
                <a:spcAft>
                  <a:spcPct val="0"/>
                </a:spcAft>
                <a:defRPr/>
              </a:pPr>
              <a:t>154</a:t>
            </a:fld>
            <a:endParaRPr lang="en-US" dirty="0"/>
          </a:p>
        </p:txBody>
      </p:sp>
    </p:spTree>
    <p:extLst>
      <p:ext uri="{BB962C8B-B14F-4D97-AF65-F5344CB8AC3E}">
        <p14:creationId xmlns:p14="http://schemas.microsoft.com/office/powerpoint/2010/main" val="4267318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389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Why was the SAVRY developed?</a:t>
            </a:r>
          </a:p>
          <a:p>
            <a:pPr eaLnBrk="1" hangingPunct="1">
              <a:spcBef>
                <a:spcPct val="0"/>
              </a:spcBef>
            </a:pPr>
            <a:r>
              <a:rPr lang="en-US" dirty="0"/>
              <a:t> </a:t>
            </a:r>
          </a:p>
          <a:p>
            <a:pPr eaLnBrk="1" hangingPunct="1">
              <a:spcBef>
                <a:spcPct val="0"/>
              </a:spcBef>
            </a:pPr>
            <a:r>
              <a:rPr lang="en-US" dirty="0"/>
              <a:t>Adult version not adequate (HCR-20) (contextual/dynamic risk factors equally if not more predictive of future violence than historical risk factors)</a:t>
            </a:r>
          </a:p>
          <a:p>
            <a:pPr eaLnBrk="1" hangingPunct="1">
              <a:spcBef>
                <a:spcPct val="0"/>
              </a:spcBef>
            </a:pPr>
            <a:endParaRPr lang="en-US" dirty="0"/>
          </a:p>
          <a:p>
            <a:pPr eaLnBrk="1" hangingPunct="1">
              <a:spcBef>
                <a:spcPct val="0"/>
              </a:spcBef>
            </a:pPr>
            <a:r>
              <a:rPr lang="en-US" dirty="0"/>
              <a:t>Considers developmental factors (time of significant change: physically, intellectually, socially, emotionally.  Most youth who are violent during adolescence do not persist in this behavior later in life; nature and degree of violence risk may frequently change or vary; personality traits much less stable</a:t>
            </a:r>
            <a:r>
              <a:rPr lang="en-US" baseline="0" dirty="0"/>
              <a:t> </a:t>
            </a:r>
            <a:r>
              <a:rPr lang="en-US" dirty="0"/>
              <a:t>than that of adults; makes adolescents “moving targets” and more difficult to characterize based on observations made at any single point in time.)</a:t>
            </a:r>
          </a:p>
          <a:p>
            <a:pPr eaLnBrk="1" hangingPunct="1">
              <a:spcBef>
                <a:spcPct val="0"/>
              </a:spcBef>
            </a:pPr>
            <a:endParaRPr lang="en-US" dirty="0"/>
          </a:p>
          <a:p>
            <a:pPr eaLnBrk="1" hangingPunct="1">
              <a:spcBef>
                <a:spcPct val="0"/>
              </a:spcBef>
            </a:pPr>
            <a:r>
              <a:rPr lang="en-US" dirty="0"/>
              <a:t>To </a:t>
            </a:r>
            <a:r>
              <a:rPr lang="en-US" u="sng" dirty="0"/>
              <a:t>assist</a:t>
            </a:r>
            <a:r>
              <a:rPr lang="en-US" dirty="0"/>
              <a:t> in structuring assessment</a:t>
            </a:r>
          </a:p>
          <a:p>
            <a:pPr eaLnBrk="1" hangingPunct="1">
              <a:spcBef>
                <a:spcPct val="0"/>
              </a:spcBef>
            </a:pPr>
            <a:endParaRPr lang="en-US" dirty="0"/>
          </a:p>
          <a:p>
            <a:pPr eaLnBrk="1" hangingPunct="1">
              <a:spcBef>
                <a:spcPct val="0"/>
              </a:spcBef>
            </a:pPr>
            <a:r>
              <a:rPr lang="en-US" dirty="0"/>
              <a:t>Useful in intervention planning/monitoring (emphasis is on dynamic factors) </a:t>
            </a:r>
          </a:p>
          <a:p>
            <a:pPr eaLnBrk="1" hangingPunct="1">
              <a:spcBef>
                <a:spcPct val="0"/>
              </a:spcBef>
            </a:pPr>
            <a:endParaRPr lang="en-US" dirty="0"/>
          </a:p>
          <a:p>
            <a:pPr eaLnBrk="1" hangingPunct="1">
              <a:spcBef>
                <a:spcPct val="0"/>
              </a:spcBef>
            </a:pPr>
            <a:r>
              <a:rPr lang="en-US" dirty="0"/>
              <a:t>An increase in youth violence has led to an emphasis on assessing and reducing violence.</a:t>
            </a:r>
          </a:p>
          <a:p>
            <a:pPr eaLnBrk="1" hangingPunct="1">
              <a:spcBef>
                <a:spcPct val="0"/>
              </a:spcBef>
            </a:pPr>
            <a:endParaRPr lang="en-US" dirty="0"/>
          </a:p>
          <a:p>
            <a:pPr eaLnBrk="1" hangingPunct="1">
              <a:spcBef>
                <a:spcPct val="0"/>
              </a:spcBef>
            </a:pPr>
            <a:r>
              <a:rPr lang="en-US" dirty="0"/>
              <a:t>Public attention to mass murders within schools</a:t>
            </a:r>
            <a:r>
              <a:rPr lang="en-US" baseline="0" dirty="0"/>
              <a:t> increased the need for proper assessment tools.</a:t>
            </a:r>
          </a:p>
          <a:p>
            <a:pPr eaLnBrk="1" hangingPunct="1">
              <a:spcBef>
                <a:spcPct val="0"/>
              </a:spcBef>
            </a:pPr>
            <a:endParaRPr lang="en-US" dirty="0"/>
          </a:p>
          <a:p>
            <a:pPr eaLnBrk="1" hangingPunct="1">
              <a:spcBef>
                <a:spcPct val="0"/>
              </a:spcBef>
            </a:pPr>
            <a:r>
              <a:rPr lang="en-US" dirty="0"/>
              <a:t>Developed by Randy Borum, Patrick Bartel, and Adelle Forth</a:t>
            </a:r>
          </a:p>
        </p:txBody>
      </p:sp>
      <p:sp>
        <p:nvSpPr>
          <p:cNvPr id="2662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E876C28-C9EB-4515-85B6-DD05AAE1ADE1}" type="slidenum">
              <a:rPr lang="en-US" smtClean="0"/>
              <a:pPr fontAlgn="base">
                <a:spcBef>
                  <a:spcPct val="0"/>
                </a:spcBef>
                <a:spcAft>
                  <a:spcPct val="0"/>
                </a:spcAft>
                <a:defRPr/>
              </a:pPr>
              <a:t>155</a:t>
            </a:fld>
            <a:endParaRPr lang="en-US" dirty="0"/>
          </a:p>
        </p:txBody>
      </p:sp>
    </p:spTree>
    <p:extLst>
      <p:ext uri="{BB962C8B-B14F-4D97-AF65-F5344CB8AC3E}">
        <p14:creationId xmlns:p14="http://schemas.microsoft.com/office/powerpoint/2010/main" val="9414552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Who is the SAVRY used with?</a:t>
            </a:r>
          </a:p>
          <a:p>
            <a:pPr eaLnBrk="1" hangingPunct="1">
              <a:spcBef>
                <a:spcPct val="0"/>
              </a:spcBef>
            </a:pPr>
            <a:r>
              <a:rPr lang="en-US" dirty="0"/>
              <a:t> </a:t>
            </a:r>
          </a:p>
          <a:p>
            <a:pPr eaLnBrk="1" hangingPunct="1">
              <a:spcBef>
                <a:spcPct val="0"/>
              </a:spcBef>
            </a:pPr>
            <a:r>
              <a:rPr lang="en-US" dirty="0"/>
              <a:t>Adolescent population</a:t>
            </a:r>
          </a:p>
          <a:p>
            <a:pPr eaLnBrk="1" hangingPunct="1">
              <a:spcBef>
                <a:spcPct val="0"/>
              </a:spcBef>
            </a:pPr>
            <a:r>
              <a:rPr lang="en-US" dirty="0"/>
              <a:t> </a:t>
            </a:r>
          </a:p>
          <a:p>
            <a:pPr lvl="1" eaLnBrk="1" hangingPunct="1">
              <a:spcBef>
                <a:spcPct val="0"/>
              </a:spcBef>
            </a:pPr>
            <a:r>
              <a:rPr lang="en-US" dirty="0"/>
              <a:t>Between the 12-18 years old (can be used in slightly older or slightly younger, it’s not recommended.  Suggest to use other SPJs, HCR-20: Assessing Risk for Violence or the Early Assessment Risk List for Boys/Girls:  EARL-20B or EARL-21G)</a:t>
            </a:r>
          </a:p>
          <a:p>
            <a:pPr lvl="1" eaLnBrk="1" hangingPunct="1">
              <a:spcBef>
                <a:spcPct val="0"/>
              </a:spcBef>
            </a:pPr>
            <a:endParaRPr lang="en-US" dirty="0"/>
          </a:p>
          <a:p>
            <a:pPr lvl="1" eaLnBrk="1" hangingPunct="1">
              <a:spcBef>
                <a:spcPct val="0"/>
              </a:spcBef>
            </a:pPr>
            <a:r>
              <a:rPr lang="en-US" dirty="0"/>
              <a:t>Males and females (research has shown that many risk and protective factors are similar) (exceptions:  trauma, particularly sexual abuse, and caregiver disruption has greater impact on girls)</a:t>
            </a:r>
          </a:p>
          <a:p>
            <a:pPr lvl="1" eaLnBrk="1" hangingPunct="1">
              <a:spcBef>
                <a:spcPct val="0"/>
              </a:spcBef>
            </a:pPr>
            <a:endParaRPr lang="en-US" dirty="0"/>
          </a:p>
          <a:p>
            <a:pPr lvl="1" eaLnBrk="1" hangingPunct="1">
              <a:spcBef>
                <a:spcPct val="0"/>
              </a:spcBef>
            </a:pPr>
            <a:r>
              <a:rPr lang="en-US" dirty="0"/>
              <a:t>Juvenile justice system (context)</a:t>
            </a:r>
          </a:p>
          <a:p>
            <a:pPr lvl="1" eaLnBrk="1" hangingPunct="1">
              <a:spcBef>
                <a:spcPct val="0"/>
              </a:spcBef>
            </a:pPr>
            <a:endParaRPr lang="en-US" dirty="0"/>
          </a:p>
          <a:p>
            <a:pPr lvl="1" eaLnBrk="1" hangingPunct="1">
              <a:spcBef>
                <a:spcPct val="0"/>
              </a:spcBef>
            </a:pPr>
            <a:r>
              <a:rPr lang="en-US" dirty="0"/>
              <a:t>Psychiatric inpatient/outpatient (context)</a:t>
            </a:r>
          </a:p>
          <a:p>
            <a:pPr lvl="1" eaLnBrk="1" hangingPunct="1">
              <a:spcBef>
                <a:spcPct val="0"/>
              </a:spcBef>
            </a:pPr>
            <a:endParaRPr lang="en-US" dirty="0"/>
          </a:p>
          <a:p>
            <a:pPr lvl="1" eaLnBrk="1" hangingPunct="1">
              <a:spcBef>
                <a:spcPct val="0"/>
              </a:spcBef>
            </a:pPr>
            <a:r>
              <a:rPr lang="en-US" dirty="0"/>
              <a:t>Educational settings (context) (helpful w/ bullies who can become future adult criminals; will be drawn out due to anti-bullying legislation; intervene here)</a:t>
            </a:r>
          </a:p>
          <a:p>
            <a:pPr lvl="1" eaLnBrk="1" hangingPunct="1">
              <a:spcBef>
                <a:spcPct val="0"/>
              </a:spcBef>
            </a:pPr>
            <a:endParaRPr lang="en-US" dirty="0"/>
          </a:p>
          <a:p>
            <a:pPr lvl="1" eaLnBrk="1" hangingPunct="1">
              <a:spcBef>
                <a:spcPct val="0"/>
              </a:spcBef>
            </a:pPr>
            <a:r>
              <a:rPr lang="en-US" dirty="0"/>
              <a:t>Minority youth (not a lot of studies done; however, it was found that items and ratings work with minority</a:t>
            </a:r>
            <a:r>
              <a:rPr lang="en-US" baseline="0" dirty="0"/>
              <a:t> youth.)</a:t>
            </a:r>
          </a:p>
          <a:p>
            <a:pPr lvl="1" eaLnBrk="1" hangingPunct="1">
              <a:spcBef>
                <a:spcPct val="0"/>
              </a:spcBef>
            </a:pPr>
            <a:r>
              <a:rPr lang="en-US" dirty="0"/>
              <a:t>Not systematically biased against minority youth, esp. African American and Hispanic)</a:t>
            </a:r>
          </a:p>
        </p:txBody>
      </p:sp>
      <p:sp>
        <p:nvSpPr>
          <p:cNvPr id="2765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71F1205-9B66-4B05-B927-8496DC8C075F}" type="slidenum">
              <a:rPr lang="en-US" smtClean="0"/>
              <a:pPr fontAlgn="base">
                <a:spcBef>
                  <a:spcPct val="0"/>
                </a:spcBef>
                <a:spcAft>
                  <a:spcPct val="0"/>
                </a:spcAft>
                <a:defRPr/>
              </a:pPr>
              <a:t>156</a:t>
            </a:fld>
            <a:endParaRPr lang="en-US" dirty="0"/>
          </a:p>
        </p:txBody>
      </p:sp>
    </p:spTree>
    <p:extLst>
      <p:ext uri="{BB962C8B-B14F-4D97-AF65-F5344CB8AC3E}">
        <p14:creationId xmlns:p14="http://schemas.microsoft.com/office/powerpoint/2010/main" val="22612931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F23DB758-DAD0-4948-B395-AD46B1CD3D39}" type="slidenum">
              <a:rPr lang="en-US"/>
              <a:pPr/>
              <a:t>157</a:t>
            </a:fld>
            <a:endParaRPr lang="en-US" dirty="0"/>
          </a:p>
        </p:txBody>
      </p:sp>
      <p:sp>
        <p:nvSpPr>
          <p:cNvPr id="16385"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6386"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5356533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Considerations/Limitations</a:t>
            </a:r>
          </a:p>
          <a:p>
            <a:pPr eaLnBrk="1" hangingPunct="1">
              <a:spcBef>
                <a:spcPct val="0"/>
              </a:spcBef>
            </a:pPr>
            <a:r>
              <a:rPr lang="en-US" dirty="0"/>
              <a:t> </a:t>
            </a:r>
          </a:p>
          <a:p>
            <a:pPr eaLnBrk="1" hangingPunct="1">
              <a:spcBef>
                <a:spcPct val="0"/>
              </a:spcBef>
            </a:pPr>
            <a:r>
              <a:rPr lang="en-US" dirty="0"/>
              <a:t>Might not be appropriate for assessing targeted violence (threat of harm to an identified or identifiable person; this requires different approach.  Targeted: objective is to appraise whether youth is on path toward violent act against a person or entity, not just whether he may be violent in </a:t>
            </a:r>
            <a:r>
              <a:rPr lang="en-US" b="1" dirty="0"/>
              <a:t>general</a:t>
            </a:r>
            <a:r>
              <a:rPr lang="en-US" dirty="0"/>
              <a:t>.)</a:t>
            </a:r>
          </a:p>
          <a:p>
            <a:pPr eaLnBrk="1" hangingPunct="1">
              <a:spcBef>
                <a:spcPct val="0"/>
              </a:spcBef>
            </a:pPr>
            <a:endParaRPr lang="en-US" dirty="0"/>
          </a:p>
          <a:p>
            <a:pPr eaLnBrk="1" hangingPunct="1">
              <a:spcBef>
                <a:spcPct val="0"/>
              </a:spcBef>
            </a:pPr>
            <a:r>
              <a:rPr lang="en-US" dirty="0"/>
              <a:t>Important to re-assess at regular intervals (focus primarily on changes that have occurred in dynamic risk factors, individual or social/contextual, that might lessen or exacerbate risk; important for youth identified as high risk or preceding any transitional stage, transfer to community w/ less supervision)</a:t>
            </a:r>
          </a:p>
          <a:p>
            <a:pPr eaLnBrk="1" hangingPunct="1">
              <a:spcBef>
                <a:spcPct val="0"/>
              </a:spcBef>
            </a:pPr>
            <a:endParaRPr lang="en-US" dirty="0"/>
          </a:p>
          <a:p>
            <a:pPr eaLnBrk="1" hangingPunct="1">
              <a:spcBef>
                <a:spcPct val="0"/>
              </a:spcBef>
            </a:pPr>
            <a:r>
              <a:rPr lang="en-US" dirty="0"/>
              <a:t>Most research has been done with males (if a risk factor is known to apply differently to males vs. females, it is noted in the specific item description in the Professional Manual)</a:t>
            </a:r>
          </a:p>
          <a:p>
            <a:pPr eaLnBrk="1" hangingPunct="1">
              <a:spcBef>
                <a:spcPct val="0"/>
              </a:spcBef>
            </a:pPr>
            <a:endParaRPr lang="en-US" dirty="0"/>
          </a:p>
          <a:p>
            <a:pPr eaLnBrk="1" hangingPunct="1">
              <a:spcBef>
                <a:spcPct val="0"/>
              </a:spcBef>
            </a:pPr>
            <a:r>
              <a:rPr lang="en-US" dirty="0"/>
              <a:t>User qualification important (must be used by professionals with expertise in conducting individual assessments, in child/adolescent development, and in youth violence)</a:t>
            </a:r>
          </a:p>
          <a:p>
            <a:pPr eaLnBrk="1" hangingPunct="1">
              <a:spcBef>
                <a:spcPct val="0"/>
              </a:spcBef>
            </a:pPr>
            <a:endParaRPr lang="en-US" dirty="0"/>
          </a:p>
          <a:p>
            <a:pPr eaLnBrk="1" hangingPunct="1">
              <a:spcBef>
                <a:spcPct val="0"/>
              </a:spcBef>
            </a:pPr>
            <a:r>
              <a:rPr lang="en-US" dirty="0"/>
              <a:t>Use additional sources to rate items (self report, parent/guardian reports, teacher reports, social worker reports, police reports, probation reports, psychological and psychiatric evaluations, school records, juvenile justice records, mental health and/or medical records)</a:t>
            </a:r>
          </a:p>
        </p:txBody>
      </p:sp>
      <p:sp>
        <p:nvSpPr>
          <p:cNvPr id="2867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BABD9D1-2464-4965-BB58-BC2D9FCA19DC}" type="slidenum">
              <a:rPr lang="en-US" smtClean="0"/>
              <a:pPr fontAlgn="base">
                <a:spcBef>
                  <a:spcPct val="0"/>
                </a:spcBef>
                <a:spcAft>
                  <a:spcPct val="0"/>
                </a:spcAft>
                <a:defRPr/>
              </a:pPr>
              <a:t>158</a:t>
            </a:fld>
            <a:endParaRPr lang="en-US" dirty="0"/>
          </a:p>
        </p:txBody>
      </p:sp>
    </p:spTree>
    <p:extLst>
      <p:ext uri="{BB962C8B-B14F-4D97-AF65-F5344CB8AC3E}">
        <p14:creationId xmlns:p14="http://schemas.microsoft.com/office/powerpoint/2010/main" val="39369810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4301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a:t>SAVRY Structure (cont’d)</a:t>
            </a:r>
          </a:p>
          <a:p>
            <a:pPr eaLnBrk="1" hangingPunct="1">
              <a:spcBef>
                <a:spcPct val="0"/>
              </a:spcBef>
            </a:pPr>
            <a:r>
              <a:rPr lang="en-US" dirty="0"/>
              <a:t> </a:t>
            </a:r>
          </a:p>
          <a:p>
            <a:pPr eaLnBrk="1" hangingPunct="1">
              <a:spcBef>
                <a:spcPct val="0"/>
              </a:spcBef>
            </a:pPr>
            <a:r>
              <a:rPr lang="en-US" dirty="0"/>
              <a:t>24 Risk Items</a:t>
            </a:r>
          </a:p>
          <a:p>
            <a:pPr eaLnBrk="1" hangingPunct="1">
              <a:spcBef>
                <a:spcPct val="0"/>
              </a:spcBef>
            </a:pPr>
            <a:r>
              <a:rPr lang="en-US" dirty="0"/>
              <a:t> </a:t>
            </a:r>
          </a:p>
          <a:p>
            <a:pPr lvl="1" eaLnBrk="1" hangingPunct="1">
              <a:spcBef>
                <a:spcPct val="0"/>
              </a:spcBef>
            </a:pPr>
            <a:r>
              <a:rPr lang="en-US" dirty="0"/>
              <a:t>Historical (looks at prior episodes of violence)</a:t>
            </a:r>
          </a:p>
          <a:p>
            <a:pPr lvl="1" eaLnBrk="1" hangingPunct="1">
              <a:spcBef>
                <a:spcPct val="0"/>
              </a:spcBef>
            </a:pPr>
            <a:endParaRPr lang="en-US" dirty="0"/>
          </a:p>
          <a:p>
            <a:pPr lvl="1" eaLnBrk="1" hangingPunct="1">
              <a:spcBef>
                <a:spcPct val="0"/>
              </a:spcBef>
            </a:pPr>
            <a:r>
              <a:rPr lang="en-US" dirty="0"/>
              <a:t>Social/contextual (looks at influence of interpersonal relationships, connection to social institutions, and the environment)</a:t>
            </a:r>
          </a:p>
          <a:p>
            <a:pPr lvl="1" eaLnBrk="1" hangingPunct="1">
              <a:spcBef>
                <a:spcPct val="0"/>
              </a:spcBef>
            </a:pPr>
            <a:endParaRPr lang="en-US" dirty="0"/>
          </a:p>
          <a:p>
            <a:pPr lvl="1" eaLnBrk="1" hangingPunct="1">
              <a:spcBef>
                <a:spcPct val="0"/>
              </a:spcBef>
            </a:pPr>
            <a:r>
              <a:rPr lang="en-US" dirty="0"/>
              <a:t>Individual/clinical (looks at youth’s attitudes and key aspects of psychological and behavioral functioning)</a:t>
            </a:r>
          </a:p>
          <a:p>
            <a:pPr eaLnBrk="1" hangingPunct="1">
              <a:spcBef>
                <a:spcPct val="0"/>
              </a:spcBef>
            </a:pPr>
            <a:r>
              <a:rPr lang="en-US" dirty="0"/>
              <a:t> </a:t>
            </a:r>
          </a:p>
          <a:p>
            <a:pPr eaLnBrk="1" hangingPunct="1">
              <a:spcBef>
                <a:spcPct val="0"/>
              </a:spcBef>
            </a:pPr>
            <a:r>
              <a:rPr lang="en-US" dirty="0"/>
              <a:t>6 Protective Factor Items (factors that can reduce the negative impact of (i.e., buffer) a risk factor or otherwise act to diminish the probability of a violent outcome)  Examples:  strong social support; strong</a:t>
            </a:r>
            <a:r>
              <a:rPr lang="en-US" baseline="0" dirty="0"/>
              <a:t> attachment &amp; bonds; resilient personality traits.</a:t>
            </a:r>
            <a:endParaRPr lang="en-US" dirty="0"/>
          </a:p>
          <a:p>
            <a:pPr eaLnBrk="1" hangingPunct="1">
              <a:spcBef>
                <a:spcPct val="0"/>
              </a:spcBef>
            </a:pPr>
            <a:r>
              <a:rPr lang="en-US" dirty="0"/>
              <a:t> </a:t>
            </a:r>
          </a:p>
          <a:p>
            <a:pPr eaLnBrk="1" hangingPunct="1">
              <a:spcBef>
                <a:spcPct val="0"/>
              </a:spcBef>
            </a:pPr>
            <a:r>
              <a:rPr lang="en-US" dirty="0"/>
              <a:t>Additional Risk Factors (evaluator can list additional factors or situational variables that come up during the assessment that are not listed in any of the risk items or protective factors:  example: severe pattern of animal cruelty (not enough research linking animal cruelty to violence to warrant it’s own item)</a:t>
            </a:r>
          </a:p>
        </p:txBody>
      </p:sp>
      <p:sp>
        <p:nvSpPr>
          <p:cNvPr id="30724"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F721191-3CBC-4758-BE03-9727BB854C58}" type="slidenum">
              <a:rPr lang="en-US" smtClean="0"/>
              <a:pPr fontAlgn="base">
                <a:spcBef>
                  <a:spcPct val="0"/>
                </a:spcBef>
                <a:spcAft>
                  <a:spcPct val="0"/>
                </a:spcAft>
                <a:defRPr/>
              </a:pPr>
              <a:t>159</a:t>
            </a:fld>
            <a:endParaRPr lang="en-US" dirty="0"/>
          </a:p>
        </p:txBody>
      </p:sp>
    </p:spTree>
    <p:extLst>
      <p:ext uri="{BB962C8B-B14F-4D97-AF65-F5344CB8AC3E}">
        <p14:creationId xmlns:p14="http://schemas.microsoft.com/office/powerpoint/2010/main" val="105789360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D734139-F728-417C-AA72-97C9AB86E208}" type="slidenum">
              <a:rPr lang="en-US"/>
              <a:pPr/>
              <a:t>160</a:t>
            </a:fld>
            <a:endParaRPr lang="en-US" dirty="0"/>
          </a:p>
        </p:txBody>
      </p:sp>
      <p:sp>
        <p:nvSpPr>
          <p:cNvPr id="17409"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7410"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8280041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SAVRY Structure (cont’d)</a:t>
            </a:r>
          </a:p>
          <a:p>
            <a:r>
              <a:rPr lang="en-US" dirty="0"/>
              <a:t>Risk Items—3 level rating structure (not assigned numerical value; no specified cutoff scores, no data available about degree to which SAVRY rated items correspond to percentile rankings or relative base rate position (at, above, below) for specified reference groups)</a:t>
            </a:r>
          </a:p>
          <a:p>
            <a:endParaRPr lang="en-US" dirty="0"/>
          </a:p>
          <a:p>
            <a:pPr lvl="1"/>
            <a:r>
              <a:rPr lang="en-US" dirty="0"/>
              <a:t>Low (when the characteristics or circumstances are not present)</a:t>
            </a:r>
          </a:p>
          <a:p>
            <a:pPr lvl="1"/>
            <a:r>
              <a:rPr lang="en-US" dirty="0"/>
              <a:t>Moderate (risk factor is present to some degree and/or is not severe enough or causes only minor impairment)</a:t>
            </a:r>
          </a:p>
          <a:p>
            <a:pPr lvl="1"/>
            <a:r>
              <a:rPr lang="en-US" dirty="0"/>
              <a:t>High (if the characteristic is prominent and/or is severe or causes significant impairment)</a:t>
            </a:r>
          </a:p>
        </p:txBody>
      </p:sp>
      <p:sp>
        <p:nvSpPr>
          <p:cNvPr id="3174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FE9031C-B7E9-46AF-8E8D-DF2A685CC8A3}" type="slidenum">
              <a:rPr lang="en-US" smtClean="0"/>
              <a:pPr fontAlgn="base">
                <a:spcBef>
                  <a:spcPct val="0"/>
                </a:spcBef>
                <a:spcAft>
                  <a:spcPct val="0"/>
                </a:spcAft>
                <a:defRPr/>
              </a:pPr>
              <a:t>161</a:t>
            </a:fld>
            <a:endParaRPr lang="en-US" dirty="0"/>
          </a:p>
        </p:txBody>
      </p:sp>
    </p:spTree>
    <p:extLst>
      <p:ext uri="{BB962C8B-B14F-4D97-AF65-F5344CB8AC3E}">
        <p14:creationId xmlns:p14="http://schemas.microsoft.com/office/powerpoint/2010/main" val="878422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45059"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SAVRY Structure (cont’d)</a:t>
            </a:r>
          </a:p>
          <a:p>
            <a:endParaRPr lang="en-US" dirty="0"/>
          </a:p>
          <a:p>
            <a:r>
              <a:rPr lang="en-US" dirty="0"/>
              <a:t>Protective Factor Items—2 level rating structure (the evaluator must consider whether the factor has been active or present during the preceding year)</a:t>
            </a:r>
          </a:p>
          <a:p>
            <a:pPr lvl="1"/>
            <a:r>
              <a:rPr lang="en-US" dirty="0"/>
              <a:t>Present</a:t>
            </a:r>
          </a:p>
          <a:p>
            <a:pPr lvl="1"/>
            <a:r>
              <a:rPr lang="en-US" dirty="0"/>
              <a:t>Absent</a:t>
            </a:r>
          </a:p>
          <a:p>
            <a:pPr lvl="1"/>
            <a:endParaRPr lang="en-US" dirty="0"/>
          </a:p>
        </p:txBody>
      </p:sp>
      <p:sp>
        <p:nvSpPr>
          <p:cNvPr id="32772"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E19F0CD5-836A-40D0-B2AC-30688532BD44}" type="slidenum">
              <a:rPr lang="en-US" smtClean="0"/>
              <a:pPr fontAlgn="base">
                <a:spcBef>
                  <a:spcPct val="0"/>
                </a:spcBef>
                <a:spcAft>
                  <a:spcPct val="0"/>
                </a:spcAft>
                <a:defRPr/>
              </a:pPr>
              <a:t>162</a:t>
            </a:fld>
            <a:endParaRPr lang="en-US" dirty="0"/>
          </a:p>
        </p:txBody>
      </p:sp>
    </p:spTree>
    <p:extLst>
      <p:ext uri="{BB962C8B-B14F-4D97-AF65-F5344CB8AC3E}">
        <p14:creationId xmlns:p14="http://schemas.microsoft.com/office/powerpoint/2010/main" val="28202961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491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Historical Risk Factors (is based on past behavior or experiences, they are generally static and not subject to change. History is important because it shares a link to recidivism)</a:t>
            </a:r>
          </a:p>
          <a:p>
            <a:pPr eaLnBrk="1" hangingPunct="1"/>
            <a:endParaRPr lang="en-US" dirty="0"/>
          </a:p>
          <a:p>
            <a:r>
              <a:rPr lang="en-US" dirty="0"/>
              <a:t>History of Violence (prior violent behavior, looking at frequency and  severity not just criminal history)</a:t>
            </a:r>
          </a:p>
          <a:p>
            <a:r>
              <a:rPr lang="en-US" dirty="0"/>
              <a:t>History of Nonviolent Offending (anti-social behavior and/or prior arrests, linked to violence, however not a good predictor of severity of subsequent violence)</a:t>
            </a:r>
          </a:p>
          <a:p>
            <a:r>
              <a:rPr lang="en-US" dirty="0"/>
              <a:t>Early Initiation of Violence (earlier onset greater overall frequency of violence)</a:t>
            </a:r>
          </a:p>
          <a:p>
            <a:r>
              <a:rPr lang="en-US" dirty="0"/>
              <a:t>Past Supervision/Intervention Failures (failed to comply with rules and expectations of correctional and mental health services, or failure to comply with court order)</a:t>
            </a:r>
          </a:p>
          <a:p>
            <a:r>
              <a:rPr lang="en-US" dirty="0"/>
              <a:t>History of Self-Harm or Suicide Attempts (history of suicide attempts or self harm linked to future violence)</a:t>
            </a:r>
          </a:p>
          <a:p>
            <a:r>
              <a:rPr lang="en-US" dirty="0"/>
              <a:t>Exposure to Violence in the Home (not directly involved but witnessed, family discord, conflict, violent relationships, aggression. Consider aggression as an acceptable method for dealing with interpersonal conflict, violence is reinforced)</a:t>
            </a:r>
          </a:p>
          <a:p>
            <a:r>
              <a:rPr lang="en-US" dirty="0"/>
              <a:t>Childhood History of Maltreatment (being a victim of abuse induces predisposing experiences, physical abuse, neglect)</a:t>
            </a:r>
          </a:p>
          <a:p>
            <a:r>
              <a:rPr lang="en-US" dirty="0"/>
              <a:t>Parental/Caregiver Criminality (parental antisocial behavior and maladjustment within the family system, parental criminality increases risk for violent crime of the child)</a:t>
            </a:r>
          </a:p>
          <a:p>
            <a:r>
              <a:rPr lang="en-US" dirty="0"/>
              <a:t>Early Caregiver Disruption (early separation from parents or caregivers associated with higher risk for violence, living in a broken or single parent home)</a:t>
            </a:r>
          </a:p>
          <a:p>
            <a:r>
              <a:rPr lang="en-US" dirty="0"/>
              <a:t>Poor School Achievement  (academic failure beginning in the elementary grades is associated with an increased risk for later violence and delinquency)</a:t>
            </a:r>
          </a:p>
        </p:txBody>
      </p:sp>
      <p:sp>
        <p:nvSpPr>
          <p:cNvPr id="4" name="Slide Number Placeholder 3"/>
          <p:cNvSpPr>
            <a:spLocks noGrp="1"/>
          </p:cNvSpPr>
          <p:nvPr>
            <p:ph type="sldNum" sz="quarter" idx="5"/>
          </p:nvPr>
        </p:nvSpPr>
        <p:spPr/>
        <p:txBody>
          <a:bodyPr/>
          <a:lstStyle/>
          <a:p>
            <a:pPr>
              <a:defRPr/>
            </a:pPr>
            <a:fld id="{70396424-420D-4D3D-8ACB-97179A686B21}" type="slidenum">
              <a:rPr lang="en-US" smtClean="0"/>
              <a:pPr>
                <a:defRPr/>
              </a:pPr>
              <a:t>164</a:t>
            </a:fld>
            <a:endParaRPr lang="en-US" dirty="0"/>
          </a:p>
        </p:txBody>
      </p:sp>
    </p:spTree>
    <p:extLst>
      <p:ext uri="{BB962C8B-B14F-4D97-AF65-F5344CB8AC3E}">
        <p14:creationId xmlns:p14="http://schemas.microsoft.com/office/powerpoint/2010/main" val="7431242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6FB2D09-8EA5-41FF-BE2F-98B6B51110CE}" type="slidenum">
              <a:rPr lang="en-US"/>
              <a:pPr/>
              <a:t>165</a:t>
            </a:fld>
            <a:endParaRPr lang="en-US" dirty="0"/>
          </a:p>
        </p:txBody>
      </p:sp>
      <p:sp>
        <p:nvSpPr>
          <p:cNvPr id="19457"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58"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3059964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6FB2D09-8EA5-41FF-BE2F-98B6B51110CE}" type="slidenum">
              <a:rPr lang="en-US"/>
              <a:pPr/>
              <a:t>166</a:t>
            </a:fld>
            <a:endParaRPr lang="en-US" dirty="0"/>
          </a:p>
        </p:txBody>
      </p:sp>
      <p:sp>
        <p:nvSpPr>
          <p:cNvPr id="19457"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9458"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6758153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510CF5-6636-45BC-80D9-C913E14CC93A}" type="slidenum">
              <a:rPr lang="en-US"/>
              <a:pPr/>
              <a:t>167</a:t>
            </a:fld>
            <a:endParaRPr lang="en-US" dirty="0"/>
          </a:p>
        </p:txBody>
      </p:sp>
      <p:sp>
        <p:nvSpPr>
          <p:cNvPr id="20481"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1847696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510CF5-6636-45BC-80D9-C913E14CC93A}" type="slidenum">
              <a:rPr lang="en-US"/>
              <a:pPr/>
              <a:t>168</a:t>
            </a:fld>
            <a:endParaRPr lang="en-US" dirty="0"/>
          </a:p>
        </p:txBody>
      </p:sp>
      <p:sp>
        <p:nvSpPr>
          <p:cNvPr id="20481"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4134546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D510CF5-6636-45BC-80D9-C913E14CC93A}" type="slidenum">
              <a:rPr lang="en-US"/>
              <a:pPr/>
              <a:t>169</a:t>
            </a:fld>
            <a:endParaRPr lang="en-US" dirty="0"/>
          </a:p>
        </p:txBody>
      </p:sp>
      <p:sp>
        <p:nvSpPr>
          <p:cNvPr id="20481"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0482"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258761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C479350-AE32-48ED-AC71-35620F86F269}" type="slidenum">
              <a:rPr lang="en-US"/>
              <a:pPr/>
              <a:t>170</a:t>
            </a:fld>
            <a:endParaRPr lang="en-US" dirty="0"/>
          </a:p>
        </p:txBody>
      </p:sp>
      <p:sp>
        <p:nvSpPr>
          <p:cNvPr id="21505"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731888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C479350-AE32-48ED-AC71-35620F86F269}" type="slidenum">
              <a:rPr lang="en-US"/>
              <a:pPr/>
              <a:t>171</a:t>
            </a:fld>
            <a:endParaRPr lang="en-US" dirty="0"/>
          </a:p>
        </p:txBody>
      </p:sp>
      <p:sp>
        <p:nvSpPr>
          <p:cNvPr id="21505"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8676954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AC479350-AE32-48ED-AC71-35620F86F269}" type="slidenum">
              <a:rPr lang="en-US"/>
              <a:pPr/>
              <a:t>172</a:t>
            </a:fld>
            <a:endParaRPr lang="en-US" dirty="0"/>
          </a:p>
        </p:txBody>
      </p:sp>
      <p:sp>
        <p:nvSpPr>
          <p:cNvPr id="21505"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1506"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584504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EE4F02B-A1F2-4E22-89A4-5078D8DC6D4C}" type="slidenum">
              <a:rPr lang="en-US"/>
              <a:pPr/>
              <a:t>173</a:t>
            </a:fld>
            <a:endParaRPr lang="en-US" dirty="0"/>
          </a:p>
        </p:txBody>
      </p:sp>
      <p:sp>
        <p:nvSpPr>
          <p:cNvPr id="22529"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29513979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BEE4F02B-A1F2-4E22-89A4-5078D8DC6D4C}" type="slidenum">
              <a:rPr lang="en-US"/>
              <a:pPr/>
              <a:t>174</a:t>
            </a:fld>
            <a:endParaRPr lang="en-US" dirty="0"/>
          </a:p>
        </p:txBody>
      </p:sp>
      <p:sp>
        <p:nvSpPr>
          <p:cNvPr id="22529"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2530"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06511586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4725" y="704850"/>
            <a:ext cx="5222875" cy="3481388"/>
          </a:xfrm>
        </p:spPr>
      </p:sp>
      <p:sp>
        <p:nvSpPr>
          <p:cNvPr id="3" name="Notes Placeholder 2"/>
          <p:cNvSpPr>
            <a:spLocks noGrp="1"/>
          </p:cNvSpPr>
          <p:nvPr>
            <p:ph type="body" idx="1"/>
          </p:nvPr>
        </p:nvSpPr>
        <p:spPr/>
        <p:txBody>
          <a:bodyPr>
            <a:normAutofit/>
          </a:bodyPr>
          <a:lstStyle/>
          <a:p>
            <a:r>
              <a:rPr lang="en-US" dirty="0"/>
              <a:t>These factors</a:t>
            </a:r>
            <a:r>
              <a:rPr lang="en-US" baseline="0" dirty="0"/>
              <a:t> look at the adolescent’s relationships and environment around them.</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175</a:t>
            </a:fld>
            <a:endParaRPr lang="en-US" dirty="0"/>
          </a:p>
        </p:txBody>
      </p:sp>
    </p:spTree>
    <p:extLst>
      <p:ext uri="{BB962C8B-B14F-4D97-AF65-F5344CB8AC3E}">
        <p14:creationId xmlns:p14="http://schemas.microsoft.com/office/powerpoint/2010/main" val="331123311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FEABF89-D6AC-4057-8C88-A5E641B94F6B}" type="slidenum">
              <a:rPr lang="en-US"/>
              <a:pPr/>
              <a:t>176</a:t>
            </a:fld>
            <a:endParaRPr lang="en-US" dirty="0"/>
          </a:p>
        </p:txBody>
      </p:sp>
      <p:sp>
        <p:nvSpPr>
          <p:cNvPr id="2355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86968652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FEABF89-D6AC-4057-8C88-A5E641B94F6B}" type="slidenum">
              <a:rPr lang="en-US"/>
              <a:pPr/>
              <a:t>177</a:t>
            </a:fld>
            <a:endParaRPr lang="en-US" dirty="0"/>
          </a:p>
        </p:txBody>
      </p:sp>
      <p:sp>
        <p:nvSpPr>
          <p:cNvPr id="2355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40415894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8FEABF89-D6AC-4057-8C88-A5E641B94F6B}" type="slidenum">
              <a:rPr lang="en-US"/>
              <a:pPr/>
              <a:t>178</a:t>
            </a:fld>
            <a:endParaRPr lang="en-US" dirty="0"/>
          </a:p>
        </p:txBody>
      </p:sp>
      <p:sp>
        <p:nvSpPr>
          <p:cNvPr id="2355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72481572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9B7E21C-D965-4E3B-8C5A-1682991F19E9}" type="slidenum">
              <a:rPr lang="en-US"/>
              <a:pPr/>
              <a:t>179</a:t>
            </a:fld>
            <a:endParaRPr lang="en-US" dirty="0"/>
          </a:p>
        </p:txBody>
      </p:sp>
      <p:sp>
        <p:nvSpPr>
          <p:cNvPr id="24577"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56279221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9B7E21C-D965-4E3B-8C5A-1682991F19E9}" type="slidenum">
              <a:rPr lang="en-US"/>
              <a:pPr/>
              <a:t>180</a:t>
            </a:fld>
            <a:endParaRPr lang="en-US" dirty="0"/>
          </a:p>
        </p:txBody>
      </p:sp>
      <p:sp>
        <p:nvSpPr>
          <p:cNvPr id="24577"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98532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D9B7E21C-D965-4E3B-8C5A-1682991F19E9}" type="slidenum">
              <a:rPr lang="en-US"/>
              <a:pPr/>
              <a:t>181</a:t>
            </a:fld>
            <a:endParaRPr lang="en-US" dirty="0"/>
          </a:p>
        </p:txBody>
      </p:sp>
      <p:sp>
        <p:nvSpPr>
          <p:cNvPr id="24577"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4578"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4286516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4725" y="704850"/>
            <a:ext cx="5222875" cy="3481388"/>
          </a:xfrm>
        </p:spPr>
      </p:sp>
      <p:sp>
        <p:nvSpPr>
          <p:cNvPr id="3" name="Notes Placeholder 2"/>
          <p:cNvSpPr>
            <a:spLocks noGrp="1"/>
          </p:cNvSpPr>
          <p:nvPr>
            <p:ph type="body" idx="1"/>
          </p:nvPr>
        </p:nvSpPr>
        <p:spPr/>
        <p:txBody>
          <a:bodyPr>
            <a:normAutofit/>
          </a:bodyPr>
          <a:lstStyle/>
          <a:p>
            <a:r>
              <a:rPr lang="en-US" dirty="0"/>
              <a:t>These factors analyze</a:t>
            </a:r>
            <a:r>
              <a:rPr lang="en-US" baseline="0" dirty="0"/>
              <a:t> the individual’s general attitude, as well as important psychological and behavioral aspects of functioning.</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182</a:t>
            </a:fld>
            <a:endParaRPr lang="en-US" dirty="0"/>
          </a:p>
        </p:txBody>
      </p:sp>
    </p:spTree>
    <p:extLst>
      <p:ext uri="{BB962C8B-B14F-4D97-AF65-F5344CB8AC3E}">
        <p14:creationId xmlns:p14="http://schemas.microsoft.com/office/powerpoint/2010/main" val="7042142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C63D5EB-C3D1-4637-921D-C1542E63DF3D}" type="slidenum">
              <a:rPr lang="en-US"/>
              <a:pPr/>
              <a:t>183</a:t>
            </a:fld>
            <a:endParaRPr lang="en-US" dirty="0"/>
          </a:p>
        </p:txBody>
      </p:sp>
      <p:sp>
        <p:nvSpPr>
          <p:cNvPr id="25601"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66912511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C63D5EB-C3D1-4637-921D-C1542E63DF3D}" type="slidenum">
              <a:rPr lang="en-US"/>
              <a:pPr/>
              <a:t>184</a:t>
            </a:fld>
            <a:endParaRPr lang="en-US" dirty="0"/>
          </a:p>
        </p:txBody>
      </p:sp>
      <p:sp>
        <p:nvSpPr>
          <p:cNvPr id="25601"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67207594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3C63D5EB-C3D1-4637-921D-C1542E63DF3D}" type="slidenum">
              <a:rPr lang="en-US"/>
              <a:pPr/>
              <a:t>185</a:t>
            </a:fld>
            <a:endParaRPr lang="en-US" dirty="0"/>
          </a:p>
        </p:txBody>
      </p:sp>
      <p:sp>
        <p:nvSpPr>
          <p:cNvPr id="25601"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2"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7666812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7E0F0AE-8EEC-4289-A48C-75A1FCF61DF1}" type="slidenum">
              <a:rPr lang="en-US"/>
              <a:pPr/>
              <a:t>186</a:t>
            </a:fld>
            <a:endParaRPr lang="en-US" dirty="0"/>
          </a:p>
        </p:txBody>
      </p:sp>
      <p:sp>
        <p:nvSpPr>
          <p:cNvPr id="26625"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0603136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7E0F0AE-8EEC-4289-A48C-75A1FCF61DF1}" type="slidenum">
              <a:rPr lang="en-US"/>
              <a:pPr/>
              <a:t>187</a:t>
            </a:fld>
            <a:endParaRPr lang="en-US" dirty="0"/>
          </a:p>
        </p:txBody>
      </p:sp>
      <p:sp>
        <p:nvSpPr>
          <p:cNvPr id="26625"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7005858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27E0F0AE-8EEC-4289-A48C-75A1FCF61DF1}" type="slidenum">
              <a:rPr lang="en-US"/>
              <a:pPr/>
              <a:t>188</a:t>
            </a:fld>
            <a:endParaRPr lang="en-US" dirty="0"/>
          </a:p>
        </p:txBody>
      </p:sp>
      <p:sp>
        <p:nvSpPr>
          <p:cNvPr id="26625"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6626"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0939723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14C1B2-ABA0-4DE3-B9FD-3E4D2DA335B2}" type="slidenum">
              <a:rPr lang="en-US"/>
              <a:pPr/>
              <a:t>189</a:t>
            </a:fld>
            <a:endParaRPr lang="en-US" dirty="0"/>
          </a:p>
        </p:txBody>
      </p:sp>
      <p:sp>
        <p:nvSpPr>
          <p:cNvPr id="27649"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06976988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0C14C1B2-ABA0-4DE3-B9FD-3E4D2DA335B2}" type="slidenum">
              <a:rPr lang="en-US"/>
              <a:pPr/>
              <a:t>190</a:t>
            </a:fld>
            <a:endParaRPr lang="en-US" dirty="0"/>
          </a:p>
        </p:txBody>
      </p:sp>
      <p:sp>
        <p:nvSpPr>
          <p:cNvPr id="27649"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7650"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61778606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74725" y="704850"/>
            <a:ext cx="5222875" cy="3481388"/>
          </a:xfrm>
        </p:spPr>
      </p:sp>
      <p:sp>
        <p:nvSpPr>
          <p:cNvPr id="3" name="Notes Placeholder 2"/>
          <p:cNvSpPr>
            <a:spLocks noGrp="1"/>
          </p:cNvSpPr>
          <p:nvPr>
            <p:ph type="body" idx="1"/>
          </p:nvPr>
        </p:nvSpPr>
        <p:spPr/>
        <p:txBody>
          <a:bodyPr>
            <a:normAutofit/>
          </a:bodyPr>
          <a:lstStyle/>
          <a:p>
            <a:r>
              <a:rPr lang="en-US" dirty="0"/>
              <a:t>The protective</a:t>
            </a:r>
            <a:r>
              <a:rPr lang="en-US" baseline="0" dirty="0"/>
              <a:t> factors are considered a short of “buffer” and while the risk factors help professionals determine the likelihood of violence, the protective factors work to reduce their negative impact. In some instances, the factors in this section are also integrated into the youth’s treatment and/or intervention plan.</a:t>
            </a:r>
            <a:endParaRPr lang="en-US" dirty="0"/>
          </a:p>
        </p:txBody>
      </p:sp>
      <p:sp>
        <p:nvSpPr>
          <p:cNvPr id="4" name="Slide Number Placeholder 3"/>
          <p:cNvSpPr>
            <a:spLocks noGrp="1"/>
          </p:cNvSpPr>
          <p:nvPr>
            <p:ph type="sldNum" sz="quarter" idx="10"/>
          </p:nvPr>
        </p:nvSpPr>
        <p:spPr/>
        <p:txBody>
          <a:bodyPr/>
          <a:lstStyle/>
          <a:p>
            <a:fld id="{04566887-4D73-DB49-9CDD-0CABF9BA6E1E}" type="slidenum">
              <a:rPr lang="en-US" smtClean="0"/>
              <a:pPr/>
              <a:t>191</a:t>
            </a:fld>
            <a:endParaRPr lang="en-US" dirty="0"/>
          </a:p>
        </p:txBody>
      </p:sp>
    </p:spTree>
    <p:extLst>
      <p:ext uri="{BB962C8B-B14F-4D97-AF65-F5344CB8AC3E}">
        <p14:creationId xmlns:p14="http://schemas.microsoft.com/office/powerpoint/2010/main" val="15540525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552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Protective Factors (are used to appraise risk or be useful in treatment or intervention planning to enhance of facilitate risk reduction)</a:t>
            </a:r>
          </a:p>
        </p:txBody>
      </p:sp>
      <p:sp>
        <p:nvSpPr>
          <p:cNvPr id="4" name="Slide Number Placeholder 3"/>
          <p:cNvSpPr>
            <a:spLocks noGrp="1"/>
          </p:cNvSpPr>
          <p:nvPr>
            <p:ph type="sldNum" sz="quarter" idx="5"/>
          </p:nvPr>
        </p:nvSpPr>
        <p:spPr/>
        <p:txBody>
          <a:bodyPr/>
          <a:lstStyle/>
          <a:p>
            <a:pPr>
              <a:defRPr/>
            </a:pPr>
            <a:fld id="{E0C7DBCF-004F-4766-86A8-43D726D8E784}" type="slidenum">
              <a:rPr lang="en-US" smtClean="0"/>
              <a:pPr>
                <a:defRPr/>
              </a:pPr>
              <a:t>192</a:t>
            </a:fld>
            <a:endParaRPr lang="en-US" dirty="0"/>
          </a:p>
        </p:txBody>
      </p:sp>
    </p:spTree>
    <p:extLst>
      <p:ext uri="{BB962C8B-B14F-4D97-AF65-F5344CB8AC3E}">
        <p14:creationId xmlns:p14="http://schemas.microsoft.com/office/powerpoint/2010/main" val="70889426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193</a:t>
            </a:fld>
            <a:endParaRPr lang="en-US" dirty="0"/>
          </a:p>
        </p:txBody>
      </p:sp>
      <p:sp>
        <p:nvSpPr>
          <p:cNvPr id="2867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13502365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194</a:t>
            </a:fld>
            <a:endParaRPr lang="en-US" dirty="0"/>
          </a:p>
        </p:txBody>
      </p:sp>
      <p:sp>
        <p:nvSpPr>
          <p:cNvPr id="2867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42015255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195</a:t>
            </a:fld>
            <a:endParaRPr lang="en-US" dirty="0"/>
          </a:p>
        </p:txBody>
      </p:sp>
      <p:sp>
        <p:nvSpPr>
          <p:cNvPr id="2867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110137720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196</a:t>
            </a:fld>
            <a:endParaRPr lang="en-US" dirty="0"/>
          </a:p>
        </p:txBody>
      </p:sp>
      <p:sp>
        <p:nvSpPr>
          <p:cNvPr id="2867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29359319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197</a:t>
            </a:fld>
            <a:endParaRPr lang="en-US" dirty="0"/>
          </a:p>
        </p:txBody>
      </p:sp>
      <p:sp>
        <p:nvSpPr>
          <p:cNvPr id="2867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84530451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p:cNvSpPr>
            <a:spLocks noGrp="1" noChangeArrowheads="1"/>
          </p:cNvSpPr>
          <p:nvPr>
            <p:ph type="sldNum"/>
          </p:nvPr>
        </p:nvSpPr>
        <p:spPr>
          <a:ln/>
        </p:spPr>
        <p:txBody>
          <a:bodyPr/>
          <a:lstStyle/>
          <a:p>
            <a:fld id="{CE0485F6-2C6D-4A04-8B8C-D8972CE111C8}" type="slidenum">
              <a:rPr lang="en-US"/>
              <a:pPr/>
              <a:t>198</a:t>
            </a:fld>
            <a:endParaRPr lang="en-US" dirty="0"/>
          </a:p>
        </p:txBody>
      </p:sp>
      <p:sp>
        <p:nvSpPr>
          <p:cNvPr id="28673" name="Rectangle 1"/>
          <p:cNvSpPr txBox="1">
            <a:spLocks noGrp="1" noRot="1" noChangeAspect="1" noChangeArrowheads="1"/>
          </p:cNvSpPr>
          <p:nvPr>
            <p:ph type="sldImg"/>
          </p:nvPr>
        </p:nvSpPr>
        <p:spPr bwMode="auto">
          <a:xfrm>
            <a:off x="1182688" y="777875"/>
            <a:ext cx="5764212" cy="3841750"/>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8674" name="Rectangle 2"/>
          <p:cNvSpPr txBox="1">
            <a:spLocks noGrp="1" noChangeArrowheads="1"/>
          </p:cNvSpPr>
          <p:nvPr>
            <p:ph type="body" idx="1"/>
          </p:nvPr>
        </p:nvSpPr>
        <p:spPr bwMode="auto">
          <a:xfrm>
            <a:off x="813528" y="4865523"/>
            <a:ext cx="6503241" cy="461003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dirty="0"/>
          </a:p>
        </p:txBody>
      </p:sp>
    </p:spTree>
    <p:extLst>
      <p:ext uri="{BB962C8B-B14F-4D97-AF65-F5344CB8AC3E}">
        <p14:creationId xmlns:p14="http://schemas.microsoft.com/office/powerpoint/2010/main" val="363996219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573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r>
              <a:rPr lang="en-US" dirty="0"/>
              <a:t>Additional factors or situational variables may emerge that are important in understanding a person’s potential for future violence (these factors also should be considered and weighed when making final conclusions)</a:t>
            </a:r>
          </a:p>
        </p:txBody>
      </p:sp>
      <p:sp>
        <p:nvSpPr>
          <p:cNvPr id="4" name="Slide Number Placeholder 3"/>
          <p:cNvSpPr>
            <a:spLocks noGrp="1"/>
          </p:cNvSpPr>
          <p:nvPr>
            <p:ph type="sldNum" sz="quarter" idx="5"/>
          </p:nvPr>
        </p:nvSpPr>
        <p:spPr/>
        <p:txBody>
          <a:bodyPr/>
          <a:lstStyle/>
          <a:p>
            <a:pPr>
              <a:defRPr/>
            </a:pPr>
            <a:fld id="{A993A015-D49D-4D26-9CED-17929FB7F2F1}" type="slidenum">
              <a:rPr lang="en-US" smtClean="0"/>
              <a:pPr>
                <a:defRPr/>
              </a:pPr>
              <a:t>199</a:t>
            </a:fld>
            <a:endParaRPr lang="en-US" dirty="0"/>
          </a:p>
        </p:txBody>
      </p:sp>
    </p:spTree>
    <p:extLst>
      <p:ext uri="{BB962C8B-B14F-4D97-AF65-F5344CB8AC3E}">
        <p14:creationId xmlns:p14="http://schemas.microsoft.com/office/powerpoint/2010/main" val="3236564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xfrm>
            <a:off x="974725" y="704850"/>
            <a:ext cx="5222875" cy="3481388"/>
          </a:xfrm>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dirty="0"/>
              <a:t>Summary Risk Rating</a:t>
            </a:r>
          </a:p>
          <a:p>
            <a:r>
              <a:rPr lang="en-US" dirty="0"/>
              <a:t>Based on the results of the entire assessment (general correlation between the more risk factors present the higher the risk)</a:t>
            </a:r>
          </a:p>
          <a:p>
            <a:r>
              <a:rPr lang="en-US" dirty="0"/>
              <a:t>Number of scores is not a determinant</a:t>
            </a:r>
          </a:p>
          <a:p>
            <a:r>
              <a:rPr lang="en-US" dirty="0"/>
              <a:t>Risk rating is based upon professional judgment based on the case facts and research</a:t>
            </a:r>
          </a:p>
        </p:txBody>
      </p:sp>
      <p:sp>
        <p:nvSpPr>
          <p:cNvPr id="4" name="Slide Number Placeholder 3"/>
          <p:cNvSpPr>
            <a:spLocks noGrp="1"/>
          </p:cNvSpPr>
          <p:nvPr>
            <p:ph type="sldNum" sz="quarter" idx="5"/>
          </p:nvPr>
        </p:nvSpPr>
        <p:spPr/>
        <p:txBody>
          <a:bodyPr/>
          <a:lstStyle/>
          <a:p>
            <a:pPr>
              <a:defRPr/>
            </a:pPr>
            <a:fld id="{9F008D8D-18C5-47EC-B501-6F939FB0518B}" type="slidenum">
              <a:rPr lang="en-US" smtClean="0"/>
              <a:pPr>
                <a:defRPr/>
              </a:pPr>
              <a:t>200</a:t>
            </a:fld>
            <a:endParaRPr lang="en-US" dirty="0"/>
          </a:p>
        </p:txBody>
      </p:sp>
    </p:spTree>
    <p:extLst>
      <p:ext uri="{BB962C8B-B14F-4D97-AF65-F5344CB8AC3E}">
        <p14:creationId xmlns:p14="http://schemas.microsoft.com/office/powerpoint/2010/main" val="3474584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Are </a:t>
            </a:r>
          </a:p>
        </p:txBody>
      </p:sp>
      <p:sp>
        <p:nvSpPr>
          <p:cNvPr id="4" name="Slide Number Placeholder 3"/>
          <p:cNvSpPr>
            <a:spLocks noGrp="1"/>
          </p:cNvSpPr>
          <p:nvPr>
            <p:ph type="sldNum" sz="quarter" idx="10"/>
          </p:nvPr>
        </p:nvSpPr>
        <p:spPr/>
        <p:txBody>
          <a:bodyPr/>
          <a:lstStyle/>
          <a:p>
            <a:pPr>
              <a:defRPr/>
            </a:pPr>
            <a:fld id="{10C18F94-4DC1-47CC-8771-BE390CFA9E58}" type="slidenum">
              <a:rPr lang="en-US" smtClean="0"/>
              <a:pPr>
                <a:defRPr/>
              </a:pPr>
              <a:t>223</a:t>
            </a:fld>
            <a:endParaRPr lang="en-US" dirty="0"/>
          </a:p>
        </p:txBody>
      </p:sp>
    </p:spTree>
    <p:extLst>
      <p:ext uri="{BB962C8B-B14F-4D97-AF65-F5344CB8AC3E}">
        <p14:creationId xmlns:p14="http://schemas.microsoft.com/office/powerpoint/2010/main" val="30450336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0283825" cy="6850063"/>
            <a:chOff x="0" y="0"/>
            <a:chExt cx="5758" cy="4315"/>
          </a:xfrm>
        </p:grpSpPr>
        <p:grpSp>
          <p:nvGrpSpPr>
            <p:cNvPr id="5" name="Group 3"/>
            <p:cNvGrpSpPr>
              <a:grpSpLocks/>
            </p:cNvGrpSpPr>
            <p:nvPr userDrawn="1"/>
          </p:nvGrpSpPr>
          <p:grpSpPr bwMode="auto">
            <a:xfrm>
              <a:off x="1728" y="2230"/>
              <a:ext cx="4027" cy="2085"/>
              <a:chOff x="1728" y="2230"/>
              <a:chExt cx="4027" cy="2085"/>
            </a:xfrm>
          </p:grpSpPr>
          <p:sp>
            <p:nvSpPr>
              <p:cNvPr id="8" name="Freeform 4"/>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9" name="Freeform 5"/>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 name="Freeform 6"/>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1" name="Freeform 7"/>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2" name="Freeform 8"/>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6" name="Freeform 9"/>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7" name="Freeform 10"/>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10603" name="Rectangle 11"/>
          <p:cNvSpPr>
            <a:spLocks noGrp="1" noChangeArrowheads="1"/>
          </p:cNvSpPr>
          <p:nvPr>
            <p:ph type="ctrTitle" sz="quarter"/>
          </p:nvPr>
        </p:nvSpPr>
        <p:spPr>
          <a:xfrm>
            <a:off x="771525" y="1736725"/>
            <a:ext cx="8743950" cy="1920875"/>
          </a:xfrm>
        </p:spPr>
        <p:txBody>
          <a:bodyPr/>
          <a:lstStyle>
            <a:lvl1pPr>
              <a:defRPr sz="6000"/>
            </a:lvl1pPr>
          </a:lstStyle>
          <a:p>
            <a:r>
              <a:rPr lang="en-US"/>
              <a:t>Click to edit Master title style</a:t>
            </a:r>
          </a:p>
        </p:txBody>
      </p:sp>
      <p:sp>
        <p:nvSpPr>
          <p:cNvPr id="110604" name="Rectangle 12"/>
          <p:cNvSpPr>
            <a:spLocks noGrp="1" noChangeArrowheads="1"/>
          </p:cNvSpPr>
          <p:nvPr>
            <p:ph type="subTitle" sz="quarter" idx="1"/>
          </p:nvPr>
        </p:nvSpPr>
        <p:spPr>
          <a:xfrm>
            <a:off x="1543050" y="3886200"/>
            <a:ext cx="7200900" cy="1752600"/>
          </a:xfrm>
        </p:spPr>
        <p:txBody>
          <a:bodyPr/>
          <a:lstStyle>
            <a:lvl1pPr marL="0" indent="0" algn="ctr">
              <a:buFont typeface="Wingdings" pitchFamily="2" charset="2"/>
              <a:buNone/>
              <a:defRPr/>
            </a:lvl1pPr>
          </a:lstStyle>
          <a:p>
            <a:r>
              <a:rPr lang="en-US"/>
              <a:t>Click to edit Master subtitle style</a:t>
            </a:r>
          </a:p>
        </p:txBody>
      </p:sp>
      <p:sp>
        <p:nvSpPr>
          <p:cNvPr id="13" name="Rectangle 13"/>
          <p:cNvSpPr>
            <a:spLocks noGrp="1" noChangeArrowheads="1"/>
          </p:cNvSpPr>
          <p:nvPr>
            <p:ph type="dt" sz="quarter" idx="10"/>
          </p:nvPr>
        </p:nvSpPr>
        <p:spPr>
          <a:xfrm>
            <a:off x="514350" y="6248400"/>
            <a:ext cx="2400300" cy="476250"/>
          </a:xfrm>
        </p:spPr>
        <p:txBody>
          <a:bodyPr/>
          <a:lstStyle>
            <a:lvl1pPr>
              <a:defRPr/>
            </a:lvl1pPr>
          </a:lstStyle>
          <a:p>
            <a:pPr>
              <a:defRPr/>
            </a:pPr>
            <a:fld id="{DAE08D8C-46B1-4455-A6F1-B3CDFD57E4CE}" type="datetime1">
              <a:rPr lang="en-US" smtClean="0"/>
              <a:t>9/22/2022</a:t>
            </a:fld>
            <a:endParaRPr lang="en-US" dirty="0"/>
          </a:p>
        </p:txBody>
      </p:sp>
      <p:sp>
        <p:nvSpPr>
          <p:cNvPr id="14" name="Rectangle 14"/>
          <p:cNvSpPr>
            <a:spLocks noGrp="1" noChangeArrowheads="1"/>
          </p:cNvSpPr>
          <p:nvPr>
            <p:ph type="ftr" sz="quarter" idx="11"/>
          </p:nvPr>
        </p:nvSpPr>
        <p:spPr>
          <a:xfrm>
            <a:off x="3514725" y="6251575"/>
            <a:ext cx="3257550" cy="476250"/>
          </a:xfrm>
        </p:spPr>
        <p:txBody>
          <a:bodyPr/>
          <a:lstStyle>
            <a:lvl1pPr>
              <a:defRPr/>
            </a:lvl1pPr>
          </a:lstStyle>
          <a:p>
            <a:pPr>
              <a:defRPr/>
            </a:pPr>
            <a:r>
              <a:rPr lang="en-US" dirty="0"/>
              <a:t>Nassau County, BOCES 9/23/22 &amp; 10/13/22</a:t>
            </a:r>
          </a:p>
        </p:txBody>
      </p:sp>
      <p:sp>
        <p:nvSpPr>
          <p:cNvPr id="15" name="Rectangle 15"/>
          <p:cNvSpPr>
            <a:spLocks noGrp="1" noChangeArrowheads="1"/>
          </p:cNvSpPr>
          <p:nvPr>
            <p:ph type="sldNum" sz="quarter" idx="12"/>
          </p:nvPr>
        </p:nvSpPr>
        <p:spPr>
          <a:xfrm>
            <a:off x="7372350" y="6254750"/>
            <a:ext cx="2400300" cy="476250"/>
          </a:xfrm>
        </p:spPr>
        <p:txBody>
          <a:bodyPr/>
          <a:lstStyle>
            <a:lvl1pPr>
              <a:defRPr/>
            </a:lvl1pPr>
          </a:lstStyle>
          <a:p>
            <a:pPr>
              <a:defRPr/>
            </a:pPr>
            <a:fld id="{66D587B0-FC85-4CAA-B827-22752E4B2AF8}"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760EF6E1-9BD5-48CF-9953-ED8CF3FBEDF3}" type="datetime1">
              <a:rPr lang="en-US" smtClean="0"/>
              <a:t>9/22/2022</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D3E7BC8E-FBEF-4720-80CB-CEA279C3F6B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12800" y="4406900"/>
            <a:ext cx="874395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812800" y="2906713"/>
            <a:ext cx="874395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p:cNvSpPr>
            <a:spLocks noGrp="1" noChangeArrowheads="1"/>
          </p:cNvSpPr>
          <p:nvPr>
            <p:ph type="dt" sz="half" idx="10"/>
          </p:nvPr>
        </p:nvSpPr>
        <p:spPr>
          <a:ln/>
        </p:spPr>
        <p:txBody>
          <a:bodyPr/>
          <a:lstStyle>
            <a:lvl1pPr>
              <a:defRPr/>
            </a:lvl1pPr>
          </a:lstStyle>
          <a:p>
            <a:pPr>
              <a:defRPr/>
            </a:pPr>
            <a:fld id="{6BA9B112-86BE-4567-96B0-807FFA63C9AC}" type="datetime1">
              <a:rPr lang="en-US" smtClean="0"/>
              <a:t>9/22/2022</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0C1F366B-02B2-4680-B959-5D29BCFF90BF}"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1435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7F9D5646-ED28-4FE5-B96B-5AEA178BA4D3}" type="datetime1">
              <a:rPr lang="en-US" smtClean="0"/>
              <a:t>9/22/2022</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D725E609-9FC2-4468-B18C-99C8D6260F06}"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14350" y="1535113"/>
            <a:ext cx="45450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14350" y="2174875"/>
            <a:ext cx="45450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226050" y="1535113"/>
            <a:ext cx="45466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226050" y="2174875"/>
            <a:ext cx="4546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p:cNvSpPr>
            <a:spLocks noGrp="1" noChangeArrowheads="1"/>
          </p:cNvSpPr>
          <p:nvPr>
            <p:ph type="dt" sz="half" idx="10"/>
          </p:nvPr>
        </p:nvSpPr>
        <p:spPr>
          <a:ln/>
        </p:spPr>
        <p:txBody>
          <a:bodyPr/>
          <a:lstStyle>
            <a:lvl1pPr>
              <a:defRPr/>
            </a:lvl1pPr>
          </a:lstStyle>
          <a:p>
            <a:pPr>
              <a:defRPr/>
            </a:pPr>
            <a:fld id="{69D425B0-6E09-441D-804A-AAE8B21B55BF}" type="datetime1">
              <a:rPr lang="en-US" smtClean="0"/>
              <a:t>9/22/2022</a:t>
            </a:fld>
            <a:endParaRPr lang="en-US" dirty="0"/>
          </a:p>
        </p:txBody>
      </p:sp>
      <p:sp>
        <p:nvSpPr>
          <p:cNvPr id="8" name="Rectangle 3"/>
          <p:cNvSpPr>
            <a:spLocks noGrp="1" noChangeArrowheads="1"/>
          </p:cNvSpPr>
          <p:nvPr>
            <p:ph type="sldNum" sz="quarter" idx="11"/>
          </p:nvPr>
        </p:nvSpPr>
        <p:spPr>
          <a:ln/>
        </p:spPr>
        <p:txBody>
          <a:bodyPr/>
          <a:lstStyle>
            <a:lvl1pPr>
              <a:defRPr/>
            </a:lvl1pPr>
          </a:lstStyle>
          <a:p>
            <a:pPr>
              <a:defRPr/>
            </a:pPr>
            <a:fld id="{7B438033-880D-4FE4-BFC2-7D30943B1DFF}" type="slidenum">
              <a:rPr lang="en-US"/>
              <a:pPr>
                <a:defRPr/>
              </a:pPr>
              <a:t>‹#›</a:t>
            </a:fld>
            <a:endParaRPr lang="en-US" dirty="0"/>
          </a:p>
        </p:txBody>
      </p:sp>
      <p:sp>
        <p:nvSpPr>
          <p:cNvPr id="9"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p:cNvSpPr>
            <a:spLocks noGrp="1" noChangeArrowheads="1"/>
          </p:cNvSpPr>
          <p:nvPr>
            <p:ph type="dt" sz="half" idx="10"/>
          </p:nvPr>
        </p:nvSpPr>
        <p:spPr>
          <a:ln/>
        </p:spPr>
        <p:txBody>
          <a:bodyPr/>
          <a:lstStyle>
            <a:lvl1pPr>
              <a:defRPr/>
            </a:lvl1pPr>
          </a:lstStyle>
          <a:p>
            <a:pPr>
              <a:defRPr/>
            </a:pPr>
            <a:fld id="{CBD61EB2-E502-47A7-AC72-C4266E588539}" type="datetime1">
              <a:rPr lang="en-US" smtClean="0"/>
              <a:t>9/22/2022</a:t>
            </a:fld>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A523CFF4-05FD-4816-985F-6871BCE5832D}"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C0D600C7-9332-4EFD-AE2C-7BB969F02660}" type="datetime1">
              <a:rPr lang="en-US" smtClean="0"/>
              <a:t>9/22/2022</a:t>
            </a:fld>
            <a:endParaRPr lang="en-US" dirty="0"/>
          </a:p>
        </p:txBody>
      </p:sp>
      <p:sp>
        <p:nvSpPr>
          <p:cNvPr id="3" name="Rectangle 3"/>
          <p:cNvSpPr>
            <a:spLocks noGrp="1" noChangeArrowheads="1"/>
          </p:cNvSpPr>
          <p:nvPr>
            <p:ph type="sldNum" sz="quarter" idx="11"/>
          </p:nvPr>
        </p:nvSpPr>
        <p:spPr>
          <a:ln/>
        </p:spPr>
        <p:txBody>
          <a:bodyPr/>
          <a:lstStyle>
            <a:lvl1pPr>
              <a:defRPr/>
            </a:lvl1pPr>
          </a:lstStyle>
          <a:p>
            <a:pPr>
              <a:defRPr/>
            </a:pPr>
            <a:fld id="{EC06FE1D-A839-4356-AB2D-E822DA25EE0A}" type="slidenum">
              <a:rPr lang="en-US"/>
              <a:pPr>
                <a:defRPr/>
              </a:pPr>
              <a:t>‹#›</a:t>
            </a:fld>
            <a:endParaRPr lang="en-US" dirty="0"/>
          </a:p>
        </p:txBody>
      </p:sp>
      <p:sp>
        <p:nvSpPr>
          <p:cNvPr id="4"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14350" y="273050"/>
            <a:ext cx="3384550"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022725" y="273050"/>
            <a:ext cx="574992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14350" y="1435100"/>
            <a:ext cx="33845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C87787D1-D8C1-471A-B5F2-9DCBAE19BA1F}" type="datetime1">
              <a:rPr lang="en-US" smtClean="0"/>
              <a:t>9/22/2022</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BDD552F4-01CF-435C-AE0F-24B9B6880A6D}"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016125" y="4800600"/>
            <a:ext cx="6172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016125" y="612775"/>
            <a:ext cx="6172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016125" y="5367338"/>
            <a:ext cx="6172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p:cNvSpPr>
            <a:spLocks noGrp="1" noChangeArrowheads="1"/>
          </p:cNvSpPr>
          <p:nvPr>
            <p:ph type="dt" sz="half" idx="10"/>
          </p:nvPr>
        </p:nvSpPr>
        <p:spPr>
          <a:ln/>
        </p:spPr>
        <p:txBody>
          <a:bodyPr/>
          <a:lstStyle>
            <a:lvl1pPr>
              <a:defRPr/>
            </a:lvl1pPr>
          </a:lstStyle>
          <a:p>
            <a:pPr>
              <a:defRPr/>
            </a:pPr>
            <a:fld id="{79787CCF-050B-4DD1-B58C-B3F527C365BE}" type="datetime1">
              <a:rPr lang="en-US" smtClean="0"/>
              <a:t>9/22/2022</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EADB08E6-FBCF-4A72-80A6-F65A88D11B7D}"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62B3207B-F142-4E09-802C-D90B1CDDE2F4}" type="datetime1">
              <a:rPr lang="en-US" smtClean="0"/>
              <a:t>9/22/2022</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C33DBD81-1472-4DD5-A54B-1E81E98AED76}"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274638"/>
            <a:ext cx="2314575"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14350" y="274638"/>
            <a:ext cx="6791325"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p:cNvSpPr>
            <a:spLocks noGrp="1" noChangeArrowheads="1"/>
          </p:cNvSpPr>
          <p:nvPr>
            <p:ph type="dt" sz="half" idx="10"/>
          </p:nvPr>
        </p:nvSpPr>
        <p:spPr>
          <a:ln/>
        </p:spPr>
        <p:txBody>
          <a:bodyPr/>
          <a:lstStyle>
            <a:lvl1pPr>
              <a:defRPr/>
            </a:lvl1pPr>
          </a:lstStyle>
          <a:p>
            <a:pPr>
              <a:defRPr/>
            </a:pPr>
            <a:fld id="{FF485769-DCEC-4A60-937E-30F83D44FA3C}" type="datetime1">
              <a:rPr lang="en-US" smtClean="0"/>
              <a:t>9/22/2022</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FAD75B4A-FEB4-420C-88B5-D610737AE434}"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ext Placeholder 2"/>
          <p:cNvSpPr>
            <a:spLocks noGrp="1"/>
          </p:cNvSpPr>
          <p:nvPr>
            <p:ph type="body"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1970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fld id="{D3BE58D3-6A3A-4745-B23B-F62332F882A9}" type="datetime1">
              <a:rPr lang="en-US" smtClean="0"/>
              <a:t>9/22/2022</a:t>
            </a:fld>
            <a:endParaRPr lang="en-US" dirty="0"/>
          </a:p>
        </p:txBody>
      </p:sp>
      <p:sp>
        <p:nvSpPr>
          <p:cNvPr id="6" name="Rectangle 3"/>
          <p:cNvSpPr>
            <a:spLocks noGrp="1" noChangeArrowheads="1"/>
          </p:cNvSpPr>
          <p:nvPr>
            <p:ph type="sldNum" sz="quarter" idx="11"/>
          </p:nvPr>
        </p:nvSpPr>
        <p:spPr>
          <a:ln/>
        </p:spPr>
        <p:txBody>
          <a:bodyPr/>
          <a:lstStyle>
            <a:lvl1pPr>
              <a:defRPr/>
            </a:lvl1pPr>
          </a:lstStyle>
          <a:p>
            <a:pPr>
              <a:defRPr/>
            </a:pPr>
            <a:fld id="{5FAE4C9F-8048-4619-956A-E4B8EC055C1A}" type="slidenum">
              <a:rPr lang="en-US"/>
              <a:pPr>
                <a:defRPr/>
              </a:pPr>
              <a:t>‹#›</a:t>
            </a:fld>
            <a:endParaRPr lang="en-US" dirty="0"/>
          </a:p>
        </p:txBody>
      </p:sp>
      <p:sp>
        <p:nvSpPr>
          <p:cNvPr id="7"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ext Placeholder 2"/>
          <p:cNvSpPr>
            <a:spLocks noGrp="1"/>
          </p:cNvSpPr>
          <p:nvPr>
            <p:ph type="body"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19700" y="1600200"/>
            <a:ext cx="455295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219700" y="3938588"/>
            <a:ext cx="455295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fld id="{B45CB365-5B58-4F4F-A8FD-CFAF51EB2E82}" type="datetime1">
              <a:rPr lang="en-US" smtClean="0"/>
              <a:t>9/22/2022</a:t>
            </a:fld>
            <a:endParaRPr lang="en-US" dirty="0"/>
          </a:p>
        </p:txBody>
      </p:sp>
      <p:sp>
        <p:nvSpPr>
          <p:cNvPr id="7" name="Rectangle 3"/>
          <p:cNvSpPr>
            <a:spLocks noGrp="1" noChangeArrowheads="1"/>
          </p:cNvSpPr>
          <p:nvPr>
            <p:ph type="sldNum" sz="quarter" idx="11"/>
          </p:nvPr>
        </p:nvSpPr>
        <p:spPr>
          <a:ln/>
        </p:spPr>
        <p:txBody>
          <a:bodyPr/>
          <a:lstStyle>
            <a:lvl1pPr>
              <a:defRPr/>
            </a:lvl1pPr>
          </a:lstStyle>
          <a:p>
            <a:pPr>
              <a:defRPr/>
            </a:pPr>
            <a:fld id="{9F98767B-D7C1-4E2D-AAD9-2AD40031A399}" type="slidenum">
              <a:rPr lang="en-US"/>
              <a:pPr>
                <a:defRPr/>
              </a:pPr>
              <a:t>‹#›</a:t>
            </a:fld>
            <a:endParaRPr lang="en-US" dirty="0"/>
          </a:p>
        </p:txBody>
      </p:sp>
      <p:sp>
        <p:nvSpPr>
          <p:cNvPr id="8"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Content Placeholder 2"/>
          <p:cNvSpPr>
            <a:spLocks noGrp="1"/>
          </p:cNvSpPr>
          <p:nvPr>
            <p:ph sz="half" idx="1"/>
          </p:nvPr>
        </p:nvSpPr>
        <p:spPr>
          <a:xfrm>
            <a:off x="514350" y="1600200"/>
            <a:ext cx="455295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219700" y="1600200"/>
            <a:ext cx="455295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219700" y="3938588"/>
            <a:ext cx="455295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fld id="{5B21018C-386D-4D04-9376-95E6F206CB31}" type="datetime1">
              <a:rPr lang="en-US" smtClean="0"/>
              <a:t>9/22/2022</a:t>
            </a:fld>
            <a:endParaRPr lang="en-US" dirty="0"/>
          </a:p>
        </p:txBody>
      </p:sp>
      <p:sp>
        <p:nvSpPr>
          <p:cNvPr id="7" name="Rectangle 3"/>
          <p:cNvSpPr>
            <a:spLocks noGrp="1" noChangeArrowheads="1"/>
          </p:cNvSpPr>
          <p:nvPr>
            <p:ph type="sldNum" sz="quarter" idx="11"/>
          </p:nvPr>
        </p:nvSpPr>
        <p:spPr>
          <a:ln/>
        </p:spPr>
        <p:txBody>
          <a:bodyPr/>
          <a:lstStyle>
            <a:lvl1pPr>
              <a:defRPr/>
            </a:lvl1pPr>
          </a:lstStyle>
          <a:p>
            <a:pPr>
              <a:defRPr/>
            </a:pPr>
            <a:fld id="{9BFCBBBC-9473-4FA2-BEF3-A6D0CC375850}" type="slidenum">
              <a:rPr lang="en-US"/>
              <a:pPr>
                <a:defRPr/>
              </a:pPr>
              <a:t>‹#›</a:t>
            </a:fld>
            <a:endParaRPr lang="en-US" dirty="0"/>
          </a:p>
        </p:txBody>
      </p:sp>
      <p:sp>
        <p:nvSpPr>
          <p:cNvPr id="8"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514350" y="274638"/>
            <a:ext cx="92583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a:spLocks noGrp="1" noChangeArrowheads="1"/>
          </p:cNvSpPr>
          <p:nvPr>
            <p:ph type="dt" sz="half" idx="10"/>
          </p:nvPr>
        </p:nvSpPr>
        <p:spPr>
          <a:ln/>
        </p:spPr>
        <p:txBody>
          <a:bodyPr/>
          <a:lstStyle>
            <a:lvl1pPr>
              <a:defRPr/>
            </a:lvl1pPr>
          </a:lstStyle>
          <a:p>
            <a:pPr>
              <a:defRPr/>
            </a:pPr>
            <a:fld id="{21070993-4F1A-4FF5-949D-51CE8EE3B4B5}" type="datetime1">
              <a:rPr lang="en-US" smtClean="0"/>
              <a:t>9/22/2022</a:t>
            </a:fld>
            <a:endParaRPr lang="en-US" dirty="0"/>
          </a:p>
        </p:txBody>
      </p:sp>
      <p:sp>
        <p:nvSpPr>
          <p:cNvPr id="4" name="Rectangle 3"/>
          <p:cNvSpPr>
            <a:spLocks noGrp="1" noChangeArrowheads="1"/>
          </p:cNvSpPr>
          <p:nvPr>
            <p:ph type="sldNum" sz="quarter" idx="11"/>
          </p:nvPr>
        </p:nvSpPr>
        <p:spPr>
          <a:ln/>
        </p:spPr>
        <p:txBody>
          <a:bodyPr/>
          <a:lstStyle>
            <a:lvl1pPr>
              <a:defRPr/>
            </a:lvl1pPr>
          </a:lstStyle>
          <a:p>
            <a:pPr>
              <a:defRPr/>
            </a:pPr>
            <a:fld id="{11DA5CA7-5522-475A-9B45-2D2495B04BB8}" type="slidenum">
              <a:rPr lang="en-US"/>
              <a:pPr>
                <a:defRPr/>
              </a:pPr>
              <a:t>‹#›</a:t>
            </a:fld>
            <a:endParaRPr lang="en-US" dirty="0"/>
          </a:p>
        </p:txBody>
      </p:sp>
      <p:sp>
        <p:nvSpPr>
          <p:cNvPr id="5"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Table Placeholder 2"/>
          <p:cNvSpPr>
            <a:spLocks noGrp="1"/>
          </p:cNvSpPr>
          <p:nvPr>
            <p:ph type="tbl"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12100CEB-FF60-4A5D-BA31-AB4080E8157B}" type="datetime1">
              <a:rPr lang="en-US" smtClean="0"/>
              <a:t>9/22/2022</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9E386BCB-05C5-41B6-8C25-50F368E7F7B4}"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dgm" preserve="1">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SmartArt Placeholder 2"/>
          <p:cNvSpPr>
            <a:spLocks noGrp="1"/>
          </p:cNvSpPr>
          <p:nvPr>
            <p:ph type="dgm"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CE67339A-2DC3-46AE-9F7A-D4A680470C30}" type="datetime1">
              <a:rPr lang="en-US" smtClean="0"/>
              <a:t>9/22/2022</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C5A2854E-96FE-49B1-9E79-589A073EC6E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1143000"/>
          </a:xfrm>
        </p:spPr>
        <p:txBody>
          <a:bodyPr/>
          <a:lstStyle/>
          <a:p>
            <a:r>
              <a:rPr lang="en-US"/>
              <a:t>Click to edit Master title style</a:t>
            </a:r>
          </a:p>
        </p:txBody>
      </p:sp>
      <p:sp>
        <p:nvSpPr>
          <p:cNvPr id="3" name="Chart Placeholder 2"/>
          <p:cNvSpPr>
            <a:spLocks noGrp="1"/>
          </p:cNvSpPr>
          <p:nvPr>
            <p:ph type="chart" idx="1"/>
          </p:nvPr>
        </p:nvSpPr>
        <p:spPr>
          <a:xfrm>
            <a:off x="514350" y="1600200"/>
            <a:ext cx="9258300" cy="4525963"/>
          </a:xfrm>
        </p:spPr>
        <p:txBody>
          <a:bodyPr/>
          <a:lstStyle/>
          <a:p>
            <a:pPr lvl="0"/>
            <a:endParaRPr lang="en-US" noProof="0" dirty="0"/>
          </a:p>
        </p:txBody>
      </p:sp>
      <p:sp>
        <p:nvSpPr>
          <p:cNvPr id="4" name="Rectangle 2"/>
          <p:cNvSpPr>
            <a:spLocks noGrp="1" noChangeArrowheads="1"/>
          </p:cNvSpPr>
          <p:nvPr>
            <p:ph type="dt" sz="half" idx="10"/>
          </p:nvPr>
        </p:nvSpPr>
        <p:spPr>
          <a:ln/>
        </p:spPr>
        <p:txBody>
          <a:bodyPr/>
          <a:lstStyle>
            <a:lvl1pPr>
              <a:defRPr/>
            </a:lvl1pPr>
          </a:lstStyle>
          <a:p>
            <a:pPr>
              <a:defRPr/>
            </a:pPr>
            <a:fld id="{C48BD556-52FF-47FD-B0F5-CE49EA8437EF}" type="datetime1">
              <a:rPr lang="en-US" smtClean="0"/>
              <a:t>9/22/2022</a:t>
            </a:fld>
            <a:endParaRPr lang="en-US" dirty="0"/>
          </a:p>
        </p:txBody>
      </p:sp>
      <p:sp>
        <p:nvSpPr>
          <p:cNvPr id="5" name="Rectangle 3"/>
          <p:cNvSpPr>
            <a:spLocks noGrp="1" noChangeArrowheads="1"/>
          </p:cNvSpPr>
          <p:nvPr>
            <p:ph type="sldNum" sz="quarter" idx="11"/>
          </p:nvPr>
        </p:nvSpPr>
        <p:spPr>
          <a:ln/>
        </p:spPr>
        <p:txBody>
          <a:bodyPr/>
          <a:lstStyle>
            <a:lvl1pPr>
              <a:defRPr/>
            </a:lvl1pPr>
          </a:lstStyle>
          <a:p>
            <a:pPr>
              <a:defRPr/>
            </a:pPr>
            <a:fld id="{9314D8C5-9CB5-4AAF-8896-600B43C28B29}" type="slidenum">
              <a:rPr lang="en-US"/>
              <a:pPr>
                <a:defRPr/>
              </a:pPr>
              <a:t>‹#›</a:t>
            </a:fld>
            <a:endParaRPr lang="en-US" dirty="0"/>
          </a:p>
        </p:txBody>
      </p:sp>
      <p:sp>
        <p:nvSpPr>
          <p:cNvPr id="6" name="Rectangle 14"/>
          <p:cNvSpPr>
            <a:spLocks noGrp="1" noChangeArrowheads="1"/>
          </p:cNvSpPr>
          <p:nvPr>
            <p:ph type="ftr" sz="quarter" idx="12"/>
          </p:nvPr>
        </p:nvSpPr>
        <p:spPr>
          <a:ln/>
        </p:spPr>
        <p:txBody>
          <a:bodyPr/>
          <a:lstStyle>
            <a:lvl1pPr>
              <a:defRPr/>
            </a:lvl1pPr>
          </a:lstStyle>
          <a:p>
            <a:pPr>
              <a:defRPr/>
            </a:pPr>
            <a:r>
              <a:rPr lang="en-US" dirty="0"/>
              <a:t>Nassau County, BOCES 9/23/22 &amp; 10/13/22</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513541" y="273629"/>
            <a:ext cx="9255059" cy="1143480"/>
          </a:xfrm>
        </p:spPr>
        <p:txBody>
          <a:bodyPr/>
          <a:lstStyle/>
          <a:p>
            <a:r>
              <a:rPr lang="en-US"/>
              <a:t>Click to edit Master title style</a:t>
            </a:r>
          </a:p>
        </p:txBody>
      </p:sp>
      <p:sp>
        <p:nvSpPr>
          <p:cNvPr id="3" name="Date Placeholder 2"/>
          <p:cNvSpPr>
            <a:spLocks noGrp="1"/>
          </p:cNvSpPr>
          <p:nvPr>
            <p:ph type="dt" idx="10"/>
          </p:nvPr>
        </p:nvSpPr>
        <p:spPr>
          <a:xfrm>
            <a:off x="513541" y="6247376"/>
            <a:ext cx="2394360" cy="470930"/>
          </a:xfrm>
        </p:spPr>
        <p:txBody>
          <a:bodyPr/>
          <a:lstStyle>
            <a:lvl1pPr>
              <a:defRPr/>
            </a:lvl1pPr>
          </a:lstStyle>
          <a:p>
            <a:fld id="{AE015CF4-7000-48EE-8563-E582E9BA1564}" type="datetime1">
              <a:rPr lang="en-US" smtClean="0"/>
              <a:t>9/22/2022</a:t>
            </a:fld>
            <a:endParaRPr lang="en-US" dirty="0"/>
          </a:p>
        </p:txBody>
      </p:sp>
      <p:sp>
        <p:nvSpPr>
          <p:cNvPr id="4" name="Footer Placeholder 3"/>
          <p:cNvSpPr>
            <a:spLocks noGrp="1"/>
          </p:cNvSpPr>
          <p:nvPr>
            <p:ph type="ftr" idx="11"/>
          </p:nvPr>
        </p:nvSpPr>
        <p:spPr>
          <a:xfrm>
            <a:off x="3518640" y="6247376"/>
            <a:ext cx="3259440" cy="470930"/>
          </a:xfrm>
        </p:spPr>
        <p:txBody>
          <a:bodyPr/>
          <a:lstStyle>
            <a:lvl1pPr>
              <a:defRPr/>
            </a:lvl1pPr>
          </a:lstStyle>
          <a:p>
            <a:r>
              <a:rPr lang="en-US" dirty="0"/>
              <a:t>Nassau County, BOCES 9/23/22 &amp; 10/13/22</a:t>
            </a:r>
          </a:p>
        </p:txBody>
      </p:sp>
      <p:sp>
        <p:nvSpPr>
          <p:cNvPr id="5" name="Slide Number Placeholder 4"/>
          <p:cNvSpPr>
            <a:spLocks noGrp="1"/>
          </p:cNvSpPr>
          <p:nvPr>
            <p:ph type="sldNum" idx="12"/>
          </p:nvPr>
        </p:nvSpPr>
        <p:spPr>
          <a:xfrm>
            <a:off x="7375861" y="6247376"/>
            <a:ext cx="2394360" cy="470930"/>
          </a:xfrm>
        </p:spPr>
        <p:txBody>
          <a:bodyPr/>
          <a:lstStyle>
            <a:lvl1pPr>
              <a:defRPr/>
            </a:lvl1pPr>
          </a:lstStyle>
          <a:p>
            <a:fld id="{0EEAE43D-5E7B-4E86-B898-676E4FA34208}" type="slidenum">
              <a:rPr lang="en-US"/>
              <a:pPr/>
              <a:t>‹#›</a:t>
            </a:fld>
            <a:endParaRPr lang="en-US" dirty="0"/>
          </a:p>
        </p:txBody>
      </p:sp>
    </p:spTree>
    <p:extLst>
      <p:ext uri="{BB962C8B-B14F-4D97-AF65-F5344CB8AC3E}">
        <p14:creationId xmlns:p14="http://schemas.microsoft.com/office/powerpoint/2010/main" val="1387482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570" name="Rectangle 2"/>
          <p:cNvSpPr>
            <a:spLocks noGrp="1" noChangeArrowheads="1"/>
          </p:cNvSpPr>
          <p:nvPr>
            <p:ph type="dt" sz="half" idx="2"/>
          </p:nvPr>
        </p:nvSpPr>
        <p:spPr bwMode="auto">
          <a:xfrm>
            <a:off x="514350" y="6251575"/>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solidFill>
                  <a:schemeClr val="tx1"/>
                </a:solidFill>
                <a:effectLst/>
                <a:latin typeface="Arial" charset="0"/>
                <a:cs typeface="+mn-cs"/>
              </a:defRPr>
            </a:lvl1pPr>
          </a:lstStyle>
          <a:p>
            <a:pPr>
              <a:defRPr/>
            </a:pPr>
            <a:fld id="{50740BD1-5F50-4850-A4E9-CA38FBDBCBB7}" type="datetime1">
              <a:rPr lang="en-US" smtClean="0"/>
              <a:t>9/22/2022</a:t>
            </a:fld>
            <a:endParaRPr lang="en-US" dirty="0"/>
          </a:p>
        </p:txBody>
      </p:sp>
      <p:sp>
        <p:nvSpPr>
          <p:cNvPr id="109571" name="Rectangle 3"/>
          <p:cNvSpPr>
            <a:spLocks noGrp="1" noChangeArrowheads="1"/>
          </p:cNvSpPr>
          <p:nvPr>
            <p:ph type="sldNum" sz="quarter" idx="4"/>
          </p:nvPr>
        </p:nvSpPr>
        <p:spPr bwMode="auto">
          <a:xfrm>
            <a:off x="7372350" y="6248400"/>
            <a:ext cx="24003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solidFill>
                  <a:schemeClr val="tx1"/>
                </a:solidFill>
                <a:effectLst/>
                <a:latin typeface="Arial" charset="0"/>
                <a:cs typeface="+mn-cs"/>
              </a:defRPr>
            </a:lvl1pPr>
          </a:lstStyle>
          <a:p>
            <a:pPr>
              <a:defRPr/>
            </a:pPr>
            <a:fld id="{ABC11178-9096-459A-91E0-6583F61EF7D0}" type="slidenum">
              <a:rPr lang="en-US"/>
              <a:pPr>
                <a:defRPr/>
              </a:pPr>
              <a:t>‹#›</a:t>
            </a:fld>
            <a:endParaRPr lang="en-US" dirty="0"/>
          </a:p>
        </p:txBody>
      </p:sp>
      <p:grpSp>
        <p:nvGrpSpPr>
          <p:cNvPr id="12292" name="Group 4"/>
          <p:cNvGrpSpPr>
            <a:grpSpLocks/>
          </p:cNvGrpSpPr>
          <p:nvPr/>
        </p:nvGrpSpPr>
        <p:grpSpPr bwMode="auto">
          <a:xfrm>
            <a:off x="0" y="0"/>
            <a:ext cx="10283825" cy="6850063"/>
            <a:chOff x="0" y="0"/>
            <a:chExt cx="5758" cy="4315"/>
          </a:xfrm>
        </p:grpSpPr>
        <p:grpSp>
          <p:nvGrpSpPr>
            <p:cNvPr id="12296" name="Group 5"/>
            <p:cNvGrpSpPr>
              <a:grpSpLocks/>
            </p:cNvGrpSpPr>
            <p:nvPr userDrawn="1"/>
          </p:nvGrpSpPr>
          <p:grpSpPr bwMode="auto">
            <a:xfrm>
              <a:off x="1728" y="2230"/>
              <a:ext cx="4027" cy="2085"/>
              <a:chOff x="1728" y="2230"/>
              <a:chExt cx="4027" cy="2085"/>
            </a:xfrm>
          </p:grpSpPr>
          <p:sp>
            <p:nvSpPr>
              <p:cNvPr id="109574" name="Freeform 6"/>
              <p:cNvSpPr>
                <a:spLocks/>
              </p:cNvSpPr>
              <p:nvPr/>
            </p:nvSpPr>
            <p:spPr bwMode="hidden">
              <a:xfrm>
                <a:off x="1728" y="2644"/>
                <a:ext cx="2883" cy="1671"/>
              </a:xfrm>
              <a:custGeom>
                <a:avLst/>
                <a:gdLst/>
                <a:ahLst/>
                <a:cxnLst>
                  <a:cxn ang="0">
                    <a:pos x="2740" y="528"/>
                  </a:cxn>
                  <a:cxn ang="0">
                    <a:pos x="2632" y="484"/>
                  </a:cxn>
                  <a:cxn ang="0">
                    <a:pos x="2480" y="424"/>
                  </a:cxn>
                  <a:cxn ang="0">
                    <a:pos x="2203" y="343"/>
                  </a:cxn>
                  <a:cxn ang="0">
                    <a:pos x="1970" y="277"/>
                  </a:cxn>
                  <a:cxn ang="0">
                    <a:pos x="1807" y="212"/>
                  </a:cxn>
                  <a:cxn ang="0">
                    <a:pos x="1693" y="152"/>
                  </a:cxn>
                  <a:cxn ang="0">
                    <a:pos x="1628" y="103"/>
                  </a:cxn>
                  <a:cxn ang="0">
                    <a:pos x="1590" y="60"/>
                  </a:cxn>
                  <a:cxn ang="0">
                    <a:pos x="1579" y="27"/>
                  </a:cxn>
                  <a:cxn ang="0">
                    <a:pos x="1585" y="0"/>
                  </a:cxn>
                  <a:cxn ang="0">
                    <a:pos x="1557" y="49"/>
                  </a:cxn>
                  <a:cxn ang="0">
                    <a:pos x="1568" y="98"/>
                  </a:cxn>
                  <a:cxn ang="0">
                    <a:pos x="1617" y="141"/>
                  </a:cxn>
                  <a:cxn ang="0">
                    <a:pos x="1688" y="185"/>
                  </a:cxn>
                  <a:cxn ang="0">
                    <a:pos x="1791" y="228"/>
                  </a:cxn>
                  <a:cxn ang="0">
                    <a:pos x="2040" y="310"/>
                  </a:cxn>
                  <a:cxn ang="0">
                    <a:pos x="2285" y="381"/>
                  </a:cxn>
                  <a:cxn ang="0">
                    <a:pos x="2464" y="435"/>
                  </a:cxn>
                  <a:cxn ang="0">
                    <a:pos x="2605" y="484"/>
                  </a:cxn>
                  <a:cxn ang="0">
                    <a:pos x="2708" y="528"/>
                  </a:cxn>
                  <a:cxn ang="0">
                    <a:pos x="2768" y="560"/>
                  </a:cxn>
                  <a:cxn ang="0">
                    <a:pos x="2795" y="593"/>
                  </a:cxn>
                  <a:cxn ang="0">
                    <a:pos x="2795" y="642"/>
                  </a:cxn>
                  <a:cxn ang="0">
                    <a:pos x="2762" y="691"/>
                  </a:cxn>
                  <a:cxn ang="0">
                    <a:pos x="2692" y="735"/>
                  </a:cxn>
                  <a:cxn ang="0">
                    <a:pos x="2589" y="778"/>
                  </a:cxn>
                  <a:cxn ang="0">
                    <a:pos x="2458" y="822"/>
                  </a:cxn>
                  <a:cxn ang="0">
                    <a:pos x="2301" y="865"/>
                  </a:cxn>
                  <a:cxn ang="0">
                    <a:pos x="2030" y="930"/>
                  </a:cxn>
                  <a:cxn ang="0">
                    <a:pos x="1606" y="1034"/>
                  </a:cxn>
                  <a:cxn ang="0">
                    <a:pos x="1145" y="1164"/>
                  </a:cxn>
                  <a:cxn ang="0">
                    <a:pos x="673" y="1328"/>
                  </a:cxn>
                  <a:cxn ang="0">
                    <a:pos x="217" y="1545"/>
                  </a:cxn>
                  <a:cxn ang="0">
                    <a:pos x="353" y="1671"/>
                  </a:cxn>
                  <a:cxn ang="0">
                    <a:pos x="754" y="1469"/>
                  </a:cxn>
                  <a:cxn ang="0">
                    <a:pos x="1145" y="1311"/>
                  </a:cxn>
                  <a:cxn ang="0">
                    <a:pos x="1519" y="1186"/>
                  </a:cxn>
                  <a:cxn ang="0">
                    <a:pos x="1861" y="1083"/>
                  </a:cxn>
                  <a:cxn ang="0">
                    <a:pos x="2165" y="1007"/>
                  </a:cxn>
                  <a:cxn ang="0">
                    <a:pos x="2426" y="947"/>
                  </a:cxn>
                  <a:cxn ang="0">
                    <a:pos x="2626" y="892"/>
                  </a:cxn>
                  <a:cxn ang="0">
                    <a:pos x="2762" y="838"/>
                  </a:cxn>
                  <a:cxn ang="0">
                    <a:pos x="2827" y="794"/>
                  </a:cxn>
                  <a:cxn ang="0">
                    <a:pos x="2865" y="745"/>
                  </a:cxn>
                  <a:cxn ang="0">
                    <a:pos x="2882" y="702"/>
                  </a:cxn>
                  <a:cxn ang="0">
                    <a:pos x="2854" y="620"/>
                  </a:cxn>
                  <a:cxn ang="0">
                    <a:pos x="2800" y="560"/>
                  </a:cxn>
                  <a:cxn ang="0">
                    <a:pos x="2773" y="544"/>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lnTo>
                      <a:pt x="2773" y="544"/>
                    </a:lnTo>
                    <a:close/>
                  </a:path>
                </a:pathLst>
              </a:custGeom>
              <a:gradFill rotWithShape="0">
                <a:gsLst>
                  <a:gs pos="0">
                    <a:schemeClr val="bg1"/>
                  </a:gs>
                  <a:gs pos="100000">
                    <a:schemeClr val="bg1">
                      <a:gamma/>
                      <a:shade val="90980"/>
                      <a:invGamma/>
                    </a:schemeClr>
                  </a:gs>
                </a:gsLst>
                <a:lin ang="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5" name="Freeform 7"/>
              <p:cNvSpPr>
                <a:spLocks/>
              </p:cNvSpPr>
              <p:nvPr/>
            </p:nvSpPr>
            <p:spPr bwMode="hidden">
              <a:xfrm>
                <a:off x="4171" y="2671"/>
                <a:ext cx="1259" cy="811"/>
              </a:xfrm>
              <a:custGeom>
                <a:avLst/>
                <a:gdLst/>
                <a:ahLst/>
                <a:cxnLst>
                  <a:cxn ang="0">
                    <a:pos x="1259" y="615"/>
                  </a:cxn>
                  <a:cxn ang="0">
                    <a:pos x="1248" y="588"/>
                  </a:cxn>
                  <a:cxn ang="0">
                    <a:pos x="1237" y="566"/>
                  </a:cxn>
                  <a:cxn ang="0">
                    <a:pos x="1216" y="539"/>
                  </a:cxn>
                  <a:cxn ang="0">
                    <a:pos x="1188" y="517"/>
                  </a:cxn>
                  <a:cxn ang="0">
                    <a:pos x="1123" y="479"/>
                  </a:cxn>
                  <a:cxn ang="0">
                    <a:pos x="1042" y="441"/>
                  </a:cxn>
                  <a:cxn ang="0">
                    <a:pos x="944" y="408"/>
                  </a:cxn>
                  <a:cxn ang="0">
                    <a:pos x="841" y="381"/>
                  </a:cxn>
                  <a:cxn ang="0">
                    <a:pos x="727" y="348"/>
                  </a:cxn>
                  <a:cxn ang="0">
                    <a:pos x="613" y="321"/>
                  </a:cxn>
                  <a:cxn ang="0">
                    <a:pos x="499" y="294"/>
                  </a:cxn>
                  <a:cxn ang="0">
                    <a:pos x="391" y="261"/>
                  </a:cxn>
                  <a:cxn ang="0">
                    <a:pos x="288" y="229"/>
                  </a:cxn>
                  <a:cxn ang="0">
                    <a:pos x="195" y="196"/>
                  </a:cxn>
                  <a:cxn ang="0">
                    <a:pos x="119" y="152"/>
                  </a:cxn>
                  <a:cxn ang="0">
                    <a:pos x="54" y="109"/>
                  </a:cxn>
                  <a:cxn ang="0">
                    <a:pos x="33" y="87"/>
                  </a:cxn>
                  <a:cxn ang="0">
                    <a:pos x="16" y="60"/>
                  </a:cxn>
                  <a:cxn ang="0">
                    <a:pos x="5" y="33"/>
                  </a:cxn>
                  <a:cxn ang="0">
                    <a:pos x="0" y="0"/>
                  </a:cxn>
                  <a:cxn ang="0">
                    <a:pos x="0" y="6"/>
                  </a:cxn>
                  <a:cxn ang="0">
                    <a:pos x="0" y="11"/>
                  </a:cxn>
                  <a:cxn ang="0">
                    <a:pos x="0" y="38"/>
                  </a:cxn>
                  <a:cxn ang="0">
                    <a:pos x="5" y="60"/>
                  </a:cxn>
                  <a:cxn ang="0">
                    <a:pos x="16" y="87"/>
                  </a:cxn>
                  <a:cxn ang="0">
                    <a:pos x="33" y="114"/>
                  </a:cxn>
                  <a:cxn ang="0">
                    <a:pos x="54" y="142"/>
                  </a:cxn>
                  <a:cxn ang="0">
                    <a:pos x="87" y="174"/>
                  </a:cxn>
                  <a:cxn ang="0">
                    <a:pos x="125" y="207"/>
                  </a:cxn>
                  <a:cxn ang="0">
                    <a:pos x="179" y="240"/>
                  </a:cxn>
                  <a:cxn ang="0">
                    <a:pos x="244" y="278"/>
                  </a:cxn>
                  <a:cxn ang="0">
                    <a:pos x="326" y="310"/>
                  </a:cxn>
                  <a:cxn ang="0">
                    <a:pos x="418" y="348"/>
                  </a:cxn>
                  <a:cxn ang="0">
                    <a:pos x="526" y="381"/>
                  </a:cxn>
                  <a:cxn ang="0">
                    <a:pos x="657" y="414"/>
                  </a:cxn>
                  <a:cxn ang="0">
                    <a:pos x="749" y="435"/>
                  </a:cxn>
                  <a:cxn ang="0">
                    <a:pos x="830" y="463"/>
                  </a:cxn>
                  <a:cxn ang="0">
                    <a:pos x="901" y="490"/>
                  </a:cxn>
                  <a:cxn ang="0">
                    <a:pos x="966" y="512"/>
                  </a:cxn>
                  <a:cxn ang="0">
                    <a:pos x="1015" y="539"/>
                  </a:cxn>
                  <a:cxn ang="0">
                    <a:pos x="1053" y="566"/>
                  </a:cxn>
                  <a:cxn ang="0">
                    <a:pos x="1080" y="593"/>
                  </a:cxn>
                  <a:cxn ang="0">
                    <a:pos x="1102" y="620"/>
                  </a:cxn>
                  <a:cxn ang="0">
                    <a:pos x="1112" y="648"/>
                  </a:cxn>
                  <a:cxn ang="0">
                    <a:pos x="1118" y="675"/>
                  </a:cxn>
                  <a:cxn ang="0">
                    <a:pos x="1112" y="697"/>
                  </a:cxn>
                  <a:cxn ang="0">
                    <a:pos x="1096" y="724"/>
                  </a:cxn>
                  <a:cxn ang="0">
                    <a:pos x="1080" y="746"/>
                  </a:cxn>
                  <a:cxn ang="0">
                    <a:pos x="1053" y="767"/>
                  </a:cxn>
                  <a:cxn ang="0">
                    <a:pos x="1015" y="789"/>
                  </a:cxn>
                  <a:cxn ang="0">
                    <a:pos x="977" y="811"/>
                  </a:cxn>
                  <a:cxn ang="0">
                    <a:pos x="1047" y="789"/>
                  </a:cxn>
                  <a:cxn ang="0">
                    <a:pos x="1107" y="767"/>
                  </a:cxn>
                  <a:cxn ang="0">
                    <a:pos x="1156" y="746"/>
                  </a:cxn>
                  <a:cxn ang="0">
                    <a:pos x="1199" y="724"/>
                  </a:cxn>
                  <a:cxn ang="0">
                    <a:pos x="1226" y="702"/>
                  </a:cxn>
                  <a:cxn ang="0">
                    <a:pos x="1248" y="675"/>
                  </a:cxn>
                  <a:cxn ang="0">
                    <a:pos x="1259" y="648"/>
                  </a:cxn>
                  <a:cxn ang="0">
                    <a:pos x="1259" y="615"/>
                  </a:cxn>
                  <a:cxn ang="0">
                    <a:pos x="1259" y="615"/>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lnTo>
                      <a:pt x="1259" y="615"/>
                    </a:lnTo>
                    <a:close/>
                  </a:path>
                </a:pathLst>
              </a:custGeom>
              <a:gradFill rotWithShape="0">
                <a:gsLst>
                  <a:gs pos="0">
                    <a:schemeClr val="bg1"/>
                  </a:gs>
                  <a:gs pos="100000">
                    <a:schemeClr val="bg1">
                      <a:gamma/>
                      <a:shade val="90980"/>
                      <a:invGamma/>
                    </a:schemeClr>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6" name="Freeform 8"/>
              <p:cNvSpPr>
                <a:spLocks/>
              </p:cNvSpPr>
              <p:nvPr/>
            </p:nvSpPr>
            <p:spPr bwMode="hidden">
              <a:xfrm>
                <a:off x="2900" y="3346"/>
                <a:ext cx="2849" cy="969"/>
              </a:xfrm>
              <a:custGeom>
                <a:avLst/>
                <a:gdLst/>
                <a:ahLst/>
                <a:cxnLst>
                  <a:cxn ang="0">
                    <a:pos x="92" y="958"/>
                  </a:cxn>
                  <a:cxn ang="0">
                    <a:pos x="0" y="969"/>
                  </a:cxn>
                  <a:cxn ang="0">
                    <a:pos x="391" y="969"/>
                  </a:cxn>
                  <a:cxn ang="0">
                    <a:pos x="434" y="947"/>
                  </a:cxn>
                  <a:cxn ang="0">
                    <a:pos x="483" y="914"/>
                  </a:cxn>
                  <a:cxn ang="0">
                    <a:pos x="554" y="876"/>
                  </a:cxn>
                  <a:cxn ang="0">
                    <a:pos x="635" y="838"/>
                  </a:cxn>
                  <a:cxn ang="0">
                    <a:pos x="727" y="794"/>
                  </a:cxn>
                  <a:cxn ang="0">
                    <a:pos x="836" y="745"/>
                  </a:cxn>
                  <a:cxn ang="0">
                    <a:pos x="961" y="696"/>
                  </a:cxn>
                  <a:cxn ang="0">
                    <a:pos x="1102" y="642"/>
                  </a:cxn>
                  <a:cxn ang="0">
                    <a:pos x="1259" y="582"/>
                  </a:cxn>
                  <a:cxn ang="0">
                    <a:pos x="1433" y="522"/>
                  </a:cxn>
                  <a:cxn ang="0">
                    <a:pos x="1623" y="462"/>
                  </a:cxn>
                  <a:cxn ang="0">
                    <a:pos x="1829" y="403"/>
                  </a:cxn>
                  <a:cxn ang="0">
                    <a:pos x="2057" y="343"/>
                  </a:cxn>
                  <a:cxn ang="0">
                    <a:pos x="2301" y="283"/>
                  </a:cxn>
                  <a:cxn ang="0">
                    <a:pos x="2567" y="223"/>
                  </a:cxn>
                  <a:cxn ang="0">
                    <a:pos x="2849" y="163"/>
                  </a:cxn>
                  <a:cxn ang="0">
                    <a:pos x="2849" y="0"/>
                  </a:cxn>
                  <a:cxn ang="0">
                    <a:pos x="2817" y="16"/>
                  </a:cxn>
                  <a:cxn ang="0">
                    <a:pos x="2773" y="33"/>
                  </a:cxn>
                  <a:cxn ang="0">
                    <a:pos x="2719" y="54"/>
                  </a:cxn>
                  <a:cxn ang="0">
                    <a:pos x="2648" y="76"/>
                  </a:cxn>
                  <a:cxn ang="0">
                    <a:pos x="2572" y="98"/>
                  </a:cxn>
                  <a:cxn ang="0">
                    <a:pos x="2491" y="120"/>
                  </a:cxn>
                  <a:cxn ang="0">
                    <a:pos x="2399" y="147"/>
                  </a:cxn>
                  <a:cxn ang="0">
                    <a:pos x="2301" y="169"/>
                  </a:cxn>
                  <a:cxn ang="0">
                    <a:pos x="2095" y="223"/>
                  </a:cxn>
                  <a:cxn ang="0">
                    <a:pos x="1889" y="277"/>
                  </a:cxn>
                  <a:cxn ang="0">
                    <a:pos x="1688" y="326"/>
                  </a:cxn>
                  <a:cxn ang="0">
                    <a:pos x="1590" y="354"/>
                  </a:cxn>
                  <a:cxn ang="0">
                    <a:pos x="1503" y="381"/>
                  </a:cxn>
                  <a:cxn ang="0">
                    <a:pos x="1107" y="506"/>
                  </a:cxn>
                  <a:cxn ang="0">
                    <a:pos x="912" y="577"/>
                  </a:cxn>
                  <a:cxn ang="0">
                    <a:pos x="727" y="647"/>
                  </a:cxn>
                  <a:cxn ang="0">
                    <a:pos x="548" y="718"/>
                  </a:cxn>
                  <a:cxn ang="0">
                    <a:pos x="380" y="794"/>
                  </a:cxn>
                  <a:cxn ang="0">
                    <a:pos x="228" y="876"/>
                  </a:cxn>
                  <a:cxn ang="0">
                    <a:pos x="92" y="958"/>
                  </a:cxn>
                  <a:cxn ang="0">
                    <a:pos x="92" y="958"/>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lnTo>
                      <a:pt x="92" y="958"/>
                    </a:lnTo>
                    <a:close/>
                  </a:path>
                </a:pathLst>
              </a:custGeom>
              <a:gradFill rotWithShape="0">
                <a:gsLst>
                  <a:gs pos="0">
                    <a:schemeClr val="bg1">
                      <a:gamma/>
                      <a:shade val="81961"/>
                      <a:invGamma/>
                    </a:schemeClr>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7" name="Freeform 9"/>
              <p:cNvSpPr>
                <a:spLocks/>
              </p:cNvSpPr>
              <p:nvPr/>
            </p:nvSpPr>
            <p:spPr bwMode="hidden">
              <a:xfrm>
                <a:off x="2748" y="2230"/>
                <a:ext cx="3007" cy="2085"/>
              </a:xfrm>
              <a:custGeom>
                <a:avLst/>
                <a:gdLst/>
                <a:ahLst/>
                <a:cxnLst>
                  <a:cxn ang="0">
                    <a:pos x="1433" y="474"/>
                  </a:cxn>
                  <a:cxn ang="0">
                    <a:pos x="1460" y="528"/>
                  </a:cxn>
                  <a:cxn ang="0">
                    <a:pos x="1541" y="593"/>
                  </a:cxn>
                  <a:cxn ang="0">
                    <a:pos x="1715" y="670"/>
                  </a:cxn>
                  <a:cxn ang="0">
                    <a:pos x="1927" y="735"/>
                  </a:cxn>
                  <a:cxn ang="0">
                    <a:pos x="2155" y="789"/>
                  </a:cxn>
                  <a:cxn ang="0">
                    <a:pos x="2372" y="849"/>
                  </a:cxn>
                  <a:cxn ang="0">
                    <a:pos x="2551" y="920"/>
                  </a:cxn>
                  <a:cxn ang="0">
                    <a:pos x="2638" y="980"/>
                  </a:cxn>
                  <a:cxn ang="0">
                    <a:pos x="2676" y="1029"/>
                  </a:cxn>
                  <a:cxn ang="0">
                    <a:pos x="2681" y="1083"/>
                  </a:cxn>
                  <a:cxn ang="0">
                    <a:pos x="2665" y="1127"/>
                  </a:cxn>
                  <a:cxn ang="0">
                    <a:pos x="2616" y="1170"/>
                  </a:cxn>
                  <a:cxn ang="0">
                    <a:pos x="2545" y="1208"/>
                  </a:cxn>
                  <a:cxn ang="0">
                    <a:pos x="2448" y="1241"/>
                  </a:cxn>
                  <a:cxn ang="0">
                    <a:pos x="2328" y="1274"/>
                  </a:cxn>
                  <a:cxn ang="0">
                    <a:pos x="2106" y="1328"/>
                  </a:cxn>
                  <a:cxn ang="0">
                    <a:pos x="1742" y="1421"/>
                  </a:cxn>
                  <a:cxn ang="0">
                    <a:pos x="1308" y="1540"/>
                  </a:cxn>
                  <a:cxn ang="0">
                    <a:pos x="820" y="1709"/>
                  </a:cxn>
                  <a:cxn ang="0">
                    <a:pos x="282" y="1943"/>
                  </a:cxn>
                  <a:cxn ang="0">
                    <a:pos x="152" y="2085"/>
                  </a:cxn>
                  <a:cxn ang="0">
                    <a:pos x="386" y="1992"/>
                  </a:cxn>
                  <a:cxn ang="0">
                    <a:pos x="700" y="1834"/>
                  </a:cxn>
                  <a:cxn ang="0">
                    <a:pos x="1064" y="1693"/>
                  </a:cxn>
                  <a:cxn ang="0">
                    <a:pos x="1661" y="1497"/>
                  </a:cxn>
                  <a:cxn ang="0">
                    <a:pos x="1845" y="1442"/>
                  </a:cxn>
                  <a:cxn ang="0">
                    <a:pos x="2252" y="1339"/>
                  </a:cxn>
                  <a:cxn ang="0">
                    <a:pos x="2551" y="1263"/>
                  </a:cxn>
                  <a:cxn ang="0">
                    <a:pos x="2730" y="1214"/>
                  </a:cxn>
                  <a:cxn ang="0">
                    <a:pos x="2876" y="1170"/>
                  </a:cxn>
                  <a:cxn ang="0">
                    <a:pos x="2974" y="1132"/>
                  </a:cxn>
                  <a:cxn ang="0">
                    <a:pos x="3007" y="871"/>
                  </a:cxn>
                  <a:cxn ang="0">
                    <a:pos x="2860" y="844"/>
                  </a:cxn>
                  <a:cxn ang="0">
                    <a:pos x="2670" y="806"/>
                  </a:cxn>
                  <a:cxn ang="0">
                    <a:pos x="2458" y="757"/>
                  </a:cxn>
                  <a:cxn ang="0">
                    <a:pos x="2138" y="670"/>
                  </a:cxn>
                  <a:cxn ang="0">
                    <a:pos x="1959" y="604"/>
                  </a:cxn>
                  <a:cxn ang="0">
                    <a:pos x="1824" y="534"/>
                  </a:cxn>
                  <a:cxn ang="0">
                    <a:pos x="1769" y="474"/>
                  </a:cxn>
                  <a:cxn ang="0">
                    <a:pos x="1753" y="436"/>
                  </a:cxn>
                  <a:cxn ang="0">
                    <a:pos x="1780" y="381"/>
                  </a:cxn>
                  <a:cxn ang="0">
                    <a:pos x="1862" y="316"/>
                  </a:cxn>
                  <a:cxn ang="0">
                    <a:pos x="1986" y="267"/>
                  </a:cxn>
                  <a:cxn ang="0">
                    <a:pos x="2149" y="229"/>
                  </a:cxn>
                  <a:cxn ang="0">
                    <a:pos x="2431" y="180"/>
                  </a:cxn>
                  <a:cxn ang="0">
                    <a:pos x="2827" y="125"/>
                  </a:cxn>
                  <a:cxn ang="0">
                    <a:pos x="3007" y="87"/>
                  </a:cxn>
                  <a:cxn ang="0">
                    <a:pos x="2909" y="22"/>
                  </a:cxn>
                  <a:cxn ang="0">
                    <a:pos x="2676" y="66"/>
                  </a:cxn>
                  <a:cxn ang="0">
                    <a:pos x="2285" y="120"/>
                  </a:cxn>
                  <a:cxn ang="0">
                    <a:pos x="2030" y="158"/>
                  </a:cxn>
                  <a:cxn ang="0">
                    <a:pos x="1791" y="202"/>
                  </a:cxn>
                  <a:cxn ang="0">
                    <a:pos x="1601" y="261"/>
                  </a:cxn>
                  <a:cxn ang="0">
                    <a:pos x="1471" y="338"/>
                  </a:cxn>
                  <a:cxn ang="0">
                    <a:pos x="1438" y="387"/>
                  </a:cxn>
                  <a:cxn ang="0">
                    <a:pos x="1427" y="441"/>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lnTo>
                      <a:pt x="1427" y="441"/>
                    </a:lnTo>
                    <a:close/>
                  </a:path>
                </a:pathLst>
              </a:custGeom>
              <a:solidFill>
                <a:schemeClr val="bg1"/>
              </a:soli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78" name="Freeform 10"/>
              <p:cNvSpPr>
                <a:spLocks/>
              </p:cNvSpPr>
              <p:nvPr/>
            </p:nvSpPr>
            <p:spPr bwMode="hidden">
              <a:xfrm>
                <a:off x="4501" y="2317"/>
                <a:ext cx="1248" cy="539"/>
              </a:xfrm>
              <a:custGeom>
                <a:avLst/>
                <a:gdLst/>
                <a:ahLst/>
                <a:cxnLst>
                  <a:cxn ang="0">
                    <a:pos x="0" y="332"/>
                  </a:cxn>
                  <a:cxn ang="0">
                    <a:pos x="0" y="360"/>
                  </a:cxn>
                  <a:cxn ang="0">
                    <a:pos x="5" y="387"/>
                  </a:cxn>
                  <a:cxn ang="0">
                    <a:pos x="27" y="414"/>
                  </a:cxn>
                  <a:cxn ang="0">
                    <a:pos x="54" y="436"/>
                  </a:cxn>
                  <a:cxn ang="0">
                    <a:pos x="92" y="463"/>
                  </a:cxn>
                  <a:cxn ang="0">
                    <a:pos x="141" y="490"/>
                  </a:cxn>
                  <a:cxn ang="0">
                    <a:pos x="195" y="512"/>
                  </a:cxn>
                  <a:cxn ang="0">
                    <a:pos x="255" y="539"/>
                  </a:cxn>
                  <a:cxn ang="0">
                    <a:pos x="212" y="517"/>
                  </a:cxn>
                  <a:cxn ang="0">
                    <a:pos x="179" y="490"/>
                  </a:cxn>
                  <a:cxn ang="0">
                    <a:pos x="157" y="468"/>
                  </a:cxn>
                  <a:cxn ang="0">
                    <a:pos x="141" y="447"/>
                  </a:cxn>
                  <a:cxn ang="0">
                    <a:pos x="136" y="425"/>
                  </a:cxn>
                  <a:cxn ang="0">
                    <a:pos x="136" y="403"/>
                  </a:cxn>
                  <a:cxn ang="0">
                    <a:pos x="141" y="381"/>
                  </a:cxn>
                  <a:cxn ang="0">
                    <a:pos x="157" y="365"/>
                  </a:cxn>
                  <a:cxn ang="0">
                    <a:pos x="179" y="343"/>
                  </a:cxn>
                  <a:cxn ang="0">
                    <a:pos x="201" y="327"/>
                  </a:cxn>
                  <a:cxn ang="0">
                    <a:pos x="266" y="294"/>
                  </a:cxn>
                  <a:cxn ang="0">
                    <a:pos x="353" y="262"/>
                  </a:cxn>
                  <a:cxn ang="0">
                    <a:pos x="445" y="234"/>
                  </a:cxn>
                  <a:cxn ang="0">
                    <a:pos x="554" y="213"/>
                  </a:cxn>
                  <a:cxn ang="0">
                    <a:pos x="662" y="191"/>
                  </a:cxn>
                  <a:cxn ang="0">
                    <a:pos x="890" y="153"/>
                  </a:cxn>
                  <a:cxn ang="0">
                    <a:pos x="993" y="136"/>
                  </a:cxn>
                  <a:cxn ang="0">
                    <a:pos x="1091" y="120"/>
                  </a:cxn>
                  <a:cxn ang="0">
                    <a:pos x="1178" y="115"/>
                  </a:cxn>
                  <a:cxn ang="0">
                    <a:pos x="1248" y="104"/>
                  </a:cxn>
                  <a:cxn ang="0">
                    <a:pos x="1248" y="0"/>
                  </a:cxn>
                  <a:cxn ang="0">
                    <a:pos x="1161" y="22"/>
                  </a:cxn>
                  <a:cxn ang="0">
                    <a:pos x="1069" y="38"/>
                  </a:cxn>
                  <a:cxn ang="0">
                    <a:pos x="874" y="71"/>
                  </a:cxn>
                  <a:cxn ang="0">
                    <a:pos x="673" y="93"/>
                  </a:cxn>
                  <a:cxn ang="0">
                    <a:pos x="483" y="126"/>
                  </a:cxn>
                  <a:cxn ang="0">
                    <a:pos x="391" y="142"/>
                  </a:cxn>
                  <a:cxn ang="0">
                    <a:pos x="309" y="158"/>
                  </a:cxn>
                  <a:cxn ang="0">
                    <a:pos x="228" y="180"/>
                  </a:cxn>
                  <a:cxn ang="0">
                    <a:pos x="163" y="202"/>
                  </a:cxn>
                  <a:cxn ang="0">
                    <a:pos x="103" y="229"/>
                  </a:cxn>
                  <a:cxn ang="0">
                    <a:pos x="54" y="256"/>
                  </a:cxn>
                  <a:cxn ang="0">
                    <a:pos x="22" y="294"/>
                  </a:cxn>
                  <a:cxn ang="0">
                    <a:pos x="0" y="332"/>
                  </a:cxn>
                  <a:cxn ang="0">
                    <a:pos x="0" y="332"/>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lnTo>
                      <a:pt x="0" y="332"/>
                    </a:lnTo>
                    <a:close/>
                  </a:path>
                </a:pathLst>
              </a:custGeom>
              <a:gradFill rotWithShape="0">
                <a:gsLst>
                  <a:gs pos="0">
                    <a:schemeClr val="bg1">
                      <a:gamma/>
                      <a:shade val="87843"/>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09579" name="Freeform 11"/>
            <p:cNvSpPr>
              <a:spLocks/>
            </p:cNvSpPr>
            <p:nvPr/>
          </p:nvSpPr>
          <p:spPr bwMode="hidden">
            <a:xfrm>
              <a:off x="3322" y="1341"/>
              <a:ext cx="1827" cy="1537"/>
            </a:xfrm>
            <a:custGeom>
              <a:avLst/>
              <a:gdLst/>
              <a:ahLst/>
              <a:cxnLst>
                <a:cxn ang="0">
                  <a:pos x="982" y="1061"/>
                </a:cxn>
                <a:cxn ang="0">
                  <a:pos x="1357" y="1012"/>
                </a:cxn>
                <a:cxn ang="0">
                  <a:pos x="1666" y="957"/>
                </a:cxn>
                <a:cxn ang="0">
                  <a:pos x="1916" y="897"/>
                </a:cxn>
                <a:cxn ang="0">
                  <a:pos x="2100" y="832"/>
                </a:cxn>
                <a:cxn ang="0">
                  <a:pos x="2220" y="756"/>
                </a:cxn>
                <a:cxn ang="0">
                  <a:pos x="2285" y="669"/>
                </a:cxn>
                <a:cxn ang="0">
                  <a:pos x="2290" y="560"/>
                </a:cxn>
                <a:cxn ang="0">
                  <a:pos x="2241" y="457"/>
                </a:cxn>
                <a:cxn ang="0">
                  <a:pos x="2144" y="364"/>
                </a:cxn>
                <a:cxn ang="0">
                  <a:pos x="2008" y="277"/>
                </a:cxn>
                <a:cxn ang="0">
                  <a:pos x="1769" y="157"/>
                </a:cxn>
                <a:cxn ang="0">
                  <a:pos x="1612" y="92"/>
                </a:cxn>
                <a:cxn ang="0">
                  <a:pos x="1476" y="43"/>
                </a:cxn>
                <a:cxn ang="0">
                  <a:pos x="1384" y="10"/>
                </a:cxn>
                <a:cxn ang="0">
                  <a:pos x="1346" y="0"/>
                </a:cxn>
                <a:cxn ang="0">
                  <a:pos x="1655" y="119"/>
                </a:cxn>
                <a:cxn ang="0">
                  <a:pos x="1948" y="255"/>
                </a:cxn>
                <a:cxn ang="0">
                  <a:pos x="2068" y="326"/>
                </a:cxn>
                <a:cxn ang="0">
                  <a:pos x="2171" y="402"/>
                </a:cxn>
                <a:cxn ang="0">
                  <a:pos x="2236" y="478"/>
                </a:cxn>
                <a:cxn ang="0">
                  <a:pos x="2263" y="560"/>
                </a:cxn>
                <a:cxn ang="0">
                  <a:pos x="2241" y="636"/>
                </a:cxn>
                <a:cxn ang="0">
                  <a:pos x="2171" y="702"/>
                </a:cxn>
                <a:cxn ang="0">
                  <a:pos x="2062" y="756"/>
                </a:cxn>
                <a:cxn ang="0">
                  <a:pos x="1921" y="800"/>
                </a:cxn>
                <a:cxn ang="0">
                  <a:pos x="1748" y="843"/>
                </a:cxn>
                <a:cxn ang="0">
                  <a:pos x="1351" y="908"/>
                </a:cxn>
                <a:cxn ang="0">
                  <a:pos x="923" y="968"/>
                </a:cxn>
                <a:cxn ang="0">
                  <a:pos x="521" y="1028"/>
                </a:cxn>
                <a:cxn ang="0">
                  <a:pos x="353" y="1066"/>
                </a:cxn>
                <a:cxn ang="0">
                  <a:pos x="206" y="1104"/>
                </a:cxn>
                <a:cxn ang="0">
                  <a:pos x="92" y="1148"/>
                </a:cxn>
                <a:cxn ang="0">
                  <a:pos x="22" y="1202"/>
                </a:cxn>
                <a:cxn ang="0">
                  <a:pos x="0" y="1262"/>
                </a:cxn>
                <a:cxn ang="0">
                  <a:pos x="27" y="1327"/>
                </a:cxn>
                <a:cxn ang="0">
                  <a:pos x="98" y="1382"/>
                </a:cxn>
                <a:cxn ang="0">
                  <a:pos x="196" y="1425"/>
                </a:cxn>
                <a:cxn ang="0">
                  <a:pos x="326" y="1469"/>
                </a:cxn>
                <a:cxn ang="0">
                  <a:pos x="217" y="1414"/>
                </a:cxn>
                <a:cxn ang="0">
                  <a:pos x="147" y="1360"/>
                </a:cxn>
                <a:cxn ang="0">
                  <a:pos x="120" y="1306"/>
                </a:cxn>
                <a:cxn ang="0">
                  <a:pos x="141" y="1257"/>
                </a:cxn>
                <a:cxn ang="0">
                  <a:pos x="212" y="1208"/>
                </a:cxn>
                <a:cxn ang="0">
                  <a:pos x="342" y="1164"/>
                </a:cxn>
                <a:cxn ang="0">
                  <a:pos x="527" y="1121"/>
                </a:cxn>
                <a:cxn ang="0">
                  <a:pos x="771" y="1088"/>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lnTo>
                    <a:pt x="771" y="1088"/>
                  </a:lnTo>
                  <a:close/>
                </a:path>
              </a:pathLst>
            </a:custGeom>
            <a:gradFill rotWithShape="0">
              <a:gsLst>
                <a:gs pos="0">
                  <a:schemeClr val="bg1">
                    <a:gamma/>
                    <a:shade val="84706"/>
                    <a:invGamma/>
                  </a:schemeClr>
                </a:gs>
                <a:gs pos="100000">
                  <a:schemeClr val="bg1"/>
                </a:gs>
              </a:gsLst>
              <a:lin ang="27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9580" name="Freeform 12"/>
            <p:cNvSpPr>
              <a:spLocks/>
            </p:cNvSpPr>
            <p:nvPr/>
          </p:nvSpPr>
          <p:spPr bwMode="hidden">
            <a:xfrm>
              <a:off x="0" y="0"/>
              <a:ext cx="5758" cy="1776"/>
            </a:xfrm>
            <a:custGeom>
              <a:avLst/>
              <a:gdLst/>
              <a:ahLst/>
              <a:cxnLst>
                <a:cxn ang="0">
                  <a:pos x="0" y="0"/>
                </a:cxn>
                <a:cxn ang="0">
                  <a:pos x="0" y="1906"/>
                </a:cxn>
                <a:cxn ang="0">
                  <a:pos x="5740" y="1906"/>
                </a:cxn>
                <a:cxn ang="0">
                  <a:pos x="5740" y="0"/>
                </a:cxn>
                <a:cxn ang="0">
                  <a:pos x="0" y="0"/>
                </a:cxn>
                <a:cxn ang="0">
                  <a:pos x="0" y="0"/>
                </a:cxn>
              </a:cxnLst>
              <a:rect l="0" t="0" r="r" b="b"/>
              <a:pathLst>
                <a:path w="5740" h="1906">
                  <a:moveTo>
                    <a:pt x="0" y="0"/>
                  </a:moveTo>
                  <a:lnTo>
                    <a:pt x="0" y="1906"/>
                  </a:lnTo>
                  <a:lnTo>
                    <a:pt x="5740" y="1906"/>
                  </a:lnTo>
                  <a:lnTo>
                    <a:pt x="5740" y="0"/>
                  </a:lnTo>
                  <a:lnTo>
                    <a:pt x="0" y="0"/>
                  </a:lnTo>
                  <a:lnTo>
                    <a:pt x="0" y="0"/>
                  </a:lnTo>
                  <a:close/>
                </a:path>
              </a:pathLst>
            </a:custGeom>
            <a:gradFill rotWithShape="0">
              <a:gsLst>
                <a:gs pos="0">
                  <a:schemeClr val="bg2"/>
                </a:gs>
                <a:gs pos="100000">
                  <a:schemeClr val="bg1"/>
                </a:gs>
              </a:gsLst>
              <a:lin ang="5400000" scaled="1"/>
            </a:gradFill>
            <a:ln w="9525">
              <a:noFill/>
              <a:round/>
              <a:headEnd/>
              <a:tailEnd/>
            </a:ln>
          </p:spPr>
          <p:txBody>
            <a:bodyPr/>
            <a:lstStyle/>
            <a:p>
              <a:pPr eaLnBrk="0" hangingPunct="0">
                <a:defRPr/>
              </a:pPr>
              <a:endParaRPr lang="en-US" dirty="0">
                <a:effectLst>
                  <a:outerShdw blurRad="38100" dist="38100" dir="2700000" algn="tl">
                    <a:srgbClr val="000000">
                      <a:alpha val="43137"/>
                    </a:srgbClr>
                  </a:outerShdw>
                </a:effectLst>
                <a:cs typeface="+mn-cs"/>
              </a:endParaRPr>
            </a:p>
          </p:txBody>
        </p:sp>
      </p:grpSp>
      <p:sp>
        <p:nvSpPr>
          <p:cNvPr id="109581" name="Rectangle 13"/>
          <p:cNvSpPr>
            <a:spLocks noGrp="1" noRot="1" noChangeArrowheads="1"/>
          </p:cNvSpPr>
          <p:nvPr>
            <p:ph type="title"/>
          </p:nvPr>
        </p:nvSpPr>
        <p:spPr bwMode="auto">
          <a:xfrm>
            <a:off x="514350" y="274638"/>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9582" name="Rectangle 14"/>
          <p:cNvSpPr>
            <a:spLocks noGrp="1" noChangeArrowheads="1"/>
          </p:cNvSpPr>
          <p:nvPr>
            <p:ph type="ftr" sz="quarter" idx="3"/>
          </p:nvPr>
        </p:nvSpPr>
        <p:spPr bwMode="auto">
          <a:xfrm>
            <a:off x="3514725" y="6248400"/>
            <a:ext cx="325755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b="0">
                <a:solidFill>
                  <a:schemeClr val="tx1"/>
                </a:solidFill>
                <a:effectLst/>
                <a:latin typeface="Arial" charset="0"/>
                <a:cs typeface="+mn-cs"/>
              </a:defRPr>
            </a:lvl1pPr>
          </a:lstStyle>
          <a:p>
            <a:pPr>
              <a:defRPr/>
            </a:pPr>
            <a:r>
              <a:rPr lang="en-US" dirty="0"/>
              <a:t>Nassau County, BOCES 9/23/22 &amp; 10/13/22</a:t>
            </a:r>
          </a:p>
        </p:txBody>
      </p:sp>
      <p:sp>
        <p:nvSpPr>
          <p:cNvPr id="109583" name="Rectangle 15"/>
          <p:cNvSpPr>
            <a:spLocks noGrp="1" noChangeArrowheads="1"/>
          </p:cNvSpPr>
          <p:nvPr>
            <p:ph type="body" idx="1"/>
          </p:nvPr>
        </p:nvSpPr>
        <p:spPr bwMode="auto">
          <a:xfrm>
            <a:off x="514350" y="1600200"/>
            <a:ext cx="92583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dk2" tx1="lt1" bg2="dk1" tx2="lt2" accent1="accent1" accent2="accent2" accent3="accent3" accent4="accent4" accent5="accent5" accent6="accent6" hlink="hlink" folHlink="folHlink"/>
  <p:sldLayoutIdLst>
    <p:sldLayoutId id="2147484188" r:id="rId1"/>
    <p:sldLayoutId id="2147484171" r:id="rId2"/>
    <p:sldLayoutId id="2147484172" r:id="rId3"/>
    <p:sldLayoutId id="2147484173" r:id="rId4"/>
    <p:sldLayoutId id="2147484174" r:id="rId5"/>
    <p:sldLayoutId id="2147484175" r:id="rId6"/>
    <p:sldLayoutId id="2147484176" r:id="rId7"/>
    <p:sldLayoutId id="2147484177" r:id="rId8"/>
    <p:sldLayoutId id="2147484178" r:id="rId9"/>
    <p:sldLayoutId id="2147484179" r:id="rId10"/>
    <p:sldLayoutId id="2147484180" r:id="rId11"/>
    <p:sldLayoutId id="2147484181" r:id="rId12"/>
    <p:sldLayoutId id="2147484182" r:id="rId13"/>
    <p:sldLayoutId id="2147484183" r:id="rId14"/>
    <p:sldLayoutId id="2147484184" r:id="rId15"/>
    <p:sldLayoutId id="2147484185" r:id="rId16"/>
    <p:sldLayoutId id="2147484186" r:id="rId17"/>
    <p:sldLayoutId id="2147484187" r:id="rId18"/>
    <p:sldLayoutId id="2147484189" r:id="rId19"/>
  </p:sldLayoutIdLst>
  <p:hf sldNum="0" hdr="0" dt="0"/>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p:titleStyle>
    <p:bodyStyle>
      <a:lvl1pPr marL="342900" indent="-342900" algn="l" rtl="0" eaLnBrk="0" fontAlgn="base" hangingPunct="0">
        <a:spcBef>
          <a:spcPct val="20000"/>
        </a:spcBef>
        <a:spcAft>
          <a:spcPct val="0"/>
        </a:spcAft>
        <a:buClr>
          <a:schemeClr val="hlink"/>
        </a:buClr>
        <a:buSzPct val="70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tx2"/>
        </a:buClr>
        <a:buSzPct val="70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accent2"/>
        </a:buClr>
        <a:buSzPct val="70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70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njleg.state.nj.us/bill-search/2022/A4075"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hyperlink" Target="mailto:emergency@nycourts.gov" TargetMode="External"/><Relationship Id="rId2" Type="http://schemas.openxmlformats.org/officeDocument/2006/relationships/hyperlink" Target="https://ww2.nycourts.gov/erpo" TargetMode="Externa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1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ctrTitle"/>
          </p:nvPr>
        </p:nvSpPr>
        <p:spPr>
          <a:xfrm>
            <a:off x="495300" y="1524000"/>
            <a:ext cx="9056688" cy="1143000"/>
          </a:xfrm>
        </p:spPr>
        <p:txBody>
          <a:bodyPr lIns="46038" tIns="46038" rIns="46038" bIns="46038" anchor="b"/>
          <a:lstStyle/>
          <a:p>
            <a:r>
              <a:rPr lang="en-US" sz="2800" dirty="0">
                <a:solidFill>
                  <a:srgbClr val="FFFF00"/>
                </a:solidFill>
                <a:effectLst/>
                <a:latin typeface="+mn-lt"/>
                <a:ea typeface="Calibri" panose="020F0502020204030204" pitchFamily="34" charset="0"/>
              </a:rPr>
              <a:t>Threat Assessment and Management in K-12 Settings</a:t>
            </a:r>
            <a:br>
              <a:rPr lang="en-US" sz="2800" dirty="0">
                <a:solidFill>
                  <a:srgbClr val="FFFF00"/>
                </a:solidFill>
                <a:effectLst/>
                <a:latin typeface="+mn-lt"/>
                <a:ea typeface="Calibri" panose="020F0502020204030204" pitchFamily="34" charset="0"/>
              </a:rPr>
            </a:br>
            <a:r>
              <a:rPr lang="en-US" sz="2800" dirty="0">
                <a:solidFill>
                  <a:srgbClr val="FFFF00"/>
                </a:solidFill>
                <a:effectLst/>
                <a:latin typeface="+mn-lt"/>
                <a:ea typeface="Calibri" panose="020F0502020204030204" pitchFamily="34" charset="0"/>
              </a:rPr>
              <a:t>Nassau County BOCES</a:t>
            </a:r>
            <a:br>
              <a:rPr lang="en-US" sz="2800" dirty="0">
                <a:solidFill>
                  <a:srgbClr val="FFFF00"/>
                </a:solidFill>
                <a:effectLst/>
                <a:latin typeface="+mn-lt"/>
              </a:rPr>
            </a:br>
            <a:r>
              <a:rPr lang="en-US" sz="2800" dirty="0">
                <a:solidFill>
                  <a:srgbClr val="FFFF00"/>
                </a:solidFill>
                <a:effectLst/>
                <a:latin typeface="+mn-lt"/>
              </a:rPr>
              <a:t>September 23</a:t>
            </a:r>
            <a:r>
              <a:rPr lang="en-US" sz="2800" baseline="30000" dirty="0">
                <a:solidFill>
                  <a:srgbClr val="FFFF00"/>
                </a:solidFill>
                <a:effectLst/>
                <a:latin typeface="+mn-lt"/>
              </a:rPr>
              <a:t>rd</a:t>
            </a:r>
            <a:r>
              <a:rPr lang="en-US" sz="2800" dirty="0">
                <a:solidFill>
                  <a:srgbClr val="FFFF00"/>
                </a:solidFill>
                <a:effectLst/>
                <a:latin typeface="+mn-lt"/>
              </a:rPr>
              <a:t> and October 13</a:t>
            </a:r>
            <a:r>
              <a:rPr lang="en-US" sz="2800" baseline="30000" dirty="0">
                <a:solidFill>
                  <a:srgbClr val="FFFF00"/>
                </a:solidFill>
                <a:effectLst/>
                <a:latin typeface="+mn-lt"/>
              </a:rPr>
              <a:t>th</a:t>
            </a:r>
            <a:r>
              <a:rPr lang="en-US" sz="2800" dirty="0">
                <a:solidFill>
                  <a:srgbClr val="FFFF00"/>
                </a:solidFill>
                <a:effectLst/>
                <a:latin typeface="+mn-lt"/>
              </a:rPr>
              <a:t>, 2022</a:t>
            </a:r>
            <a:endParaRPr lang="en-US" sz="2800" b="1" dirty="0">
              <a:solidFill>
                <a:srgbClr val="FFFF00"/>
              </a:solidFill>
              <a:latin typeface="+mn-lt"/>
            </a:endParaRPr>
          </a:p>
        </p:txBody>
      </p:sp>
      <p:sp>
        <p:nvSpPr>
          <p:cNvPr id="159747" name="Rectangle 3"/>
          <p:cNvSpPr>
            <a:spLocks noGrp="1" noChangeArrowheads="1"/>
          </p:cNvSpPr>
          <p:nvPr>
            <p:ph type="subTitle" idx="1"/>
          </p:nvPr>
        </p:nvSpPr>
        <p:spPr>
          <a:xfrm>
            <a:off x="484188" y="3124200"/>
            <a:ext cx="9067800" cy="1752600"/>
          </a:xfrm>
        </p:spPr>
        <p:txBody>
          <a:bodyPr lIns="0" tIns="0" rIns="0" bIns="0"/>
          <a:lstStyle/>
          <a:p>
            <a:pPr eaLnBrk="1" hangingPunct="1">
              <a:lnSpc>
                <a:spcPct val="80000"/>
              </a:lnSpc>
              <a:defRPr/>
            </a:pPr>
            <a:r>
              <a:rPr lang="en-US" altLang="en-US" sz="2400" b="1" dirty="0">
                <a:solidFill>
                  <a:srgbClr val="FFFF00"/>
                </a:solidFill>
                <a:effectLst/>
              </a:rPr>
              <a:t>Kostas A. Katsavdakis, Ph.D., ABPP</a:t>
            </a:r>
          </a:p>
          <a:p>
            <a:pPr eaLnBrk="1" hangingPunct="1">
              <a:lnSpc>
                <a:spcPct val="80000"/>
              </a:lnSpc>
              <a:defRPr/>
            </a:pPr>
            <a:r>
              <a:rPr lang="en-US" altLang="en-US" sz="2400" b="1" dirty="0">
                <a:solidFill>
                  <a:srgbClr val="FFFF00"/>
                </a:solidFill>
                <a:effectLst/>
              </a:rPr>
              <a:t>Diplomate in Forensic Psychology</a:t>
            </a:r>
          </a:p>
          <a:p>
            <a:pPr eaLnBrk="1" hangingPunct="1">
              <a:lnSpc>
                <a:spcPct val="80000"/>
              </a:lnSpc>
              <a:defRPr/>
            </a:pPr>
            <a:r>
              <a:rPr lang="en-US" altLang="en-US" sz="2400" b="1" dirty="0">
                <a:solidFill>
                  <a:srgbClr val="FFFF00"/>
                </a:solidFill>
                <a:effectLst/>
              </a:rPr>
              <a:t>Center for Forensic and Clinical Psychology</a:t>
            </a:r>
          </a:p>
          <a:p>
            <a:pPr eaLnBrk="1" hangingPunct="1">
              <a:lnSpc>
                <a:spcPct val="80000"/>
              </a:lnSpc>
              <a:defRPr/>
            </a:pPr>
            <a:r>
              <a:rPr lang="en-US" altLang="en-US" sz="2400" b="1" dirty="0">
                <a:solidFill>
                  <a:srgbClr val="FFFF00"/>
                </a:solidFill>
                <a:effectLst/>
              </a:rPr>
              <a:t>New York City</a:t>
            </a:r>
          </a:p>
          <a:p>
            <a:pPr eaLnBrk="1" hangingPunct="1">
              <a:lnSpc>
                <a:spcPct val="80000"/>
              </a:lnSpc>
              <a:defRPr/>
            </a:pPr>
            <a:r>
              <a:rPr lang="en-US" altLang="en-US" sz="2400" b="1" dirty="0">
                <a:solidFill>
                  <a:srgbClr val="FFFF00"/>
                </a:solidFill>
                <a:effectLst/>
              </a:rPr>
              <a:t>kostas@drforensic.com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28625" y="304801"/>
            <a:ext cx="9858375" cy="390525"/>
          </a:xfrm>
        </p:spPr>
        <p:txBody>
          <a:bodyPr/>
          <a:lstStyle/>
          <a:p>
            <a:pPr eaLnBrk="1" hangingPunct="1">
              <a:defRPr/>
            </a:pPr>
            <a:r>
              <a:rPr lang="en-US" b="1" dirty="0">
                <a:solidFill>
                  <a:srgbClr val="FFFF00"/>
                </a:solidFill>
                <a:latin typeface="+mn-lt"/>
                <a:ea typeface="ＭＳ Ｐゴシック" pitchFamily="34" charset="-128"/>
              </a:rPr>
              <a:t>Outline of Presentation</a:t>
            </a:r>
          </a:p>
        </p:txBody>
      </p:sp>
      <p:sp>
        <p:nvSpPr>
          <p:cNvPr id="8195" name="Rectangle 3"/>
          <p:cNvSpPr>
            <a:spLocks noGrp="1" noChangeArrowheads="1"/>
          </p:cNvSpPr>
          <p:nvPr>
            <p:ph type="body" idx="1"/>
          </p:nvPr>
        </p:nvSpPr>
        <p:spPr>
          <a:xfrm>
            <a:off x="600075" y="1371600"/>
            <a:ext cx="9086850" cy="5651500"/>
          </a:xfrm>
        </p:spPr>
        <p:txBody>
          <a:bodyPr/>
          <a:lstStyle/>
          <a:p>
            <a:pPr marL="514350" indent="-514350" eaLnBrk="1" hangingPunct="1">
              <a:lnSpc>
                <a:spcPct val="115000"/>
              </a:lnSpc>
              <a:buFont typeface="+mj-lt"/>
              <a:buAutoNum type="arabicPeriod"/>
            </a:pPr>
            <a:r>
              <a:rPr lang="en-US" altLang="en-US" sz="2400" b="1" dirty="0">
                <a:solidFill>
                  <a:srgbClr val="FFFF00"/>
                </a:solidFill>
                <a:latin typeface="+mn-lt"/>
                <a:ea typeface="ＭＳ Ｐゴシック" pitchFamily="34" charset="-128"/>
              </a:rPr>
              <a:t>Affective and </a:t>
            </a:r>
            <a:r>
              <a:rPr lang="en-US" altLang="en-US" sz="2400" b="1" dirty="0">
                <a:solidFill>
                  <a:srgbClr val="FFFF00"/>
                </a:solidFill>
                <a:ea typeface="ＭＳ Ｐゴシック" pitchFamily="34" charset="-128"/>
              </a:rPr>
              <a:t>P</a:t>
            </a:r>
            <a:r>
              <a:rPr lang="en-US" altLang="en-US" sz="2400" b="1" dirty="0">
                <a:solidFill>
                  <a:srgbClr val="FFFF00"/>
                </a:solidFill>
                <a:latin typeface="+mn-lt"/>
                <a:ea typeface="ＭＳ Ｐゴシック" pitchFamily="34" charset="-128"/>
              </a:rPr>
              <a:t>redatory Modes of Violence</a:t>
            </a: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Biopsychosocial Factors Associated with Violence in Juveniles</a:t>
            </a: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Differences between Risk and Threat Assessment</a:t>
            </a:r>
          </a:p>
          <a:p>
            <a:pPr marL="514350" indent="-514350" eaLnBrk="1" hangingPunct="1">
              <a:lnSpc>
                <a:spcPct val="115000"/>
              </a:lnSpc>
              <a:buFont typeface="+mj-lt"/>
              <a:buAutoNum type="arabicPeriod"/>
            </a:pPr>
            <a:r>
              <a:rPr lang="en-US" sz="2400" b="1" dirty="0">
                <a:solidFill>
                  <a:srgbClr val="FFFF00"/>
                </a:solidFill>
                <a:ea typeface="ＭＳ Ｐゴシック" pitchFamily="34" charset="-128"/>
              </a:rPr>
              <a:t>Warning Behaviors </a:t>
            </a:r>
            <a:r>
              <a:rPr lang="en-US" sz="2400" b="1" dirty="0">
                <a:solidFill>
                  <a:srgbClr val="FFFF00"/>
                </a:solidFill>
                <a:latin typeface="+mn-lt"/>
              </a:rPr>
              <a:t>for </a:t>
            </a:r>
            <a:r>
              <a:rPr lang="en-US" sz="2400" b="1" dirty="0">
                <a:solidFill>
                  <a:srgbClr val="FFFF00"/>
                </a:solidFill>
              </a:rPr>
              <a:t>Targeted Violence </a:t>
            </a:r>
            <a:endParaRPr lang="en-US" sz="2400" b="1" dirty="0">
              <a:solidFill>
                <a:srgbClr val="FFFF00"/>
              </a:solidFill>
              <a:latin typeface="+mn-lt"/>
            </a:endParaRP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Implementation of Threat Assessment Management Team</a:t>
            </a:r>
          </a:p>
          <a:p>
            <a:pPr marL="514350" indent="-514350" eaLnBrk="1" hangingPunct="1">
              <a:lnSpc>
                <a:spcPct val="115000"/>
              </a:lnSpc>
              <a:buFont typeface="+mj-lt"/>
              <a:buAutoNum type="arabicPeriod"/>
            </a:pPr>
            <a:r>
              <a:rPr lang="en-US" altLang="en-US" sz="2400" b="1" dirty="0">
                <a:solidFill>
                  <a:srgbClr val="FFFF00"/>
                </a:solidFill>
                <a:ea typeface="ＭＳ Ｐゴシック" pitchFamily="34" charset="-128"/>
              </a:rPr>
              <a:t>Risk Assessment – Structured Professional Judgment</a:t>
            </a:r>
          </a:p>
          <a:p>
            <a:pPr marL="514350" indent="-514350" eaLnBrk="1" hangingPunct="1">
              <a:lnSpc>
                <a:spcPct val="115000"/>
              </a:lnSpc>
              <a:buFont typeface="+mj-lt"/>
              <a:buAutoNum type="arabicPeriod"/>
            </a:pPr>
            <a:r>
              <a:rPr lang="en-US" altLang="en-US" sz="2400" b="1" dirty="0">
                <a:solidFill>
                  <a:srgbClr val="FFFF00"/>
                </a:solidFill>
                <a:latin typeface="+mn-lt"/>
                <a:ea typeface="ＭＳ Ｐゴシック" pitchFamily="34" charset="-128"/>
              </a:rPr>
              <a:t>Case Practice</a:t>
            </a:r>
            <a:r>
              <a:rPr lang="en-US" altLang="en-US" sz="2400" b="1" dirty="0">
                <a:solidFill>
                  <a:srgbClr val="FFFF00"/>
                </a:solidFill>
                <a:ea typeface="ＭＳ Ｐゴシック" pitchFamily="34" charset="-128"/>
              </a:rPr>
              <a:t>/Samples</a:t>
            </a: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endParaRPr lang="en-US" altLang="en-US" sz="2400" b="1" dirty="0">
              <a:solidFill>
                <a:srgbClr val="FFFF00"/>
              </a:solidFill>
              <a:latin typeface="+mn-lt"/>
              <a:ea typeface="ＭＳ Ｐゴシック" pitchFamily="34" charset="-128"/>
            </a:endParaRPr>
          </a:p>
          <a:p>
            <a:pPr marL="514350" indent="-514350" eaLnBrk="1" hangingPunct="1">
              <a:lnSpc>
                <a:spcPct val="115000"/>
              </a:lnSpc>
              <a:buFont typeface="+mj-lt"/>
              <a:buAutoNum type="arabicPeriod"/>
            </a:pPr>
            <a:endParaRPr lang="en-US" altLang="en-US" sz="2400" b="1" dirty="0">
              <a:solidFill>
                <a:srgbClr val="FFFF00"/>
              </a:solidFill>
              <a:latin typeface="+mn-lt"/>
              <a:ea typeface="ＭＳ Ｐゴシック" pitchFamily="34" charset="-128"/>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5658833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Nassau County, BOCES 9/23/22 &amp; 10/13/22</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p:txBody>
          <a:bodyPr/>
          <a:lstStyle/>
          <a:p>
            <a:pPr marL="0" indent="0" algn="ctr">
              <a:buNone/>
            </a:pPr>
            <a:r>
              <a:rPr lang="en-US" sz="4000" b="1" dirty="0">
                <a:solidFill>
                  <a:srgbClr val="FFFF00"/>
                </a:solidFill>
              </a:rPr>
              <a:t>There is no “profile” of a</a:t>
            </a:r>
          </a:p>
          <a:p>
            <a:pPr marL="0" indent="0" algn="ctr">
              <a:buNone/>
            </a:pPr>
            <a:r>
              <a:rPr lang="en-US" sz="4000" b="1" dirty="0">
                <a:solidFill>
                  <a:srgbClr val="FFFF00"/>
                </a:solidFill>
              </a:rPr>
              <a:t>student attacker</a:t>
            </a:r>
          </a:p>
          <a:p>
            <a:pPr marL="0" indent="0">
              <a:buNone/>
            </a:pPr>
            <a:endParaRPr lang="en-US" sz="4000" b="1" dirty="0">
              <a:solidFill>
                <a:srgbClr val="FFFF00"/>
              </a:solidFill>
            </a:endParaRPr>
          </a:p>
        </p:txBody>
      </p:sp>
    </p:spTree>
    <p:extLst>
      <p:ext uri="{BB962C8B-B14F-4D97-AF65-F5344CB8AC3E}">
        <p14:creationId xmlns:p14="http://schemas.microsoft.com/office/powerpoint/2010/main" val="2961246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0B0F-25C8-AE56-648E-49D36AD3C5D4}"/>
              </a:ext>
            </a:extLst>
          </p:cNvPr>
          <p:cNvSpPr>
            <a:spLocks noGrp="1"/>
          </p:cNvSpPr>
          <p:nvPr>
            <p:ph type="title"/>
          </p:nvPr>
        </p:nvSpPr>
        <p:spPr/>
        <p:txBody>
          <a:bodyPr/>
          <a:lstStyle/>
          <a:p>
            <a:r>
              <a:rPr lang="en-US" sz="2400" i="0" u="none" strike="noStrike" baseline="0" dirty="0">
                <a:solidFill>
                  <a:srgbClr val="FFFF00"/>
                </a:solidFill>
              </a:rPr>
              <a:t>National Institute of Justice • Strengthen Science • Advance Justice</a:t>
            </a:r>
            <a:br>
              <a:rPr lang="en-US" sz="2400" i="0" u="none" strike="noStrike" baseline="0" dirty="0">
                <a:solidFill>
                  <a:srgbClr val="FFFF00"/>
                </a:solidFill>
              </a:rPr>
            </a:br>
            <a:r>
              <a:rPr lang="en-US" sz="2400" i="0" u="none" strike="noStrike" baseline="0" dirty="0">
                <a:solidFill>
                  <a:srgbClr val="FFFF00"/>
                </a:solidFill>
              </a:rPr>
              <a:t>August 2022 NCJ 305045</a:t>
            </a:r>
            <a:endParaRPr lang="en-US" sz="2400" dirty="0">
              <a:solidFill>
                <a:srgbClr val="FFFF00"/>
              </a:solidFill>
            </a:endParaRPr>
          </a:p>
        </p:txBody>
      </p:sp>
      <p:sp>
        <p:nvSpPr>
          <p:cNvPr id="3" name="Content Placeholder 2">
            <a:extLst>
              <a:ext uri="{FF2B5EF4-FFF2-40B4-BE49-F238E27FC236}">
                <a16:creationId xmlns:a16="http://schemas.microsoft.com/office/drawing/2014/main" id="{B73508C9-8EA2-6306-DC0F-DD2FD8DDC570}"/>
              </a:ext>
            </a:extLst>
          </p:cNvPr>
          <p:cNvSpPr>
            <a:spLocks noGrp="1"/>
          </p:cNvSpPr>
          <p:nvPr>
            <p:ph idx="1"/>
          </p:nvPr>
        </p:nvSpPr>
        <p:spPr/>
        <p:txBody>
          <a:bodyPr/>
          <a:lstStyle/>
          <a:p>
            <a:pPr algn="l">
              <a:buFont typeface="+mj-lt"/>
              <a:buAutoNum type="arabicPeriod"/>
            </a:pPr>
            <a:endParaRPr lang="en-US" sz="2000" b="0" i="0" u="none" strike="noStrike" baseline="0" dirty="0">
              <a:solidFill>
                <a:srgbClr val="FFFF00"/>
              </a:solidFill>
              <a:latin typeface="Garamond" panose="02020404030301010803" pitchFamily="18" charset="0"/>
            </a:endParaRPr>
          </a:p>
          <a:p>
            <a:pPr>
              <a:buFont typeface="+mj-lt"/>
              <a:buAutoNum type="arabicPeriod"/>
            </a:pPr>
            <a:r>
              <a:rPr lang="en-US" sz="2000" b="1" i="0" u="none" strike="noStrike" baseline="0" dirty="0">
                <a:solidFill>
                  <a:srgbClr val="FFFF00"/>
                </a:solidFill>
                <a:latin typeface="Garamond" panose="02020404030301010803" pitchFamily="18" charset="0"/>
              </a:rPr>
              <a:t>Most people who commit a mass shooting are in crisis leading up to it and are likely to leak their plans to others, presenting opportunities for intervention.</a:t>
            </a:r>
          </a:p>
          <a:p>
            <a:pPr>
              <a:buFont typeface="+mj-lt"/>
              <a:buAutoNum type="arabicPeriod"/>
            </a:pPr>
            <a:r>
              <a:rPr lang="en-US" sz="2000" b="1" i="0" u="none" strike="noStrike" baseline="0" dirty="0">
                <a:solidFill>
                  <a:srgbClr val="FFFF00"/>
                </a:solidFill>
                <a:latin typeface="Garamond" panose="02020404030301010803" pitchFamily="18" charset="0"/>
              </a:rPr>
              <a:t>Everyone can help prevent school mass shootings. </a:t>
            </a:r>
          </a:p>
          <a:p>
            <a:pPr>
              <a:buFont typeface="+mj-lt"/>
              <a:buAutoNum type="arabicPeriod"/>
            </a:pPr>
            <a:r>
              <a:rPr lang="en-US" sz="2000" b="1" i="0" u="none" strike="noStrike" baseline="0" dirty="0">
                <a:solidFill>
                  <a:srgbClr val="FFFF00"/>
                </a:solidFill>
                <a:latin typeface="Garamond" panose="02020404030301010803" pitchFamily="18" charset="0"/>
              </a:rPr>
              <a:t>Threat assessment is a promising prevention strategy to assess and respond to mass shooting threats, as well as other threats of violence by students. </a:t>
            </a:r>
          </a:p>
          <a:p>
            <a:pPr>
              <a:buFont typeface="+mj-lt"/>
              <a:buAutoNum type="arabicPeriod"/>
            </a:pPr>
            <a:r>
              <a:rPr lang="en-US" sz="2000" b="1" i="0" u="none" strike="noStrike" baseline="0" dirty="0">
                <a:solidFill>
                  <a:srgbClr val="FFFF00"/>
                </a:solidFill>
                <a:latin typeface="Garamond" panose="02020404030301010803" pitchFamily="18" charset="0"/>
              </a:rPr>
              <a:t>Individuals who commit a school shooting are most likely to obtain a weapon by theft from a family member, indicating a need for more secure firearm storage practices. </a:t>
            </a:r>
            <a:endParaRPr lang="en-US" sz="2000" b="1" dirty="0">
              <a:solidFill>
                <a:srgbClr val="FFFF00"/>
              </a:solidFill>
              <a:latin typeface="Garamond" panose="02020404030301010803" pitchFamily="18" charset="0"/>
            </a:endParaRPr>
          </a:p>
          <a:p>
            <a:pPr>
              <a:buFont typeface="+mj-lt"/>
              <a:buAutoNum type="arabicPeriod"/>
            </a:pPr>
            <a:r>
              <a:rPr lang="en-US" sz="2000" b="1" i="0" u="none" strike="noStrike" baseline="0" dirty="0">
                <a:solidFill>
                  <a:srgbClr val="FFFF00"/>
                </a:solidFill>
                <a:latin typeface="Garamond" panose="02020404030301010803" pitchFamily="18" charset="0"/>
              </a:rPr>
              <a:t>The overwhelming majority of individuals who commit K-12 mass shootings struggle with various aspects of mental well-being. </a:t>
            </a:r>
            <a:endParaRPr lang="en-US" sz="2000" dirty="0">
              <a:solidFill>
                <a:srgbClr val="FFFF00"/>
              </a:solidFill>
              <a:latin typeface="Garamond" panose="02020404030301010803" pitchFamily="18" charset="0"/>
            </a:endParaRPr>
          </a:p>
        </p:txBody>
      </p:sp>
      <p:sp>
        <p:nvSpPr>
          <p:cNvPr id="4" name="Footer Placeholder 3">
            <a:extLst>
              <a:ext uri="{FF2B5EF4-FFF2-40B4-BE49-F238E27FC236}">
                <a16:creationId xmlns:a16="http://schemas.microsoft.com/office/drawing/2014/main" id="{A296321A-F68B-AFE3-3E15-E6AA35C167AA}"/>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5242565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F665-D761-27E2-8D60-423AF5B7688B}"/>
              </a:ext>
            </a:extLst>
          </p:cNvPr>
          <p:cNvSpPr>
            <a:spLocks noGrp="1"/>
          </p:cNvSpPr>
          <p:nvPr>
            <p:ph type="title"/>
          </p:nvPr>
        </p:nvSpPr>
        <p:spPr/>
        <p:txBody>
          <a:bodyPr/>
          <a:lstStyle/>
          <a:p>
            <a:r>
              <a:rPr lang="en-US" dirty="0">
                <a:solidFill>
                  <a:srgbClr val="FFFF00"/>
                </a:solidFill>
              </a:rPr>
              <a:t>New Jersey</a:t>
            </a:r>
          </a:p>
        </p:txBody>
      </p:sp>
      <p:sp>
        <p:nvSpPr>
          <p:cNvPr id="3" name="Content Placeholder 2">
            <a:extLst>
              <a:ext uri="{FF2B5EF4-FFF2-40B4-BE49-F238E27FC236}">
                <a16:creationId xmlns:a16="http://schemas.microsoft.com/office/drawing/2014/main" id="{DBC6D4EE-0F79-BFEB-3633-8603CADFF44A}"/>
              </a:ext>
            </a:extLst>
          </p:cNvPr>
          <p:cNvSpPr>
            <a:spLocks noGrp="1"/>
          </p:cNvSpPr>
          <p:nvPr>
            <p:ph idx="1"/>
          </p:nvPr>
        </p:nvSpPr>
        <p:spPr/>
        <p:txBody>
          <a:bodyPr/>
          <a:lstStyle/>
          <a:p>
            <a:r>
              <a:rPr lang="pt-BR" sz="2000" b="1" dirty="0">
                <a:solidFill>
                  <a:srgbClr val="FFFF00"/>
                </a:solidFill>
              </a:rPr>
              <a:t>Bill A4075/3229 AcsAaAca (ACS/2R)</a:t>
            </a:r>
          </a:p>
          <a:p>
            <a:r>
              <a:rPr lang="pt-BR" sz="2000" b="1" dirty="0">
                <a:solidFill>
                  <a:srgbClr val="FFFF00"/>
                </a:solidFill>
              </a:rPr>
              <a:t>Session 2022 – 2023 (signed into law 8/1/22 – unanimous passage in legislature)</a:t>
            </a:r>
          </a:p>
          <a:p>
            <a:pPr>
              <a:buFont typeface="Arial" panose="020B0604020202020204" pitchFamily="34" charset="0"/>
              <a:buChar char="•"/>
            </a:pPr>
            <a:r>
              <a:rPr lang="en-US" sz="2000" b="1" dirty="0">
                <a:solidFill>
                  <a:srgbClr val="FFFF00"/>
                </a:solidFill>
              </a:rPr>
              <a:t>Requires all public school districts to create school-based </a:t>
            </a:r>
            <a:r>
              <a:rPr lang="en-US" sz="2000" b="1" dirty="0">
                <a:solidFill>
                  <a:srgbClr val="FFFF00"/>
                </a:solidFill>
                <a:hlinkClick r:id="rId2">
                  <a:extLst>
                    <a:ext uri="{A12FA001-AC4F-418D-AE19-62706E023703}">
                      <ahyp:hlinkClr xmlns:ahyp="http://schemas.microsoft.com/office/drawing/2018/hyperlinkcolor" val="tx"/>
                    </a:ext>
                  </a:extLst>
                </a:hlinkClick>
              </a:rPr>
              <a:t>threat assessment teams</a:t>
            </a:r>
            <a:r>
              <a:rPr lang="en-US" sz="2000" b="1" dirty="0">
                <a:solidFill>
                  <a:srgbClr val="FFFF00"/>
                </a:solidFill>
              </a:rPr>
              <a:t> to help identify and assess students at risk of committing violent acts or other harmful activity. </a:t>
            </a:r>
          </a:p>
          <a:p>
            <a:pPr lvl="1">
              <a:buFont typeface="Arial" panose="020B0604020202020204" pitchFamily="34" charset="0"/>
              <a:buChar char="•"/>
            </a:pPr>
            <a:r>
              <a:rPr lang="en-US" sz="1600" b="1" dirty="0">
                <a:solidFill>
                  <a:srgbClr val="FFFF00"/>
                </a:solidFill>
              </a:rPr>
              <a:t>Need to be in place by the start of the </a:t>
            </a:r>
            <a:r>
              <a:rPr lang="en-US" sz="1600" b="1" dirty="0">
                <a:solidFill>
                  <a:srgbClr val="FF0000"/>
                </a:solidFill>
              </a:rPr>
              <a:t>2023-24 school year</a:t>
            </a:r>
            <a:r>
              <a:rPr lang="en-US" sz="1600" b="1" dirty="0">
                <a:solidFill>
                  <a:srgbClr val="FFFF00"/>
                </a:solidFill>
              </a:rPr>
              <a:t>.</a:t>
            </a:r>
          </a:p>
          <a:p>
            <a:pPr>
              <a:buFont typeface="Arial" panose="020B0604020202020204" pitchFamily="34" charset="0"/>
              <a:buChar char="•"/>
            </a:pPr>
            <a:r>
              <a:rPr lang="en-US" sz="2000" b="1" dirty="0">
                <a:solidFill>
                  <a:srgbClr val="FFFF00"/>
                </a:solidFill>
              </a:rPr>
              <a:t>TAT required to multidisciplinary and include to the extent possible a school psychologist, counselor or social worker, a teacher, an administrator, and a school resource officer or school employee who serves as a liaison to law enforcement. </a:t>
            </a:r>
          </a:p>
          <a:p>
            <a:pPr>
              <a:buFont typeface="Arial" panose="020B0604020202020204" pitchFamily="34" charset="0"/>
              <a:buChar char="•"/>
            </a:pPr>
            <a:r>
              <a:rPr lang="en-US" sz="2000" b="1" dirty="0">
                <a:solidFill>
                  <a:srgbClr val="FFFF00"/>
                </a:solidFill>
              </a:rPr>
              <a:t>Training must ensure that threat assessments don’t have a disparate impact on students based on their race, ethnicity, homelessness status, religious belief, gender, gender identity, sexual orientation and socioeconomic status.</a:t>
            </a:r>
          </a:p>
        </p:txBody>
      </p:sp>
      <p:sp>
        <p:nvSpPr>
          <p:cNvPr id="4" name="Footer Placeholder 3">
            <a:extLst>
              <a:ext uri="{FF2B5EF4-FFF2-40B4-BE49-F238E27FC236}">
                <a16:creationId xmlns:a16="http://schemas.microsoft.com/office/drawing/2014/main" id="{F729E387-F635-84E5-96DF-1966F1551CD7}"/>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735913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C1166-C865-DA7A-3E72-EF800887733A}"/>
              </a:ext>
            </a:extLst>
          </p:cNvPr>
          <p:cNvSpPr>
            <a:spLocks noGrp="1"/>
          </p:cNvSpPr>
          <p:nvPr>
            <p:ph type="title"/>
          </p:nvPr>
        </p:nvSpPr>
        <p:spPr/>
        <p:txBody>
          <a:bodyPr/>
          <a:lstStyle/>
          <a:p>
            <a:r>
              <a:rPr lang="en-US" sz="2800" dirty="0">
                <a:solidFill>
                  <a:srgbClr val="FFFF00"/>
                </a:solidFill>
              </a:rPr>
              <a:t>Which states require in-school threat assessment teams?</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FB5ED0E2-3575-3A7B-ADE9-074256AE0529}"/>
              </a:ext>
            </a:extLst>
          </p:cNvPr>
          <p:cNvSpPr>
            <a:spLocks noGrp="1"/>
          </p:cNvSpPr>
          <p:nvPr>
            <p:ph idx="1"/>
          </p:nvPr>
        </p:nvSpPr>
        <p:spPr/>
        <p:txBody>
          <a:bodyPr/>
          <a:lstStyle/>
          <a:p>
            <a:pPr marL="457200" lvl="1" indent="0">
              <a:buNone/>
            </a:pPr>
            <a:r>
              <a:rPr lang="en-US" b="1" dirty="0">
                <a:solidFill>
                  <a:srgbClr val="FFFF00"/>
                </a:solidFill>
              </a:rPr>
              <a:t>According to the National Association of State Boards of Education (NASBE)'s State Policy Database, threat assessment is required by law in:</a:t>
            </a:r>
          </a:p>
          <a:p>
            <a:pPr lvl="1"/>
            <a:r>
              <a:rPr lang="en-US" b="1" dirty="0">
                <a:solidFill>
                  <a:srgbClr val="FFFF00"/>
                </a:solidFill>
              </a:rPr>
              <a:t>18 states</a:t>
            </a:r>
          </a:p>
          <a:p>
            <a:pPr lvl="1"/>
            <a:r>
              <a:rPr lang="en-US" b="1" dirty="0">
                <a:solidFill>
                  <a:srgbClr val="FFFF00"/>
                </a:solidFill>
              </a:rPr>
              <a:t>encouraged in five states</a:t>
            </a:r>
          </a:p>
          <a:p>
            <a:pPr lvl="1"/>
            <a:r>
              <a:rPr lang="en-US" b="1" dirty="0">
                <a:solidFill>
                  <a:srgbClr val="FFFF00"/>
                </a:solidFill>
              </a:rPr>
              <a:t>non-codified policy in 16 states</a:t>
            </a:r>
          </a:p>
          <a:p>
            <a:pPr marL="457200" lvl="1" indent="0">
              <a:buNone/>
            </a:pPr>
            <a:endParaRPr lang="en-US" b="1" dirty="0">
              <a:solidFill>
                <a:srgbClr val="FFFF00"/>
              </a:solidFill>
            </a:endParaRPr>
          </a:p>
          <a:p>
            <a:endParaRPr lang="en-US" b="1" dirty="0">
              <a:solidFill>
                <a:srgbClr val="FFFF00"/>
              </a:solidFill>
            </a:endParaRPr>
          </a:p>
          <a:p>
            <a:endParaRPr lang="en-US" b="1" dirty="0">
              <a:solidFill>
                <a:srgbClr val="FFFF00"/>
              </a:solidFill>
            </a:endParaRPr>
          </a:p>
        </p:txBody>
      </p:sp>
      <p:sp>
        <p:nvSpPr>
          <p:cNvPr id="4" name="Footer Placeholder 3">
            <a:extLst>
              <a:ext uri="{FF2B5EF4-FFF2-40B4-BE49-F238E27FC236}">
                <a16:creationId xmlns:a16="http://schemas.microsoft.com/office/drawing/2014/main" id="{B19E7995-8AE0-F6DC-B641-6D1FA097383C}"/>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4402760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BF665-D761-27E2-8D60-423AF5B7688B}"/>
              </a:ext>
            </a:extLst>
          </p:cNvPr>
          <p:cNvSpPr>
            <a:spLocks noGrp="1"/>
          </p:cNvSpPr>
          <p:nvPr>
            <p:ph type="title"/>
          </p:nvPr>
        </p:nvSpPr>
        <p:spPr/>
        <p:txBody>
          <a:bodyPr/>
          <a:lstStyle/>
          <a:p>
            <a:r>
              <a:rPr lang="en-US" dirty="0">
                <a:solidFill>
                  <a:srgbClr val="FFFF00"/>
                </a:solidFill>
              </a:rPr>
              <a:t>New York, 2022</a:t>
            </a:r>
          </a:p>
        </p:txBody>
      </p:sp>
      <p:sp>
        <p:nvSpPr>
          <p:cNvPr id="3" name="Content Placeholder 2">
            <a:extLst>
              <a:ext uri="{FF2B5EF4-FFF2-40B4-BE49-F238E27FC236}">
                <a16:creationId xmlns:a16="http://schemas.microsoft.com/office/drawing/2014/main" id="{DBC6D4EE-0F79-BFEB-3633-8603CADFF44A}"/>
              </a:ext>
            </a:extLst>
          </p:cNvPr>
          <p:cNvSpPr>
            <a:spLocks noGrp="1"/>
          </p:cNvSpPr>
          <p:nvPr>
            <p:ph idx="1"/>
          </p:nvPr>
        </p:nvSpPr>
        <p:spPr/>
        <p:txBody>
          <a:bodyPr/>
          <a:lstStyle/>
          <a:p>
            <a:pPr>
              <a:buFont typeface="Arial" panose="020B0604020202020204" pitchFamily="34" charset="0"/>
              <a:buChar char="•"/>
            </a:pPr>
            <a:r>
              <a:rPr lang="en-US" sz="2400" b="1" dirty="0">
                <a:solidFill>
                  <a:srgbClr val="FFFF00"/>
                </a:solidFill>
              </a:rPr>
              <a:t>Executive Order 18 (signed on or about 8/18/22)</a:t>
            </a:r>
          </a:p>
          <a:p>
            <a:pPr>
              <a:buFont typeface="Arial" panose="020B0604020202020204" pitchFamily="34" charset="0"/>
              <a:buChar char="•"/>
            </a:pPr>
            <a:r>
              <a:rPr lang="en-US" sz="2400" b="1" dirty="0">
                <a:solidFill>
                  <a:srgbClr val="FFFF00"/>
                </a:solidFill>
              </a:rPr>
              <a:t>10 million dollars to Requiring Each County and the City of New York to Develop Plans to Confront Domestic Terrorism, Including Racially and Ethnically-Motivated Violence</a:t>
            </a:r>
          </a:p>
          <a:p>
            <a:pPr lvl="1">
              <a:buFont typeface="Arial" panose="020B0604020202020204" pitchFamily="34" charset="0"/>
              <a:buChar char="•"/>
            </a:pPr>
            <a:r>
              <a:rPr lang="en-US" sz="2000" b="1" dirty="0">
                <a:solidFill>
                  <a:srgbClr val="FFFF00"/>
                </a:solidFill>
              </a:rPr>
              <a:t>Does not include K-12 settings</a:t>
            </a:r>
          </a:p>
        </p:txBody>
      </p:sp>
      <p:sp>
        <p:nvSpPr>
          <p:cNvPr id="4" name="Footer Placeholder 3">
            <a:extLst>
              <a:ext uri="{FF2B5EF4-FFF2-40B4-BE49-F238E27FC236}">
                <a16:creationId xmlns:a16="http://schemas.microsoft.com/office/drawing/2014/main" id="{F729E387-F635-84E5-96DF-1966F1551CD7}"/>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691214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Nassau County, BOCES 9/23/22 &amp; 10/13/22</a:t>
            </a:r>
          </a:p>
        </p:txBody>
      </p:sp>
      <p:sp>
        <p:nvSpPr>
          <p:cNvPr id="7" name="TextBox 6"/>
          <p:cNvSpPr txBox="1"/>
          <p:nvPr/>
        </p:nvSpPr>
        <p:spPr>
          <a:xfrm>
            <a:off x="647700" y="4953785"/>
            <a:ext cx="8826989" cy="830997"/>
          </a:xfrm>
          <a:prstGeom prst="rect">
            <a:avLst/>
          </a:prstGeom>
          <a:noFill/>
        </p:spPr>
        <p:txBody>
          <a:bodyPr wrap="square" rtlCol="0">
            <a:spAutoFit/>
          </a:bodyPr>
          <a:lstStyle/>
          <a:p>
            <a:pPr algn="ctr"/>
            <a:r>
              <a:rPr lang="en-US" dirty="0"/>
              <a:t>Active Shooter Incidents in the United States, 2021, United States Department of Justice, FBI</a:t>
            </a:r>
          </a:p>
        </p:txBody>
      </p:sp>
      <p:sp>
        <p:nvSpPr>
          <p:cNvPr id="8" name="TextBox 7">
            <a:extLst>
              <a:ext uri="{FF2B5EF4-FFF2-40B4-BE49-F238E27FC236}">
                <a16:creationId xmlns:a16="http://schemas.microsoft.com/office/drawing/2014/main" id="{6B6B1C8F-23EC-4466-9F1F-E1EDAB42205F}"/>
              </a:ext>
            </a:extLst>
          </p:cNvPr>
          <p:cNvSpPr txBox="1"/>
          <p:nvPr/>
        </p:nvSpPr>
        <p:spPr>
          <a:xfrm>
            <a:off x="6972300" y="838200"/>
            <a:ext cx="2646829" cy="3231654"/>
          </a:xfrm>
          <a:prstGeom prst="rect">
            <a:avLst/>
          </a:prstGeom>
          <a:noFill/>
        </p:spPr>
        <p:txBody>
          <a:bodyPr wrap="square">
            <a:spAutoFit/>
          </a:bodyPr>
          <a:lstStyle/>
          <a:p>
            <a:r>
              <a:rPr lang="en-US" sz="1200" dirty="0">
                <a:latin typeface="Times New Roman" panose="02020603050405020304" pitchFamily="18" charset="0"/>
              </a:rPr>
              <a:t>FBI Active Shooter Criteria</a:t>
            </a:r>
          </a:p>
          <a:p>
            <a:endParaRPr lang="en-US" sz="1200" i="0" u="none" strike="noStrike" baseline="0" dirty="0">
              <a:latin typeface="Times New Roman" panose="02020603050405020304" pitchFamily="18" charset="0"/>
            </a:endParaRPr>
          </a:p>
          <a:p>
            <a:pPr marL="228600" indent="-228600">
              <a:buFont typeface="+mj-lt"/>
              <a:buAutoNum type="arabicPeriod"/>
            </a:pPr>
            <a:r>
              <a:rPr lang="en-US" sz="1200" i="0" u="none" strike="noStrike" baseline="0" dirty="0">
                <a:latin typeface="Times New Roman" panose="02020603050405020304" pitchFamily="18" charset="0"/>
              </a:rPr>
              <a:t>Shootings occurring at more than one location </a:t>
            </a:r>
          </a:p>
          <a:p>
            <a:pPr marL="228600" indent="-228600">
              <a:buFont typeface="+mj-lt"/>
              <a:buAutoNum type="arabicPeriod"/>
            </a:pPr>
            <a:r>
              <a:rPr lang="en-US" sz="1200" i="0" u="none" strike="noStrike" baseline="0" dirty="0">
                <a:latin typeface="Times New Roman" panose="02020603050405020304" pitchFamily="18" charset="0"/>
              </a:rPr>
              <a:t>Shootings where the shooter’s actions were not the result of another criminal act </a:t>
            </a:r>
          </a:p>
          <a:p>
            <a:pPr marL="228600" indent="-228600">
              <a:buFont typeface="+mj-lt"/>
              <a:buAutoNum type="arabicPeriod"/>
            </a:pPr>
            <a:r>
              <a:rPr lang="en-US" sz="1200" i="0" u="none" strike="noStrike" baseline="0" dirty="0">
                <a:latin typeface="Times New Roman" panose="02020603050405020304" pitchFamily="18" charset="0"/>
              </a:rPr>
              <a:t>Shootings resulting in a mass illing4 </a:t>
            </a:r>
          </a:p>
          <a:p>
            <a:pPr marL="228600" indent="-228600">
              <a:buFont typeface="+mj-lt"/>
              <a:buAutoNum type="arabicPeriod"/>
            </a:pPr>
            <a:r>
              <a:rPr lang="en-US" sz="1200" i="0" u="none" strike="noStrike" baseline="0" dirty="0">
                <a:latin typeface="Times New Roman" panose="02020603050405020304" pitchFamily="18" charset="0"/>
              </a:rPr>
              <a:t>Shootings indicating apparent spontaneity by the shooter </a:t>
            </a:r>
          </a:p>
          <a:p>
            <a:pPr marL="228600" indent="-228600">
              <a:buFont typeface="+mj-lt"/>
              <a:buAutoNum type="arabicPeriod"/>
            </a:pPr>
            <a:r>
              <a:rPr lang="en-US" sz="1200" i="0" u="none" strike="noStrike" baseline="0" dirty="0">
                <a:latin typeface="Times New Roman" panose="02020603050405020304" pitchFamily="18" charset="0"/>
              </a:rPr>
              <a:t>Shootings where the shooter appeared to methodically search for potential victims </a:t>
            </a:r>
          </a:p>
          <a:p>
            <a:pPr marL="228600" indent="-228600">
              <a:buFont typeface="+mj-lt"/>
              <a:buAutoNum type="arabicPeriod"/>
            </a:pPr>
            <a:r>
              <a:rPr lang="en-US" sz="1200" i="0" u="none" strike="noStrike" baseline="0" dirty="0">
                <a:latin typeface="Times New Roman" panose="02020603050405020304" pitchFamily="18" charset="0"/>
              </a:rPr>
              <a:t>Shootings that appeared focused on injury to people, not buildings or objects </a:t>
            </a:r>
            <a:endParaRPr lang="en-US" sz="1200" dirty="0"/>
          </a:p>
        </p:txBody>
      </p:sp>
      <p:pic>
        <p:nvPicPr>
          <p:cNvPr id="6" name="Picture 5">
            <a:extLst>
              <a:ext uri="{FF2B5EF4-FFF2-40B4-BE49-F238E27FC236}">
                <a16:creationId xmlns:a16="http://schemas.microsoft.com/office/drawing/2014/main" id="{1645F6B1-3C63-334E-1965-2130A55233FE}"/>
              </a:ext>
            </a:extLst>
          </p:cNvPr>
          <p:cNvPicPr>
            <a:picLocks noChangeAspect="1"/>
          </p:cNvPicPr>
          <p:nvPr/>
        </p:nvPicPr>
        <p:blipFill>
          <a:blip r:embed="rId2"/>
          <a:stretch>
            <a:fillRect/>
          </a:stretch>
        </p:blipFill>
        <p:spPr>
          <a:xfrm>
            <a:off x="514350" y="457200"/>
            <a:ext cx="6381750" cy="4343399"/>
          </a:xfrm>
          <a:prstGeom prst="rect">
            <a:avLst/>
          </a:prstGeom>
        </p:spPr>
      </p:pic>
    </p:spTree>
    <p:extLst>
      <p:ext uri="{BB962C8B-B14F-4D97-AF65-F5344CB8AC3E}">
        <p14:creationId xmlns:p14="http://schemas.microsoft.com/office/powerpoint/2010/main" val="1629637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Nassau County, BOCES 9/23/22 &amp; 10/13/22</a:t>
            </a:r>
          </a:p>
        </p:txBody>
      </p:sp>
      <p:sp>
        <p:nvSpPr>
          <p:cNvPr id="7" name="TextBox 6"/>
          <p:cNvSpPr txBox="1"/>
          <p:nvPr/>
        </p:nvSpPr>
        <p:spPr>
          <a:xfrm>
            <a:off x="647700" y="4953785"/>
            <a:ext cx="8826989" cy="830997"/>
          </a:xfrm>
          <a:prstGeom prst="rect">
            <a:avLst/>
          </a:prstGeom>
          <a:noFill/>
        </p:spPr>
        <p:txBody>
          <a:bodyPr wrap="square" rtlCol="0">
            <a:spAutoFit/>
          </a:bodyPr>
          <a:lstStyle/>
          <a:p>
            <a:pPr algn="ctr"/>
            <a:r>
              <a:rPr lang="en-US" dirty="0"/>
              <a:t>Active Shooter Incidents in the United States, 2021, United States Department of Justice, FBI</a:t>
            </a:r>
          </a:p>
        </p:txBody>
      </p:sp>
      <p:pic>
        <p:nvPicPr>
          <p:cNvPr id="5" name="Picture 4">
            <a:extLst>
              <a:ext uri="{FF2B5EF4-FFF2-40B4-BE49-F238E27FC236}">
                <a16:creationId xmlns:a16="http://schemas.microsoft.com/office/drawing/2014/main" id="{E0158FC5-8654-DDDA-DBEC-64955B0EFB9E}"/>
              </a:ext>
            </a:extLst>
          </p:cNvPr>
          <p:cNvPicPr>
            <a:picLocks noChangeAspect="1"/>
          </p:cNvPicPr>
          <p:nvPr/>
        </p:nvPicPr>
        <p:blipFill>
          <a:blip r:embed="rId2"/>
          <a:stretch>
            <a:fillRect/>
          </a:stretch>
        </p:blipFill>
        <p:spPr>
          <a:xfrm>
            <a:off x="723900" y="685801"/>
            <a:ext cx="8991599" cy="4119956"/>
          </a:xfrm>
          <a:prstGeom prst="rect">
            <a:avLst/>
          </a:prstGeom>
        </p:spPr>
      </p:pic>
    </p:spTree>
    <p:extLst>
      <p:ext uri="{BB962C8B-B14F-4D97-AF65-F5344CB8AC3E}">
        <p14:creationId xmlns:p14="http://schemas.microsoft.com/office/powerpoint/2010/main" val="13480229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5C7453-8AC3-47C7-877C-48DED49DE0DC}"/>
              </a:ext>
            </a:extLst>
          </p:cNvPr>
          <p:cNvSpPr>
            <a:spLocks noGrp="1"/>
          </p:cNvSpPr>
          <p:nvPr>
            <p:ph type="ftr" sz="quarter" idx="12"/>
          </p:nvPr>
        </p:nvSpPr>
        <p:spPr/>
        <p:txBody>
          <a:bodyPr/>
          <a:lstStyle/>
          <a:p>
            <a:pPr>
              <a:defRPr/>
            </a:pPr>
            <a:r>
              <a:rPr lang="en-US" dirty="0"/>
              <a:t>Nassau County, BOCES 9/23/22 &amp; 10/13/22</a:t>
            </a:r>
          </a:p>
        </p:txBody>
      </p:sp>
      <p:pic>
        <p:nvPicPr>
          <p:cNvPr id="6" name="Picture 5">
            <a:extLst>
              <a:ext uri="{FF2B5EF4-FFF2-40B4-BE49-F238E27FC236}">
                <a16:creationId xmlns:a16="http://schemas.microsoft.com/office/drawing/2014/main" id="{218FA895-987F-4B20-543B-42E84F6761BE}"/>
              </a:ext>
            </a:extLst>
          </p:cNvPr>
          <p:cNvPicPr>
            <a:picLocks noChangeAspect="1"/>
          </p:cNvPicPr>
          <p:nvPr/>
        </p:nvPicPr>
        <p:blipFill>
          <a:blip r:embed="rId2"/>
          <a:stretch>
            <a:fillRect/>
          </a:stretch>
        </p:blipFill>
        <p:spPr>
          <a:xfrm>
            <a:off x="800100" y="381000"/>
            <a:ext cx="8762999" cy="5715000"/>
          </a:xfrm>
          <a:prstGeom prst="rect">
            <a:avLst/>
          </a:prstGeom>
        </p:spPr>
      </p:pic>
    </p:spTree>
    <p:extLst>
      <p:ext uri="{BB962C8B-B14F-4D97-AF65-F5344CB8AC3E}">
        <p14:creationId xmlns:p14="http://schemas.microsoft.com/office/powerpoint/2010/main" val="22323625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75077EC-6186-5AA4-CA9C-BFC901B1C8DE}"/>
              </a:ext>
            </a:extLst>
          </p:cNvPr>
          <p:cNvSpPr>
            <a:spLocks noGrp="1"/>
          </p:cNvSpPr>
          <p:nvPr>
            <p:ph type="ftr" sz="quarter" idx="12"/>
          </p:nvPr>
        </p:nvSpPr>
        <p:spPr/>
        <p:txBody>
          <a:bodyPr/>
          <a:lstStyle/>
          <a:p>
            <a:pPr>
              <a:defRPr/>
            </a:pPr>
            <a:r>
              <a:rPr lang="en-US" dirty="0"/>
              <a:t>Nassau County, BOCES 9/23/22 &amp; 10/13/22</a:t>
            </a:r>
          </a:p>
        </p:txBody>
      </p:sp>
      <p:pic>
        <p:nvPicPr>
          <p:cNvPr id="5" name="Picture 4">
            <a:extLst>
              <a:ext uri="{FF2B5EF4-FFF2-40B4-BE49-F238E27FC236}">
                <a16:creationId xmlns:a16="http://schemas.microsoft.com/office/drawing/2014/main" id="{62B7C7E5-CA95-3F92-0314-B0327CFA79D9}"/>
              </a:ext>
            </a:extLst>
          </p:cNvPr>
          <p:cNvPicPr>
            <a:picLocks noChangeAspect="1"/>
          </p:cNvPicPr>
          <p:nvPr/>
        </p:nvPicPr>
        <p:blipFill>
          <a:blip r:embed="rId2"/>
          <a:stretch>
            <a:fillRect/>
          </a:stretch>
        </p:blipFill>
        <p:spPr>
          <a:xfrm>
            <a:off x="800100" y="228600"/>
            <a:ext cx="8763000" cy="6172200"/>
          </a:xfrm>
          <a:prstGeom prst="rect">
            <a:avLst/>
          </a:prstGeom>
        </p:spPr>
      </p:pic>
    </p:spTree>
    <p:extLst>
      <p:ext uri="{BB962C8B-B14F-4D97-AF65-F5344CB8AC3E}">
        <p14:creationId xmlns:p14="http://schemas.microsoft.com/office/powerpoint/2010/main" val="40043462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B6F36F-B5B3-4D9C-B39F-5FC8F5929808}"/>
              </a:ext>
            </a:extLst>
          </p:cNvPr>
          <p:cNvSpPr>
            <a:spLocks noGrp="1"/>
          </p:cNvSpPr>
          <p:nvPr>
            <p:ph idx="1"/>
          </p:nvPr>
        </p:nvSpPr>
        <p:spPr>
          <a:xfrm>
            <a:off x="571500" y="1447800"/>
            <a:ext cx="9258300" cy="4525963"/>
          </a:xfrm>
        </p:spPr>
        <p:txBody>
          <a:bodyPr/>
          <a:lstStyle/>
          <a:p>
            <a:r>
              <a:rPr lang="en-US" sz="2000" b="1" dirty="0">
                <a:solidFill>
                  <a:srgbClr val="FFFF00"/>
                </a:solidFill>
              </a:rPr>
              <a:t>2008 to 2017 (</a:t>
            </a:r>
            <a:r>
              <a:rPr lang="en-US" sz="2000" b="1" i="1" dirty="0">
                <a:solidFill>
                  <a:srgbClr val="FFFF00"/>
                </a:solidFill>
              </a:rPr>
              <a:t>Targeted school violence) N=41  (January 2008 – December 2017)</a:t>
            </a:r>
          </a:p>
          <a:p>
            <a:pPr marL="0" indent="0">
              <a:buNone/>
            </a:pPr>
            <a:r>
              <a:rPr lang="en-US" sz="2000" b="1" dirty="0">
                <a:solidFill>
                  <a:srgbClr val="FFFF00"/>
                </a:solidFill>
              </a:rPr>
              <a:t>(i) a current or recently former K-12 school student</a:t>
            </a:r>
          </a:p>
          <a:p>
            <a:pPr marL="0" indent="0">
              <a:buNone/>
            </a:pPr>
            <a:r>
              <a:rPr lang="en-US" sz="2000" b="1" dirty="0">
                <a:solidFill>
                  <a:srgbClr val="FFFF00"/>
                </a:solidFill>
              </a:rPr>
              <a:t>(ii) purposefully used a weapon</a:t>
            </a:r>
          </a:p>
          <a:p>
            <a:pPr marL="0" indent="0">
              <a:buNone/>
            </a:pPr>
            <a:r>
              <a:rPr lang="en-US" sz="2000" b="1" dirty="0">
                <a:solidFill>
                  <a:srgbClr val="FFFF00"/>
                </a:solidFill>
              </a:rPr>
              <a:t>(iii) to cause physical injury to, or the death of, at least one other student and/or school employee</a:t>
            </a:r>
          </a:p>
          <a:p>
            <a:pPr marL="0" indent="0">
              <a:buNone/>
            </a:pPr>
            <a:r>
              <a:rPr lang="en-US" sz="2000" b="1" dirty="0">
                <a:solidFill>
                  <a:srgbClr val="FFFF00"/>
                </a:solidFill>
              </a:rPr>
              <a:t>(iv) in or on the immediate property of the school (v) while targeting in advance one or more specific and/or random student(s) and/or employee(s).</a:t>
            </a:r>
          </a:p>
          <a:p>
            <a:endParaRPr lang="en-US" sz="2000" b="1" dirty="0">
              <a:solidFill>
                <a:srgbClr val="FFFF00"/>
              </a:solidFill>
            </a:endParaRPr>
          </a:p>
          <a:p>
            <a:pPr marL="0" indent="0">
              <a:buNone/>
            </a:pPr>
            <a:r>
              <a:rPr lang="en-US" sz="1600" b="1" dirty="0">
                <a:solidFill>
                  <a:srgbClr val="FFFF00"/>
                </a:solidFill>
              </a:rPr>
              <a:t>Excluded: perpetrator could not be identified, incidents related to gang violence, drug violence, or other incidents with a strong suggestion of a separate criminal nexus, violence from the surrounding community that spilled onto school property by happenstance, spontaneous acts, such as those that were the immediate result of an unplanned fight or other sudden confrontation. </a:t>
            </a:r>
          </a:p>
        </p:txBody>
      </p:sp>
      <p:sp>
        <p:nvSpPr>
          <p:cNvPr id="4" name="Footer Placeholder 3">
            <a:extLst>
              <a:ext uri="{FF2B5EF4-FFF2-40B4-BE49-F238E27FC236}">
                <a16:creationId xmlns:a16="http://schemas.microsoft.com/office/drawing/2014/main" id="{9189B689-EDC1-4337-98AE-A4678DFD5A70}"/>
              </a:ext>
            </a:extLst>
          </p:cNvPr>
          <p:cNvSpPr>
            <a:spLocks noGrp="1"/>
          </p:cNvSpPr>
          <p:nvPr>
            <p:ph type="ftr" sz="quarter" idx="12"/>
          </p:nvPr>
        </p:nvSpPr>
        <p:spPr/>
        <p:txBody>
          <a:bodyPr/>
          <a:lstStyle/>
          <a:p>
            <a:pPr>
              <a:defRPr/>
            </a:pPr>
            <a:r>
              <a:rPr lang="en-US" dirty="0"/>
              <a:t>Nassau County, BOCES 9/23/22 &amp; 10/13/22</a:t>
            </a:r>
          </a:p>
        </p:txBody>
      </p:sp>
      <p:sp>
        <p:nvSpPr>
          <p:cNvPr id="5" name="Title 1">
            <a:extLst>
              <a:ext uri="{FF2B5EF4-FFF2-40B4-BE49-F238E27FC236}">
                <a16:creationId xmlns:a16="http://schemas.microsoft.com/office/drawing/2014/main" id="{B355F221-C939-4D32-8C1D-79781F048F6E}"/>
              </a:ext>
            </a:extLst>
          </p:cNvPr>
          <p:cNvSpPr txBox="1">
            <a:spLocks/>
          </p:cNvSpPr>
          <p:nvPr/>
        </p:nvSpPr>
        <p:spPr bwMode="auto">
          <a:xfrm>
            <a:off x="114300" y="13335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spTree>
    <p:extLst>
      <p:ext uri="{BB962C8B-B14F-4D97-AF65-F5344CB8AC3E}">
        <p14:creationId xmlns:p14="http://schemas.microsoft.com/office/powerpoint/2010/main" val="39232551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3E8573A-ABA3-43CD-9874-6CF4DC3D9BEB}"/>
              </a:ext>
            </a:extLst>
          </p:cNvPr>
          <p:cNvPicPr>
            <a:picLocks noGrp="1" noChangeAspect="1"/>
          </p:cNvPicPr>
          <p:nvPr>
            <p:ph idx="1"/>
          </p:nvPr>
        </p:nvPicPr>
        <p:blipFill>
          <a:blip r:embed="rId2"/>
          <a:stretch>
            <a:fillRect/>
          </a:stretch>
        </p:blipFill>
        <p:spPr>
          <a:xfrm>
            <a:off x="1485900" y="1676400"/>
            <a:ext cx="7543800" cy="4343400"/>
          </a:xfrm>
          <a:prstGeom prst="rect">
            <a:avLst/>
          </a:prstGeom>
        </p:spPr>
      </p:pic>
      <p:sp>
        <p:nvSpPr>
          <p:cNvPr id="4" name="Footer Placeholder 3">
            <a:extLst>
              <a:ext uri="{FF2B5EF4-FFF2-40B4-BE49-F238E27FC236}">
                <a16:creationId xmlns:a16="http://schemas.microsoft.com/office/drawing/2014/main" id="{B8B418A7-F9C1-4CD8-83F1-DFED8751FB11}"/>
              </a:ext>
            </a:extLst>
          </p:cNvPr>
          <p:cNvSpPr>
            <a:spLocks noGrp="1"/>
          </p:cNvSpPr>
          <p:nvPr>
            <p:ph type="ftr" sz="quarter" idx="12"/>
          </p:nvPr>
        </p:nvSpPr>
        <p:spPr/>
        <p:txBody>
          <a:bodyPr/>
          <a:lstStyle/>
          <a:p>
            <a:pPr>
              <a:defRPr/>
            </a:pPr>
            <a:r>
              <a:rPr lang="en-US" dirty="0"/>
              <a:t>Nassau County, BOCES 9/23/22 &amp; 10/13/22</a:t>
            </a:r>
          </a:p>
        </p:txBody>
      </p:sp>
      <p:sp>
        <p:nvSpPr>
          <p:cNvPr id="9" name="Title 1">
            <a:extLst>
              <a:ext uri="{FF2B5EF4-FFF2-40B4-BE49-F238E27FC236}">
                <a16:creationId xmlns:a16="http://schemas.microsoft.com/office/drawing/2014/main" id="{5EF83C7D-7D75-40A8-9166-B869CCAAFBF8}"/>
              </a:ext>
            </a:extLst>
          </p:cNvPr>
          <p:cNvSpPr txBox="1">
            <a:spLocks/>
          </p:cNvSpPr>
          <p:nvPr/>
        </p:nvSpPr>
        <p:spPr bwMode="auto">
          <a:xfrm>
            <a:off x="723900" y="3810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spTree>
    <p:extLst>
      <p:ext uri="{BB962C8B-B14F-4D97-AF65-F5344CB8AC3E}">
        <p14:creationId xmlns:p14="http://schemas.microsoft.com/office/powerpoint/2010/main" val="36549803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B8B418A7-F9C1-4CD8-83F1-DFED8751FB11}"/>
              </a:ext>
            </a:extLst>
          </p:cNvPr>
          <p:cNvSpPr>
            <a:spLocks noGrp="1"/>
          </p:cNvSpPr>
          <p:nvPr>
            <p:ph type="ftr" sz="quarter" idx="12"/>
          </p:nvPr>
        </p:nvSpPr>
        <p:spPr/>
        <p:txBody>
          <a:bodyPr/>
          <a:lstStyle/>
          <a:p>
            <a:pPr>
              <a:defRPr/>
            </a:pPr>
            <a:r>
              <a:rPr lang="en-US" dirty="0"/>
              <a:t>Nassau County, BOCES 9/23/22 &amp; 10/13/22</a:t>
            </a:r>
          </a:p>
        </p:txBody>
      </p:sp>
      <p:sp>
        <p:nvSpPr>
          <p:cNvPr id="9" name="Title 1">
            <a:extLst>
              <a:ext uri="{FF2B5EF4-FFF2-40B4-BE49-F238E27FC236}">
                <a16:creationId xmlns:a16="http://schemas.microsoft.com/office/drawing/2014/main" id="{5EF83C7D-7D75-40A8-9166-B869CCAAFBF8}"/>
              </a:ext>
            </a:extLst>
          </p:cNvPr>
          <p:cNvSpPr txBox="1">
            <a:spLocks/>
          </p:cNvSpPr>
          <p:nvPr/>
        </p:nvSpPr>
        <p:spPr bwMode="auto">
          <a:xfrm>
            <a:off x="723900" y="381000"/>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1600" kern="0" dirty="0">
                <a:solidFill>
                  <a:srgbClr val="FFFF00"/>
                </a:solidFill>
              </a:rPr>
              <a:t>PROTECTING AMERICA’S SCHOOLS: A U.S. SECRET SERVICE ANALYSIS</a:t>
            </a:r>
            <a:br>
              <a:rPr lang="en-US" sz="1600" kern="0" dirty="0">
                <a:solidFill>
                  <a:srgbClr val="FFFF00"/>
                </a:solidFill>
              </a:rPr>
            </a:br>
            <a:r>
              <a:rPr lang="en-US" sz="1600" kern="0" dirty="0">
                <a:solidFill>
                  <a:srgbClr val="FFFF00"/>
                </a:solidFill>
              </a:rPr>
              <a:t>OF TARGETED SCHOOL VIOLENCE (2019)</a:t>
            </a:r>
            <a:br>
              <a:rPr lang="en-US" sz="1600" kern="0" dirty="0">
                <a:solidFill>
                  <a:srgbClr val="FFFF00"/>
                </a:solidFill>
              </a:rPr>
            </a:br>
            <a:r>
              <a:rPr lang="en-US" sz="1600" kern="0" dirty="0">
                <a:solidFill>
                  <a:srgbClr val="FFFF00"/>
                </a:solidFill>
              </a:rPr>
              <a:t>U.S. Department of Homeland Security UNITED STATES SECRET SERVICE</a:t>
            </a:r>
            <a:br>
              <a:rPr lang="en-US" sz="1600" kern="0" dirty="0">
                <a:solidFill>
                  <a:srgbClr val="FFFF00"/>
                </a:solidFill>
              </a:rPr>
            </a:br>
            <a:r>
              <a:rPr lang="en-US" sz="1600" kern="0" dirty="0">
                <a:solidFill>
                  <a:srgbClr val="FFFF00"/>
                </a:solidFill>
              </a:rPr>
              <a:t>National Threat Assessment Center</a:t>
            </a:r>
          </a:p>
        </p:txBody>
      </p:sp>
      <p:pic>
        <p:nvPicPr>
          <p:cNvPr id="6" name="Content Placeholder 5">
            <a:extLst>
              <a:ext uri="{FF2B5EF4-FFF2-40B4-BE49-F238E27FC236}">
                <a16:creationId xmlns:a16="http://schemas.microsoft.com/office/drawing/2014/main" id="{4B55357F-919D-4ADD-930F-62E2AE14ED57}"/>
              </a:ext>
            </a:extLst>
          </p:cNvPr>
          <p:cNvPicPr>
            <a:picLocks noGrp="1" noChangeAspect="1"/>
          </p:cNvPicPr>
          <p:nvPr>
            <p:ph idx="1"/>
          </p:nvPr>
        </p:nvPicPr>
        <p:blipFill>
          <a:blip r:embed="rId2"/>
          <a:stretch>
            <a:fillRect/>
          </a:stretch>
        </p:blipFill>
        <p:spPr>
          <a:xfrm>
            <a:off x="1333500" y="1752600"/>
            <a:ext cx="3733800" cy="4495800"/>
          </a:xfrm>
          <a:prstGeom prst="rect">
            <a:avLst/>
          </a:prstGeom>
        </p:spPr>
      </p:pic>
      <p:pic>
        <p:nvPicPr>
          <p:cNvPr id="7" name="Picture 6">
            <a:extLst>
              <a:ext uri="{FF2B5EF4-FFF2-40B4-BE49-F238E27FC236}">
                <a16:creationId xmlns:a16="http://schemas.microsoft.com/office/drawing/2014/main" id="{D2D438AC-7400-48F7-B747-E193F53FBA43}"/>
              </a:ext>
            </a:extLst>
          </p:cNvPr>
          <p:cNvPicPr>
            <a:picLocks noChangeAspect="1"/>
          </p:cNvPicPr>
          <p:nvPr/>
        </p:nvPicPr>
        <p:blipFill>
          <a:blip r:embed="rId3"/>
          <a:stretch>
            <a:fillRect/>
          </a:stretch>
        </p:blipFill>
        <p:spPr>
          <a:xfrm>
            <a:off x="5524500" y="1746040"/>
            <a:ext cx="3962400" cy="4419600"/>
          </a:xfrm>
          <a:prstGeom prst="rect">
            <a:avLst/>
          </a:prstGeom>
        </p:spPr>
      </p:pic>
    </p:spTree>
    <p:extLst>
      <p:ext uri="{BB962C8B-B14F-4D97-AF65-F5344CB8AC3E}">
        <p14:creationId xmlns:p14="http://schemas.microsoft.com/office/powerpoint/2010/main" val="10387988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r>
              <a:rPr lang="en-US" sz="2800" b="1" dirty="0">
                <a:solidFill>
                  <a:srgbClr val="FFFF00"/>
                </a:solidFill>
              </a:rPr>
              <a:t>41 incidents of targeted school violence 1/08 – 12/17</a:t>
            </a:r>
          </a:p>
          <a:p>
            <a:pPr marL="514350" indent="-514350">
              <a:buFont typeface="+mj-lt"/>
              <a:buAutoNum type="arabicPeriod"/>
            </a:pPr>
            <a:endParaRPr lang="en-US" sz="2800"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dirty="0"/>
              <a:t>Nassau County, BOCES 9/23/22 &amp; 10/13/22</a:t>
            </a:r>
          </a:p>
        </p:txBody>
      </p:sp>
      <p:pic>
        <p:nvPicPr>
          <p:cNvPr id="6" name="Picture 5">
            <a:extLst>
              <a:ext uri="{FF2B5EF4-FFF2-40B4-BE49-F238E27FC236}">
                <a16:creationId xmlns:a16="http://schemas.microsoft.com/office/drawing/2014/main" id="{DFA6572D-AB18-4505-97BD-B2CDB0CC96F3}"/>
              </a:ext>
            </a:extLst>
          </p:cNvPr>
          <p:cNvPicPr>
            <a:picLocks noChangeAspect="1"/>
          </p:cNvPicPr>
          <p:nvPr/>
        </p:nvPicPr>
        <p:blipFill>
          <a:blip r:embed="rId2"/>
          <a:stretch>
            <a:fillRect/>
          </a:stretch>
        </p:blipFill>
        <p:spPr>
          <a:xfrm>
            <a:off x="1181100" y="2309003"/>
            <a:ext cx="8001000" cy="3810000"/>
          </a:xfrm>
          <a:prstGeom prst="rect">
            <a:avLst/>
          </a:prstGeom>
        </p:spPr>
      </p:pic>
    </p:spTree>
    <p:extLst>
      <p:ext uri="{BB962C8B-B14F-4D97-AF65-F5344CB8AC3E}">
        <p14:creationId xmlns:p14="http://schemas.microsoft.com/office/powerpoint/2010/main" val="12697018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Nassau County, BOCES 9/23/22 &amp; 10/13/22</a:t>
            </a:r>
          </a:p>
        </p:txBody>
      </p:sp>
      <p:pic>
        <p:nvPicPr>
          <p:cNvPr id="2" name="Picture 1">
            <a:extLst>
              <a:ext uri="{FF2B5EF4-FFF2-40B4-BE49-F238E27FC236}">
                <a16:creationId xmlns:a16="http://schemas.microsoft.com/office/drawing/2014/main" id="{E495FBB7-263C-4300-A6C8-0EAD11379C1F}"/>
              </a:ext>
            </a:extLst>
          </p:cNvPr>
          <p:cNvPicPr>
            <a:picLocks noChangeAspect="1"/>
          </p:cNvPicPr>
          <p:nvPr/>
        </p:nvPicPr>
        <p:blipFill>
          <a:blip r:embed="rId2"/>
          <a:stretch>
            <a:fillRect/>
          </a:stretch>
        </p:blipFill>
        <p:spPr>
          <a:xfrm>
            <a:off x="1485900" y="685800"/>
            <a:ext cx="7315200" cy="5486400"/>
          </a:xfrm>
          <a:prstGeom prst="rect">
            <a:avLst/>
          </a:prstGeom>
        </p:spPr>
      </p:pic>
    </p:spTree>
    <p:extLst>
      <p:ext uri="{BB962C8B-B14F-4D97-AF65-F5344CB8AC3E}">
        <p14:creationId xmlns:p14="http://schemas.microsoft.com/office/powerpoint/2010/main" val="3902617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Nassau County, BOCES 9/23/22 &amp; 10/13/22</a:t>
            </a:r>
          </a:p>
        </p:txBody>
      </p:sp>
      <p:pic>
        <p:nvPicPr>
          <p:cNvPr id="5" name="Picture 4">
            <a:extLst>
              <a:ext uri="{FF2B5EF4-FFF2-40B4-BE49-F238E27FC236}">
                <a16:creationId xmlns:a16="http://schemas.microsoft.com/office/drawing/2014/main" id="{C486FAF2-BC8C-4468-BB6D-4C571D71FC58}"/>
              </a:ext>
            </a:extLst>
          </p:cNvPr>
          <p:cNvPicPr>
            <a:picLocks noChangeAspect="1"/>
          </p:cNvPicPr>
          <p:nvPr/>
        </p:nvPicPr>
        <p:blipFill>
          <a:blip r:embed="rId2"/>
          <a:stretch>
            <a:fillRect/>
          </a:stretch>
        </p:blipFill>
        <p:spPr>
          <a:xfrm>
            <a:off x="571500" y="609600"/>
            <a:ext cx="9067799" cy="4953000"/>
          </a:xfrm>
          <a:prstGeom prst="rect">
            <a:avLst/>
          </a:prstGeom>
        </p:spPr>
      </p:pic>
    </p:spTree>
    <p:extLst>
      <p:ext uri="{BB962C8B-B14F-4D97-AF65-F5344CB8AC3E}">
        <p14:creationId xmlns:p14="http://schemas.microsoft.com/office/powerpoint/2010/main" val="1024906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2BCC14A-BF8A-4C80-AECF-5D16D1A73E38}"/>
              </a:ext>
            </a:extLst>
          </p:cNvPr>
          <p:cNvSpPr>
            <a:spLocks noGrp="1"/>
          </p:cNvSpPr>
          <p:nvPr>
            <p:ph type="ftr" sz="quarter" idx="12"/>
          </p:nvPr>
        </p:nvSpPr>
        <p:spPr/>
        <p:txBody>
          <a:bodyPr/>
          <a:lstStyle/>
          <a:p>
            <a:pPr>
              <a:defRPr/>
            </a:pPr>
            <a:r>
              <a:rPr lang="en-US" dirty="0"/>
              <a:t>Nassau County, BOCES 9/23/22 &amp; 10/13/22</a:t>
            </a:r>
          </a:p>
        </p:txBody>
      </p:sp>
      <p:pic>
        <p:nvPicPr>
          <p:cNvPr id="3" name="Picture 2">
            <a:extLst>
              <a:ext uri="{FF2B5EF4-FFF2-40B4-BE49-F238E27FC236}">
                <a16:creationId xmlns:a16="http://schemas.microsoft.com/office/drawing/2014/main" id="{9B20B890-D529-4249-8853-E6B2ACE4F58C}"/>
              </a:ext>
            </a:extLst>
          </p:cNvPr>
          <p:cNvPicPr>
            <a:picLocks noChangeAspect="1"/>
          </p:cNvPicPr>
          <p:nvPr/>
        </p:nvPicPr>
        <p:blipFill>
          <a:blip r:embed="rId2"/>
          <a:stretch>
            <a:fillRect/>
          </a:stretch>
        </p:blipFill>
        <p:spPr>
          <a:xfrm>
            <a:off x="1409700" y="762000"/>
            <a:ext cx="7315200" cy="5153025"/>
          </a:xfrm>
          <a:prstGeom prst="rect">
            <a:avLst/>
          </a:prstGeom>
        </p:spPr>
      </p:pic>
    </p:spTree>
    <p:extLst>
      <p:ext uri="{BB962C8B-B14F-4D97-AF65-F5344CB8AC3E}">
        <p14:creationId xmlns:p14="http://schemas.microsoft.com/office/powerpoint/2010/main" val="5801447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25C7453-8AC3-47C7-877C-48DED49DE0DC}"/>
              </a:ext>
            </a:extLst>
          </p:cNvPr>
          <p:cNvSpPr>
            <a:spLocks noGrp="1"/>
          </p:cNvSpPr>
          <p:nvPr>
            <p:ph type="ftr" sz="quarter" idx="12"/>
          </p:nvPr>
        </p:nvSpPr>
        <p:spPr/>
        <p:txBody>
          <a:bodyPr/>
          <a:lstStyle/>
          <a:p>
            <a:pPr>
              <a:defRPr/>
            </a:pPr>
            <a:r>
              <a:rPr lang="en-US" dirty="0"/>
              <a:t>Nassau County, BOCES 9/23/22 &amp; 10/13/22</a:t>
            </a:r>
          </a:p>
        </p:txBody>
      </p:sp>
      <p:pic>
        <p:nvPicPr>
          <p:cNvPr id="4" name="Picture 3">
            <a:extLst>
              <a:ext uri="{FF2B5EF4-FFF2-40B4-BE49-F238E27FC236}">
                <a16:creationId xmlns:a16="http://schemas.microsoft.com/office/drawing/2014/main" id="{D2C222D9-8874-4B05-A7FD-771A6AB53916}"/>
              </a:ext>
            </a:extLst>
          </p:cNvPr>
          <p:cNvPicPr>
            <a:picLocks noChangeAspect="1"/>
          </p:cNvPicPr>
          <p:nvPr/>
        </p:nvPicPr>
        <p:blipFill>
          <a:blip r:embed="rId2"/>
          <a:stretch>
            <a:fillRect/>
          </a:stretch>
        </p:blipFill>
        <p:spPr>
          <a:xfrm>
            <a:off x="495301" y="838200"/>
            <a:ext cx="9220200" cy="5333999"/>
          </a:xfrm>
          <a:prstGeom prst="rect">
            <a:avLst/>
          </a:prstGeom>
        </p:spPr>
      </p:pic>
    </p:spTree>
    <p:extLst>
      <p:ext uri="{BB962C8B-B14F-4D97-AF65-F5344CB8AC3E}">
        <p14:creationId xmlns:p14="http://schemas.microsoft.com/office/powerpoint/2010/main" val="6548213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2"/>
          </p:nvPr>
        </p:nvSpPr>
        <p:spPr/>
        <p:txBody>
          <a:bodyPr/>
          <a:lstStyle/>
          <a:p>
            <a:pPr>
              <a:defRPr/>
            </a:pPr>
            <a:r>
              <a:rPr lang="en-US" dirty="0"/>
              <a:t>Nassau County, BOCES 9/23/22 &amp; 10/13/22</a:t>
            </a:r>
          </a:p>
        </p:txBody>
      </p:sp>
      <p:pic>
        <p:nvPicPr>
          <p:cNvPr id="2" name="Picture 1">
            <a:extLst>
              <a:ext uri="{FF2B5EF4-FFF2-40B4-BE49-F238E27FC236}">
                <a16:creationId xmlns:a16="http://schemas.microsoft.com/office/drawing/2014/main" id="{5FE6F9A4-715D-4194-BD8D-5F3517C0BD8B}"/>
              </a:ext>
            </a:extLst>
          </p:cNvPr>
          <p:cNvPicPr>
            <a:picLocks noChangeAspect="1"/>
          </p:cNvPicPr>
          <p:nvPr/>
        </p:nvPicPr>
        <p:blipFill>
          <a:blip r:embed="rId2"/>
          <a:stretch>
            <a:fillRect/>
          </a:stretch>
        </p:blipFill>
        <p:spPr>
          <a:xfrm>
            <a:off x="876300" y="381000"/>
            <a:ext cx="8839200" cy="5867400"/>
          </a:xfrm>
          <a:prstGeom prst="rect">
            <a:avLst/>
          </a:prstGeom>
        </p:spPr>
      </p:pic>
    </p:spTree>
    <p:extLst>
      <p:ext uri="{BB962C8B-B14F-4D97-AF65-F5344CB8AC3E}">
        <p14:creationId xmlns:p14="http://schemas.microsoft.com/office/powerpoint/2010/main" val="328437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School Settings</a:t>
            </a:r>
            <a:br>
              <a:rPr lang="en-US" b="1" dirty="0">
                <a:solidFill>
                  <a:srgbClr val="FFFF00"/>
                </a:solidFill>
                <a:latin typeface="+mn-lt"/>
              </a:rPr>
            </a:br>
            <a:r>
              <a:rPr lang="en-US" b="1" dirty="0">
                <a:solidFill>
                  <a:srgbClr val="FFFF00"/>
                </a:solidFill>
                <a:latin typeface="+mn-lt"/>
              </a:rPr>
              <a:t>School Shooters, O’Toole, 2000</a:t>
            </a:r>
          </a:p>
        </p:txBody>
      </p:sp>
      <p:sp>
        <p:nvSpPr>
          <p:cNvPr id="3" name="Content Placeholder 2"/>
          <p:cNvSpPr>
            <a:spLocks noGrp="1"/>
          </p:cNvSpPr>
          <p:nvPr>
            <p:ph idx="1"/>
          </p:nvPr>
        </p:nvSpPr>
        <p:spPr>
          <a:xfrm>
            <a:off x="495300" y="1524000"/>
            <a:ext cx="9258300" cy="4525963"/>
          </a:xfrm>
        </p:spPr>
        <p:txBody>
          <a:bodyPr/>
          <a:lstStyle/>
          <a:p>
            <a:r>
              <a:rPr lang="en-US" sz="2400" b="1" dirty="0">
                <a:solidFill>
                  <a:srgbClr val="FFFF00"/>
                </a:solidFill>
                <a:latin typeface="+mn-lt"/>
              </a:rPr>
              <a:t>Subjects demonstrate some type of warning behaviors</a:t>
            </a:r>
          </a:p>
          <a:p>
            <a:r>
              <a:rPr lang="en-US" sz="2400" b="1" dirty="0">
                <a:solidFill>
                  <a:srgbClr val="FFFF00"/>
                </a:solidFill>
                <a:latin typeface="+mn-lt"/>
              </a:rPr>
              <a:t>Threats, innuendoes, journal entries, videotaping</a:t>
            </a:r>
          </a:p>
          <a:p>
            <a:r>
              <a:rPr lang="en-US" sz="2400" b="1" dirty="0">
                <a:solidFill>
                  <a:srgbClr val="FFFF00"/>
                </a:solidFill>
                <a:latin typeface="+mn-lt"/>
              </a:rPr>
              <a:t>Attempted to persuade family or others to help with preparations</a:t>
            </a:r>
          </a:p>
          <a:p>
            <a:r>
              <a:rPr lang="en-US" sz="2400" b="1" dirty="0">
                <a:solidFill>
                  <a:srgbClr val="FFFF00"/>
                </a:solidFill>
                <a:latin typeface="+mn-lt"/>
              </a:rPr>
              <a:t>Common themes include:</a:t>
            </a:r>
          </a:p>
          <a:p>
            <a:pPr lvl="1"/>
            <a:r>
              <a:rPr lang="en-US" sz="2400" b="1" dirty="0">
                <a:solidFill>
                  <a:srgbClr val="FFFF00"/>
                </a:solidFill>
                <a:latin typeface="+mn-lt"/>
              </a:rPr>
              <a:t>Violence</a:t>
            </a:r>
          </a:p>
          <a:p>
            <a:pPr lvl="1"/>
            <a:r>
              <a:rPr lang="en-US" sz="2400" b="1" dirty="0">
                <a:solidFill>
                  <a:srgbClr val="FFFF00"/>
                </a:solidFill>
                <a:latin typeface="+mn-lt"/>
              </a:rPr>
              <a:t>Hopelessness</a:t>
            </a:r>
          </a:p>
          <a:p>
            <a:pPr lvl="1"/>
            <a:r>
              <a:rPr lang="en-US" sz="2400" b="1" dirty="0">
                <a:solidFill>
                  <a:srgbClr val="FFFF00"/>
                </a:solidFill>
                <a:latin typeface="+mn-lt"/>
              </a:rPr>
              <a:t>Despair</a:t>
            </a:r>
          </a:p>
          <a:p>
            <a:pPr lvl="1"/>
            <a:r>
              <a:rPr lang="en-US" sz="2400" b="1" dirty="0">
                <a:solidFill>
                  <a:srgbClr val="FFFF00"/>
                </a:solidFill>
                <a:latin typeface="+mn-lt"/>
              </a:rPr>
              <a:t>Hatred</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1265040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557212" y="2057400"/>
            <a:ext cx="9172575" cy="1143000"/>
          </a:xfrm>
        </p:spPr>
        <p:txBody>
          <a:bodyPr/>
          <a:lstStyle/>
          <a:p>
            <a:pPr eaLnBrk="1" hangingPunct="1">
              <a:defRPr/>
            </a:pPr>
            <a:r>
              <a:rPr lang="en-US" b="1" dirty="0">
                <a:solidFill>
                  <a:srgbClr val="FFFF00"/>
                </a:solidFill>
                <a:latin typeface="+mn-lt"/>
              </a:rPr>
              <a:t>Affective and Predatory</a:t>
            </a:r>
            <a:br>
              <a:rPr lang="en-US" b="1" dirty="0">
                <a:solidFill>
                  <a:srgbClr val="FFFF00"/>
                </a:solidFill>
                <a:latin typeface="+mn-lt"/>
              </a:rPr>
            </a:br>
            <a:r>
              <a:rPr lang="en-US" b="1" dirty="0">
                <a:solidFill>
                  <a:srgbClr val="FFFF00"/>
                </a:solidFill>
                <a:latin typeface="+mn-lt"/>
              </a:rPr>
              <a:t>Modes of Violence</a:t>
            </a: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019281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5266" name="Rectangle 2"/>
          <p:cNvSpPr>
            <a:spLocks noGrp="1" noChangeArrowheads="1"/>
          </p:cNvSpPr>
          <p:nvPr>
            <p:ph type="title"/>
          </p:nvPr>
        </p:nvSpPr>
        <p:spPr>
          <a:xfrm>
            <a:off x="600075" y="609600"/>
            <a:ext cx="9172575" cy="1143000"/>
          </a:xfrm>
        </p:spPr>
        <p:txBody>
          <a:bodyPr/>
          <a:lstStyle/>
          <a:p>
            <a:pPr eaLnBrk="1" hangingPunct="1">
              <a:defRPr/>
            </a:pPr>
            <a:r>
              <a:rPr lang="en-US" b="1" dirty="0">
                <a:solidFill>
                  <a:srgbClr val="FFFF00"/>
                </a:solidFill>
                <a:latin typeface="+mn-lt"/>
              </a:rPr>
              <a:t>What is violence? </a:t>
            </a:r>
          </a:p>
        </p:txBody>
      </p:sp>
      <p:sp>
        <p:nvSpPr>
          <p:cNvPr id="4099" name="Rectangle 3"/>
          <p:cNvSpPr>
            <a:spLocks noGrp="1" noChangeArrowheads="1"/>
          </p:cNvSpPr>
          <p:nvPr>
            <p:ph type="body" idx="1"/>
          </p:nvPr>
        </p:nvSpPr>
        <p:spPr>
          <a:xfrm>
            <a:off x="629383" y="1912205"/>
            <a:ext cx="8743950" cy="4114800"/>
          </a:xfrm>
        </p:spPr>
        <p:txBody>
          <a:bodyPr/>
          <a:lstStyle/>
          <a:p>
            <a:pPr eaLnBrk="1" hangingPunct="1"/>
            <a:r>
              <a:rPr lang="en-US" altLang="en-US" b="1" dirty="0">
                <a:solidFill>
                  <a:srgbClr val="FFFF00"/>
                </a:solidFill>
                <a:latin typeface="+mn-lt"/>
              </a:rPr>
              <a:t>An intentional act of aggression toward another human being that physically injures, or is likely to physically injure, that human being.</a:t>
            </a: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1306781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p:cNvSpPr>
            <a:spLocks noGrp="1" noChangeArrowheads="1"/>
          </p:cNvSpPr>
          <p:nvPr>
            <p:ph type="title"/>
          </p:nvPr>
        </p:nvSpPr>
        <p:spPr/>
        <p:txBody>
          <a:bodyPr/>
          <a:lstStyle/>
          <a:p>
            <a:pPr eaLnBrk="1" hangingPunct="1">
              <a:defRPr/>
            </a:pPr>
            <a:r>
              <a:rPr lang="en-US" b="1" dirty="0">
                <a:solidFill>
                  <a:srgbClr val="FFFF00"/>
                </a:solidFill>
                <a:latin typeface="+mn-lt"/>
              </a:rPr>
              <a:t>Affective &amp; Predatory</a:t>
            </a:r>
            <a:br>
              <a:rPr lang="en-US" b="1" dirty="0">
                <a:solidFill>
                  <a:srgbClr val="FFFF00"/>
                </a:solidFill>
                <a:latin typeface="+mn-lt"/>
              </a:rPr>
            </a:br>
            <a:r>
              <a:rPr lang="en-US" b="1" dirty="0">
                <a:solidFill>
                  <a:srgbClr val="FFFF00"/>
                </a:solidFill>
                <a:latin typeface="+mn-lt"/>
              </a:rPr>
              <a:t>Modes of Violence</a:t>
            </a:r>
          </a:p>
        </p:txBody>
      </p:sp>
      <p:sp>
        <p:nvSpPr>
          <p:cNvPr id="6147" name="Rectangle 3"/>
          <p:cNvSpPr>
            <a:spLocks noGrp="1" noChangeArrowheads="1"/>
          </p:cNvSpPr>
          <p:nvPr>
            <p:ph type="body" sz="half" idx="1"/>
          </p:nvPr>
        </p:nvSpPr>
        <p:spPr/>
        <p:txBody>
          <a:bodyPr/>
          <a:lstStyle/>
          <a:p>
            <a:pPr eaLnBrk="1" hangingPunct="1">
              <a:lnSpc>
                <a:spcPct val="90000"/>
              </a:lnSpc>
            </a:pPr>
            <a:r>
              <a:rPr lang="en-US" altLang="en-US" b="1" dirty="0">
                <a:solidFill>
                  <a:srgbClr val="FFFF00"/>
                </a:solidFill>
                <a:latin typeface="+mn-lt"/>
              </a:rPr>
              <a:t>Intense ANS arousal</a:t>
            </a:r>
          </a:p>
          <a:p>
            <a:pPr eaLnBrk="1" hangingPunct="1">
              <a:lnSpc>
                <a:spcPct val="90000"/>
              </a:lnSpc>
            </a:pPr>
            <a:r>
              <a:rPr lang="en-US" altLang="en-US" b="1" dirty="0">
                <a:solidFill>
                  <a:srgbClr val="FFFF00"/>
                </a:solidFill>
                <a:latin typeface="+mn-lt"/>
              </a:rPr>
              <a:t>Subjective experience of emotion</a:t>
            </a:r>
          </a:p>
          <a:p>
            <a:pPr eaLnBrk="1" hangingPunct="1">
              <a:lnSpc>
                <a:spcPct val="90000"/>
              </a:lnSpc>
            </a:pPr>
            <a:r>
              <a:rPr lang="en-US" altLang="en-US" b="1" dirty="0">
                <a:solidFill>
                  <a:srgbClr val="FFFF00"/>
                </a:solidFill>
                <a:latin typeface="+mn-lt"/>
              </a:rPr>
              <a:t>Reactive and immediate violence</a:t>
            </a:r>
          </a:p>
          <a:p>
            <a:pPr eaLnBrk="1" hangingPunct="1">
              <a:lnSpc>
                <a:spcPct val="90000"/>
              </a:lnSpc>
            </a:pPr>
            <a:r>
              <a:rPr lang="en-US" altLang="en-US" b="1" dirty="0">
                <a:solidFill>
                  <a:srgbClr val="FFFF00"/>
                </a:solidFill>
                <a:latin typeface="+mn-lt"/>
              </a:rPr>
              <a:t>Internal or External threat</a:t>
            </a:r>
          </a:p>
          <a:p>
            <a:pPr eaLnBrk="1" hangingPunct="1">
              <a:lnSpc>
                <a:spcPct val="90000"/>
              </a:lnSpc>
            </a:pPr>
            <a:r>
              <a:rPr lang="en-US" altLang="en-US" b="1" dirty="0">
                <a:solidFill>
                  <a:srgbClr val="FFFF00"/>
                </a:solidFill>
                <a:latin typeface="+mn-lt"/>
              </a:rPr>
              <a:t>Goal is threat reduction	</a:t>
            </a:r>
          </a:p>
        </p:txBody>
      </p:sp>
      <p:sp>
        <p:nvSpPr>
          <p:cNvPr id="6148" name="Rectangle 4"/>
          <p:cNvSpPr>
            <a:spLocks noGrp="1" noChangeArrowheads="1"/>
          </p:cNvSpPr>
          <p:nvPr>
            <p:ph type="body" sz="half" idx="2"/>
          </p:nvPr>
        </p:nvSpPr>
        <p:spPr/>
        <p:txBody>
          <a:bodyPr/>
          <a:lstStyle/>
          <a:p>
            <a:pPr eaLnBrk="1" hangingPunct="1"/>
            <a:r>
              <a:rPr lang="en-US" altLang="en-US" b="1" dirty="0">
                <a:solidFill>
                  <a:srgbClr val="FFFF00"/>
                </a:solidFill>
                <a:latin typeface="+mn-lt"/>
              </a:rPr>
              <a:t>Minimal or no ANS</a:t>
            </a:r>
          </a:p>
          <a:p>
            <a:pPr eaLnBrk="1" hangingPunct="1"/>
            <a:r>
              <a:rPr lang="en-US" altLang="en-US" b="1" dirty="0">
                <a:solidFill>
                  <a:srgbClr val="FFFF00"/>
                </a:solidFill>
                <a:latin typeface="+mn-lt"/>
              </a:rPr>
              <a:t>No conscious emotion</a:t>
            </a:r>
          </a:p>
          <a:p>
            <a:pPr eaLnBrk="1" hangingPunct="1"/>
            <a:r>
              <a:rPr lang="en-US" altLang="en-US" b="1" dirty="0">
                <a:solidFill>
                  <a:srgbClr val="FFFF00"/>
                </a:solidFill>
                <a:latin typeface="+mn-lt"/>
              </a:rPr>
              <a:t>Planned and purposeful</a:t>
            </a:r>
          </a:p>
          <a:p>
            <a:pPr eaLnBrk="1" hangingPunct="1"/>
            <a:r>
              <a:rPr lang="en-US" altLang="en-US" b="1" dirty="0">
                <a:solidFill>
                  <a:srgbClr val="FFFF00"/>
                </a:solidFill>
                <a:latin typeface="+mn-lt"/>
              </a:rPr>
              <a:t>No or minimal threat</a:t>
            </a:r>
          </a:p>
          <a:p>
            <a:pPr eaLnBrk="1" hangingPunct="1"/>
            <a:r>
              <a:rPr lang="en-US" altLang="en-US" b="1" dirty="0">
                <a:solidFill>
                  <a:srgbClr val="FFFF00"/>
                </a:solidFill>
                <a:latin typeface="+mn-lt"/>
              </a:rPr>
              <a:t>Many goals</a:t>
            </a: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633861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p:cNvSpPr>
            <a:spLocks noGrp="1" noChangeArrowheads="1"/>
          </p:cNvSpPr>
          <p:nvPr>
            <p:ph type="title"/>
          </p:nvPr>
        </p:nvSpPr>
        <p:spPr/>
        <p:txBody>
          <a:bodyPr/>
          <a:lstStyle/>
          <a:p>
            <a:pPr eaLnBrk="1" hangingPunct="1">
              <a:defRPr/>
            </a:pPr>
            <a:r>
              <a:rPr lang="en-US" b="1" dirty="0">
                <a:solidFill>
                  <a:srgbClr val="FFFF00"/>
                </a:solidFill>
                <a:latin typeface="+mn-lt"/>
              </a:rPr>
              <a:t>Affective and Predatory (continued)</a:t>
            </a:r>
          </a:p>
        </p:txBody>
      </p:sp>
      <p:sp>
        <p:nvSpPr>
          <p:cNvPr id="7171" name="Rectangle 3"/>
          <p:cNvSpPr>
            <a:spLocks noGrp="1" noChangeArrowheads="1"/>
          </p:cNvSpPr>
          <p:nvPr>
            <p:ph type="body" sz="half" idx="1"/>
          </p:nvPr>
        </p:nvSpPr>
        <p:spPr/>
        <p:txBody>
          <a:bodyPr/>
          <a:lstStyle/>
          <a:p>
            <a:pPr eaLnBrk="1" hangingPunct="1"/>
            <a:r>
              <a:rPr lang="en-US" altLang="en-US" b="1" dirty="0">
                <a:solidFill>
                  <a:srgbClr val="FFFF00"/>
                </a:solidFill>
                <a:latin typeface="+mn-lt"/>
              </a:rPr>
              <a:t>Rapid displacement of target</a:t>
            </a:r>
          </a:p>
          <a:p>
            <a:pPr eaLnBrk="1" hangingPunct="1"/>
            <a:r>
              <a:rPr lang="en-US" altLang="en-US" b="1" dirty="0">
                <a:solidFill>
                  <a:srgbClr val="FFFF00"/>
                </a:solidFill>
                <a:latin typeface="+mn-lt"/>
              </a:rPr>
              <a:t>Time-limited behavior</a:t>
            </a:r>
          </a:p>
          <a:p>
            <a:pPr eaLnBrk="1" hangingPunct="1"/>
            <a:r>
              <a:rPr lang="en-US" altLang="en-US" b="1" dirty="0">
                <a:solidFill>
                  <a:srgbClr val="FFFF00"/>
                </a:solidFill>
                <a:latin typeface="+mn-lt"/>
              </a:rPr>
              <a:t>Preceded by public posturing</a:t>
            </a:r>
          </a:p>
          <a:p>
            <a:pPr eaLnBrk="1" hangingPunct="1"/>
            <a:r>
              <a:rPr lang="en-US" altLang="en-US" b="1" dirty="0">
                <a:solidFill>
                  <a:srgbClr val="FFFF00"/>
                </a:solidFill>
                <a:latin typeface="+mn-lt"/>
              </a:rPr>
              <a:t>Primarily emotional</a:t>
            </a:r>
          </a:p>
          <a:p>
            <a:pPr eaLnBrk="1" hangingPunct="1"/>
            <a:r>
              <a:rPr lang="en-US" altLang="en-US" b="1" dirty="0">
                <a:solidFill>
                  <a:srgbClr val="FFFF00"/>
                </a:solidFill>
                <a:latin typeface="+mn-lt"/>
              </a:rPr>
              <a:t>Heightened and diffuse awareness</a:t>
            </a:r>
          </a:p>
        </p:txBody>
      </p:sp>
      <p:sp>
        <p:nvSpPr>
          <p:cNvPr id="7172" name="Rectangle 4"/>
          <p:cNvSpPr>
            <a:spLocks noGrp="1" noChangeArrowheads="1"/>
          </p:cNvSpPr>
          <p:nvPr>
            <p:ph type="body" sz="half" idx="2"/>
          </p:nvPr>
        </p:nvSpPr>
        <p:spPr/>
        <p:txBody>
          <a:bodyPr/>
          <a:lstStyle/>
          <a:p>
            <a:pPr eaLnBrk="1" hangingPunct="1">
              <a:lnSpc>
                <a:spcPct val="90000"/>
              </a:lnSpc>
            </a:pPr>
            <a:r>
              <a:rPr lang="en-US" altLang="en-US" b="1" dirty="0">
                <a:solidFill>
                  <a:srgbClr val="FFFF00"/>
                </a:solidFill>
                <a:latin typeface="+mn-lt"/>
              </a:rPr>
              <a:t>No target displacement</a:t>
            </a:r>
          </a:p>
          <a:p>
            <a:pPr eaLnBrk="1" hangingPunct="1">
              <a:lnSpc>
                <a:spcPct val="90000"/>
              </a:lnSpc>
            </a:pPr>
            <a:r>
              <a:rPr lang="en-US" altLang="en-US" b="1" dirty="0">
                <a:solidFill>
                  <a:srgbClr val="FFFF00"/>
                </a:solidFill>
                <a:latin typeface="+mn-lt"/>
              </a:rPr>
              <a:t>No time limit to behavior</a:t>
            </a:r>
          </a:p>
          <a:p>
            <a:pPr eaLnBrk="1" hangingPunct="1">
              <a:lnSpc>
                <a:spcPct val="90000"/>
              </a:lnSpc>
            </a:pPr>
            <a:r>
              <a:rPr lang="en-US" altLang="en-US" b="1" dirty="0">
                <a:solidFill>
                  <a:srgbClr val="FFFF00"/>
                </a:solidFill>
                <a:latin typeface="+mn-lt"/>
              </a:rPr>
              <a:t>Preceded by private ritual</a:t>
            </a:r>
          </a:p>
          <a:p>
            <a:pPr eaLnBrk="1" hangingPunct="1">
              <a:lnSpc>
                <a:spcPct val="90000"/>
              </a:lnSpc>
            </a:pPr>
            <a:r>
              <a:rPr lang="en-US" altLang="en-US" b="1" dirty="0">
                <a:solidFill>
                  <a:srgbClr val="FFFF00"/>
                </a:solidFill>
                <a:latin typeface="+mn-lt"/>
              </a:rPr>
              <a:t>Primarily cognitive-conative</a:t>
            </a:r>
          </a:p>
          <a:p>
            <a:pPr eaLnBrk="1" hangingPunct="1">
              <a:lnSpc>
                <a:spcPct val="90000"/>
              </a:lnSpc>
            </a:pPr>
            <a:r>
              <a:rPr lang="en-US" altLang="en-US" b="1" dirty="0">
                <a:solidFill>
                  <a:srgbClr val="FFFF00"/>
                </a:solidFill>
                <a:latin typeface="+mn-lt"/>
              </a:rPr>
              <a:t>Focused awareness</a:t>
            </a: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679754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28625" y="304801"/>
            <a:ext cx="9858375" cy="390525"/>
          </a:xfrm>
        </p:spPr>
        <p:txBody>
          <a:bodyPr/>
          <a:lstStyle/>
          <a:p>
            <a:pPr eaLnBrk="1" hangingPunct="1">
              <a:defRPr/>
            </a:pPr>
            <a:r>
              <a:rPr lang="en-US" b="1" dirty="0">
                <a:solidFill>
                  <a:srgbClr val="FFFF00"/>
                </a:solidFill>
                <a:latin typeface="+mn-lt"/>
                <a:ea typeface="ＭＳ Ｐゴシック" pitchFamily="34" charset="-128"/>
              </a:rPr>
              <a:t>Categorizing Aggressive Acts </a:t>
            </a:r>
          </a:p>
        </p:txBody>
      </p:sp>
      <p:sp>
        <p:nvSpPr>
          <p:cNvPr id="8195" name="Rectangle 3"/>
          <p:cNvSpPr>
            <a:spLocks noGrp="1" noChangeArrowheads="1"/>
          </p:cNvSpPr>
          <p:nvPr>
            <p:ph type="body" idx="1"/>
          </p:nvPr>
        </p:nvSpPr>
        <p:spPr>
          <a:xfrm>
            <a:off x="771525" y="1066800"/>
            <a:ext cx="9086850" cy="5651500"/>
          </a:xfrm>
        </p:spPr>
        <p:txBody>
          <a:bodyPr/>
          <a:lstStyle/>
          <a:p>
            <a:pPr eaLnBrk="1" hangingPunct="1">
              <a:lnSpc>
                <a:spcPct val="115000"/>
              </a:lnSpc>
            </a:pPr>
            <a:r>
              <a:rPr lang="en-US" altLang="en-US" sz="2600" b="1" dirty="0">
                <a:solidFill>
                  <a:srgbClr val="FFFF00"/>
                </a:solidFill>
                <a:latin typeface="+mn-lt"/>
                <a:ea typeface="ＭＳ Ｐゴシック" pitchFamily="34" charset="-128"/>
              </a:rPr>
              <a:t>Affective: “hot, short fuse”</a:t>
            </a:r>
          </a:p>
          <a:p>
            <a:pPr lvl="1" eaLnBrk="1" hangingPunct="1">
              <a:lnSpc>
                <a:spcPct val="115000"/>
              </a:lnSpc>
            </a:pPr>
            <a:r>
              <a:rPr lang="en-US" altLang="en-US" b="1" dirty="0">
                <a:solidFill>
                  <a:srgbClr val="FFFF00"/>
                </a:solidFill>
                <a:latin typeface="+mn-lt"/>
                <a:ea typeface="ＭＳ Ｐゴシック" pitchFamily="34" charset="-128"/>
              </a:rPr>
              <a:t>Impulsive, unplanned, reactive</a:t>
            </a:r>
          </a:p>
          <a:p>
            <a:pPr lvl="1" eaLnBrk="1" hangingPunct="1">
              <a:lnSpc>
                <a:spcPct val="115000"/>
              </a:lnSpc>
            </a:pPr>
            <a:r>
              <a:rPr lang="en-US" altLang="en-US" b="1" u="sng" dirty="0">
                <a:solidFill>
                  <a:srgbClr val="FFFF00"/>
                </a:solidFill>
                <a:latin typeface="+mn-lt"/>
                <a:ea typeface="ＭＳ Ｐゴシック" pitchFamily="34" charset="-128"/>
              </a:rPr>
              <a:t>Purpose</a:t>
            </a:r>
            <a:r>
              <a:rPr lang="en-US" altLang="en-US" b="1" dirty="0">
                <a:solidFill>
                  <a:srgbClr val="FFFF00"/>
                </a:solidFill>
                <a:latin typeface="+mn-lt"/>
                <a:ea typeface="ＭＳ Ｐゴシック" pitchFamily="34" charset="-128"/>
              </a:rPr>
              <a:t>: to reduce a perceived immediate </a:t>
            </a:r>
          </a:p>
          <a:p>
            <a:pPr lvl="1" eaLnBrk="1" hangingPunct="1">
              <a:lnSpc>
                <a:spcPct val="115000"/>
              </a:lnSpc>
              <a:buFont typeface="Wingdings" pitchFamily="2" charset="2"/>
              <a:buNone/>
            </a:pPr>
            <a:r>
              <a:rPr lang="en-US" altLang="en-US" b="1" dirty="0">
                <a:solidFill>
                  <a:srgbClr val="FFFF00"/>
                </a:solidFill>
                <a:latin typeface="+mn-lt"/>
                <a:ea typeface="ＭＳ Ｐゴシック" pitchFamily="34" charset="-128"/>
              </a:rPr>
              <a:t>    “threat” (of abandonment, rejection, etc.)</a:t>
            </a:r>
          </a:p>
          <a:p>
            <a:pPr eaLnBrk="1" hangingPunct="1">
              <a:lnSpc>
                <a:spcPct val="115000"/>
              </a:lnSpc>
            </a:pPr>
            <a:r>
              <a:rPr lang="en-US" altLang="en-US" sz="2600" b="1" dirty="0">
                <a:solidFill>
                  <a:srgbClr val="FFFF00"/>
                </a:solidFill>
                <a:latin typeface="+mn-lt"/>
                <a:ea typeface="ＭＳ Ｐゴシック" pitchFamily="34" charset="-128"/>
              </a:rPr>
              <a:t>Predatory: “cold blooded”</a:t>
            </a:r>
          </a:p>
          <a:p>
            <a:pPr lvl="1" eaLnBrk="1" hangingPunct="1">
              <a:lnSpc>
                <a:spcPct val="115000"/>
              </a:lnSpc>
            </a:pPr>
            <a:r>
              <a:rPr lang="en-US" altLang="en-US" b="1" dirty="0">
                <a:solidFill>
                  <a:srgbClr val="FFFF00"/>
                </a:solidFill>
                <a:latin typeface="+mn-lt"/>
                <a:ea typeface="ＭＳ Ｐゴシック" pitchFamily="34" charset="-128"/>
              </a:rPr>
              <a:t>Premeditated, controlled, instrumental, targeted, intended</a:t>
            </a:r>
          </a:p>
          <a:p>
            <a:pPr lvl="1" eaLnBrk="1" hangingPunct="1">
              <a:lnSpc>
                <a:spcPct val="115000"/>
              </a:lnSpc>
            </a:pPr>
            <a:r>
              <a:rPr lang="en-US" altLang="en-US" b="1" u="sng" dirty="0">
                <a:solidFill>
                  <a:srgbClr val="FFFF00"/>
                </a:solidFill>
                <a:latin typeface="+mn-lt"/>
                <a:ea typeface="ＭＳ Ｐゴシック" pitchFamily="34" charset="-128"/>
              </a:rPr>
              <a:t>Purpose</a:t>
            </a:r>
            <a:r>
              <a:rPr lang="en-US" altLang="en-US" b="1" dirty="0">
                <a:solidFill>
                  <a:srgbClr val="FFFF00"/>
                </a:solidFill>
                <a:latin typeface="+mn-lt"/>
                <a:ea typeface="ＭＳ Ｐゴシック" pitchFamily="34" charset="-128"/>
              </a:rPr>
              <a:t>: power, dominance, gratification, revenge, notoriety, control, etc.</a:t>
            </a:r>
          </a:p>
          <a:p>
            <a:pPr eaLnBrk="1" hangingPunct="1">
              <a:lnSpc>
                <a:spcPct val="80000"/>
              </a:lnSpc>
              <a:buFont typeface="Wingdings" pitchFamily="2" charset="2"/>
              <a:buNone/>
            </a:pPr>
            <a:endParaRPr lang="en-US" altLang="en-US" sz="1600" b="1" dirty="0">
              <a:solidFill>
                <a:srgbClr val="FFFF00"/>
              </a:solidFill>
              <a:latin typeface="+mn-lt"/>
              <a:ea typeface="ＭＳ Ｐゴシック" pitchFamily="34" charset="-128"/>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903228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4322" name="Rectangle 2"/>
          <p:cNvSpPr>
            <a:spLocks noGrp="1" noChangeArrowheads="1"/>
          </p:cNvSpPr>
          <p:nvPr>
            <p:ph type="ctrTitle"/>
          </p:nvPr>
        </p:nvSpPr>
        <p:spPr/>
        <p:txBody>
          <a:bodyPr/>
          <a:lstStyle/>
          <a:p>
            <a:pPr eaLnBrk="1" hangingPunct="1">
              <a:defRPr/>
            </a:pPr>
            <a:r>
              <a:rPr lang="en-US" sz="5400" b="1" dirty="0">
                <a:solidFill>
                  <a:srgbClr val="FFFF00"/>
                </a:solidFill>
              </a:rPr>
              <a:t>Biopsychosocial Factors Associated with Violence among Juveniles</a:t>
            </a:r>
          </a:p>
        </p:txBody>
      </p:sp>
    </p:spTree>
    <p:extLst>
      <p:ext uri="{BB962C8B-B14F-4D97-AF65-F5344CB8AC3E}">
        <p14:creationId xmlns:p14="http://schemas.microsoft.com/office/powerpoint/2010/main" val="35443550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5346" name="Rectangle 2"/>
          <p:cNvSpPr>
            <a:spLocks noGrp="1" noRot="1" noChangeArrowheads="1"/>
          </p:cNvSpPr>
          <p:nvPr>
            <p:ph type="title"/>
          </p:nvPr>
        </p:nvSpPr>
        <p:spPr/>
        <p:txBody>
          <a:bodyPr/>
          <a:lstStyle/>
          <a:p>
            <a:pPr eaLnBrk="1" hangingPunct="1">
              <a:defRPr/>
            </a:pPr>
            <a:r>
              <a:rPr lang="en-US" b="1" dirty="0">
                <a:solidFill>
                  <a:srgbClr val="FFFF00"/>
                </a:solidFill>
              </a:rPr>
              <a:t>Key #1</a:t>
            </a:r>
          </a:p>
        </p:txBody>
      </p:sp>
      <p:sp>
        <p:nvSpPr>
          <p:cNvPr id="825347" name="Rectangle 3"/>
          <p:cNvSpPr>
            <a:spLocks noGrp="1" noChangeArrowheads="1"/>
          </p:cNvSpPr>
          <p:nvPr>
            <p:ph type="body" idx="1"/>
          </p:nvPr>
        </p:nvSpPr>
        <p:spPr/>
        <p:txBody>
          <a:bodyPr/>
          <a:lstStyle/>
          <a:p>
            <a:pPr eaLnBrk="1" hangingPunct="1">
              <a:buClr>
                <a:schemeClr val="bg2"/>
              </a:buClr>
              <a:buSzPct val="85000"/>
              <a:buFont typeface="Webdings" pitchFamily="18" charset="2"/>
              <a:buChar char="Ñ"/>
              <a:defRPr/>
            </a:pPr>
            <a:r>
              <a:rPr lang="en-US" b="1" dirty="0">
                <a:solidFill>
                  <a:srgbClr val="FFFF00"/>
                </a:solidFill>
              </a:rPr>
              <a:t>Violence/Aggression and Development</a:t>
            </a:r>
          </a:p>
          <a:p>
            <a:pPr lvl="1" eaLnBrk="1" hangingPunct="1">
              <a:buClr>
                <a:schemeClr val="bg2"/>
              </a:buClr>
              <a:buSzPct val="85000"/>
              <a:buFont typeface="Webdings" pitchFamily="18" charset="2"/>
              <a:buChar char="Ñ"/>
              <a:defRPr/>
            </a:pPr>
            <a:r>
              <a:rPr lang="en-US" b="1" dirty="0">
                <a:solidFill>
                  <a:srgbClr val="FFFF00"/>
                </a:solidFill>
              </a:rPr>
              <a:t>Very common</a:t>
            </a:r>
          </a:p>
          <a:p>
            <a:pPr lvl="1" eaLnBrk="1" hangingPunct="1">
              <a:buClr>
                <a:schemeClr val="bg2"/>
              </a:buClr>
              <a:buSzPct val="85000"/>
              <a:buFont typeface="Webdings" pitchFamily="18" charset="2"/>
              <a:buChar char="Ñ"/>
              <a:defRPr/>
            </a:pPr>
            <a:r>
              <a:rPr lang="en-US" b="1" dirty="0">
                <a:solidFill>
                  <a:srgbClr val="FFFF00"/>
                </a:solidFill>
              </a:rPr>
              <a:t>Rates of criminal activity during adolescence are so high that it is statistically normative.</a:t>
            </a:r>
          </a:p>
          <a:p>
            <a:pPr lvl="1" eaLnBrk="1" hangingPunct="1">
              <a:buClr>
                <a:schemeClr val="bg2"/>
              </a:buClr>
              <a:buSzPct val="85000"/>
              <a:buFont typeface="Webdings" pitchFamily="18" charset="2"/>
              <a:buChar char="Ñ"/>
              <a:defRPr/>
            </a:pPr>
            <a:r>
              <a:rPr lang="en-US" b="1" dirty="0">
                <a:solidFill>
                  <a:srgbClr val="FFFF00"/>
                </a:solidFill>
              </a:rPr>
              <a:t>A small portion of juveniles are responsible for a majority of violent offenses</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1094792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370" name="Rectangle 2"/>
          <p:cNvSpPr>
            <a:spLocks noGrp="1" noRot="1" noChangeArrowheads="1"/>
          </p:cNvSpPr>
          <p:nvPr>
            <p:ph type="title"/>
          </p:nvPr>
        </p:nvSpPr>
        <p:spPr/>
        <p:txBody>
          <a:bodyPr/>
          <a:lstStyle/>
          <a:p>
            <a:pPr eaLnBrk="1" hangingPunct="1">
              <a:defRPr/>
            </a:pPr>
            <a:r>
              <a:rPr lang="en-US" b="1" dirty="0">
                <a:solidFill>
                  <a:srgbClr val="FFFF00"/>
                </a:solidFill>
              </a:rPr>
              <a:t>Key #2</a:t>
            </a:r>
          </a:p>
        </p:txBody>
      </p:sp>
      <p:sp>
        <p:nvSpPr>
          <p:cNvPr id="826371" name="Rectangle 3"/>
          <p:cNvSpPr>
            <a:spLocks noGrp="1" noChangeArrowheads="1"/>
          </p:cNvSpPr>
          <p:nvPr>
            <p:ph type="body" idx="1"/>
          </p:nvPr>
        </p:nvSpPr>
        <p:spPr/>
        <p:txBody>
          <a:bodyPr/>
          <a:lstStyle/>
          <a:p>
            <a:pPr eaLnBrk="1" hangingPunct="1">
              <a:buClr>
                <a:srgbClr val="00FF00"/>
              </a:buClr>
              <a:buSzPct val="85000"/>
              <a:buFont typeface="Webdings" pitchFamily="18" charset="2"/>
              <a:buChar char="Ñ"/>
              <a:defRPr/>
            </a:pPr>
            <a:r>
              <a:rPr lang="en-US" sz="2800" b="1" dirty="0">
                <a:solidFill>
                  <a:srgbClr val="FFFF00"/>
                </a:solidFill>
              </a:rPr>
              <a:t>Early Onset &gt;&gt;&gt;&gt; Chronic Course</a:t>
            </a:r>
          </a:p>
          <a:p>
            <a:pPr lvl="1" eaLnBrk="1" hangingPunct="1">
              <a:buClr>
                <a:srgbClr val="00FF00"/>
              </a:buClr>
              <a:buSzPct val="85000"/>
              <a:buFont typeface="Webdings" pitchFamily="18" charset="2"/>
              <a:buChar char="Ñ"/>
              <a:defRPr/>
            </a:pPr>
            <a:r>
              <a:rPr lang="en-US" sz="2400" b="1" dirty="0">
                <a:solidFill>
                  <a:srgbClr val="FFFF00"/>
                </a:solidFill>
              </a:rPr>
              <a:t>Fifty percent of youth continued violent behavior into adulthood when the onset was prior to 11 years of age.</a:t>
            </a:r>
          </a:p>
          <a:p>
            <a:pPr lvl="1" eaLnBrk="1" hangingPunct="1">
              <a:buClr>
                <a:srgbClr val="00FF00"/>
              </a:buClr>
              <a:buSzPct val="85000"/>
              <a:buFont typeface="Webdings" pitchFamily="18" charset="2"/>
              <a:buChar char="Ñ"/>
              <a:defRPr/>
            </a:pPr>
            <a:r>
              <a:rPr lang="en-US" sz="2400" b="1" dirty="0">
                <a:solidFill>
                  <a:srgbClr val="FFFF00"/>
                </a:solidFill>
              </a:rPr>
              <a:t>Serious persistent delinquency begins early in childhood.</a:t>
            </a:r>
          </a:p>
          <a:p>
            <a:pPr lvl="1" eaLnBrk="1" hangingPunct="1">
              <a:buClr>
                <a:srgbClr val="00FF00"/>
              </a:buClr>
              <a:buSzPct val="85000"/>
              <a:buFont typeface="Webdings" pitchFamily="18" charset="2"/>
              <a:buChar char="Ñ"/>
              <a:defRPr/>
            </a:pPr>
            <a:r>
              <a:rPr lang="en-US" sz="2400" b="1" dirty="0">
                <a:solidFill>
                  <a:srgbClr val="FFFF00"/>
                </a:solidFill>
              </a:rPr>
              <a:t>Thirty percent of youth continued violent behavior into adulthood when the onset was between 11 – 13 years of age.</a:t>
            </a:r>
          </a:p>
          <a:p>
            <a:pPr lvl="1" eaLnBrk="1" hangingPunct="1">
              <a:buClr>
                <a:srgbClr val="00FF00"/>
              </a:buClr>
              <a:buSzPct val="85000"/>
              <a:buFont typeface="Webdings" pitchFamily="18" charset="2"/>
              <a:buChar char="Ñ"/>
              <a:defRPr/>
            </a:pPr>
            <a:r>
              <a:rPr lang="en-US" sz="2400" b="1" dirty="0">
                <a:solidFill>
                  <a:srgbClr val="FFFF00"/>
                </a:solidFill>
              </a:rPr>
              <a:t>An estimated 10% of youth continued violent behavior into adulthood when the onset was during adolescence. </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5760027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0466" name="Rectangle 2"/>
          <p:cNvSpPr>
            <a:spLocks noGrp="1" noRot="1" noChangeArrowheads="1"/>
          </p:cNvSpPr>
          <p:nvPr>
            <p:ph type="title"/>
          </p:nvPr>
        </p:nvSpPr>
        <p:spPr/>
        <p:txBody>
          <a:bodyPr/>
          <a:lstStyle/>
          <a:p>
            <a:pPr eaLnBrk="1" hangingPunct="1">
              <a:defRPr/>
            </a:pPr>
            <a:r>
              <a:rPr lang="en-US" sz="4000" b="1" dirty="0">
                <a:solidFill>
                  <a:srgbClr val="FFFF00"/>
                </a:solidFill>
              </a:rPr>
              <a:t>Key #3</a:t>
            </a:r>
          </a:p>
        </p:txBody>
      </p:sp>
      <p:sp>
        <p:nvSpPr>
          <p:cNvPr id="830467" name="Rectangle 3"/>
          <p:cNvSpPr>
            <a:spLocks noGrp="1" noChangeArrowheads="1"/>
          </p:cNvSpPr>
          <p:nvPr>
            <p:ph type="body" idx="1"/>
          </p:nvPr>
        </p:nvSpPr>
        <p:spPr>
          <a:xfrm>
            <a:off x="533400" y="1600200"/>
            <a:ext cx="9258300" cy="4525963"/>
          </a:xfrm>
        </p:spPr>
        <p:txBody>
          <a:bodyPr/>
          <a:lstStyle/>
          <a:p>
            <a:pPr eaLnBrk="1" hangingPunct="1">
              <a:buSzPct val="85000"/>
              <a:buFont typeface="Webdings" pitchFamily="18" charset="2"/>
              <a:buChar char="Ñ"/>
              <a:defRPr/>
            </a:pPr>
            <a:r>
              <a:rPr lang="en-US" b="1" dirty="0">
                <a:solidFill>
                  <a:srgbClr val="FFFF00"/>
                </a:solidFill>
              </a:rPr>
              <a:t>Psychological maturity ≠ age, physical maturity, seriousness of crime.</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754993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22" name="Rectangle 2"/>
          <p:cNvSpPr>
            <a:spLocks noGrp="1" noRot="1" noChangeArrowheads="1"/>
          </p:cNvSpPr>
          <p:nvPr>
            <p:ph type="title"/>
          </p:nvPr>
        </p:nvSpPr>
        <p:spPr/>
        <p:txBody>
          <a:bodyPr/>
          <a:lstStyle/>
          <a:p>
            <a:pPr eaLnBrk="1" hangingPunct="1">
              <a:defRPr/>
            </a:pPr>
            <a:r>
              <a:rPr lang="en-US" sz="4000" b="1" dirty="0">
                <a:solidFill>
                  <a:srgbClr val="FFFF00"/>
                </a:solidFill>
              </a:rPr>
              <a:t>Key #4</a:t>
            </a:r>
          </a:p>
        </p:txBody>
      </p:sp>
      <p:sp>
        <p:nvSpPr>
          <p:cNvPr id="1464323" name="Rectangle 3"/>
          <p:cNvSpPr>
            <a:spLocks noGrp="1" noChangeArrowheads="1"/>
          </p:cNvSpPr>
          <p:nvPr>
            <p:ph type="body" idx="1"/>
          </p:nvPr>
        </p:nvSpPr>
        <p:spPr>
          <a:xfrm>
            <a:off x="533400" y="1600200"/>
            <a:ext cx="9258300" cy="4525963"/>
          </a:xfrm>
        </p:spPr>
        <p:txBody>
          <a:bodyPr/>
          <a:lstStyle/>
          <a:p>
            <a:pPr eaLnBrk="1" hangingPunct="1">
              <a:buFont typeface="Wingdings" pitchFamily="2" charset="2"/>
              <a:buChar char="F"/>
              <a:defRPr/>
            </a:pPr>
            <a:r>
              <a:rPr lang="en-US" b="1" dirty="0">
                <a:solidFill>
                  <a:srgbClr val="FFFF00"/>
                </a:solidFill>
              </a:rPr>
              <a:t>Less stable personality patterns and traits.</a:t>
            </a:r>
          </a:p>
          <a:p>
            <a:pPr lvl="1" eaLnBrk="1" hangingPunct="1">
              <a:buFont typeface="Wingdings" pitchFamily="2" charset="2"/>
              <a:buChar char="F"/>
              <a:defRPr/>
            </a:pPr>
            <a:r>
              <a:rPr lang="en-US" b="1" dirty="0">
                <a:solidFill>
                  <a:srgbClr val="FFFF00"/>
                </a:solidFill>
              </a:rPr>
              <a:t>Remorse and empathy limitations</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pic>
        <p:nvPicPr>
          <p:cNvPr id="75777" name="Picture 1"/>
          <p:cNvPicPr>
            <a:picLocks noChangeAspect="1" noChangeArrowheads="1"/>
          </p:cNvPicPr>
          <p:nvPr/>
        </p:nvPicPr>
        <p:blipFill>
          <a:blip r:embed="rId3" cstate="print"/>
          <a:srcRect/>
          <a:stretch>
            <a:fillRect/>
          </a:stretch>
        </p:blipFill>
        <p:spPr bwMode="auto">
          <a:xfrm>
            <a:off x="2552700" y="3124200"/>
            <a:ext cx="5238750" cy="2895600"/>
          </a:xfrm>
          <a:prstGeom prst="rect">
            <a:avLst/>
          </a:prstGeom>
          <a:noFill/>
          <a:ln w="9525">
            <a:noFill/>
            <a:miter lim="800000"/>
            <a:headEnd/>
            <a:tailEnd/>
          </a:ln>
        </p:spPr>
      </p:pic>
    </p:spTree>
    <p:extLst>
      <p:ext uri="{BB962C8B-B14F-4D97-AF65-F5344CB8AC3E}">
        <p14:creationId xmlns:p14="http://schemas.microsoft.com/office/powerpoint/2010/main" val="1891106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5346" name="Rectangle 2"/>
          <p:cNvSpPr>
            <a:spLocks noGrp="1" noRot="1" noChangeArrowheads="1"/>
          </p:cNvSpPr>
          <p:nvPr>
            <p:ph type="title"/>
          </p:nvPr>
        </p:nvSpPr>
        <p:spPr/>
        <p:txBody>
          <a:bodyPr/>
          <a:lstStyle/>
          <a:p>
            <a:pPr eaLnBrk="1" hangingPunct="1">
              <a:defRPr/>
            </a:pPr>
            <a:r>
              <a:rPr lang="en-US" sz="4000" b="1" dirty="0">
                <a:solidFill>
                  <a:srgbClr val="FFFF00"/>
                </a:solidFill>
              </a:rPr>
              <a:t>Key #5</a:t>
            </a:r>
          </a:p>
        </p:txBody>
      </p:sp>
      <p:sp>
        <p:nvSpPr>
          <p:cNvPr id="1465347" name="Rectangle 3"/>
          <p:cNvSpPr>
            <a:spLocks noGrp="1" noChangeArrowheads="1"/>
          </p:cNvSpPr>
          <p:nvPr>
            <p:ph type="body" idx="1"/>
          </p:nvPr>
        </p:nvSpPr>
        <p:spPr>
          <a:xfrm>
            <a:off x="533400" y="1600200"/>
            <a:ext cx="9258300" cy="4525963"/>
          </a:xfrm>
        </p:spPr>
        <p:txBody>
          <a:bodyPr/>
          <a:lstStyle/>
          <a:p>
            <a:pPr eaLnBrk="1" hangingPunct="1">
              <a:buFont typeface="Wingdings" pitchFamily="2" charset="2"/>
              <a:buChar char="F"/>
              <a:defRPr/>
            </a:pPr>
            <a:r>
              <a:rPr lang="en-US" b="1" dirty="0">
                <a:solidFill>
                  <a:srgbClr val="FFFF00"/>
                </a:solidFill>
              </a:rPr>
              <a:t>Current offense ≠ prediction of recidivism</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0317784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495300" y="3962400"/>
          <a:ext cx="9372600" cy="236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3" name="Diagram 2"/>
          <p:cNvGraphicFramePr/>
          <p:nvPr/>
        </p:nvGraphicFramePr>
        <p:xfrm>
          <a:off x="419100" y="457200"/>
          <a:ext cx="9220200"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057822" name="Freeform 30"/>
          <p:cNvSpPr>
            <a:spLocks/>
          </p:cNvSpPr>
          <p:nvPr/>
        </p:nvSpPr>
        <p:spPr bwMode="auto">
          <a:xfrm>
            <a:off x="1674813" y="1027113"/>
            <a:ext cx="954087" cy="573087"/>
          </a:xfrm>
          <a:custGeom>
            <a:avLst/>
            <a:gdLst/>
            <a:ahLst/>
            <a:cxnLst>
              <a:cxn ang="0">
                <a:pos x="601" y="361"/>
              </a:cxn>
              <a:cxn ang="0">
                <a:pos x="0" y="0"/>
              </a:cxn>
            </a:cxnLst>
            <a:rect l="0" t="0" r="r" b="b"/>
            <a:pathLst>
              <a:path w="601" h="361">
                <a:moveTo>
                  <a:pt x="601" y="361"/>
                </a:moveTo>
                <a:lnTo>
                  <a:pt x="0" y="0"/>
                </a:lnTo>
              </a:path>
            </a:pathLst>
          </a:custGeom>
          <a:noFill/>
          <a:ln w="19050" cap="flat" cmpd="sng">
            <a:solidFill>
              <a:srgbClr val="FFFF00"/>
            </a:solidFill>
            <a:prstDash val="solid"/>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3" name="Rectangle 31"/>
          <p:cNvSpPr>
            <a:spLocks noChangeArrowheads="1"/>
          </p:cNvSpPr>
          <p:nvPr/>
        </p:nvSpPr>
        <p:spPr bwMode="auto">
          <a:xfrm>
            <a:off x="800100" y="669925"/>
            <a:ext cx="2057400" cy="336550"/>
          </a:xfrm>
          <a:prstGeom prst="rect">
            <a:avLst/>
          </a:prstGeom>
          <a:noFill/>
          <a:ln w="9525">
            <a:noFill/>
            <a:miter lim="800000"/>
            <a:headEnd type="none" w="sm" len="sm"/>
            <a:tailEnd type="none" w="sm" len="sm"/>
          </a:ln>
          <a:effectLst/>
        </p:spPr>
        <p:txBody>
          <a:bodyPr>
            <a:spAutoFit/>
          </a:bodyPr>
          <a:lstStyle/>
          <a:p>
            <a:pPr eaLnBrk="0" hangingPunct="0">
              <a:defRPr/>
            </a:pPr>
            <a:r>
              <a:rPr lang="en-US" sz="1600" dirty="0">
                <a:effectLst>
                  <a:outerShdw blurRad="38100" dist="38100" dir="2700000" algn="tl">
                    <a:srgbClr val="000000"/>
                  </a:outerShdw>
                </a:effectLst>
                <a:cs typeface="+mn-cs"/>
              </a:rPr>
              <a:t>change rapidly</a:t>
            </a:r>
          </a:p>
        </p:txBody>
      </p:sp>
      <p:sp>
        <p:nvSpPr>
          <p:cNvPr id="1057824" name="Line 32"/>
          <p:cNvSpPr>
            <a:spLocks noChangeShapeType="1"/>
          </p:cNvSpPr>
          <p:nvPr/>
        </p:nvSpPr>
        <p:spPr bwMode="auto">
          <a:xfrm flipV="1">
            <a:off x="6134100" y="685800"/>
            <a:ext cx="1524000" cy="1524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5" name="Rectangle 33"/>
          <p:cNvSpPr>
            <a:spLocks noChangeArrowheads="1"/>
          </p:cNvSpPr>
          <p:nvPr/>
        </p:nvSpPr>
        <p:spPr bwMode="auto">
          <a:xfrm>
            <a:off x="7734300" y="509588"/>
            <a:ext cx="2547938" cy="336550"/>
          </a:xfrm>
          <a:prstGeom prst="rect">
            <a:avLst/>
          </a:prstGeom>
          <a:noFill/>
          <a:ln w="9525">
            <a:noFill/>
            <a:miter lim="800000"/>
            <a:headEnd type="none" w="sm" len="sm"/>
            <a:tailEnd type="none" w="sm" len="sm"/>
          </a:ln>
          <a:effectLst/>
        </p:spPr>
        <p:txBody>
          <a:bodyPr wrap="none">
            <a:spAutoFit/>
          </a:bodyPr>
          <a:lstStyle/>
          <a:p>
            <a:pPr eaLnBrk="0" hangingPunct="0">
              <a:defRPr/>
            </a:pPr>
            <a:r>
              <a:rPr lang="en-US" sz="1600" dirty="0">
                <a:effectLst>
                  <a:outerShdw blurRad="38100" dist="38100" dir="2700000" algn="tl">
                    <a:srgbClr val="000000"/>
                  </a:outerShdw>
                </a:effectLst>
                <a:cs typeface="+mn-cs"/>
              </a:rPr>
              <a:t>risk factors that can change</a:t>
            </a:r>
          </a:p>
        </p:txBody>
      </p:sp>
      <p:sp>
        <p:nvSpPr>
          <p:cNvPr id="1057826" name="Line 34"/>
          <p:cNvSpPr>
            <a:spLocks noChangeShapeType="1"/>
          </p:cNvSpPr>
          <p:nvPr/>
        </p:nvSpPr>
        <p:spPr bwMode="auto">
          <a:xfrm flipV="1">
            <a:off x="8496300" y="1524000"/>
            <a:ext cx="609600" cy="3810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7" name="Rectangle 35"/>
          <p:cNvSpPr>
            <a:spLocks noChangeArrowheads="1"/>
          </p:cNvSpPr>
          <p:nvPr/>
        </p:nvSpPr>
        <p:spPr bwMode="auto">
          <a:xfrm>
            <a:off x="7886700" y="914400"/>
            <a:ext cx="2400300" cy="581025"/>
          </a:xfrm>
          <a:prstGeom prst="rect">
            <a:avLst/>
          </a:prstGeom>
          <a:noFill/>
          <a:ln w="9525">
            <a:noFill/>
            <a:miter lim="800000"/>
            <a:headEnd type="none" w="sm" len="sm"/>
            <a:tailEnd type="none" w="sm" len="sm"/>
          </a:ln>
          <a:effectLst/>
        </p:spPr>
        <p:txBody>
          <a:bodyPr>
            <a:spAutoFit/>
          </a:bodyPr>
          <a:lstStyle/>
          <a:p>
            <a:pPr algn="ctr" eaLnBrk="0" hangingPunct="0">
              <a:defRPr/>
            </a:pPr>
            <a:r>
              <a:rPr lang="en-US" sz="1600" dirty="0">
                <a:effectLst>
                  <a:outerShdw blurRad="38100" dist="38100" dir="2700000" algn="tl">
                    <a:srgbClr val="000000"/>
                  </a:outerShdw>
                </a:effectLst>
                <a:cs typeface="+mn-cs"/>
              </a:rPr>
              <a:t>remain unchanged </a:t>
            </a:r>
          </a:p>
          <a:p>
            <a:pPr algn="ctr" eaLnBrk="0" hangingPunct="0">
              <a:defRPr/>
            </a:pPr>
            <a:r>
              <a:rPr lang="en-US" sz="1600" dirty="0">
                <a:effectLst>
                  <a:outerShdw blurRad="38100" dist="38100" dir="2700000" algn="tl">
                    <a:srgbClr val="000000"/>
                  </a:outerShdw>
                </a:effectLst>
                <a:cs typeface="+mn-cs"/>
              </a:rPr>
              <a:t>for years</a:t>
            </a:r>
          </a:p>
        </p:txBody>
      </p:sp>
      <p:sp>
        <p:nvSpPr>
          <p:cNvPr id="1057828" name="Line 36"/>
          <p:cNvSpPr>
            <a:spLocks noChangeShapeType="1"/>
          </p:cNvSpPr>
          <p:nvPr/>
        </p:nvSpPr>
        <p:spPr bwMode="auto">
          <a:xfrm flipV="1">
            <a:off x="6057900" y="3810000"/>
            <a:ext cx="1143000" cy="381000"/>
          </a:xfrm>
          <a:prstGeom prst="line">
            <a:avLst/>
          </a:prstGeom>
          <a:noFill/>
          <a:ln w="19050">
            <a:solidFill>
              <a:srgbClr val="FFFF00"/>
            </a:solidFill>
            <a:round/>
            <a:headEnd type="none" w="sm" len="sm"/>
            <a:tailEnd type="triangle" w="sm" len="sm"/>
          </a:ln>
          <a:effectLst/>
        </p:spPr>
        <p:txBody>
          <a:bodyPr wrap="none" anchor="ctr"/>
          <a:lstStyle/>
          <a:p>
            <a:pPr eaLnBrk="0" hangingPunct="0">
              <a:defRPr/>
            </a:pPr>
            <a:endParaRPr lang="en-US" dirty="0">
              <a:effectLst>
                <a:outerShdw blurRad="38100" dist="38100" dir="2700000" algn="tl">
                  <a:srgbClr val="000000">
                    <a:alpha val="43137"/>
                  </a:srgbClr>
                </a:outerShdw>
              </a:effectLst>
              <a:cs typeface="+mn-cs"/>
            </a:endParaRPr>
          </a:p>
        </p:txBody>
      </p:sp>
      <p:sp>
        <p:nvSpPr>
          <p:cNvPr id="1057829" name="Rectangle 37"/>
          <p:cNvSpPr>
            <a:spLocks noChangeArrowheads="1"/>
          </p:cNvSpPr>
          <p:nvPr/>
        </p:nvSpPr>
        <p:spPr bwMode="auto">
          <a:xfrm>
            <a:off x="6134100" y="3405188"/>
            <a:ext cx="3151188" cy="336550"/>
          </a:xfrm>
          <a:prstGeom prst="rect">
            <a:avLst/>
          </a:prstGeom>
          <a:noFill/>
          <a:ln w="9525">
            <a:noFill/>
            <a:miter lim="800000"/>
            <a:headEnd type="none" w="sm" len="sm"/>
            <a:tailEnd type="none" w="sm" len="sm"/>
          </a:ln>
          <a:effectLst/>
        </p:spPr>
        <p:txBody>
          <a:bodyPr wrap="none">
            <a:spAutoFit/>
          </a:bodyPr>
          <a:lstStyle/>
          <a:p>
            <a:pPr eaLnBrk="0" hangingPunct="0">
              <a:defRPr/>
            </a:pPr>
            <a:r>
              <a:rPr lang="en-US" sz="1600" dirty="0">
                <a:effectLst>
                  <a:outerShdw blurRad="38100" dist="38100" dir="2700000" algn="tl">
                    <a:srgbClr val="000000"/>
                  </a:outerShdw>
                </a:effectLst>
                <a:cs typeface="+mn-cs"/>
              </a:rPr>
              <a:t>can’t change with any intervention</a:t>
            </a:r>
          </a:p>
        </p:txBody>
      </p:sp>
      <p:sp>
        <p:nvSpPr>
          <p:cNvPr id="14" name="Footer Placeholder 1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492691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
                                            <p:graphicEl>
                                              <a:dgm id="{6A59191F-BE3B-4AD5-B82B-B3105DA21D58}"/>
                                            </p:graphicEl>
                                          </p:spTgt>
                                        </p:tgtEl>
                                        <p:attrNameLst>
                                          <p:attrName>style.visibility</p:attrName>
                                        </p:attrNameLst>
                                      </p:cBhvr>
                                      <p:to>
                                        <p:strVal val="visible"/>
                                      </p:to>
                                    </p:set>
                                    <p:animEffect transition="in" filter="diamond(in)">
                                      <p:cBhvr>
                                        <p:cTn id="7" dur="500"/>
                                        <p:tgtEl>
                                          <p:spTgt spid="3">
                                            <p:graphicEl>
                                              <a:dgm id="{6A59191F-BE3B-4AD5-B82B-B3105DA21D58}"/>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3">
                                            <p:graphicEl>
                                              <a:dgm id="{1C4C9DC4-F89A-4301-9040-429A32E1ECF0}"/>
                                            </p:graphicEl>
                                          </p:spTgt>
                                        </p:tgtEl>
                                        <p:attrNameLst>
                                          <p:attrName>style.visibility</p:attrName>
                                        </p:attrNameLst>
                                      </p:cBhvr>
                                      <p:to>
                                        <p:strVal val="visible"/>
                                      </p:to>
                                    </p:set>
                                    <p:animEffect transition="in" filter="diamond(in)">
                                      <p:cBhvr>
                                        <p:cTn id="12" dur="500"/>
                                        <p:tgtEl>
                                          <p:spTgt spid="3">
                                            <p:graphicEl>
                                              <a:dgm id="{1C4C9DC4-F89A-4301-9040-429A32E1ECF0}"/>
                                            </p:graphicEl>
                                          </p:spTgt>
                                        </p:tgtEl>
                                      </p:cBhvr>
                                    </p:animEffect>
                                  </p:childTnLst>
                                </p:cTn>
                              </p:par>
                              <p:par>
                                <p:cTn id="13" presetID="8" presetClass="entr" presetSubtype="16" fill="hold" grpId="0" nodeType="withEffect">
                                  <p:stCondLst>
                                    <p:cond delay="0"/>
                                  </p:stCondLst>
                                  <p:childTnLst>
                                    <p:set>
                                      <p:cBhvr>
                                        <p:cTn id="14" dur="1" fill="hold">
                                          <p:stCondLst>
                                            <p:cond delay="0"/>
                                          </p:stCondLst>
                                        </p:cTn>
                                        <p:tgtEl>
                                          <p:spTgt spid="3">
                                            <p:graphicEl>
                                              <a:dgm id="{9E603B14-4EFA-4F8E-B559-796D908AB92A}"/>
                                            </p:graphicEl>
                                          </p:spTgt>
                                        </p:tgtEl>
                                        <p:attrNameLst>
                                          <p:attrName>style.visibility</p:attrName>
                                        </p:attrNameLst>
                                      </p:cBhvr>
                                      <p:to>
                                        <p:strVal val="visible"/>
                                      </p:to>
                                    </p:set>
                                    <p:animEffect transition="in" filter="diamond(in)">
                                      <p:cBhvr>
                                        <p:cTn id="15" dur="500"/>
                                        <p:tgtEl>
                                          <p:spTgt spid="3">
                                            <p:graphicEl>
                                              <a:dgm id="{9E603B14-4EFA-4F8E-B559-796D908AB92A}"/>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8" presetClass="entr" presetSubtype="16" fill="hold" grpId="0" nodeType="clickEffect">
                                  <p:stCondLst>
                                    <p:cond delay="0"/>
                                  </p:stCondLst>
                                  <p:childTnLst>
                                    <p:set>
                                      <p:cBhvr>
                                        <p:cTn id="19" dur="1" fill="hold">
                                          <p:stCondLst>
                                            <p:cond delay="0"/>
                                          </p:stCondLst>
                                        </p:cTn>
                                        <p:tgtEl>
                                          <p:spTgt spid="3">
                                            <p:graphicEl>
                                              <a:dgm id="{E9AEEBAB-86BE-4612-852A-02BAD4F4415C}"/>
                                            </p:graphicEl>
                                          </p:spTgt>
                                        </p:tgtEl>
                                        <p:attrNameLst>
                                          <p:attrName>style.visibility</p:attrName>
                                        </p:attrNameLst>
                                      </p:cBhvr>
                                      <p:to>
                                        <p:strVal val="visible"/>
                                      </p:to>
                                    </p:set>
                                    <p:animEffect transition="in" filter="diamond(in)">
                                      <p:cBhvr>
                                        <p:cTn id="20" dur="500"/>
                                        <p:tgtEl>
                                          <p:spTgt spid="3">
                                            <p:graphicEl>
                                              <a:dgm id="{E9AEEBAB-86BE-4612-852A-02BAD4F4415C}"/>
                                            </p:graphicEl>
                                          </p:spTgt>
                                        </p:tgtEl>
                                      </p:cBhvr>
                                    </p:animEffect>
                                  </p:childTnLst>
                                </p:cTn>
                              </p:par>
                              <p:par>
                                <p:cTn id="21" presetID="8" presetClass="entr" presetSubtype="16" fill="hold" grpId="0" nodeType="withEffect">
                                  <p:stCondLst>
                                    <p:cond delay="0"/>
                                  </p:stCondLst>
                                  <p:childTnLst>
                                    <p:set>
                                      <p:cBhvr>
                                        <p:cTn id="22" dur="1" fill="hold">
                                          <p:stCondLst>
                                            <p:cond delay="0"/>
                                          </p:stCondLst>
                                        </p:cTn>
                                        <p:tgtEl>
                                          <p:spTgt spid="3">
                                            <p:graphicEl>
                                              <a:dgm id="{B00674C4-059D-44A6-85F8-7B4FD026C141}"/>
                                            </p:graphicEl>
                                          </p:spTgt>
                                        </p:tgtEl>
                                        <p:attrNameLst>
                                          <p:attrName>style.visibility</p:attrName>
                                        </p:attrNameLst>
                                      </p:cBhvr>
                                      <p:to>
                                        <p:strVal val="visible"/>
                                      </p:to>
                                    </p:set>
                                    <p:animEffect transition="in" filter="diamond(in)">
                                      <p:cBhvr>
                                        <p:cTn id="23" dur="500"/>
                                        <p:tgtEl>
                                          <p:spTgt spid="3">
                                            <p:graphicEl>
                                              <a:dgm id="{B00674C4-059D-44A6-85F8-7B4FD026C141}"/>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8" presetClass="entr" presetSubtype="16" fill="hold" grpId="0" nodeType="clickEffect">
                                  <p:stCondLst>
                                    <p:cond delay="0"/>
                                  </p:stCondLst>
                                  <p:childTnLst>
                                    <p:set>
                                      <p:cBhvr>
                                        <p:cTn id="27" dur="1" fill="hold">
                                          <p:stCondLst>
                                            <p:cond delay="0"/>
                                          </p:stCondLst>
                                        </p:cTn>
                                        <p:tgtEl>
                                          <p:spTgt spid="3">
                                            <p:graphicEl>
                                              <a:dgm id="{AAF736C8-B967-4AF0-B9DC-91B72B6113D4}"/>
                                            </p:graphicEl>
                                          </p:spTgt>
                                        </p:tgtEl>
                                        <p:attrNameLst>
                                          <p:attrName>style.visibility</p:attrName>
                                        </p:attrNameLst>
                                      </p:cBhvr>
                                      <p:to>
                                        <p:strVal val="visible"/>
                                      </p:to>
                                    </p:set>
                                    <p:animEffect transition="in" filter="diamond(in)">
                                      <p:cBhvr>
                                        <p:cTn id="28" dur="500"/>
                                        <p:tgtEl>
                                          <p:spTgt spid="3">
                                            <p:graphicEl>
                                              <a:dgm id="{AAF736C8-B967-4AF0-B9DC-91B72B6113D4}"/>
                                            </p:graphicEl>
                                          </p:spTgt>
                                        </p:tgtEl>
                                      </p:cBhvr>
                                    </p:animEffect>
                                  </p:childTnLst>
                                </p:cTn>
                              </p:par>
                              <p:par>
                                <p:cTn id="29" presetID="8" presetClass="entr" presetSubtype="16" fill="hold" grpId="0" nodeType="withEffect">
                                  <p:stCondLst>
                                    <p:cond delay="0"/>
                                  </p:stCondLst>
                                  <p:childTnLst>
                                    <p:set>
                                      <p:cBhvr>
                                        <p:cTn id="30" dur="1" fill="hold">
                                          <p:stCondLst>
                                            <p:cond delay="0"/>
                                          </p:stCondLst>
                                        </p:cTn>
                                        <p:tgtEl>
                                          <p:spTgt spid="3">
                                            <p:graphicEl>
                                              <a:dgm id="{3070F162-2CA9-46A7-B5DD-6FB14431D3E4}"/>
                                            </p:graphicEl>
                                          </p:spTgt>
                                        </p:tgtEl>
                                        <p:attrNameLst>
                                          <p:attrName>style.visibility</p:attrName>
                                        </p:attrNameLst>
                                      </p:cBhvr>
                                      <p:to>
                                        <p:strVal val="visible"/>
                                      </p:to>
                                    </p:set>
                                    <p:animEffect transition="in" filter="diamond(in)">
                                      <p:cBhvr>
                                        <p:cTn id="31" dur="500"/>
                                        <p:tgtEl>
                                          <p:spTgt spid="3">
                                            <p:graphicEl>
                                              <a:dgm id="{3070F162-2CA9-46A7-B5DD-6FB14431D3E4}"/>
                                            </p:graphicEl>
                                          </p:spTgt>
                                        </p:tgtEl>
                                      </p:cBhvr>
                                    </p:animEffect>
                                  </p:childTnLst>
                                </p:cTn>
                              </p:par>
                            </p:childTnLst>
                          </p:cTn>
                        </p:par>
                      </p:childTnLst>
                    </p:cTn>
                  </p:par>
                  <p:par>
                    <p:cTn id="32" fill="hold">
                      <p:stCondLst>
                        <p:cond delay="indefinite"/>
                      </p:stCondLst>
                      <p:childTnLst>
                        <p:par>
                          <p:cTn id="33" fill="hold">
                            <p:stCondLst>
                              <p:cond delay="0"/>
                            </p:stCondLst>
                            <p:childTnLst>
                              <p:par>
                                <p:cTn id="34" presetID="8" presetClass="entr" presetSubtype="16" fill="hold" grpId="0" nodeType="clickEffect">
                                  <p:stCondLst>
                                    <p:cond delay="0"/>
                                  </p:stCondLst>
                                  <p:childTnLst>
                                    <p:set>
                                      <p:cBhvr>
                                        <p:cTn id="35" dur="1" fill="hold">
                                          <p:stCondLst>
                                            <p:cond delay="0"/>
                                          </p:stCondLst>
                                        </p:cTn>
                                        <p:tgtEl>
                                          <p:spTgt spid="3">
                                            <p:graphicEl>
                                              <a:dgm id="{3A06AD09-9CCB-4B2F-A08A-B5BEC047DCB8}"/>
                                            </p:graphicEl>
                                          </p:spTgt>
                                        </p:tgtEl>
                                        <p:attrNameLst>
                                          <p:attrName>style.visibility</p:attrName>
                                        </p:attrNameLst>
                                      </p:cBhvr>
                                      <p:to>
                                        <p:strVal val="visible"/>
                                      </p:to>
                                    </p:set>
                                    <p:animEffect transition="in" filter="diamond(in)">
                                      <p:cBhvr>
                                        <p:cTn id="36" dur="500"/>
                                        <p:tgtEl>
                                          <p:spTgt spid="3">
                                            <p:graphicEl>
                                              <a:dgm id="{3A06AD09-9CCB-4B2F-A08A-B5BEC047DCB8}"/>
                                            </p:graphicEl>
                                          </p:spTgt>
                                        </p:tgtEl>
                                      </p:cBhvr>
                                    </p:animEffect>
                                  </p:childTnLst>
                                </p:cTn>
                              </p:par>
                              <p:par>
                                <p:cTn id="37" presetID="8" presetClass="entr" presetSubtype="16" fill="hold" grpId="0" nodeType="withEffect">
                                  <p:stCondLst>
                                    <p:cond delay="0"/>
                                  </p:stCondLst>
                                  <p:childTnLst>
                                    <p:set>
                                      <p:cBhvr>
                                        <p:cTn id="38" dur="1" fill="hold">
                                          <p:stCondLst>
                                            <p:cond delay="0"/>
                                          </p:stCondLst>
                                        </p:cTn>
                                        <p:tgtEl>
                                          <p:spTgt spid="3">
                                            <p:graphicEl>
                                              <a:dgm id="{EF8AAD3F-5347-4068-A966-FD677F868ADE}"/>
                                            </p:graphicEl>
                                          </p:spTgt>
                                        </p:tgtEl>
                                        <p:attrNameLst>
                                          <p:attrName>style.visibility</p:attrName>
                                        </p:attrNameLst>
                                      </p:cBhvr>
                                      <p:to>
                                        <p:strVal val="visible"/>
                                      </p:to>
                                    </p:set>
                                    <p:animEffect transition="in" filter="diamond(in)">
                                      <p:cBhvr>
                                        <p:cTn id="39" dur="500"/>
                                        <p:tgtEl>
                                          <p:spTgt spid="3">
                                            <p:graphicEl>
                                              <a:dgm id="{EF8AAD3F-5347-4068-A966-FD677F868ADE}"/>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8" presetClass="entr" presetSubtype="16" fill="hold" grpId="0" nodeType="clickEffect">
                                  <p:stCondLst>
                                    <p:cond delay="0"/>
                                  </p:stCondLst>
                                  <p:childTnLst>
                                    <p:set>
                                      <p:cBhvr>
                                        <p:cTn id="43" dur="1" fill="hold">
                                          <p:stCondLst>
                                            <p:cond delay="0"/>
                                          </p:stCondLst>
                                        </p:cTn>
                                        <p:tgtEl>
                                          <p:spTgt spid="3">
                                            <p:graphicEl>
                                              <a:dgm id="{5B26BA35-F1A8-4224-A55D-7E8BB94763B6}"/>
                                            </p:graphicEl>
                                          </p:spTgt>
                                        </p:tgtEl>
                                        <p:attrNameLst>
                                          <p:attrName>style.visibility</p:attrName>
                                        </p:attrNameLst>
                                      </p:cBhvr>
                                      <p:to>
                                        <p:strVal val="visible"/>
                                      </p:to>
                                    </p:set>
                                    <p:animEffect transition="in" filter="diamond(in)">
                                      <p:cBhvr>
                                        <p:cTn id="44" dur="500"/>
                                        <p:tgtEl>
                                          <p:spTgt spid="3">
                                            <p:graphicEl>
                                              <a:dgm id="{5B26BA35-F1A8-4224-A55D-7E8BB94763B6}"/>
                                            </p:graphicEl>
                                          </p:spTgt>
                                        </p:tgtEl>
                                      </p:cBhvr>
                                    </p:animEffect>
                                  </p:childTnLst>
                                </p:cTn>
                              </p:par>
                              <p:par>
                                <p:cTn id="45" presetID="8" presetClass="entr" presetSubtype="16" fill="hold" grpId="0" nodeType="withEffect">
                                  <p:stCondLst>
                                    <p:cond delay="0"/>
                                  </p:stCondLst>
                                  <p:childTnLst>
                                    <p:set>
                                      <p:cBhvr>
                                        <p:cTn id="46" dur="1" fill="hold">
                                          <p:stCondLst>
                                            <p:cond delay="0"/>
                                          </p:stCondLst>
                                        </p:cTn>
                                        <p:tgtEl>
                                          <p:spTgt spid="3">
                                            <p:graphicEl>
                                              <a:dgm id="{57C62D5C-DB6B-4182-B6B3-25010A8D4CB6}"/>
                                            </p:graphicEl>
                                          </p:spTgt>
                                        </p:tgtEl>
                                        <p:attrNameLst>
                                          <p:attrName>style.visibility</p:attrName>
                                        </p:attrNameLst>
                                      </p:cBhvr>
                                      <p:to>
                                        <p:strVal val="visible"/>
                                      </p:to>
                                    </p:set>
                                    <p:animEffect transition="in" filter="diamond(in)">
                                      <p:cBhvr>
                                        <p:cTn id="47" dur="500"/>
                                        <p:tgtEl>
                                          <p:spTgt spid="3">
                                            <p:graphicEl>
                                              <a:dgm id="{57C62D5C-DB6B-4182-B6B3-25010A8D4CB6}"/>
                                            </p:graphicEl>
                                          </p:spTgt>
                                        </p:tgtEl>
                                      </p:cBhvr>
                                    </p:animEffect>
                                  </p:childTnLst>
                                </p:cTn>
                              </p:par>
                            </p:childTnLst>
                          </p:cTn>
                        </p:par>
                      </p:childTnLst>
                    </p:cTn>
                  </p:par>
                  <p:par>
                    <p:cTn id="48" fill="hold">
                      <p:stCondLst>
                        <p:cond delay="indefinite"/>
                      </p:stCondLst>
                      <p:childTnLst>
                        <p:par>
                          <p:cTn id="49" fill="hold">
                            <p:stCondLst>
                              <p:cond delay="0"/>
                            </p:stCondLst>
                            <p:childTnLst>
                              <p:par>
                                <p:cTn id="50" presetID="8" presetClass="entr" presetSubtype="16" fill="hold" grpId="0" nodeType="clickEffect">
                                  <p:stCondLst>
                                    <p:cond delay="0"/>
                                  </p:stCondLst>
                                  <p:childTnLst>
                                    <p:set>
                                      <p:cBhvr>
                                        <p:cTn id="51" dur="1" fill="hold">
                                          <p:stCondLst>
                                            <p:cond delay="0"/>
                                          </p:stCondLst>
                                        </p:cTn>
                                        <p:tgtEl>
                                          <p:spTgt spid="3">
                                            <p:graphicEl>
                                              <a:dgm id="{0971BF71-DF23-4744-9FC3-2748C6FB5220}"/>
                                            </p:graphicEl>
                                          </p:spTgt>
                                        </p:tgtEl>
                                        <p:attrNameLst>
                                          <p:attrName>style.visibility</p:attrName>
                                        </p:attrNameLst>
                                      </p:cBhvr>
                                      <p:to>
                                        <p:strVal val="visible"/>
                                      </p:to>
                                    </p:set>
                                    <p:animEffect transition="in" filter="diamond(in)">
                                      <p:cBhvr>
                                        <p:cTn id="52" dur="500"/>
                                        <p:tgtEl>
                                          <p:spTgt spid="3">
                                            <p:graphicEl>
                                              <a:dgm id="{0971BF71-DF23-4744-9FC3-2748C6FB5220}"/>
                                            </p:graphicEl>
                                          </p:spTgt>
                                        </p:tgtEl>
                                      </p:cBhvr>
                                    </p:animEffect>
                                  </p:childTnLst>
                                </p:cTn>
                              </p:par>
                              <p:par>
                                <p:cTn id="53" presetID="8" presetClass="entr" presetSubtype="16" fill="hold" grpId="0" nodeType="withEffect">
                                  <p:stCondLst>
                                    <p:cond delay="0"/>
                                  </p:stCondLst>
                                  <p:childTnLst>
                                    <p:set>
                                      <p:cBhvr>
                                        <p:cTn id="54" dur="1" fill="hold">
                                          <p:stCondLst>
                                            <p:cond delay="0"/>
                                          </p:stCondLst>
                                        </p:cTn>
                                        <p:tgtEl>
                                          <p:spTgt spid="3">
                                            <p:graphicEl>
                                              <a:dgm id="{DB1EDE55-C992-4A60-96FA-966FD70612D8}"/>
                                            </p:graphicEl>
                                          </p:spTgt>
                                        </p:tgtEl>
                                        <p:attrNameLst>
                                          <p:attrName>style.visibility</p:attrName>
                                        </p:attrNameLst>
                                      </p:cBhvr>
                                      <p:to>
                                        <p:strVal val="visible"/>
                                      </p:to>
                                    </p:set>
                                    <p:animEffect transition="in" filter="diamond(in)">
                                      <p:cBhvr>
                                        <p:cTn id="55" dur="500"/>
                                        <p:tgtEl>
                                          <p:spTgt spid="3">
                                            <p:graphicEl>
                                              <a:dgm id="{DB1EDE55-C992-4A60-96FA-966FD70612D8}"/>
                                            </p:graphicEl>
                                          </p:spTgt>
                                        </p:tgtEl>
                                      </p:cBhvr>
                                    </p:animEffect>
                                  </p:childTnLst>
                                </p:cTn>
                              </p:par>
                            </p:childTnLst>
                          </p:cTn>
                        </p:par>
                      </p:childTnLst>
                    </p:cTn>
                  </p:par>
                  <p:par>
                    <p:cTn id="56" fill="hold">
                      <p:stCondLst>
                        <p:cond delay="indefinite"/>
                      </p:stCondLst>
                      <p:childTnLst>
                        <p:par>
                          <p:cTn id="57" fill="hold">
                            <p:stCondLst>
                              <p:cond delay="0"/>
                            </p:stCondLst>
                            <p:childTnLst>
                              <p:par>
                                <p:cTn id="58" presetID="55" presetClass="entr" presetSubtype="0" fill="hold" nodeType="clickEffect">
                                  <p:stCondLst>
                                    <p:cond delay="0"/>
                                  </p:stCondLst>
                                  <p:childTnLst>
                                    <p:set>
                                      <p:cBhvr>
                                        <p:cTn id="59" dur="1" fill="hold">
                                          <p:stCondLst>
                                            <p:cond delay="0"/>
                                          </p:stCondLst>
                                        </p:cTn>
                                        <p:tgtEl>
                                          <p:spTgt spid="1057824"/>
                                        </p:tgtEl>
                                        <p:attrNameLst>
                                          <p:attrName>style.visibility</p:attrName>
                                        </p:attrNameLst>
                                      </p:cBhvr>
                                      <p:to>
                                        <p:strVal val="visible"/>
                                      </p:to>
                                    </p:set>
                                    <p:anim calcmode="lin" valueType="num">
                                      <p:cBhvr>
                                        <p:cTn id="60" dur="500" fill="hold"/>
                                        <p:tgtEl>
                                          <p:spTgt spid="1057824"/>
                                        </p:tgtEl>
                                        <p:attrNameLst>
                                          <p:attrName>ppt_w</p:attrName>
                                        </p:attrNameLst>
                                      </p:cBhvr>
                                      <p:tavLst>
                                        <p:tav tm="0">
                                          <p:val>
                                            <p:strVal val="#ppt_w*0.70"/>
                                          </p:val>
                                        </p:tav>
                                        <p:tav tm="100000">
                                          <p:val>
                                            <p:strVal val="#ppt_w"/>
                                          </p:val>
                                        </p:tav>
                                      </p:tavLst>
                                    </p:anim>
                                    <p:anim calcmode="lin" valueType="num">
                                      <p:cBhvr>
                                        <p:cTn id="61" dur="500" fill="hold"/>
                                        <p:tgtEl>
                                          <p:spTgt spid="1057824"/>
                                        </p:tgtEl>
                                        <p:attrNameLst>
                                          <p:attrName>ppt_h</p:attrName>
                                        </p:attrNameLst>
                                      </p:cBhvr>
                                      <p:tavLst>
                                        <p:tav tm="0">
                                          <p:val>
                                            <p:strVal val="#ppt_h"/>
                                          </p:val>
                                        </p:tav>
                                        <p:tav tm="100000">
                                          <p:val>
                                            <p:strVal val="#ppt_h"/>
                                          </p:val>
                                        </p:tav>
                                      </p:tavLst>
                                    </p:anim>
                                    <p:animEffect transition="in" filter="fade">
                                      <p:cBhvr>
                                        <p:cTn id="62" dur="500"/>
                                        <p:tgtEl>
                                          <p:spTgt spid="1057824"/>
                                        </p:tgtEl>
                                      </p:cBhvr>
                                    </p:animEffect>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057825"/>
                                        </p:tgtEl>
                                        <p:attrNameLst>
                                          <p:attrName>style.visibility</p:attrName>
                                        </p:attrNameLst>
                                      </p:cBhvr>
                                      <p:to>
                                        <p:strVal val="visible"/>
                                      </p:to>
                                    </p:set>
                                    <p:animEffect transition="in" filter="fade">
                                      <p:cBhvr>
                                        <p:cTn id="67" dur="1000"/>
                                        <p:tgtEl>
                                          <p:spTgt spid="1057825"/>
                                        </p:tgtEl>
                                      </p:cBhvr>
                                    </p:animEffect>
                                    <p:anim calcmode="lin" valueType="num">
                                      <p:cBhvr>
                                        <p:cTn id="68" dur="1000" fill="hold"/>
                                        <p:tgtEl>
                                          <p:spTgt spid="1057825"/>
                                        </p:tgtEl>
                                        <p:attrNameLst>
                                          <p:attrName>ppt_x</p:attrName>
                                        </p:attrNameLst>
                                      </p:cBhvr>
                                      <p:tavLst>
                                        <p:tav tm="0">
                                          <p:val>
                                            <p:strVal val="#ppt_x"/>
                                          </p:val>
                                        </p:tav>
                                        <p:tav tm="100000">
                                          <p:val>
                                            <p:strVal val="#ppt_x"/>
                                          </p:val>
                                        </p:tav>
                                      </p:tavLst>
                                    </p:anim>
                                    <p:anim calcmode="lin" valueType="num">
                                      <p:cBhvr>
                                        <p:cTn id="69" dur="1000" fill="hold"/>
                                        <p:tgtEl>
                                          <p:spTgt spid="1057825"/>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057822"/>
                                        </p:tgtEl>
                                        <p:attrNameLst>
                                          <p:attrName>style.visibility</p:attrName>
                                        </p:attrNameLst>
                                      </p:cBhvr>
                                      <p:to>
                                        <p:strVal val="visible"/>
                                      </p:to>
                                    </p:set>
                                    <p:animEffect transition="in" filter="fade">
                                      <p:cBhvr>
                                        <p:cTn id="74" dur="500"/>
                                        <p:tgtEl>
                                          <p:spTgt spid="1057822"/>
                                        </p:tgtEl>
                                      </p:cBhvr>
                                    </p:animEffect>
                                  </p:childTnLst>
                                </p:cTn>
                              </p:par>
                            </p:childTnLst>
                          </p:cTn>
                        </p:par>
                      </p:childTnLst>
                    </p:cTn>
                  </p:par>
                  <p:par>
                    <p:cTn id="75" fill="hold">
                      <p:stCondLst>
                        <p:cond delay="indefinite"/>
                      </p:stCondLst>
                      <p:childTnLst>
                        <p:par>
                          <p:cTn id="76" fill="hold">
                            <p:stCondLst>
                              <p:cond delay="0"/>
                            </p:stCondLst>
                            <p:childTnLst>
                              <p:par>
                                <p:cTn id="77" presetID="8" presetClass="entr" presetSubtype="16" fill="hold" grpId="0" nodeType="clickEffect">
                                  <p:stCondLst>
                                    <p:cond delay="0"/>
                                  </p:stCondLst>
                                  <p:childTnLst>
                                    <p:set>
                                      <p:cBhvr>
                                        <p:cTn id="78" dur="1" fill="hold">
                                          <p:stCondLst>
                                            <p:cond delay="0"/>
                                          </p:stCondLst>
                                        </p:cTn>
                                        <p:tgtEl>
                                          <p:spTgt spid="1057823"/>
                                        </p:tgtEl>
                                        <p:attrNameLst>
                                          <p:attrName>style.visibility</p:attrName>
                                        </p:attrNameLst>
                                      </p:cBhvr>
                                      <p:to>
                                        <p:strVal val="visible"/>
                                      </p:to>
                                    </p:set>
                                    <p:animEffect transition="in" filter="diamond(in)">
                                      <p:cBhvr>
                                        <p:cTn id="79" dur="500"/>
                                        <p:tgtEl>
                                          <p:spTgt spid="1057823"/>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057826"/>
                                        </p:tgtEl>
                                        <p:attrNameLst>
                                          <p:attrName>style.visibility</p:attrName>
                                        </p:attrNameLst>
                                      </p:cBhvr>
                                      <p:to>
                                        <p:strVal val="visible"/>
                                      </p:to>
                                    </p:set>
                                    <p:animEffect transition="in" filter="fade">
                                      <p:cBhvr>
                                        <p:cTn id="84" dur="500"/>
                                        <p:tgtEl>
                                          <p:spTgt spid="1057826"/>
                                        </p:tgtEl>
                                      </p:cBhvr>
                                    </p:animEffect>
                                  </p:childTnLst>
                                </p:cTn>
                              </p:par>
                            </p:childTnLst>
                          </p:cTn>
                        </p:par>
                      </p:childTnLst>
                    </p:cTn>
                  </p:par>
                  <p:par>
                    <p:cTn id="85" fill="hold">
                      <p:stCondLst>
                        <p:cond delay="indefinite"/>
                      </p:stCondLst>
                      <p:childTnLst>
                        <p:par>
                          <p:cTn id="86" fill="hold">
                            <p:stCondLst>
                              <p:cond delay="0"/>
                            </p:stCondLst>
                            <p:childTnLst>
                              <p:par>
                                <p:cTn id="87" presetID="55" presetClass="entr" presetSubtype="0" fill="hold" grpId="0" nodeType="clickEffect">
                                  <p:stCondLst>
                                    <p:cond delay="0"/>
                                  </p:stCondLst>
                                  <p:childTnLst>
                                    <p:set>
                                      <p:cBhvr>
                                        <p:cTn id="88" dur="1" fill="hold">
                                          <p:stCondLst>
                                            <p:cond delay="0"/>
                                          </p:stCondLst>
                                        </p:cTn>
                                        <p:tgtEl>
                                          <p:spTgt spid="1057827"/>
                                        </p:tgtEl>
                                        <p:attrNameLst>
                                          <p:attrName>style.visibility</p:attrName>
                                        </p:attrNameLst>
                                      </p:cBhvr>
                                      <p:to>
                                        <p:strVal val="visible"/>
                                      </p:to>
                                    </p:set>
                                    <p:anim calcmode="lin" valueType="num">
                                      <p:cBhvr>
                                        <p:cTn id="89" dur="1000" fill="hold"/>
                                        <p:tgtEl>
                                          <p:spTgt spid="1057827"/>
                                        </p:tgtEl>
                                        <p:attrNameLst>
                                          <p:attrName>ppt_w</p:attrName>
                                        </p:attrNameLst>
                                      </p:cBhvr>
                                      <p:tavLst>
                                        <p:tav tm="0">
                                          <p:val>
                                            <p:strVal val="#ppt_w*0.70"/>
                                          </p:val>
                                        </p:tav>
                                        <p:tav tm="100000">
                                          <p:val>
                                            <p:strVal val="#ppt_w"/>
                                          </p:val>
                                        </p:tav>
                                      </p:tavLst>
                                    </p:anim>
                                    <p:anim calcmode="lin" valueType="num">
                                      <p:cBhvr>
                                        <p:cTn id="90" dur="1000" fill="hold"/>
                                        <p:tgtEl>
                                          <p:spTgt spid="1057827"/>
                                        </p:tgtEl>
                                        <p:attrNameLst>
                                          <p:attrName>ppt_h</p:attrName>
                                        </p:attrNameLst>
                                      </p:cBhvr>
                                      <p:tavLst>
                                        <p:tav tm="0">
                                          <p:val>
                                            <p:strVal val="#ppt_h"/>
                                          </p:val>
                                        </p:tav>
                                        <p:tav tm="100000">
                                          <p:val>
                                            <p:strVal val="#ppt_h"/>
                                          </p:val>
                                        </p:tav>
                                      </p:tavLst>
                                    </p:anim>
                                    <p:animEffect transition="in" filter="fade">
                                      <p:cBhvr>
                                        <p:cTn id="91" dur="1000"/>
                                        <p:tgtEl>
                                          <p:spTgt spid="1057827"/>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
                                            <p:graphicEl>
                                              <a:dgm id="{5FF67B55-6EBD-4D5E-9DE9-14A39697F071}"/>
                                            </p:graphicEl>
                                          </p:spTgt>
                                        </p:tgtEl>
                                        <p:attrNameLst>
                                          <p:attrName>style.visibility</p:attrName>
                                        </p:attrNameLst>
                                      </p:cBhvr>
                                      <p:to>
                                        <p:strVal val="visible"/>
                                      </p:to>
                                    </p:set>
                                    <p:animEffect transition="in" filter="dissolve">
                                      <p:cBhvr>
                                        <p:cTn id="96" dur="500"/>
                                        <p:tgtEl>
                                          <p:spTgt spid="2">
                                            <p:graphicEl>
                                              <a:dgm id="{5FF67B55-6EBD-4D5E-9DE9-14A39697F071}"/>
                                            </p:graphicEl>
                                          </p:spTgt>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
                                            <p:graphicEl>
                                              <a:dgm id="{BFE00EC1-5588-4800-83C4-A3DCE6370F58}"/>
                                            </p:graphicEl>
                                          </p:spTgt>
                                        </p:tgtEl>
                                        <p:attrNameLst>
                                          <p:attrName>style.visibility</p:attrName>
                                        </p:attrNameLst>
                                      </p:cBhvr>
                                      <p:to>
                                        <p:strVal val="visible"/>
                                      </p:to>
                                    </p:set>
                                    <p:animEffect transition="in" filter="dissolve">
                                      <p:cBhvr>
                                        <p:cTn id="101" dur="500"/>
                                        <p:tgtEl>
                                          <p:spTgt spid="2">
                                            <p:graphicEl>
                                              <a:dgm id="{BFE00EC1-5588-4800-83C4-A3DCE6370F58}"/>
                                            </p:graphicEl>
                                          </p:spTgt>
                                        </p:tgtEl>
                                      </p:cBhvr>
                                    </p:animEffect>
                                  </p:childTnLst>
                                </p:cTn>
                              </p:par>
                              <p:par>
                                <p:cTn id="102" presetID="9" presetClass="entr" presetSubtype="0" fill="hold" grpId="0" nodeType="withEffect">
                                  <p:stCondLst>
                                    <p:cond delay="0"/>
                                  </p:stCondLst>
                                  <p:childTnLst>
                                    <p:set>
                                      <p:cBhvr>
                                        <p:cTn id="103" dur="1" fill="hold">
                                          <p:stCondLst>
                                            <p:cond delay="0"/>
                                          </p:stCondLst>
                                        </p:cTn>
                                        <p:tgtEl>
                                          <p:spTgt spid="2">
                                            <p:graphicEl>
                                              <a:dgm id="{A0260C6E-526A-429C-B690-A6A544C66E00}"/>
                                            </p:graphicEl>
                                          </p:spTgt>
                                        </p:tgtEl>
                                        <p:attrNameLst>
                                          <p:attrName>style.visibility</p:attrName>
                                        </p:attrNameLst>
                                      </p:cBhvr>
                                      <p:to>
                                        <p:strVal val="visible"/>
                                      </p:to>
                                    </p:set>
                                    <p:animEffect transition="in" filter="dissolve">
                                      <p:cBhvr>
                                        <p:cTn id="104" dur="500"/>
                                        <p:tgtEl>
                                          <p:spTgt spid="2">
                                            <p:graphicEl>
                                              <a:dgm id="{A0260C6E-526A-429C-B690-A6A544C66E00}"/>
                                            </p:graphicEl>
                                          </p:spTgt>
                                        </p:tgtEl>
                                      </p:cBhvr>
                                    </p:animEffect>
                                  </p:childTnLst>
                                </p:cTn>
                              </p:par>
                            </p:childTnLst>
                          </p:cTn>
                        </p:par>
                      </p:childTnLst>
                    </p:cTn>
                  </p:par>
                  <p:par>
                    <p:cTn id="105" fill="hold">
                      <p:stCondLst>
                        <p:cond delay="indefinite"/>
                      </p:stCondLst>
                      <p:childTnLst>
                        <p:par>
                          <p:cTn id="106" fill="hold">
                            <p:stCondLst>
                              <p:cond delay="0"/>
                            </p:stCondLst>
                            <p:childTnLst>
                              <p:par>
                                <p:cTn id="107" presetID="9" presetClass="entr" presetSubtype="0" fill="hold" grpId="0" nodeType="clickEffect">
                                  <p:stCondLst>
                                    <p:cond delay="0"/>
                                  </p:stCondLst>
                                  <p:childTnLst>
                                    <p:set>
                                      <p:cBhvr>
                                        <p:cTn id="108" dur="1" fill="hold">
                                          <p:stCondLst>
                                            <p:cond delay="0"/>
                                          </p:stCondLst>
                                        </p:cTn>
                                        <p:tgtEl>
                                          <p:spTgt spid="2">
                                            <p:graphicEl>
                                              <a:dgm id="{679DF414-5778-4F09-B05E-280AF467C69F}"/>
                                            </p:graphicEl>
                                          </p:spTgt>
                                        </p:tgtEl>
                                        <p:attrNameLst>
                                          <p:attrName>style.visibility</p:attrName>
                                        </p:attrNameLst>
                                      </p:cBhvr>
                                      <p:to>
                                        <p:strVal val="visible"/>
                                      </p:to>
                                    </p:set>
                                    <p:animEffect transition="in" filter="dissolve">
                                      <p:cBhvr>
                                        <p:cTn id="109" dur="500"/>
                                        <p:tgtEl>
                                          <p:spTgt spid="2">
                                            <p:graphicEl>
                                              <a:dgm id="{679DF414-5778-4F09-B05E-280AF467C69F}"/>
                                            </p:graphicEl>
                                          </p:spTgt>
                                        </p:tgtEl>
                                      </p:cBhvr>
                                    </p:animEffect>
                                  </p:childTnLst>
                                </p:cTn>
                              </p:par>
                              <p:par>
                                <p:cTn id="110" presetID="9" presetClass="entr" presetSubtype="0" fill="hold" grpId="0" nodeType="withEffect">
                                  <p:stCondLst>
                                    <p:cond delay="0"/>
                                  </p:stCondLst>
                                  <p:childTnLst>
                                    <p:set>
                                      <p:cBhvr>
                                        <p:cTn id="111" dur="1" fill="hold">
                                          <p:stCondLst>
                                            <p:cond delay="0"/>
                                          </p:stCondLst>
                                        </p:cTn>
                                        <p:tgtEl>
                                          <p:spTgt spid="2">
                                            <p:graphicEl>
                                              <a:dgm id="{88E0908E-4BCA-45A4-81DD-B0AD3375A5D0}"/>
                                            </p:graphicEl>
                                          </p:spTgt>
                                        </p:tgtEl>
                                        <p:attrNameLst>
                                          <p:attrName>style.visibility</p:attrName>
                                        </p:attrNameLst>
                                      </p:cBhvr>
                                      <p:to>
                                        <p:strVal val="visible"/>
                                      </p:to>
                                    </p:set>
                                    <p:animEffect transition="in" filter="dissolve">
                                      <p:cBhvr>
                                        <p:cTn id="112" dur="500"/>
                                        <p:tgtEl>
                                          <p:spTgt spid="2">
                                            <p:graphicEl>
                                              <a:dgm id="{88E0908E-4BCA-45A4-81DD-B0AD3375A5D0}"/>
                                            </p:graphicEl>
                                          </p:spTgt>
                                        </p:tgtEl>
                                      </p:cBhvr>
                                    </p:animEffect>
                                  </p:childTnLst>
                                </p:cTn>
                              </p:par>
                            </p:childTnLst>
                          </p:cTn>
                        </p:par>
                      </p:childTnLst>
                    </p:cTn>
                  </p:par>
                  <p:par>
                    <p:cTn id="113" fill="hold">
                      <p:stCondLst>
                        <p:cond delay="indefinite"/>
                      </p:stCondLst>
                      <p:childTnLst>
                        <p:par>
                          <p:cTn id="114" fill="hold">
                            <p:stCondLst>
                              <p:cond delay="0"/>
                            </p:stCondLst>
                            <p:childTnLst>
                              <p:par>
                                <p:cTn id="115" presetID="9" presetClass="entr" presetSubtype="0" fill="hold" grpId="0" nodeType="clickEffect">
                                  <p:stCondLst>
                                    <p:cond delay="0"/>
                                  </p:stCondLst>
                                  <p:childTnLst>
                                    <p:set>
                                      <p:cBhvr>
                                        <p:cTn id="116" dur="1" fill="hold">
                                          <p:stCondLst>
                                            <p:cond delay="0"/>
                                          </p:stCondLst>
                                        </p:cTn>
                                        <p:tgtEl>
                                          <p:spTgt spid="2">
                                            <p:graphicEl>
                                              <a:dgm id="{7B9DA82B-08B5-4578-9845-0174DCA911D1}"/>
                                            </p:graphicEl>
                                          </p:spTgt>
                                        </p:tgtEl>
                                        <p:attrNameLst>
                                          <p:attrName>style.visibility</p:attrName>
                                        </p:attrNameLst>
                                      </p:cBhvr>
                                      <p:to>
                                        <p:strVal val="visible"/>
                                      </p:to>
                                    </p:set>
                                    <p:animEffect transition="in" filter="dissolve">
                                      <p:cBhvr>
                                        <p:cTn id="117" dur="500"/>
                                        <p:tgtEl>
                                          <p:spTgt spid="2">
                                            <p:graphicEl>
                                              <a:dgm id="{7B9DA82B-08B5-4578-9845-0174DCA911D1}"/>
                                            </p:graphicEl>
                                          </p:spTgt>
                                        </p:tgtEl>
                                      </p:cBhvr>
                                    </p:animEffect>
                                  </p:childTnLst>
                                </p:cTn>
                              </p:par>
                              <p:par>
                                <p:cTn id="118" presetID="9" presetClass="entr" presetSubtype="0" fill="hold" grpId="0" nodeType="withEffect">
                                  <p:stCondLst>
                                    <p:cond delay="0"/>
                                  </p:stCondLst>
                                  <p:childTnLst>
                                    <p:set>
                                      <p:cBhvr>
                                        <p:cTn id="119" dur="1" fill="hold">
                                          <p:stCondLst>
                                            <p:cond delay="0"/>
                                          </p:stCondLst>
                                        </p:cTn>
                                        <p:tgtEl>
                                          <p:spTgt spid="2">
                                            <p:graphicEl>
                                              <a:dgm id="{1CD659D1-5F57-4DE8-AA19-220505C0DECA}"/>
                                            </p:graphicEl>
                                          </p:spTgt>
                                        </p:tgtEl>
                                        <p:attrNameLst>
                                          <p:attrName>style.visibility</p:attrName>
                                        </p:attrNameLst>
                                      </p:cBhvr>
                                      <p:to>
                                        <p:strVal val="visible"/>
                                      </p:to>
                                    </p:set>
                                    <p:animEffect transition="in" filter="dissolve">
                                      <p:cBhvr>
                                        <p:cTn id="120" dur="500"/>
                                        <p:tgtEl>
                                          <p:spTgt spid="2">
                                            <p:graphicEl>
                                              <a:dgm id="{1CD659D1-5F57-4DE8-AA19-220505C0DECA}"/>
                                            </p:graphicEl>
                                          </p:spTgt>
                                        </p:tgtEl>
                                      </p:cBhvr>
                                    </p:animEffect>
                                  </p:childTnLst>
                                </p:cTn>
                              </p:par>
                            </p:childTnLst>
                          </p:cTn>
                        </p:par>
                      </p:childTnLst>
                    </p:cTn>
                  </p:par>
                  <p:par>
                    <p:cTn id="121" fill="hold">
                      <p:stCondLst>
                        <p:cond delay="indefinite"/>
                      </p:stCondLst>
                      <p:childTnLst>
                        <p:par>
                          <p:cTn id="122" fill="hold">
                            <p:stCondLst>
                              <p:cond delay="0"/>
                            </p:stCondLst>
                            <p:childTnLst>
                              <p:par>
                                <p:cTn id="123" presetID="9" presetClass="entr" presetSubtype="0" fill="hold" grpId="0" nodeType="clickEffect">
                                  <p:stCondLst>
                                    <p:cond delay="0"/>
                                  </p:stCondLst>
                                  <p:childTnLst>
                                    <p:set>
                                      <p:cBhvr>
                                        <p:cTn id="124" dur="1" fill="hold">
                                          <p:stCondLst>
                                            <p:cond delay="0"/>
                                          </p:stCondLst>
                                        </p:cTn>
                                        <p:tgtEl>
                                          <p:spTgt spid="2">
                                            <p:graphicEl>
                                              <a:dgm id="{BE043E6A-5494-4632-9250-4183FED1E617}"/>
                                            </p:graphicEl>
                                          </p:spTgt>
                                        </p:tgtEl>
                                        <p:attrNameLst>
                                          <p:attrName>style.visibility</p:attrName>
                                        </p:attrNameLst>
                                      </p:cBhvr>
                                      <p:to>
                                        <p:strVal val="visible"/>
                                      </p:to>
                                    </p:set>
                                    <p:animEffect transition="in" filter="dissolve">
                                      <p:cBhvr>
                                        <p:cTn id="125" dur="500"/>
                                        <p:tgtEl>
                                          <p:spTgt spid="2">
                                            <p:graphicEl>
                                              <a:dgm id="{BE043E6A-5494-4632-9250-4183FED1E617}"/>
                                            </p:graphicEl>
                                          </p:spTgt>
                                        </p:tgtEl>
                                      </p:cBhvr>
                                    </p:animEffect>
                                  </p:childTnLst>
                                </p:cTn>
                              </p:par>
                              <p:par>
                                <p:cTn id="126" presetID="9" presetClass="entr" presetSubtype="0" fill="hold" grpId="0" nodeType="withEffect">
                                  <p:stCondLst>
                                    <p:cond delay="0"/>
                                  </p:stCondLst>
                                  <p:childTnLst>
                                    <p:set>
                                      <p:cBhvr>
                                        <p:cTn id="127" dur="1" fill="hold">
                                          <p:stCondLst>
                                            <p:cond delay="0"/>
                                          </p:stCondLst>
                                        </p:cTn>
                                        <p:tgtEl>
                                          <p:spTgt spid="2">
                                            <p:graphicEl>
                                              <a:dgm id="{9F9BC3D9-EB1D-4E99-8C63-D4CBEE2A52F6}"/>
                                            </p:graphicEl>
                                          </p:spTgt>
                                        </p:tgtEl>
                                        <p:attrNameLst>
                                          <p:attrName>style.visibility</p:attrName>
                                        </p:attrNameLst>
                                      </p:cBhvr>
                                      <p:to>
                                        <p:strVal val="visible"/>
                                      </p:to>
                                    </p:set>
                                    <p:animEffect transition="in" filter="dissolve">
                                      <p:cBhvr>
                                        <p:cTn id="128" dur="500"/>
                                        <p:tgtEl>
                                          <p:spTgt spid="2">
                                            <p:graphicEl>
                                              <a:dgm id="{9F9BC3D9-EB1D-4E99-8C63-D4CBEE2A52F6}"/>
                                            </p:graphicEl>
                                          </p:spTgt>
                                        </p:tgtEl>
                                      </p:cBhvr>
                                    </p:animEffect>
                                  </p:childTnLst>
                                </p:cTn>
                              </p:par>
                            </p:childTnLst>
                          </p:cTn>
                        </p:par>
                      </p:childTnLst>
                    </p:cTn>
                  </p:par>
                  <p:par>
                    <p:cTn id="129" fill="hold">
                      <p:stCondLst>
                        <p:cond delay="indefinite"/>
                      </p:stCondLst>
                      <p:childTnLst>
                        <p:par>
                          <p:cTn id="130" fill="hold">
                            <p:stCondLst>
                              <p:cond delay="0"/>
                            </p:stCondLst>
                            <p:childTnLst>
                              <p:par>
                                <p:cTn id="131" presetID="9" presetClass="entr" presetSubtype="0" fill="hold" grpId="0" nodeType="clickEffect">
                                  <p:stCondLst>
                                    <p:cond delay="0"/>
                                  </p:stCondLst>
                                  <p:childTnLst>
                                    <p:set>
                                      <p:cBhvr>
                                        <p:cTn id="132" dur="1" fill="hold">
                                          <p:stCondLst>
                                            <p:cond delay="0"/>
                                          </p:stCondLst>
                                        </p:cTn>
                                        <p:tgtEl>
                                          <p:spTgt spid="2">
                                            <p:graphicEl>
                                              <a:dgm id="{96277144-1DF0-4803-B628-43DB4D415E47}"/>
                                            </p:graphicEl>
                                          </p:spTgt>
                                        </p:tgtEl>
                                        <p:attrNameLst>
                                          <p:attrName>style.visibility</p:attrName>
                                        </p:attrNameLst>
                                      </p:cBhvr>
                                      <p:to>
                                        <p:strVal val="visible"/>
                                      </p:to>
                                    </p:set>
                                    <p:animEffect transition="in" filter="dissolve">
                                      <p:cBhvr>
                                        <p:cTn id="133" dur="500"/>
                                        <p:tgtEl>
                                          <p:spTgt spid="2">
                                            <p:graphicEl>
                                              <a:dgm id="{96277144-1DF0-4803-B628-43DB4D415E47}"/>
                                            </p:graphicEl>
                                          </p:spTgt>
                                        </p:tgtEl>
                                      </p:cBhvr>
                                    </p:animEffect>
                                  </p:childTnLst>
                                </p:cTn>
                              </p:par>
                              <p:par>
                                <p:cTn id="134" presetID="9" presetClass="entr" presetSubtype="0" fill="hold" grpId="0" nodeType="withEffect">
                                  <p:stCondLst>
                                    <p:cond delay="0"/>
                                  </p:stCondLst>
                                  <p:childTnLst>
                                    <p:set>
                                      <p:cBhvr>
                                        <p:cTn id="135" dur="1" fill="hold">
                                          <p:stCondLst>
                                            <p:cond delay="0"/>
                                          </p:stCondLst>
                                        </p:cTn>
                                        <p:tgtEl>
                                          <p:spTgt spid="2">
                                            <p:graphicEl>
                                              <a:dgm id="{266DF12C-0ED7-4B55-80CB-70C92BE3EF78}"/>
                                            </p:graphicEl>
                                          </p:spTgt>
                                        </p:tgtEl>
                                        <p:attrNameLst>
                                          <p:attrName>style.visibility</p:attrName>
                                        </p:attrNameLst>
                                      </p:cBhvr>
                                      <p:to>
                                        <p:strVal val="visible"/>
                                      </p:to>
                                    </p:set>
                                    <p:animEffect transition="in" filter="dissolve">
                                      <p:cBhvr>
                                        <p:cTn id="136" dur="500"/>
                                        <p:tgtEl>
                                          <p:spTgt spid="2">
                                            <p:graphicEl>
                                              <a:dgm id="{266DF12C-0ED7-4B55-80CB-70C92BE3EF78}"/>
                                            </p:graphicEl>
                                          </p:spTgt>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1057828"/>
                                        </p:tgtEl>
                                        <p:attrNameLst>
                                          <p:attrName>style.visibility</p:attrName>
                                        </p:attrNameLst>
                                      </p:cBhvr>
                                      <p:to>
                                        <p:strVal val="visible"/>
                                      </p:to>
                                    </p:set>
                                    <p:animEffect transition="in" filter="fade">
                                      <p:cBhvr>
                                        <p:cTn id="141" dur="500"/>
                                        <p:tgtEl>
                                          <p:spTgt spid="1057828"/>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grpId="0" nodeType="clickEffect">
                                  <p:stCondLst>
                                    <p:cond delay="0"/>
                                  </p:stCondLst>
                                  <p:childTnLst>
                                    <p:set>
                                      <p:cBhvr>
                                        <p:cTn id="145" dur="1" fill="hold">
                                          <p:stCondLst>
                                            <p:cond delay="0"/>
                                          </p:stCondLst>
                                        </p:cTn>
                                        <p:tgtEl>
                                          <p:spTgt spid="1057829"/>
                                        </p:tgtEl>
                                        <p:attrNameLst>
                                          <p:attrName>style.visibility</p:attrName>
                                        </p:attrNameLst>
                                      </p:cBhvr>
                                      <p:to>
                                        <p:strVal val="visible"/>
                                      </p:to>
                                    </p:set>
                                    <p:animEffect transition="in" filter="fade">
                                      <p:cBhvr>
                                        <p:cTn id="146" dur="500"/>
                                        <p:tgtEl>
                                          <p:spTgt spid="1057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Sub>
          <a:bldDgm bld="lvlOne"/>
        </p:bldSub>
      </p:bldGraphic>
      <p:bldGraphic spid="3" grpId="0">
        <p:bldSub>
          <a:bldDgm bld="lvlOne"/>
        </p:bldSub>
      </p:bldGraphic>
      <p:bldP spid="1057823" grpId="0"/>
      <p:bldP spid="1057825" grpId="0"/>
      <p:bldP spid="1057827" grpId="0"/>
      <p:bldP spid="105782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8" name="Rectangle 2"/>
          <p:cNvSpPr>
            <a:spLocks noGrp="1" noRot="1" noChangeArrowheads="1"/>
          </p:cNvSpPr>
          <p:nvPr>
            <p:ph type="title"/>
          </p:nvPr>
        </p:nvSpPr>
        <p:spPr/>
        <p:txBody>
          <a:bodyPr/>
          <a:lstStyle/>
          <a:p>
            <a:pPr eaLnBrk="1" hangingPunct="1">
              <a:defRPr/>
            </a:pPr>
            <a:r>
              <a:rPr lang="en-US" b="1" dirty="0">
                <a:solidFill>
                  <a:srgbClr val="FFFF00"/>
                </a:solidFill>
              </a:rPr>
              <a:t>Relevant Diagnoses</a:t>
            </a:r>
          </a:p>
        </p:txBody>
      </p:sp>
      <p:sp>
        <p:nvSpPr>
          <p:cNvPr id="848899" name="Rectangle 3"/>
          <p:cNvSpPr>
            <a:spLocks noGrp="1" noChangeArrowheads="1"/>
          </p:cNvSpPr>
          <p:nvPr>
            <p:ph type="body" idx="1"/>
          </p:nvPr>
        </p:nvSpPr>
        <p:spPr/>
        <p:txBody>
          <a:bodyPr/>
          <a:lstStyle/>
          <a:p>
            <a:pPr eaLnBrk="1" hangingPunct="1">
              <a:lnSpc>
                <a:spcPct val="90000"/>
              </a:lnSpc>
              <a:buClr>
                <a:srgbClr val="00CC00"/>
              </a:buClr>
              <a:buFont typeface="Wingdings" pitchFamily="2" charset="2"/>
              <a:buChar char="ü"/>
              <a:defRPr/>
            </a:pPr>
            <a:r>
              <a:rPr lang="en-US" b="1" dirty="0">
                <a:solidFill>
                  <a:srgbClr val="FFFF00"/>
                </a:solidFill>
              </a:rPr>
              <a:t>Conduct Disorder</a:t>
            </a:r>
          </a:p>
          <a:p>
            <a:pPr lvl="1" eaLnBrk="1" hangingPunct="1">
              <a:lnSpc>
                <a:spcPct val="90000"/>
              </a:lnSpc>
              <a:buClr>
                <a:srgbClr val="00CC00"/>
              </a:buClr>
              <a:buFont typeface="Wingdings" pitchFamily="2" charset="2"/>
              <a:buChar char="ü"/>
              <a:defRPr/>
            </a:pPr>
            <a:r>
              <a:rPr lang="en-US" b="1" dirty="0">
                <a:solidFill>
                  <a:srgbClr val="FFFF00"/>
                </a:solidFill>
              </a:rPr>
              <a:t>Psychiatry base rate 2% – 16%</a:t>
            </a:r>
          </a:p>
          <a:p>
            <a:pPr lvl="1" eaLnBrk="1" hangingPunct="1">
              <a:lnSpc>
                <a:spcPct val="90000"/>
              </a:lnSpc>
              <a:buClr>
                <a:srgbClr val="00CC00"/>
              </a:buClr>
              <a:buFont typeface="Wingdings" pitchFamily="2" charset="2"/>
              <a:buChar char="ü"/>
              <a:defRPr/>
            </a:pPr>
            <a:r>
              <a:rPr lang="en-US" b="1" dirty="0">
                <a:solidFill>
                  <a:srgbClr val="FFFF00"/>
                </a:solidFill>
              </a:rPr>
              <a:t>Convicted adolescents base rate 75% - 90%</a:t>
            </a:r>
          </a:p>
          <a:p>
            <a:pPr eaLnBrk="1" hangingPunct="1">
              <a:lnSpc>
                <a:spcPct val="90000"/>
              </a:lnSpc>
              <a:buClr>
                <a:srgbClr val="00CC00"/>
              </a:buClr>
              <a:buFont typeface="Wingdings" pitchFamily="2" charset="2"/>
              <a:buChar char="ü"/>
              <a:defRPr/>
            </a:pPr>
            <a:r>
              <a:rPr lang="en-US" b="1" dirty="0">
                <a:solidFill>
                  <a:srgbClr val="FFFF00"/>
                </a:solidFill>
              </a:rPr>
              <a:t>Attention Deficit Hyperactivity Disorder</a:t>
            </a:r>
          </a:p>
          <a:p>
            <a:pPr lvl="1" eaLnBrk="1" hangingPunct="1">
              <a:lnSpc>
                <a:spcPct val="90000"/>
              </a:lnSpc>
              <a:buClr>
                <a:srgbClr val="00CC00"/>
              </a:buClr>
              <a:buFont typeface="Wingdings" pitchFamily="2" charset="2"/>
              <a:buChar char="ü"/>
              <a:defRPr/>
            </a:pPr>
            <a:r>
              <a:rPr lang="en-US" b="1" dirty="0">
                <a:solidFill>
                  <a:srgbClr val="FFFF00"/>
                </a:solidFill>
              </a:rPr>
              <a:t>Combination of ADHD and serious delinquent behavior are at a high risk for developing serious criminal careers into adulthood.</a:t>
            </a:r>
          </a:p>
          <a:p>
            <a:pPr lvl="1" eaLnBrk="1" hangingPunct="1">
              <a:lnSpc>
                <a:spcPct val="90000"/>
              </a:lnSpc>
              <a:buClr>
                <a:srgbClr val="00CC00"/>
              </a:buClr>
              <a:buFont typeface="Wingdings" pitchFamily="2" charset="2"/>
              <a:buChar char="ü"/>
              <a:defRPr/>
            </a:pPr>
            <a:r>
              <a:rPr lang="en-US" b="1" dirty="0">
                <a:solidFill>
                  <a:srgbClr val="FFFF00"/>
                </a:solidFill>
              </a:rPr>
              <a:t>When conduct problems are controlled, hyperactivity not a good predictor of delinquent behavior.</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888634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Rot="1" noChangeArrowheads="1"/>
          </p:cNvSpPr>
          <p:nvPr>
            <p:ph type="title"/>
          </p:nvPr>
        </p:nvSpPr>
        <p:spPr/>
        <p:txBody>
          <a:bodyPr/>
          <a:lstStyle/>
          <a:p>
            <a:pPr eaLnBrk="1" hangingPunct="1">
              <a:defRPr/>
            </a:pPr>
            <a:r>
              <a:rPr lang="en-US" sz="3600" b="1" dirty="0">
                <a:solidFill>
                  <a:srgbClr val="FFFF00"/>
                </a:solidFill>
              </a:rPr>
              <a:t>Psychological</a:t>
            </a:r>
            <a:br>
              <a:rPr lang="en-US" sz="3600" b="1" dirty="0">
                <a:solidFill>
                  <a:srgbClr val="FFFF00"/>
                </a:solidFill>
              </a:rPr>
            </a:br>
            <a:r>
              <a:rPr lang="en-US" sz="3600" b="1" dirty="0">
                <a:solidFill>
                  <a:srgbClr val="FFFF00"/>
                </a:solidFill>
              </a:rPr>
              <a:t>Individual Correlates of Violence </a:t>
            </a:r>
          </a:p>
        </p:txBody>
      </p:sp>
      <p:sp>
        <p:nvSpPr>
          <p:cNvPr id="827395" name="Rectangle 3"/>
          <p:cNvSpPr>
            <a:spLocks noGrp="1" noChangeArrowheads="1"/>
          </p:cNvSpPr>
          <p:nvPr>
            <p:ph type="body" idx="1"/>
          </p:nvPr>
        </p:nvSpPr>
        <p:spPr>
          <a:xfrm>
            <a:off x="495300" y="1295400"/>
            <a:ext cx="9258300" cy="4525963"/>
          </a:xfrm>
        </p:spPr>
        <p:txBody>
          <a:bodyPr/>
          <a:lstStyle/>
          <a:p>
            <a:pPr eaLnBrk="1" hangingPunct="1">
              <a:buClr>
                <a:srgbClr val="008000"/>
              </a:buClr>
              <a:buFont typeface="Wingdings" pitchFamily="2" charset="2"/>
              <a:buChar char="q"/>
              <a:defRPr/>
            </a:pPr>
            <a:r>
              <a:rPr lang="en-US" sz="2400" b="1" dirty="0">
                <a:solidFill>
                  <a:srgbClr val="FFFF00"/>
                </a:solidFill>
              </a:rPr>
              <a:t>Male</a:t>
            </a:r>
          </a:p>
          <a:p>
            <a:pPr eaLnBrk="1" hangingPunct="1">
              <a:buClr>
                <a:srgbClr val="008000"/>
              </a:buClr>
              <a:buFont typeface="Wingdings" pitchFamily="2" charset="2"/>
              <a:buChar char="q"/>
              <a:defRPr/>
            </a:pPr>
            <a:r>
              <a:rPr lang="en-US" sz="2400" b="1" dirty="0">
                <a:solidFill>
                  <a:srgbClr val="FFFF00"/>
                </a:solidFill>
              </a:rPr>
              <a:t>Childhood fighting</a:t>
            </a:r>
          </a:p>
          <a:p>
            <a:pPr eaLnBrk="1" hangingPunct="1">
              <a:buClr>
                <a:srgbClr val="008000"/>
              </a:buClr>
              <a:buFont typeface="Wingdings" pitchFamily="2" charset="2"/>
              <a:buChar char="q"/>
              <a:defRPr/>
            </a:pPr>
            <a:r>
              <a:rPr lang="en-US" sz="2400" b="1" dirty="0">
                <a:solidFill>
                  <a:srgbClr val="FFFF00"/>
                </a:solidFill>
              </a:rPr>
              <a:t>Hyperactivity, withdrawn, aggressive</a:t>
            </a:r>
          </a:p>
          <a:p>
            <a:pPr eaLnBrk="1" hangingPunct="1">
              <a:buClr>
                <a:srgbClr val="008000"/>
              </a:buClr>
              <a:buFont typeface="Wingdings" pitchFamily="2" charset="2"/>
              <a:buChar char="q"/>
              <a:defRPr/>
            </a:pPr>
            <a:r>
              <a:rPr lang="en-US" sz="2400" b="1" dirty="0">
                <a:solidFill>
                  <a:srgbClr val="FFFF00"/>
                </a:solidFill>
              </a:rPr>
              <a:t>Risk Taking/Impulsivity</a:t>
            </a:r>
          </a:p>
          <a:p>
            <a:pPr eaLnBrk="1" hangingPunct="1">
              <a:buClr>
                <a:srgbClr val="008000"/>
              </a:buClr>
              <a:buFont typeface="Wingdings" pitchFamily="2" charset="2"/>
              <a:buChar char="q"/>
              <a:defRPr/>
            </a:pPr>
            <a:r>
              <a:rPr lang="en-US" sz="2400" b="1" dirty="0">
                <a:solidFill>
                  <a:srgbClr val="FFFF00"/>
                </a:solidFill>
              </a:rPr>
              <a:t>Substance Use Difficulties</a:t>
            </a:r>
          </a:p>
          <a:p>
            <a:pPr eaLnBrk="1" hangingPunct="1">
              <a:buClr>
                <a:srgbClr val="008000"/>
              </a:buClr>
              <a:buFont typeface="Wingdings" pitchFamily="2" charset="2"/>
              <a:buChar char="q"/>
              <a:defRPr/>
            </a:pPr>
            <a:r>
              <a:rPr lang="en-US" sz="2400" b="1" dirty="0">
                <a:solidFill>
                  <a:srgbClr val="FFFF00"/>
                </a:solidFill>
              </a:rPr>
              <a:t>Anger Management problems</a:t>
            </a:r>
          </a:p>
          <a:p>
            <a:pPr eaLnBrk="1" hangingPunct="1">
              <a:buClr>
                <a:srgbClr val="008000"/>
              </a:buClr>
              <a:buFont typeface="Wingdings" pitchFamily="2" charset="2"/>
              <a:buChar char="q"/>
              <a:defRPr/>
            </a:pPr>
            <a:r>
              <a:rPr lang="en-US" sz="2400" b="1" dirty="0">
                <a:solidFill>
                  <a:srgbClr val="FFFF00"/>
                </a:solidFill>
              </a:rPr>
              <a:t>Diverse criminal acts</a:t>
            </a:r>
          </a:p>
          <a:p>
            <a:pPr eaLnBrk="1" hangingPunct="1">
              <a:buClr>
                <a:srgbClr val="008000"/>
              </a:buClr>
              <a:buFont typeface="Wingdings" pitchFamily="2" charset="2"/>
              <a:buChar char="q"/>
              <a:defRPr/>
            </a:pPr>
            <a:r>
              <a:rPr lang="en-US" sz="2400" b="1" dirty="0">
                <a:solidFill>
                  <a:srgbClr val="FFFF00"/>
                </a:solidFill>
              </a:rPr>
              <a:t>Lack of guilt or low capacity for empathy, Frick, et al., 2003</a:t>
            </a:r>
          </a:p>
          <a:p>
            <a:pPr eaLnBrk="1" hangingPunct="1">
              <a:buClr>
                <a:srgbClr val="008000"/>
              </a:buClr>
              <a:buFont typeface="Wingdings" pitchFamily="2" charset="2"/>
              <a:buChar char="q"/>
              <a:defRPr/>
            </a:pPr>
            <a:r>
              <a:rPr lang="en-US" sz="2400" b="1" dirty="0">
                <a:solidFill>
                  <a:srgbClr val="FFFF00"/>
                </a:solidFill>
              </a:rPr>
              <a:t>Callous – unemotional traits, Frick, et al., 2003</a:t>
            </a:r>
          </a:p>
          <a:p>
            <a:pPr marL="0" indent="0">
              <a:buNone/>
            </a:pPr>
            <a:endParaRPr lang="en-US" sz="2400" b="1" dirty="0">
              <a:solidFill>
                <a:srgbClr val="FFFF00"/>
              </a:solidFill>
            </a:endParaRPr>
          </a:p>
          <a:p>
            <a:pPr eaLnBrk="1" hangingPunct="1">
              <a:buClr>
                <a:srgbClr val="008000"/>
              </a:buClr>
              <a:buFont typeface="Wingdings" pitchFamily="2" charset="2"/>
              <a:buChar char="q"/>
              <a:defRPr/>
            </a:pPr>
            <a:endParaRPr lang="en-US" sz="2400" b="1" dirty="0">
              <a:solidFill>
                <a:srgbClr val="FFFF00"/>
              </a:solidFill>
            </a:endParaRPr>
          </a:p>
          <a:p>
            <a:pPr eaLnBrk="1" hangingPunct="1">
              <a:buClr>
                <a:srgbClr val="008000"/>
              </a:buClr>
              <a:buFont typeface="Wingdings" pitchFamily="2" charset="2"/>
              <a:buChar char="q"/>
              <a:defRPr/>
            </a:pPr>
            <a:endParaRPr lang="en-US" sz="2400" b="1" dirty="0">
              <a:solidFill>
                <a:srgbClr val="FFFF00"/>
              </a:solidFill>
            </a:endParaRP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5614226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7394" name="Rectangle 2"/>
          <p:cNvSpPr>
            <a:spLocks noGrp="1" noRot="1" noChangeArrowheads="1"/>
          </p:cNvSpPr>
          <p:nvPr>
            <p:ph type="title"/>
          </p:nvPr>
        </p:nvSpPr>
        <p:spPr>
          <a:xfrm>
            <a:off x="495300" y="24213"/>
            <a:ext cx="9258300" cy="1143000"/>
          </a:xfrm>
        </p:spPr>
        <p:txBody>
          <a:bodyPr/>
          <a:lstStyle/>
          <a:p>
            <a:pPr eaLnBrk="1" hangingPunct="1">
              <a:defRPr/>
            </a:pPr>
            <a:r>
              <a:rPr lang="en-US" sz="2800" b="1" dirty="0">
                <a:solidFill>
                  <a:srgbClr val="FFFF00"/>
                </a:solidFill>
              </a:rPr>
              <a:t>Sociological Correlates of Violence </a:t>
            </a:r>
          </a:p>
        </p:txBody>
      </p:sp>
      <p:sp>
        <p:nvSpPr>
          <p:cNvPr id="827395" name="Rectangle 3"/>
          <p:cNvSpPr>
            <a:spLocks noGrp="1" noChangeArrowheads="1"/>
          </p:cNvSpPr>
          <p:nvPr>
            <p:ph type="body" idx="1"/>
          </p:nvPr>
        </p:nvSpPr>
        <p:spPr>
          <a:xfrm>
            <a:off x="342900" y="838200"/>
            <a:ext cx="9258300" cy="4525963"/>
          </a:xfrm>
        </p:spPr>
        <p:txBody>
          <a:bodyPr/>
          <a:lstStyle/>
          <a:p>
            <a:pPr eaLnBrk="1" hangingPunct="1">
              <a:buClr>
                <a:srgbClr val="008000"/>
              </a:buClr>
              <a:buFont typeface="Wingdings" pitchFamily="2" charset="2"/>
              <a:buChar char="q"/>
              <a:defRPr/>
            </a:pPr>
            <a:r>
              <a:rPr lang="en-US" sz="2400" b="1" dirty="0">
                <a:solidFill>
                  <a:srgbClr val="FFFF00"/>
                </a:solidFill>
              </a:rPr>
              <a:t>Childhood history of maltreatment in home</a:t>
            </a:r>
          </a:p>
          <a:p>
            <a:pPr eaLnBrk="1" hangingPunct="1">
              <a:buClr>
                <a:srgbClr val="008000"/>
              </a:buClr>
              <a:buFont typeface="Wingdings" pitchFamily="2" charset="2"/>
              <a:buChar char="q"/>
              <a:defRPr/>
            </a:pPr>
            <a:r>
              <a:rPr lang="en-US" sz="2400" b="1" dirty="0">
                <a:solidFill>
                  <a:srgbClr val="FFFF00"/>
                </a:solidFill>
              </a:rPr>
              <a:t>Early caregiver disruption</a:t>
            </a:r>
          </a:p>
          <a:p>
            <a:pPr eaLnBrk="1" hangingPunct="1">
              <a:buClr>
                <a:srgbClr val="008000"/>
              </a:buClr>
              <a:buFont typeface="Wingdings" pitchFamily="2" charset="2"/>
              <a:buChar char="q"/>
              <a:defRPr/>
            </a:pPr>
            <a:r>
              <a:rPr lang="en-US" sz="2400" b="1" dirty="0">
                <a:solidFill>
                  <a:srgbClr val="FFFF00"/>
                </a:solidFill>
              </a:rPr>
              <a:t>Poor school achievement</a:t>
            </a:r>
          </a:p>
          <a:p>
            <a:pPr eaLnBrk="1" hangingPunct="1">
              <a:buClr>
                <a:srgbClr val="008000"/>
              </a:buClr>
              <a:buFont typeface="Wingdings" pitchFamily="2" charset="2"/>
              <a:buChar char="q"/>
              <a:defRPr/>
            </a:pPr>
            <a:r>
              <a:rPr lang="en-US" sz="2400" b="1" dirty="0">
                <a:solidFill>
                  <a:srgbClr val="FFFF00"/>
                </a:solidFill>
              </a:rPr>
              <a:t>Harsh parenting</a:t>
            </a:r>
          </a:p>
          <a:p>
            <a:pPr eaLnBrk="1" hangingPunct="1">
              <a:buClr>
                <a:srgbClr val="008000"/>
              </a:buClr>
              <a:buFont typeface="Wingdings" pitchFamily="2" charset="2"/>
              <a:buChar char="q"/>
              <a:defRPr/>
            </a:pPr>
            <a:r>
              <a:rPr lang="en-US" sz="2400" b="1" dirty="0">
                <a:solidFill>
                  <a:srgbClr val="FFFF00"/>
                </a:solidFill>
              </a:rPr>
              <a:t>Exposure to violence in home</a:t>
            </a:r>
          </a:p>
          <a:p>
            <a:pPr eaLnBrk="1" hangingPunct="1">
              <a:buClr>
                <a:srgbClr val="FFFF00"/>
              </a:buClr>
              <a:buFont typeface="Wingdings" pitchFamily="2" charset="2"/>
              <a:buChar char="Ø"/>
              <a:defRPr/>
            </a:pPr>
            <a:r>
              <a:rPr lang="en-US" sz="2400" b="1" dirty="0">
                <a:solidFill>
                  <a:srgbClr val="FFFF00"/>
                </a:solidFill>
              </a:rPr>
              <a:t>Poverty and social class/community disorganization</a:t>
            </a:r>
          </a:p>
          <a:p>
            <a:pPr eaLnBrk="1" hangingPunct="1">
              <a:buClr>
                <a:srgbClr val="FFFF00"/>
              </a:buClr>
              <a:buFont typeface="Wingdings" pitchFamily="2" charset="2"/>
              <a:buChar char="Ø"/>
              <a:defRPr/>
            </a:pPr>
            <a:r>
              <a:rPr lang="en-US" sz="2400" b="1" dirty="0">
                <a:solidFill>
                  <a:srgbClr val="FFFF00"/>
                </a:solidFill>
              </a:rPr>
              <a:t>Peer group endorsement of violence</a:t>
            </a:r>
          </a:p>
          <a:p>
            <a:pPr eaLnBrk="1" hangingPunct="1">
              <a:buClr>
                <a:srgbClr val="FFFF00"/>
              </a:buClr>
              <a:buFont typeface="Wingdings" pitchFamily="2" charset="2"/>
              <a:buChar char="Ø"/>
              <a:defRPr/>
            </a:pPr>
            <a:r>
              <a:rPr lang="en-US" sz="2400" b="1" dirty="0">
                <a:solidFill>
                  <a:srgbClr val="FFFF00"/>
                </a:solidFill>
              </a:rPr>
              <a:t>Peer rejection</a:t>
            </a:r>
          </a:p>
          <a:p>
            <a:pPr eaLnBrk="1" hangingPunct="1">
              <a:buClr>
                <a:srgbClr val="008000"/>
              </a:buClr>
              <a:buFont typeface="Wingdings" pitchFamily="2" charset="2"/>
              <a:buChar char="q"/>
              <a:defRPr/>
            </a:pPr>
            <a:r>
              <a:rPr lang="en-US" sz="2400" b="1" dirty="0">
                <a:solidFill>
                  <a:srgbClr val="FFFF00"/>
                </a:solidFill>
              </a:rPr>
              <a:t>Media – small moderate effect </a:t>
            </a:r>
          </a:p>
          <a:p>
            <a:pPr eaLnBrk="1" hangingPunct="1">
              <a:buClr>
                <a:srgbClr val="008000"/>
              </a:buClr>
              <a:buFont typeface="Wingdings" pitchFamily="2" charset="2"/>
              <a:buChar char="q"/>
              <a:defRPr/>
            </a:pPr>
            <a:r>
              <a:rPr lang="en-US" sz="2400" b="1" dirty="0">
                <a:solidFill>
                  <a:srgbClr val="FFFF00"/>
                </a:solidFill>
              </a:rPr>
              <a:t>Early antisocial influences</a:t>
            </a:r>
          </a:p>
          <a:p>
            <a:pPr lvl="1" eaLnBrk="1" hangingPunct="1">
              <a:buClr>
                <a:srgbClr val="008000"/>
              </a:buClr>
              <a:buFont typeface="Wingdings" pitchFamily="2" charset="2"/>
              <a:buChar char="q"/>
              <a:defRPr/>
            </a:pPr>
            <a:r>
              <a:rPr lang="en-US" sz="2400" b="1" dirty="0">
                <a:solidFill>
                  <a:srgbClr val="FFFF00"/>
                </a:solidFill>
              </a:rPr>
              <a:t>Drug availability</a:t>
            </a:r>
          </a:p>
          <a:p>
            <a:pPr lvl="1" eaLnBrk="1" hangingPunct="1">
              <a:buClr>
                <a:srgbClr val="008000"/>
              </a:buClr>
              <a:buFont typeface="Wingdings" pitchFamily="2" charset="2"/>
              <a:buChar char="q"/>
              <a:defRPr/>
            </a:pPr>
            <a:r>
              <a:rPr lang="en-US" sz="2400" b="1" dirty="0">
                <a:solidFill>
                  <a:srgbClr val="FFFF00"/>
                </a:solidFill>
              </a:rPr>
              <a:t>Criminogenic attitudes</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9173348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62" name="Rectangle 2"/>
          <p:cNvSpPr>
            <a:spLocks noGrp="1" noRot="1" noChangeArrowheads="1"/>
          </p:cNvSpPr>
          <p:nvPr>
            <p:ph type="title"/>
          </p:nvPr>
        </p:nvSpPr>
        <p:spPr/>
        <p:txBody>
          <a:bodyPr/>
          <a:lstStyle/>
          <a:p>
            <a:pPr eaLnBrk="1" hangingPunct="1">
              <a:defRPr/>
            </a:pPr>
            <a:r>
              <a:rPr lang="en-US" b="1" dirty="0">
                <a:solidFill>
                  <a:srgbClr val="FFFF00"/>
                </a:solidFill>
              </a:rPr>
              <a:t>Biological Correlates of Violence</a:t>
            </a:r>
          </a:p>
        </p:txBody>
      </p:sp>
      <p:sp>
        <p:nvSpPr>
          <p:cNvPr id="860163" name="Rectangle 3"/>
          <p:cNvSpPr>
            <a:spLocks noGrp="1" noChangeArrowheads="1"/>
          </p:cNvSpPr>
          <p:nvPr>
            <p:ph type="body" idx="1"/>
          </p:nvPr>
        </p:nvSpPr>
        <p:spPr/>
        <p:txBody>
          <a:bodyPr/>
          <a:lstStyle/>
          <a:p>
            <a:pPr eaLnBrk="1" hangingPunct="1">
              <a:buClr>
                <a:srgbClr val="FFFF00"/>
              </a:buClr>
              <a:buFont typeface="Wingdings" pitchFamily="2" charset="2"/>
              <a:buChar char="Ø"/>
              <a:defRPr/>
            </a:pPr>
            <a:r>
              <a:rPr lang="en-US" b="1" dirty="0">
                <a:solidFill>
                  <a:srgbClr val="FFFF00"/>
                </a:solidFill>
              </a:rPr>
              <a:t>Left hemisphere damage</a:t>
            </a:r>
          </a:p>
          <a:p>
            <a:pPr lvl="1" eaLnBrk="1" hangingPunct="1">
              <a:buClr>
                <a:srgbClr val="FFFF00"/>
              </a:buClr>
              <a:buFont typeface="Wingdings" pitchFamily="2" charset="2"/>
              <a:buChar char="Ø"/>
              <a:defRPr/>
            </a:pPr>
            <a:r>
              <a:rPr lang="en-US" b="1" dirty="0">
                <a:solidFill>
                  <a:srgbClr val="FFFF00"/>
                </a:solidFill>
              </a:rPr>
              <a:t>Verbal functioning</a:t>
            </a:r>
          </a:p>
          <a:p>
            <a:pPr eaLnBrk="1" hangingPunct="1">
              <a:buClr>
                <a:srgbClr val="FFFF00"/>
              </a:buClr>
              <a:buFont typeface="Wingdings" pitchFamily="2" charset="2"/>
              <a:buChar char="Ø"/>
              <a:defRPr/>
            </a:pPr>
            <a:r>
              <a:rPr lang="en-US" b="1" dirty="0">
                <a:solidFill>
                  <a:srgbClr val="FFFF00"/>
                </a:solidFill>
              </a:rPr>
              <a:t>Frontal lobe trauma</a:t>
            </a:r>
          </a:p>
          <a:p>
            <a:pPr lvl="1" eaLnBrk="1" hangingPunct="1">
              <a:buClr>
                <a:srgbClr val="FFFF00"/>
              </a:buClr>
              <a:buFont typeface="Wingdings" pitchFamily="2" charset="2"/>
              <a:buChar char="Ø"/>
              <a:defRPr/>
            </a:pPr>
            <a:r>
              <a:rPr lang="en-US" b="1" dirty="0">
                <a:solidFill>
                  <a:srgbClr val="FFFF00"/>
                </a:solidFill>
              </a:rPr>
              <a:t>Self-control functions of the brain – frontal and prefrontal</a:t>
            </a:r>
          </a:p>
          <a:p>
            <a:pPr eaLnBrk="1" hangingPunct="1">
              <a:buClr>
                <a:srgbClr val="FFFF00"/>
              </a:buClr>
              <a:buFont typeface="Wingdings" pitchFamily="2" charset="2"/>
              <a:buChar char="Ø"/>
              <a:defRPr/>
            </a:pPr>
            <a:endParaRPr lang="en-US" b="1" dirty="0">
              <a:solidFill>
                <a:srgbClr val="FFFF00"/>
              </a:solidFill>
            </a:endParaRPr>
          </a:p>
          <a:p>
            <a:pPr eaLnBrk="1" hangingPunct="1">
              <a:buClr>
                <a:srgbClr val="FFFF00"/>
              </a:buClr>
              <a:buFont typeface="Wingdings" pitchFamily="2" charset="2"/>
              <a:buChar char="Ø"/>
              <a:defRPr/>
            </a:pPr>
            <a:endParaRPr lang="en-US" b="1" dirty="0">
              <a:solidFill>
                <a:srgbClr val="FFFF00"/>
              </a:solidFill>
            </a:endParaRP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431860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1186" name="Rectangle 2"/>
          <p:cNvSpPr>
            <a:spLocks noGrp="1" noRot="1" noChangeArrowheads="1"/>
          </p:cNvSpPr>
          <p:nvPr>
            <p:ph type="title"/>
          </p:nvPr>
        </p:nvSpPr>
        <p:spPr/>
        <p:txBody>
          <a:bodyPr/>
          <a:lstStyle/>
          <a:p>
            <a:pPr eaLnBrk="1" hangingPunct="1">
              <a:defRPr/>
            </a:pPr>
            <a:r>
              <a:rPr lang="en-US" b="1" dirty="0">
                <a:solidFill>
                  <a:srgbClr val="FFFF00"/>
                </a:solidFill>
              </a:rPr>
              <a:t>Executive Functioning Deficits</a:t>
            </a:r>
          </a:p>
        </p:txBody>
      </p:sp>
      <p:sp>
        <p:nvSpPr>
          <p:cNvPr id="861187" name="Rectangle 3"/>
          <p:cNvSpPr>
            <a:spLocks noGrp="1" noChangeArrowheads="1"/>
          </p:cNvSpPr>
          <p:nvPr>
            <p:ph type="body" idx="1"/>
          </p:nvPr>
        </p:nvSpPr>
        <p:spPr/>
        <p:txBody>
          <a:bodyPr/>
          <a:lstStyle/>
          <a:p>
            <a:pPr eaLnBrk="1" hangingPunct="1">
              <a:buFont typeface="Wingdings" pitchFamily="2" charset="2"/>
              <a:buChar char="v"/>
              <a:defRPr/>
            </a:pPr>
            <a:r>
              <a:rPr lang="en-US" b="1" dirty="0">
                <a:solidFill>
                  <a:srgbClr val="FFFF00"/>
                </a:solidFill>
              </a:rPr>
              <a:t>Self-control functions of the brain – frontal and prefrontal in particular is responsible for executive functioning</a:t>
            </a:r>
          </a:p>
          <a:p>
            <a:pPr eaLnBrk="1" hangingPunct="1">
              <a:buFont typeface="Wingdings" pitchFamily="2" charset="2"/>
              <a:buChar char="v"/>
              <a:defRPr/>
            </a:pPr>
            <a:r>
              <a:rPr lang="en-US" b="1" dirty="0">
                <a:solidFill>
                  <a:srgbClr val="FFFF00"/>
                </a:solidFill>
              </a:rPr>
              <a:t>Deficits in executive functioning and aggression have been found</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860333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9442" name="Rectangle 2"/>
          <p:cNvSpPr>
            <a:spLocks noGrp="1" noRot="1" noChangeArrowheads="1"/>
          </p:cNvSpPr>
          <p:nvPr>
            <p:ph type="title"/>
          </p:nvPr>
        </p:nvSpPr>
        <p:spPr/>
        <p:txBody>
          <a:bodyPr/>
          <a:lstStyle/>
          <a:p>
            <a:pPr eaLnBrk="1" hangingPunct="1">
              <a:defRPr/>
            </a:pPr>
            <a:r>
              <a:rPr lang="en-US" b="1" dirty="0">
                <a:solidFill>
                  <a:srgbClr val="FFFF00"/>
                </a:solidFill>
              </a:rPr>
              <a:t>Pathways of Juvenile Offending</a:t>
            </a:r>
          </a:p>
        </p:txBody>
      </p:sp>
      <p:sp>
        <p:nvSpPr>
          <p:cNvPr id="1469443" name="Rectangle 3"/>
          <p:cNvSpPr>
            <a:spLocks noGrp="1" noChangeArrowheads="1"/>
          </p:cNvSpPr>
          <p:nvPr>
            <p:ph type="body" idx="1"/>
          </p:nvPr>
        </p:nvSpPr>
        <p:spPr/>
        <p:txBody>
          <a:bodyPr/>
          <a:lstStyle/>
          <a:p>
            <a:pPr eaLnBrk="1" hangingPunct="1">
              <a:buFont typeface="Wingdings" pitchFamily="2" charset="2"/>
              <a:buChar char="Ø"/>
              <a:defRPr/>
            </a:pPr>
            <a:r>
              <a:rPr lang="en-US" b="1" dirty="0">
                <a:solidFill>
                  <a:srgbClr val="FFFF00"/>
                </a:solidFill>
              </a:rPr>
              <a:t>Life Course Persistent</a:t>
            </a:r>
          </a:p>
          <a:p>
            <a:pPr eaLnBrk="1" hangingPunct="1">
              <a:buFont typeface="Wingdings" pitchFamily="2" charset="2"/>
              <a:buChar char="Ø"/>
              <a:defRPr/>
            </a:pPr>
            <a:r>
              <a:rPr lang="en-US" b="1" dirty="0">
                <a:solidFill>
                  <a:srgbClr val="FFFF00"/>
                </a:solidFill>
              </a:rPr>
              <a:t>Adolescent Limited</a:t>
            </a:r>
          </a:p>
        </p:txBody>
      </p:sp>
      <p:sp>
        <p:nvSpPr>
          <p:cNvPr id="6" name="Footer Placeholder 5"/>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8440513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9258300" cy="1143000"/>
          </a:xfrm>
        </p:spPr>
        <p:txBody>
          <a:bodyPr/>
          <a:lstStyle/>
          <a:p>
            <a:pPr>
              <a:defRPr/>
            </a:pP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br>
              <a:rPr lang="en-US" b="1" dirty="0">
                <a:solidFill>
                  <a:srgbClr val="FFFF00"/>
                </a:solidFill>
                <a:latin typeface="+mn-lt"/>
              </a:rPr>
            </a:br>
            <a:r>
              <a:rPr lang="en-US" b="1" dirty="0">
                <a:solidFill>
                  <a:srgbClr val="FFFF00"/>
                </a:solidFill>
                <a:latin typeface="+mn-lt"/>
              </a:rPr>
              <a:t>Differences and Similarities </a:t>
            </a:r>
            <a:br>
              <a:rPr lang="en-US" b="1" dirty="0">
                <a:solidFill>
                  <a:srgbClr val="FFFF00"/>
                </a:solidFill>
                <a:latin typeface="+mn-lt"/>
              </a:rPr>
            </a:br>
            <a:r>
              <a:rPr lang="en-US" b="1" dirty="0">
                <a:solidFill>
                  <a:srgbClr val="FFFF00"/>
                </a:solidFill>
                <a:latin typeface="+mn-lt"/>
              </a:rPr>
              <a:t>between Threat and Risk Assessment</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8042567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A2-8469-4361-B2B0-DCA46CE03058}"/>
              </a:ext>
            </a:extLst>
          </p:cNvPr>
          <p:cNvSpPr>
            <a:spLocks noGrp="1"/>
          </p:cNvSpPr>
          <p:nvPr>
            <p:ph type="title"/>
          </p:nvPr>
        </p:nvSpPr>
        <p:spPr/>
        <p:txBody>
          <a:bodyPr/>
          <a:lstStyle/>
          <a:p>
            <a:r>
              <a:rPr lang="en-US" b="1" dirty="0">
                <a:solidFill>
                  <a:srgbClr val="FFFF00"/>
                </a:solidFill>
              </a:rPr>
              <a:t>Threat Assessment,</a:t>
            </a:r>
            <a:br>
              <a:rPr lang="en-US" b="1" dirty="0">
                <a:solidFill>
                  <a:srgbClr val="FFFF00"/>
                </a:solidFill>
              </a:rPr>
            </a:br>
            <a:r>
              <a:rPr lang="en-US" b="1" dirty="0">
                <a:solidFill>
                  <a:srgbClr val="FFFF00"/>
                </a:solidFill>
              </a:rPr>
              <a:t>Goodrum et al., 2018</a:t>
            </a:r>
          </a:p>
        </p:txBody>
      </p:sp>
      <p:sp>
        <p:nvSpPr>
          <p:cNvPr id="3" name="Content Placeholder 2">
            <a:extLst>
              <a:ext uri="{FF2B5EF4-FFF2-40B4-BE49-F238E27FC236}">
                <a16:creationId xmlns:a16="http://schemas.microsoft.com/office/drawing/2014/main" id="{7856089A-95D1-4EC5-B8B2-42E0FD8F9749}"/>
              </a:ext>
            </a:extLst>
          </p:cNvPr>
          <p:cNvSpPr>
            <a:spLocks noGrp="1"/>
          </p:cNvSpPr>
          <p:nvPr>
            <p:ph idx="1"/>
          </p:nvPr>
        </p:nvSpPr>
        <p:spPr>
          <a:xfrm>
            <a:off x="514350" y="1570037"/>
            <a:ext cx="9258300" cy="4525963"/>
          </a:xfrm>
        </p:spPr>
        <p:txBody>
          <a:bodyPr/>
          <a:lstStyle/>
          <a:p>
            <a:pPr marL="0" indent="0">
              <a:buNone/>
            </a:pPr>
            <a:r>
              <a:rPr lang="en-US" b="1" dirty="0">
                <a:solidFill>
                  <a:srgbClr val="FFFF00"/>
                </a:solidFill>
              </a:rPr>
              <a:t>“The threat assessment process seeks to evaluate</a:t>
            </a:r>
          </a:p>
          <a:p>
            <a:pPr marL="0" indent="0">
              <a:buNone/>
            </a:pPr>
            <a:r>
              <a:rPr lang="en-US" b="1" dirty="0">
                <a:solidFill>
                  <a:srgbClr val="FFFF00"/>
                </a:solidFill>
              </a:rPr>
              <a:t>the likelihood a person will perpetrate “targeted</a:t>
            </a:r>
          </a:p>
          <a:p>
            <a:pPr marL="0" indent="0">
              <a:buNone/>
            </a:pPr>
            <a:r>
              <a:rPr lang="en-US" b="1" dirty="0">
                <a:solidFill>
                  <a:srgbClr val="FFFF00"/>
                </a:solidFill>
              </a:rPr>
              <a:t>violence” (i.e., toward a specific person or group), such as an assassination or a school shooting. In schools, threat assessment procedures seek to evaluate a student’s risk of targeted violence and build a safety plan to support the student.” (pp. 123). </a:t>
            </a:r>
          </a:p>
        </p:txBody>
      </p:sp>
      <p:sp>
        <p:nvSpPr>
          <p:cNvPr id="4" name="Footer Placeholder 3">
            <a:extLst>
              <a:ext uri="{FF2B5EF4-FFF2-40B4-BE49-F238E27FC236}">
                <a16:creationId xmlns:a16="http://schemas.microsoft.com/office/drawing/2014/main" id="{773AB328-0B22-476D-82E1-5E4D1C35618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322370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D40A2-8469-4361-B2B0-DCA46CE03058}"/>
              </a:ext>
            </a:extLst>
          </p:cNvPr>
          <p:cNvSpPr>
            <a:spLocks noGrp="1"/>
          </p:cNvSpPr>
          <p:nvPr>
            <p:ph type="title"/>
          </p:nvPr>
        </p:nvSpPr>
        <p:spPr/>
        <p:txBody>
          <a:bodyPr/>
          <a:lstStyle/>
          <a:p>
            <a:r>
              <a:rPr lang="en-US" b="1" dirty="0">
                <a:solidFill>
                  <a:srgbClr val="FFFF00"/>
                </a:solidFill>
              </a:rPr>
              <a:t>Risk Assessment,</a:t>
            </a:r>
            <a:br>
              <a:rPr lang="en-US" b="1" dirty="0">
                <a:solidFill>
                  <a:srgbClr val="FFFF00"/>
                </a:solidFill>
              </a:rPr>
            </a:br>
            <a:r>
              <a:rPr lang="en-US" b="1" dirty="0">
                <a:solidFill>
                  <a:srgbClr val="FFFF00"/>
                </a:solidFill>
              </a:rPr>
              <a:t>Goodrum et al., 2018</a:t>
            </a:r>
          </a:p>
        </p:txBody>
      </p:sp>
      <p:sp>
        <p:nvSpPr>
          <p:cNvPr id="3" name="Content Placeholder 2">
            <a:extLst>
              <a:ext uri="{FF2B5EF4-FFF2-40B4-BE49-F238E27FC236}">
                <a16:creationId xmlns:a16="http://schemas.microsoft.com/office/drawing/2014/main" id="{7856089A-95D1-4EC5-B8B2-42E0FD8F9749}"/>
              </a:ext>
            </a:extLst>
          </p:cNvPr>
          <p:cNvSpPr>
            <a:spLocks noGrp="1"/>
          </p:cNvSpPr>
          <p:nvPr>
            <p:ph idx="1"/>
          </p:nvPr>
        </p:nvSpPr>
        <p:spPr>
          <a:xfrm>
            <a:off x="514350" y="1570037"/>
            <a:ext cx="9258300" cy="4525963"/>
          </a:xfrm>
        </p:spPr>
        <p:txBody>
          <a:bodyPr/>
          <a:lstStyle/>
          <a:p>
            <a:pPr marL="0" indent="0">
              <a:buNone/>
            </a:pPr>
            <a:r>
              <a:rPr lang="en-US" b="1" dirty="0">
                <a:solidFill>
                  <a:srgbClr val="FFFF00"/>
                </a:solidFill>
              </a:rPr>
              <a:t>“A risk assessment evaluates the risk and protective</a:t>
            </a:r>
          </a:p>
          <a:p>
            <a:pPr marL="0" indent="0">
              <a:buNone/>
            </a:pPr>
            <a:r>
              <a:rPr lang="en-US" b="1" dirty="0">
                <a:solidFill>
                  <a:srgbClr val="FFFF00"/>
                </a:solidFill>
              </a:rPr>
              <a:t>factors present in a person and evaluates the risk for general and specific forms of violence (e.g., intimate partner violence, stalking).” (pp. 123). </a:t>
            </a:r>
          </a:p>
        </p:txBody>
      </p:sp>
      <p:sp>
        <p:nvSpPr>
          <p:cNvPr id="4" name="Footer Placeholder 3">
            <a:extLst>
              <a:ext uri="{FF2B5EF4-FFF2-40B4-BE49-F238E27FC236}">
                <a16:creationId xmlns:a16="http://schemas.microsoft.com/office/drawing/2014/main" id="{773AB328-0B22-476D-82E1-5E4D1C35618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9148190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latin typeface="+mn-lt"/>
              </a:rPr>
              <a:t>Risk v. Threat  Assessment (Meloy, et al., 2011)</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800" b="1" dirty="0">
                <a:solidFill>
                  <a:srgbClr val="FFFF00"/>
                </a:solidFill>
                <a:latin typeface="+mn-lt"/>
              </a:rPr>
              <a:t>Violence risk assessment has older provenance</a:t>
            </a:r>
          </a:p>
          <a:p>
            <a:pPr>
              <a:buFont typeface="Wingdings" panose="05000000000000000000" pitchFamily="2" charset="2"/>
              <a:buChar char="Ø"/>
            </a:pPr>
            <a:r>
              <a:rPr lang="en-US" sz="2800" b="1" dirty="0">
                <a:solidFill>
                  <a:srgbClr val="FFFF00"/>
                </a:solidFill>
                <a:latin typeface="+mn-lt"/>
              </a:rPr>
              <a:t>Risk assessment focuses on probability of violence and estimated for an individual based upon his/her comparison to a known group</a:t>
            </a:r>
          </a:p>
          <a:p>
            <a:pPr>
              <a:buFont typeface="Wingdings" panose="05000000000000000000" pitchFamily="2" charset="2"/>
              <a:buChar char="Ø"/>
            </a:pPr>
            <a:r>
              <a:rPr lang="en-US" sz="2800" b="1" dirty="0">
                <a:solidFill>
                  <a:srgbClr val="FFFF00"/>
                </a:solidFill>
                <a:latin typeface="+mn-lt"/>
              </a:rPr>
              <a:t>Typically a history of violence</a:t>
            </a:r>
          </a:p>
          <a:p>
            <a:pPr>
              <a:buFont typeface="Wingdings" panose="05000000000000000000" pitchFamily="2" charset="2"/>
              <a:buChar char="Ø"/>
            </a:pPr>
            <a:r>
              <a:rPr lang="en-US" sz="2800" b="1" dirty="0">
                <a:solidFill>
                  <a:srgbClr val="FFFF00"/>
                </a:solidFill>
                <a:latin typeface="+mn-lt"/>
              </a:rPr>
              <a:t>Classification of low, medium or high risk</a:t>
            </a:r>
          </a:p>
          <a:p>
            <a:pPr>
              <a:buFont typeface="Wingdings" panose="05000000000000000000" pitchFamily="2" charset="2"/>
              <a:buChar char="Ø"/>
            </a:pPr>
            <a:endParaRPr lang="en-US" sz="28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0006365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latin typeface="+mn-lt"/>
              </a:rPr>
              <a:t>Risk v. Threat  Assessment (Meloy, et al., 2011)</a:t>
            </a:r>
          </a:p>
        </p:txBody>
      </p:sp>
      <p:sp>
        <p:nvSpPr>
          <p:cNvPr id="3" name="Content Placeholder 2"/>
          <p:cNvSpPr>
            <a:spLocks noGrp="1"/>
          </p:cNvSpPr>
          <p:nvPr>
            <p:ph idx="1"/>
          </p:nvPr>
        </p:nvSpPr>
        <p:spPr/>
        <p:txBody>
          <a:bodyPr/>
          <a:lstStyle/>
          <a:p>
            <a:r>
              <a:rPr lang="en-US" b="1" dirty="0">
                <a:solidFill>
                  <a:srgbClr val="FFFF00"/>
                </a:solidFill>
                <a:latin typeface="+mn-lt"/>
              </a:rPr>
              <a:t>Threat assessment focuses on </a:t>
            </a:r>
            <a:r>
              <a:rPr lang="en-US" b="1" u="sng" dirty="0">
                <a:solidFill>
                  <a:srgbClr val="FFFF00"/>
                </a:solidFill>
                <a:latin typeface="+mn-lt"/>
              </a:rPr>
              <a:t>targeted violence </a:t>
            </a:r>
            <a:r>
              <a:rPr lang="en-US" b="1" dirty="0">
                <a:solidFill>
                  <a:srgbClr val="FFFF00"/>
                </a:solidFill>
                <a:latin typeface="+mn-lt"/>
              </a:rPr>
              <a:t>by a subject of concern and encompasses a behavioral and profiling focus.  </a:t>
            </a:r>
          </a:p>
          <a:p>
            <a:r>
              <a:rPr lang="en-US" b="1" dirty="0">
                <a:solidFill>
                  <a:srgbClr val="FFFF00"/>
                </a:solidFill>
                <a:latin typeface="+mn-lt"/>
              </a:rPr>
              <a:t>Person of focus may have no history of violence.</a:t>
            </a:r>
          </a:p>
          <a:p>
            <a:endParaRPr lang="en-US" b="1" dirty="0">
              <a:solidFill>
                <a:srgbClr val="FFFF00"/>
              </a:solidFill>
              <a:latin typeface="+mn-lt"/>
            </a:endParaRPr>
          </a:p>
          <a:p>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0258614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308113"/>
            <a:ext cx="9258300" cy="1143000"/>
          </a:xfrm>
        </p:spPr>
        <p:txBody>
          <a:bodyPr/>
          <a:lstStyle/>
          <a:p>
            <a:pPr>
              <a:defRPr/>
            </a:pPr>
            <a:r>
              <a:rPr lang="en-US" b="1" dirty="0">
                <a:solidFill>
                  <a:srgbClr val="FFFF00"/>
                </a:solidFill>
                <a:latin typeface="+mn-lt"/>
              </a:rPr>
              <a:t>Differences between TA and RA</a:t>
            </a:r>
          </a:p>
        </p:txBody>
      </p:sp>
      <p:sp>
        <p:nvSpPr>
          <p:cNvPr id="21507" name="Content Placeholder 2"/>
          <p:cNvSpPr>
            <a:spLocks noGrp="1"/>
          </p:cNvSpPr>
          <p:nvPr>
            <p:ph idx="1"/>
          </p:nvPr>
        </p:nvSpPr>
        <p:spPr>
          <a:xfrm>
            <a:off x="647700" y="1600200"/>
            <a:ext cx="9258300" cy="4495800"/>
          </a:xfrm>
        </p:spPr>
        <p:txBody>
          <a:bodyPr/>
          <a:lstStyle/>
          <a:p>
            <a:r>
              <a:rPr lang="en-US" altLang="en-US" sz="2400" b="1" dirty="0">
                <a:solidFill>
                  <a:srgbClr val="FFFF00"/>
                </a:solidFill>
                <a:latin typeface="+mn-lt"/>
              </a:rPr>
              <a:t>Operational context</a:t>
            </a:r>
          </a:p>
          <a:p>
            <a:r>
              <a:rPr lang="en-US" altLang="en-US" sz="2400" b="1" dirty="0">
                <a:solidFill>
                  <a:srgbClr val="FFFF00"/>
                </a:solidFill>
                <a:latin typeface="+mn-lt"/>
              </a:rPr>
              <a:t>Dynamic emphasis</a:t>
            </a:r>
          </a:p>
          <a:p>
            <a:r>
              <a:rPr lang="en-US" altLang="en-US" sz="2400" b="1" dirty="0">
                <a:solidFill>
                  <a:srgbClr val="FFFF00"/>
                </a:solidFill>
                <a:latin typeface="+mn-lt"/>
              </a:rPr>
              <a:t>Idiographic (case-driven) approach</a:t>
            </a:r>
          </a:p>
          <a:p>
            <a:r>
              <a:rPr lang="en-US" altLang="en-US" sz="2400" b="1" dirty="0">
                <a:solidFill>
                  <a:srgbClr val="FFFF00"/>
                </a:solidFill>
                <a:latin typeface="+mn-lt"/>
              </a:rPr>
              <a:t>Very low base rates </a:t>
            </a:r>
          </a:p>
          <a:p>
            <a:r>
              <a:rPr lang="en-US" altLang="en-US" sz="2400" b="1" dirty="0">
                <a:solidFill>
                  <a:srgbClr val="FFFF00"/>
                </a:solidFill>
                <a:latin typeface="+mn-lt"/>
              </a:rPr>
              <a:t>Risk management rather than prediction</a:t>
            </a:r>
          </a:p>
          <a:p>
            <a:r>
              <a:rPr lang="en-US" altLang="en-US" sz="2400" b="1" dirty="0">
                <a:solidFill>
                  <a:srgbClr val="FFFF00"/>
                </a:solidFill>
                <a:latin typeface="+mn-lt"/>
              </a:rPr>
              <a:t>Subject and potential victim </a:t>
            </a:r>
          </a:p>
          <a:p>
            <a:r>
              <a:rPr lang="en-US" altLang="en-US" sz="2400" b="1" dirty="0">
                <a:solidFill>
                  <a:srgbClr val="FFFF00"/>
                </a:solidFill>
                <a:latin typeface="+mn-lt"/>
              </a:rPr>
              <a:t>Predatory (instrumental, intended) violence</a:t>
            </a:r>
          </a:p>
          <a:p>
            <a:r>
              <a:rPr lang="en-US" altLang="en-US" sz="2400" b="1" dirty="0">
                <a:solidFill>
                  <a:srgbClr val="FFFF00"/>
                </a:solidFill>
                <a:latin typeface="+mn-lt"/>
              </a:rPr>
              <a:t>Likely urgency</a:t>
            </a:r>
          </a:p>
          <a:p>
            <a:endParaRPr lang="en-US" altLang="en-US" b="1" dirty="0">
              <a:solidFill>
                <a:srgbClr val="FFFF00"/>
              </a:solidFill>
              <a:latin typeface="+mn-lt"/>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0958537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sz="2800" b="1" dirty="0">
                <a:solidFill>
                  <a:srgbClr val="FFFF00"/>
                </a:solidFill>
              </a:rPr>
              <a:t>We don’t focus on </a:t>
            </a:r>
            <a:r>
              <a:rPr lang="en-US" altLang="en-US" sz="2800" b="1" i="1" dirty="0">
                <a:solidFill>
                  <a:srgbClr val="FFFF00"/>
                </a:solidFill>
              </a:rPr>
              <a:t>predicting</a:t>
            </a:r>
            <a:r>
              <a:rPr lang="en-US" altLang="en-US" sz="2800" b="1" dirty="0">
                <a:solidFill>
                  <a:srgbClr val="FFFF00"/>
                </a:solidFill>
              </a:rPr>
              <a:t> what the subject will do in the future. We focus on</a:t>
            </a:r>
            <a:r>
              <a:rPr lang="en-US" altLang="en-US" sz="2800" b="1" i="1" dirty="0">
                <a:solidFill>
                  <a:srgbClr val="FFFF00"/>
                </a:solidFill>
              </a:rPr>
              <a:t> managing risk </a:t>
            </a:r>
            <a:r>
              <a:rPr lang="en-US" altLang="en-US" sz="2800" b="1" dirty="0">
                <a:solidFill>
                  <a:srgbClr val="FFFF00"/>
                </a:solidFill>
              </a:rPr>
              <a:t> for what subject is </a:t>
            </a:r>
            <a:r>
              <a:rPr lang="en-US" altLang="en-US" sz="4000" b="1" dirty="0">
                <a:solidFill>
                  <a:srgbClr val="FF0000"/>
                </a:solidFill>
              </a:rPr>
              <a:t>doing now.</a:t>
            </a:r>
          </a:p>
          <a:p>
            <a:pPr>
              <a:buFont typeface="Wingdings" panose="05000000000000000000" pitchFamily="2" charset="2"/>
              <a:buChar char="Ø"/>
            </a:pPr>
            <a:r>
              <a:rPr lang="en-US" altLang="en-US" sz="2800" b="1" dirty="0">
                <a:solidFill>
                  <a:srgbClr val="FFFF00"/>
                </a:solidFill>
              </a:rPr>
              <a:t>We are not able to anticipate threats with certainty (Meloy, et al., 2014).</a:t>
            </a:r>
          </a:p>
          <a:p>
            <a:pPr>
              <a:buFont typeface="Wingdings" panose="05000000000000000000" pitchFamily="2" charset="2"/>
              <a:buChar char="Ø"/>
            </a:pPr>
            <a:r>
              <a:rPr lang="en-US" altLang="en-US" sz="2800" b="1" dirty="0">
                <a:solidFill>
                  <a:srgbClr val="FFFF00"/>
                </a:solidFill>
              </a:rPr>
              <a:t>We attempt to implement sound practices to identify and intervene with subjects as early as possible on the path toward violence (Cornell, 2010).  </a:t>
            </a:r>
          </a:p>
          <a:p>
            <a:pPr>
              <a:buFont typeface="Wingdings" panose="05000000000000000000" pitchFamily="2" charset="2"/>
              <a:buChar char="Ø"/>
            </a:pPr>
            <a:endParaRPr lang="en-US" altLang="en-US" sz="2800" b="1" dirty="0">
              <a:solidFill>
                <a:srgbClr val="FFFF00"/>
              </a:solidFill>
            </a:endParaRPr>
          </a:p>
          <a:p>
            <a:pPr>
              <a:buFont typeface="Wingdings" panose="05000000000000000000" pitchFamily="2" charset="2"/>
              <a:buChar char="Ø"/>
            </a:pPr>
            <a:endParaRPr lang="en-US" altLang="en-US" sz="2800" b="1" dirty="0">
              <a:solidFill>
                <a:srgbClr val="FFFF00"/>
              </a:solidFill>
            </a:endParaRPr>
          </a:p>
          <a:p>
            <a:pPr>
              <a:buFont typeface="Wingdings" panose="05000000000000000000" pitchFamily="2" charset="2"/>
              <a:buChar char="Ø"/>
            </a:pPr>
            <a:endParaRPr lang="en-US" sz="28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639544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b="1" dirty="0">
                <a:solidFill>
                  <a:srgbClr val="FFFF00"/>
                </a:solidFill>
              </a:rPr>
              <a:t>Generally posits that targeted violence is deliberate, planned and well thought out versus expressive/reactive violence</a:t>
            </a: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r>
              <a:rPr lang="en-US" altLang="en-US" b="1" dirty="0">
                <a:solidFill>
                  <a:srgbClr val="FFFF00"/>
                </a:solidFill>
              </a:rPr>
              <a:t>The progress occurs from ideation &gt;&gt; planning &gt;&gt; acquisition&gt;&gt; implementation (Deisinger et al., 2008).</a:t>
            </a:r>
          </a:p>
          <a:p>
            <a:pPr marL="0" indent="0">
              <a:buNone/>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altLang="en-US" b="1" dirty="0">
              <a:solidFill>
                <a:srgbClr val="FFFF00"/>
              </a:solidFill>
            </a:endParaRPr>
          </a:p>
          <a:p>
            <a:pPr>
              <a:buFont typeface="Wingdings" panose="05000000000000000000" pitchFamily="2" charset="2"/>
              <a:buChar char="Ø"/>
            </a:pPr>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92657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a:xfrm>
            <a:off x="571500" y="1371602"/>
            <a:ext cx="9258300" cy="4525963"/>
          </a:xfrm>
        </p:spPr>
        <p:txBody>
          <a:bodyPr/>
          <a:lstStyle/>
          <a:p>
            <a:pPr>
              <a:buFont typeface="Wingdings" panose="05000000000000000000" pitchFamily="2" charset="2"/>
              <a:buChar char="Ø"/>
            </a:pPr>
            <a:r>
              <a:rPr lang="en-US" altLang="en-US" sz="3600" b="1" dirty="0">
                <a:solidFill>
                  <a:srgbClr val="FFFF00"/>
                </a:solidFill>
              </a:rPr>
              <a:t>Pathway to violence is not linear</a:t>
            </a:r>
          </a:p>
          <a:p>
            <a:pPr>
              <a:buFont typeface="Wingdings" panose="05000000000000000000" pitchFamily="2" charset="2"/>
              <a:buChar char="Ø"/>
            </a:pPr>
            <a:r>
              <a:rPr lang="en-US" altLang="en-US" sz="3600" b="1" dirty="0">
                <a:solidFill>
                  <a:srgbClr val="FFFF00"/>
                </a:solidFill>
              </a:rPr>
              <a:t>Iterative such that the person can cycle between the pathway, contingent upon information gathered, increased desperation and monitoring.</a:t>
            </a: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altLang="en-US" sz="3600" b="1" dirty="0">
              <a:solidFill>
                <a:srgbClr val="FFFF00"/>
              </a:solidFill>
            </a:endParaRPr>
          </a:p>
          <a:p>
            <a:pPr>
              <a:buFont typeface="Wingdings" panose="05000000000000000000" pitchFamily="2" charset="2"/>
              <a:buChar char="Ø"/>
            </a:pPr>
            <a:endParaRPr lang="en-US" sz="36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96514953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mn-lt"/>
              </a:rPr>
              <a:t>Threat Assessment Model</a:t>
            </a:r>
          </a:p>
        </p:txBody>
      </p:sp>
      <p:sp>
        <p:nvSpPr>
          <p:cNvPr id="3" name="Content Placeholder 2"/>
          <p:cNvSpPr>
            <a:spLocks noGrp="1"/>
          </p:cNvSpPr>
          <p:nvPr>
            <p:ph idx="1"/>
          </p:nvPr>
        </p:nvSpPr>
        <p:spPr/>
        <p:txBody>
          <a:bodyPr/>
          <a:lstStyle/>
          <a:p>
            <a:r>
              <a:rPr lang="en-US" sz="3600" b="1" dirty="0">
                <a:solidFill>
                  <a:srgbClr val="FFFF00"/>
                </a:solidFill>
                <a:latin typeface="+mn-lt"/>
              </a:rPr>
              <a:t>De-emphasizes:</a:t>
            </a:r>
          </a:p>
          <a:p>
            <a:pPr lvl="1"/>
            <a:r>
              <a:rPr lang="en-US" sz="3600" b="1" dirty="0">
                <a:solidFill>
                  <a:srgbClr val="FFFF00"/>
                </a:solidFill>
                <a:latin typeface="+mn-lt"/>
              </a:rPr>
              <a:t>Psychiatric Diagnoses</a:t>
            </a:r>
          </a:p>
          <a:p>
            <a:pPr lvl="1"/>
            <a:r>
              <a:rPr lang="en-US" sz="3600" b="1" dirty="0">
                <a:solidFill>
                  <a:srgbClr val="FFFF00"/>
                </a:solidFill>
                <a:latin typeface="+mn-lt"/>
              </a:rPr>
              <a:t>Static variables</a:t>
            </a:r>
          </a:p>
          <a:p>
            <a:pPr lvl="1"/>
            <a:r>
              <a:rPr lang="en-US" sz="3600" b="1" dirty="0">
                <a:solidFill>
                  <a:srgbClr val="FFFF00"/>
                </a:solidFill>
                <a:latin typeface="+mn-lt"/>
              </a:rPr>
              <a:t>Communicated threats</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372607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Implication for Threat Assessment,</a:t>
            </a:r>
            <a:br>
              <a:rPr lang="en-US" sz="2800" b="1" dirty="0">
                <a:solidFill>
                  <a:srgbClr val="FFFF00"/>
                </a:solidFill>
              </a:rPr>
            </a:br>
            <a:r>
              <a:rPr lang="en-US" sz="2800" b="1" dirty="0">
                <a:solidFill>
                  <a:srgbClr val="FFFF00"/>
                </a:solidFill>
              </a:rPr>
              <a:t>(Vossekuil, Fein and Berglund, 2015)</a:t>
            </a:r>
          </a:p>
        </p:txBody>
      </p:sp>
      <p:sp>
        <p:nvSpPr>
          <p:cNvPr id="3" name="Content Placeholder 2"/>
          <p:cNvSpPr>
            <a:spLocks noGrp="1"/>
          </p:cNvSpPr>
          <p:nvPr>
            <p:ph idx="1"/>
          </p:nvPr>
        </p:nvSpPr>
        <p:spPr/>
        <p:txBody>
          <a:bodyPr/>
          <a:lstStyle/>
          <a:p>
            <a:pPr marL="514350" indent="-514350">
              <a:buFont typeface="+mj-lt"/>
              <a:buAutoNum type="arabicPeriod"/>
            </a:pPr>
            <a:r>
              <a:rPr lang="en-US" sz="2800" b="1" dirty="0">
                <a:solidFill>
                  <a:srgbClr val="FF0000"/>
                </a:solidFill>
              </a:rPr>
              <a:t>Targeted violence </a:t>
            </a:r>
            <a:r>
              <a:rPr lang="en-US" sz="2800" b="1" dirty="0">
                <a:solidFill>
                  <a:srgbClr val="FFFF00"/>
                </a:solidFill>
              </a:rPr>
              <a:t>is the end result of an understandable, and often time discernible, process of thinking and behavior.</a:t>
            </a:r>
          </a:p>
          <a:p>
            <a:pPr marL="514350" indent="-514350">
              <a:buFont typeface="+mj-lt"/>
              <a:buAutoNum type="arabicPeriod"/>
            </a:pPr>
            <a:r>
              <a:rPr lang="en-US" sz="2800" b="1" dirty="0">
                <a:solidFill>
                  <a:srgbClr val="FF0000"/>
                </a:solidFill>
              </a:rPr>
              <a:t>Targeted violence </a:t>
            </a:r>
            <a:r>
              <a:rPr lang="en-US" sz="2800" b="1" dirty="0">
                <a:solidFill>
                  <a:srgbClr val="FFFF00"/>
                </a:solidFill>
              </a:rPr>
              <a:t>stems from an interaction among the individual, the situation, the setting, and the target.</a:t>
            </a:r>
          </a:p>
          <a:p>
            <a:pPr marL="514350" indent="-514350">
              <a:buFont typeface="+mj-lt"/>
              <a:buAutoNum type="arabicPeriod"/>
            </a:pPr>
            <a:r>
              <a:rPr lang="en-US" sz="2800" b="1" dirty="0">
                <a:solidFill>
                  <a:srgbClr val="FFFF00"/>
                </a:solidFill>
              </a:rPr>
              <a:t>An investigative, skeptical, inquisitive mind-set is critical to successful threat assessment.</a:t>
            </a:r>
          </a:p>
          <a:p>
            <a:pPr marL="514350" indent="-514350">
              <a:buFont typeface="+mj-lt"/>
              <a:buAutoNum type="arabicPeriod"/>
            </a:pPr>
            <a:endParaRPr lang="en-US" sz="2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30049753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Implication for Threat Assessment,</a:t>
            </a:r>
            <a:br>
              <a:rPr lang="en-US" sz="2800" b="1" dirty="0">
                <a:solidFill>
                  <a:srgbClr val="FFFF00"/>
                </a:solidFill>
              </a:rPr>
            </a:br>
            <a:r>
              <a:rPr lang="en-US" sz="2800" b="1" dirty="0">
                <a:solidFill>
                  <a:srgbClr val="FFFF00"/>
                </a:solidFill>
              </a:rPr>
              <a:t>(Vossekuil, Fein and Berglund, 2015)</a:t>
            </a:r>
          </a:p>
        </p:txBody>
      </p:sp>
      <p:sp>
        <p:nvSpPr>
          <p:cNvPr id="3" name="Content Placeholder 2"/>
          <p:cNvSpPr>
            <a:spLocks noGrp="1"/>
          </p:cNvSpPr>
          <p:nvPr>
            <p:ph idx="1"/>
          </p:nvPr>
        </p:nvSpPr>
        <p:spPr/>
        <p:txBody>
          <a:bodyPr/>
          <a:lstStyle/>
          <a:p>
            <a:pPr marL="514350" indent="-514350">
              <a:buFont typeface="+mj-lt"/>
              <a:buAutoNum type="arabicPeriod" startAt="4"/>
            </a:pPr>
            <a:r>
              <a:rPr lang="en-US" sz="2400" b="1" dirty="0">
                <a:solidFill>
                  <a:srgbClr val="FFFF00"/>
                </a:solidFill>
              </a:rPr>
              <a:t>Effective threat assessment is based on </a:t>
            </a:r>
            <a:r>
              <a:rPr lang="en-US" sz="2400" b="1" dirty="0">
                <a:solidFill>
                  <a:srgbClr val="FF0000"/>
                </a:solidFill>
              </a:rPr>
              <a:t>facts</a:t>
            </a:r>
            <a:r>
              <a:rPr lang="en-US" sz="2400" b="1" dirty="0">
                <a:solidFill>
                  <a:srgbClr val="FFFF00"/>
                </a:solidFill>
              </a:rPr>
              <a:t> rather than on characteristics or “traits.”</a:t>
            </a:r>
          </a:p>
          <a:p>
            <a:pPr marL="514350" indent="-514350">
              <a:buFont typeface="+mj-lt"/>
              <a:buAutoNum type="arabicPeriod" startAt="4"/>
            </a:pPr>
            <a:r>
              <a:rPr lang="en-US" sz="2400" b="1" dirty="0">
                <a:solidFill>
                  <a:srgbClr val="FFFF00"/>
                </a:solidFill>
              </a:rPr>
              <a:t>An integrated systems approach should guide threat assessment inquires and investigations</a:t>
            </a:r>
          </a:p>
          <a:p>
            <a:pPr marL="514350" indent="-514350">
              <a:buFont typeface="+mj-lt"/>
              <a:buAutoNum type="arabicPeriod" startAt="4"/>
            </a:pPr>
            <a:r>
              <a:rPr lang="en-US" sz="2400" b="1" dirty="0">
                <a:solidFill>
                  <a:srgbClr val="FFFF00"/>
                </a:solidFill>
              </a:rPr>
              <a:t>The central question in a threat assessment investigation or inquiry is whether her person of interest poses a threat, not whether the person of interest made a threat. </a:t>
            </a:r>
          </a:p>
          <a:p>
            <a:pPr marL="514350" indent="-514350">
              <a:buFont typeface="+mj-lt"/>
              <a:buAutoNum type="arabicPeriod" startAt="4"/>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4865139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solidFill>
                  <a:srgbClr val="FFFF00"/>
                </a:solidFill>
                <a:latin typeface="+mn-lt"/>
              </a:rPr>
              <a:t>What are vulnerabilities within threat assessment?</a:t>
            </a:r>
          </a:p>
        </p:txBody>
      </p:sp>
      <p:sp>
        <p:nvSpPr>
          <p:cNvPr id="23555" name="Content Placeholder 2"/>
          <p:cNvSpPr>
            <a:spLocks noGrp="1"/>
          </p:cNvSpPr>
          <p:nvPr>
            <p:ph idx="1"/>
          </p:nvPr>
        </p:nvSpPr>
        <p:spPr>
          <a:xfrm>
            <a:off x="600075" y="1524000"/>
            <a:ext cx="9258300" cy="4495800"/>
          </a:xfrm>
        </p:spPr>
        <p:txBody>
          <a:bodyPr/>
          <a:lstStyle/>
          <a:p>
            <a:r>
              <a:rPr lang="en-US" altLang="en-US" sz="2400" b="1" dirty="0">
                <a:solidFill>
                  <a:srgbClr val="FFFF00"/>
                </a:solidFill>
                <a:latin typeface="+mn-lt"/>
              </a:rPr>
              <a:t>Inductive (abductive) reasoning</a:t>
            </a:r>
          </a:p>
          <a:p>
            <a:pPr lvl="1"/>
            <a:r>
              <a:rPr lang="en-US" altLang="en-US" sz="2400" b="1" dirty="0">
                <a:solidFill>
                  <a:srgbClr val="FFFF00"/>
                </a:solidFill>
                <a:latin typeface="+mn-lt"/>
              </a:rPr>
              <a:t>One moves from particular facts about a case to a general principal</a:t>
            </a:r>
          </a:p>
          <a:p>
            <a:r>
              <a:rPr lang="en-US" altLang="en-US" sz="2400" b="1" dirty="0">
                <a:solidFill>
                  <a:srgbClr val="FFFF00"/>
                </a:solidFill>
                <a:latin typeface="+mn-lt"/>
              </a:rPr>
              <a:t>Availability bias</a:t>
            </a:r>
          </a:p>
          <a:p>
            <a:pPr lvl="1"/>
            <a:r>
              <a:rPr lang="en-US" altLang="en-US" sz="2400" b="1" dirty="0">
                <a:solidFill>
                  <a:srgbClr val="FFFF00"/>
                </a:solidFill>
                <a:latin typeface="+mn-lt"/>
              </a:rPr>
              <a:t>Importance is judged by ease and emotional charge with which it comes to mind, not actual probability</a:t>
            </a:r>
          </a:p>
          <a:p>
            <a:r>
              <a:rPr lang="en-US" altLang="en-US" sz="2400" b="1" dirty="0">
                <a:solidFill>
                  <a:srgbClr val="FFFF00"/>
                </a:solidFill>
                <a:latin typeface="+mn-lt"/>
              </a:rPr>
              <a:t>Predictable world bias</a:t>
            </a:r>
          </a:p>
          <a:p>
            <a:pPr lvl="1"/>
            <a:r>
              <a:rPr lang="en-US" altLang="en-US" sz="2400" b="1" dirty="0">
                <a:solidFill>
                  <a:srgbClr val="FFFF00"/>
                </a:solidFill>
                <a:latin typeface="+mn-lt"/>
              </a:rPr>
              <a:t>Tendency to see events as more predictable than they were (hindsight bias) or are (foresight bias)</a:t>
            </a:r>
          </a:p>
          <a:p>
            <a:pPr lvl="1"/>
            <a:endParaRPr lang="en-US" altLang="en-US" sz="2400" b="1" dirty="0">
              <a:solidFill>
                <a:srgbClr val="FFFF00"/>
              </a:solidFill>
              <a:latin typeface="+mn-lt"/>
            </a:endParaRPr>
          </a:p>
          <a:p>
            <a:endParaRPr lang="en-US" altLang="en-US" b="1" dirty="0">
              <a:solidFill>
                <a:srgbClr val="FFFF00"/>
              </a:solidFill>
              <a:latin typeface="+mn-lt"/>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0463361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solidFill>
                  <a:srgbClr val="FFFF00"/>
                </a:solidFill>
                <a:latin typeface="+mn-lt"/>
              </a:rPr>
              <a:t>Confirmatory Bias—how we seek to protect our beliefs</a:t>
            </a:r>
          </a:p>
        </p:txBody>
      </p:sp>
      <p:sp>
        <p:nvSpPr>
          <p:cNvPr id="24579" name="Content Placeholder 2"/>
          <p:cNvSpPr>
            <a:spLocks noGrp="1"/>
          </p:cNvSpPr>
          <p:nvPr>
            <p:ph idx="1"/>
          </p:nvPr>
        </p:nvSpPr>
        <p:spPr>
          <a:xfrm>
            <a:off x="514350" y="1828800"/>
            <a:ext cx="9258300" cy="4495800"/>
          </a:xfrm>
        </p:spPr>
        <p:txBody>
          <a:bodyPr/>
          <a:lstStyle/>
          <a:p>
            <a:r>
              <a:rPr lang="en-US" altLang="en-US" b="1" dirty="0">
                <a:solidFill>
                  <a:srgbClr val="FFFF00"/>
                </a:solidFill>
                <a:latin typeface="+mn-lt"/>
              </a:rPr>
              <a:t>We </a:t>
            </a:r>
            <a:r>
              <a:rPr lang="en-US" altLang="en-US" b="1" i="1" dirty="0">
                <a:solidFill>
                  <a:srgbClr val="FFFF00"/>
                </a:solidFill>
                <a:latin typeface="+mn-lt"/>
              </a:rPr>
              <a:t>notice</a:t>
            </a:r>
            <a:r>
              <a:rPr lang="en-US" altLang="en-US" b="1" dirty="0">
                <a:solidFill>
                  <a:srgbClr val="FFFF00"/>
                </a:solidFill>
                <a:latin typeface="+mn-lt"/>
              </a:rPr>
              <a:t> facts to support our beliefs</a:t>
            </a:r>
          </a:p>
          <a:p>
            <a:r>
              <a:rPr lang="en-US" altLang="en-US" b="1" dirty="0">
                <a:solidFill>
                  <a:srgbClr val="FFFF00"/>
                </a:solidFill>
                <a:latin typeface="+mn-lt"/>
              </a:rPr>
              <a:t>We </a:t>
            </a:r>
            <a:r>
              <a:rPr lang="en-US" altLang="en-US" b="1" i="1" dirty="0">
                <a:solidFill>
                  <a:srgbClr val="FFFF00"/>
                </a:solidFill>
                <a:latin typeface="+mn-lt"/>
              </a:rPr>
              <a:t>overlook</a:t>
            </a:r>
            <a:r>
              <a:rPr lang="en-US" altLang="en-US" b="1" dirty="0">
                <a:solidFill>
                  <a:srgbClr val="FFFF00"/>
                </a:solidFill>
                <a:latin typeface="+mn-lt"/>
              </a:rPr>
              <a:t> facts that don’t</a:t>
            </a:r>
          </a:p>
          <a:p>
            <a:r>
              <a:rPr lang="en-US" altLang="en-US" b="1" dirty="0">
                <a:solidFill>
                  <a:srgbClr val="FFFF00"/>
                </a:solidFill>
                <a:latin typeface="+mn-lt"/>
              </a:rPr>
              <a:t>We </a:t>
            </a:r>
            <a:r>
              <a:rPr lang="en-US" altLang="en-US" b="1" i="1" dirty="0">
                <a:solidFill>
                  <a:srgbClr val="FFFF00"/>
                </a:solidFill>
                <a:latin typeface="+mn-lt"/>
              </a:rPr>
              <a:t>seek</a:t>
            </a:r>
            <a:r>
              <a:rPr lang="en-US" altLang="en-US" b="1" dirty="0">
                <a:solidFill>
                  <a:srgbClr val="FFFF00"/>
                </a:solidFill>
                <a:latin typeface="+mn-lt"/>
              </a:rPr>
              <a:t> information to support our beliefs</a:t>
            </a:r>
          </a:p>
          <a:p>
            <a:r>
              <a:rPr lang="en-US" altLang="en-US" b="1" dirty="0">
                <a:solidFill>
                  <a:srgbClr val="FFFF00"/>
                </a:solidFill>
                <a:latin typeface="+mn-lt"/>
              </a:rPr>
              <a:t>We give </a:t>
            </a:r>
            <a:r>
              <a:rPr lang="en-US" altLang="en-US" b="1" i="1" dirty="0">
                <a:solidFill>
                  <a:srgbClr val="FFFF00"/>
                </a:solidFill>
                <a:latin typeface="+mn-lt"/>
              </a:rPr>
              <a:t>greater weight </a:t>
            </a:r>
            <a:r>
              <a:rPr lang="en-US" altLang="en-US" b="1" dirty="0">
                <a:solidFill>
                  <a:srgbClr val="FFFF00"/>
                </a:solidFill>
                <a:latin typeface="+mn-lt"/>
              </a:rPr>
              <a:t>to such information</a:t>
            </a:r>
          </a:p>
          <a:p>
            <a:r>
              <a:rPr lang="en-US" altLang="en-US" b="1" dirty="0">
                <a:solidFill>
                  <a:srgbClr val="FFFF00"/>
                </a:solidFill>
                <a:latin typeface="+mn-lt"/>
              </a:rPr>
              <a:t>We </a:t>
            </a:r>
            <a:r>
              <a:rPr lang="en-US" altLang="en-US" b="1" i="1" dirty="0">
                <a:solidFill>
                  <a:srgbClr val="FFFF00"/>
                </a:solidFill>
                <a:latin typeface="+mn-lt"/>
              </a:rPr>
              <a:t>accept at face value </a:t>
            </a:r>
            <a:r>
              <a:rPr lang="en-US" altLang="en-US" b="1" dirty="0">
                <a:solidFill>
                  <a:srgbClr val="FFFF00"/>
                </a:solidFill>
                <a:latin typeface="+mn-lt"/>
              </a:rPr>
              <a:t>such information</a:t>
            </a:r>
          </a:p>
          <a:p>
            <a:r>
              <a:rPr lang="en-US" altLang="en-US" b="1" dirty="0">
                <a:solidFill>
                  <a:srgbClr val="FFFF00"/>
                </a:solidFill>
                <a:latin typeface="+mn-lt"/>
              </a:rPr>
              <a:t>We are better able to </a:t>
            </a:r>
            <a:r>
              <a:rPr lang="en-US" altLang="en-US" b="1" i="1" dirty="0">
                <a:solidFill>
                  <a:srgbClr val="FFFF00"/>
                </a:solidFill>
                <a:latin typeface="+mn-lt"/>
              </a:rPr>
              <a:t>remember</a:t>
            </a:r>
            <a:r>
              <a:rPr lang="en-US" altLang="en-US" b="1" dirty="0">
                <a:solidFill>
                  <a:srgbClr val="FFFF00"/>
                </a:solidFill>
                <a:latin typeface="+mn-lt"/>
              </a:rPr>
              <a:t> such information</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1204628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7286B-CB54-434E-AEA1-EB6193B30FE4}"/>
              </a:ext>
            </a:extLst>
          </p:cNvPr>
          <p:cNvSpPr>
            <a:spLocks noGrp="1"/>
          </p:cNvSpPr>
          <p:nvPr>
            <p:ph type="title"/>
          </p:nvPr>
        </p:nvSpPr>
        <p:spPr/>
        <p:txBody>
          <a:bodyPr/>
          <a:lstStyle/>
          <a:p>
            <a:r>
              <a:rPr lang="en-US" b="1" dirty="0">
                <a:solidFill>
                  <a:srgbClr val="FFFF00"/>
                </a:solidFill>
              </a:rPr>
              <a:t>Additional Biases</a:t>
            </a:r>
          </a:p>
        </p:txBody>
      </p:sp>
      <p:sp>
        <p:nvSpPr>
          <p:cNvPr id="3" name="Content Placeholder 2">
            <a:extLst>
              <a:ext uri="{FF2B5EF4-FFF2-40B4-BE49-F238E27FC236}">
                <a16:creationId xmlns:a16="http://schemas.microsoft.com/office/drawing/2014/main" id="{BCA2E591-2B61-4DAF-9D16-3BD34E73AB60}"/>
              </a:ext>
            </a:extLst>
          </p:cNvPr>
          <p:cNvSpPr>
            <a:spLocks noGrp="1"/>
          </p:cNvSpPr>
          <p:nvPr>
            <p:ph idx="1"/>
          </p:nvPr>
        </p:nvSpPr>
        <p:spPr/>
        <p:txBody>
          <a:bodyPr/>
          <a:lstStyle/>
          <a:p>
            <a:r>
              <a:rPr lang="en-US" b="1" dirty="0">
                <a:solidFill>
                  <a:srgbClr val="FFFF00"/>
                </a:solidFill>
              </a:rPr>
              <a:t>Google Bias</a:t>
            </a:r>
          </a:p>
          <a:p>
            <a:pPr lvl="1"/>
            <a:r>
              <a:rPr lang="en-US" b="1" dirty="0">
                <a:solidFill>
                  <a:srgbClr val="FFFF00"/>
                </a:solidFill>
              </a:rPr>
              <a:t>Tendency to not remember information is easily found online – (cell phones)</a:t>
            </a:r>
          </a:p>
          <a:p>
            <a:r>
              <a:rPr lang="en-US" b="1" dirty="0">
                <a:solidFill>
                  <a:srgbClr val="FFFF00"/>
                </a:solidFill>
              </a:rPr>
              <a:t>Ikea Effect</a:t>
            </a:r>
          </a:p>
          <a:p>
            <a:pPr lvl="1"/>
            <a:r>
              <a:rPr lang="en-US" b="1" dirty="0">
                <a:solidFill>
                  <a:srgbClr val="FFFF00"/>
                </a:solidFill>
              </a:rPr>
              <a:t>Tendency to overvalue something that we put together</a:t>
            </a:r>
          </a:p>
          <a:p>
            <a:r>
              <a:rPr lang="en-US" b="1" dirty="0">
                <a:solidFill>
                  <a:srgbClr val="FFFF00"/>
                </a:solidFill>
              </a:rPr>
              <a:t>Cheerleader Effect</a:t>
            </a:r>
          </a:p>
          <a:p>
            <a:pPr lvl="1"/>
            <a:r>
              <a:rPr lang="en-US" b="1" dirty="0">
                <a:solidFill>
                  <a:srgbClr val="FFFF00"/>
                </a:solidFill>
              </a:rPr>
              <a:t>Perception that people look more attractive in a group that in isolation</a:t>
            </a:r>
          </a:p>
        </p:txBody>
      </p:sp>
      <p:sp>
        <p:nvSpPr>
          <p:cNvPr id="4" name="Footer Placeholder 3">
            <a:extLst>
              <a:ext uri="{FF2B5EF4-FFF2-40B4-BE49-F238E27FC236}">
                <a16:creationId xmlns:a16="http://schemas.microsoft.com/office/drawing/2014/main" id="{8B8212DA-BAAA-48E4-BCEE-036B306C17E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768168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a:solidFill>
                  <a:srgbClr val="FFFF00"/>
                </a:solidFill>
                <a:latin typeface="+mn-lt"/>
              </a:rPr>
              <a:t>The low base rate dilemma</a:t>
            </a:r>
          </a:p>
        </p:txBody>
      </p:sp>
      <p:sp>
        <p:nvSpPr>
          <p:cNvPr id="31747" name="Content Placeholder 2"/>
          <p:cNvSpPr>
            <a:spLocks noGrp="1"/>
          </p:cNvSpPr>
          <p:nvPr>
            <p:ph idx="1"/>
          </p:nvPr>
        </p:nvSpPr>
        <p:spPr/>
        <p:txBody>
          <a:bodyPr/>
          <a:lstStyle/>
          <a:p>
            <a:r>
              <a:rPr lang="en-US" altLang="en-US" b="1" dirty="0">
                <a:solidFill>
                  <a:srgbClr val="FFFF00"/>
                </a:solidFill>
                <a:latin typeface="+mn-lt"/>
              </a:rPr>
              <a:t>Predictive attempts will result in too many false positives due to low base rate for targeted violence</a:t>
            </a:r>
          </a:p>
          <a:p>
            <a:r>
              <a:rPr lang="en-US" altLang="en-US" b="1" i="1" dirty="0">
                <a:solidFill>
                  <a:srgbClr val="FFFF00"/>
                </a:solidFill>
                <a:latin typeface="+mn-lt"/>
              </a:rPr>
              <a:t>The Paradox: we will never know the violent acts we prevented</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58917088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1525" y="2057400"/>
            <a:ext cx="9258300" cy="1143000"/>
          </a:xfrm>
        </p:spPr>
        <p:txBody>
          <a:bodyPr/>
          <a:lstStyle/>
          <a:p>
            <a:pPr>
              <a:defRPr/>
            </a:pPr>
            <a:r>
              <a:rPr lang="en-US" b="1" dirty="0">
                <a:solidFill>
                  <a:srgbClr val="FFFF00"/>
                </a:solidFill>
                <a:latin typeface="+mn-lt"/>
              </a:rPr>
              <a:t>Dynamic Factors for </a:t>
            </a:r>
            <a:br>
              <a:rPr lang="en-US" b="1" dirty="0">
                <a:solidFill>
                  <a:srgbClr val="FFFF00"/>
                </a:solidFill>
                <a:latin typeface="+mn-lt"/>
              </a:rPr>
            </a:br>
            <a:r>
              <a:rPr lang="en-US" b="1" dirty="0">
                <a:solidFill>
                  <a:srgbClr val="FFFF00"/>
                </a:solidFill>
                <a:latin typeface="+mn-lt"/>
              </a:rPr>
              <a:t>Targeted Violence</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4396506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14350" y="457200"/>
            <a:ext cx="9258300" cy="1143000"/>
          </a:xfrm>
        </p:spPr>
        <p:txBody>
          <a:bodyPr/>
          <a:lstStyle/>
          <a:p>
            <a:pPr eaLnBrk="1" hangingPunct="1">
              <a:defRPr/>
            </a:pPr>
            <a:r>
              <a:rPr lang="en-US" sz="2400" b="1" dirty="0">
                <a:solidFill>
                  <a:srgbClr val="FFFF00"/>
                </a:solidFill>
                <a:latin typeface="+mn-lt"/>
              </a:rPr>
              <a:t>Warning Behaviors (Meloy, Hoffmann, Guldimann &amp; James, </a:t>
            </a:r>
            <a:br>
              <a:rPr lang="en-US" sz="2400" b="1" dirty="0">
                <a:solidFill>
                  <a:srgbClr val="FFFF00"/>
                </a:solidFill>
                <a:latin typeface="+mn-lt"/>
              </a:rPr>
            </a:br>
            <a:r>
              <a:rPr lang="en-US" sz="2400" b="1" u="sng" dirty="0">
                <a:solidFill>
                  <a:srgbClr val="FFFF00"/>
                </a:solidFill>
                <a:latin typeface="+mn-lt"/>
              </a:rPr>
              <a:t>BS&amp;L</a:t>
            </a:r>
            <a:r>
              <a:rPr lang="en-US" sz="2400" b="1" dirty="0">
                <a:solidFill>
                  <a:srgbClr val="FFFF00"/>
                </a:solidFill>
                <a:latin typeface="+mn-lt"/>
              </a:rPr>
              <a:t>, 2012; 30:256-279</a:t>
            </a:r>
          </a:p>
        </p:txBody>
      </p:sp>
      <p:sp>
        <p:nvSpPr>
          <p:cNvPr id="36867" name="Rectangle 3"/>
          <p:cNvSpPr>
            <a:spLocks noGrp="1" noChangeArrowheads="1"/>
          </p:cNvSpPr>
          <p:nvPr>
            <p:ph type="body" idx="1"/>
          </p:nvPr>
        </p:nvSpPr>
        <p:spPr>
          <a:xfrm>
            <a:off x="2095500" y="1759373"/>
            <a:ext cx="9258300" cy="4495800"/>
          </a:xfrm>
        </p:spPr>
        <p:txBody>
          <a:bodyPr/>
          <a:lstStyle/>
          <a:p>
            <a:pPr marL="514350" indent="-514350" eaLnBrk="1" hangingPunct="1">
              <a:lnSpc>
                <a:spcPct val="90000"/>
              </a:lnSpc>
              <a:buFont typeface="+mj-lt"/>
              <a:buAutoNum type="arabicPeriod"/>
            </a:pPr>
            <a:r>
              <a:rPr lang="en-US" altLang="en-US" b="1" dirty="0">
                <a:solidFill>
                  <a:srgbClr val="FFFF00"/>
                </a:solidFill>
                <a:latin typeface="+mn-lt"/>
              </a:rPr>
              <a:t>Pathway </a:t>
            </a:r>
          </a:p>
          <a:p>
            <a:pPr marL="514350" indent="-514350" eaLnBrk="1" hangingPunct="1">
              <a:lnSpc>
                <a:spcPct val="90000"/>
              </a:lnSpc>
              <a:buFont typeface="+mj-lt"/>
              <a:buAutoNum type="arabicPeriod"/>
            </a:pPr>
            <a:r>
              <a:rPr lang="en-US" altLang="en-US" b="1" dirty="0">
                <a:solidFill>
                  <a:srgbClr val="FFFF00"/>
                </a:solidFill>
                <a:latin typeface="+mn-lt"/>
              </a:rPr>
              <a:t>Fixation</a:t>
            </a:r>
          </a:p>
          <a:p>
            <a:pPr marL="514350" indent="-514350" eaLnBrk="1" hangingPunct="1">
              <a:lnSpc>
                <a:spcPct val="90000"/>
              </a:lnSpc>
              <a:buFont typeface="+mj-lt"/>
              <a:buAutoNum type="arabicPeriod"/>
            </a:pPr>
            <a:r>
              <a:rPr lang="en-US" altLang="en-US" b="1" dirty="0">
                <a:solidFill>
                  <a:srgbClr val="FFFF00"/>
                </a:solidFill>
                <a:latin typeface="+mn-lt"/>
              </a:rPr>
              <a:t>Identification</a:t>
            </a:r>
          </a:p>
          <a:p>
            <a:pPr marL="514350" indent="-514350" eaLnBrk="1" hangingPunct="1">
              <a:lnSpc>
                <a:spcPct val="90000"/>
              </a:lnSpc>
              <a:buFont typeface="+mj-lt"/>
              <a:buAutoNum type="arabicPeriod"/>
            </a:pPr>
            <a:r>
              <a:rPr lang="en-US" altLang="en-US" b="1" dirty="0">
                <a:solidFill>
                  <a:srgbClr val="FFFF00"/>
                </a:solidFill>
                <a:latin typeface="+mn-lt"/>
              </a:rPr>
              <a:t>Novel aggression</a:t>
            </a:r>
          </a:p>
          <a:p>
            <a:pPr marL="514350" indent="-514350" eaLnBrk="1" hangingPunct="1">
              <a:lnSpc>
                <a:spcPct val="90000"/>
              </a:lnSpc>
              <a:buFont typeface="+mj-lt"/>
              <a:buAutoNum type="arabicPeriod"/>
            </a:pPr>
            <a:r>
              <a:rPr lang="en-US" altLang="en-US" b="1" dirty="0">
                <a:solidFill>
                  <a:srgbClr val="FFFF00"/>
                </a:solidFill>
                <a:latin typeface="+mn-lt"/>
              </a:rPr>
              <a:t>Energy burst</a:t>
            </a:r>
          </a:p>
          <a:p>
            <a:pPr marL="514350" indent="-514350" eaLnBrk="1" hangingPunct="1">
              <a:lnSpc>
                <a:spcPct val="90000"/>
              </a:lnSpc>
              <a:buFont typeface="+mj-lt"/>
              <a:buAutoNum type="arabicPeriod"/>
            </a:pPr>
            <a:r>
              <a:rPr lang="en-US" altLang="en-US" b="1" dirty="0">
                <a:solidFill>
                  <a:srgbClr val="FFFF00"/>
                </a:solidFill>
                <a:latin typeface="+mn-lt"/>
              </a:rPr>
              <a:t>Leakage</a:t>
            </a:r>
          </a:p>
          <a:p>
            <a:pPr marL="514350" indent="-514350" eaLnBrk="1" hangingPunct="1">
              <a:lnSpc>
                <a:spcPct val="90000"/>
              </a:lnSpc>
              <a:buFont typeface="+mj-lt"/>
              <a:buAutoNum type="arabicPeriod"/>
            </a:pPr>
            <a:r>
              <a:rPr lang="en-US" altLang="en-US" b="1" dirty="0">
                <a:solidFill>
                  <a:srgbClr val="FFFF00"/>
                </a:solidFill>
                <a:latin typeface="+mn-lt"/>
              </a:rPr>
              <a:t>Directly communicated threat</a:t>
            </a:r>
          </a:p>
          <a:p>
            <a:pPr marL="514350" indent="-514350" eaLnBrk="1" hangingPunct="1">
              <a:lnSpc>
                <a:spcPct val="90000"/>
              </a:lnSpc>
              <a:buFont typeface="+mj-lt"/>
              <a:buAutoNum type="arabicPeriod"/>
            </a:pPr>
            <a:r>
              <a:rPr lang="en-US" altLang="en-US" b="1" dirty="0">
                <a:solidFill>
                  <a:srgbClr val="FFFF00"/>
                </a:solidFill>
                <a:latin typeface="+mn-lt"/>
              </a:rPr>
              <a:t>Last resort behavior</a:t>
            </a:r>
          </a:p>
          <a:p>
            <a:pPr marL="514350" indent="-514350" eaLnBrk="1" hangingPunct="1">
              <a:lnSpc>
                <a:spcPct val="90000"/>
              </a:lnSpc>
              <a:buFont typeface="+mj-lt"/>
              <a:buAutoNum type="arabicPeriod"/>
            </a:pPr>
            <a:endParaRPr lang="en-US" altLang="en-US"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36242224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defRPr/>
            </a:pPr>
            <a:r>
              <a:rPr lang="en-US" b="1" dirty="0">
                <a:solidFill>
                  <a:srgbClr val="FFFF00"/>
                </a:solidFill>
                <a:latin typeface="+mn-lt"/>
              </a:rPr>
              <a:t>Warning Behaviors</a:t>
            </a:r>
          </a:p>
        </p:txBody>
      </p:sp>
      <p:sp>
        <p:nvSpPr>
          <p:cNvPr id="37891" name="Rectangle 3"/>
          <p:cNvSpPr>
            <a:spLocks noGrp="1" noChangeArrowheads="1"/>
          </p:cNvSpPr>
          <p:nvPr>
            <p:ph type="body" idx="1"/>
          </p:nvPr>
        </p:nvSpPr>
        <p:spPr>
          <a:xfrm>
            <a:off x="514350" y="1752600"/>
            <a:ext cx="9258300" cy="4495800"/>
          </a:xfrm>
        </p:spPr>
        <p:txBody>
          <a:bodyPr/>
          <a:lstStyle/>
          <a:p>
            <a:pPr eaLnBrk="1" hangingPunct="1"/>
            <a:r>
              <a:rPr lang="en-US" altLang="en-US" b="1" dirty="0">
                <a:solidFill>
                  <a:srgbClr val="FFFF00"/>
                </a:solidFill>
                <a:latin typeface="+mn-lt"/>
              </a:rPr>
              <a:t>They are </a:t>
            </a:r>
            <a:r>
              <a:rPr lang="en-US" altLang="en-US" b="1" i="1" dirty="0">
                <a:solidFill>
                  <a:srgbClr val="FFFF00"/>
                </a:solidFill>
                <a:latin typeface="+mn-lt"/>
              </a:rPr>
              <a:t>accelerants</a:t>
            </a:r>
            <a:r>
              <a:rPr lang="en-US" altLang="en-US" b="1" dirty="0">
                <a:solidFill>
                  <a:srgbClr val="FFFF00"/>
                </a:solidFill>
                <a:latin typeface="+mn-lt"/>
              </a:rPr>
              <a:t>—focus on accelerating change</a:t>
            </a:r>
          </a:p>
          <a:p>
            <a:pPr eaLnBrk="1" hangingPunct="1"/>
            <a:r>
              <a:rPr lang="en-US" altLang="en-US" b="1" dirty="0">
                <a:solidFill>
                  <a:srgbClr val="FFFF00"/>
                </a:solidFill>
                <a:latin typeface="+mn-lt"/>
              </a:rPr>
              <a:t>Patterns of behavior rather than individual risk factors: </a:t>
            </a:r>
            <a:r>
              <a:rPr lang="en-US" altLang="en-US" b="1" i="1" dirty="0">
                <a:solidFill>
                  <a:srgbClr val="FFFF00"/>
                </a:solidFill>
                <a:latin typeface="+mn-lt"/>
              </a:rPr>
              <a:t>pattern analysis</a:t>
            </a:r>
          </a:p>
          <a:p>
            <a:pPr eaLnBrk="1" hangingPunct="1"/>
            <a:r>
              <a:rPr lang="en-US" altLang="en-US" b="1" dirty="0">
                <a:solidFill>
                  <a:srgbClr val="FFFF00"/>
                </a:solidFill>
                <a:latin typeface="+mn-lt"/>
              </a:rPr>
              <a:t>Appear to correlate with targeted violence, but do they predict?</a:t>
            </a: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9628887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Pathway</a:t>
            </a:r>
            <a:r>
              <a:rPr lang="en-US" b="1" dirty="0">
                <a:solidFill>
                  <a:srgbClr val="FFFF00"/>
                </a:solidFill>
                <a:effectLst/>
                <a:latin typeface="+mn-lt"/>
              </a:rPr>
              <a:t> warning behavior</a:t>
            </a:r>
            <a:r>
              <a:rPr lang="en-US" b="1" dirty="0">
                <a:solidFill>
                  <a:srgbClr val="FFFF00"/>
                </a:solidFill>
                <a:latin typeface="+mn-lt"/>
              </a:rPr>
              <a:t> </a:t>
            </a:r>
          </a:p>
        </p:txBody>
      </p:sp>
      <p:sp>
        <p:nvSpPr>
          <p:cNvPr id="41987" name="Rectangle 3"/>
          <p:cNvSpPr>
            <a:spLocks noGrp="1" noChangeArrowheads="1"/>
          </p:cNvSpPr>
          <p:nvPr>
            <p:ph type="body" idx="1"/>
          </p:nvPr>
        </p:nvSpPr>
        <p:spPr>
          <a:xfrm>
            <a:off x="600075" y="2057400"/>
            <a:ext cx="9258300" cy="4495800"/>
          </a:xfrm>
        </p:spPr>
        <p:txBody>
          <a:bodyPr/>
          <a:lstStyle/>
          <a:p>
            <a:pPr eaLnBrk="1" hangingPunct="1">
              <a:buFontTx/>
              <a:buNone/>
            </a:pPr>
            <a:r>
              <a:rPr lang="en-US" altLang="en-US" b="1" dirty="0">
                <a:solidFill>
                  <a:srgbClr val="FFFF00"/>
                </a:solidFill>
                <a:latin typeface="+mn-lt"/>
              </a:rPr>
              <a:t>	Any behavior that is part of research, planning, preparation, or implementation of an attack (Fein &amp; Vossekuil, 1998, 1999; Calhoun &amp; Weston, 2003)</a:t>
            </a:r>
          </a:p>
          <a:p>
            <a:pPr eaLnBrk="1" hangingPunct="1">
              <a:buFontTx/>
              <a:buNone/>
            </a:pPr>
            <a:endParaRPr lang="en-US" altLang="en-US" b="1" dirty="0">
              <a:solidFill>
                <a:srgbClr val="FFFF00"/>
              </a:solidFill>
              <a:latin typeface="+mn-lt"/>
            </a:endParaRPr>
          </a:p>
          <a:p>
            <a:pPr eaLnBrk="1" hangingPunct="1"/>
            <a:endParaRPr lang="en-US" altLang="en-US" b="1" dirty="0">
              <a:solidFill>
                <a:srgbClr val="FFFF00"/>
              </a:solidFill>
              <a:latin typeface="+mn-lt"/>
            </a:endParaRPr>
          </a:p>
          <a:p>
            <a:pPr eaLnBrk="1" hangingPunct="1"/>
            <a:endParaRPr lang="en-US" altLang="en-US" sz="2800" b="1" dirty="0">
              <a:solidFill>
                <a:srgbClr val="FFFF00"/>
              </a:solidFill>
              <a:latin typeface="+mn-lt"/>
            </a:endParaRPr>
          </a:p>
          <a:p>
            <a:pPr eaLnBrk="1" hangingPunct="1"/>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0831964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a:xfrm>
            <a:off x="-342900" y="254794"/>
            <a:ext cx="10972800" cy="733425"/>
          </a:xfrm>
        </p:spPr>
        <p:txBody>
          <a:bodyPr/>
          <a:lstStyle/>
          <a:p>
            <a:pPr>
              <a:defRPr/>
            </a:pPr>
            <a:r>
              <a:rPr lang="en-US" sz="2800" dirty="0">
                <a:solidFill>
                  <a:srgbClr val="FFFF00"/>
                </a:solidFill>
                <a:latin typeface="+mn-lt"/>
              </a:rPr>
              <a:t>Pathway to Targeted or Intended Violence</a:t>
            </a:r>
          </a:p>
        </p:txBody>
      </p:sp>
      <p:sp>
        <p:nvSpPr>
          <p:cNvPr id="43011" name="Arc 3"/>
          <p:cNvSpPr>
            <a:spLocks/>
          </p:cNvSpPr>
          <p:nvPr/>
        </p:nvSpPr>
        <p:spPr bwMode="auto">
          <a:xfrm flipV="1">
            <a:off x="7800975" y="15621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2" name="Arc 4"/>
          <p:cNvSpPr>
            <a:spLocks/>
          </p:cNvSpPr>
          <p:nvPr/>
        </p:nvSpPr>
        <p:spPr bwMode="auto">
          <a:xfrm flipV="1">
            <a:off x="6600825" y="24765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3" name="Arc 5"/>
          <p:cNvSpPr>
            <a:spLocks/>
          </p:cNvSpPr>
          <p:nvPr/>
        </p:nvSpPr>
        <p:spPr bwMode="auto">
          <a:xfrm flipV="1">
            <a:off x="5400675" y="33909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4" name="Arc 6"/>
          <p:cNvSpPr>
            <a:spLocks/>
          </p:cNvSpPr>
          <p:nvPr/>
        </p:nvSpPr>
        <p:spPr bwMode="auto">
          <a:xfrm flipV="1">
            <a:off x="4200525" y="43053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5" name="Arc 7"/>
          <p:cNvSpPr>
            <a:spLocks/>
          </p:cNvSpPr>
          <p:nvPr/>
        </p:nvSpPr>
        <p:spPr bwMode="auto">
          <a:xfrm flipV="1">
            <a:off x="3000375" y="5219700"/>
            <a:ext cx="1200150" cy="914400"/>
          </a:xfrm>
          <a:custGeom>
            <a:avLst/>
            <a:gdLst>
              <a:gd name="T0" fmla="*/ 0 w 21600"/>
              <a:gd name="T1" fmla="*/ 0 h 21600"/>
              <a:gd name="T2" fmla="*/ 2147483647 w 21600"/>
              <a:gd name="T3" fmla="*/ 2147483647 h 21600"/>
              <a:gd name="T4" fmla="*/ 0 w 21600"/>
              <a:gd name="T5" fmla="*/ 2147483647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0" y="0"/>
                </a:moveTo>
                <a:cubicBezTo>
                  <a:pt x="11929" y="0"/>
                  <a:pt x="21600" y="9670"/>
                  <a:pt x="21600" y="21600"/>
                </a:cubicBezTo>
              </a:path>
              <a:path w="21600" h="21600" stroke="0" extrusionOk="0">
                <a:moveTo>
                  <a:pt x="0" y="0"/>
                </a:moveTo>
                <a:cubicBezTo>
                  <a:pt x="11929" y="0"/>
                  <a:pt x="21600" y="9670"/>
                  <a:pt x="21600" y="21600"/>
                </a:cubicBezTo>
                <a:lnTo>
                  <a:pt x="0" y="21600"/>
                </a:lnTo>
                <a:lnTo>
                  <a:pt x="0" y="0"/>
                </a:lnTo>
                <a:close/>
              </a:path>
            </a:pathLst>
          </a:custGeom>
          <a:noFill/>
          <a:ln w="5715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43016" name="Line 8"/>
          <p:cNvSpPr>
            <a:spLocks noChangeShapeType="1"/>
          </p:cNvSpPr>
          <p:nvPr/>
        </p:nvSpPr>
        <p:spPr bwMode="auto">
          <a:xfrm flipV="1">
            <a:off x="5143500" y="2400300"/>
            <a:ext cx="4714875" cy="3581400"/>
          </a:xfrm>
          <a:prstGeom prst="line">
            <a:avLst/>
          </a:prstGeom>
          <a:noFill/>
          <a:ln w="44450">
            <a:solidFill>
              <a:schemeClr val="tx1"/>
            </a:solidFill>
            <a:round/>
            <a:headEnd type="none" w="lg" len="lg"/>
            <a:tailEnd type="triangle" w="lg" len="lg"/>
          </a:ln>
          <a:extLst>
            <a:ext uri="{909E8E84-426E-40DD-AFC4-6F175D3DCCD1}">
              <a14:hiddenFill xmlns:a14="http://schemas.microsoft.com/office/drawing/2010/main">
                <a:noFill/>
              </a14:hiddenFill>
            </a:ext>
          </a:extLst>
        </p:spPr>
        <p:txBody>
          <a:bodyPr/>
          <a:lstStyle/>
          <a:p>
            <a:endParaRPr lang="en-US" dirty="0"/>
          </a:p>
        </p:txBody>
      </p:sp>
      <p:sp>
        <p:nvSpPr>
          <p:cNvPr id="43017" name="Text Box 9"/>
          <p:cNvSpPr txBox="1">
            <a:spLocks noChangeArrowheads="1"/>
          </p:cNvSpPr>
          <p:nvPr/>
        </p:nvSpPr>
        <p:spPr bwMode="auto">
          <a:xfrm>
            <a:off x="857250" y="1257301"/>
            <a:ext cx="428625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endParaRPr lang="de-DE" altLang="en-US" sz="2800">
              <a:latin typeface="Times" pitchFamily="18" charset="0"/>
              <a:ea typeface="ＭＳ Ｐゴシック" pitchFamily="34" charset="-128"/>
            </a:endParaRPr>
          </a:p>
        </p:txBody>
      </p:sp>
      <p:sp>
        <p:nvSpPr>
          <p:cNvPr id="43018" name="Text Box 10"/>
          <p:cNvSpPr txBox="1">
            <a:spLocks noChangeArrowheads="1"/>
          </p:cNvSpPr>
          <p:nvPr/>
        </p:nvSpPr>
        <p:spPr bwMode="auto">
          <a:xfrm rot="-2527173">
            <a:off x="6756202" y="4257675"/>
            <a:ext cx="26574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latin typeface="Times" pitchFamily="18" charset="0"/>
                <a:ea typeface="ＭＳ Ｐゴシック" pitchFamily="34" charset="-128"/>
              </a:rPr>
              <a:t>De-Escalation</a:t>
            </a:r>
          </a:p>
        </p:txBody>
      </p:sp>
      <p:sp>
        <p:nvSpPr>
          <p:cNvPr id="43019" name="Line 11"/>
          <p:cNvSpPr>
            <a:spLocks noChangeShapeType="1"/>
          </p:cNvSpPr>
          <p:nvPr/>
        </p:nvSpPr>
        <p:spPr bwMode="auto">
          <a:xfrm flipV="1">
            <a:off x="5400675" y="2781300"/>
            <a:ext cx="4457700" cy="3429000"/>
          </a:xfrm>
          <a:prstGeom prst="line">
            <a:avLst/>
          </a:prstGeom>
          <a:noFill/>
          <a:ln w="44450">
            <a:solidFill>
              <a:schemeClr val="tx1"/>
            </a:solidFill>
            <a:round/>
            <a:headEnd type="triangle" w="lg" len="lg"/>
            <a:tailEnd type="none" w="lg" len="lg"/>
          </a:ln>
          <a:extLst>
            <a:ext uri="{909E8E84-426E-40DD-AFC4-6F175D3DCCD1}">
              <a14:hiddenFill xmlns:a14="http://schemas.microsoft.com/office/drawing/2010/main">
                <a:noFill/>
              </a14:hiddenFill>
            </a:ext>
          </a:extLst>
        </p:spPr>
        <p:txBody>
          <a:bodyPr/>
          <a:lstStyle/>
          <a:p>
            <a:endParaRPr lang="en-US" dirty="0"/>
          </a:p>
        </p:txBody>
      </p:sp>
      <p:sp>
        <p:nvSpPr>
          <p:cNvPr id="43020" name="Text Box 12"/>
          <p:cNvSpPr txBox="1">
            <a:spLocks noChangeArrowheads="1"/>
          </p:cNvSpPr>
          <p:nvPr/>
        </p:nvSpPr>
        <p:spPr bwMode="auto">
          <a:xfrm rot="-2445176">
            <a:off x="6000750" y="3238500"/>
            <a:ext cx="402907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latin typeface="Times" pitchFamily="18" charset="0"/>
                <a:ea typeface="ＭＳ Ｐゴシック" pitchFamily="34" charset="-128"/>
              </a:rPr>
              <a:t>Escalation</a:t>
            </a:r>
          </a:p>
        </p:txBody>
      </p:sp>
      <p:sp>
        <p:nvSpPr>
          <p:cNvPr id="43021" name="Text Box 13"/>
          <p:cNvSpPr txBox="1">
            <a:spLocks noChangeArrowheads="1"/>
          </p:cNvSpPr>
          <p:nvPr/>
        </p:nvSpPr>
        <p:spPr bwMode="auto">
          <a:xfrm>
            <a:off x="600075" y="5905500"/>
            <a:ext cx="2914650"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00FF00"/>
                </a:solidFill>
                <a:latin typeface="Times" pitchFamily="18" charset="0"/>
                <a:ea typeface="ＭＳ Ｐゴシック" pitchFamily="34" charset="-128"/>
              </a:rPr>
              <a:t>The “Grievance”</a:t>
            </a:r>
          </a:p>
        </p:txBody>
      </p:sp>
      <p:sp>
        <p:nvSpPr>
          <p:cNvPr id="43022" name="Text Box 14"/>
          <p:cNvSpPr txBox="1">
            <a:spLocks noChangeArrowheads="1"/>
          </p:cNvSpPr>
          <p:nvPr/>
        </p:nvSpPr>
        <p:spPr bwMode="auto">
          <a:xfrm>
            <a:off x="1714500" y="5021264"/>
            <a:ext cx="30003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FF00"/>
                </a:solidFill>
                <a:latin typeface="Times" pitchFamily="18" charset="0"/>
                <a:ea typeface="ＭＳ Ｐゴシック" pitchFamily="34" charset="-128"/>
              </a:rPr>
              <a:t>Violent Ideation</a:t>
            </a:r>
          </a:p>
        </p:txBody>
      </p:sp>
      <p:sp>
        <p:nvSpPr>
          <p:cNvPr id="43023" name="Text Box 15"/>
          <p:cNvSpPr txBox="1">
            <a:spLocks noChangeArrowheads="1"/>
          </p:cNvSpPr>
          <p:nvPr/>
        </p:nvSpPr>
        <p:spPr bwMode="auto">
          <a:xfrm>
            <a:off x="771525" y="4059239"/>
            <a:ext cx="4902399"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FF00"/>
                </a:solidFill>
                <a:latin typeface="Times" pitchFamily="18" charset="0"/>
                <a:ea typeface="ＭＳ Ｐゴシック" pitchFamily="34" charset="-128"/>
              </a:rPr>
              <a:t>Research &amp; Planning the Attack</a:t>
            </a:r>
          </a:p>
        </p:txBody>
      </p:sp>
      <p:sp>
        <p:nvSpPr>
          <p:cNvPr id="43024" name="Text Box 16"/>
          <p:cNvSpPr txBox="1">
            <a:spLocks noChangeArrowheads="1"/>
          </p:cNvSpPr>
          <p:nvPr/>
        </p:nvSpPr>
        <p:spPr bwMode="auto">
          <a:xfrm>
            <a:off x="3128725" y="3094037"/>
            <a:ext cx="48863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9900"/>
                </a:solidFill>
                <a:latin typeface="Times" pitchFamily="18" charset="0"/>
                <a:ea typeface="ＭＳ Ｐゴシック" pitchFamily="34" charset="-128"/>
              </a:rPr>
              <a:t>Pre-attack Preparation</a:t>
            </a:r>
          </a:p>
        </p:txBody>
      </p:sp>
      <p:sp>
        <p:nvSpPr>
          <p:cNvPr id="43025" name="Text Box 17"/>
          <p:cNvSpPr txBox="1">
            <a:spLocks noChangeArrowheads="1"/>
          </p:cNvSpPr>
          <p:nvPr/>
        </p:nvSpPr>
        <p:spPr bwMode="auto">
          <a:xfrm>
            <a:off x="4714875" y="2209800"/>
            <a:ext cx="31718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9900"/>
                </a:solidFill>
                <a:latin typeface="Times" pitchFamily="18" charset="0"/>
                <a:ea typeface="ＭＳ Ｐゴシック" pitchFamily="34" charset="-128"/>
              </a:rPr>
              <a:t>Probing &amp; Breaches</a:t>
            </a:r>
          </a:p>
        </p:txBody>
      </p:sp>
      <p:sp>
        <p:nvSpPr>
          <p:cNvPr id="43026" name="Text Box 18"/>
          <p:cNvSpPr txBox="1">
            <a:spLocks noChangeArrowheads="1"/>
          </p:cNvSpPr>
          <p:nvPr/>
        </p:nvSpPr>
        <p:spPr bwMode="auto">
          <a:xfrm>
            <a:off x="7715250" y="1333500"/>
            <a:ext cx="2143125" cy="42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200" dirty="0">
                <a:solidFill>
                  <a:srgbClr val="FF0000"/>
                </a:solidFill>
                <a:latin typeface="Times" pitchFamily="18" charset="0"/>
                <a:ea typeface="ＭＳ Ｐゴシック" pitchFamily="34" charset="-128"/>
              </a:rPr>
              <a:t>Attack</a:t>
            </a:r>
          </a:p>
        </p:txBody>
      </p:sp>
      <p:sp>
        <p:nvSpPr>
          <p:cNvPr id="43027" name="Text Box 19"/>
          <p:cNvSpPr txBox="1">
            <a:spLocks noChangeArrowheads="1"/>
          </p:cNvSpPr>
          <p:nvPr/>
        </p:nvSpPr>
        <p:spPr bwMode="auto">
          <a:xfrm rot="-2711451">
            <a:off x="8513565" y="1358870"/>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000" dirty="0">
                <a:latin typeface="Times" pitchFamily="18" charset="0"/>
                <a:ea typeface="ＭＳ Ｐゴシック" pitchFamily="34" charset="-128"/>
              </a:rPr>
              <a:t>final acts</a:t>
            </a:r>
          </a:p>
        </p:txBody>
      </p:sp>
      <p:sp>
        <p:nvSpPr>
          <p:cNvPr id="43028" name="AutoShape 20"/>
          <p:cNvSpPr>
            <a:spLocks noChangeArrowheads="1"/>
          </p:cNvSpPr>
          <p:nvPr/>
        </p:nvSpPr>
        <p:spPr bwMode="auto">
          <a:xfrm>
            <a:off x="8743950" y="1028700"/>
            <a:ext cx="685800" cy="533400"/>
          </a:xfrm>
          <a:prstGeom prst="irregularSeal1">
            <a:avLst/>
          </a:prstGeom>
          <a:solidFill>
            <a:srgbClr val="FF0000"/>
          </a:solidFill>
          <a:ln w="9525">
            <a:solidFill>
              <a:schemeClr val="tx1"/>
            </a:solidFill>
            <a:miter lim="800000"/>
            <a:headEnd/>
            <a:tailEnd/>
          </a:ln>
        </p:spPr>
        <p:txBody>
          <a:bodyPr wrap="none" anchor="ct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spcBef>
                <a:spcPct val="0"/>
              </a:spcBef>
              <a:buClrTx/>
              <a:buFontTx/>
              <a:buNone/>
            </a:pPr>
            <a:endParaRPr lang="de-DE" altLang="en-US" sz="2800">
              <a:latin typeface="Times" pitchFamily="18" charset="0"/>
              <a:ea typeface="ＭＳ Ｐゴシック" pitchFamily="34" charset="-128"/>
            </a:endParaRPr>
          </a:p>
        </p:txBody>
      </p:sp>
      <p:sp>
        <p:nvSpPr>
          <p:cNvPr id="43029" name="Text Box 21"/>
          <p:cNvSpPr txBox="1">
            <a:spLocks noChangeArrowheads="1"/>
          </p:cNvSpPr>
          <p:nvPr/>
        </p:nvSpPr>
        <p:spPr bwMode="auto">
          <a:xfrm rot="-2711451">
            <a:off x="4496992" y="4456083"/>
            <a:ext cx="22860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eaLnBrk="1" hangingPunct="1">
              <a:spcBef>
                <a:spcPct val="50000"/>
              </a:spcBef>
              <a:buClrTx/>
              <a:buFontTx/>
              <a:buNone/>
            </a:pPr>
            <a:r>
              <a:rPr lang="en-US" altLang="en-US" sz="2000" dirty="0">
                <a:latin typeface="Times" pitchFamily="18" charset="0"/>
                <a:ea typeface="ＭＳ Ｐゴシック" pitchFamily="34" charset="-128"/>
              </a:rPr>
              <a:t>decision</a:t>
            </a:r>
          </a:p>
        </p:txBody>
      </p:sp>
      <p:sp>
        <p:nvSpPr>
          <p:cNvPr id="43030" name="Text Box 22"/>
          <p:cNvSpPr txBox="1">
            <a:spLocks noChangeArrowheads="1"/>
          </p:cNvSpPr>
          <p:nvPr/>
        </p:nvSpPr>
        <p:spPr bwMode="auto">
          <a:xfrm>
            <a:off x="1397041" y="1088039"/>
            <a:ext cx="6858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tx2"/>
              </a:buClr>
              <a:buChar char="•"/>
              <a:defRPr sz="3200">
                <a:solidFill>
                  <a:schemeClr val="tx1"/>
                </a:solidFill>
                <a:latin typeface="Arial" pitchFamily="34" charset="0"/>
              </a:defRPr>
            </a:lvl1pPr>
            <a:lvl2pPr marL="742950" indent="-285750">
              <a:spcBef>
                <a:spcPct val="20000"/>
              </a:spcBef>
              <a:buChar char="–"/>
              <a:defRPr sz="2800">
                <a:solidFill>
                  <a:schemeClr val="tx1"/>
                </a:solidFill>
                <a:latin typeface="Arial" pitchFamily="34" charset="0"/>
              </a:defRPr>
            </a:lvl2pPr>
            <a:lvl3pPr marL="1143000" indent="-228600">
              <a:spcBef>
                <a:spcPct val="20000"/>
              </a:spcBef>
              <a:buClr>
                <a:schemeClr val="tx2"/>
              </a:buClr>
              <a:buChar char="•"/>
              <a:defRPr sz="2400">
                <a:solidFill>
                  <a:schemeClr val="tx1"/>
                </a:solidFill>
                <a:latin typeface="Arial" pitchFamily="34" charset="0"/>
              </a:defRPr>
            </a:lvl3pPr>
            <a:lvl4pPr marL="1600200" indent="-228600">
              <a:spcBef>
                <a:spcPct val="20000"/>
              </a:spcBef>
              <a:buChar char="–"/>
              <a:defRPr sz="2000">
                <a:solidFill>
                  <a:schemeClr val="tx1"/>
                </a:solidFill>
                <a:latin typeface="Arial" pitchFamily="34" charset="0"/>
              </a:defRPr>
            </a:lvl4pPr>
            <a:lvl5pPr marL="2057400" indent="-228600">
              <a:spcBef>
                <a:spcPct val="20000"/>
              </a:spcBef>
              <a:buClr>
                <a:schemeClr val="tx2"/>
              </a:buClr>
              <a:buChar char="•"/>
              <a:defRPr sz="2000">
                <a:solidFill>
                  <a:schemeClr val="tx1"/>
                </a:solidFill>
                <a:latin typeface="Arial" pitchFamily="34" charset="0"/>
              </a:defRPr>
            </a:lvl5pPr>
            <a:lvl6pPr marL="2514600" indent="-228600" eaLnBrk="0" fontAlgn="base" hangingPunct="0">
              <a:spcBef>
                <a:spcPct val="20000"/>
              </a:spcBef>
              <a:spcAft>
                <a:spcPct val="0"/>
              </a:spcAft>
              <a:buClr>
                <a:schemeClr val="tx2"/>
              </a:buClr>
              <a:buChar char="•"/>
              <a:defRPr sz="2000">
                <a:solidFill>
                  <a:schemeClr val="tx1"/>
                </a:solidFill>
                <a:latin typeface="Arial" pitchFamily="34" charset="0"/>
              </a:defRPr>
            </a:lvl6pPr>
            <a:lvl7pPr marL="2971800" indent="-228600" eaLnBrk="0" fontAlgn="base" hangingPunct="0">
              <a:spcBef>
                <a:spcPct val="20000"/>
              </a:spcBef>
              <a:spcAft>
                <a:spcPct val="0"/>
              </a:spcAft>
              <a:buClr>
                <a:schemeClr val="tx2"/>
              </a:buClr>
              <a:buChar char="•"/>
              <a:defRPr sz="2000">
                <a:solidFill>
                  <a:schemeClr val="tx1"/>
                </a:solidFill>
                <a:latin typeface="Arial" pitchFamily="34" charset="0"/>
              </a:defRPr>
            </a:lvl7pPr>
            <a:lvl8pPr marL="3429000" indent="-228600" eaLnBrk="0" fontAlgn="base" hangingPunct="0">
              <a:spcBef>
                <a:spcPct val="20000"/>
              </a:spcBef>
              <a:spcAft>
                <a:spcPct val="0"/>
              </a:spcAft>
              <a:buClr>
                <a:schemeClr val="tx2"/>
              </a:buClr>
              <a:buChar char="•"/>
              <a:defRPr sz="2000">
                <a:solidFill>
                  <a:schemeClr val="tx1"/>
                </a:solidFill>
                <a:latin typeface="Arial" pitchFamily="34" charset="0"/>
              </a:defRPr>
            </a:lvl8pPr>
            <a:lvl9pPr marL="3886200" indent="-228600" eaLnBrk="0" fontAlgn="base" hangingPunct="0">
              <a:spcBef>
                <a:spcPct val="20000"/>
              </a:spcBef>
              <a:spcAft>
                <a:spcPct val="0"/>
              </a:spcAft>
              <a:buClr>
                <a:schemeClr val="tx2"/>
              </a:buClr>
              <a:buChar char="•"/>
              <a:defRPr sz="2000">
                <a:solidFill>
                  <a:schemeClr val="tx1"/>
                </a:solidFill>
                <a:latin typeface="Arial" pitchFamily="34" charset="0"/>
              </a:defRPr>
            </a:lvl9pPr>
          </a:lstStyle>
          <a:p>
            <a:pPr algn="ctr" eaLnBrk="1" hangingPunct="1">
              <a:spcBef>
                <a:spcPct val="15000"/>
              </a:spcBef>
              <a:buClrTx/>
              <a:buFontTx/>
              <a:buNone/>
            </a:pPr>
            <a:r>
              <a:rPr lang="en-US" altLang="en-US" sz="900" i="1" dirty="0">
                <a:solidFill>
                  <a:srgbClr val="FFFF00"/>
                </a:solidFill>
                <a:latin typeface="+mn-lt"/>
                <a:ea typeface="ＭＳ Ｐゴシック" pitchFamily="34" charset="-128"/>
              </a:rPr>
              <a:t>Adapted with permission from F.S. Calhoun and S.W. Weston (2003). Contemporary threat management: A practical guide for identifying, assessing and managing individuals of violent intent.  ©  2003 F.S. Calhoun and S.W. Weston. All rights reserved.</a:t>
            </a:r>
          </a:p>
        </p:txBody>
      </p:sp>
      <p:sp>
        <p:nvSpPr>
          <p:cNvPr id="3" name="Footer Placeholder 2"/>
          <p:cNvSpPr>
            <a:spLocks noGrp="1"/>
          </p:cNvSpPr>
          <p:nvPr>
            <p:ph type="ftr" sz="quarter" idx="12"/>
          </p:nvPr>
        </p:nvSpPr>
        <p:spPr>
          <a:xfrm>
            <a:off x="3848100" y="6191249"/>
            <a:ext cx="3257550" cy="476250"/>
          </a:xfrm>
        </p:spPr>
        <p:txBody>
          <a:bodyPr/>
          <a:lstStyle/>
          <a:p>
            <a:pPr>
              <a:defRPr/>
            </a:pPr>
            <a:r>
              <a:rPr lang="en-US" dirty="0"/>
              <a:t>Nassau County, BOCES 9/23/22 &amp; 10/13/22</a:t>
            </a:r>
          </a:p>
        </p:txBody>
      </p:sp>
    </p:spTree>
    <p:extLst>
      <p:ext uri="{BB962C8B-B14F-4D97-AF65-F5344CB8AC3E}">
        <p14:creationId xmlns:p14="http://schemas.microsoft.com/office/powerpoint/2010/main" val="30362639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1FC31-16F3-4FED-9ED8-92C33102F09C}"/>
              </a:ext>
            </a:extLst>
          </p:cNvPr>
          <p:cNvSpPr>
            <a:spLocks noGrp="1"/>
          </p:cNvSpPr>
          <p:nvPr>
            <p:ph type="title"/>
          </p:nvPr>
        </p:nvSpPr>
        <p:spPr/>
        <p:txBody>
          <a:bodyPr/>
          <a:lstStyle/>
          <a:p>
            <a:r>
              <a:rPr lang="en-US" dirty="0">
                <a:solidFill>
                  <a:srgbClr val="FFFF00"/>
                </a:solidFill>
              </a:rPr>
              <a:t>Grievance</a:t>
            </a:r>
          </a:p>
        </p:txBody>
      </p:sp>
      <p:sp>
        <p:nvSpPr>
          <p:cNvPr id="3" name="Content Placeholder 2">
            <a:extLst>
              <a:ext uri="{FF2B5EF4-FFF2-40B4-BE49-F238E27FC236}">
                <a16:creationId xmlns:a16="http://schemas.microsoft.com/office/drawing/2014/main" id="{B318C10E-D310-4894-96F5-7707ECC0FFCF}"/>
              </a:ext>
            </a:extLst>
          </p:cNvPr>
          <p:cNvSpPr>
            <a:spLocks noGrp="1"/>
          </p:cNvSpPr>
          <p:nvPr>
            <p:ph idx="1"/>
          </p:nvPr>
        </p:nvSpPr>
        <p:spPr>
          <a:xfrm>
            <a:off x="514350" y="1427336"/>
            <a:ext cx="9258300" cy="4525963"/>
          </a:xfrm>
        </p:spPr>
        <p:txBody>
          <a:bodyPr/>
          <a:lstStyle/>
          <a:p>
            <a:r>
              <a:rPr lang="en-US" b="1" dirty="0">
                <a:solidFill>
                  <a:srgbClr val="FFFF00"/>
                </a:solidFill>
                <a:ea typeface="Times New Roman" panose="02020603050405020304" pitchFamily="18" charset="0"/>
              </a:rPr>
              <a:t>Loss</a:t>
            </a:r>
          </a:p>
          <a:p>
            <a:r>
              <a:rPr lang="en-US" b="1" dirty="0">
                <a:solidFill>
                  <a:srgbClr val="FFFF00"/>
                </a:solidFill>
                <a:ea typeface="Times New Roman" panose="02020603050405020304" pitchFamily="18" charset="0"/>
              </a:rPr>
              <a:t>Humiliation</a:t>
            </a:r>
          </a:p>
          <a:p>
            <a:r>
              <a:rPr lang="en-US" b="1" dirty="0">
                <a:solidFill>
                  <a:srgbClr val="FFFF00"/>
                </a:solidFill>
                <a:ea typeface="Times New Roman" panose="02020603050405020304" pitchFamily="18" charset="0"/>
              </a:rPr>
              <a:t>Anger</a:t>
            </a:r>
          </a:p>
          <a:p>
            <a:r>
              <a:rPr lang="en-US" b="1" dirty="0">
                <a:solidFill>
                  <a:srgbClr val="FFFF00"/>
                </a:solidFill>
                <a:ea typeface="Times New Roman" panose="02020603050405020304" pitchFamily="18" charset="0"/>
              </a:rPr>
              <a:t>Blame</a:t>
            </a:r>
            <a:br>
              <a:rPr lang="en-US" b="1" dirty="0">
                <a:solidFill>
                  <a:srgbClr val="FFFF00"/>
                </a:solidFill>
                <a:ea typeface="Times New Roman" panose="02020603050405020304" pitchFamily="18" charset="0"/>
              </a:rPr>
            </a:br>
            <a:endParaRPr lang="en-US" dirty="0"/>
          </a:p>
        </p:txBody>
      </p:sp>
      <p:sp>
        <p:nvSpPr>
          <p:cNvPr id="4" name="Footer Placeholder 3">
            <a:extLst>
              <a:ext uri="{FF2B5EF4-FFF2-40B4-BE49-F238E27FC236}">
                <a16:creationId xmlns:a16="http://schemas.microsoft.com/office/drawing/2014/main" id="{E07CE64D-E744-4FD6-BE3F-8158D072815C}"/>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282793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Fixation</a:t>
            </a:r>
            <a:r>
              <a:rPr lang="en-US" b="1" dirty="0">
                <a:solidFill>
                  <a:srgbClr val="FFFF00"/>
                </a:solidFill>
                <a:effectLst/>
                <a:latin typeface="+mn-lt"/>
              </a:rPr>
              <a:t> warning behavior</a:t>
            </a:r>
            <a:r>
              <a:rPr lang="en-US" b="1" dirty="0">
                <a:solidFill>
                  <a:srgbClr val="FFFF00"/>
                </a:solidFill>
                <a:latin typeface="+mn-lt"/>
              </a:rPr>
              <a:t> </a:t>
            </a:r>
          </a:p>
        </p:txBody>
      </p:sp>
      <p:sp>
        <p:nvSpPr>
          <p:cNvPr id="51203" name="Rectangle 3"/>
          <p:cNvSpPr>
            <a:spLocks noGrp="1" noChangeArrowheads="1"/>
          </p:cNvSpPr>
          <p:nvPr>
            <p:ph type="body" idx="1"/>
          </p:nvPr>
        </p:nvSpPr>
        <p:spPr>
          <a:xfrm>
            <a:off x="0" y="2209800"/>
            <a:ext cx="9515475" cy="5105400"/>
          </a:xfrm>
        </p:spPr>
        <p:txBody>
          <a:bodyPr/>
          <a:lstStyle/>
          <a:p>
            <a:pPr lvl="2" eaLnBrk="1" hangingPunct="1">
              <a:lnSpc>
                <a:spcPct val="90000"/>
              </a:lnSpc>
              <a:buFontTx/>
              <a:buNone/>
            </a:pPr>
            <a:r>
              <a:rPr lang="en-US" altLang="en-US" b="1" dirty="0">
                <a:solidFill>
                  <a:srgbClr val="FFFF00"/>
                </a:solidFill>
                <a:latin typeface="+mn-lt"/>
              </a:rPr>
              <a:t>	Any behavior that indicates an increasingly pathological preoccupation with a person or a cause (Mullen et al., 2009).  It is measured by: a) increasing perseveration on the person or cause; b) increasingly strident opinion; c) increasingly negative characterization of the object of fixation; d) impact on the family of the object of fixation, if present and aware; e) angry emotional undertone.  It typically causes deterioration of social and occupational functioning.</a:t>
            </a:r>
          </a:p>
          <a:p>
            <a:pPr eaLnBrk="1" hangingPunct="1">
              <a:lnSpc>
                <a:spcPct val="90000"/>
              </a:lnSpc>
              <a:buFontTx/>
              <a:buNone/>
            </a:pPr>
            <a:endParaRPr lang="en-US" altLang="en-US" b="1" dirty="0">
              <a:solidFill>
                <a:srgbClr val="FFFF00"/>
              </a:solidFill>
              <a:latin typeface="+mn-lt"/>
            </a:endParaRPr>
          </a:p>
          <a:p>
            <a:pPr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9883987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defRPr/>
            </a:pPr>
            <a:r>
              <a:rPr lang="en-US" b="1" u="sng" dirty="0">
                <a:solidFill>
                  <a:srgbClr val="FFFF00"/>
                </a:solidFill>
                <a:effectLst/>
                <a:latin typeface="+mn-lt"/>
              </a:rPr>
              <a:t>Identification</a:t>
            </a:r>
            <a:r>
              <a:rPr lang="en-US" b="1" dirty="0">
                <a:solidFill>
                  <a:srgbClr val="FFFF00"/>
                </a:solidFill>
                <a:effectLst/>
                <a:latin typeface="+mn-lt"/>
              </a:rPr>
              <a:t> warning behavior</a:t>
            </a:r>
            <a:r>
              <a:rPr lang="en-US" b="1" dirty="0">
                <a:solidFill>
                  <a:srgbClr val="FFFF00"/>
                </a:solidFill>
                <a:latin typeface="+mn-lt"/>
              </a:rPr>
              <a:t> </a:t>
            </a:r>
          </a:p>
        </p:txBody>
      </p:sp>
      <p:sp>
        <p:nvSpPr>
          <p:cNvPr id="53251" name="Rectangle 3"/>
          <p:cNvSpPr>
            <a:spLocks noGrp="1" noChangeArrowheads="1"/>
          </p:cNvSpPr>
          <p:nvPr>
            <p:ph type="body" idx="1"/>
          </p:nvPr>
        </p:nvSpPr>
        <p:spPr>
          <a:xfrm>
            <a:off x="0" y="1981200"/>
            <a:ext cx="9515475" cy="5105400"/>
          </a:xfrm>
        </p:spPr>
        <p:txBody>
          <a:bodyPr/>
          <a:lstStyle/>
          <a:p>
            <a:pPr lvl="2" eaLnBrk="1" hangingPunct="1">
              <a:buFontTx/>
              <a:buNone/>
            </a:pPr>
            <a:r>
              <a:rPr lang="en-US" altLang="en-US" b="1" dirty="0">
                <a:solidFill>
                  <a:srgbClr val="FFFF00"/>
                </a:solidFill>
                <a:latin typeface="+mn-lt"/>
              </a:rPr>
              <a:t>	Any behavior that indicates a psychological desire to be a “</a:t>
            </a:r>
            <a:r>
              <a:rPr lang="en-US" altLang="de-DE" b="1" dirty="0">
                <a:solidFill>
                  <a:srgbClr val="FFFF00"/>
                </a:solidFill>
                <a:latin typeface="+mn-lt"/>
                <a:ea typeface="ヒラギノ角ゴ ProN W3" pitchFamily="1" charset="-128"/>
              </a:rPr>
              <a:t>p</a:t>
            </a:r>
            <a:r>
              <a:rPr lang="en-US" altLang="en-US" b="1" dirty="0">
                <a:solidFill>
                  <a:srgbClr val="FFFF00"/>
                </a:solidFill>
                <a:latin typeface="+mn-lt"/>
              </a:rPr>
              <a:t>seudocommando” (Dietz, 1986; Knoll, 2010), have a </a:t>
            </a:r>
            <a:r>
              <a:rPr lang="en-US" altLang="de-DE" b="1" dirty="0">
                <a:solidFill>
                  <a:srgbClr val="FFFF00"/>
                </a:solidFill>
                <a:latin typeface="+mn-lt"/>
                <a:ea typeface="ヒラギノ角ゴ ProN W3" pitchFamily="1" charset="-128"/>
              </a:rPr>
              <a:t>“w</a:t>
            </a:r>
            <a:r>
              <a:rPr lang="en-US" altLang="en-US" b="1" dirty="0">
                <a:solidFill>
                  <a:srgbClr val="FFFF00"/>
                </a:solidFill>
                <a:latin typeface="+mn-lt"/>
              </a:rPr>
              <a:t>arrior mentality” (Hempel et al., 1999), closely associate with weapons or other military or law enforcement paraphernalia, identify with previous attackers or assassins, or to identify oneself as an agent to advance a particular cause or belief system.</a:t>
            </a:r>
          </a:p>
          <a:p>
            <a:pPr lvl="2" eaLnBrk="1" hangingPunct="1">
              <a:buFontTx/>
              <a:buNone/>
            </a:pPr>
            <a:endParaRPr lang="en-US" altLang="en-US" b="1" dirty="0">
              <a:solidFill>
                <a:srgbClr val="FFFF00"/>
              </a:solidFill>
              <a:latin typeface="+mn-lt"/>
            </a:endParaRPr>
          </a:p>
          <a:p>
            <a:pPr lvl="2" eaLnBrk="1" hangingPunct="1">
              <a:buFontTx/>
              <a:buNone/>
            </a:pPr>
            <a:r>
              <a:rPr lang="en-US" altLang="en-US" b="1" dirty="0">
                <a:solidFill>
                  <a:srgbClr val="FFFF00"/>
                </a:solidFill>
                <a:latin typeface="+mn-lt"/>
              </a:rPr>
              <a:t>“A fanatic is never discouraged by the impossibility of his righteous mission.”</a:t>
            </a: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76951276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solidFill>
                  <a:srgbClr val="FFFF00"/>
                </a:solidFill>
              </a:rPr>
              <a:t>Characteristics of Identification</a:t>
            </a:r>
            <a:br>
              <a:rPr lang="en-US" sz="2800" b="1" dirty="0">
                <a:solidFill>
                  <a:srgbClr val="FFFF00"/>
                </a:solidFill>
              </a:rPr>
            </a:br>
            <a:r>
              <a:rPr lang="en-US" sz="2800" b="1" dirty="0">
                <a:solidFill>
                  <a:srgbClr val="FFFF00"/>
                </a:solidFill>
              </a:rPr>
              <a:t>Meloy, Mohandie, Knoll &amp; Hoffman, 2015</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Pseudo-commando</a:t>
            </a:r>
          </a:p>
          <a:p>
            <a:pPr marL="514350" indent="-514350">
              <a:buFont typeface="+mj-lt"/>
              <a:buAutoNum type="arabicPeriod"/>
            </a:pPr>
            <a:r>
              <a:rPr lang="en-US" b="1" dirty="0">
                <a:solidFill>
                  <a:srgbClr val="FFFF00"/>
                </a:solidFill>
              </a:rPr>
              <a:t>Warrior mentality</a:t>
            </a:r>
          </a:p>
          <a:p>
            <a:pPr marL="514350" indent="-514350">
              <a:buFont typeface="+mj-lt"/>
              <a:buAutoNum type="arabicPeriod"/>
            </a:pPr>
            <a:r>
              <a:rPr lang="en-US" b="1" dirty="0">
                <a:solidFill>
                  <a:srgbClr val="FFFF00"/>
                </a:solidFill>
              </a:rPr>
              <a:t>Close association with weaponry, law enforcement, military paraphernalia</a:t>
            </a:r>
          </a:p>
          <a:p>
            <a:pPr marL="514350" indent="-514350">
              <a:buFont typeface="+mj-lt"/>
              <a:buAutoNum type="arabicPeriod"/>
            </a:pPr>
            <a:r>
              <a:rPr lang="en-US" b="1" dirty="0">
                <a:solidFill>
                  <a:srgbClr val="FFFF00"/>
                </a:solidFill>
              </a:rPr>
              <a:t>Identify with other attackers or assassins</a:t>
            </a:r>
          </a:p>
          <a:p>
            <a:pPr marL="514350" indent="-514350">
              <a:buFont typeface="+mj-lt"/>
              <a:buAutoNum type="arabicPeriod"/>
            </a:pPr>
            <a:r>
              <a:rPr lang="en-US" b="1" dirty="0">
                <a:solidFill>
                  <a:srgbClr val="FFFF00"/>
                </a:solidFill>
              </a:rPr>
              <a:t>Become an agent to advance a particular cause or belief system</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856806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Weapon Access and Background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What is the subject’s familiarity with weapons?</a:t>
            </a:r>
          </a:p>
          <a:p>
            <a:pPr>
              <a:buFont typeface="Wingdings" panose="05000000000000000000" pitchFamily="2" charset="2"/>
              <a:buChar char="Ø"/>
            </a:pPr>
            <a:r>
              <a:rPr lang="en-US" b="1" dirty="0">
                <a:solidFill>
                  <a:srgbClr val="FFFF00"/>
                </a:solidFill>
              </a:rPr>
              <a:t>Do they possess weapons?</a:t>
            </a:r>
          </a:p>
          <a:p>
            <a:pPr>
              <a:buFont typeface="Wingdings" panose="05000000000000000000" pitchFamily="2" charset="2"/>
              <a:buChar char="Ø"/>
            </a:pPr>
            <a:r>
              <a:rPr lang="en-US" b="1" dirty="0">
                <a:solidFill>
                  <a:srgbClr val="FFFF00"/>
                </a:solidFill>
              </a:rPr>
              <a:t>Do they seek out weapons?</a:t>
            </a:r>
          </a:p>
          <a:p>
            <a:pPr>
              <a:buFont typeface="Wingdings" panose="05000000000000000000" pitchFamily="2" charset="2"/>
              <a:buChar char="Ø"/>
            </a:pPr>
            <a:r>
              <a:rPr lang="en-US" b="1" dirty="0">
                <a:solidFill>
                  <a:srgbClr val="FFFF00"/>
                </a:solidFill>
              </a:rPr>
              <a:t>Frequency of attending gun shows</a:t>
            </a:r>
          </a:p>
          <a:p>
            <a:pPr>
              <a:buFont typeface="Wingdings" panose="05000000000000000000" pitchFamily="2" charset="2"/>
              <a:buChar char="Ø"/>
            </a:pPr>
            <a:r>
              <a:rPr lang="en-US" b="1" dirty="0">
                <a:solidFill>
                  <a:srgbClr val="FFFF00"/>
                </a:solidFill>
              </a:rPr>
              <a:t>Do they collect/stockpile ammunition</a:t>
            </a:r>
          </a:p>
          <a:p>
            <a:pPr>
              <a:buFont typeface="Wingdings" panose="05000000000000000000" pitchFamily="2" charset="2"/>
              <a:buChar char="Ø"/>
            </a:pPr>
            <a:r>
              <a:rPr lang="en-US" b="1" dirty="0">
                <a:solidFill>
                  <a:srgbClr val="FFFF00"/>
                </a:solidFill>
              </a:rPr>
              <a:t>Do they carry/conceal weapons?</a:t>
            </a:r>
          </a:p>
          <a:p>
            <a:pPr>
              <a:buFont typeface="Wingdings" panose="05000000000000000000" pitchFamily="2" charset="2"/>
              <a:buChar char="Ø"/>
            </a:pPr>
            <a:r>
              <a:rPr lang="en-US" b="1" dirty="0">
                <a:solidFill>
                  <a:srgbClr val="FFFF00"/>
                </a:solidFill>
              </a:rPr>
              <a:t>Have they made recent purchases?</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89793262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Weapon Access and Background</a:t>
            </a: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Internet searches for weapons?</a:t>
            </a:r>
          </a:p>
          <a:p>
            <a:pPr>
              <a:buFont typeface="Wingdings" panose="05000000000000000000" pitchFamily="2" charset="2"/>
              <a:buChar char="Ø"/>
            </a:pPr>
            <a:r>
              <a:rPr lang="en-US" b="1" dirty="0">
                <a:solidFill>
                  <a:srgbClr val="FFFF00"/>
                </a:solidFill>
              </a:rPr>
              <a:t>Does the subject of interest purchase parts from internet sites “swap meet” sites; etc., craigslist</a:t>
            </a:r>
          </a:p>
          <a:p>
            <a:pPr>
              <a:buFont typeface="Wingdings" panose="05000000000000000000" pitchFamily="2" charset="2"/>
              <a:buChar char="Ø"/>
            </a:pPr>
            <a:r>
              <a:rPr lang="en-US" b="1" dirty="0">
                <a:solidFill>
                  <a:srgbClr val="FFFF00"/>
                </a:solidFill>
              </a:rPr>
              <a:t>Is the person purchasing attire/clothing related to identification or “pseudo-commando” goals</a:t>
            </a:r>
          </a:p>
          <a:p>
            <a:pPr>
              <a:buFont typeface="Wingdings" panose="05000000000000000000" pitchFamily="2" charset="2"/>
              <a:buChar char="Ø"/>
            </a:pPr>
            <a:r>
              <a:rPr lang="en-US" b="1" dirty="0">
                <a:solidFill>
                  <a:srgbClr val="FFFF00"/>
                </a:solidFill>
              </a:rPr>
              <a:t>Does the subject of interest have relatives who possess guns?</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451260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Novel aggression</a:t>
            </a:r>
            <a:r>
              <a:rPr lang="en-US" altLang="en-US" b="1" dirty="0">
                <a:solidFill>
                  <a:srgbClr val="FFFF00"/>
                </a:solidFill>
                <a:effectLst/>
                <a:latin typeface="+mn-lt"/>
              </a:rPr>
              <a:t> warning behavior</a:t>
            </a:r>
          </a:p>
        </p:txBody>
      </p:sp>
      <p:sp>
        <p:nvSpPr>
          <p:cNvPr id="56323" name="Rectangle 3"/>
          <p:cNvSpPr>
            <a:spLocks noGrp="1" noChangeArrowheads="1"/>
          </p:cNvSpPr>
          <p:nvPr>
            <p:ph type="body" idx="1"/>
          </p:nvPr>
        </p:nvSpPr>
        <p:spPr>
          <a:xfrm>
            <a:off x="0" y="2209800"/>
            <a:ext cx="9515475" cy="5105400"/>
          </a:xfrm>
        </p:spPr>
        <p:txBody>
          <a:bodyPr/>
          <a:lstStyle/>
          <a:p>
            <a:pPr lvl="2" eaLnBrk="1" hangingPunct="1">
              <a:lnSpc>
                <a:spcPct val="90000"/>
              </a:lnSpc>
              <a:buFontTx/>
              <a:buNone/>
            </a:pPr>
            <a:r>
              <a:rPr lang="en-US" altLang="en-US" b="1" dirty="0">
                <a:solidFill>
                  <a:srgbClr val="FFFF00"/>
                </a:solidFill>
                <a:latin typeface="+mn-lt"/>
              </a:rPr>
              <a:t> 	An act of violence which appears unrelated to any targeted violence pathway warning behavior which is committed for the first time.  Such behaviors may be utilized to test the </a:t>
            </a:r>
            <a:r>
              <a:rPr lang="en-US" altLang="en-US" b="1" i="1" dirty="0">
                <a:solidFill>
                  <a:srgbClr val="FFFF00"/>
                </a:solidFill>
                <a:latin typeface="+mn-lt"/>
              </a:rPr>
              <a:t>ability </a:t>
            </a:r>
            <a:r>
              <a:rPr lang="en-US" altLang="en-US" b="1" dirty="0">
                <a:solidFill>
                  <a:srgbClr val="FFFF00"/>
                </a:solidFill>
                <a:latin typeface="+mn-lt"/>
              </a:rPr>
              <a:t>(de Becker, JACA) of the subject to actually do a violent act, may be a measure of </a:t>
            </a:r>
            <a:r>
              <a:rPr lang="en-US" altLang="en-US" b="1" i="1" dirty="0">
                <a:solidFill>
                  <a:srgbClr val="FFFF00"/>
                </a:solidFill>
                <a:latin typeface="+mn-lt"/>
              </a:rPr>
              <a:t>response</a:t>
            </a:r>
            <a:r>
              <a:rPr lang="en-US" altLang="en-US" b="1" dirty="0">
                <a:solidFill>
                  <a:srgbClr val="FFFF00"/>
                </a:solidFill>
                <a:latin typeface="+mn-lt"/>
              </a:rPr>
              <a:t> </a:t>
            </a:r>
            <a:r>
              <a:rPr lang="en-US" altLang="en-US" b="1" i="1" dirty="0">
                <a:solidFill>
                  <a:srgbClr val="FFFF00"/>
                </a:solidFill>
                <a:latin typeface="+mn-lt"/>
              </a:rPr>
              <a:t>tendency</a:t>
            </a:r>
            <a:r>
              <a:rPr lang="en-US" altLang="en-US" b="1" dirty="0">
                <a:solidFill>
                  <a:srgbClr val="FFFF00"/>
                </a:solidFill>
                <a:latin typeface="+mn-lt"/>
              </a:rPr>
              <a:t>, the motivation to act on the environment (Hull, 1952), a </a:t>
            </a:r>
            <a:r>
              <a:rPr lang="en-US" altLang="en-US" b="1" i="1" dirty="0">
                <a:solidFill>
                  <a:srgbClr val="FFFF00"/>
                </a:solidFill>
                <a:latin typeface="+mn-lt"/>
              </a:rPr>
              <a:t>behavioral tryout</a:t>
            </a:r>
            <a:r>
              <a:rPr lang="en-US" altLang="en-US" b="1" dirty="0">
                <a:solidFill>
                  <a:srgbClr val="FFFF00"/>
                </a:solidFill>
                <a:latin typeface="+mn-lt"/>
              </a:rPr>
              <a:t> (MacCulloch, Snowden, Wood &amp; Mills, 1983), or </a:t>
            </a:r>
            <a:r>
              <a:rPr lang="en-US" altLang="en-US" b="1" i="1" dirty="0">
                <a:solidFill>
                  <a:srgbClr val="FFFF00"/>
                </a:solidFill>
                <a:latin typeface="+mn-lt"/>
              </a:rPr>
              <a:t>proof</a:t>
            </a:r>
            <a:r>
              <a:rPr lang="en-US" altLang="en-US" b="1" dirty="0">
                <a:solidFill>
                  <a:srgbClr val="FFFF00"/>
                </a:solidFill>
                <a:latin typeface="+mn-lt"/>
              </a:rPr>
              <a:t> </a:t>
            </a:r>
            <a:r>
              <a:rPr lang="en-US" altLang="en-US" b="1" i="1" dirty="0">
                <a:solidFill>
                  <a:srgbClr val="FFFF00"/>
                </a:solidFill>
                <a:latin typeface="+mn-lt"/>
              </a:rPr>
              <a:t>of kill</a:t>
            </a:r>
            <a:r>
              <a:rPr lang="en-US" altLang="en-US" b="1" dirty="0">
                <a:solidFill>
                  <a:srgbClr val="FFFF00"/>
                </a:solidFill>
                <a:latin typeface="+mn-lt"/>
              </a:rPr>
              <a:t> (G. Deisinger, personal communication, 2011).</a:t>
            </a:r>
          </a:p>
          <a:p>
            <a:pPr lvl="2" eaLnBrk="1" hangingPunct="1">
              <a:lnSpc>
                <a:spcPct val="90000"/>
              </a:lnSpc>
              <a:buFontTx/>
              <a:buNone/>
            </a:pPr>
            <a:endParaRPr lang="en-US" altLang="en-US" b="1" dirty="0">
              <a:solidFill>
                <a:srgbClr val="FFFF00"/>
              </a:solidFill>
              <a:latin typeface="+mn-lt"/>
            </a:endParaRP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9961414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Elliot Rodger, July 2011</a:t>
            </a:r>
            <a:br>
              <a:rPr lang="en-US" b="1" dirty="0">
                <a:solidFill>
                  <a:srgbClr val="FFFF00"/>
                </a:solidFill>
              </a:rPr>
            </a:br>
            <a:r>
              <a:rPr lang="en-US" b="1" dirty="0">
                <a:solidFill>
                  <a:srgbClr val="FFFF00"/>
                </a:solidFill>
              </a:rPr>
              <a:t>Novel Aggression Possible</a:t>
            </a:r>
          </a:p>
        </p:txBody>
      </p:sp>
      <p:sp>
        <p:nvSpPr>
          <p:cNvPr id="3" name="Content Placeholder 2"/>
          <p:cNvSpPr>
            <a:spLocks noGrp="1"/>
          </p:cNvSpPr>
          <p:nvPr>
            <p:ph idx="1"/>
          </p:nvPr>
        </p:nvSpPr>
        <p:spPr/>
        <p:txBody>
          <a:bodyPr/>
          <a:lstStyle/>
          <a:p>
            <a:pPr marL="0" indent="0">
              <a:buNone/>
            </a:pPr>
            <a:r>
              <a:rPr lang="en-US" b="1" dirty="0">
                <a:solidFill>
                  <a:srgbClr val="FFFF00"/>
                </a:solidFill>
              </a:rPr>
              <a:t>July 2011 (quotes from Manifesto, “My Twisted World”)</a:t>
            </a:r>
          </a:p>
          <a:p>
            <a:pPr marL="0" indent="0">
              <a:buNone/>
            </a:pPr>
            <a:r>
              <a:rPr lang="en-US" sz="2800" b="1" dirty="0">
                <a:solidFill>
                  <a:srgbClr val="FFFF00"/>
                </a:solidFill>
              </a:rPr>
              <a:t>While in line at Starbucks he views a couple “kissing passionately.”</a:t>
            </a:r>
          </a:p>
          <a:p>
            <a:pPr marL="0" indent="0">
              <a:buNone/>
            </a:pPr>
            <a:r>
              <a:rPr lang="en-US" sz="2800" b="1" dirty="0">
                <a:solidFill>
                  <a:srgbClr val="FFFF00"/>
                </a:solidFill>
              </a:rPr>
              <a:t>Described himself as “livid with envious hatred.”</a:t>
            </a:r>
          </a:p>
          <a:p>
            <a:pPr marL="0" indent="0">
              <a:buNone/>
            </a:pPr>
            <a:r>
              <a:rPr lang="en-US" sz="2800" b="1" dirty="0">
                <a:solidFill>
                  <a:srgbClr val="FFFF00"/>
                </a:solidFill>
              </a:rPr>
              <a:t>Follows them to their car and splashed coffee all over them.</a:t>
            </a:r>
          </a:p>
          <a:p>
            <a:pPr marL="0" indent="0">
              <a:buNone/>
            </a:pPr>
            <a:r>
              <a:rPr lang="en-US" sz="2800" b="1" dirty="0">
                <a:solidFill>
                  <a:srgbClr val="FFFF00"/>
                </a:solidFill>
              </a:rPr>
              <a:t>Quickly ran away in fear/drove off, “shaking with rage-fueled </a:t>
            </a:r>
            <a:r>
              <a:rPr lang="fr-FR" sz="2800" b="1" dirty="0">
                <a:solidFill>
                  <a:srgbClr val="FFFF00"/>
                </a:solidFill>
              </a:rPr>
              <a:t>excitement . . .” (p. 87).</a:t>
            </a:r>
            <a:endParaRPr lang="en-US" sz="2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9834041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685800"/>
            <a:ext cx="9258300" cy="4525963"/>
          </a:xfrm>
        </p:spPr>
        <p:txBody>
          <a:bodyPr/>
          <a:lstStyle/>
          <a:p>
            <a:pPr marL="0" indent="0">
              <a:buNone/>
            </a:pPr>
            <a:r>
              <a:rPr lang="en-US" b="1" dirty="0">
                <a:solidFill>
                  <a:srgbClr val="FFFF00"/>
                </a:solidFill>
              </a:rPr>
              <a:t>“I had never struck back at my enemies before, and I felt a small sense of spiteful gratification for doing so . . . I wanted to do horrible things to that couple. I wanted to inflict pain on all young couples. It was around this point in my life that I realized I was capable of doing such things. I would happily do such things. I was capable of killing them, and I wanted to. I wanted to kill them slowly, to strip the skins off their flesh. . . . They deserve it.” (p. 87)</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0374230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Energy burst</a:t>
            </a:r>
            <a:r>
              <a:rPr lang="en-US" altLang="en-US" b="1" dirty="0">
                <a:solidFill>
                  <a:srgbClr val="FFFF00"/>
                </a:solidFill>
                <a:effectLst/>
                <a:latin typeface="+mn-lt"/>
              </a:rPr>
              <a:t> warning behavior</a:t>
            </a:r>
          </a:p>
        </p:txBody>
      </p:sp>
      <p:sp>
        <p:nvSpPr>
          <p:cNvPr id="62467" name="Rectangle 3"/>
          <p:cNvSpPr>
            <a:spLocks noGrp="1" noChangeArrowheads="1"/>
          </p:cNvSpPr>
          <p:nvPr>
            <p:ph type="body" idx="1"/>
          </p:nvPr>
        </p:nvSpPr>
        <p:spPr>
          <a:xfrm>
            <a:off x="0" y="2362200"/>
            <a:ext cx="9515475" cy="5105400"/>
          </a:xfrm>
        </p:spPr>
        <p:txBody>
          <a:bodyPr/>
          <a:lstStyle/>
          <a:p>
            <a:pPr lvl="2" eaLnBrk="1" hangingPunct="1">
              <a:lnSpc>
                <a:spcPct val="90000"/>
              </a:lnSpc>
              <a:buFontTx/>
              <a:buNone/>
            </a:pPr>
            <a:r>
              <a:rPr lang="en-US" altLang="en-US" b="1" dirty="0">
                <a:solidFill>
                  <a:srgbClr val="FFFF00"/>
                </a:solidFill>
                <a:latin typeface="+mn-lt"/>
              </a:rPr>
              <a:t>	An increase in the frequency or variety of any noted activities related to the target, even if the activities themselves are relatively innocuous, usually in the days or weeks before the attack (Odgers et al., 2009).</a:t>
            </a:r>
          </a:p>
          <a:p>
            <a:pPr lvl="2" eaLnBrk="1" hangingPunct="1">
              <a:lnSpc>
                <a:spcPct val="90000"/>
              </a:lnSpc>
              <a:buFontTx/>
              <a:buNone/>
            </a:pPr>
            <a:endParaRPr lang="en-US" altLang="en-US" b="1" dirty="0">
              <a:solidFill>
                <a:srgbClr val="FFFF00"/>
              </a:solidFill>
              <a:latin typeface="+mn-lt"/>
            </a:endParaRPr>
          </a:p>
          <a:p>
            <a:pPr lvl="2" eaLnBrk="1" hangingPunct="1">
              <a:lnSpc>
                <a:spcPct val="90000"/>
              </a:lnSpc>
              <a:buFontTx/>
              <a:buNone/>
            </a:pPr>
            <a:endParaRPr lang="en-US" altLang="en-US" b="1" dirty="0">
              <a:solidFill>
                <a:srgbClr val="FFFF00"/>
              </a:solidFill>
              <a:latin typeface="+mn-lt"/>
            </a:endParaRP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88599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685800" y="99924"/>
            <a:ext cx="8972550" cy="1200329"/>
          </a:xfrm>
          <a:noFill/>
        </p:spPr>
        <p:txBody>
          <a:bodyPr lIns="0" tIns="0" rIns="0" bIns="0">
            <a:spAutoFit/>
          </a:bodyPr>
          <a:lstStyle/>
          <a:p>
            <a:r>
              <a:rPr lang="en-US" altLang="en-US" sz="3900" b="1" dirty="0">
                <a:solidFill>
                  <a:srgbClr val="FFFF00"/>
                </a:solidFill>
                <a:effectLst/>
                <a:latin typeface="+mn-lt"/>
              </a:rPr>
              <a:t>Energy Burst Warning Behavior, </a:t>
            </a:r>
            <a:br>
              <a:rPr lang="en-US" altLang="en-US" sz="3900" b="1" dirty="0">
                <a:solidFill>
                  <a:srgbClr val="FFFF00"/>
                </a:solidFill>
                <a:effectLst/>
                <a:latin typeface="+mn-lt"/>
              </a:rPr>
            </a:br>
            <a:r>
              <a:rPr lang="en-US" altLang="en-US" sz="3900" b="1" dirty="0">
                <a:solidFill>
                  <a:srgbClr val="FFFF00"/>
                </a:solidFill>
                <a:effectLst/>
                <a:latin typeface="+mn-lt"/>
              </a:rPr>
              <a:t>January 7-8, 2011</a:t>
            </a:r>
          </a:p>
        </p:txBody>
      </p:sp>
      <p:sp>
        <p:nvSpPr>
          <p:cNvPr id="64515" name="Rectangle 3"/>
          <p:cNvSpPr>
            <a:spLocks noGrp="1" noChangeArrowheads="1"/>
          </p:cNvSpPr>
          <p:nvPr>
            <p:ph type="body" idx="4294967295"/>
          </p:nvPr>
        </p:nvSpPr>
        <p:spPr>
          <a:xfrm>
            <a:off x="1023343" y="1397000"/>
            <a:ext cx="8534995" cy="5576911"/>
          </a:xfrm>
        </p:spPr>
        <p:txBody>
          <a:bodyPr lIns="0" tIns="0" rIns="0" bIns="0">
            <a:spAutoFit/>
          </a:bodyPr>
          <a:lstStyle/>
          <a:p>
            <a:pPr marL="236538" indent="-236538"/>
            <a:r>
              <a:rPr lang="en-US" altLang="en-US" sz="2800" b="1" dirty="0">
                <a:solidFill>
                  <a:srgbClr val="FFFF00"/>
                </a:solidFill>
                <a:latin typeface="+mn-lt"/>
              </a:rPr>
              <a:t>Drops off 35 mm film at Walgreen’s evening of Jan. 7 before midnight</a:t>
            </a:r>
          </a:p>
          <a:p>
            <a:pPr marL="236538" indent="-236538"/>
            <a:r>
              <a:rPr lang="en-US" altLang="en-US" sz="2800" b="1" dirty="0">
                <a:solidFill>
                  <a:srgbClr val="FFFF00"/>
                </a:solidFill>
                <a:latin typeface="+mn-lt"/>
              </a:rPr>
              <a:t>Checks into Motel 6 shortly after midnight</a:t>
            </a:r>
          </a:p>
          <a:p>
            <a:pPr marL="236538" indent="-236538"/>
            <a:r>
              <a:rPr lang="en-US" altLang="en-US" sz="2800" b="1" dirty="0">
                <a:solidFill>
                  <a:srgbClr val="FFFF00"/>
                </a:solidFill>
                <a:latin typeface="+mn-lt"/>
              </a:rPr>
              <a:t>Searches web for “assassins” and “lethal injection”</a:t>
            </a:r>
          </a:p>
          <a:p>
            <a:pPr marL="236538" indent="-236538"/>
            <a:r>
              <a:rPr lang="en-US" altLang="en-US" sz="2800" b="1" dirty="0">
                <a:solidFill>
                  <a:srgbClr val="FFFF00"/>
                </a:solidFill>
                <a:latin typeface="+mn-lt"/>
              </a:rPr>
              <a:t>0219 picks up photos, makes a purchase</a:t>
            </a:r>
          </a:p>
          <a:p>
            <a:pPr marL="236538" indent="-236538"/>
            <a:r>
              <a:rPr lang="en-US" altLang="en-US" sz="2800" b="1" dirty="0">
                <a:solidFill>
                  <a:srgbClr val="FFFF00"/>
                </a:solidFill>
                <a:latin typeface="+mn-lt"/>
              </a:rPr>
              <a:t>Leaves telephone message with friend</a:t>
            </a:r>
          </a:p>
          <a:p>
            <a:pPr marL="236538" indent="-236538"/>
            <a:r>
              <a:rPr lang="en-US" altLang="en-US" sz="2800" b="1" dirty="0">
                <a:solidFill>
                  <a:srgbClr val="FFFF00"/>
                </a:solidFill>
                <a:latin typeface="+mn-lt"/>
              </a:rPr>
              <a:t>0412 posts to Myspace page photo of Glock 19 and words, “Goodbye friends.”</a:t>
            </a:r>
          </a:p>
          <a:p>
            <a:pPr marL="236538" indent="-236538"/>
            <a:r>
              <a:rPr lang="en-US" altLang="en-US" sz="2800" b="1" dirty="0">
                <a:solidFill>
                  <a:srgbClr val="FFFF00"/>
                </a:solidFill>
                <a:latin typeface="+mn-lt"/>
              </a:rPr>
              <a:t>0600 visits Walmart and Circle K stores</a:t>
            </a:r>
          </a:p>
          <a:p>
            <a:pPr marL="236538" indent="-236538"/>
            <a:endParaRPr lang="en-US" altLang="en-US" b="1" dirty="0">
              <a:solidFill>
                <a:srgbClr val="FFFF00"/>
              </a:solidFill>
              <a:latin typeface="+mn-lt"/>
            </a:endParaRPr>
          </a:p>
          <a:p>
            <a:pPr marL="236538" indent="-236538"/>
            <a:endParaRPr lang="en-US" altLang="en-US"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04423087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idx="4294967295"/>
          </p:nvPr>
        </p:nvSpPr>
        <p:spPr>
          <a:xfrm>
            <a:off x="657225" y="101184"/>
            <a:ext cx="8972550" cy="677108"/>
          </a:xfrm>
          <a:noFill/>
        </p:spPr>
        <p:txBody>
          <a:bodyPr lIns="0" tIns="0" rIns="0" bIns="0">
            <a:spAutoFit/>
          </a:bodyPr>
          <a:lstStyle/>
          <a:p>
            <a:r>
              <a:rPr lang="en-US" altLang="en-US" b="1" dirty="0">
                <a:solidFill>
                  <a:srgbClr val="FFFF00"/>
                </a:solidFill>
                <a:effectLst/>
                <a:latin typeface="+mn-lt"/>
              </a:rPr>
              <a:t>Energy Burst (cont’d)</a:t>
            </a:r>
          </a:p>
        </p:txBody>
      </p:sp>
      <p:sp>
        <p:nvSpPr>
          <p:cNvPr id="65539" name="Rectangle 3"/>
          <p:cNvSpPr>
            <a:spLocks noGrp="1" noChangeArrowheads="1"/>
          </p:cNvSpPr>
          <p:nvPr>
            <p:ph type="body" idx="4294967295"/>
          </p:nvPr>
        </p:nvSpPr>
        <p:spPr>
          <a:xfrm>
            <a:off x="942976" y="1371601"/>
            <a:ext cx="8534996" cy="4226542"/>
          </a:xfrm>
        </p:spPr>
        <p:txBody>
          <a:bodyPr lIns="0" tIns="0" rIns="0" bIns="0">
            <a:spAutoFit/>
          </a:bodyPr>
          <a:lstStyle/>
          <a:p>
            <a:pPr marL="236538" indent="-236538"/>
            <a:r>
              <a:rPr lang="en-US" altLang="en-US" sz="2800" b="1" dirty="0">
                <a:solidFill>
                  <a:srgbClr val="FFFF00"/>
                </a:solidFill>
                <a:latin typeface="+mn-lt"/>
              </a:rPr>
              <a:t>Unable to purchase ammunition at first Walmart, purchases 9 mm full metal jacket ammo and diaper bag at 0727</a:t>
            </a:r>
          </a:p>
          <a:p>
            <a:pPr marL="236538" indent="-236538"/>
            <a:r>
              <a:rPr lang="en-US" altLang="en-US" sz="2800" b="1" dirty="0">
                <a:solidFill>
                  <a:srgbClr val="FFFF00"/>
                </a:solidFill>
                <a:latin typeface="+mn-lt"/>
              </a:rPr>
              <a:t>Stopped by police officer for running a red light</a:t>
            </a:r>
          </a:p>
          <a:p>
            <a:pPr marL="236538" indent="-236538"/>
            <a:r>
              <a:rPr lang="en-US" altLang="en-US" sz="2800" b="1" dirty="0">
                <a:solidFill>
                  <a:srgbClr val="FFFF00"/>
                </a:solidFill>
                <a:latin typeface="+mn-lt"/>
              </a:rPr>
              <a:t>Confronted by father at home, runs away</a:t>
            </a:r>
          </a:p>
          <a:p>
            <a:pPr marL="236538" indent="-236538"/>
            <a:r>
              <a:rPr lang="en-US" altLang="en-US" sz="2800" b="1" dirty="0">
                <a:solidFill>
                  <a:srgbClr val="FFFF00"/>
                </a:solidFill>
                <a:latin typeface="+mn-lt"/>
              </a:rPr>
              <a:t>Returns to Circle K, gets a cab, goes to supermarket where he insists on getting correct change for cab ride</a:t>
            </a:r>
          </a:p>
          <a:p>
            <a:pPr marL="236538" indent="-236538">
              <a:lnSpc>
                <a:spcPct val="90000"/>
              </a:lnSpc>
            </a:pPr>
            <a:endParaRPr lang="en-US" altLang="en-US" sz="2800" b="1" dirty="0">
              <a:solidFill>
                <a:srgbClr val="FFFF00"/>
              </a:solidFill>
              <a:latin typeface="+mn-lt"/>
            </a:endParaRPr>
          </a:p>
          <a:p>
            <a:pPr marL="236538" indent="-236538">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55539261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idx="4294967295"/>
          </p:nvPr>
        </p:nvSpPr>
        <p:spPr>
          <a:xfrm>
            <a:off x="514350" y="507584"/>
            <a:ext cx="9258300" cy="677108"/>
          </a:xfrm>
          <a:noFill/>
        </p:spPr>
        <p:txBody>
          <a:bodyPr lIns="0" tIns="0" rIns="0" bIns="0">
            <a:spAutoFit/>
          </a:bodyPr>
          <a:lstStyle/>
          <a:p>
            <a:r>
              <a:rPr lang="en-US" altLang="en-US" b="1" dirty="0">
                <a:solidFill>
                  <a:srgbClr val="FFFF00"/>
                </a:solidFill>
                <a:effectLst/>
                <a:latin typeface="+mn-lt"/>
              </a:rPr>
              <a:t>Energy Burst (cont.)</a:t>
            </a:r>
          </a:p>
        </p:txBody>
      </p:sp>
      <p:sp>
        <p:nvSpPr>
          <p:cNvPr id="66563" name="Rectangle 3"/>
          <p:cNvSpPr>
            <a:spLocks noGrp="1" noChangeArrowheads="1"/>
          </p:cNvSpPr>
          <p:nvPr>
            <p:ph type="body" idx="4294967295"/>
          </p:nvPr>
        </p:nvSpPr>
        <p:spPr>
          <a:xfrm>
            <a:off x="857251" y="1447800"/>
            <a:ext cx="8534996" cy="4567404"/>
          </a:xfrm>
        </p:spPr>
        <p:txBody>
          <a:bodyPr lIns="0" tIns="0" rIns="0" bIns="0">
            <a:spAutoFit/>
          </a:bodyPr>
          <a:lstStyle/>
          <a:p>
            <a:pPr marL="236538" indent="-236538"/>
            <a:r>
              <a:rPr lang="en-US" altLang="en-US" sz="2800" b="1" dirty="0">
                <a:solidFill>
                  <a:srgbClr val="FFFF00"/>
                </a:solidFill>
                <a:latin typeface="+mn-lt"/>
              </a:rPr>
              <a:t>Sixteen minutes later, opens fire at 10:10, killing 6 and wounding 13 people</a:t>
            </a:r>
          </a:p>
          <a:p>
            <a:pPr marL="236538" indent="-236538"/>
            <a:r>
              <a:rPr lang="en-US" altLang="en-US" sz="2800" b="1" dirty="0">
                <a:solidFill>
                  <a:srgbClr val="FFFF00"/>
                </a:solidFill>
                <a:latin typeface="+mn-lt"/>
              </a:rPr>
              <a:t>Tackled by 3 senior citizens when he attempts to reload</a:t>
            </a:r>
          </a:p>
          <a:p>
            <a:pPr marL="236538" indent="-236538"/>
            <a:r>
              <a:rPr lang="en-US" altLang="en-US" sz="2800" b="1" dirty="0">
                <a:solidFill>
                  <a:srgbClr val="FFFF00"/>
                </a:solidFill>
                <a:latin typeface="+mn-lt"/>
              </a:rPr>
              <a:t>Two photos released are Loughner holding a 9 mm Glock next to his crotch and buttocks while wearing a red G string</a:t>
            </a:r>
          </a:p>
          <a:p>
            <a:pPr marL="236538" indent="-236538"/>
            <a:r>
              <a:rPr lang="en-US" altLang="en-US" sz="2800" b="1" dirty="0">
                <a:solidFill>
                  <a:srgbClr val="FFFF00"/>
                </a:solidFill>
                <a:latin typeface="+mn-lt"/>
              </a:rPr>
              <a:t>Came to mass murder with 31 rounds in pistol, two 15 round magazines in pocket, buck knife, and his driver’s license, credit card, and money in a plastic bag</a:t>
            </a: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4336681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altLang="en-US" u="sng" dirty="0">
                <a:solidFill>
                  <a:srgbClr val="FFFF00"/>
                </a:solidFill>
                <a:effectLst/>
                <a:latin typeface="+mn-lt"/>
              </a:rPr>
              <a:t>Leakage</a:t>
            </a:r>
            <a:r>
              <a:rPr lang="en-US" altLang="en-US" dirty="0">
                <a:solidFill>
                  <a:srgbClr val="FFFF00"/>
                </a:solidFill>
                <a:effectLst/>
                <a:latin typeface="+mn-lt"/>
              </a:rPr>
              <a:t> warning behavior</a:t>
            </a:r>
          </a:p>
        </p:txBody>
      </p:sp>
      <p:sp>
        <p:nvSpPr>
          <p:cNvPr id="67587" name="Rectangle 3"/>
          <p:cNvSpPr>
            <a:spLocks noGrp="1" noChangeArrowheads="1"/>
          </p:cNvSpPr>
          <p:nvPr>
            <p:ph type="body" idx="1"/>
          </p:nvPr>
        </p:nvSpPr>
        <p:spPr>
          <a:xfrm>
            <a:off x="0" y="2362200"/>
            <a:ext cx="9515475" cy="5105400"/>
          </a:xfrm>
        </p:spPr>
        <p:txBody>
          <a:bodyPr/>
          <a:lstStyle/>
          <a:p>
            <a:pPr lvl="2" eaLnBrk="1" hangingPunct="1">
              <a:lnSpc>
                <a:spcPct val="90000"/>
              </a:lnSpc>
              <a:buFontTx/>
              <a:buNone/>
            </a:pPr>
            <a:r>
              <a:rPr lang="en-US" altLang="en-US" b="1" dirty="0">
                <a:solidFill>
                  <a:srgbClr val="FFFF00"/>
                </a:solidFill>
                <a:latin typeface="+mn-lt"/>
              </a:rPr>
              <a:t>	The communication to a third party of an intent to do harm to a target through an attack (Meloy &amp; O’Toole, </a:t>
            </a:r>
            <a:r>
              <a:rPr lang="en-US" altLang="en-US" b="1" u="sng" dirty="0">
                <a:solidFill>
                  <a:srgbClr val="FFFF00"/>
                </a:solidFill>
                <a:latin typeface="+mn-lt"/>
              </a:rPr>
              <a:t>Behavioral Sciences and the Law</a:t>
            </a:r>
            <a:r>
              <a:rPr lang="en-US" altLang="en-US" b="1" dirty="0">
                <a:solidFill>
                  <a:srgbClr val="FFFF00"/>
                </a:solidFill>
                <a:latin typeface="+mn-lt"/>
              </a:rPr>
              <a:t>, 29:513-527, 2011). </a:t>
            </a:r>
          </a:p>
          <a:p>
            <a:pPr eaLnBrk="1" hangingPunct="1">
              <a:lnSpc>
                <a:spcPct val="90000"/>
              </a:lnSpc>
            </a:pPr>
            <a:endParaRPr lang="en-US" altLang="en-US"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20734866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sz="2800" b="1" dirty="0">
                <a:solidFill>
                  <a:srgbClr val="FFFF00"/>
                </a:solidFill>
              </a:rPr>
              <a:t>Tip lines</a:t>
            </a:r>
          </a:p>
          <a:p>
            <a:r>
              <a:rPr lang="en-US" sz="2800" b="1" dirty="0">
                <a:solidFill>
                  <a:srgbClr val="FFFF00"/>
                </a:solidFill>
              </a:rPr>
              <a:t>Information collected over </a:t>
            </a:r>
            <a:r>
              <a:rPr lang="en-US" sz="2800" b="1" i="0" u="none" strike="noStrike" baseline="0" dirty="0">
                <a:solidFill>
                  <a:srgbClr val="FFFF00"/>
                </a:solidFill>
              </a:rPr>
              <a:t>43 months by a state-operated tip (N = 6,006). </a:t>
            </a:r>
          </a:p>
          <a:p>
            <a:pPr algn="l"/>
            <a:r>
              <a:rPr lang="en-US" sz="2800" b="1" dirty="0">
                <a:solidFill>
                  <a:srgbClr val="FFFF00"/>
                </a:solidFill>
              </a:rPr>
              <a:t>Tips were accounted for by 1</a:t>
            </a:r>
            <a:r>
              <a:rPr lang="en-US" sz="2800" b="1" i="0" u="none" strike="noStrike" baseline="0" dirty="0">
                <a:solidFill>
                  <a:srgbClr val="FFFF00"/>
                </a:solidFill>
              </a:rPr>
              <a:t>26 Oregon schools (approximately 11% of all schools in the state).</a:t>
            </a:r>
          </a:p>
          <a:p>
            <a:r>
              <a:rPr lang="en-US" sz="2800" b="1" dirty="0">
                <a:solidFill>
                  <a:srgbClr val="FFFF00"/>
                </a:solidFill>
              </a:rPr>
              <a:t>Main focus was on </a:t>
            </a:r>
            <a:r>
              <a:rPr lang="en-US" sz="2800" b="1" i="0" u="none" strike="noStrike" baseline="0" dirty="0">
                <a:solidFill>
                  <a:srgbClr val="FFFF00"/>
                </a:solidFill>
              </a:rPr>
              <a:t>228 tips reporting one or more persons for mass school violence leakage or for an individual’s direct or indirect communication of an intent or desire to kill multiple individuals at school.</a:t>
            </a:r>
            <a:endParaRPr lang="en-US" sz="2800"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0317352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pic>
        <p:nvPicPr>
          <p:cNvPr id="8" name="Picture 7">
            <a:extLst>
              <a:ext uri="{FF2B5EF4-FFF2-40B4-BE49-F238E27FC236}">
                <a16:creationId xmlns:a16="http://schemas.microsoft.com/office/drawing/2014/main" id="{034F0454-4A3D-D63D-5A37-1E9480CF8766}"/>
              </a:ext>
            </a:extLst>
          </p:cNvPr>
          <p:cNvPicPr>
            <a:picLocks noChangeAspect="1"/>
          </p:cNvPicPr>
          <p:nvPr/>
        </p:nvPicPr>
        <p:blipFill>
          <a:blip r:embed="rId2"/>
          <a:stretch>
            <a:fillRect/>
          </a:stretch>
        </p:blipFill>
        <p:spPr>
          <a:xfrm>
            <a:off x="876300" y="1417638"/>
            <a:ext cx="8763000" cy="4449762"/>
          </a:xfrm>
          <a:prstGeom prst="rect">
            <a:avLst/>
          </a:prstGeom>
        </p:spPr>
      </p:pic>
    </p:spTree>
    <p:extLst>
      <p:ext uri="{BB962C8B-B14F-4D97-AF65-F5344CB8AC3E}">
        <p14:creationId xmlns:p14="http://schemas.microsoft.com/office/powerpoint/2010/main" val="7422848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pic>
        <p:nvPicPr>
          <p:cNvPr id="5" name="Picture 4">
            <a:extLst>
              <a:ext uri="{FF2B5EF4-FFF2-40B4-BE49-F238E27FC236}">
                <a16:creationId xmlns:a16="http://schemas.microsoft.com/office/drawing/2014/main" id="{5E49B132-921C-0B45-F47A-EA0412232373}"/>
              </a:ext>
            </a:extLst>
          </p:cNvPr>
          <p:cNvPicPr>
            <a:picLocks noChangeAspect="1"/>
          </p:cNvPicPr>
          <p:nvPr/>
        </p:nvPicPr>
        <p:blipFill>
          <a:blip r:embed="rId2"/>
          <a:stretch>
            <a:fillRect/>
          </a:stretch>
        </p:blipFill>
        <p:spPr>
          <a:xfrm>
            <a:off x="800100" y="1600200"/>
            <a:ext cx="8839199" cy="4572000"/>
          </a:xfrm>
          <a:prstGeom prst="rect">
            <a:avLst/>
          </a:prstGeom>
        </p:spPr>
      </p:pic>
    </p:spTree>
    <p:extLst>
      <p:ext uri="{BB962C8B-B14F-4D97-AF65-F5344CB8AC3E}">
        <p14:creationId xmlns:p14="http://schemas.microsoft.com/office/powerpoint/2010/main" val="29467694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pic>
        <p:nvPicPr>
          <p:cNvPr id="6" name="Picture 5">
            <a:extLst>
              <a:ext uri="{FF2B5EF4-FFF2-40B4-BE49-F238E27FC236}">
                <a16:creationId xmlns:a16="http://schemas.microsoft.com/office/drawing/2014/main" id="{7CC6BAE4-B523-D1D7-3859-F5432F6FB95A}"/>
              </a:ext>
            </a:extLst>
          </p:cNvPr>
          <p:cNvPicPr>
            <a:picLocks noChangeAspect="1"/>
          </p:cNvPicPr>
          <p:nvPr/>
        </p:nvPicPr>
        <p:blipFill>
          <a:blip r:embed="rId2"/>
          <a:stretch>
            <a:fillRect/>
          </a:stretch>
        </p:blipFill>
        <p:spPr>
          <a:xfrm>
            <a:off x="342900" y="1600200"/>
            <a:ext cx="9753600" cy="4495800"/>
          </a:xfrm>
          <a:prstGeom prst="rect">
            <a:avLst/>
          </a:prstGeom>
        </p:spPr>
      </p:pic>
    </p:spTree>
    <p:extLst>
      <p:ext uri="{BB962C8B-B14F-4D97-AF65-F5344CB8AC3E}">
        <p14:creationId xmlns:p14="http://schemas.microsoft.com/office/powerpoint/2010/main" val="280041717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pic>
        <p:nvPicPr>
          <p:cNvPr id="5" name="Picture 4">
            <a:extLst>
              <a:ext uri="{FF2B5EF4-FFF2-40B4-BE49-F238E27FC236}">
                <a16:creationId xmlns:a16="http://schemas.microsoft.com/office/drawing/2014/main" id="{D5BBE941-C49E-3929-E728-7F231F5B033D}"/>
              </a:ext>
            </a:extLst>
          </p:cNvPr>
          <p:cNvPicPr>
            <a:picLocks noChangeAspect="1"/>
          </p:cNvPicPr>
          <p:nvPr/>
        </p:nvPicPr>
        <p:blipFill>
          <a:blip r:embed="rId2"/>
          <a:stretch>
            <a:fillRect/>
          </a:stretch>
        </p:blipFill>
        <p:spPr>
          <a:xfrm>
            <a:off x="800100" y="1676400"/>
            <a:ext cx="8458200" cy="4267200"/>
          </a:xfrm>
          <a:prstGeom prst="rect">
            <a:avLst/>
          </a:prstGeom>
        </p:spPr>
      </p:pic>
    </p:spTree>
    <p:extLst>
      <p:ext uri="{BB962C8B-B14F-4D97-AF65-F5344CB8AC3E}">
        <p14:creationId xmlns:p14="http://schemas.microsoft.com/office/powerpoint/2010/main" val="74260921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pic>
        <p:nvPicPr>
          <p:cNvPr id="6" name="Picture 5">
            <a:extLst>
              <a:ext uri="{FF2B5EF4-FFF2-40B4-BE49-F238E27FC236}">
                <a16:creationId xmlns:a16="http://schemas.microsoft.com/office/drawing/2014/main" id="{8E3353D9-0FD4-7F73-D4A6-5D9FF99DF10C}"/>
              </a:ext>
            </a:extLst>
          </p:cNvPr>
          <p:cNvPicPr>
            <a:picLocks noChangeAspect="1"/>
          </p:cNvPicPr>
          <p:nvPr/>
        </p:nvPicPr>
        <p:blipFill>
          <a:blip r:embed="rId2"/>
          <a:stretch>
            <a:fillRect/>
          </a:stretch>
        </p:blipFill>
        <p:spPr>
          <a:xfrm>
            <a:off x="647700" y="1761766"/>
            <a:ext cx="9124950" cy="4258033"/>
          </a:xfrm>
          <a:prstGeom prst="rect">
            <a:avLst/>
          </a:prstGeom>
        </p:spPr>
      </p:pic>
    </p:spTree>
    <p:extLst>
      <p:ext uri="{BB962C8B-B14F-4D97-AF65-F5344CB8AC3E}">
        <p14:creationId xmlns:p14="http://schemas.microsoft.com/office/powerpoint/2010/main" val="270411096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sz="3600" dirty="0">
                <a:solidFill>
                  <a:srgbClr val="FFFF00"/>
                </a:solidFill>
              </a:rPr>
              <a:t>Leakage Warning Behaviors</a:t>
            </a:r>
            <a:br>
              <a:rPr lang="en-US" sz="3600" dirty="0">
                <a:solidFill>
                  <a:srgbClr val="FFFF00"/>
                </a:solidFill>
              </a:rPr>
            </a:br>
            <a:r>
              <a:rPr lang="en-US" sz="3600" dirty="0">
                <a:solidFill>
                  <a:srgbClr val="FFFF00"/>
                </a:solidFill>
              </a:rPr>
              <a:t>(Hendrix, et al., 2022)</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pic>
        <p:nvPicPr>
          <p:cNvPr id="5" name="Picture 4">
            <a:extLst>
              <a:ext uri="{FF2B5EF4-FFF2-40B4-BE49-F238E27FC236}">
                <a16:creationId xmlns:a16="http://schemas.microsoft.com/office/drawing/2014/main" id="{6301C15A-6B8D-93F5-FEEE-0EBDA7A7E13F}"/>
              </a:ext>
            </a:extLst>
          </p:cNvPr>
          <p:cNvPicPr>
            <a:picLocks noChangeAspect="1"/>
          </p:cNvPicPr>
          <p:nvPr/>
        </p:nvPicPr>
        <p:blipFill>
          <a:blip r:embed="rId2"/>
          <a:stretch>
            <a:fillRect/>
          </a:stretch>
        </p:blipFill>
        <p:spPr>
          <a:xfrm>
            <a:off x="723900" y="1524000"/>
            <a:ext cx="9143999" cy="4572000"/>
          </a:xfrm>
          <a:prstGeom prst="rect">
            <a:avLst/>
          </a:prstGeom>
        </p:spPr>
      </p:pic>
    </p:spTree>
    <p:extLst>
      <p:ext uri="{BB962C8B-B14F-4D97-AF65-F5344CB8AC3E}">
        <p14:creationId xmlns:p14="http://schemas.microsoft.com/office/powerpoint/2010/main" val="112854863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dirty="0">
                <a:solidFill>
                  <a:srgbClr val="FFFF00"/>
                </a:solidFill>
              </a:rPr>
              <a:t>Leakage Warning Behaviors</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b="1" dirty="0">
                <a:solidFill>
                  <a:srgbClr val="FFFF00"/>
                </a:solidFill>
              </a:rPr>
              <a:t>1990 to 2014, 58% engaged in some form of leakage (Silver, Horgan, &amp; Gill, 2018)</a:t>
            </a:r>
          </a:p>
          <a:p>
            <a:r>
              <a:rPr lang="en-US" b="1" dirty="0">
                <a:solidFill>
                  <a:srgbClr val="FFFF00"/>
                </a:solidFill>
              </a:rPr>
              <a:t>2000 to 2013 FBI study of active shooters, 56% openly expressed their violent thoughts or intent prior to attacking (Silver, Simons, &amp; Craun, 2018)</a:t>
            </a: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4001202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DD0A0-0F0A-4A6D-BD93-29759E15A72A}"/>
              </a:ext>
            </a:extLst>
          </p:cNvPr>
          <p:cNvSpPr>
            <a:spLocks noGrp="1"/>
          </p:cNvSpPr>
          <p:nvPr>
            <p:ph type="title"/>
          </p:nvPr>
        </p:nvSpPr>
        <p:spPr/>
        <p:txBody>
          <a:bodyPr/>
          <a:lstStyle/>
          <a:p>
            <a:r>
              <a:rPr lang="en-US" dirty="0">
                <a:solidFill>
                  <a:srgbClr val="FFFF00"/>
                </a:solidFill>
              </a:rPr>
              <a:t>Leakage Warning Behaviors</a:t>
            </a:r>
          </a:p>
        </p:txBody>
      </p:sp>
      <p:sp>
        <p:nvSpPr>
          <p:cNvPr id="3" name="Content Placeholder 2">
            <a:extLst>
              <a:ext uri="{FF2B5EF4-FFF2-40B4-BE49-F238E27FC236}">
                <a16:creationId xmlns:a16="http://schemas.microsoft.com/office/drawing/2014/main" id="{4A2AED5A-9057-468A-8089-570B9EAE3D9F}"/>
              </a:ext>
            </a:extLst>
          </p:cNvPr>
          <p:cNvSpPr>
            <a:spLocks noGrp="1"/>
          </p:cNvSpPr>
          <p:nvPr>
            <p:ph idx="1"/>
          </p:nvPr>
        </p:nvSpPr>
        <p:spPr/>
        <p:txBody>
          <a:bodyPr/>
          <a:lstStyle/>
          <a:p>
            <a:r>
              <a:rPr lang="en-US" b="1" dirty="0">
                <a:solidFill>
                  <a:srgbClr val="FFFF00"/>
                </a:solidFill>
              </a:rPr>
              <a:t>Research suggests - people are often hesitant to report potential mass shooters to law enforcement, even if they observe concerning behavior (Madfis, </a:t>
            </a:r>
            <a:r>
              <a:rPr lang="pt-BR" b="1" dirty="0">
                <a:solidFill>
                  <a:srgbClr val="FFFF00"/>
                </a:solidFill>
              </a:rPr>
              <a:t>2014a; Silver, Simons, &amp; Craun, 2018)</a:t>
            </a:r>
          </a:p>
          <a:p>
            <a:r>
              <a:rPr lang="pt-BR" b="1" dirty="0">
                <a:solidFill>
                  <a:srgbClr val="FFFF00"/>
                </a:solidFill>
              </a:rPr>
              <a:t>“bystander intervention” increases sense of responbility on self</a:t>
            </a:r>
          </a:p>
          <a:p>
            <a:r>
              <a:rPr lang="pt-BR" b="1" dirty="0">
                <a:solidFill>
                  <a:srgbClr val="FFFF00"/>
                </a:solidFill>
              </a:rPr>
              <a:t>Reporting of stranger is easier than known persons</a:t>
            </a:r>
          </a:p>
          <a:p>
            <a:endParaRPr lang="en-US" b="1" dirty="0">
              <a:solidFill>
                <a:srgbClr val="FFFF00"/>
              </a:solidFill>
            </a:endParaRPr>
          </a:p>
        </p:txBody>
      </p:sp>
      <p:sp>
        <p:nvSpPr>
          <p:cNvPr id="4" name="Footer Placeholder 3">
            <a:extLst>
              <a:ext uri="{FF2B5EF4-FFF2-40B4-BE49-F238E27FC236}">
                <a16:creationId xmlns:a16="http://schemas.microsoft.com/office/drawing/2014/main" id="{7EA25078-72FC-43AF-9C5B-062ACCD7679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9654663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B3B0D-4344-4AAF-AB9E-C0DC0D52F816}"/>
              </a:ext>
            </a:extLst>
          </p:cNvPr>
          <p:cNvSpPr>
            <a:spLocks noGrp="1"/>
          </p:cNvSpPr>
          <p:nvPr>
            <p:ph type="title"/>
          </p:nvPr>
        </p:nvSpPr>
        <p:spPr/>
        <p:txBody>
          <a:bodyPr/>
          <a:lstStyle/>
          <a:p>
            <a:r>
              <a:rPr lang="en-US" dirty="0">
                <a:solidFill>
                  <a:srgbClr val="FFFF00"/>
                </a:solidFill>
              </a:rPr>
              <a:t>Lankford, 2019</a:t>
            </a:r>
          </a:p>
        </p:txBody>
      </p:sp>
      <p:sp>
        <p:nvSpPr>
          <p:cNvPr id="3" name="Content Placeholder 2">
            <a:extLst>
              <a:ext uri="{FF2B5EF4-FFF2-40B4-BE49-F238E27FC236}">
                <a16:creationId xmlns:a16="http://schemas.microsoft.com/office/drawing/2014/main" id="{795785B3-68A7-4048-88A4-64BFA7DF6544}"/>
              </a:ext>
            </a:extLst>
          </p:cNvPr>
          <p:cNvSpPr>
            <a:spLocks noGrp="1"/>
          </p:cNvSpPr>
          <p:nvPr>
            <p:ph idx="1"/>
          </p:nvPr>
        </p:nvSpPr>
        <p:spPr>
          <a:xfrm>
            <a:off x="342900" y="1219200"/>
            <a:ext cx="9258300" cy="4525963"/>
          </a:xfrm>
        </p:spPr>
        <p:txBody>
          <a:bodyPr/>
          <a:lstStyle/>
          <a:p>
            <a:r>
              <a:rPr lang="en-US" b="1" dirty="0">
                <a:solidFill>
                  <a:srgbClr val="FFFF00"/>
                </a:solidFill>
              </a:rPr>
              <a:t>N=15 (3/98 – 2/18)</a:t>
            </a:r>
          </a:p>
          <a:p>
            <a:r>
              <a:rPr lang="en-US" b="1" dirty="0">
                <a:solidFill>
                  <a:srgbClr val="FFFF00"/>
                </a:solidFill>
              </a:rPr>
              <a:t>Examined leakage, reports to law enforcement (LE) and weapon acquisition</a:t>
            </a:r>
          </a:p>
          <a:p>
            <a:pPr marL="971550" lvl="1" indent="-514350">
              <a:buFont typeface="+mj-lt"/>
              <a:buAutoNum type="arabicPeriod"/>
            </a:pPr>
            <a:r>
              <a:rPr lang="en-US" b="1" dirty="0">
                <a:solidFill>
                  <a:srgbClr val="FFFF00"/>
                </a:solidFill>
              </a:rPr>
              <a:t>leakage of violent thoughts/intent in general</a:t>
            </a:r>
          </a:p>
          <a:p>
            <a:pPr marL="971550" lvl="1" indent="-514350">
              <a:buFont typeface="+mj-lt"/>
              <a:buAutoNum type="arabicPeriod"/>
            </a:pPr>
            <a:r>
              <a:rPr lang="en-US" b="1" dirty="0">
                <a:solidFill>
                  <a:srgbClr val="FFFF00"/>
                </a:solidFill>
              </a:rPr>
              <a:t>leakage of specific interest in mass killing</a:t>
            </a:r>
          </a:p>
          <a:p>
            <a:pPr marL="971550" lvl="1" indent="-514350">
              <a:buFont typeface="+mj-lt"/>
              <a:buAutoNum type="arabicPeriod"/>
            </a:pPr>
            <a:r>
              <a:rPr lang="en-US" b="1" dirty="0">
                <a:solidFill>
                  <a:srgbClr val="FFFF00"/>
                </a:solidFill>
              </a:rPr>
              <a:t>whether the mass shooter’s concerning behavior reported to LE prior to attack</a:t>
            </a:r>
          </a:p>
          <a:p>
            <a:pPr marL="971550" lvl="1" indent="-514350">
              <a:buFont typeface="+mj-lt"/>
              <a:buAutoNum type="arabicPeriod"/>
            </a:pPr>
            <a:r>
              <a:rPr lang="en-US" b="1" dirty="0">
                <a:solidFill>
                  <a:srgbClr val="FFFF00"/>
                </a:solidFill>
              </a:rPr>
              <a:t>whether concerns about the mass shooter’s specific interest in homicide (i.e., killing people) had been reported to LE</a:t>
            </a:r>
          </a:p>
        </p:txBody>
      </p:sp>
      <p:sp>
        <p:nvSpPr>
          <p:cNvPr id="4" name="Footer Placeholder 3">
            <a:extLst>
              <a:ext uri="{FF2B5EF4-FFF2-40B4-BE49-F238E27FC236}">
                <a16:creationId xmlns:a16="http://schemas.microsoft.com/office/drawing/2014/main" id="{D935B2A4-43C9-4DA4-95FA-71314606D2AD}"/>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43285694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00517-E88D-4A74-A50B-788C3940D100}"/>
              </a:ext>
            </a:extLst>
          </p:cNvPr>
          <p:cNvSpPr>
            <a:spLocks noGrp="1"/>
          </p:cNvSpPr>
          <p:nvPr>
            <p:ph type="title"/>
          </p:nvPr>
        </p:nvSpPr>
        <p:spPr/>
        <p:txBody>
          <a:bodyPr/>
          <a:lstStyle/>
          <a:p>
            <a:r>
              <a:rPr lang="en-US" dirty="0">
                <a:solidFill>
                  <a:srgbClr val="FFFF00"/>
                </a:solidFill>
              </a:rPr>
              <a:t>Lankford, 2019</a:t>
            </a:r>
          </a:p>
        </p:txBody>
      </p:sp>
      <p:sp>
        <p:nvSpPr>
          <p:cNvPr id="3" name="Content Placeholder 2">
            <a:extLst>
              <a:ext uri="{FF2B5EF4-FFF2-40B4-BE49-F238E27FC236}">
                <a16:creationId xmlns:a16="http://schemas.microsoft.com/office/drawing/2014/main" id="{EC4BFDD4-217B-4F3F-9EC8-5748E4C11615}"/>
              </a:ext>
            </a:extLst>
          </p:cNvPr>
          <p:cNvSpPr>
            <a:spLocks noGrp="1"/>
          </p:cNvSpPr>
          <p:nvPr>
            <p:ph idx="1"/>
          </p:nvPr>
        </p:nvSpPr>
        <p:spPr>
          <a:xfrm>
            <a:off x="514350" y="1600200"/>
            <a:ext cx="9429750" cy="4525963"/>
          </a:xfrm>
        </p:spPr>
        <p:txBody>
          <a:bodyPr/>
          <a:lstStyle/>
          <a:p>
            <a:r>
              <a:rPr lang="en-US" b="1" dirty="0">
                <a:solidFill>
                  <a:srgbClr val="FFFF00"/>
                </a:solidFill>
              </a:rPr>
              <a:t>Leakage of violent thoughts/intent (87%)</a:t>
            </a:r>
          </a:p>
          <a:p>
            <a:r>
              <a:rPr lang="en-US" b="1" dirty="0">
                <a:solidFill>
                  <a:srgbClr val="FFFF00"/>
                </a:solidFill>
              </a:rPr>
              <a:t>Leakage of specific interest in mass killing (80%)</a:t>
            </a:r>
          </a:p>
          <a:p>
            <a:r>
              <a:rPr lang="en-US" b="1" dirty="0">
                <a:solidFill>
                  <a:srgbClr val="FFFF00"/>
                </a:solidFill>
              </a:rPr>
              <a:t>Concerning behavior reported to LE (80%)</a:t>
            </a:r>
          </a:p>
          <a:p>
            <a:r>
              <a:rPr lang="en-US" b="1" dirty="0">
                <a:solidFill>
                  <a:srgbClr val="FFFF00"/>
                </a:solidFill>
              </a:rPr>
              <a:t>Concerning interest in homicide reported LE (47%)</a:t>
            </a:r>
          </a:p>
          <a:p>
            <a:r>
              <a:rPr lang="en-US" b="1" dirty="0">
                <a:solidFill>
                  <a:srgbClr val="FFFF00"/>
                </a:solidFill>
              </a:rPr>
              <a:t>Firearms in mass shooting acquired legally (80%)</a:t>
            </a:r>
          </a:p>
        </p:txBody>
      </p:sp>
      <p:sp>
        <p:nvSpPr>
          <p:cNvPr id="4" name="Footer Placeholder 3">
            <a:extLst>
              <a:ext uri="{FF2B5EF4-FFF2-40B4-BE49-F238E27FC236}">
                <a16:creationId xmlns:a16="http://schemas.microsoft.com/office/drawing/2014/main" id="{7DC01FE0-AFA1-489C-ABFF-A8BA0E59B196}"/>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47466470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894A0-ABA7-47F0-9377-36FAA94C2057}"/>
              </a:ext>
            </a:extLst>
          </p:cNvPr>
          <p:cNvSpPr>
            <a:spLocks noGrp="1"/>
          </p:cNvSpPr>
          <p:nvPr>
            <p:ph type="title"/>
          </p:nvPr>
        </p:nvSpPr>
        <p:spPr/>
        <p:txBody>
          <a:bodyPr/>
          <a:lstStyle/>
          <a:p>
            <a:r>
              <a:rPr lang="en-US" dirty="0">
                <a:solidFill>
                  <a:srgbClr val="FFFF00"/>
                </a:solidFill>
              </a:rPr>
              <a:t>Leakage and Reports to LE</a:t>
            </a:r>
            <a:br>
              <a:rPr lang="en-US" dirty="0">
                <a:solidFill>
                  <a:srgbClr val="FFFF00"/>
                </a:solidFill>
              </a:rPr>
            </a:br>
            <a:r>
              <a:rPr lang="en-US" dirty="0">
                <a:solidFill>
                  <a:srgbClr val="FFFF00"/>
                </a:solidFill>
              </a:rPr>
              <a:t>Lankford, 2019</a:t>
            </a:r>
          </a:p>
        </p:txBody>
      </p:sp>
      <p:sp>
        <p:nvSpPr>
          <p:cNvPr id="3" name="Content Placeholder 2">
            <a:extLst>
              <a:ext uri="{FF2B5EF4-FFF2-40B4-BE49-F238E27FC236}">
                <a16:creationId xmlns:a16="http://schemas.microsoft.com/office/drawing/2014/main" id="{EA76F395-4044-48C7-9161-AC42455CE8FA}"/>
              </a:ext>
            </a:extLst>
          </p:cNvPr>
          <p:cNvSpPr>
            <a:spLocks noGrp="1"/>
          </p:cNvSpPr>
          <p:nvPr>
            <p:ph idx="1"/>
          </p:nvPr>
        </p:nvSpPr>
        <p:spPr>
          <a:xfrm>
            <a:off x="419100" y="1924849"/>
            <a:ext cx="9258300" cy="4525963"/>
          </a:xfrm>
        </p:spPr>
        <p:txBody>
          <a:bodyPr/>
          <a:lstStyle/>
          <a:p>
            <a:pPr marL="514350" indent="-514350">
              <a:buFont typeface="+mj-lt"/>
              <a:buAutoNum type="arabicPeriod"/>
            </a:pPr>
            <a:r>
              <a:rPr lang="en-US" sz="2400" b="1" dirty="0">
                <a:solidFill>
                  <a:srgbClr val="FFFF00"/>
                </a:solidFill>
              </a:rPr>
              <a:t>Prevention appears possible in the vast majority of cases</a:t>
            </a:r>
          </a:p>
          <a:p>
            <a:pPr marL="514350" indent="-514350">
              <a:buFont typeface="+mj-lt"/>
              <a:buAutoNum type="arabicPeriod"/>
            </a:pPr>
            <a:r>
              <a:rPr lang="en-US" sz="2400" b="1" dirty="0">
                <a:solidFill>
                  <a:srgbClr val="FFFF00"/>
                </a:solidFill>
              </a:rPr>
              <a:t>Public should be educated, encouraged, and pressured to report leakage and warning signs to LE</a:t>
            </a:r>
          </a:p>
          <a:p>
            <a:pPr marL="514350" indent="-514350">
              <a:buFont typeface="+mj-lt"/>
              <a:buAutoNum type="arabicPeriod"/>
            </a:pPr>
            <a:r>
              <a:rPr lang="en-US" sz="2400" b="1" dirty="0">
                <a:solidFill>
                  <a:srgbClr val="FFFF00"/>
                </a:solidFill>
              </a:rPr>
              <a:t>LE needs to be educated and trained on how to more effectively investigate potential threats</a:t>
            </a:r>
          </a:p>
          <a:p>
            <a:pPr marL="514350" indent="-514350">
              <a:buFont typeface="+mj-lt"/>
              <a:buAutoNum type="arabicPeriod"/>
            </a:pPr>
            <a:r>
              <a:rPr lang="en-US" sz="2400" b="1" dirty="0">
                <a:solidFill>
                  <a:srgbClr val="FFFF00"/>
                </a:solidFill>
              </a:rPr>
              <a:t>Individuals who have admitted homicidal or suicidal thoughts or interest in committing mass shootings should be prohibited from purchasing or possessing firearms</a:t>
            </a:r>
          </a:p>
          <a:p>
            <a:endParaRPr lang="en-US" sz="2400" b="1" dirty="0">
              <a:solidFill>
                <a:srgbClr val="FFFF00"/>
              </a:solidFill>
            </a:endParaRPr>
          </a:p>
        </p:txBody>
      </p:sp>
      <p:sp>
        <p:nvSpPr>
          <p:cNvPr id="4" name="Footer Placeholder 3">
            <a:extLst>
              <a:ext uri="{FF2B5EF4-FFF2-40B4-BE49-F238E27FC236}">
                <a16:creationId xmlns:a16="http://schemas.microsoft.com/office/drawing/2014/main" id="{F9785F5D-4CD5-4C99-917B-B1BFADE18E14}"/>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1905280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u="sng" dirty="0">
                <a:solidFill>
                  <a:srgbClr val="FFFF00"/>
                </a:solidFill>
                <a:effectLst/>
                <a:latin typeface="+mn-lt"/>
              </a:rPr>
              <a:t>Last resort</a:t>
            </a:r>
            <a:r>
              <a:rPr lang="en-US" altLang="en-US" dirty="0">
                <a:solidFill>
                  <a:srgbClr val="FFFF00"/>
                </a:solidFill>
                <a:effectLst/>
                <a:latin typeface="+mn-lt"/>
              </a:rPr>
              <a:t> warning behavior</a:t>
            </a:r>
          </a:p>
        </p:txBody>
      </p:sp>
      <p:sp>
        <p:nvSpPr>
          <p:cNvPr id="72707" name="Rectangle 3"/>
          <p:cNvSpPr>
            <a:spLocks noGrp="1" noChangeArrowheads="1"/>
          </p:cNvSpPr>
          <p:nvPr>
            <p:ph type="body" idx="1"/>
          </p:nvPr>
        </p:nvSpPr>
        <p:spPr>
          <a:xfrm>
            <a:off x="257175" y="2133600"/>
            <a:ext cx="9515475" cy="5105400"/>
          </a:xfrm>
        </p:spPr>
        <p:txBody>
          <a:bodyPr/>
          <a:lstStyle/>
          <a:p>
            <a:pPr lvl="2" eaLnBrk="1" hangingPunct="1">
              <a:lnSpc>
                <a:spcPct val="90000"/>
              </a:lnSpc>
              <a:buFontTx/>
              <a:buNone/>
            </a:pPr>
            <a:r>
              <a:rPr lang="en-US" altLang="en-US" b="1" dirty="0">
                <a:solidFill>
                  <a:srgbClr val="FFFF00"/>
                </a:solidFill>
                <a:latin typeface="+mn-lt"/>
              </a:rPr>
              <a:t>	Evidence of a violent “time/</a:t>
            </a:r>
            <a:r>
              <a:rPr lang="en-US" altLang="de-DE" b="1" dirty="0">
                <a:solidFill>
                  <a:srgbClr val="FFFF00"/>
                </a:solidFill>
                <a:latin typeface="+mn-lt"/>
                <a:ea typeface="ヒラギノ角ゴ ProN W3" pitchFamily="1" charset="-128"/>
              </a:rPr>
              <a:t>a</a:t>
            </a:r>
            <a:r>
              <a:rPr lang="en-US" altLang="en-US" b="1" dirty="0">
                <a:solidFill>
                  <a:srgbClr val="FFFF00"/>
                </a:solidFill>
                <a:latin typeface="+mn-lt"/>
              </a:rPr>
              <a:t>ction imperative” (Mohandie &amp; Duffy, 1999). Increasing desperation or distress through declaration in word or deed, forcing the individual into a position of last resort.  There is no alternative other than violence, and the consequences are justified (de Becker, 1997). The subject feels trapped (S. White, personal communication).</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731585593"/>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altLang="en-US" b="1" u="sng" dirty="0">
                <a:solidFill>
                  <a:srgbClr val="FFFF00"/>
                </a:solidFill>
                <a:effectLst/>
                <a:latin typeface="+mn-lt"/>
              </a:rPr>
              <a:t>Last resort</a:t>
            </a:r>
            <a:r>
              <a:rPr lang="en-US" altLang="en-US" b="1" dirty="0">
                <a:solidFill>
                  <a:srgbClr val="FFFF00"/>
                </a:solidFill>
                <a:effectLst/>
                <a:latin typeface="+mn-lt"/>
              </a:rPr>
              <a:t> warning behavior</a:t>
            </a:r>
          </a:p>
        </p:txBody>
      </p:sp>
      <p:sp>
        <p:nvSpPr>
          <p:cNvPr id="72707" name="Rectangle 3"/>
          <p:cNvSpPr>
            <a:spLocks noGrp="1" noChangeArrowheads="1"/>
          </p:cNvSpPr>
          <p:nvPr>
            <p:ph type="body" idx="1"/>
          </p:nvPr>
        </p:nvSpPr>
        <p:spPr>
          <a:xfrm>
            <a:off x="257175" y="2133600"/>
            <a:ext cx="9515475" cy="5105400"/>
          </a:xfrm>
        </p:spPr>
        <p:txBody>
          <a:bodyPr/>
          <a:lstStyle/>
          <a:p>
            <a:pPr lvl="2" eaLnBrk="1" hangingPunct="1">
              <a:lnSpc>
                <a:spcPct val="90000"/>
              </a:lnSpc>
              <a:buFontTx/>
              <a:buNone/>
            </a:pPr>
            <a:r>
              <a:rPr lang="en-US" altLang="en-US" b="1" dirty="0">
                <a:solidFill>
                  <a:srgbClr val="FFFF00"/>
                </a:solidFill>
                <a:latin typeface="+mn-lt"/>
              </a:rPr>
              <a:t>	Evidence of a violent “time/</a:t>
            </a:r>
            <a:r>
              <a:rPr lang="en-US" altLang="de-DE" b="1" dirty="0">
                <a:solidFill>
                  <a:srgbClr val="FFFF00"/>
                </a:solidFill>
                <a:latin typeface="+mn-lt"/>
                <a:ea typeface="ヒラギノ角ゴ ProN W3" pitchFamily="1" charset="-128"/>
              </a:rPr>
              <a:t>a</a:t>
            </a:r>
            <a:r>
              <a:rPr lang="en-US" altLang="en-US" b="1" dirty="0">
                <a:solidFill>
                  <a:srgbClr val="FFFF00"/>
                </a:solidFill>
                <a:latin typeface="+mn-lt"/>
              </a:rPr>
              <a:t>ction imperative” (Mohandie &amp; Duffy, 1999). Increasing desperation or distress through declaration in word or deed, forcing the individual into a position of last resort.  There is no alternative other than violence, and the consequences are justified (de Becker, 1997). The subject feels trapped (S. White, personal communication).</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59631359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b="1" u="sng" dirty="0">
                <a:solidFill>
                  <a:srgbClr val="FFFF00"/>
                </a:solidFill>
                <a:latin typeface="+mn-lt"/>
              </a:rPr>
              <a:t>Directly communicated threat</a:t>
            </a:r>
            <a:r>
              <a:rPr lang="en-US" b="1" dirty="0">
                <a:solidFill>
                  <a:srgbClr val="FFFF00"/>
                </a:solidFill>
                <a:latin typeface="+mn-lt"/>
              </a:rPr>
              <a:t> warning behavior</a:t>
            </a:r>
          </a:p>
        </p:txBody>
      </p:sp>
      <p:sp>
        <p:nvSpPr>
          <p:cNvPr id="74755" name="Rectangle 3"/>
          <p:cNvSpPr>
            <a:spLocks noGrp="1" noChangeArrowheads="1"/>
          </p:cNvSpPr>
          <p:nvPr>
            <p:ph type="body" idx="1"/>
          </p:nvPr>
        </p:nvSpPr>
        <p:spPr>
          <a:xfrm>
            <a:off x="114300" y="2286000"/>
            <a:ext cx="9515475" cy="5105400"/>
          </a:xfrm>
        </p:spPr>
        <p:txBody>
          <a:bodyPr/>
          <a:lstStyle/>
          <a:p>
            <a:pPr lvl="2" eaLnBrk="1" hangingPunct="1">
              <a:lnSpc>
                <a:spcPct val="90000"/>
              </a:lnSpc>
              <a:buFontTx/>
              <a:buNone/>
            </a:pPr>
            <a:r>
              <a:rPr lang="en-US" altLang="en-US" b="1" dirty="0">
                <a:solidFill>
                  <a:srgbClr val="FFFF00"/>
                </a:solidFill>
                <a:latin typeface="+mn-lt"/>
              </a:rPr>
              <a:t>	The communication of a direct threat to the target or law enforcement beforehand.  A threat is a written or oral communication that implicitly or explicitly states a wish or intent to damage, injure, or kill the target, or individuals symbolically or actually associated with the target. </a:t>
            </a:r>
          </a:p>
          <a:p>
            <a:pPr lvl="2" eaLnBrk="1" hangingPunct="1">
              <a:lnSpc>
                <a:spcPct val="90000"/>
              </a:lnSpc>
              <a:buFontTx/>
              <a:buNone/>
            </a:pPr>
            <a:endParaRPr lang="en-US" altLang="en-US" sz="2000" b="1" dirty="0">
              <a:solidFill>
                <a:srgbClr val="FFFF00"/>
              </a:solidFill>
              <a:latin typeface="+mn-lt"/>
            </a:endParaRPr>
          </a:p>
          <a:p>
            <a:pPr eaLnBrk="1" hangingPunct="1">
              <a:lnSpc>
                <a:spcPct val="90000"/>
              </a:lnSpc>
            </a:pPr>
            <a:endParaRPr lang="en-US" altLang="en-US" sz="2800" b="1" dirty="0">
              <a:solidFill>
                <a:srgbClr val="FFFF00"/>
              </a:solidFill>
              <a:latin typeface="+mn-lt"/>
            </a:endParaRPr>
          </a:p>
        </p:txBody>
      </p:sp>
      <p:sp>
        <p:nvSpPr>
          <p:cNvPr id="3" name="Footer Placeholder 2"/>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7025989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Developing Scenarios</a:t>
            </a:r>
            <a:br>
              <a:rPr lang="en-US" sz="3200" b="1" dirty="0">
                <a:solidFill>
                  <a:srgbClr val="FFFF00"/>
                </a:solidFill>
                <a:latin typeface="+mn-lt"/>
              </a:rPr>
            </a:br>
            <a:r>
              <a:rPr lang="en-US" sz="3200" b="1" dirty="0">
                <a:solidFill>
                  <a:srgbClr val="FFFF00"/>
                </a:solidFill>
                <a:latin typeface="+mn-lt"/>
              </a:rPr>
              <a:t>Douglas, et al., 2013</a:t>
            </a:r>
          </a:p>
        </p:txBody>
      </p:sp>
      <p:graphicFrame>
        <p:nvGraphicFramePr>
          <p:cNvPr id="6" name="Content Placeholder 5"/>
          <p:cNvGraphicFramePr>
            <a:graphicFrameLocks noGrp="1"/>
          </p:cNvGraphicFramePr>
          <p:nvPr>
            <p:ph idx="1"/>
          </p:nvPr>
        </p:nvGraphicFramePr>
        <p:xfrm>
          <a:off x="514350" y="1600202"/>
          <a:ext cx="92583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7371234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2133600"/>
            <a:ext cx="9258300" cy="1143000"/>
          </a:xfrm>
        </p:spPr>
        <p:txBody>
          <a:bodyPr/>
          <a:lstStyle/>
          <a:p>
            <a:r>
              <a:rPr lang="en-US" dirty="0">
                <a:solidFill>
                  <a:srgbClr val="FFFF00"/>
                </a:solidFill>
                <a:latin typeface="+mn-lt"/>
              </a:rPr>
              <a:t>Implementation of Threat Assessment and Management</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79819953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 y="1371602"/>
            <a:ext cx="9258300" cy="4525963"/>
          </a:xfrm>
        </p:spPr>
        <p:txBody>
          <a:bodyPr/>
          <a:lstStyle/>
          <a:p>
            <a:pPr marL="0" indent="0" algn="ctr">
              <a:buNone/>
            </a:pPr>
            <a:endParaRPr lang="en-US" sz="4000" b="1" dirty="0">
              <a:solidFill>
                <a:srgbClr val="FFFF00"/>
              </a:solidFill>
              <a:latin typeface="+mn-lt"/>
            </a:endParaRPr>
          </a:p>
          <a:p>
            <a:pPr marL="0" indent="0" algn="ctr">
              <a:buNone/>
            </a:pPr>
            <a:endParaRPr lang="en-US" sz="4000" b="1" dirty="0">
              <a:solidFill>
                <a:srgbClr val="FFFF00"/>
              </a:solidFill>
            </a:endParaRPr>
          </a:p>
          <a:p>
            <a:pPr marL="0" indent="0" algn="ctr">
              <a:buNone/>
            </a:pPr>
            <a:r>
              <a:rPr lang="en-US" sz="4000" b="1" dirty="0">
                <a:solidFill>
                  <a:srgbClr val="FFFF00"/>
                </a:solidFill>
                <a:latin typeface="+mn-lt"/>
              </a:rPr>
              <a:t>There is no cook-book approach!</a:t>
            </a:r>
          </a:p>
          <a:p>
            <a:endParaRPr lang="en-US" sz="4000" b="1" dirty="0">
              <a:solidFill>
                <a:srgbClr val="FFFF00"/>
              </a:solidFill>
              <a:latin typeface="+mn-lt"/>
            </a:endParaRPr>
          </a:p>
          <a:p>
            <a:endParaRPr lang="en-US" sz="4000"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7105567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Threat Assessment and Management</a:t>
            </a:r>
          </a:p>
        </p:txBody>
      </p:sp>
      <p:sp>
        <p:nvSpPr>
          <p:cNvPr id="3" name="Content Placeholder 2"/>
          <p:cNvSpPr>
            <a:spLocks noGrp="1"/>
          </p:cNvSpPr>
          <p:nvPr>
            <p:ph idx="1"/>
          </p:nvPr>
        </p:nvSpPr>
        <p:spPr>
          <a:xfrm>
            <a:off x="499924" y="1143000"/>
            <a:ext cx="9258300" cy="5029200"/>
          </a:xfrm>
        </p:spPr>
        <p:txBody>
          <a:bodyPr/>
          <a:lstStyle/>
          <a:p>
            <a:pPr marL="0" indent="0">
              <a:buNone/>
            </a:pPr>
            <a:r>
              <a:rPr lang="en-US" b="1" dirty="0">
                <a:solidFill>
                  <a:srgbClr val="FFFF00"/>
                </a:solidFill>
              </a:rPr>
              <a:t>Goals include: </a:t>
            </a:r>
          </a:p>
          <a:p>
            <a:pPr marL="914400" lvl="1" indent="-514350">
              <a:buFont typeface="+mj-lt"/>
              <a:buAutoNum type="arabicPeriod"/>
            </a:pPr>
            <a:r>
              <a:rPr lang="en-US" b="1" dirty="0">
                <a:solidFill>
                  <a:srgbClr val="FFFF00"/>
                </a:solidFill>
                <a:latin typeface="+mn-lt"/>
              </a:rPr>
              <a:t>Piece together information</a:t>
            </a:r>
          </a:p>
          <a:p>
            <a:pPr marL="914400" lvl="1" indent="-514350">
              <a:buFont typeface="+mj-lt"/>
              <a:buAutoNum type="arabicPeriod"/>
            </a:pPr>
            <a:r>
              <a:rPr lang="en-US" b="1" dirty="0">
                <a:solidFill>
                  <a:srgbClr val="FFFF00"/>
                </a:solidFill>
              </a:rPr>
              <a:t>Redirect subject of interest’s motion away from the path toward violence.</a:t>
            </a:r>
          </a:p>
          <a:p>
            <a:pPr marL="914400" lvl="1" indent="-514350">
              <a:buFont typeface="+mj-lt"/>
              <a:buAutoNum type="arabicPeriod"/>
            </a:pPr>
            <a:r>
              <a:rPr lang="en-US" b="1" dirty="0">
                <a:solidFill>
                  <a:srgbClr val="FFFF00"/>
                </a:solidFill>
              </a:rPr>
              <a:t>Engage in a non-adversarial manner</a:t>
            </a:r>
            <a:r>
              <a:rPr lang="en-US" b="1" dirty="0">
                <a:solidFill>
                  <a:srgbClr val="FFFF00"/>
                </a:solidFill>
                <a:latin typeface="+mn-lt"/>
              </a:rPr>
              <a:t>.</a:t>
            </a:r>
          </a:p>
          <a:p>
            <a:pPr marL="914400" lvl="1" indent="-514350">
              <a:buFont typeface="+mj-lt"/>
              <a:buAutoNum type="arabicPeriod"/>
            </a:pPr>
            <a:r>
              <a:rPr lang="en-US" b="1" dirty="0">
                <a:solidFill>
                  <a:srgbClr val="FFFF00"/>
                </a:solidFill>
              </a:rPr>
              <a:t>Involves engaging subject of interest.</a:t>
            </a:r>
          </a:p>
          <a:p>
            <a:pPr marL="914400" lvl="1" indent="-514350">
              <a:buFont typeface="+mj-lt"/>
              <a:buAutoNum type="arabicPeriod"/>
            </a:pPr>
            <a:r>
              <a:rPr lang="en-US" b="1" dirty="0">
                <a:solidFill>
                  <a:srgbClr val="FFFF00"/>
                </a:solidFill>
              </a:rPr>
              <a:t>Casts a wide net.</a:t>
            </a:r>
          </a:p>
          <a:p>
            <a:pPr marL="914400" lvl="1" indent="-514350">
              <a:buFont typeface="+mj-lt"/>
              <a:buAutoNum type="arabicPeriod"/>
            </a:pPr>
            <a:r>
              <a:rPr lang="en-US" b="1" dirty="0">
                <a:solidFill>
                  <a:srgbClr val="FFFF00"/>
                </a:solidFill>
                <a:latin typeface="+mn-lt"/>
              </a:rPr>
              <a:t>Behavior of team does not exacerbate the situation.</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4133591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Threat Management Team Make-Up</a:t>
            </a:r>
          </a:p>
        </p:txBody>
      </p:sp>
      <p:sp>
        <p:nvSpPr>
          <p:cNvPr id="3" name="Content Placeholder 2"/>
          <p:cNvSpPr>
            <a:spLocks noGrp="1"/>
          </p:cNvSpPr>
          <p:nvPr>
            <p:ph idx="1"/>
          </p:nvPr>
        </p:nvSpPr>
        <p:spPr/>
        <p:txBody>
          <a:bodyPr/>
          <a:lstStyle/>
          <a:p>
            <a:pPr marL="514350" indent="-514350">
              <a:buFont typeface="+mj-lt"/>
              <a:buAutoNum type="arabicPeriod"/>
            </a:pPr>
            <a:r>
              <a:rPr lang="en-US" sz="2800" b="1" dirty="0">
                <a:solidFill>
                  <a:srgbClr val="FFFF00"/>
                </a:solidFill>
              </a:rPr>
              <a:t>Case Manager/Team Leader</a:t>
            </a:r>
          </a:p>
          <a:p>
            <a:pPr marL="514350" indent="-514350">
              <a:buFont typeface="+mj-lt"/>
              <a:buAutoNum type="arabicPeriod"/>
            </a:pPr>
            <a:r>
              <a:rPr lang="en-US" sz="2800" b="1" dirty="0">
                <a:solidFill>
                  <a:srgbClr val="FFFF00"/>
                </a:solidFill>
              </a:rPr>
              <a:t>Administrative Staff </a:t>
            </a:r>
          </a:p>
          <a:p>
            <a:pPr marL="514350" indent="-514350">
              <a:buFont typeface="+mj-lt"/>
              <a:buAutoNum type="arabicPeriod"/>
            </a:pPr>
            <a:r>
              <a:rPr lang="en-US" sz="2800" b="1" dirty="0">
                <a:solidFill>
                  <a:srgbClr val="FFFF00"/>
                </a:solidFill>
              </a:rPr>
              <a:t>Teachers/Counselors</a:t>
            </a:r>
          </a:p>
          <a:p>
            <a:pPr marL="514350" indent="-514350">
              <a:buFont typeface="+mj-lt"/>
              <a:buAutoNum type="arabicPeriod"/>
            </a:pPr>
            <a:r>
              <a:rPr lang="en-US" sz="2800" b="1" dirty="0">
                <a:solidFill>
                  <a:srgbClr val="FFFF00"/>
                </a:solidFill>
              </a:rPr>
              <a:t>Law Enforcement - Community</a:t>
            </a:r>
          </a:p>
          <a:p>
            <a:pPr marL="514350" indent="-514350">
              <a:buFont typeface="+mj-lt"/>
              <a:buAutoNum type="arabicPeriod"/>
            </a:pPr>
            <a:r>
              <a:rPr lang="en-US" sz="2800" b="1" dirty="0">
                <a:solidFill>
                  <a:srgbClr val="FFFF00"/>
                </a:solidFill>
              </a:rPr>
              <a:t>Security</a:t>
            </a:r>
          </a:p>
          <a:p>
            <a:pPr marL="914400" lvl="1" indent="-514350">
              <a:buFont typeface="Wingdings" panose="05000000000000000000" pitchFamily="2" charset="2"/>
              <a:buChar char="§"/>
            </a:pPr>
            <a:r>
              <a:rPr lang="en-US" b="1" dirty="0">
                <a:solidFill>
                  <a:srgbClr val="FFFF00"/>
                </a:solidFill>
              </a:rPr>
              <a:t>Liaison with Police</a:t>
            </a:r>
          </a:p>
          <a:p>
            <a:pPr marL="0" indent="0">
              <a:buNone/>
            </a:pPr>
            <a:endParaRPr lang="en-US" sz="2800" b="1" dirty="0"/>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3706845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Threat Management Team Make-Up</a:t>
            </a:r>
          </a:p>
        </p:txBody>
      </p:sp>
      <p:sp>
        <p:nvSpPr>
          <p:cNvPr id="3" name="Content Placeholder 2"/>
          <p:cNvSpPr>
            <a:spLocks noGrp="1"/>
          </p:cNvSpPr>
          <p:nvPr>
            <p:ph idx="1"/>
          </p:nvPr>
        </p:nvSpPr>
        <p:spPr/>
        <p:txBody>
          <a:bodyPr/>
          <a:lstStyle/>
          <a:p>
            <a:pPr marL="514350" indent="-514350">
              <a:buFont typeface="+mj-lt"/>
              <a:buAutoNum type="arabicPeriod" startAt="6"/>
            </a:pPr>
            <a:r>
              <a:rPr lang="en-US" b="1" dirty="0">
                <a:solidFill>
                  <a:srgbClr val="FFFF00"/>
                </a:solidFill>
              </a:rPr>
              <a:t>External referral sources for Threat Assessment</a:t>
            </a:r>
          </a:p>
          <a:p>
            <a:pPr marL="514350" indent="-514350">
              <a:buFont typeface="+mj-lt"/>
              <a:buAutoNum type="arabicPeriod" startAt="6"/>
            </a:pPr>
            <a:r>
              <a:rPr lang="en-US" b="1" dirty="0">
                <a:solidFill>
                  <a:srgbClr val="FFFF00"/>
                </a:solidFill>
              </a:rPr>
              <a:t>Mental Health Professional</a:t>
            </a:r>
          </a:p>
          <a:p>
            <a:pPr marL="514350" indent="-514350">
              <a:buFont typeface="+mj-lt"/>
              <a:buAutoNum type="arabicPeriod" startAt="6"/>
            </a:pPr>
            <a:r>
              <a:rPr lang="en-US" b="1" dirty="0">
                <a:solidFill>
                  <a:srgbClr val="FFFF00"/>
                </a:solidFill>
              </a:rPr>
              <a:t>Attorney</a:t>
            </a:r>
          </a:p>
          <a:p>
            <a:pPr marL="914400" lvl="1" indent="-514350"/>
            <a:r>
              <a:rPr lang="en-US" sz="3200" b="1" dirty="0">
                <a:solidFill>
                  <a:srgbClr val="FFFF00"/>
                </a:solidFill>
              </a:rPr>
              <a:t>In-House/Retained externally if needed</a:t>
            </a:r>
          </a:p>
          <a:p>
            <a:pPr marL="514350" indent="-514350">
              <a:buFont typeface="+mj-lt"/>
              <a:buAutoNum type="arabicPeriod" startAt="6"/>
            </a:pPr>
            <a:r>
              <a:rPr lang="en-US" b="1" dirty="0">
                <a:solidFill>
                  <a:srgbClr val="FFFF00"/>
                </a:solidFill>
              </a:rPr>
              <a:t>Ad-hoc members, as needed</a:t>
            </a:r>
          </a:p>
          <a:p>
            <a:pPr marL="514350" indent="-514350">
              <a:buFont typeface="+mj-lt"/>
              <a:buAutoNum type="arabicPeriod" startAt="6"/>
            </a:pPr>
            <a:endParaRPr lang="en-US" b="1" dirty="0"/>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63113290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 Team</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2400" b="1" dirty="0">
                <a:solidFill>
                  <a:srgbClr val="FFFF00"/>
                </a:solidFill>
              </a:rPr>
              <a:t>Each person/member on the team should have an identified task/role</a:t>
            </a:r>
          </a:p>
          <a:p>
            <a:pPr>
              <a:buFont typeface="Wingdings" panose="05000000000000000000" pitchFamily="2" charset="2"/>
              <a:buChar char="ü"/>
            </a:pPr>
            <a:r>
              <a:rPr lang="en-US" sz="2400" b="1" dirty="0">
                <a:solidFill>
                  <a:srgbClr val="FFFF00"/>
                </a:solidFill>
              </a:rPr>
              <a:t>Documentation guidelines</a:t>
            </a:r>
          </a:p>
          <a:p>
            <a:pPr>
              <a:buFont typeface="Wingdings" panose="05000000000000000000" pitchFamily="2" charset="2"/>
              <a:buChar char="ü"/>
            </a:pPr>
            <a:r>
              <a:rPr lang="en-US" sz="2400" b="1" dirty="0">
                <a:solidFill>
                  <a:srgbClr val="FFFF00"/>
                </a:solidFill>
              </a:rPr>
              <a:t>Legal issues</a:t>
            </a:r>
          </a:p>
          <a:p>
            <a:pPr>
              <a:buFont typeface="Wingdings" panose="05000000000000000000" pitchFamily="2" charset="2"/>
              <a:buChar char="ü"/>
            </a:pPr>
            <a:r>
              <a:rPr lang="en-US" sz="2400" b="1" dirty="0">
                <a:solidFill>
                  <a:srgbClr val="FFFF00"/>
                </a:solidFill>
              </a:rPr>
              <a:t>Developing timelines</a:t>
            </a:r>
          </a:p>
          <a:p>
            <a:pPr lvl="1">
              <a:buFont typeface="Wingdings" panose="05000000000000000000" pitchFamily="2" charset="2"/>
              <a:buChar char="ü"/>
            </a:pPr>
            <a:r>
              <a:rPr lang="en-US" sz="2000" b="1" dirty="0">
                <a:solidFill>
                  <a:srgbClr val="FFFF00"/>
                </a:solidFill>
              </a:rPr>
              <a:t>Constantly monitored and logged/altered with specific dates/times</a:t>
            </a:r>
          </a:p>
          <a:p>
            <a:pPr>
              <a:buFont typeface="Wingdings" panose="05000000000000000000" pitchFamily="2" charset="2"/>
              <a:buChar char="ü"/>
            </a:pPr>
            <a:r>
              <a:rPr lang="en-US" sz="2400" b="1" dirty="0">
                <a:solidFill>
                  <a:srgbClr val="FFFF00"/>
                </a:solidFill>
              </a:rPr>
              <a:t>Managing information</a:t>
            </a:r>
          </a:p>
          <a:p>
            <a:pPr lvl="1">
              <a:buFont typeface="Wingdings" panose="05000000000000000000" pitchFamily="2" charset="2"/>
              <a:buChar char="ü"/>
            </a:pPr>
            <a:r>
              <a:rPr lang="en-US" sz="2000" b="1" dirty="0">
                <a:solidFill>
                  <a:srgbClr val="FFFF00"/>
                </a:solidFill>
              </a:rPr>
              <a:t>Ensure validity, reliability</a:t>
            </a:r>
          </a:p>
          <a:p>
            <a:pPr lvl="1">
              <a:buFont typeface="Wingdings" panose="05000000000000000000" pitchFamily="2" charset="2"/>
              <a:buChar char="ü"/>
            </a:pPr>
            <a:r>
              <a:rPr lang="en-US" sz="2000" b="1" dirty="0">
                <a:solidFill>
                  <a:srgbClr val="FFFF00"/>
                </a:solidFill>
              </a:rPr>
              <a:t>Maintain position of healthy skepticism</a:t>
            </a:r>
          </a:p>
          <a:p>
            <a:pPr>
              <a:buFont typeface="Wingdings" panose="05000000000000000000" pitchFamily="2" charset="2"/>
              <a:buChar char="ü"/>
            </a:pPr>
            <a:r>
              <a:rPr lang="en-US" sz="2400" b="1" dirty="0">
                <a:solidFill>
                  <a:srgbClr val="FFFF00"/>
                </a:solidFill>
              </a:rPr>
              <a:t>Referral source educated about providing all information</a:t>
            </a:r>
          </a:p>
          <a:p>
            <a:pPr lvl="1">
              <a:buFont typeface="Wingdings" panose="05000000000000000000" pitchFamily="2" charset="2"/>
              <a:buChar char="ü"/>
            </a:pPr>
            <a:r>
              <a:rPr lang="en-US" sz="2000" b="1" dirty="0">
                <a:solidFill>
                  <a:srgbClr val="FFFF00"/>
                </a:solidFill>
              </a:rPr>
              <a:t>silo effect</a:t>
            </a: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a:p>
            <a:pPr>
              <a:buFont typeface="Wingdings" panose="05000000000000000000" pitchFamily="2" charset="2"/>
              <a:buChar char="ü"/>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57523990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Assessment/Interview</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2000" b="1" dirty="0">
                <a:solidFill>
                  <a:srgbClr val="FFFF00"/>
                </a:solidFill>
              </a:rPr>
              <a:t>Interview – Tool for Gathering Information</a:t>
            </a:r>
          </a:p>
          <a:p>
            <a:pPr lvl="1">
              <a:buFont typeface="Wingdings" panose="05000000000000000000" pitchFamily="2" charset="2"/>
              <a:buChar char="ü"/>
            </a:pPr>
            <a:r>
              <a:rPr lang="en-US" sz="2000" b="1" dirty="0">
                <a:solidFill>
                  <a:srgbClr val="FFFF00"/>
                </a:solidFill>
              </a:rPr>
              <a:t>Reasons for interviewing</a:t>
            </a:r>
          </a:p>
          <a:p>
            <a:pPr lvl="2">
              <a:buFont typeface="Wingdings" panose="05000000000000000000" pitchFamily="2" charset="2"/>
              <a:buChar char="ü"/>
            </a:pPr>
            <a:r>
              <a:rPr lang="en-US" sz="2000" b="1" dirty="0">
                <a:solidFill>
                  <a:srgbClr val="FFFF00"/>
                </a:solidFill>
              </a:rPr>
              <a:t>Collect reliable information on risk and protective factors</a:t>
            </a:r>
          </a:p>
          <a:p>
            <a:pPr lvl="2">
              <a:buFont typeface="Wingdings" panose="05000000000000000000" pitchFamily="2" charset="2"/>
              <a:buChar char="ü"/>
            </a:pPr>
            <a:r>
              <a:rPr lang="en-US" sz="2000" b="1" dirty="0">
                <a:solidFill>
                  <a:srgbClr val="FFFF00"/>
                </a:solidFill>
              </a:rPr>
              <a:t>Substantiate or contradict prior identified risk and protective factors</a:t>
            </a:r>
          </a:p>
          <a:p>
            <a:pPr lvl="2">
              <a:buFont typeface="Wingdings" panose="05000000000000000000" pitchFamily="2" charset="2"/>
              <a:buChar char="ü"/>
            </a:pPr>
            <a:r>
              <a:rPr lang="en-US" sz="2000" b="1" dirty="0">
                <a:solidFill>
                  <a:srgbClr val="FFFF00"/>
                </a:solidFill>
              </a:rPr>
              <a:t>Finding collateral information from interviewee; examine other sources</a:t>
            </a:r>
          </a:p>
          <a:p>
            <a:pPr lvl="2">
              <a:buFont typeface="Wingdings" panose="05000000000000000000" pitchFamily="2" charset="2"/>
              <a:buChar char="ü"/>
            </a:pPr>
            <a:r>
              <a:rPr lang="en-US" sz="2000" b="1" dirty="0">
                <a:solidFill>
                  <a:srgbClr val="FFFF00"/>
                </a:solidFill>
              </a:rPr>
              <a:t>Gather understanding of what is driving the interviewee’s behavior</a:t>
            </a:r>
          </a:p>
          <a:p>
            <a:pPr lvl="2">
              <a:buFont typeface="Wingdings" panose="05000000000000000000" pitchFamily="2" charset="2"/>
              <a:buChar char="ü"/>
            </a:pPr>
            <a:r>
              <a:rPr lang="en-US" sz="2000" b="1" dirty="0">
                <a:solidFill>
                  <a:srgbClr val="FFFF00"/>
                </a:solidFill>
              </a:rPr>
              <a:t>Provide information on what the interviewee can and cannot do – violate law</a:t>
            </a:r>
          </a:p>
          <a:p>
            <a:pPr lvl="2">
              <a:buFont typeface="Wingdings" panose="05000000000000000000" pitchFamily="2" charset="2"/>
              <a:buChar char="ü"/>
            </a:pPr>
            <a:r>
              <a:rPr lang="en-US" sz="2000" b="1" dirty="0">
                <a:solidFill>
                  <a:srgbClr val="FFFF00"/>
                </a:solidFill>
              </a:rPr>
              <a:t>Most persons appear willing to talk</a:t>
            </a:r>
          </a:p>
          <a:p>
            <a:pPr lvl="1">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66187419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Assessment/Interview</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2000" b="1" dirty="0">
                <a:solidFill>
                  <a:srgbClr val="FFFF00"/>
                </a:solidFill>
              </a:rPr>
              <a:t>Interview – Tool for Gathering Information</a:t>
            </a:r>
          </a:p>
          <a:p>
            <a:pPr lvl="1">
              <a:buFont typeface="Wingdings" panose="05000000000000000000" pitchFamily="2" charset="2"/>
              <a:buChar char="ü"/>
            </a:pPr>
            <a:r>
              <a:rPr lang="en-US" sz="2000" b="1" dirty="0">
                <a:solidFill>
                  <a:srgbClr val="FFFF00"/>
                </a:solidFill>
              </a:rPr>
              <a:t>Understanding the Interviewee</a:t>
            </a:r>
          </a:p>
          <a:p>
            <a:pPr lvl="2">
              <a:buFont typeface="Wingdings" panose="05000000000000000000" pitchFamily="2" charset="2"/>
              <a:buChar char="ü"/>
            </a:pPr>
            <a:r>
              <a:rPr lang="en-US" sz="2000" b="1" dirty="0">
                <a:solidFill>
                  <a:srgbClr val="FFFF00"/>
                </a:solidFill>
              </a:rPr>
              <a:t>Explain at the outset the reason and importance for the interview</a:t>
            </a:r>
          </a:p>
          <a:p>
            <a:pPr lvl="2">
              <a:buFont typeface="Wingdings" panose="05000000000000000000" pitchFamily="2" charset="2"/>
              <a:buChar char="ü"/>
            </a:pPr>
            <a:r>
              <a:rPr lang="en-US" sz="2000" b="1" dirty="0">
                <a:solidFill>
                  <a:srgbClr val="FFFF00"/>
                </a:solidFill>
              </a:rPr>
              <a:t>Utilize objective, neutral, non-judgmental stance</a:t>
            </a:r>
          </a:p>
          <a:p>
            <a:pPr lvl="2">
              <a:buFont typeface="Wingdings" panose="05000000000000000000" pitchFamily="2" charset="2"/>
              <a:buChar char="ü"/>
            </a:pPr>
            <a:r>
              <a:rPr lang="en-US" sz="2000" b="1" dirty="0">
                <a:solidFill>
                  <a:srgbClr val="FFFF00"/>
                </a:solidFill>
              </a:rPr>
              <a:t>See the situation through their eyes</a:t>
            </a:r>
          </a:p>
          <a:p>
            <a:pPr lvl="2">
              <a:buFont typeface="Wingdings" panose="05000000000000000000" pitchFamily="2" charset="2"/>
              <a:buChar char="ü"/>
            </a:pPr>
            <a:r>
              <a:rPr lang="en-US" sz="2000" b="1" dirty="0">
                <a:solidFill>
                  <a:srgbClr val="FFFF00"/>
                </a:solidFill>
              </a:rPr>
              <a:t>Persons who demonstrate paranoid delusions or have paranoid personality traits – reluctant to participate in interview process</a:t>
            </a:r>
          </a:p>
          <a:p>
            <a:pPr lvl="2">
              <a:buFont typeface="Wingdings" panose="05000000000000000000" pitchFamily="2" charset="2"/>
              <a:buChar char="ü"/>
            </a:pPr>
            <a:r>
              <a:rPr lang="en-US" sz="2000" b="1" dirty="0">
                <a:solidFill>
                  <a:srgbClr val="FFFF00"/>
                </a:solidFill>
              </a:rPr>
              <a:t>Home visit, or within their environment, if safe and permissible</a:t>
            </a:r>
          </a:p>
          <a:p>
            <a:pPr marL="0" indent="0">
              <a:buNone/>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a:p>
            <a:pPr>
              <a:buFont typeface="Wingdings" panose="05000000000000000000" pitchFamily="2" charset="2"/>
              <a:buChar char="ü"/>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10430472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Threat Assessment/Interview</a:t>
            </a:r>
            <a:br>
              <a:rPr lang="en-US" b="1" dirty="0">
                <a:solidFill>
                  <a:srgbClr val="FFFF00"/>
                </a:solidFill>
              </a:rPr>
            </a:br>
            <a:r>
              <a:rPr lang="en-US" sz="2000" b="1" dirty="0">
                <a:solidFill>
                  <a:srgbClr val="FFFF00"/>
                </a:solidFill>
              </a:rPr>
              <a:t>(Van der Meer and &amp; Diekhuis, 2014)</a:t>
            </a:r>
          </a:p>
        </p:txBody>
      </p:sp>
      <p:sp>
        <p:nvSpPr>
          <p:cNvPr id="3" name="Content Placeholder 2"/>
          <p:cNvSpPr>
            <a:spLocks noGrp="1"/>
          </p:cNvSpPr>
          <p:nvPr>
            <p:ph idx="1"/>
          </p:nvPr>
        </p:nvSpPr>
        <p:spPr/>
        <p:txBody>
          <a:bodyPr/>
          <a:lstStyle/>
          <a:p>
            <a:pPr>
              <a:buFont typeface="Wingdings" panose="05000000000000000000" pitchFamily="2" charset="2"/>
              <a:buChar char="ü"/>
            </a:pPr>
            <a:r>
              <a:rPr lang="en-US" sz="1800" b="1" dirty="0">
                <a:solidFill>
                  <a:srgbClr val="FFFF00"/>
                </a:solidFill>
              </a:rPr>
              <a:t>Interview – Tool for Gathering Information</a:t>
            </a:r>
          </a:p>
          <a:p>
            <a:pPr lvl="1">
              <a:buFont typeface="Wingdings" panose="05000000000000000000" pitchFamily="2" charset="2"/>
              <a:buChar char="ü"/>
            </a:pPr>
            <a:r>
              <a:rPr lang="en-US" sz="1800" b="1" dirty="0">
                <a:solidFill>
                  <a:srgbClr val="FFFF00"/>
                </a:solidFill>
              </a:rPr>
              <a:t>Preparing for the interview</a:t>
            </a:r>
          </a:p>
          <a:p>
            <a:pPr lvl="2">
              <a:buFont typeface="Wingdings" panose="05000000000000000000" pitchFamily="2" charset="2"/>
              <a:buChar char="ü"/>
            </a:pPr>
            <a:r>
              <a:rPr lang="en-US" sz="1800" b="1" dirty="0">
                <a:solidFill>
                  <a:srgbClr val="FFFF00"/>
                </a:solidFill>
              </a:rPr>
              <a:t>Detailed knowledge of facts, case and timeline</a:t>
            </a:r>
          </a:p>
          <a:p>
            <a:pPr lvl="2">
              <a:buFont typeface="Wingdings" panose="05000000000000000000" pitchFamily="2" charset="2"/>
              <a:buChar char="ü"/>
            </a:pPr>
            <a:r>
              <a:rPr lang="en-US" sz="1800" b="1" dirty="0">
                <a:solidFill>
                  <a:srgbClr val="FFFF00"/>
                </a:solidFill>
              </a:rPr>
              <a:t>Identification of relevant behavioral and personality features of interviewee</a:t>
            </a:r>
          </a:p>
          <a:p>
            <a:pPr lvl="2">
              <a:buFont typeface="Wingdings" panose="05000000000000000000" pitchFamily="2" charset="2"/>
              <a:buChar char="ü"/>
            </a:pPr>
            <a:r>
              <a:rPr lang="en-US" sz="1800" b="1" dirty="0">
                <a:solidFill>
                  <a:srgbClr val="FFFF00"/>
                </a:solidFill>
              </a:rPr>
              <a:t>Cultural implications for assessment (Hart, 2016; Olver, 2016; Weiss and Rosenfeld, 2012)</a:t>
            </a:r>
          </a:p>
          <a:p>
            <a:pPr lvl="2">
              <a:buFont typeface="Wingdings" panose="05000000000000000000" pitchFamily="2" charset="2"/>
              <a:buChar char="ü"/>
            </a:pPr>
            <a:r>
              <a:rPr lang="en-US" sz="1800" b="1" dirty="0">
                <a:solidFill>
                  <a:srgbClr val="FFFF00"/>
                </a:solidFill>
              </a:rPr>
              <a:t>Ensure personal safety during interview</a:t>
            </a:r>
          </a:p>
          <a:p>
            <a:pPr lvl="2">
              <a:buFont typeface="Wingdings" panose="05000000000000000000" pitchFamily="2" charset="2"/>
              <a:buChar char="ü"/>
            </a:pPr>
            <a:r>
              <a:rPr lang="en-US" sz="1800" b="1" dirty="0">
                <a:solidFill>
                  <a:srgbClr val="FFFF00"/>
                </a:solidFill>
              </a:rPr>
              <a:t>Awareness that personal safety is vulnerable if questions are aimed at their personal frustration, stressors and other negative matters</a:t>
            </a:r>
          </a:p>
          <a:p>
            <a:pPr lvl="2">
              <a:buFont typeface="Wingdings" panose="05000000000000000000" pitchFamily="2" charset="2"/>
              <a:buChar char="ü"/>
            </a:pPr>
            <a:r>
              <a:rPr lang="en-US" sz="1800" b="1" dirty="0">
                <a:solidFill>
                  <a:srgbClr val="FFFF00"/>
                </a:solidFill>
              </a:rPr>
              <a:t>Possibly have two interviewers, if available</a:t>
            </a:r>
          </a:p>
          <a:p>
            <a:pPr lvl="2">
              <a:buFont typeface="Wingdings" panose="05000000000000000000" pitchFamily="2" charset="2"/>
              <a:buChar char="ü"/>
            </a:pPr>
            <a:r>
              <a:rPr lang="en-US" sz="1800" b="1" dirty="0">
                <a:solidFill>
                  <a:srgbClr val="FFFF00"/>
                </a:solidFill>
              </a:rPr>
              <a:t>Tape recording to ensure accuracy – can be explained that it is to prevent confusion about what they said, although most persons are very reluctant to consent to recording</a:t>
            </a:r>
          </a:p>
          <a:p>
            <a:pPr marL="914400" lvl="2" indent="0">
              <a:buNone/>
            </a:pPr>
            <a:endParaRPr lang="en-US" sz="1800" b="1" dirty="0">
              <a:solidFill>
                <a:srgbClr val="FFFF00"/>
              </a:solidFill>
            </a:endParaRPr>
          </a:p>
          <a:p>
            <a:pPr lvl="1">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a:p>
            <a:pPr>
              <a:buFont typeface="Wingdings" panose="05000000000000000000" pitchFamily="2" charset="2"/>
              <a:buChar char="ü"/>
            </a:pPr>
            <a:endParaRPr lang="en-US" sz="18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817869077"/>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403038"/>
            <a:ext cx="9258300" cy="1143000"/>
          </a:xfrm>
        </p:spPr>
        <p:txBody>
          <a:bodyPr/>
          <a:lstStyle/>
          <a:p>
            <a:r>
              <a:rPr lang="en-US" sz="3600" b="1" dirty="0">
                <a:solidFill>
                  <a:srgbClr val="FFFF00"/>
                </a:solidFill>
              </a:rPr>
              <a:t>Threat Assessment</a:t>
            </a:r>
            <a:br>
              <a:rPr lang="en-US" sz="3600" b="1" dirty="0">
                <a:solidFill>
                  <a:srgbClr val="FFFF00"/>
                </a:solidFill>
              </a:rPr>
            </a:br>
            <a:r>
              <a:rPr lang="en-US" sz="3600" b="1" dirty="0">
                <a:solidFill>
                  <a:srgbClr val="FFFF00"/>
                </a:solidFill>
              </a:rPr>
              <a:t>Cultural Considerations (Hart, 2016)</a:t>
            </a:r>
            <a:br>
              <a:rPr lang="en-US" b="1" dirty="0">
                <a:solidFill>
                  <a:srgbClr val="FFFF00"/>
                </a:solidFill>
              </a:rPr>
            </a:br>
            <a:endParaRPr lang="en-US" b="1" dirty="0"/>
          </a:p>
        </p:txBody>
      </p:sp>
      <p:sp>
        <p:nvSpPr>
          <p:cNvPr id="3" name="Content Placeholder 2"/>
          <p:cNvSpPr>
            <a:spLocks noGrp="1"/>
          </p:cNvSpPr>
          <p:nvPr>
            <p:ph idx="1"/>
          </p:nvPr>
        </p:nvSpPr>
        <p:spPr>
          <a:xfrm>
            <a:off x="514350" y="1546038"/>
            <a:ext cx="9258300" cy="4525963"/>
          </a:xfrm>
        </p:spPr>
        <p:txBody>
          <a:bodyPr/>
          <a:lstStyle/>
          <a:p>
            <a:pPr marL="514350" indent="-514350">
              <a:buFont typeface="+mj-lt"/>
              <a:buAutoNum type="arabicPeriod"/>
            </a:pPr>
            <a:r>
              <a:rPr lang="en-US" sz="2700" b="1" dirty="0">
                <a:solidFill>
                  <a:srgbClr val="FFFF00"/>
                </a:solidFill>
              </a:rPr>
              <a:t>Identify potential diversity issues that may bias evaluator.</a:t>
            </a:r>
          </a:p>
          <a:p>
            <a:pPr marL="514350" indent="-514350">
              <a:buFont typeface="+mj-lt"/>
              <a:buAutoNum type="arabicPeriod"/>
            </a:pPr>
            <a:r>
              <a:rPr lang="en-US" sz="2700" b="1" dirty="0">
                <a:solidFill>
                  <a:srgbClr val="FFFF00"/>
                </a:solidFill>
              </a:rPr>
              <a:t>When potential diversity issues exist, evaluator is responsible for education about impact the diversity will have on assessment process (lit. review, colleagues).</a:t>
            </a:r>
          </a:p>
          <a:p>
            <a:pPr marL="514350" indent="-514350">
              <a:buFont typeface="+mj-lt"/>
              <a:buAutoNum type="arabicPeriod"/>
            </a:pPr>
            <a:r>
              <a:rPr lang="en-US" sz="2700" b="1" dirty="0">
                <a:solidFill>
                  <a:srgbClr val="FFFF00"/>
                </a:solidFill>
              </a:rPr>
              <a:t>Decline case if do not have requisite skills; decline to use instrument/assessment procedures, cautionary statements, identifying limitations.</a:t>
            </a:r>
          </a:p>
          <a:p>
            <a:pPr marL="514350" indent="-514350">
              <a:buFont typeface="+mj-lt"/>
              <a:buAutoNum type="arabicPeriod"/>
            </a:pPr>
            <a:endParaRPr lang="en-US" sz="2700" b="1" dirty="0">
              <a:solidFill>
                <a:srgbClr val="FFFF00"/>
              </a:solidFill>
            </a:endParaRPr>
          </a:p>
          <a:p>
            <a:pPr marL="514350" indent="-514350">
              <a:buFont typeface="+mj-lt"/>
              <a:buAutoNum type="arabicPeriod"/>
            </a:pPr>
            <a:endParaRPr lang="en-US" sz="27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13837305"/>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b="1" dirty="0">
                <a:solidFill>
                  <a:srgbClr val="FFFF00"/>
                </a:solidFill>
              </a:rPr>
              <a:t>Threat Assessment-Cultural Considerations (Weiss and Rosenfeld, 2012)</a:t>
            </a:r>
            <a:br>
              <a:rPr lang="en-US" b="1" dirty="0">
                <a:solidFill>
                  <a:srgbClr val="FFFF00"/>
                </a:solidFill>
              </a:rPr>
            </a:br>
            <a:endParaRPr lang="en-US" b="1" dirty="0"/>
          </a:p>
        </p:txBody>
      </p:sp>
      <p:sp>
        <p:nvSpPr>
          <p:cNvPr id="3" name="Content Placeholder 2"/>
          <p:cNvSpPr>
            <a:spLocks noGrp="1"/>
          </p:cNvSpPr>
          <p:nvPr>
            <p:ph idx="1"/>
          </p:nvPr>
        </p:nvSpPr>
        <p:spPr>
          <a:xfrm>
            <a:off x="495300" y="1524000"/>
            <a:ext cx="9258300" cy="4525963"/>
          </a:xfrm>
        </p:spPr>
        <p:txBody>
          <a:bodyPr/>
          <a:lstStyle/>
          <a:p>
            <a:pPr marL="514350" indent="-514350">
              <a:buFont typeface="+mj-lt"/>
              <a:buAutoNum type="arabicPeriod"/>
            </a:pPr>
            <a:r>
              <a:rPr lang="en-US" sz="2400" b="1" dirty="0">
                <a:solidFill>
                  <a:srgbClr val="FFFF00"/>
                </a:solidFill>
              </a:rPr>
              <a:t>Consider one’s own cultural competence prior to accepting a referral.</a:t>
            </a:r>
          </a:p>
          <a:p>
            <a:pPr marL="514350" indent="-514350">
              <a:buFont typeface="+mj-lt"/>
              <a:buAutoNum type="arabicPeriod"/>
            </a:pPr>
            <a:r>
              <a:rPr lang="en-US" sz="2400" b="1" dirty="0">
                <a:solidFill>
                  <a:srgbClr val="FFFF00"/>
                </a:solidFill>
              </a:rPr>
              <a:t>Level of acculturation should be considered when administering psychological tests to an individual from another culture.</a:t>
            </a:r>
          </a:p>
          <a:p>
            <a:pPr marL="514350" indent="-514350">
              <a:buFont typeface="+mj-lt"/>
              <a:buAutoNum type="arabicPeriod"/>
            </a:pPr>
            <a:r>
              <a:rPr lang="en-US" sz="2400" b="1" dirty="0">
                <a:solidFill>
                  <a:srgbClr val="FFFF00"/>
                </a:solidFill>
              </a:rPr>
              <a:t>If interpreters are used, they must be objective, well trained, and provide a verbatim translation of the evaluatee’s responses.</a:t>
            </a:r>
          </a:p>
          <a:p>
            <a:pPr marL="514350" indent="-514350">
              <a:buFont typeface="+mj-lt"/>
              <a:buAutoNum type="arabicPeriod"/>
            </a:pPr>
            <a:endParaRPr lang="en-US" sz="2400" b="1" dirty="0">
              <a:solidFill>
                <a:srgbClr val="FFFF00"/>
              </a:solidFill>
            </a:endParaRPr>
          </a:p>
          <a:p>
            <a:pPr marL="514350" indent="-514350">
              <a:buFont typeface="+mj-lt"/>
              <a:buAutoNum type="arabicPeriod"/>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0525720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03412"/>
            <a:ext cx="9258300" cy="1143000"/>
          </a:xfrm>
        </p:spPr>
        <p:txBody>
          <a:bodyPr/>
          <a:lstStyle/>
          <a:p>
            <a:r>
              <a:rPr lang="en-US" sz="3600" b="1" dirty="0">
                <a:solidFill>
                  <a:srgbClr val="FFFF00"/>
                </a:solidFill>
              </a:rPr>
              <a:t>Threat Assessment-Cultural Considerations (Weiss and Rosenfeld, 2012)</a:t>
            </a:r>
            <a:br>
              <a:rPr lang="en-US" b="1" dirty="0">
                <a:solidFill>
                  <a:srgbClr val="FFFF00"/>
                </a:solidFill>
              </a:rPr>
            </a:br>
            <a:endParaRPr lang="en-US" b="1" dirty="0"/>
          </a:p>
        </p:txBody>
      </p:sp>
      <p:sp>
        <p:nvSpPr>
          <p:cNvPr id="3" name="Content Placeholder 2"/>
          <p:cNvSpPr>
            <a:spLocks noGrp="1"/>
          </p:cNvSpPr>
          <p:nvPr>
            <p:ph idx="1"/>
          </p:nvPr>
        </p:nvSpPr>
        <p:spPr>
          <a:xfrm>
            <a:off x="495300" y="1524000"/>
            <a:ext cx="9258300" cy="4525963"/>
          </a:xfrm>
        </p:spPr>
        <p:txBody>
          <a:bodyPr/>
          <a:lstStyle/>
          <a:p>
            <a:pPr marL="514350" indent="-514350">
              <a:buFont typeface="+mj-lt"/>
              <a:buAutoNum type="arabicPeriod" startAt="4"/>
            </a:pPr>
            <a:r>
              <a:rPr lang="en-US" sz="2400" b="1" dirty="0">
                <a:solidFill>
                  <a:srgbClr val="FFFF00"/>
                </a:solidFill>
              </a:rPr>
              <a:t>Evaluators must consider the reliability and validity of measures used with respect to an evaluatee’s group membership.</a:t>
            </a:r>
          </a:p>
          <a:p>
            <a:pPr marL="514350" indent="-514350">
              <a:buFont typeface="+mj-lt"/>
              <a:buAutoNum type="arabicPeriod" startAt="4"/>
            </a:pPr>
            <a:endParaRPr lang="en-US" sz="2400" b="1" dirty="0">
              <a:solidFill>
                <a:srgbClr val="FFFF00"/>
              </a:solidFill>
            </a:endParaRPr>
          </a:p>
          <a:p>
            <a:pPr marL="514350" indent="-514350">
              <a:buFont typeface="+mj-lt"/>
              <a:buAutoNum type="arabicPeriod" startAt="4"/>
            </a:pPr>
            <a:r>
              <a:rPr lang="en-US" sz="2400" b="1" dirty="0">
                <a:solidFill>
                  <a:srgbClr val="FFFF00"/>
                </a:solidFill>
              </a:rPr>
              <a:t>The evaluator must acknowledge when the psychometric challenges for use of a measure are insurmountable. If the lack of reliability and validity data prohibit the use of a measure, the evaluator may be forced to rely on other sources (e.g., clinical and collateral interviews, medical and criminal justice records).</a:t>
            </a:r>
          </a:p>
          <a:p>
            <a:pPr marL="514350" indent="-514350">
              <a:buFont typeface="+mj-lt"/>
              <a:buAutoNum type="arabicPeriod" startAt="4"/>
            </a:pPr>
            <a:endParaRPr lang="en-US" sz="2400" b="1" dirty="0">
              <a:solidFill>
                <a:srgbClr val="FFFF00"/>
              </a:solidFill>
            </a:endParaRPr>
          </a:p>
          <a:p>
            <a:pPr marL="514350" indent="-514350">
              <a:buFont typeface="+mj-lt"/>
              <a:buAutoNum type="arabicPeriod" startAt="4"/>
            </a:pPr>
            <a:endParaRPr lang="en-US" sz="24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585473754"/>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14350" y="304802"/>
            <a:ext cx="9258300" cy="5821363"/>
          </a:xfrm>
        </p:spPr>
        <p:txBody>
          <a:bodyPr/>
          <a:lstStyle/>
          <a:p>
            <a:pPr marL="0" indent="0">
              <a:buNone/>
            </a:pPr>
            <a:r>
              <a:rPr lang="en-US" b="1" dirty="0">
                <a:solidFill>
                  <a:srgbClr val="FFFF00"/>
                </a:solidFill>
                <a:latin typeface="+mn-lt"/>
              </a:rPr>
              <a:t>Assessment</a:t>
            </a:r>
          </a:p>
          <a:p>
            <a:pPr marL="0" indent="0">
              <a:buNone/>
            </a:pPr>
            <a:endParaRPr lang="en-US" b="1" dirty="0">
              <a:solidFill>
                <a:srgbClr val="FFFF00"/>
              </a:solidFill>
              <a:latin typeface="+mn-lt"/>
            </a:endParaRPr>
          </a:p>
          <a:p>
            <a:pPr marL="0" indent="0">
              <a:buNone/>
            </a:pPr>
            <a:endParaRPr lang="en-US" b="1" dirty="0">
              <a:solidFill>
                <a:srgbClr val="FFFF00"/>
              </a:solidFill>
              <a:latin typeface="+mn-lt"/>
            </a:endParaRPr>
          </a:p>
          <a:p>
            <a:pPr marL="0" indent="0">
              <a:buNone/>
            </a:pPr>
            <a:r>
              <a:rPr lang="en-US" b="1" dirty="0">
                <a:solidFill>
                  <a:srgbClr val="FFFF00"/>
                </a:solidFill>
                <a:latin typeface="+mn-lt"/>
              </a:rPr>
              <a:t>Communication</a:t>
            </a:r>
          </a:p>
          <a:p>
            <a:pPr marL="0" indent="0">
              <a:buNone/>
            </a:pPr>
            <a:endParaRPr lang="en-US" b="1" dirty="0">
              <a:solidFill>
                <a:srgbClr val="FFFF00"/>
              </a:solidFill>
              <a:latin typeface="+mn-lt"/>
            </a:endParaRPr>
          </a:p>
          <a:p>
            <a:pPr marL="0" indent="0">
              <a:buNone/>
            </a:pPr>
            <a:endParaRPr lang="en-US" b="1" dirty="0">
              <a:solidFill>
                <a:srgbClr val="FFFF00"/>
              </a:solidFill>
              <a:latin typeface="+mn-lt"/>
            </a:endParaRPr>
          </a:p>
          <a:p>
            <a:pPr marL="0" indent="0">
              <a:buNone/>
            </a:pPr>
            <a:r>
              <a:rPr lang="en-US" b="1" dirty="0">
                <a:solidFill>
                  <a:srgbClr val="FFFF00"/>
                </a:solidFill>
                <a:latin typeface="+mn-lt"/>
              </a:rPr>
              <a:t>Management</a:t>
            </a:r>
          </a:p>
          <a:p>
            <a:pPr marL="0" indent="0">
              <a:buNone/>
            </a:pPr>
            <a:r>
              <a:rPr lang="en-US" b="1" dirty="0">
                <a:solidFill>
                  <a:srgbClr val="FFFF00"/>
                </a:solidFill>
                <a:latin typeface="+mn-lt"/>
              </a:rPr>
              <a:t>&amp; Treatment</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cxnSp>
        <p:nvCxnSpPr>
          <p:cNvPr id="7" name="Straight Arrow Connector 6"/>
          <p:cNvCxnSpPr/>
          <p:nvPr/>
        </p:nvCxnSpPr>
        <p:spPr bwMode="auto">
          <a:xfrm>
            <a:off x="2857500" y="609600"/>
            <a:ext cx="3505200" cy="0"/>
          </a:xfrm>
          <a:prstGeom prst="straightConnector1">
            <a:avLst/>
          </a:prstGeom>
          <a:noFill/>
          <a:ln w="9525" cap="flat" cmpd="sng" algn="ctr">
            <a:solidFill>
              <a:schemeClr val="hlink"/>
            </a:solidFill>
            <a:prstDash val="solid"/>
            <a:round/>
            <a:headEnd type="none" w="sm" len="sm"/>
            <a:tailEnd type="arrow"/>
          </a:ln>
          <a:effectLst/>
        </p:spPr>
      </p:cxnSp>
      <p:cxnSp>
        <p:nvCxnSpPr>
          <p:cNvPr id="9" name="Straight Arrow Connector 8"/>
          <p:cNvCxnSpPr/>
          <p:nvPr/>
        </p:nvCxnSpPr>
        <p:spPr bwMode="auto">
          <a:xfrm>
            <a:off x="3543300" y="2362200"/>
            <a:ext cx="2819400" cy="0"/>
          </a:xfrm>
          <a:prstGeom prst="straightConnector1">
            <a:avLst/>
          </a:prstGeom>
          <a:noFill/>
          <a:ln w="9525" cap="flat" cmpd="sng" algn="ctr">
            <a:solidFill>
              <a:schemeClr val="hlink"/>
            </a:solidFill>
            <a:prstDash val="solid"/>
            <a:round/>
            <a:headEnd type="none" w="sm" len="sm"/>
            <a:tailEnd type="arrow"/>
          </a:ln>
          <a:effectLst/>
        </p:spPr>
      </p:cxnSp>
      <p:cxnSp>
        <p:nvCxnSpPr>
          <p:cNvPr id="11" name="Straight Arrow Connector 10"/>
          <p:cNvCxnSpPr/>
          <p:nvPr/>
        </p:nvCxnSpPr>
        <p:spPr bwMode="auto">
          <a:xfrm>
            <a:off x="3086100" y="4419600"/>
            <a:ext cx="3276600" cy="0"/>
          </a:xfrm>
          <a:prstGeom prst="straightConnector1">
            <a:avLst/>
          </a:prstGeom>
          <a:noFill/>
          <a:ln w="9525" cap="flat" cmpd="sng" algn="ctr">
            <a:solidFill>
              <a:schemeClr val="hlink"/>
            </a:solidFill>
            <a:prstDash val="solid"/>
            <a:round/>
            <a:headEnd type="none" w="sm" len="sm"/>
            <a:tailEnd type="arrow"/>
          </a:ln>
          <a:effectLst/>
        </p:spPr>
      </p:cxnSp>
      <p:cxnSp>
        <p:nvCxnSpPr>
          <p:cNvPr id="13" name="Straight Arrow Connector 12"/>
          <p:cNvCxnSpPr/>
          <p:nvPr/>
        </p:nvCxnSpPr>
        <p:spPr bwMode="auto">
          <a:xfrm>
            <a:off x="1638300" y="838200"/>
            <a:ext cx="0" cy="1295400"/>
          </a:xfrm>
          <a:prstGeom prst="straightConnector1">
            <a:avLst/>
          </a:prstGeom>
          <a:noFill/>
          <a:ln w="9525" cap="flat" cmpd="sng" algn="ctr">
            <a:solidFill>
              <a:schemeClr val="hlink"/>
            </a:solidFill>
            <a:prstDash val="solid"/>
            <a:round/>
            <a:headEnd type="arrow"/>
            <a:tailEnd type="arrow"/>
          </a:ln>
          <a:effectLst/>
        </p:spPr>
      </p:cxnSp>
      <p:cxnSp>
        <p:nvCxnSpPr>
          <p:cNvPr id="15" name="Straight Arrow Connector 14"/>
          <p:cNvCxnSpPr/>
          <p:nvPr/>
        </p:nvCxnSpPr>
        <p:spPr bwMode="auto">
          <a:xfrm>
            <a:off x="1638300" y="2590800"/>
            <a:ext cx="0" cy="1371600"/>
          </a:xfrm>
          <a:prstGeom prst="straightConnector1">
            <a:avLst/>
          </a:prstGeom>
          <a:noFill/>
          <a:ln w="9525" cap="flat" cmpd="sng" algn="ctr">
            <a:solidFill>
              <a:schemeClr val="hlink"/>
            </a:solidFill>
            <a:prstDash val="solid"/>
            <a:round/>
            <a:headEnd type="arrow"/>
            <a:tailEnd type="arrow"/>
          </a:ln>
          <a:effectLst/>
        </p:spPr>
      </p:cxnSp>
      <p:sp>
        <p:nvSpPr>
          <p:cNvPr id="16" name="TextBox 15"/>
          <p:cNvSpPr txBox="1"/>
          <p:nvPr/>
        </p:nvSpPr>
        <p:spPr>
          <a:xfrm>
            <a:off x="6438901" y="304801"/>
            <a:ext cx="3505200" cy="1015663"/>
          </a:xfrm>
          <a:prstGeom prst="rect">
            <a:avLst/>
          </a:prstGeom>
          <a:noFill/>
        </p:spPr>
        <p:txBody>
          <a:bodyPr wrap="square" rtlCol="0">
            <a:spAutoFit/>
          </a:bodyPr>
          <a:lstStyle/>
          <a:p>
            <a:r>
              <a:rPr lang="en-US" sz="2000" dirty="0"/>
              <a:t>Identify risk and threat factors</a:t>
            </a:r>
          </a:p>
          <a:p>
            <a:r>
              <a:rPr lang="en-US" sz="2000" dirty="0"/>
              <a:t>How they manifest in person</a:t>
            </a:r>
          </a:p>
          <a:p>
            <a:r>
              <a:rPr lang="en-US" sz="2000" dirty="0"/>
              <a:t>How each is relevant</a:t>
            </a:r>
          </a:p>
        </p:txBody>
      </p:sp>
      <p:sp>
        <p:nvSpPr>
          <p:cNvPr id="17" name="TextBox 16"/>
          <p:cNvSpPr txBox="1"/>
          <p:nvPr/>
        </p:nvSpPr>
        <p:spPr>
          <a:xfrm>
            <a:off x="6515100" y="1981201"/>
            <a:ext cx="3505200" cy="1323439"/>
          </a:xfrm>
          <a:prstGeom prst="rect">
            <a:avLst/>
          </a:prstGeom>
          <a:noFill/>
        </p:spPr>
        <p:txBody>
          <a:bodyPr wrap="square" rtlCol="0">
            <a:spAutoFit/>
          </a:bodyPr>
          <a:lstStyle/>
          <a:p>
            <a:r>
              <a:rPr lang="en-US" sz="2000" dirty="0"/>
              <a:t>Low, moderate, high</a:t>
            </a:r>
          </a:p>
          <a:p>
            <a:r>
              <a:rPr lang="en-US" sz="2000" dirty="0"/>
              <a:t>Intensity of Management</a:t>
            </a:r>
          </a:p>
          <a:p>
            <a:r>
              <a:rPr lang="en-US" sz="2000" dirty="0"/>
              <a:t>Tailored interventions based on risk and threat factors</a:t>
            </a:r>
          </a:p>
        </p:txBody>
      </p:sp>
      <p:sp>
        <p:nvSpPr>
          <p:cNvPr id="18" name="TextBox 17"/>
          <p:cNvSpPr txBox="1"/>
          <p:nvPr/>
        </p:nvSpPr>
        <p:spPr>
          <a:xfrm>
            <a:off x="6640082" y="3810001"/>
            <a:ext cx="3505200" cy="1323439"/>
          </a:xfrm>
          <a:prstGeom prst="rect">
            <a:avLst/>
          </a:prstGeom>
          <a:noFill/>
        </p:spPr>
        <p:txBody>
          <a:bodyPr wrap="square" rtlCol="0">
            <a:spAutoFit/>
          </a:bodyPr>
          <a:lstStyle/>
          <a:p>
            <a:r>
              <a:rPr lang="en-US" sz="2000" dirty="0"/>
              <a:t>Application of risk and threat management strategies</a:t>
            </a:r>
          </a:p>
          <a:p>
            <a:r>
              <a:rPr lang="en-US" sz="2000" dirty="0"/>
              <a:t>Reassessment on regular intervals</a:t>
            </a:r>
          </a:p>
        </p:txBody>
      </p:sp>
    </p:spTree>
    <p:extLst>
      <p:ext uri="{BB962C8B-B14F-4D97-AF65-F5344CB8AC3E}">
        <p14:creationId xmlns:p14="http://schemas.microsoft.com/office/powerpoint/2010/main" val="410341171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715962"/>
          </a:xfrm>
        </p:spPr>
        <p:txBody>
          <a:bodyPr/>
          <a:lstStyle/>
          <a:p>
            <a:r>
              <a:rPr lang="en-US" b="1" dirty="0">
                <a:solidFill>
                  <a:srgbClr val="FFFF00"/>
                </a:solidFill>
                <a:latin typeface="+mn-lt"/>
              </a:rPr>
              <a:t>Strategy Planning</a:t>
            </a:r>
          </a:p>
        </p:txBody>
      </p:sp>
      <p:graphicFrame>
        <p:nvGraphicFramePr>
          <p:cNvPr id="6" name="Content Placeholder 5"/>
          <p:cNvGraphicFramePr>
            <a:graphicFrameLocks noGrp="1"/>
          </p:cNvGraphicFramePr>
          <p:nvPr>
            <p:ph idx="1"/>
          </p:nvPr>
        </p:nvGraphicFramePr>
        <p:xfrm>
          <a:off x="514350" y="1066802"/>
          <a:ext cx="9258300" cy="50593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27276675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Scenario Planning,</a:t>
            </a:r>
            <a:br>
              <a:rPr lang="en-US" sz="3200" b="1" dirty="0">
                <a:solidFill>
                  <a:srgbClr val="FFFF00"/>
                </a:solidFill>
                <a:latin typeface="+mn-lt"/>
              </a:rPr>
            </a:br>
            <a:r>
              <a:rPr lang="en-US" sz="3200" b="1" dirty="0">
                <a:solidFill>
                  <a:srgbClr val="FFFF00"/>
                </a:solidFill>
                <a:latin typeface="+mn-lt"/>
              </a:rPr>
              <a:t>Douglas, et al., 2013</a:t>
            </a:r>
          </a:p>
        </p:txBody>
      </p:sp>
      <p:graphicFrame>
        <p:nvGraphicFramePr>
          <p:cNvPr id="6" name="Content Placeholder 5"/>
          <p:cNvGraphicFramePr>
            <a:graphicFrameLocks noGrp="1"/>
          </p:cNvGraphicFramePr>
          <p:nvPr>
            <p:ph idx="1"/>
          </p:nvPr>
        </p:nvGraphicFramePr>
        <p:xfrm>
          <a:off x="514350" y="1600202"/>
          <a:ext cx="92583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ooter Placeholder 4"/>
          <p:cNvSpPr>
            <a:spLocks noGrp="1"/>
          </p:cNvSpPr>
          <p:nvPr>
            <p:ph type="ftr" sz="quarter" idx="12"/>
          </p:nvPr>
        </p:nvSpPr>
        <p:spPr/>
        <p:txBody>
          <a:bodyPr/>
          <a:lstStyle/>
          <a:p>
            <a:pPr>
              <a:defRPr/>
            </a:pPr>
            <a:r>
              <a:rPr lang="en-US" dirty="0"/>
              <a:t>Nassau County, BOCES 9/23/22 &amp; 10/13/22</a:t>
            </a:r>
          </a:p>
        </p:txBody>
      </p:sp>
      <p:sp>
        <p:nvSpPr>
          <p:cNvPr id="7" name="Down Arrow 6"/>
          <p:cNvSpPr/>
          <p:nvPr/>
        </p:nvSpPr>
        <p:spPr bwMode="auto">
          <a:xfrm>
            <a:off x="4914900" y="2667000"/>
            <a:ext cx="762000" cy="381000"/>
          </a:xfrm>
          <a:prstGeom prst="downArrow">
            <a:avLst/>
          </a:prstGeom>
          <a:noFill/>
          <a:ln w="9525" cap="flat" cmpd="sng" algn="ctr">
            <a:solidFill>
              <a:schemeClr val="hlink"/>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outerShdw blurRad="38100" dist="38100" dir="2700000" algn="tl">
                  <a:srgbClr val="000000">
                    <a:alpha val="43137"/>
                  </a:srgbClr>
                </a:outerShdw>
              </a:effectLst>
              <a:latin typeface="Garamond" pitchFamily="18" charset="0"/>
            </a:endParaRPr>
          </a:p>
        </p:txBody>
      </p:sp>
      <p:sp>
        <p:nvSpPr>
          <p:cNvPr id="8" name="Down Arrow 7"/>
          <p:cNvSpPr/>
          <p:nvPr/>
        </p:nvSpPr>
        <p:spPr bwMode="auto">
          <a:xfrm>
            <a:off x="4914900" y="4065662"/>
            <a:ext cx="762000" cy="381000"/>
          </a:xfrm>
          <a:prstGeom prst="downArrow">
            <a:avLst/>
          </a:prstGeom>
          <a:noFill/>
          <a:ln w="9525" cap="flat" cmpd="sng" algn="ctr">
            <a:solidFill>
              <a:schemeClr val="hlink"/>
            </a:solidFill>
            <a:prstDash val="solid"/>
            <a:round/>
            <a:headEnd type="none" w="sm" len="sm"/>
            <a:tailEnd type="none" w="sm" len="sm"/>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1" i="0" u="none" strike="noStrike" cap="none" normalizeH="0" baseline="0" dirty="0">
              <a:ln>
                <a:noFill/>
              </a:ln>
              <a:solidFill>
                <a:srgbClr val="FFFF00"/>
              </a:solidFill>
              <a:effectLst>
                <a:outerShdw blurRad="38100" dist="38100" dir="2700000" algn="tl">
                  <a:srgbClr val="000000">
                    <a:alpha val="43137"/>
                  </a:srgbClr>
                </a:outerShdw>
              </a:effectLst>
              <a:latin typeface="Garamond" pitchFamily="18" charset="0"/>
            </a:endParaRPr>
          </a:p>
        </p:txBody>
      </p:sp>
    </p:spTree>
    <p:extLst>
      <p:ext uri="{BB962C8B-B14F-4D97-AF65-F5344CB8AC3E}">
        <p14:creationId xmlns:p14="http://schemas.microsoft.com/office/powerpoint/2010/main" val="55729852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Ongoing Training</a:t>
            </a:r>
            <a:br>
              <a:rPr lang="en-US" dirty="0">
                <a:solidFill>
                  <a:srgbClr val="FFFF00"/>
                </a:solidFill>
              </a:rPr>
            </a:br>
            <a:r>
              <a:rPr lang="en-US" sz="2000" b="1" dirty="0">
                <a:solidFill>
                  <a:srgbClr val="FFFF00"/>
                </a:solidFill>
              </a:rPr>
              <a:t>Technical vs. Adaptive Solutions</a:t>
            </a:r>
            <a:br>
              <a:rPr lang="en-US" sz="2000" b="1" dirty="0">
                <a:solidFill>
                  <a:srgbClr val="FFFF00"/>
                </a:solidFill>
              </a:rPr>
            </a:br>
            <a:r>
              <a:rPr lang="en-US" sz="2000" b="1"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3600" b="1" dirty="0">
                <a:solidFill>
                  <a:srgbClr val="FFFF00"/>
                </a:solidFill>
              </a:rPr>
              <a:t>Technical solutions are addressed with few small adjustments by one authority and within organizational boundaries (e.g., metal detector, video surveillance system).</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1915824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Ongoing Training</a:t>
            </a:r>
            <a:br>
              <a:rPr lang="en-US" dirty="0">
                <a:solidFill>
                  <a:srgbClr val="FFFF00"/>
                </a:solidFill>
              </a:rPr>
            </a:br>
            <a:r>
              <a:rPr lang="en-US" sz="2000" b="1" dirty="0">
                <a:solidFill>
                  <a:srgbClr val="FFFF00"/>
                </a:solidFill>
              </a:rPr>
              <a:t>Technical vs. Adaptive Solutions</a:t>
            </a:r>
            <a:br>
              <a:rPr lang="en-US" sz="2000" b="1" dirty="0">
                <a:solidFill>
                  <a:srgbClr val="FFFF00"/>
                </a:solidFill>
              </a:rPr>
            </a:br>
            <a:r>
              <a:rPr lang="en-US" sz="2000" b="1"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3600" b="1" dirty="0">
                <a:solidFill>
                  <a:srgbClr val="FFFF00"/>
                </a:solidFill>
              </a:rPr>
              <a:t>Adaptive solutions include number ongoing TA trainings, assessing more students for threats, and increasing the number of indicators on the TAT screener.  </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01809428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1C50D-DA5C-45AA-940D-F7B57AEF00F7}"/>
              </a:ext>
            </a:extLst>
          </p:cNvPr>
          <p:cNvSpPr>
            <a:spLocks noGrp="1"/>
          </p:cNvSpPr>
          <p:nvPr>
            <p:ph type="title"/>
          </p:nvPr>
        </p:nvSpPr>
        <p:spPr/>
        <p:txBody>
          <a:bodyPr/>
          <a:lstStyle/>
          <a:p>
            <a:r>
              <a:rPr lang="en-US" dirty="0">
                <a:solidFill>
                  <a:srgbClr val="FFFF00"/>
                </a:solidFill>
              </a:rPr>
              <a:t>Technical vs. Adaptive Solutions</a:t>
            </a:r>
            <a:br>
              <a:rPr lang="en-US" dirty="0">
                <a:solidFill>
                  <a:srgbClr val="FFFF00"/>
                </a:solidFill>
              </a:rPr>
            </a:br>
            <a:r>
              <a:rPr lang="en-US" dirty="0">
                <a:solidFill>
                  <a:srgbClr val="FFFF00"/>
                </a:solidFill>
              </a:rPr>
              <a:t>Goodrum, et al., 2018</a:t>
            </a:r>
          </a:p>
        </p:txBody>
      </p:sp>
      <p:sp>
        <p:nvSpPr>
          <p:cNvPr id="3" name="Content Placeholder 2">
            <a:extLst>
              <a:ext uri="{FF2B5EF4-FFF2-40B4-BE49-F238E27FC236}">
                <a16:creationId xmlns:a16="http://schemas.microsoft.com/office/drawing/2014/main" id="{10E32E8A-0C05-4064-9BDD-CC87CCFE66EE}"/>
              </a:ext>
            </a:extLst>
          </p:cNvPr>
          <p:cNvSpPr>
            <a:spLocks noGrp="1"/>
          </p:cNvSpPr>
          <p:nvPr>
            <p:ph idx="1"/>
          </p:nvPr>
        </p:nvSpPr>
        <p:spPr/>
        <p:txBody>
          <a:bodyPr/>
          <a:lstStyle/>
          <a:p>
            <a:r>
              <a:rPr lang="en-US" sz="2800" b="1" dirty="0">
                <a:solidFill>
                  <a:srgbClr val="FFFF00"/>
                </a:solidFill>
              </a:rPr>
              <a:t>Adaptive solutions require multiple authorities, crossover organizational boundaries (e.g., schools, mental health, and criminal justice) but elicit emotional responses, and face resistance.  </a:t>
            </a:r>
          </a:p>
          <a:p>
            <a:endParaRPr lang="en-US" sz="2800" b="1" dirty="0">
              <a:solidFill>
                <a:srgbClr val="FFFF00"/>
              </a:solidFill>
            </a:endParaRPr>
          </a:p>
          <a:p>
            <a:r>
              <a:rPr lang="en-US" sz="2800" b="1" dirty="0">
                <a:solidFill>
                  <a:srgbClr val="FFFF00"/>
                </a:solidFill>
              </a:rPr>
              <a:t>Adaptive solutions require that school officials share information to promote a “culture of safety,” adopt  continuous improvements to threat assessment, monitor quality of threat assessment and engage in safety planning implementation process.</a:t>
            </a:r>
          </a:p>
        </p:txBody>
      </p:sp>
      <p:sp>
        <p:nvSpPr>
          <p:cNvPr id="4" name="Footer Placeholder 3">
            <a:extLst>
              <a:ext uri="{FF2B5EF4-FFF2-40B4-BE49-F238E27FC236}">
                <a16:creationId xmlns:a16="http://schemas.microsoft.com/office/drawing/2014/main" id="{CA74D271-E2C9-4695-AE8E-DE237768F9B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14632265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pPr marL="514350" indent="-514350">
              <a:buFont typeface="+mj-lt"/>
              <a:buAutoNum type="arabicPeriod"/>
            </a:pPr>
            <a:r>
              <a:rPr lang="en-US" sz="2800" b="1" dirty="0">
                <a:solidFill>
                  <a:srgbClr val="FFFF00"/>
                </a:solidFill>
              </a:rPr>
              <a:t>There is no profile of a student attacker, nor is there a profile for the type of school that has been targeted.</a:t>
            </a:r>
          </a:p>
          <a:p>
            <a:pPr marL="514350" indent="-514350">
              <a:buFont typeface="+mj-lt"/>
              <a:buAutoNum type="arabicPeriod"/>
            </a:pPr>
            <a:r>
              <a:rPr lang="en-US" sz="2800" b="1" dirty="0">
                <a:solidFill>
                  <a:srgbClr val="FFFF00"/>
                </a:solidFill>
              </a:rPr>
              <a:t>Attackers usually had multiple motives, the most common involving a grievance with classmates.</a:t>
            </a:r>
          </a:p>
          <a:p>
            <a:pPr marL="914400" lvl="1" indent="-514350">
              <a:buFont typeface="+mj-lt"/>
              <a:buAutoNum type="arabicPeriod"/>
            </a:pPr>
            <a:r>
              <a:rPr lang="en-US" sz="2400" b="1" dirty="0">
                <a:solidFill>
                  <a:srgbClr val="FFFF00"/>
                </a:solidFill>
              </a:rPr>
              <a:t>83% male; 17% female </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96190435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p:txBody>
          <a:bodyPr/>
          <a:lstStyle/>
          <a:p>
            <a:pPr marL="514350" indent="-514350">
              <a:buFont typeface="+mj-lt"/>
              <a:buAutoNum type="arabicPeriod" startAt="3"/>
            </a:pPr>
            <a:r>
              <a:rPr lang="en-US" sz="2800" b="1" dirty="0">
                <a:solidFill>
                  <a:srgbClr val="FFFF00"/>
                </a:solidFill>
              </a:rPr>
              <a:t>Most attackers used firearms, and firearms were most often acquired from the home.</a:t>
            </a:r>
          </a:p>
          <a:p>
            <a:pPr marL="514350" indent="-514350">
              <a:buFont typeface="+mj-lt"/>
              <a:buAutoNum type="arabicPeriod" startAt="3"/>
            </a:pPr>
            <a:r>
              <a:rPr lang="en-US" sz="2800" b="1" dirty="0">
                <a:solidFill>
                  <a:srgbClr val="FFFF00"/>
                </a:solidFill>
              </a:rPr>
              <a:t>Most attackers had experienced psychological, behavioral, or developmental symptoms.</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663810026"/>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514350" indent="-514350">
              <a:buFont typeface="+mj-lt"/>
              <a:buAutoNum type="arabicPeriod" startAt="5"/>
            </a:pPr>
            <a:r>
              <a:rPr lang="en-US" b="1" dirty="0">
                <a:solidFill>
                  <a:srgbClr val="FFFF00"/>
                </a:solidFill>
              </a:rPr>
              <a:t>Half of the attackers had interests in violent topics.</a:t>
            </a:r>
          </a:p>
          <a:p>
            <a:pPr marL="514350" indent="-514350">
              <a:buFont typeface="+mj-lt"/>
              <a:buAutoNum type="arabicPeriod" startAt="5"/>
            </a:pPr>
            <a:r>
              <a:rPr lang="en-US" b="1" dirty="0">
                <a:solidFill>
                  <a:srgbClr val="FFFF00"/>
                </a:solidFill>
              </a:rPr>
              <a:t>All attackers experienced social stressors involving their relationships with peers and/or romantic partners.</a:t>
            </a:r>
          </a:p>
          <a:p>
            <a:pPr marL="0" indent="0">
              <a:buNone/>
            </a:pPr>
            <a:endParaRPr lang="en-US"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15978399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dirty="0">
                <a:solidFill>
                  <a:srgbClr val="FFFF00"/>
                </a:solidFill>
              </a:rPr>
              <a:t>PROTECTING AMERICA’S SCHOOLS: A U.S. SECRET SERVICE ANALYSIS</a:t>
            </a:r>
            <a:br>
              <a:rPr lang="en-US" sz="1600" dirty="0">
                <a:solidFill>
                  <a:srgbClr val="FFFF00"/>
                </a:solidFill>
              </a:rPr>
            </a:br>
            <a:r>
              <a:rPr lang="en-US" sz="1600" dirty="0">
                <a:solidFill>
                  <a:srgbClr val="FFFF00"/>
                </a:solidFill>
              </a:rPr>
              <a:t>OF TARGETED SCHOOL VIOLENCE (2019)</a:t>
            </a:r>
            <a:br>
              <a:rPr lang="en-US" sz="1600" dirty="0">
                <a:solidFill>
                  <a:srgbClr val="FFFF00"/>
                </a:solidFill>
              </a:rPr>
            </a:br>
            <a:r>
              <a:rPr lang="en-US" sz="1000" dirty="0">
                <a:solidFill>
                  <a:srgbClr val="FFFF00"/>
                </a:solidFill>
              </a:rPr>
              <a:t>U.S. Department of Homeland Security UNITED STATES SECRET SERVICE</a:t>
            </a:r>
            <a:br>
              <a:rPr lang="en-US" sz="1000" dirty="0">
                <a:solidFill>
                  <a:srgbClr val="FFFF00"/>
                </a:solidFill>
              </a:rPr>
            </a:br>
            <a:r>
              <a:rPr lang="en-US" sz="1000" dirty="0">
                <a:solidFill>
                  <a:srgbClr val="FFFF00"/>
                </a:solidFill>
              </a:rPr>
              <a:t>National Threat Assessment Center</a:t>
            </a: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514350" indent="-514350">
              <a:buFont typeface="+mj-lt"/>
              <a:buAutoNum type="arabicPeriod" startAt="7"/>
            </a:pPr>
            <a:r>
              <a:rPr lang="en-US" b="1" dirty="0">
                <a:solidFill>
                  <a:srgbClr val="FFFF00"/>
                </a:solidFill>
              </a:rPr>
              <a:t>Nearly every attacker experienced negative home life factors.</a:t>
            </a:r>
          </a:p>
          <a:p>
            <a:pPr marL="514350" indent="-514350">
              <a:buFont typeface="+mj-lt"/>
              <a:buAutoNum type="arabicPeriod" startAt="7"/>
            </a:pPr>
            <a:r>
              <a:rPr lang="en-US" b="1" dirty="0">
                <a:solidFill>
                  <a:srgbClr val="FFFF00"/>
                </a:solidFill>
              </a:rPr>
              <a:t>Most attackers had a history of school disciplinary actions, and many had prior contact with law enforcement.</a:t>
            </a:r>
          </a:p>
          <a:p>
            <a:pPr marL="514350" indent="-514350">
              <a:buFont typeface="+mj-lt"/>
              <a:buAutoNum type="arabicPeriod" startAt="7"/>
            </a:pPr>
            <a:endParaRPr lang="en-US" b="1" dirty="0">
              <a:solidFill>
                <a:srgbClr val="FFFF00"/>
              </a:solidFill>
            </a:endParaRPr>
          </a:p>
          <a:p>
            <a:pPr marL="0" indent="0">
              <a:buNone/>
            </a:pPr>
            <a:endParaRPr lang="en-US" b="1" dirty="0">
              <a:solidFill>
                <a:srgbClr val="FFFF00"/>
              </a:solidFill>
            </a:endParaRP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96858365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9EBC5-44A7-45DC-8EC8-1097B97AF47C}"/>
              </a:ext>
            </a:extLst>
          </p:cNvPr>
          <p:cNvSpPr>
            <a:spLocks noGrp="1"/>
          </p:cNvSpPr>
          <p:nvPr>
            <p:ph type="title"/>
          </p:nvPr>
        </p:nvSpPr>
        <p:spPr/>
        <p:txBody>
          <a:bodyPr/>
          <a:lstStyle/>
          <a:p>
            <a:r>
              <a:rPr lang="en-US" sz="1600" b="0" dirty="0">
                <a:solidFill>
                  <a:srgbClr val="FFFF00"/>
                </a:solidFill>
              </a:rPr>
              <a:t>PROTECTING AMERICA’S SCHOOLS: A U.S. SECRET SERVICE ANALYSIS</a:t>
            </a:r>
            <a:br>
              <a:rPr lang="en-US" sz="1600" b="0" dirty="0">
                <a:solidFill>
                  <a:srgbClr val="FFFF00"/>
                </a:solidFill>
              </a:rPr>
            </a:br>
            <a:r>
              <a:rPr lang="en-US" sz="1600" b="0" dirty="0">
                <a:solidFill>
                  <a:srgbClr val="FFFF00"/>
                </a:solidFill>
              </a:rPr>
              <a:t>OF TARGETED SCHOOL VIOLENCE (2019)</a:t>
            </a:r>
            <a:br>
              <a:rPr lang="en-US" sz="1600" b="0" dirty="0">
                <a:solidFill>
                  <a:srgbClr val="FFFF00"/>
                </a:solidFill>
              </a:rPr>
            </a:br>
            <a:r>
              <a:rPr lang="en-US" sz="1000" b="0" dirty="0">
                <a:solidFill>
                  <a:srgbClr val="FFFF00"/>
                </a:solidFill>
              </a:rPr>
              <a:t>U.S. Department of Homeland Security UNITED STATES SECRET SERVICE</a:t>
            </a:r>
            <a:br>
              <a:rPr lang="en-US" sz="1000" b="0" dirty="0">
                <a:solidFill>
                  <a:srgbClr val="FFFF00"/>
                </a:solidFill>
              </a:rPr>
            </a:br>
            <a:r>
              <a:rPr lang="en-US" sz="1000" b="0" dirty="0">
                <a:solidFill>
                  <a:srgbClr val="FFFF00"/>
                </a:solidFill>
              </a:rPr>
              <a:t>National Threat Assessment Center</a:t>
            </a:r>
            <a:endParaRPr lang="en-US" sz="1000" dirty="0">
              <a:solidFill>
                <a:srgbClr val="FFFF00"/>
              </a:solidFill>
            </a:endParaRPr>
          </a:p>
        </p:txBody>
      </p:sp>
      <p:sp>
        <p:nvSpPr>
          <p:cNvPr id="3" name="Content Placeholder 2">
            <a:extLst>
              <a:ext uri="{FF2B5EF4-FFF2-40B4-BE49-F238E27FC236}">
                <a16:creationId xmlns:a16="http://schemas.microsoft.com/office/drawing/2014/main" id="{A7B9631D-E2FC-4D2B-AEFC-E91D0447481E}"/>
              </a:ext>
            </a:extLst>
          </p:cNvPr>
          <p:cNvSpPr>
            <a:spLocks noGrp="1"/>
          </p:cNvSpPr>
          <p:nvPr>
            <p:ph idx="1"/>
          </p:nvPr>
        </p:nvSpPr>
        <p:spPr>
          <a:xfrm>
            <a:off x="514350" y="1295400"/>
            <a:ext cx="9258300" cy="4525963"/>
          </a:xfrm>
        </p:spPr>
        <p:txBody>
          <a:bodyPr/>
          <a:lstStyle/>
          <a:p>
            <a:pPr marL="742950" indent="-742950">
              <a:buFont typeface="+mj-lt"/>
              <a:buAutoNum type="arabicPeriod" startAt="9"/>
            </a:pPr>
            <a:r>
              <a:rPr lang="en-US" sz="3600" b="1" u="sng" dirty="0">
                <a:solidFill>
                  <a:srgbClr val="FF0000"/>
                </a:solidFill>
              </a:rPr>
              <a:t>All</a:t>
            </a:r>
            <a:r>
              <a:rPr lang="en-US" sz="3600" b="1" dirty="0">
                <a:solidFill>
                  <a:srgbClr val="FFFF00"/>
                </a:solidFill>
              </a:rPr>
              <a:t> attackers exhibited concerning behaviors. </a:t>
            </a:r>
          </a:p>
          <a:p>
            <a:pPr marL="1143000" lvl="1" indent="-742950"/>
            <a:r>
              <a:rPr lang="en-US" sz="3200" b="1" dirty="0">
                <a:solidFill>
                  <a:srgbClr val="FFFF00"/>
                </a:solidFill>
              </a:rPr>
              <a:t>Most elicited concern from others, and most communicated their intent to attack.</a:t>
            </a:r>
          </a:p>
        </p:txBody>
      </p:sp>
      <p:sp>
        <p:nvSpPr>
          <p:cNvPr id="4" name="Footer Placeholder 3">
            <a:extLst>
              <a:ext uri="{FF2B5EF4-FFF2-40B4-BE49-F238E27FC236}">
                <a16:creationId xmlns:a16="http://schemas.microsoft.com/office/drawing/2014/main" id="{93B7347C-3F6B-4B48-83E2-1AA45552D405}"/>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18289602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b="1" dirty="0">
                <a:solidFill>
                  <a:srgbClr val="FFFF00"/>
                </a:solidFill>
              </a:rPr>
              <a:t> </a:t>
            </a:r>
            <a:r>
              <a:rPr lang="en-US" sz="2800" dirty="0">
                <a:solidFill>
                  <a:srgbClr val="FFFF00"/>
                </a:solidFill>
              </a:rPr>
              <a:t>Comprehensive </a:t>
            </a:r>
            <a:r>
              <a:rPr lang="en-US" sz="2800" b="1" dirty="0">
                <a:solidFill>
                  <a:srgbClr val="FFFF00"/>
                </a:solidFill>
              </a:rPr>
              <a:t>Student Threat Assessment Guidelines (CSTAG) </a:t>
            </a:r>
            <a:br>
              <a:rPr lang="en-US" sz="2800" b="1" dirty="0">
                <a:solidFill>
                  <a:srgbClr val="FFFF00"/>
                </a:solidFill>
              </a:rPr>
            </a:br>
            <a:endParaRPr lang="en-US" sz="2800" b="1" dirty="0">
              <a:solidFill>
                <a:srgbClr val="FFFF00"/>
              </a:solidFill>
            </a:endParaRP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Nassau County, BOCES 9/23/22 &amp; 10/13/22</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000" b="1" dirty="0">
                <a:solidFill>
                  <a:srgbClr val="FFFF00"/>
                </a:solidFill>
              </a:rPr>
              <a:t>Step 1: </a:t>
            </a:r>
          </a:p>
          <a:p>
            <a:pPr marL="457200" indent="-457200">
              <a:buFont typeface="+mj-lt"/>
              <a:buAutoNum type="arabicPeriod"/>
            </a:pPr>
            <a:r>
              <a:rPr lang="en-US" sz="2000" b="1" dirty="0">
                <a:solidFill>
                  <a:srgbClr val="FFFF00"/>
                </a:solidFill>
              </a:rPr>
              <a:t>TAT evaluates the threat by interviewing subject of interest</a:t>
            </a:r>
          </a:p>
          <a:p>
            <a:pPr marL="457200" indent="-457200">
              <a:buFont typeface="+mj-lt"/>
              <a:buAutoNum type="arabicPeriod"/>
            </a:pPr>
            <a:r>
              <a:rPr lang="en-US" sz="2000" b="1" dirty="0">
                <a:solidFill>
                  <a:srgbClr val="FFFF00"/>
                </a:solidFill>
              </a:rPr>
              <a:t>Document/note exact content of the threat </a:t>
            </a:r>
          </a:p>
          <a:p>
            <a:pPr marL="457200" indent="-457200">
              <a:buFont typeface="+mj-lt"/>
              <a:buAutoNum type="arabicPeriod"/>
            </a:pPr>
            <a:r>
              <a:rPr lang="en-US" sz="2000" b="1" dirty="0">
                <a:solidFill>
                  <a:srgbClr val="FFFF00"/>
                </a:solidFill>
              </a:rPr>
              <a:t>What have others observed regarding nature of threat and behavior </a:t>
            </a:r>
          </a:p>
          <a:p>
            <a:pPr marL="457200" indent="-457200">
              <a:buFont typeface="+mj-lt"/>
              <a:buAutoNum type="arabicPeriod"/>
            </a:pPr>
            <a:r>
              <a:rPr lang="en-US" sz="2000" b="1" dirty="0">
                <a:solidFill>
                  <a:srgbClr val="FFFF00"/>
                </a:solidFill>
              </a:rPr>
              <a:t>Gather information on the circumstances in which the threat was made</a:t>
            </a:r>
          </a:p>
          <a:p>
            <a:pPr marL="457200" indent="-457200">
              <a:buFont typeface="+mj-lt"/>
              <a:buAutoNum type="arabicPeriod"/>
            </a:pPr>
            <a:r>
              <a:rPr lang="en-US" sz="2000" b="1" dirty="0">
                <a:solidFill>
                  <a:srgbClr val="FFFF00"/>
                </a:solidFill>
              </a:rPr>
              <a:t>What are the circumstances in which threat was made – situational context</a:t>
            </a:r>
          </a:p>
          <a:p>
            <a:pPr marL="457200" indent="-457200">
              <a:buFont typeface="+mj-lt"/>
              <a:buAutoNum type="arabicPeriod"/>
            </a:pPr>
            <a:r>
              <a:rPr lang="en-US" sz="2000" b="1" dirty="0">
                <a:solidFill>
                  <a:srgbClr val="FFFF00"/>
                </a:solidFill>
              </a:rPr>
              <a:t>Is there communication of intent to harm or behavior suggesting intent to harm</a:t>
            </a:r>
          </a:p>
          <a:p>
            <a:pPr marL="457200" indent="-457200">
              <a:buFont typeface="+mj-lt"/>
              <a:buAutoNum type="arabicPeriod"/>
            </a:pPr>
            <a:r>
              <a:rPr lang="en-US" sz="2000" b="1" dirty="0">
                <a:solidFill>
                  <a:srgbClr val="FFFF00"/>
                </a:solidFill>
              </a:rPr>
              <a:t>In most cases, the threatening student is interviewed and given an opportunity to explain what he or she meant by the threatening statement or behavior. </a:t>
            </a:r>
          </a:p>
          <a:p>
            <a:endParaRPr lang="en-US" sz="2000" b="1" dirty="0">
              <a:solidFill>
                <a:srgbClr val="FFFF00"/>
              </a:solidFill>
            </a:endParaRPr>
          </a:p>
          <a:p>
            <a:endParaRPr lang="en-US" sz="2000" b="1" dirty="0">
              <a:solidFill>
                <a:srgbClr val="FFFF00"/>
              </a:solidFill>
            </a:endParaRPr>
          </a:p>
          <a:p>
            <a:pPr marL="0" indent="0">
              <a:buNone/>
            </a:pPr>
            <a:r>
              <a:rPr lang="en-US" sz="2000" b="1" dirty="0">
                <a:solidFill>
                  <a:srgbClr val="FFFF00"/>
                </a:solidFill>
              </a:rPr>
              <a:t> </a:t>
            </a:r>
          </a:p>
          <a:p>
            <a:pPr marL="0" indent="0" algn="ctr">
              <a:buNone/>
            </a:pPr>
            <a:endParaRPr lang="en-US" sz="2000" b="1" dirty="0">
              <a:solidFill>
                <a:srgbClr val="FFFF00"/>
              </a:solidFill>
            </a:endParaRPr>
          </a:p>
        </p:txBody>
      </p:sp>
    </p:spTree>
    <p:extLst>
      <p:ext uri="{BB962C8B-B14F-4D97-AF65-F5344CB8AC3E}">
        <p14:creationId xmlns:p14="http://schemas.microsoft.com/office/powerpoint/2010/main" val="425988646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br>
              <a:rPr lang="en-US" sz="2800" b="1" dirty="0">
                <a:solidFill>
                  <a:srgbClr val="FFFF00"/>
                </a:solidFill>
              </a:rPr>
            </a:br>
            <a:endParaRPr lang="en-US" sz="2800" b="1" dirty="0">
              <a:solidFill>
                <a:srgbClr val="FFFF00"/>
              </a:solidFill>
            </a:endParaRP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Nassau County, BOCES 9/23/22 &amp; 10/13/22</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000" b="1" dirty="0">
                <a:solidFill>
                  <a:srgbClr val="FFFF00"/>
                </a:solidFill>
              </a:rPr>
              <a:t>Step 2:</a:t>
            </a:r>
          </a:p>
          <a:p>
            <a:pPr marL="457200" indent="-457200">
              <a:buFont typeface="+mj-lt"/>
              <a:buAutoNum type="arabicPeriod"/>
            </a:pPr>
            <a:r>
              <a:rPr lang="en-US" sz="2000" b="1" u="sng" dirty="0">
                <a:solidFill>
                  <a:srgbClr val="FF0000"/>
                </a:solidFill>
              </a:rPr>
              <a:t>All available </a:t>
            </a:r>
            <a:r>
              <a:rPr lang="en-US" sz="2000" b="1" dirty="0">
                <a:solidFill>
                  <a:srgbClr val="FFFF00"/>
                </a:solidFill>
              </a:rPr>
              <a:t>information is used by the school teams to consider the credibility and seriousness of the threat. </a:t>
            </a:r>
          </a:p>
          <a:p>
            <a:pPr marL="457200" indent="-457200">
              <a:buFont typeface="+mj-lt"/>
              <a:buAutoNum type="arabicPeriod"/>
            </a:pPr>
            <a:r>
              <a:rPr lang="en-US" sz="2000" b="1" dirty="0">
                <a:solidFill>
                  <a:srgbClr val="FFFF00"/>
                </a:solidFill>
              </a:rPr>
              <a:t>Humor, rhetoric, frustration, reactive situation that can be easily resolved</a:t>
            </a:r>
          </a:p>
          <a:p>
            <a:pPr marL="457200" indent="-457200">
              <a:buFont typeface="+mj-lt"/>
              <a:buAutoNum type="arabicPeriod"/>
            </a:pPr>
            <a:r>
              <a:rPr lang="en-US" sz="2000" b="1" dirty="0">
                <a:solidFill>
                  <a:srgbClr val="FFFF00"/>
                </a:solidFill>
              </a:rPr>
              <a:t>Does person retract and then apologize for behavior with consistent de-escalation</a:t>
            </a:r>
          </a:p>
          <a:p>
            <a:pPr marL="457200" indent="-457200">
              <a:buFont typeface="+mj-lt"/>
              <a:buAutoNum type="arabicPeriod"/>
            </a:pPr>
            <a:endParaRPr lang="en-US" sz="2000" b="1" dirty="0">
              <a:solidFill>
                <a:srgbClr val="FFFF00"/>
              </a:solidFill>
            </a:endParaRPr>
          </a:p>
          <a:p>
            <a:endParaRPr lang="en-US" sz="2000" b="1" dirty="0">
              <a:solidFill>
                <a:srgbClr val="FFFF00"/>
              </a:solidFill>
            </a:endParaRPr>
          </a:p>
          <a:p>
            <a:pPr marL="0" indent="0" algn="ctr">
              <a:buNone/>
            </a:pPr>
            <a:endParaRPr lang="en-US" sz="2000" b="1" dirty="0">
              <a:solidFill>
                <a:srgbClr val="FFFF00"/>
              </a:solidFill>
            </a:endParaRPr>
          </a:p>
        </p:txBody>
      </p:sp>
    </p:spTree>
    <p:extLst>
      <p:ext uri="{BB962C8B-B14F-4D97-AF65-F5344CB8AC3E}">
        <p14:creationId xmlns:p14="http://schemas.microsoft.com/office/powerpoint/2010/main" val="42919727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Nassau County, BOCES 9/23/22 &amp; 10/13/22</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3: TAT respond to a substantive threat</a:t>
            </a:r>
          </a:p>
          <a:p>
            <a:pPr marL="914400" lvl="1" indent="-457200">
              <a:buFont typeface="+mj-lt"/>
              <a:buAutoNum type="arabicPeriod"/>
            </a:pPr>
            <a:r>
              <a:rPr lang="en-US" sz="2000" b="1" dirty="0">
                <a:solidFill>
                  <a:srgbClr val="FFFF00"/>
                </a:solidFill>
              </a:rPr>
              <a:t>Take precaution to protect individual</a:t>
            </a:r>
          </a:p>
          <a:p>
            <a:pPr marL="914400" lvl="1" indent="-457200">
              <a:buFont typeface="+mj-lt"/>
              <a:buAutoNum type="arabicPeriod"/>
            </a:pPr>
            <a:r>
              <a:rPr lang="en-US" sz="2000" b="1" dirty="0">
                <a:solidFill>
                  <a:srgbClr val="FFFF00"/>
                </a:solidFill>
              </a:rPr>
              <a:t>Warn intended victim and family</a:t>
            </a:r>
          </a:p>
          <a:p>
            <a:pPr marL="914400" lvl="1" indent="-457200">
              <a:buFont typeface="+mj-lt"/>
              <a:buAutoNum type="arabicPeriod"/>
            </a:pPr>
            <a:r>
              <a:rPr lang="en-US" sz="2000" b="1" dirty="0">
                <a:solidFill>
                  <a:srgbClr val="FFFF00"/>
                </a:solidFill>
              </a:rPr>
              <a:t>Explore manners to resolve conflict</a:t>
            </a:r>
          </a:p>
          <a:p>
            <a:pPr marL="914400" lvl="1" indent="-457200">
              <a:buFont typeface="+mj-lt"/>
              <a:buAutoNum type="arabicPeriod"/>
            </a:pPr>
            <a:r>
              <a:rPr lang="en-US" sz="2000" b="1" dirty="0">
                <a:solidFill>
                  <a:srgbClr val="FFFF00"/>
                </a:solidFill>
              </a:rPr>
              <a:t>Disciplinary procedures, when necessary</a:t>
            </a:r>
          </a:p>
          <a:p>
            <a:endParaRPr lang="en-US" sz="2400" b="1" dirty="0">
              <a:solidFill>
                <a:srgbClr val="FFFF00"/>
              </a:solidFill>
            </a:endParaRPr>
          </a:p>
        </p:txBody>
      </p:sp>
    </p:spTree>
    <p:extLst>
      <p:ext uri="{BB962C8B-B14F-4D97-AF65-F5344CB8AC3E}">
        <p14:creationId xmlns:p14="http://schemas.microsoft.com/office/powerpoint/2010/main" val="355583678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 </a:t>
            </a:r>
            <a:r>
              <a:rPr lang="en-US" sz="2800" b="1" dirty="0">
                <a:solidFill>
                  <a:srgbClr val="FFFF00"/>
                </a:solidFill>
              </a:rPr>
              <a:t>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Nassau County, BOCES 9/23/22 &amp; 10/13/22</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4: Serious substantive threats. </a:t>
            </a:r>
          </a:p>
          <a:p>
            <a:pPr marL="914400" lvl="1" indent="-457200">
              <a:buFont typeface="+mj-lt"/>
              <a:buAutoNum type="arabicPeriod"/>
            </a:pPr>
            <a:r>
              <a:rPr lang="en-US" sz="2000" b="1" dirty="0">
                <a:solidFill>
                  <a:srgbClr val="FFFF00"/>
                </a:solidFill>
              </a:rPr>
              <a:t>Student screened for mental health services or counseling.</a:t>
            </a:r>
          </a:p>
          <a:p>
            <a:pPr marL="914400" lvl="1" indent="-457200">
              <a:buFont typeface="+mj-lt"/>
              <a:buAutoNum type="arabicPeriod"/>
            </a:pPr>
            <a:r>
              <a:rPr lang="en-US" sz="2000" b="1" dirty="0">
                <a:solidFill>
                  <a:srgbClr val="FFFF00"/>
                </a:solidFill>
              </a:rPr>
              <a:t>Potential law enforcement investigation of the case</a:t>
            </a:r>
          </a:p>
          <a:p>
            <a:pPr marL="914400" lvl="1" indent="-457200">
              <a:buFont typeface="+mj-lt"/>
              <a:buAutoNum type="arabicPeriod"/>
            </a:pPr>
            <a:r>
              <a:rPr lang="en-US" sz="2000" b="1" dirty="0">
                <a:solidFill>
                  <a:srgbClr val="FFFF00"/>
                </a:solidFill>
              </a:rPr>
              <a:t>Closer examination of probing/planning behavior</a:t>
            </a:r>
          </a:p>
          <a:p>
            <a:pPr marL="914400" lvl="1" indent="-457200">
              <a:buFont typeface="+mj-lt"/>
              <a:buAutoNum type="arabicPeriod"/>
            </a:pPr>
            <a:r>
              <a:rPr lang="en-US" sz="2000" b="1" dirty="0">
                <a:solidFill>
                  <a:srgbClr val="FFFF00"/>
                </a:solidFill>
              </a:rPr>
              <a:t>Develop safety plan </a:t>
            </a:r>
          </a:p>
          <a:p>
            <a:pPr marL="914400" lvl="1" indent="-457200">
              <a:buFont typeface="+mj-lt"/>
              <a:buAutoNum type="arabicPeriod"/>
            </a:pPr>
            <a:r>
              <a:rPr lang="en-US" sz="2000" b="1" dirty="0">
                <a:solidFill>
                  <a:srgbClr val="FFFF00"/>
                </a:solidFill>
              </a:rPr>
              <a:t>Potential target hardening</a:t>
            </a:r>
          </a:p>
          <a:p>
            <a:endParaRPr lang="en-US" sz="2400" b="1" dirty="0">
              <a:solidFill>
                <a:srgbClr val="FFFF00"/>
              </a:solidFill>
            </a:endParaRPr>
          </a:p>
          <a:p>
            <a:endParaRPr lang="en-US" sz="2400" b="1" dirty="0">
              <a:solidFill>
                <a:srgbClr val="FFFF00"/>
              </a:solidFill>
            </a:endParaRPr>
          </a:p>
        </p:txBody>
      </p:sp>
    </p:spTree>
    <p:extLst>
      <p:ext uri="{BB962C8B-B14F-4D97-AF65-F5344CB8AC3E}">
        <p14:creationId xmlns:p14="http://schemas.microsoft.com/office/powerpoint/2010/main" val="252514864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EEEA8E-3A57-4AEC-A8AC-DB3879CA4E71}"/>
              </a:ext>
            </a:extLst>
          </p:cNvPr>
          <p:cNvSpPr>
            <a:spLocks noGrp="1"/>
          </p:cNvSpPr>
          <p:nvPr>
            <p:ph type="title"/>
          </p:nvPr>
        </p:nvSpPr>
        <p:spPr/>
        <p:txBody>
          <a:bodyPr/>
          <a:lstStyle/>
          <a:p>
            <a:r>
              <a:rPr lang="en-US" sz="2800" dirty="0">
                <a:solidFill>
                  <a:srgbClr val="FFFF00"/>
                </a:solidFill>
              </a:rPr>
              <a:t>Comprehensive</a:t>
            </a:r>
            <a:r>
              <a:rPr lang="en-US" sz="2800" b="1" dirty="0">
                <a:solidFill>
                  <a:srgbClr val="FFFF00"/>
                </a:solidFill>
              </a:rPr>
              <a:t> Student Threat Assessment Guidelines (CSTAG)</a:t>
            </a:r>
          </a:p>
        </p:txBody>
      </p:sp>
      <p:sp>
        <p:nvSpPr>
          <p:cNvPr id="5" name="Footer Placeholder 4">
            <a:extLst>
              <a:ext uri="{FF2B5EF4-FFF2-40B4-BE49-F238E27FC236}">
                <a16:creationId xmlns:a16="http://schemas.microsoft.com/office/drawing/2014/main" id="{D78CF1E2-9467-4003-8A77-3B7CFD483F3E}"/>
              </a:ext>
            </a:extLst>
          </p:cNvPr>
          <p:cNvSpPr>
            <a:spLocks noGrp="1"/>
          </p:cNvSpPr>
          <p:nvPr>
            <p:ph type="ftr" sz="quarter" idx="12"/>
          </p:nvPr>
        </p:nvSpPr>
        <p:spPr/>
        <p:txBody>
          <a:bodyPr/>
          <a:lstStyle/>
          <a:p>
            <a:pPr>
              <a:defRPr/>
            </a:pPr>
            <a:r>
              <a:rPr lang="en-US" dirty="0"/>
              <a:t>Nassau County, BOCES 9/23/22 &amp; 10/13/22</a:t>
            </a:r>
          </a:p>
        </p:txBody>
      </p:sp>
      <p:sp>
        <p:nvSpPr>
          <p:cNvPr id="8" name="Content Placeholder 7">
            <a:extLst>
              <a:ext uri="{FF2B5EF4-FFF2-40B4-BE49-F238E27FC236}">
                <a16:creationId xmlns:a16="http://schemas.microsoft.com/office/drawing/2014/main" id="{7619D2E3-E019-4185-B030-F3A75FBB1D6F}"/>
              </a:ext>
            </a:extLst>
          </p:cNvPr>
          <p:cNvSpPr>
            <a:spLocks noGrp="1"/>
          </p:cNvSpPr>
          <p:nvPr>
            <p:ph idx="1"/>
          </p:nvPr>
        </p:nvSpPr>
        <p:spPr>
          <a:xfrm>
            <a:off x="514350" y="1570037"/>
            <a:ext cx="9258300" cy="4525963"/>
          </a:xfrm>
        </p:spPr>
        <p:txBody>
          <a:bodyPr/>
          <a:lstStyle/>
          <a:p>
            <a:r>
              <a:rPr lang="en-US" sz="2400" b="1" dirty="0">
                <a:solidFill>
                  <a:srgbClr val="FFFF00"/>
                </a:solidFill>
              </a:rPr>
              <a:t>Step 5: Implementation/monitoring safety plan formulated</a:t>
            </a:r>
          </a:p>
          <a:p>
            <a:pPr marL="914400" lvl="1" indent="-457200">
              <a:buFont typeface="+mj-lt"/>
              <a:buAutoNum type="arabicPeriod"/>
            </a:pPr>
            <a:r>
              <a:rPr lang="en-US" sz="2000" b="1" dirty="0">
                <a:solidFill>
                  <a:srgbClr val="FFFF00"/>
                </a:solidFill>
              </a:rPr>
              <a:t>Documentation</a:t>
            </a:r>
          </a:p>
          <a:p>
            <a:pPr marL="914400" lvl="1" indent="-457200">
              <a:buFont typeface="+mj-lt"/>
              <a:buAutoNum type="arabicPeriod"/>
            </a:pPr>
            <a:r>
              <a:rPr lang="en-US" sz="2000" b="1" dirty="0">
                <a:solidFill>
                  <a:srgbClr val="FFFF00"/>
                </a:solidFill>
              </a:rPr>
              <a:t>Monitoring/surveillance of students</a:t>
            </a:r>
          </a:p>
          <a:p>
            <a:pPr marL="914400" lvl="1" indent="-457200">
              <a:buFont typeface="+mj-lt"/>
              <a:buAutoNum type="arabicPeriod"/>
            </a:pPr>
            <a:r>
              <a:rPr lang="en-US" sz="2000" b="1" dirty="0">
                <a:solidFill>
                  <a:srgbClr val="FFFF00"/>
                </a:solidFill>
              </a:rPr>
              <a:t>Assess effectiveness of plan/tactics</a:t>
            </a:r>
          </a:p>
          <a:p>
            <a:endParaRPr lang="en-US" sz="2400" b="1" dirty="0">
              <a:solidFill>
                <a:srgbClr val="FFFF00"/>
              </a:solidFill>
            </a:endParaRPr>
          </a:p>
        </p:txBody>
      </p:sp>
    </p:spTree>
    <p:extLst>
      <p:ext uri="{BB962C8B-B14F-4D97-AF65-F5344CB8AC3E}">
        <p14:creationId xmlns:p14="http://schemas.microsoft.com/office/powerpoint/2010/main" val="244789688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a:pPr>
            <a:r>
              <a:rPr lang="en-US" b="1" dirty="0">
                <a:solidFill>
                  <a:srgbClr val="FFFF00"/>
                </a:solidFill>
              </a:rPr>
              <a:t>Low base rate of ordinary acts of violence - extraordinarily lower base rate of mass violence makes the target even smaller “If the bullseye for homicide is miniscule, the bullseye for mass violence is microscopic.” (pp. 239) </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80709599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2"/>
            </a:pPr>
            <a:r>
              <a:rPr lang="en-US" b="1" dirty="0">
                <a:solidFill>
                  <a:srgbClr val="FFFF00"/>
                </a:solidFill>
              </a:rPr>
              <a:t>Perpetrators of mass violence are heterogeneous</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8705608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3"/>
            </a:pPr>
            <a:r>
              <a:rPr lang="en-US" b="1" dirty="0">
                <a:solidFill>
                  <a:srgbClr val="FFFF00"/>
                </a:solidFill>
              </a:rPr>
              <a:t>Identification of reliable risk factors unlikely unless one subdivides the small group into even smaller groups. The microscopic bullseye must be fragmented into pieces that are placed on different targets</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37807759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EB1C2-B984-422D-93BF-622FD6BAB896}"/>
              </a:ext>
            </a:extLst>
          </p:cNvPr>
          <p:cNvSpPr>
            <a:spLocks noGrp="1"/>
          </p:cNvSpPr>
          <p:nvPr>
            <p:ph type="title"/>
          </p:nvPr>
        </p:nvSpPr>
        <p:spPr>
          <a:xfrm>
            <a:off x="514350" y="228600"/>
            <a:ext cx="9258300" cy="1143000"/>
          </a:xfrm>
        </p:spPr>
        <p:txBody>
          <a:bodyPr/>
          <a:lstStyle/>
          <a:p>
            <a:r>
              <a:rPr lang="en-US" sz="3200" dirty="0">
                <a:solidFill>
                  <a:srgbClr val="FFFF00"/>
                </a:solidFill>
              </a:rPr>
              <a:t>Threat Assessment</a:t>
            </a:r>
            <a:br>
              <a:rPr lang="en-US" sz="3200" dirty="0">
                <a:solidFill>
                  <a:srgbClr val="FFFF00"/>
                </a:solidFill>
              </a:rPr>
            </a:br>
            <a:r>
              <a:rPr lang="en-US" sz="3200" dirty="0">
                <a:solidFill>
                  <a:srgbClr val="FFFF00"/>
                </a:solidFill>
              </a:rPr>
              <a:t>School Violence Prevention (Cornell, 2020)</a:t>
            </a:r>
          </a:p>
        </p:txBody>
      </p:sp>
      <p:sp>
        <p:nvSpPr>
          <p:cNvPr id="3" name="Content Placeholder 2">
            <a:extLst>
              <a:ext uri="{FF2B5EF4-FFF2-40B4-BE49-F238E27FC236}">
                <a16:creationId xmlns:a16="http://schemas.microsoft.com/office/drawing/2014/main" id="{2C73DD67-43A6-4534-BDAD-FBABA83E4271}"/>
              </a:ext>
            </a:extLst>
          </p:cNvPr>
          <p:cNvSpPr>
            <a:spLocks noGrp="1"/>
          </p:cNvSpPr>
          <p:nvPr>
            <p:ph idx="1"/>
          </p:nvPr>
        </p:nvSpPr>
        <p:spPr>
          <a:xfrm>
            <a:off x="419100" y="1568213"/>
            <a:ext cx="9258300" cy="4525963"/>
          </a:xfrm>
        </p:spPr>
        <p:txBody>
          <a:bodyPr/>
          <a:lstStyle/>
          <a:p>
            <a:pPr marL="0" indent="0">
              <a:buNone/>
            </a:pPr>
            <a:r>
              <a:rPr lang="en-US" b="1" dirty="0">
                <a:solidFill>
                  <a:srgbClr val="FFFF00"/>
                </a:solidFill>
              </a:rPr>
              <a:t>Limitations in Predicting Violence in School</a:t>
            </a:r>
          </a:p>
          <a:p>
            <a:pPr marL="514350" indent="-514350">
              <a:buFont typeface="+mj-lt"/>
              <a:buAutoNum type="arabicPeriod" startAt="4"/>
            </a:pPr>
            <a:r>
              <a:rPr lang="en-US" b="1" dirty="0">
                <a:solidFill>
                  <a:srgbClr val="FFFF00"/>
                </a:solidFill>
              </a:rPr>
              <a:t>Barrier to research is that efforts to validate the accuracy of violence predictions are ethically constrained. It is not permissible to conduct a prospective study to test the accuracy</a:t>
            </a:r>
          </a:p>
        </p:txBody>
      </p:sp>
      <p:sp>
        <p:nvSpPr>
          <p:cNvPr id="4" name="Footer Placeholder 3">
            <a:extLst>
              <a:ext uri="{FF2B5EF4-FFF2-40B4-BE49-F238E27FC236}">
                <a16:creationId xmlns:a16="http://schemas.microsoft.com/office/drawing/2014/main" id="{1EE375C7-944D-42A6-B840-F0375BC887C7}"/>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04630352"/>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400" b="1" dirty="0">
                <a:solidFill>
                  <a:srgbClr val="FFFF00"/>
                </a:solidFill>
              </a:rPr>
              <a:t>King &amp; Bracy, 2019 </a:t>
            </a:r>
          </a:p>
          <a:p>
            <a:pPr lvl="1">
              <a:buFont typeface="Wingdings" panose="05000000000000000000" pitchFamily="2" charset="2"/>
              <a:buChar char="v"/>
            </a:pPr>
            <a:r>
              <a:rPr lang="en-US" sz="2400" b="1" dirty="0">
                <a:solidFill>
                  <a:srgbClr val="FFFF00"/>
                </a:solidFill>
              </a:rPr>
              <a:t>School Security Personnel – staff, teachers, aides, administrators – remained relatively stable from 1999 (85.4%) to 2015 (89.5%) </a:t>
            </a:r>
          </a:p>
          <a:p>
            <a:pPr lvl="1">
              <a:buFont typeface="Wingdings" panose="05000000000000000000" pitchFamily="2" charset="2"/>
              <a:buChar char="v"/>
            </a:pPr>
            <a:r>
              <a:rPr lang="en-US" sz="2400" b="1" dirty="0">
                <a:solidFill>
                  <a:srgbClr val="FFFF00"/>
                </a:solidFill>
              </a:rPr>
              <a:t>School Based Law Enforcement – including SRO – 1996/1997 (22%) to 2015/2016 (57%) </a:t>
            </a:r>
          </a:p>
          <a:p>
            <a:pPr lvl="1">
              <a:buFont typeface="Wingdings" panose="05000000000000000000" pitchFamily="2" charset="2"/>
              <a:buChar char="v"/>
            </a:pPr>
            <a:r>
              <a:rPr lang="en-US" sz="2400" b="1" dirty="0">
                <a:solidFill>
                  <a:srgbClr val="FFFF00"/>
                </a:solidFill>
              </a:rPr>
              <a:t>CCTV – in 1999 (19.4%) to 2015/2016 (80.6%)</a:t>
            </a:r>
          </a:p>
          <a:p>
            <a:pPr lvl="2"/>
            <a:r>
              <a:rPr lang="en-US" b="1" dirty="0">
                <a:solidFill>
                  <a:srgbClr val="FFFF00"/>
                </a:solidFill>
              </a:rPr>
              <a:t>Unless cameras monitored-less utility</a:t>
            </a:r>
          </a:p>
          <a:p>
            <a:pPr lvl="1">
              <a:buFont typeface="Wingdings" panose="05000000000000000000" pitchFamily="2" charset="2"/>
              <a:buChar char="v"/>
            </a:pPr>
            <a:r>
              <a:rPr lang="en-US" sz="2400" b="1" dirty="0">
                <a:solidFill>
                  <a:srgbClr val="FFFF00"/>
                </a:solidFill>
              </a:rPr>
              <a:t>Emergency Preparedness – 2015/2016 (94.6%) have drills on lock-down procedures</a:t>
            </a:r>
          </a:p>
          <a:p>
            <a:pPr lvl="1">
              <a:buFont typeface="Wingdings" panose="05000000000000000000" pitchFamily="2" charset="2"/>
              <a:buChar char="v"/>
            </a:pPr>
            <a:r>
              <a:rPr lang="en-US" sz="2400" b="1" dirty="0">
                <a:solidFill>
                  <a:srgbClr val="FFFF00"/>
                </a:solidFill>
              </a:rPr>
              <a:t>Active Shooter Drills -  2015/2016 (92%)</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79608364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b="1" dirty="0">
                <a:solidFill>
                  <a:srgbClr val="FFFF00"/>
                </a:solidFill>
              </a:rPr>
              <a:t>Addington, 2018</a:t>
            </a:r>
          </a:p>
          <a:p>
            <a:pPr lvl="1">
              <a:buFont typeface="Wingdings" panose="05000000000000000000" pitchFamily="2" charset="2"/>
              <a:buChar char="v"/>
            </a:pPr>
            <a:endParaRPr lang="en-US" sz="2400" b="1" dirty="0">
              <a:solidFill>
                <a:srgbClr val="FFFF00"/>
              </a:solidFill>
            </a:endParaRPr>
          </a:p>
          <a:p>
            <a:pPr lvl="1">
              <a:buFont typeface="Wingdings" panose="05000000000000000000" pitchFamily="2" charset="2"/>
              <a:buChar char="v"/>
            </a:pPr>
            <a:r>
              <a:rPr lang="en-US" sz="2400" b="1" dirty="0">
                <a:solidFill>
                  <a:srgbClr val="FFFF00"/>
                </a:solidFill>
              </a:rPr>
              <a:t>Empirical support is lacking that any of these tactics alone or in combination is effective to prevent school shootings</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109146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800" b="1" dirty="0">
                <a:solidFill>
                  <a:srgbClr val="FFFF00"/>
                </a:solidFill>
              </a:rPr>
              <a:t>Jonson, 2017</a:t>
            </a:r>
          </a:p>
          <a:p>
            <a:pPr>
              <a:buFont typeface="Wingdings" panose="05000000000000000000" pitchFamily="2" charset="2"/>
              <a:buChar char="v"/>
            </a:pPr>
            <a:r>
              <a:rPr lang="en-US" sz="2400" b="1" dirty="0">
                <a:solidFill>
                  <a:srgbClr val="FFFF00"/>
                </a:solidFill>
              </a:rPr>
              <a:t>Belief that presence of an armed police officer on campus serves as a  deterrent to a potential school shooter - neutralize the threat of a school shooter</a:t>
            </a:r>
          </a:p>
          <a:p>
            <a:pPr>
              <a:buFont typeface="Wingdings" panose="05000000000000000000" pitchFamily="2" charset="2"/>
              <a:buChar char="v"/>
            </a:pPr>
            <a:r>
              <a:rPr lang="en-US" sz="2400" b="1" dirty="0">
                <a:solidFill>
                  <a:srgbClr val="FFFF00"/>
                </a:solidFill>
              </a:rPr>
              <a:t>As of 2019; little empirical evidence supports the assumption that armed police officers serve as a deterrent to potential school shooters  </a:t>
            </a:r>
            <a:endParaRPr lang="en-US" sz="2000" b="1" dirty="0">
              <a:solidFill>
                <a:srgbClr val="FFFF00"/>
              </a:solidFill>
            </a:endParaRPr>
          </a:p>
          <a:p>
            <a:pPr lvl="1">
              <a:buFont typeface="Wingdings" panose="05000000000000000000" pitchFamily="2" charset="2"/>
              <a:buChar char="v"/>
            </a:pPr>
            <a:r>
              <a:rPr lang="en-US" sz="2000" b="1" dirty="0">
                <a:solidFill>
                  <a:srgbClr val="FFFF00"/>
                </a:solidFill>
              </a:rPr>
              <a:t>School shootings in U.S. with highest casualties Columbine (13), Sandy Hook (26), Santa Fe (10), and Marjory Stoneman Douglas HS  – 75% of them had a police or armed security officer assigned to campus</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248073885"/>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School Security Measures</a:t>
            </a:r>
            <a:br>
              <a:rPr lang="en-US" b="1" dirty="0">
                <a:solidFill>
                  <a:srgbClr val="FFFF00"/>
                </a:solidFill>
              </a:rPr>
            </a:br>
            <a:r>
              <a:rPr lang="en-US" dirty="0">
                <a:solidFill>
                  <a:srgbClr val="FFFF00"/>
                </a:solidFill>
              </a:rPr>
              <a:t>Post-Columbine </a:t>
            </a:r>
            <a:endParaRPr lang="en-US"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400" b="1" dirty="0">
                <a:solidFill>
                  <a:srgbClr val="FFFF00"/>
                </a:solidFill>
              </a:rPr>
              <a:t>Safety Drills – Utility</a:t>
            </a:r>
          </a:p>
          <a:p>
            <a:r>
              <a:rPr lang="en-US" sz="2400" b="1" dirty="0">
                <a:solidFill>
                  <a:srgbClr val="FFFF00"/>
                </a:solidFill>
              </a:rPr>
              <a:t>Alert, Lockdown, Inform, Counter, Evacuate (ALICE) Institute provide training with no empirical evidence to support their effectiveness (Krisch, 2018)</a:t>
            </a:r>
          </a:p>
          <a:p>
            <a:r>
              <a:rPr lang="en-US" sz="2400" b="1" dirty="0">
                <a:solidFill>
                  <a:srgbClr val="FFFF00"/>
                </a:solidFill>
              </a:rPr>
              <a:t>Potential for negative impact on children and school climate (Krisch, 2018; Magliozzi, </a:t>
            </a:r>
            <a:r>
              <a:rPr lang="da-DK" sz="2400" b="1" dirty="0">
                <a:solidFill>
                  <a:srgbClr val="FFFF00"/>
                </a:solidFill>
              </a:rPr>
              <a:t>2018; Peterson et al., 2015).</a:t>
            </a:r>
            <a:r>
              <a:rPr lang="en-US" sz="2400" b="1" dirty="0">
                <a:solidFill>
                  <a:srgbClr val="FFFF00"/>
                </a:solidFill>
              </a:rPr>
              <a:t> </a:t>
            </a:r>
          </a:p>
          <a:p>
            <a:r>
              <a:rPr lang="en-US" sz="2400" b="1" dirty="0">
                <a:solidFill>
                  <a:srgbClr val="FFFF00"/>
                </a:solidFill>
              </a:rPr>
              <a:t>Are students retain and implement what they have learned in a training, especially for students suffering with anxiety or previous exposure to violence (McCoy, Raver, &amp; Sharkey, 2015)</a:t>
            </a:r>
            <a:endParaRPr lang="da-DK" sz="2400" b="1" dirty="0">
              <a:solidFill>
                <a:srgbClr val="FFFF00"/>
              </a:solidFill>
            </a:endParaRPr>
          </a:p>
          <a:p>
            <a:endParaRPr lang="en-US" sz="2400" b="1" dirty="0">
              <a:solidFill>
                <a:srgbClr val="FFFF00"/>
              </a:solidFill>
            </a:endParaRPr>
          </a:p>
          <a:p>
            <a:pPr>
              <a:buFont typeface="Wingdings" panose="05000000000000000000" pitchFamily="2" charset="2"/>
              <a:buChar char="v"/>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305119410"/>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a:solidFill>
                  <a:srgbClr val="FFFF00"/>
                </a:solidFill>
                <a:latin typeface="+mn-lt"/>
              </a:rPr>
              <a:t>Target Hardening</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Ecological and situational controls</a:t>
            </a:r>
          </a:p>
          <a:p>
            <a:pPr marL="914400" lvl="1" indent="-514350">
              <a:buFont typeface="+mj-lt"/>
              <a:buAutoNum type="arabicPeriod"/>
            </a:pPr>
            <a:r>
              <a:rPr lang="en-US" b="1" dirty="0">
                <a:solidFill>
                  <a:srgbClr val="FFFF00"/>
                </a:solidFill>
                <a:latin typeface="+mn-lt"/>
              </a:rPr>
              <a:t>Reduce opportunity for strangers or subject of interest to access location.</a:t>
            </a:r>
          </a:p>
          <a:p>
            <a:pPr marL="914400" lvl="1" indent="-514350">
              <a:buFont typeface="+mj-lt"/>
              <a:buAutoNum type="arabicPeriod"/>
            </a:pPr>
            <a:r>
              <a:rPr lang="en-US" b="1" dirty="0">
                <a:solidFill>
                  <a:srgbClr val="FFFF00"/>
                </a:solidFill>
              </a:rPr>
              <a:t>Availability to access/exits.</a:t>
            </a:r>
          </a:p>
          <a:p>
            <a:pPr marL="914400" lvl="1" indent="-514350">
              <a:buFont typeface="+mj-lt"/>
              <a:buAutoNum type="arabicPeriod"/>
            </a:pPr>
            <a:r>
              <a:rPr lang="en-US" b="1" dirty="0">
                <a:solidFill>
                  <a:srgbClr val="FFFF00"/>
                </a:solidFill>
                <a:latin typeface="+mn-lt"/>
              </a:rPr>
              <a:t>Communication device accessibility.</a:t>
            </a:r>
          </a:p>
          <a:p>
            <a:pPr marL="914400" lvl="1" indent="-514350">
              <a:buFont typeface="+mj-lt"/>
              <a:buAutoNum type="arabicPeriod"/>
            </a:pPr>
            <a:r>
              <a:rPr lang="en-US" b="1" dirty="0">
                <a:solidFill>
                  <a:srgbClr val="FFFF00"/>
                </a:solidFill>
              </a:rPr>
              <a:t>Law enforcement presence.</a:t>
            </a:r>
          </a:p>
          <a:p>
            <a:pPr marL="914400" lvl="1" indent="-514350">
              <a:buFont typeface="+mj-lt"/>
              <a:buAutoNum type="arabicPeriod"/>
            </a:pPr>
            <a:r>
              <a:rPr lang="en-US" b="1" dirty="0">
                <a:solidFill>
                  <a:srgbClr val="FFFF00"/>
                </a:solidFill>
              </a:rPr>
              <a:t>CCTV systems/monitoring.</a:t>
            </a:r>
            <a:endParaRPr lang="en-US" b="1" dirty="0">
              <a:solidFill>
                <a:srgbClr val="FFFF00"/>
              </a:solidFill>
              <a:latin typeface="+mn-lt"/>
            </a:endParaRPr>
          </a:p>
          <a:p>
            <a:pPr marL="914400" lvl="1" indent="-514350">
              <a:buFont typeface="+mj-lt"/>
              <a:buAutoNum type="arabicPeriod"/>
            </a:pPr>
            <a:endParaRPr lang="en-US" b="1" dirty="0">
              <a:solidFill>
                <a:srgbClr val="FFFF00"/>
              </a:solidFill>
              <a:latin typeface="+mn-lt"/>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220487376"/>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Hierarchy of Threat Management</a:t>
            </a:r>
            <a:br>
              <a:rPr lang="en-US" b="1" dirty="0">
                <a:solidFill>
                  <a:srgbClr val="FFFF00"/>
                </a:solidFill>
              </a:rPr>
            </a:br>
            <a:r>
              <a:rPr lang="en-US" b="1" dirty="0">
                <a:solidFill>
                  <a:srgbClr val="FFFF00"/>
                </a:solidFill>
              </a:rPr>
              <a:t>(Palarea &amp; Van Horn, 2010)</a:t>
            </a:r>
          </a:p>
        </p:txBody>
      </p:sp>
      <p:sp>
        <p:nvSpPr>
          <p:cNvPr id="3" name="Content Placeholder 2"/>
          <p:cNvSpPr>
            <a:spLocks noGrp="1"/>
          </p:cNvSpPr>
          <p:nvPr>
            <p:ph idx="1"/>
          </p:nvPr>
        </p:nvSpPr>
        <p:spPr/>
        <p:txBody>
          <a:bodyPr/>
          <a:lstStyle/>
          <a:p>
            <a:pPr>
              <a:buFont typeface="Wingdings" panose="05000000000000000000" pitchFamily="2" charset="2"/>
              <a:buChar char="v"/>
            </a:pPr>
            <a:r>
              <a:rPr lang="en-US" sz="2000" b="1" dirty="0">
                <a:solidFill>
                  <a:srgbClr val="FFFF00"/>
                </a:solidFill>
              </a:rPr>
              <a:t>Incarceration/Jail</a:t>
            </a:r>
          </a:p>
          <a:p>
            <a:pPr>
              <a:buFont typeface="Wingdings" panose="05000000000000000000" pitchFamily="2" charset="2"/>
              <a:buChar char="v"/>
            </a:pPr>
            <a:r>
              <a:rPr lang="en-US" sz="2000" b="1" dirty="0">
                <a:solidFill>
                  <a:srgbClr val="FFFF00"/>
                </a:solidFill>
              </a:rPr>
              <a:t>Arrest</a:t>
            </a:r>
          </a:p>
          <a:p>
            <a:pPr>
              <a:buFont typeface="Wingdings" panose="05000000000000000000" pitchFamily="2" charset="2"/>
              <a:buChar char="v"/>
            </a:pPr>
            <a:r>
              <a:rPr lang="en-US" sz="2000" b="1" dirty="0">
                <a:solidFill>
                  <a:srgbClr val="FFFF00"/>
                </a:solidFill>
              </a:rPr>
              <a:t>Hospitalization</a:t>
            </a:r>
          </a:p>
          <a:p>
            <a:pPr>
              <a:buFont typeface="Wingdings" panose="05000000000000000000" pitchFamily="2" charset="2"/>
              <a:buChar char="v"/>
            </a:pPr>
            <a:r>
              <a:rPr lang="en-US" sz="2000" b="1" dirty="0">
                <a:solidFill>
                  <a:srgbClr val="FFFF00"/>
                </a:solidFill>
              </a:rPr>
              <a:t>Restraining Order/Protection Order</a:t>
            </a:r>
          </a:p>
          <a:p>
            <a:pPr>
              <a:buFont typeface="Wingdings" panose="05000000000000000000" pitchFamily="2" charset="2"/>
              <a:buChar char="v"/>
            </a:pPr>
            <a:r>
              <a:rPr lang="en-US" sz="2000" b="1" dirty="0">
                <a:solidFill>
                  <a:srgbClr val="FFFF00"/>
                </a:solidFill>
              </a:rPr>
              <a:t>Refer for outpatient mental health counseling</a:t>
            </a:r>
          </a:p>
          <a:p>
            <a:pPr>
              <a:buFont typeface="Wingdings" panose="05000000000000000000" pitchFamily="2" charset="2"/>
              <a:buChar char="v"/>
            </a:pPr>
            <a:r>
              <a:rPr lang="en-US" sz="2000" b="1" dirty="0">
                <a:solidFill>
                  <a:srgbClr val="FFFF00"/>
                </a:solidFill>
              </a:rPr>
              <a:t>Administrative actions</a:t>
            </a:r>
          </a:p>
          <a:p>
            <a:pPr>
              <a:buFont typeface="Wingdings" panose="05000000000000000000" pitchFamily="2" charset="2"/>
              <a:buChar char="v"/>
            </a:pPr>
            <a:r>
              <a:rPr lang="en-US" sz="2000" b="1" dirty="0">
                <a:solidFill>
                  <a:srgbClr val="FFFF00"/>
                </a:solidFill>
              </a:rPr>
              <a:t>Ecological/physical measures</a:t>
            </a:r>
          </a:p>
          <a:p>
            <a:pPr>
              <a:buFont typeface="Wingdings" panose="05000000000000000000" pitchFamily="2" charset="2"/>
              <a:buChar char="v"/>
            </a:pPr>
            <a:r>
              <a:rPr lang="en-US" sz="2000" b="1" dirty="0">
                <a:solidFill>
                  <a:srgbClr val="FFFF00"/>
                </a:solidFill>
              </a:rPr>
              <a:t>Leverage subject of interest’s social network</a:t>
            </a:r>
          </a:p>
          <a:p>
            <a:pPr>
              <a:buFont typeface="Wingdings" panose="05000000000000000000" pitchFamily="2" charset="2"/>
              <a:buChar char="v"/>
            </a:pPr>
            <a:r>
              <a:rPr lang="en-US" sz="2000" b="1" dirty="0">
                <a:solidFill>
                  <a:srgbClr val="FFFF00"/>
                </a:solidFill>
              </a:rPr>
              <a:t>Notify subject of interest boundaries/consequence</a:t>
            </a:r>
          </a:p>
          <a:p>
            <a:pPr>
              <a:buFont typeface="Wingdings" panose="05000000000000000000" pitchFamily="2" charset="2"/>
              <a:buChar char="v"/>
            </a:pPr>
            <a:r>
              <a:rPr lang="en-US" sz="2000" b="1" dirty="0">
                <a:solidFill>
                  <a:srgbClr val="FFFF00"/>
                </a:solidFill>
              </a:rPr>
              <a:t>Notify subject of interest about safety measures</a:t>
            </a:r>
          </a:p>
          <a:p>
            <a:pPr>
              <a:buFont typeface="Wingdings" panose="05000000000000000000" pitchFamily="2" charset="2"/>
              <a:buChar char="v"/>
            </a:pPr>
            <a:endParaRPr lang="en-US" sz="20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79512048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ECE30-6907-49FD-BBAE-08CA08D18AC3}"/>
              </a:ext>
            </a:extLst>
          </p:cNvPr>
          <p:cNvSpPr>
            <a:spLocks noGrp="1"/>
          </p:cNvSpPr>
          <p:nvPr>
            <p:ph type="title"/>
          </p:nvPr>
        </p:nvSpPr>
        <p:spPr>
          <a:xfrm>
            <a:off x="514350" y="334963"/>
            <a:ext cx="9258300" cy="1143000"/>
          </a:xfrm>
        </p:spPr>
        <p:txBody>
          <a:bodyPr/>
          <a:lstStyle/>
          <a:p>
            <a:r>
              <a:rPr lang="en-US" dirty="0">
                <a:solidFill>
                  <a:srgbClr val="FFFF00"/>
                </a:solidFill>
              </a:rPr>
              <a:t>Documentation</a:t>
            </a:r>
            <a:br>
              <a:rPr lang="en-US" dirty="0">
                <a:solidFill>
                  <a:srgbClr val="FFFF00"/>
                </a:solidFill>
              </a:rPr>
            </a:br>
            <a:r>
              <a:rPr lang="en-US" sz="2400" dirty="0">
                <a:solidFill>
                  <a:srgbClr val="FFFF00"/>
                </a:solidFill>
              </a:rPr>
              <a:t>http://www.studentthreatassessment.org/</a:t>
            </a:r>
          </a:p>
        </p:txBody>
      </p:sp>
      <p:sp>
        <p:nvSpPr>
          <p:cNvPr id="3" name="Content Placeholder 2">
            <a:extLst>
              <a:ext uri="{FF2B5EF4-FFF2-40B4-BE49-F238E27FC236}">
                <a16:creationId xmlns:a16="http://schemas.microsoft.com/office/drawing/2014/main" id="{68123333-1D5B-40E5-B060-1391941EA0FD}"/>
              </a:ext>
            </a:extLst>
          </p:cNvPr>
          <p:cNvSpPr>
            <a:spLocks noGrp="1"/>
          </p:cNvSpPr>
          <p:nvPr>
            <p:ph idx="1"/>
          </p:nvPr>
        </p:nvSpPr>
        <p:spPr>
          <a:xfrm>
            <a:off x="514350" y="1740099"/>
            <a:ext cx="9258300" cy="4525963"/>
          </a:xfrm>
        </p:spPr>
        <p:txBody>
          <a:bodyPr/>
          <a:lstStyle/>
          <a:p>
            <a:pPr marL="0" indent="0">
              <a:buNone/>
            </a:pPr>
            <a:r>
              <a:rPr lang="en-US" sz="2000" b="1" dirty="0">
                <a:solidFill>
                  <a:srgbClr val="FFFF00"/>
                </a:solidFill>
              </a:rPr>
              <a:t>STUDENT THREAT ASSESSMENT &amp; MANAGEMENT SYSTEM (LEVEL 1 PROTOCOL)  </a:t>
            </a:r>
          </a:p>
          <a:p>
            <a:pPr marL="0" indent="0">
              <a:buNone/>
            </a:pPr>
            <a:endParaRPr lang="en-US" sz="2000" b="1" dirty="0">
              <a:solidFill>
                <a:srgbClr val="FFFF00"/>
              </a:solidFill>
            </a:endParaRPr>
          </a:p>
        </p:txBody>
      </p:sp>
      <p:sp>
        <p:nvSpPr>
          <p:cNvPr id="4" name="Footer Placeholder 3">
            <a:extLst>
              <a:ext uri="{FF2B5EF4-FFF2-40B4-BE49-F238E27FC236}">
                <a16:creationId xmlns:a16="http://schemas.microsoft.com/office/drawing/2014/main" id="{E8503F87-6231-43EB-AD59-8D2B77832A6E}"/>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5877194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7CE97D4-E4FA-4FE2-9A89-19D74EFB59B7}"/>
              </a:ext>
            </a:extLst>
          </p:cNvPr>
          <p:cNvPicPr>
            <a:picLocks noGrp="1" noChangeAspect="1"/>
          </p:cNvPicPr>
          <p:nvPr>
            <p:ph idx="1"/>
          </p:nvPr>
        </p:nvPicPr>
        <p:blipFill>
          <a:blip r:embed="rId2"/>
          <a:stretch>
            <a:fillRect/>
          </a:stretch>
        </p:blipFill>
        <p:spPr>
          <a:xfrm>
            <a:off x="723900" y="304800"/>
            <a:ext cx="9067800" cy="6096000"/>
          </a:xfrm>
          <a:prstGeom prst="rect">
            <a:avLst/>
          </a:prstGeom>
        </p:spPr>
      </p:pic>
      <p:sp>
        <p:nvSpPr>
          <p:cNvPr id="4" name="Footer Placeholder 3">
            <a:extLst>
              <a:ext uri="{FF2B5EF4-FFF2-40B4-BE49-F238E27FC236}">
                <a16:creationId xmlns:a16="http://schemas.microsoft.com/office/drawing/2014/main" id="{E20D2072-39A8-464F-B7BE-6B6B56469E8C}"/>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01253624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8B4D88EB-7C87-40F0-9E58-B3DE3F31183B}"/>
              </a:ext>
            </a:extLst>
          </p:cNvPr>
          <p:cNvSpPr>
            <a:spLocks noGrp="1"/>
          </p:cNvSpPr>
          <p:nvPr>
            <p:ph type="ftr" sz="quarter" idx="12"/>
          </p:nvPr>
        </p:nvSpPr>
        <p:spPr/>
        <p:txBody>
          <a:bodyPr/>
          <a:lstStyle/>
          <a:p>
            <a:pPr>
              <a:defRPr/>
            </a:pPr>
            <a:r>
              <a:rPr lang="en-US" dirty="0"/>
              <a:t>Nassau County, BOCES 9/23/22 &amp; 10/13/22</a:t>
            </a:r>
          </a:p>
        </p:txBody>
      </p:sp>
      <p:pic>
        <p:nvPicPr>
          <p:cNvPr id="5" name="Picture 4">
            <a:extLst>
              <a:ext uri="{FF2B5EF4-FFF2-40B4-BE49-F238E27FC236}">
                <a16:creationId xmlns:a16="http://schemas.microsoft.com/office/drawing/2014/main" id="{9F34D311-B202-4070-9D3B-CA6B0474ED71}"/>
              </a:ext>
            </a:extLst>
          </p:cNvPr>
          <p:cNvPicPr>
            <a:picLocks noChangeAspect="1"/>
          </p:cNvPicPr>
          <p:nvPr/>
        </p:nvPicPr>
        <p:blipFill>
          <a:blip r:embed="rId2"/>
          <a:stretch>
            <a:fillRect/>
          </a:stretch>
        </p:blipFill>
        <p:spPr>
          <a:xfrm>
            <a:off x="876300" y="381000"/>
            <a:ext cx="8763000" cy="6096000"/>
          </a:xfrm>
          <a:prstGeom prst="rect">
            <a:avLst/>
          </a:prstGeom>
        </p:spPr>
      </p:pic>
    </p:spTree>
    <p:extLst>
      <p:ext uri="{BB962C8B-B14F-4D97-AF65-F5344CB8AC3E}">
        <p14:creationId xmlns:p14="http://schemas.microsoft.com/office/powerpoint/2010/main" val="3716645574"/>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C8DED6-16C6-4FCF-870C-FD17F7E3AB2C}"/>
              </a:ext>
            </a:extLst>
          </p:cNvPr>
          <p:cNvPicPr>
            <a:picLocks noGrp="1" noChangeAspect="1"/>
          </p:cNvPicPr>
          <p:nvPr>
            <p:ph idx="1"/>
          </p:nvPr>
        </p:nvPicPr>
        <p:blipFill>
          <a:blip r:embed="rId2"/>
          <a:stretch>
            <a:fillRect/>
          </a:stretch>
        </p:blipFill>
        <p:spPr>
          <a:xfrm>
            <a:off x="647700" y="152401"/>
            <a:ext cx="4343400" cy="6096000"/>
          </a:xfrm>
          <a:prstGeom prst="rect">
            <a:avLst/>
          </a:prstGeom>
        </p:spPr>
      </p:pic>
      <p:sp>
        <p:nvSpPr>
          <p:cNvPr id="4" name="Footer Placeholder 3">
            <a:extLst>
              <a:ext uri="{FF2B5EF4-FFF2-40B4-BE49-F238E27FC236}">
                <a16:creationId xmlns:a16="http://schemas.microsoft.com/office/drawing/2014/main" id="{7FFC04FF-F939-4BF2-BB02-9CFDAE39DBFC}"/>
              </a:ext>
            </a:extLst>
          </p:cNvPr>
          <p:cNvSpPr>
            <a:spLocks noGrp="1"/>
          </p:cNvSpPr>
          <p:nvPr>
            <p:ph type="ftr" sz="quarter" idx="12"/>
          </p:nvPr>
        </p:nvSpPr>
        <p:spPr/>
        <p:txBody>
          <a:bodyPr/>
          <a:lstStyle/>
          <a:p>
            <a:pPr>
              <a:defRPr/>
            </a:pPr>
            <a:r>
              <a:rPr lang="en-US" dirty="0"/>
              <a:t>Nassau County, BOCES 9/23/22 &amp; 10/13/22</a:t>
            </a:r>
          </a:p>
        </p:txBody>
      </p:sp>
      <p:pic>
        <p:nvPicPr>
          <p:cNvPr id="6" name="Picture 5">
            <a:extLst>
              <a:ext uri="{FF2B5EF4-FFF2-40B4-BE49-F238E27FC236}">
                <a16:creationId xmlns:a16="http://schemas.microsoft.com/office/drawing/2014/main" id="{56F1849A-E044-479C-9162-E6CC89AF856B}"/>
              </a:ext>
            </a:extLst>
          </p:cNvPr>
          <p:cNvPicPr>
            <a:picLocks noChangeAspect="1"/>
          </p:cNvPicPr>
          <p:nvPr/>
        </p:nvPicPr>
        <p:blipFill>
          <a:blip r:embed="rId3"/>
          <a:stretch>
            <a:fillRect/>
          </a:stretch>
        </p:blipFill>
        <p:spPr>
          <a:xfrm>
            <a:off x="5172860" y="152402"/>
            <a:ext cx="4542640" cy="6019798"/>
          </a:xfrm>
          <a:prstGeom prst="rect">
            <a:avLst/>
          </a:prstGeom>
        </p:spPr>
      </p:pic>
    </p:spTree>
    <p:extLst>
      <p:ext uri="{BB962C8B-B14F-4D97-AF65-F5344CB8AC3E}">
        <p14:creationId xmlns:p14="http://schemas.microsoft.com/office/powerpoint/2010/main" val="403813317"/>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250F7-382E-8061-68A2-B8556B9D3BEA}"/>
              </a:ext>
            </a:extLst>
          </p:cNvPr>
          <p:cNvSpPr>
            <a:spLocks noGrp="1"/>
          </p:cNvSpPr>
          <p:nvPr>
            <p:ph type="title"/>
          </p:nvPr>
        </p:nvSpPr>
        <p:spPr/>
        <p:txBody>
          <a:bodyPr/>
          <a:lstStyle/>
          <a:p>
            <a:r>
              <a:rPr lang="en-US" sz="3200" dirty="0">
                <a:solidFill>
                  <a:srgbClr val="FFFF00"/>
                </a:solidFill>
              </a:rPr>
              <a:t>Extreme Risk Protection Orders</a:t>
            </a:r>
            <a:br>
              <a:rPr lang="en-US" sz="3200" dirty="0">
                <a:solidFill>
                  <a:srgbClr val="FFFF00"/>
                </a:solidFill>
              </a:rPr>
            </a:br>
            <a:r>
              <a:rPr lang="en-US" sz="3200" dirty="0">
                <a:solidFill>
                  <a:srgbClr val="FFFF00"/>
                </a:solidFill>
              </a:rPr>
              <a:t>“Red Flag Laws,” NYS, 8/24/2019</a:t>
            </a:r>
          </a:p>
        </p:txBody>
      </p:sp>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Goal to keep guns away from persons deemed “high risk” of using against self/others</a:t>
            </a:r>
          </a:p>
          <a:p>
            <a:pPr>
              <a:buFont typeface="Arial" panose="020B0604020202020204" pitchFamily="34" charset="0"/>
              <a:buChar char="•"/>
            </a:pPr>
            <a:r>
              <a:rPr lang="en-US" sz="2000" b="1" dirty="0">
                <a:solidFill>
                  <a:srgbClr val="FFFF00"/>
                </a:solidFill>
              </a:rPr>
              <a:t>Not have (possess) a firearm, rifle or shotgun</a:t>
            </a:r>
          </a:p>
          <a:p>
            <a:pPr>
              <a:buFont typeface="Arial" panose="020B0604020202020204" pitchFamily="34" charset="0"/>
              <a:buChar char="•"/>
            </a:pPr>
            <a:r>
              <a:rPr lang="en-US" sz="2000" b="1" dirty="0">
                <a:solidFill>
                  <a:srgbClr val="FFFF00"/>
                </a:solidFill>
              </a:rPr>
              <a:t>Not buy a firearm, rifle or shotgun</a:t>
            </a:r>
          </a:p>
          <a:p>
            <a:pPr>
              <a:buFont typeface="Arial" panose="020B0604020202020204" pitchFamily="34" charset="0"/>
              <a:buChar char="•"/>
            </a:pPr>
            <a:r>
              <a:rPr lang="en-US" sz="2000" b="1" dirty="0">
                <a:solidFill>
                  <a:srgbClr val="FFFF00"/>
                </a:solidFill>
              </a:rPr>
              <a:t>Not attempt to have or buy a firearm, rifle or shotgun</a:t>
            </a:r>
          </a:p>
          <a:p>
            <a:pPr>
              <a:buFont typeface="Arial" panose="020B0604020202020204" pitchFamily="34" charset="0"/>
              <a:buChar char="•"/>
            </a:pPr>
            <a:r>
              <a:rPr lang="en-US" sz="2000" b="1" dirty="0">
                <a:solidFill>
                  <a:srgbClr val="FFFF00"/>
                </a:solidFill>
              </a:rPr>
              <a:t>Give up any firearms, rifles or shotguns</a:t>
            </a:r>
          </a:p>
          <a:p>
            <a:pPr marL="0" indent="0">
              <a:buNone/>
            </a:pPr>
            <a:endParaRPr lang="en-US" sz="2000" b="1" dirty="0">
              <a:solidFill>
                <a:srgbClr val="FFFF00"/>
              </a:solidFill>
            </a:endParaRPr>
          </a:p>
          <a:p>
            <a:r>
              <a:rPr lang="en-US" sz="2000" b="1" dirty="0">
                <a:solidFill>
                  <a:srgbClr val="FFFF00"/>
                </a:solidFill>
              </a:rPr>
              <a:t>Petitioners include: </a:t>
            </a:r>
          </a:p>
          <a:p>
            <a:pPr marL="400050" lvl="1" indent="0">
              <a:spcBef>
                <a:spcPct val="0"/>
              </a:spcBef>
              <a:buClrTx/>
              <a:buSzTx/>
              <a:buFontTx/>
              <a:buChar char="•"/>
            </a:pPr>
            <a:r>
              <a:rPr lang="en-US" altLang="en-US" sz="2000" b="1" dirty="0">
                <a:solidFill>
                  <a:srgbClr val="FFFF00"/>
                </a:solidFill>
                <a:effectLst/>
              </a:rPr>
              <a:t>Police officers </a:t>
            </a:r>
          </a:p>
          <a:p>
            <a:pPr marL="400050" lvl="1" indent="0">
              <a:spcBef>
                <a:spcPct val="0"/>
              </a:spcBef>
              <a:buClrTx/>
              <a:buSzTx/>
              <a:buFontTx/>
              <a:buChar char="•"/>
            </a:pPr>
            <a:r>
              <a:rPr lang="en-US" altLang="en-US" sz="2000" b="1" dirty="0">
                <a:solidFill>
                  <a:srgbClr val="FFFF00"/>
                </a:solidFill>
                <a:effectLst/>
              </a:rPr>
              <a:t>District Attorneys </a:t>
            </a:r>
          </a:p>
          <a:p>
            <a:pPr marL="400050" lvl="1" indent="0">
              <a:spcBef>
                <a:spcPct val="0"/>
              </a:spcBef>
              <a:buClrTx/>
              <a:buSzTx/>
              <a:buFontTx/>
              <a:buChar char="•"/>
            </a:pPr>
            <a:r>
              <a:rPr lang="en-US" altLang="en-US" sz="2000" b="1" dirty="0">
                <a:solidFill>
                  <a:srgbClr val="FFFF00"/>
                </a:solidFill>
                <a:effectLst/>
              </a:rPr>
              <a:t>Family or household members</a:t>
            </a:r>
          </a:p>
          <a:p>
            <a:pPr marL="400050" lvl="1" indent="0">
              <a:spcBef>
                <a:spcPct val="0"/>
              </a:spcBef>
              <a:buClrTx/>
              <a:buSzTx/>
              <a:buFontTx/>
              <a:buChar char="•"/>
            </a:pPr>
            <a:r>
              <a:rPr lang="en-US" altLang="en-US" sz="2000" b="1" dirty="0">
                <a:solidFill>
                  <a:srgbClr val="FFFF00"/>
                </a:solidFill>
                <a:effectLst/>
              </a:rPr>
              <a:t>School administrators; including persons chosen by the school – teachers; guidance counselors, school psychologist, school nurse and coaches </a:t>
            </a:r>
          </a:p>
          <a:p>
            <a:pPr marL="457200" lvl="1" indent="0">
              <a:buNone/>
            </a:pPr>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58826499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Filed to NYS Supreme Court Judge</a:t>
            </a:r>
          </a:p>
          <a:p>
            <a:r>
              <a:rPr lang="en-US" sz="2000" b="1" dirty="0">
                <a:solidFill>
                  <a:srgbClr val="FFFF00"/>
                </a:solidFill>
              </a:rPr>
              <a:t>Turn-around time rapid; hearing held within 3 - 10 days after the application is filed</a:t>
            </a:r>
          </a:p>
          <a:p>
            <a:pPr lvl="1"/>
            <a:r>
              <a:rPr lang="en-US" sz="2000" b="1" dirty="0">
                <a:solidFill>
                  <a:srgbClr val="FFFF00"/>
                </a:solidFill>
                <a:hlinkClick r:id="rId2"/>
              </a:rPr>
              <a:t>https://ww2.nycourts.gov/erpo</a:t>
            </a:r>
            <a:endParaRPr lang="en-US" sz="2000" b="1" dirty="0">
              <a:solidFill>
                <a:srgbClr val="FFFF00"/>
              </a:solidFill>
            </a:endParaRPr>
          </a:p>
          <a:p>
            <a:pPr lvl="1"/>
            <a:r>
              <a:rPr lang="en-US" sz="2000" b="1" dirty="0">
                <a:solidFill>
                  <a:srgbClr val="FFFF00"/>
                </a:solidFill>
              </a:rPr>
              <a:t>Outside normal business hours, contact 1-800-430-8457 or </a:t>
            </a:r>
            <a:r>
              <a:rPr lang="en-US" sz="2000" b="1" dirty="0">
                <a:solidFill>
                  <a:srgbClr val="FFFF00"/>
                </a:solidFill>
                <a:hlinkClick r:id="rId3">
                  <a:extLst>
                    <a:ext uri="{A12FA001-AC4F-418D-AE19-62706E023703}">
                      <ahyp:hlinkClr xmlns:ahyp="http://schemas.microsoft.com/office/drawing/2018/hyperlinkcolor" val="tx"/>
                    </a:ext>
                  </a:extLst>
                </a:hlinkClick>
              </a:rPr>
              <a:t>emergency@nycourts.gov</a:t>
            </a:r>
            <a:endParaRPr lang="en-US" sz="2000" b="1" dirty="0">
              <a:solidFill>
                <a:srgbClr val="FFFF00"/>
              </a:solidFill>
            </a:endParaRPr>
          </a:p>
          <a:p>
            <a:r>
              <a:rPr lang="en-US" sz="2000" b="1" dirty="0">
                <a:solidFill>
                  <a:srgbClr val="FFFF00"/>
                </a:solidFill>
              </a:rPr>
              <a:t>Both sides get a chance to tell their side of the story to the judge</a:t>
            </a:r>
          </a:p>
          <a:p>
            <a:r>
              <a:rPr lang="en-US" sz="2000" b="1" dirty="0">
                <a:solidFill>
                  <a:srgbClr val="FFFF00"/>
                </a:solidFill>
              </a:rPr>
              <a:t>ERPO will say the expiration date (up to 1 year)</a:t>
            </a:r>
          </a:p>
          <a:p>
            <a:r>
              <a:rPr lang="en-US" sz="2000" b="1" dirty="0">
                <a:solidFill>
                  <a:srgbClr val="FFFF00"/>
                </a:solidFill>
              </a:rPr>
              <a:t>ERPO must be followed in every state</a:t>
            </a:r>
          </a:p>
          <a:p>
            <a:r>
              <a:rPr lang="en-US" sz="2000" b="1" dirty="0">
                <a:solidFill>
                  <a:srgbClr val="FFFF00"/>
                </a:solidFill>
              </a:rPr>
              <a:t>If the judge decides that a final ERPO is not needed, the case is over</a:t>
            </a:r>
          </a:p>
          <a:p>
            <a:pPr marL="0" indent="0">
              <a:buNone/>
            </a:pPr>
            <a:endParaRPr lang="en-US" sz="2000" b="1" dirty="0">
              <a:solidFill>
                <a:srgbClr val="FFFF00"/>
              </a:solidFill>
            </a:endParaRPr>
          </a:p>
          <a:p>
            <a:endParaRPr lang="en-US" sz="2000" b="1" dirty="0">
              <a:solidFill>
                <a:srgbClr val="FFFF00"/>
              </a:solidFill>
            </a:endParaRPr>
          </a:p>
          <a:p>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dirty="0"/>
              <a:t>Nassau County, BOCES 9/23/22 &amp; 10/13/22</a:t>
            </a:r>
          </a:p>
        </p:txBody>
      </p:sp>
      <p:sp>
        <p:nvSpPr>
          <p:cNvPr id="9" name="Title 1">
            <a:extLst>
              <a:ext uri="{FF2B5EF4-FFF2-40B4-BE49-F238E27FC236}">
                <a16:creationId xmlns:a16="http://schemas.microsoft.com/office/drawing/2014/main" id="{32B3BBA8-3B8E-B067-EB8E-FC9757B6CECE}"/>
              </a:ext>
            </a:extLst>
          </p:cNvPr>
          <p:cNvSpPr>
            <a:spLocks noGrp="1"/>
          </p:cNvSpPr>
          <p:nvPr>
            <p:ph type="title"/>
          </p:nvPr>
        </p:nvSpPr>
        <p:spPr>
          <a:xfrm>
            <a:off x="514350" y="274638"/>
            <a:ext cx="9258300" cy="1143000"/>
          </a:xfrm>
        </p:spPr>
        <p:txBody>
          <a:bodyPr/>
          <a:lstStyle/>
          <a:p>
            <a:r>
              <a:rPr lang="en-US" sz="3200" dirty="0">
                <a:solidFill>
                  <a:srgbClr val="FFFF00"/>
                </a:solidFill>
              </a:rPr>
              <a:t>Extreme Risk Protection Orders</a:t>
            </a:r>
            <a:br>
              <a:rPr lang="en-US" sz="3200" dirty="0">
                <a:solidFill>
                  <a:srgbClr val="FFFF00"/>
                </a:solidFill>
              </a:rPr>
            </a:br>
            <a:r>
              <a:rPr lang="en-US" sz="3200" dirty="0">
                <a:solidFill>
                  <a:srgbClr val="FFFF00"/>
                </a:solidFill>
              </a:rPr>
              <a:t>“Red Flag Laws,” NYS, 8/24/2019</a:t>
            </a:r>
          </a:p>
        </p:txBody>
      </p:sp>
    </p:spTree>
    <p:extLst>
      <p:ext uri="{BB962C8B-B14F-4D97-AF65-F5344CB8AC3E}">
        <p14:creationId xmlns:p14="http://schemas.microsoft.com/office/powerpoint/2010/main" val="164600477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2CFF5E-2EA9-17E9-D45D-1B53B7C3EC09}"/>
              </a:ext>
            </a:extLst>
          </p:cNvPr>
          <p:cNvSpPr>
            <a:spLocks noGrp="1"/>
          </p:cNvSpPr>
          <p:nvPr>
            <p:ph idx="1"/>
          </p:nvPr>
        </p:nvSpPr>
        <p:spPr>
          <a:xfrm>
            <a:off x="342900" y="1447800"/>
            <a:ext cx="9258300" cy="4525963"/>
          </a:xfrm>
        </p:spPr>
        <p:txBody>
          <a:bodyPr/>
          <a:lstStyle/>
          <a:p>
            <a:r>
              <a:rPr lang="en-US" sz="2000" b="1" dirty="0">
                <a:solidFill>
                  <a:srgbClr val="FFFF00"/>
                </a:solidFill>
              </a:rPr>
              <a:t>ERPO DOES NOT ORDER PERSON AT RISK TO STAY AWAY FROM TARGET</a:t>
            </a:r>
          </a:p>
          <a:p>
            <a:r>
              <a:rPr lang="en-US" sz="2000" b="1" dirty="0">
                <a:solidFill>
                  <a:srgbClr val="FFFF00"/>
                </a:solidFill>
              </a:rPr>
              <a:t>ERPO can’t order a person to:</a:t>
            </a:r>
          </a:p>
          <a:p>
            <a:pPr lvl="1">
              <a:buFont typeface="Arial" panose="020B0604020202020204" pitchFamily="34" charset="0"/>
              <a:buChar char="•"/>
            </a:pPr>
            <a:r>
              <a:rPr lang="en-US" sz="1600" b="1" dirty="0">
                <a:solidFill>
                  <a:srgbClr val="FFFF00"/>
                </a:solidFill>
              </a:rPr>
              <a:t>Stop threatening or committing abuse</a:t>
            </a:r>
          </a:p>
          <a:p>
            <a:pPr lvl="1">
              <a:buFont typeface="Arial" panose="020B0604020202020204" pitchFamily="34" charset="0"/>
              <a:buChar char="•"/>
            </a:pPr>
            <a:r>
              <a:rPr lang="en-US" sz="1600" b="1" dirty="0">
                <a:solidFill>
                  <a:srgbClr val="FFFF00"/>
                </a:solidFill>
              </a:rPr>
              <a:t>Stay away from your home, job, or school</a:t>
            </a:r>
          </a:p>
          <a:p>
            <a:pPr lvl="1">
              <a:buFont typeface="Arial" panose="020B0604020202020204" pitchFamily="34" charset="0"/>
              <a:buChar char="•"/>
            </a:pPr>
            <a:r>
              <a:rPr lang="en-US" sz="1600" b="1" dirty="0">
                <a:solidFill>
                  <a:srgbClr val="FFFF00"/>
                </a:solidFill>
              </a:rPr>
              <a:t>Have no contact with you or others</a:t>
            </a:r>
          </a:p>
          <a:p>
            <a:pPr lvl="1">
              <a:buFont typeface="Arial" panose="020B0604020202020204" pitchFamily="34" charset="0"/>
              <a:buChar char="•"/>
            </a:pPr>
            <a:r>
              <a:rPr lang="en-US" sz="1600" b="1" dirty="0">
                <a:solidFill>
                  <a:srgbClr val="FFFF00"/>
                </a:solidFill>
              </a:rPr>
              <a:t>Follow custody orders</a:t>
            </a:r>
          </a:p>
          <a:p>
            <a:pPr lvl="1">
              <a:buFont typeface="Arial" panose="020B0604020202020204" pitchFamily="34" charset="0"/>
              <a:buChar char="•"/>
            </a:pPr>
            <a:r>
              <a:rPr lang="en-US" sz="1600" b="1" dirty="0">
                <a:solidFill>
                  <a:srgbClr val="FFFF00"/>
                </a:solidFill>
              </a:rPr>
              <a:t>Pay child or spousal support</a:t>
            </a:r>
          </a:p>
          <a:p>
            <a:r>
              <a:rPr lang="en-US" sz="2000" b="1" dirty="0">
                <a:solidFill>
                  <a:srgbClr val="FFFF00"/>
                </a:solidFill>
              </a:rPr>
              <a:t>An ERPO has no criminal charges or penalties.</a:t>
            </a:r>
          </a:p>
          <a:p>
            <a:endParaRPr lang="en-US" sz="2000" b="1" dirty="0">
              <a:solidFill>
                <a:srgbClr val="FFFF00"/>
              </a:solidFill>
            </a:endParaRPr>
          </a:p>
          <a:p>
            <a:endParaRPr lang="en-US" sz="2000" b="1" dirty="0">
              <a:solidFill>
                <a:srgbClr val="FFFF00"/>
              </a:solidFill>
            </a:endParaRPr>
          </a:p>
          <a:p>
            <a:endParaRPr lang="en-US" sz="2000" b="1" dirty="0">
              <a:solidFill>
                <a:srgbClr val="FFFF00"/>
              </a:solidFill>
            </a:endParaRPr>
          </a:p>
        </p:txBody>
      </p:sp>
      <p:sp>
        <p:nvSpPr>
          <p:cNvPr id="5" name="Footer Placeholder 4">
            <a:extLst>
              <a:ext uri="{FF2B5EF4-FFF2-40B4-BE49-F238E27FC236}">
                <a16:creationId xmlns:a16="http://schemas.microsoft.com/office/drawing/2014/main" id="{D83521C9-A29D-CDB9-B3DB-482CC4DED6E1}"/>
              </a:ext>
            </a:extLst>
          </p:cNvPr>
          <p:cNvSpPr>
            <a:spLocks noGrp="1"/>
          </p:cNvSpPr>
          <p:nvPr>
            <p:ph type="ftr" sz="quarter" idx="12"/>
          </p:nvPr>
        </p:nvSpPr>
        <p:spPr/>
        <p:txBody>
          <a:bodyPr/>
          <a:lstStyle/>
          <a:p>
            <a:pPr>
              <a:defRPr/>
            </a:pPr>
            <a:r>
              <a:rPr lang="en-US" dirty="0"/>
              <a:t>Nassau County, BOCES 9/23/22 &amp; 10/13/22</a:t>
            </a:r>
          </a:p>
        </p:txBody>
      </p:sp>
      <p:sp>
        <p:nvSpPr>
          <p:cNvPr id="6" name="Title 1">
            <a:extLst>
              <a:ext uri="{FF2B5EF4-FFF2-40B4-BE49-F238E27FC236}">
                <a16:creationId xmlns:a16="http://schemas.microsoft.com/office/drawing/2014/main" id="{962B1AA2-5C38-E6EB-C1B7-5425469C8DCD}"/>
              </a:ext>
            </a:extLst>
          </p:cNvPr>
          <p:cNvSpPr txBox="1">
            <a:spLocks/>
          </p:cNvSpPr>
          <p:nvPr/>
        </p:nvSpPr>
        <p:spPr bwMode="auto">
          <a:xfrm>
            <a:off x="514350" y="244476"/>
            <a:ext cx="92583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defRPr>
            </a:lvl9pPr>
          </a:lstStyle>
          <a:p>
            <a:r>
              <a:rPr lang="en-US" sz="3200" kern="0" dirty="0">
                <a:solidFill>
                  <a:srgbClr val="FFFF00"/>
                </a:solidFill>
              </a:rPr>
              <a:t>Extreme Risk Protection Orders</a:t>
            </a:r>
            <a:br>
              <a:rPr lang="en-US" sz="3200" kern="0" dirty="0">
                <a:solidFill>
                  <a:srgbClr val="FFFF00"/>
                </a:solidFill>
              </a:rPr>
            </a:br>
            <a:r>
              <a:rPr lang="en-US" sz="3200" kern="0" dirty="0">
                <a:solidFill>
                  <a:srgbClr val="FFFF00"/>
                </a:solidFill>
              </a:rPr>
              <a:t>“Red Flag Laws,” NYS, 8/24/2019</a:t>
            </a:r>
          </a:p>
        </p:txBody>
      </p:sp>
    </p:spTree>
    <p:extLst>
      <p:ext uri="{BB962C8B-B14F-4D97-AF65-F5344CB8AC3E}">
        <p14:creationId xmlns:p14="http://schemas.microsoft.com/office/powerpoint/2010/main" val="196513238"/>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400" b="1" dirty="0">
                <a:solidFill>
                  <a:srgbClr val="FFFF00"/>
                </a:solidFill>
              </a:rPr>
              <a:t>NYS SAFE Act stops criminals and the dangerously mentally ill from buying a gun by requiring universal background checks on gun purchases</a:t>
            </a:r>
          </a:p>
          <a:p>
            <a:r>
              <a:rPr lang="en-US" sz="2400" b="1" dirty="0">
                <a:solidFill>
                  <a:srgbClr val="FFFF00"/>
                </a:solidFill>
              </a:rPr>
              <a:t>Increases penalties for people who use illegal guns</a:t>
            </a:r>
          </a:p>
          <a:p>
            <a:r>
              <a:rPr lang="en-US" sz="2400" b="1" dirty="0">
                <a:solidFill>
                  <a:srgbClr val="FFFF00"/>
                </a:solidFill>
              </a:rPr>
              <a:t>Mandates life in prison without parole for anyone who murders a first responder</a:t>
            </a:r>
          </a:p>
          <a:p>
            <a:r>
              <a:rPr lang="en-US" sz="2400" b="1" dirty="0">
                <a:solidFill>
                  <a:srgbClr val="FFFF00"/>
                </a:solidFill>
              </a:rPr>
              <a:t>Office of National Instant Criminal Background System (NICS) and SAFE Act provides the guidance to mental health professionals on reporting requirements.</a:t>
            </a:r>
          </a:p>
          <a:p>
            <a:r>
              <a:rPr lang="en-US" sz="2400" b="1" dirty="0">
                <a:solidFill>
                  <a:srgbClr val="FFFF00"/>
                </a:solidFill>
              </a:rPr>
              <a:t>Resource for clinicians on the NY SAFE Act and Section 9.46 of the Mental Health Law. </a:t>
            </a:r>
          </a:p>
          <a:p>
            <a:endParaRPr lang="en-US" sz="24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50425749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400" b="1" dirty="0">
                <a:solidFill>
                  <a:srgbClr val="FFFF00"/>
                </a:solidFill>
                <a:effectLst/>
              </a:rPr>
              <a:t>MHL, 9.46 (A) - Reporting Requirements for Mental Health Professionals:</a:t>
            </a:r>
            <a:br>
              <a:rPr lang="en-US" sz="2400" b="1" dirty="0">
                <a:solidFill>
                  <a:srgbClr val="FFFF00"/>
                </a:solidFill>
              </a:rPr>
            </a:br>
            <a:endParaRPr lang="en-US" sz="2400" b="1" dirty="0">
              <a:solidFill>
                <a:srgbClr val="FFFF00"/>
              </a:solidFill>
            </a:endParaRPr>
          </a:p>
          <a:p>
            <a:r>
              <a:rPr lang="en-US" sz="2400" b="1" dirty="0">
                <a:solidFill>
                  <a:srgbClr val="FFFF00"/>
                </a:solidFill>
                <a:effectLst/>
              </a:rPr>
              <a:t>“requires four groups of mental health professionals (i.e., physicians, psychologists, registered nurses, and licensed clinical social workers), in the exercise of their reasonable professional judgment, to make a report as soon as practical to county mental health  officials if an individual for whom they are providing mental health treatment is “likely to engage in conduct that will cause serious harm to self or others.” </a:t>
            </a:r>
            <a:endParaRPr lang="en-US" sz="24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71853040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1800" b="1" dirty="0">
                <a:solidFill>
                  <a:srgbClr val="FFFF00"/>
                </a:solidFill>
                <a:effectLst/>
              </a:rPr>
              <a:t>MHL, 9.49 (B) Reporting Standard:</a:t>
            </a:r>
            <a:br>
              <a:rPr lang="en-US" sz="1800" b="1" dirty="0">
                <a:solidFill>
                  <a:srgbClr val="FFFF00"/>
                </a:solidFill>
              </a:rPr>
            </a:br>
            <a:endParaRPr lang="en-US" sz="1800" b="1" dirty="0">
              <a:solidFill>
                <a:srgbClr val="FFFF00"/>
              </a:solidFill>
            </a:endParaRPr>
          </a:p>
          <a:p>
            <a:r>
              <a:rPr lang="en-US" sz="1800" b="1" dirty="0">
                <a:solidFill>
                  <a:srgbClr val="FFFF00"/>
                </a:solidFill>
                <a:effectLst/>
              </a:rPr>
              <a:t>“the reporting standard is “likely to engage in conduct that will cause serious harm to self or others.” This standard is consistent with the “likely to result in serious harm to self or others”</a:t>
            </a:r>
          </a:p>
          <a:p>
            <a:br>
              <a:rPr lang="en-US" sz="1800" b="1" dirty="0">
                <a:solidFill>
                  <a:srgbClr val="FFFF00"/>
                </a:solidFill>
              </a:rPr>
            </a:br>
            <a:r>
              <a:rPr lang="en-US" sz="1800" b="1" dirty="0">
                <a:solidFill>
                  <a:srgbClr val="FFFF00"/>
                </a:solidFill>
              </a:rPr>
              <a:t>“</a:t>
            </a:r>
            <a:r>
              <a:rPr lang="en-US" sz="1800" b="1" dirty="0">
                <a:solidFill>
                  <a:srgbClr val="FFFF00"/>
                </a:solidFill>
                <a:effectLst/>
              </a:rPr>
              <a:t>As such, decision making with respect to a Section 9.46 report requires a clinical</a:t>
            </a:r>
            <a:br>
              <a:rPr lang="en-US" sz="1800" b="1" dirty="0">
                <a:solidFill>
                  <a:srgbClr val="FFFF00"/>
                </a:solidFill>
              </a:rPr>
            </a:br>
            <a:r>
              <a:rPr lang="en-US" sz="1800" b="1" dirty="0">
                <a:solidFill>
                  <a:srgbClr val="FFFF00"/>
                </a:solidFill>
                <a:effectLst/>
              </a:rPr>
              <a:t>determination that a person’s clinical state creates either: “(a) a substantial risk of</a:t>
            </a:r>
            <a:br>
              <a:rPr lang="en-US" sz="1800" b="1" dirty="0">
                <a:solidFill>
                  <a:srgbClr val="FFFF00"/>
                </a:solidFill>
              </a:rPr>
            </a:br>
            <a:r>
              <a:rPr lang="en-US" sz="1800" b="1" dirty="0">
                <a:solidFill>
                  <a:srgbClr val="FFFF00"/>
                </a:solidFill>
                <a:effectLst/>
              </a:rPr>
              <a:t>physical harm to the person, as manifested by threats of or attempts at suicide or serious</a:t>
            </a:r>
            <a:br>
              <a:rPr lang="en-US" sz="1800" b="1" dirty="0">
                <a:solidFill>
                  <a:srgbClr val="FFFF00"/>
                </a:solidFill>
              </a:rPr>
            </a:br>
            <a:r>
              <a:rPr lang="en-US" sz="1800" b="1" dirty="0">
                <a:solidFill>
                  <a:srgbClr val="FFFF00"/>
                </a:solidFill>
                <a:effectLst/>
              </a:rPr>
              <a:t>bodily harm or other conduct demonstrating that the person is dangerous to himself or</a:t>
            </a:r>
            <a:br>
              <a:rPr lang="en-US" sz="1800" b="1" dirty="0">
                <a:solidFill>
                  <a:srgbClr val="FFFF00"/>
                </a:solidFill>
              </a:rPr>
            </a:br>
            <a:r>
              <a:rPr lang="en-US" sz="1800" b="1" dirty="0">
                <a:solidFill>
                  <a:srgbClr val="FFFF00"/>
                </a:solidFill>
                <a:effectLst/>
              </a:rPr>
              <a:t>herself, or (b) a substantial risk of physical harm to other persons as manifested by</a:t>
            </a:r>
            <a:br>
              <a:rPr lang="en-US" sz="1800" b="1" dirty="0">
                <a:solidFill>
                  <a:srgbClr val="FFFF00"/>
                </a:solidFill>
              </a:rPr>
            </a:br>
            <a:r>
              <a:rPr lang="en-US" sz="1800" b="1" dirty="0">
                <a:solidFill>
                  <a:srgbClr val="FFFF00"/>
                </a:solidFill>
                <a:effectLst/>
              </a:rPr>
              <a:t>homicidal or other violent behavior which places others in reasonable fear of serious</a:t>
            </a:r>
            <a:br>
              <a:rPr lang="en-US" sz="1800" b="1" dirty="0">
                <a:solidFill>
                  <a:srgbClr val="FFFF00"/>
                </a:solidFill>
              </a:rPr>
            </a:br>
            <a:r>
              <a:rPr lang="en-US" sz="1800" b="1" dirty="0">
                <a:solidFill>
                  <a:srgbClr val="FFFF00"/>
                </a:solidFill>
                <a:effectLst/>
              </a:rPr>
              <a:t>physical harm1.”</a:t>
            </a:r>
            <a:br>
              <a:rPr lang="en-US" sz="1800" b="1" dirty="0">
                <a:solidFill>
                  <a:srgbClr val="FFFF00"/>
                </a:solidFill>
              </a:rPr>
            </a:br>
            <a:endParaRPr lang="en-US" sz="18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050761411"/>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2ABC-8C10-A7F8-616F-DBE9EAAF5697}"/>
              </a:ext>
            </a:extLst>
          </p:cNvPr>
          <p:cNvSpPr>
            <a:spLocks noGrp="1"/>
          </p:cNvSpPr>
          <p:nvPr>
            <p:ph type="title"/>
          </p:nvPr>
        </p:nvSpPr>
        <p:spPr/>
        <p:txBody>
          <a:bodyPr/>
          <a:lstStyle/>
          <a:p>
            <a:r>
              <a:rPr lang="en-US" sz="2800" dirty="0">
                <a:solidFill>
                  <a:srgbClr val="FFFF00"/>
                </a:solidFill>
              </a:rPr>
              <a:t>NY Secure Ammunition and Firearms Enforcement (SAFE) Act; Mental Hygiene Law, 9.49 (1/15/13)</a:t>
            </a:r>
            <a:br>
              <a:rPr lang="en-US" sz="2800" dirty="0">
                <a:solidFill>
                  <a:srgbClr val="FFFF00"/>
                </a:solidFill>
              </a:rPr>
            </a:br>
            <a:endParaRPr lang="en-US" sz="2800" dirty="0">
              <a:solidFill>
                <a:srgbClr val="FFFF00"/>
              </a:solidFill>
            </a:endParaRPr>
          </a:p>
        </p:txBody>
      </p:sp>
      <p:sp>
        <p:nvSpPr>
          <p:cNvPr id="3" name="Content Placeholder 2">
            <a:extLst>
              <a:ext uri="{FF2B5EF4-FFF2-40B4-BE49-F238E27FC236}">
                <a16:creationId xmlns:a16="http://schemas.microsoft.com/office/drawing/2014/main" id="{EB4560D4-E1A1-EBAC-3501-8BEE88EA9424}"/>
              </a:ext>
            </a:extLst>
          </p:cNvPr>
          <p:cNvSpPr>
            <a:spLocks noGrp="1"/>
          </p:cNvSpPr>
          <p:nvPr>
            <p:ph idx="1"/>
          </p:nvPr>
        </p:nvSpPr>
        <p:spPr/>
        <p:txBody>
          <a:bodyPr/>
          <a:lstStyle/>
          <a:p>
            <a:r>
              <a:rPr lang="en-US" sz="2000" b="1" dirty="0">
                <a:solidFill>
                  <a:srgbClr val="FFFF00"/>
                </a:solidFill>
                <a:effectLst/>
              </a:rPr>
              <a:t>MHL, 9.49 (C) Confidentiality and Liability Concerns:</a:t>
            </a:r>
          </a:p>
          <a:p>
            <a:endParaRPr lang="en-US" sz="2000" b="1" dirty="0">
              <a:solidFill>
                <a:srgbClr val="FFFF00"/>
              </a:solidFill>
              <a:effectLst/>
            </a:endParaRPr>
          </a:p>
          <a:p>
            <a:r>
              <a:rPr lang="en-US" sz="2000" b="1" dirty="0">
                <a:solidFill>
                  <a:srgbClr val="FFFF00"/>
                </a:solidFill>
              </a:rPr>
              <a:t>“</a:t>
            </a:r>
            <a:r>
              <a:rPr lang="en-US" sz="2000" b="1" dirty="0">
                <a:solidFill>
                  <a:srgbClr val="FFFF00"/>
                </a:solidFill>
                <a:effectLst/>
              </a:rPr>
              <a:t>With any mandatory reporting requirement, concerns regarding confidentiality and liability (for making a report or, conversely, failing to make a report) may be raised.”</a:t>
            </a:r>
          </a:p>
          <a:p>
            <a:endParaRPr lang="en-US" sz="2000" b="1" dirty="0">
              <a:solidFill>
                <a:srgbClr val="FFFF00"/>
              </a:solidFill>
              <a:effectLst/>
            </a:endParaRPr>
          </a:p>
          <a:p>
            <a:r>
              <a:rPr lang="en-US" sz="2000" b="1" dirty="0">
                <a:solidFill>
                  <a:srgbClr val="FFFF00"/>
                </a:solidFill>
                <a:effectLst/>
              </a:rPr>
              <a:t>“These concerns are addressed as follows: The law specifically provides that mental health professionals will not be subject to any civil or criminal liability if the professional’s decision with respect to whether or not to report was made “reasonably and in good faith.”</a:t>
            </a:r>
            <a:br>
              <a:rPr lang="en-US" sz="2000" b="1" dirty="0">
                <a:solidFill>
                  <a:srgbClr val="FFFF00"/>
                </a:solidFill>
              </a:rPr>
            </a:br>
            <a:endParaRPr lang="en-US" sz="2000" b="1" dirty="0">
              <a:solidFill>
                <a:srgbClr val="FFFF00"/>
              </a:solidFill>
            </a:endParaRPr>
          </a:p>
        </p:txBody>
      </p:sp>
      <p:sp>
        <p:nvSpPr>
          <p:cNvPr id="5" name="Footer Placeholder 4">
            <a:extLst>
              <a:ext uri="{FF2B5EF4-FFF2-40B4-BE49-F238E27FC236}">
                <a16:creationId xmlns:a16="http://schemas.microsoft.com/office/drawing/2014/main" id="{DDE1D46D-6612-A5E6-4E54-7DE5050C52D4}"/>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995802889"/>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b="1" dirty="0">
                <a:solidFill>
                  <a:srgbClr val="FFFF00"/>
                </a:solidFill>
              </a:rPr>
              <a:t>Applies to all educational agencies (i.e., school districts) and institutions (i.e., schools) that receive funds under any program administered by the U.S. Secretary of Education. In K–12, FERPA applies to most public schools.</a:t>
            </a:r>
          </a:p>
          <a:p>
            <a:r>
              <a:rPr lang="en-US" b="1" dirty="0">
                <a:solidFill>
                  <a:srgbClr val="FFFF00"/>
                </a:solidFill>
              </a:rPr>
              <a:t>In postsecondary, FERPA applies to nearly all postsecondary institutions.</a:t>
            </a:r>
          </a:p>
          <a:p>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438337566"/>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sz="3600" b="1" dirty="0">
                <a:solidFill>
                  <a:srgbClr val="FFFF00"/>
                </a:solidFill>
              </a:rPr>
              <a:t>Gives parents the right to access the student’s education records (and to seek to amend any information in the student’s education record that is inaccurate, misleading, or in violation of the student’s right of privacy).</a:t>
            </a:r>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90978931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sz="2400" dirty="0">
                <a:solidFill>
                  <a:srgbClr val="FFFF00"/>
                </a:solidFill>
              </a:rPr>
              <a:t>Family Educational Rights and Privacy Act (FERPA)</a:t>
            </a:r>
            <a:br>
              <a:rPr lang="en-US" sz="2400" dirty="0">
                <a:solidFill>
                  <a:srgbClr val="FFFF00"/>
                </a:solidFill>
              </a:rPr>
            </a:br>
            <a:r>
              <a:rPr lang="en-US" sz="2400" dirty="0">
                <a:solidFill>
                  <a:srgbClr val="FFFF00"/>
                </a:solidFill>
              </a:rPr>
              <a:t>[20 U.S.C. § 1232g – 34 C.F.R. Part 99]</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p:txBody>
          <a:bodyPr/>
          <a:lstStyle/>
          <a:p>
            <a:r>
              <a:rPr lang="en-US" b="1" dirty="0">
                <a:solidFill>
                  <a:srgbClr val="FFFF00"/>
                </a:solidFill>
              </a:rPr>
              <a:t>Requires written parental consent before personally identifiable information (PII) from the student’s education record may be disclosed, subject to certain exceptions.</a:t>
            </a:r>
          </a:p>
          <a:p>
            <a:r>
              <a:rPr lang="en-US" b="1" dirty="0">
                <a:solidFill>
                  <a:srgbClr val="FFFF00"/>
                </a:solidFill>
              </a:rPr>
              <a:t>When a student turns 18 years of age, or enrolls in a postsecondary institution (at any age), the student becomes an “eligible student” and all parental rights transfer to the student.</a:t>
            </a:r>
          </a:p>
          <a:p>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187359968"/>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Education records are generally defined as those records that are directly related to the student and maintained by (or on behalf of) an educational agency or institution.</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61628519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FERPA excludes certain types of records from this definition, including, but not limited to: Records created and maintained by the educational agency’s or institution’s law enforcement unit for law enforcement purposes;</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7465045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 Protect? </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371600"/>
            <a:ext cx="9258300" cy="4525963"/>
          </a:xfrm>
        </p:spPr>
        <p:txBody>
          <a:bodyPr/>
          <a:lstStyle/>
          <a:p>
            <a:r>
              <a:rPr lang="en-US" sz="3600" b="1" dirty="0">
                <a:solidFill>
                  <a:srgbClr val="FFFF00"/>
                </a:solidFill>
              </a:rPr>
              <a:t>Records made or maintained by a professional or paraprofessional (e.g., physician, psychologist, etc.) that are made, maintained, or used only in connection with treatment of an eligible student, if certain conditions are met.</a:t>
            </a:r>
          </a:p>
          <a:p>
            <a:endParaRPr lang="en-US" sz="3600" dirty="0"/>
          </a:p>
          <a:p>
            <a:endParaRPr lang="en-US" sz="36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352735852"/>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a:pPr>
            <a:r>
              <a:rPr lang="en-US" sz="2800" b="1" dirty="0">
                <a:solidFill>
                  <a:srgbClr val="FFFF00"/>
                </a:solidFill>
              </a:rPr>
              <a:t>Health and Safety Emergencies. Educational agencies and institutions may disclose PII from education records without consent to appropriate parties (e.g., law enforcement, emergency responders) in connection with an articulable and significant health or safety emergency, if knowledge of the information is necessary to protect the health or safety of the student or other individuals. 34 C.F.R. §§ 99.31(a)(10) and 99.36;</a:t>
            </a:r>
          </a:p>
          <a:p>
            <a:pPr>
              <a:buFont typeface="+mj-lt"/>
              <a:buAutoNum type="arabicPeriod"/>
            </a:pPr>
            <a:endParaRPr lang="en-US" sz="28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74540387"/>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2"/>
            </a:pPr>
            <a:r>
              <a:rPr lang="en-US" sz="2800" b="1" dirty="0">
                <a:solidFill>
                  <a:srgbClr val="FFFF00"/>
                </a:solidFill>
              </a:rPr>
              <a:t>School Officials. Educational agencies and institutions may disclose PII from education records without consent to school officials (including School Resource Officers), provided they meet the school’s criteria for “school officials” with “legitimate educational interests.” 34 C.F.R. § 99.31(a)(1);</a:t>
            </a:r>
          </a:p>
          <a:p>
            <a:pPr>
              <a:buFont typeface="+mj-lt"/>
              <a:buAutoNum type="arabicPeriod" startAt="2"/>
            </a:pPr>
            <a:endParaRPr lang="en-US" sz="28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582072487"/>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3"/>
            </a:pPr>
            <a:r>
              <a:rPr lang="en-US" b="1" dirty="0">
                <a:solidFill>
                  <a:srgbClr val="FFFF00"/>
                </a:solidFill>
              </a:rPr>
              <a:t>Judicial Orders/Subpoenas. Educational agencies and institutions may disclose PII from education records without consent in order to comply with judicial orders and lawfully issued subpoenas if the conditions set forth at 34 C.F.R. § 99.31(a)(9) are met;</a:t>
            </a:r>
          </a:p>
          <a:p>
            <a:pPr>
              <a:buFont typeface="+mj-lt"/>
              <a:buAutoNum type="arabicPeriod" startAt="3"/>
            </a:pPr>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040756087"/>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4"/>
            </a:pPr>
            <a:r>
              <a:rPr lang="en-US" b="1" dirty="0">
                <a:solidFill>
                  <a:srgbClr val="FFFF00"/>
                </a:solidFill>
              </a:rPr>
              <a:t>Parents of Dependent Students. Educational agencies and institutions may disclose PII from the education records of an “eligible student” without consent to the parents of that student if the parents claim the student as a dependent for federal tax purposes. 34 C.F.R. § 99.31(a)(8).</a:t>
            </a:r>
          </a:p>
          <a:p>
            <a:pPr>
              <a:buFont typeface="+mj-lt"/>
              <a:buAutoNum type="arabicPeriod" startAt="4"/>
            </a:pPr>
            <a:endParaRPr lang="en-US"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51143380"/>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C2CEA0-F38C-483C-B49B-D2C12147AE07}"/>
              </a:ext>
            </a:extLst>
          </p:cNvPr>
          <p:cNvSpPr>
            <a:spLocks noGrp="1"/>
          </p:cNvSpPr>
          <p:nvPr>
            <p:ph type="title"/>
          </p:nvPr>
        </p:nvSpPr>
        <p:spPr/>
        <p:txBody>
          <a:bodyPr/>
          <a:lstStyle/>
          <a:p>
            <a:r>
              <a:rPr lang="en-US" dirty="0">
                <a:solidFill>
                  <a:srgbClr val="FFFF00"/>
                </a:solidFill>
              </a:rPr>
              <a:t>FERPA –Key Exceptions</a:t>
            </a:r>
          </a:p>
        </p:txBody>
      </p:sp>
      <p:sp>
        <p:nvSpPr>
          <p:cNvPr id="3" name="Content Placeholder 2">
            <a:extLst>
              <a:ext uri="{FF2B5EF4-FFF2-40B4-BE49-F238E27FC236}">
                <a16:creationId xmlns:a16="http://schemas.microsoft.com/office/drawing/2014/main" id="{D44EBF82-E796-498A-A428-35AEE8E02F16}"/>
              </a:ext>
            </a:extLst>
          </p:cNvPr>
          <p:cNvSpPr>
            <a:spLocks noGrp="1"/>
          </p:cNvSpPr>
          <p:nvPr>
            <p:ph idx="1"/>
          </p:nvPr>
        </p:nvSpPr>
        <p:spPr>
          <a:xfrm>
            <a:off x="514350" y="1166018"/>
            <a:ext cx="9258300" cy="4525963"/>
          </a:xfrm>
        </p:spPr>
        <p:txBody>
          <a:bodyPr/>
          <a:lstStyle/>
          <a:p>
            <a:pPr>
              <a:buFont typeface="+mj-lt"/>
              <a:buAutoNum type="arabicPeriod" startAt="5"/>
            </a:pPr>
            <a:r>
              <a:rPr lang="en-US" sz="2400" b="1" dirty="0">
                <a:solidFill>
                  <a:srgbClr val="FFFF00"/>
                </a:solidFill>
              </a:rPr>
              <a:t>Juvenile Justice System. Educational agencies and institutions may disclose PII from education records to state and local officials or other authorities if the disclosure is allowed by a state law adopted after November 19, 1974, and if the disclosure concerns the juvenile justice system and its ability to serve, prior to adjudication, the student whose records are disclosed. The officials and authorities to whom such information is disclosed must certify in writing to the school that the information will not be provided to any other party without written consent, except as provided for under state law. 34 C.F.R. §§ 99.31(a)(5) and 99.38.</a:t>
            </a:r>
          </a:p>
          <a:p>
            <a:pPr>
              <a:buFont typeface="+mj-lt"/>
              <a:buAutoNum type="arabicPeriod" startAt="5"/>
            </a:pPr>
            <a:endParaRPr lang="en-US" sz="2400" b="1" dirty="0">
              <a:solidFill>
                <a:srgbClr val="FFFF00"/>
              </a:solidFill>
            </a:endParaRPr>
          </a:p>
        </p:txBody>
      </p:sp>
      <p:sp>
        <p:nvSpPr>
          <p:cNvPr id="4" name="Footer Placeholder 3">
            <a:extLst>
              <a:ext uri="{FF2B5EF4-FFF2-40B4-BE49-F238E27FC236}">
                <a16:creationId xmlns:a16="http://schemas.microsoft.com/office/drawing/2014/main" id="{41F845DB-52E9-415B-867A-4D2A7798917B}"/>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73287214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eaLnBrk="1" hangingPunct="1">
              <a:lnSpc>
                <a:spcPct val="115000"/>
              </a:lnSpc>
              <a:buNone/>
            </a:pPr>
            <a:r>
              <a:rPr lang="en-US" altLang="en-US" sz="4400" b="1" dirty="0">
                <a:solidFill>
                  <a:srgbClr val="FFFF00"/>
                </a:solidFill>
                <a:ea typeface="ＭＳ Ｐゴシック" pitchFamily="34" charset="-128"/>
              </a:rPr>
              <a:t>Structured Professional Judgment Risk Assessment</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19844906"/>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0075" y="1295401"/>
            <a:ext cx="8915400" cy="2305050"/>
          </a:xfrm>
        </p:spPr>
        <p:txBody>
          <a:bodyPr>
            <a:normAutofit fontScale="90000"/>
          </a:bodyPr>
          <a:lstStyle/>
          <a:p>
            <a:pPr eaLnBrk="1" fontAlgn="auto" hangingPunct="1">
              <a:spcAft>
                <a:spcPts val="0"/>
              </a:spcAft>
              <a:defRPr/>
            </a:pPr>
            <a:r>
              <a:rPr lang="en-US" b="1" dirty="0">
                <a:solidFill>
                  <a:srgbClr val="FFFF00"/>
                </a:solidFill>
              </a:rPr>
              <a:t>Structured Assessment of </a:t>
            </a:r>
            <a:br>
              <a:rPr lang="en-US" b="1" dirty="0">
                <a:solidFill>
                  <a:srgbClr val="FFFF00"/>
                </a:solidFill>
              </a:rPr>
            </a:br>
            <a:r>
              <a:rPr lang="en-US" b="1" dirty="0">
                <a:solidFill>
                  <a:srgbClr val="FFFF00"/>
                </a:solidFill>
              </a:rPr>
              <a:t>Violence Risk in Youth</a:t>
            </a:r>
            <a:br>
              <a:rPr lang="en-US" b="1" dirty="0">
                <a:solidFill>
                  <a:srgbClr val="FFFF00"/>
                </a:solidFill>
              </a:rPr>
            </a:br>
            <a:r>
              <a:rPr lang="en-US" b="1" dirty="0">
                <a:solidFill>
                  <a:srgbClr val="FFFF00"/>
                </a:solidFill>
              </a:rPr>
              <a:t>(SAVRY)</a:t>
            </a:r>
            <a:br>
              <a:rPr lang="en-US" b="1" dirty="0">
                <a:solidFill>
                  <a:srgbClr val="FFFF00"/>
                </a:solidFill>
              </a:rPr>
            </a:br>
            <a:endParaRPr lang="en-US" b="1" dirty="0">
              <a:solidFill>
                <a:srgbClr val="FFFF00"/>
              </a:solidFill>
            </a:endParaRPr>
          </a:p>
        </p:txBody>
      </p:sp>
    </p:spTree>
    <p:extLst>
      <p:ext uri="{BB962C8B-B14F-4D97-AF65-F5344CB8AC3E}">
        <p14:creationId xmlns:p14="http://schemas.microsoft.com/office/powerpoint/2010/main" val="594986692"/>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381000"/>
            <a:ext cx="9258300" cy="1143000"/>
          </a:xfrm>
        </p:spPr>
        <p:txBody>
          <a:bodyPr/>
          <a:lstStyle/>
          <a:p>
            <a:r>
              <a:rPr lang="en-US" sz="1800" b="1" dirty="0">
                <a:solidFill>
                  <a:srgbClr val="FFFF00"/>
                </a:solidFill>
              </a:rPr>
              <a:t>Structured Assessment for Violence Risk in Youth (SAVRY)</a:t>
            </a:r>
            <a:br>
              <a:rPr lang="en-US" sz="1800" b="1" dirty="0">
                <a:solidFill>
                  <a:srgbClr val="FFFF00"/>
                </a:solidFill>
              </a:rPr>
            </a:br>
            <a:r>
              <a:rPr lang="en-US" sz="1800" b="1" dirty="0">
                <a:solidFill>
                  <a:srgbClr val="FFFF00"/>
                </a:solidFill>
                <a:cs typeface="Times New Roman" pitchFamily="18" charset="0"/>
              </a:rPr>
              <a:t>Borum, R., Bartel, P., &amp; Forth, A. (2006). </a:t>
            </a:r>
            <a:r>
              <a:rPr lang="en-US" sz="1800" b="1" i="1" dirty="0">
                <a:solidFill>
                  <a:srgbClr val="FFFF00"/>
                </a:solidFill>
                <a:cs typeface="Times New Roman" pitchFamily="18" charset="0"/>
              </a:rPr>
              <a:t>Structured Risk Assessment in Youth: 	Professional Manual. </a:t>
            </a:r>
            <a:r>
              <a:rPr lang="en-US" sz="1800" b="1" dirty="0">
                <a:solidFill>
                  <a:srgbClr val="FFFF00"/>
                </a:solidFill>
                <a:cs typeface="Times New Roman" pitchFamily="18" charset="0"/>
              </a:rPr>
              <a:t>Lutz, FL: Psychological Assessment Resources, Inc. </a:t>
            </a:r>
            <a:br>
              <a:rPr lang="en-US" sz="1800" b="1" dirty="0">
                <a:solidFill>
                  <a:srgbClr val="FFFF00"/>
                </a:solidFill>
                <a:cs typeface="Times New Roman" pitchFamily="18" charset="0"/>
              </a:rPr>
            </a:br>
            <a:br>
              <a:rPr lang="en-US" sz="1800" b="1" dirty="0">
                <a:solidFill>
                  <a:srgbClr val="FFFF00"/>
                </a:solidFill>
              </a:rPr>
            </a:br>
            <a:endParaRPr lang="en-US" sz="1800" b="1" dirty="0">
              <a:solidFill>
                <a:srgbClr val="FFFF00"/>
              </a:solidFill>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b="1" dirty="0">
                <a:solidFill>
                  <a:srgbClr val="FFFF00"/>
                </a:solidFill>
              </a:rPr>
              <a:t>Focus is on General Risk Assessment </a:t>
            </a:r>
          </a:p>
          <a:p>
            <a:pPr lvl="1">
              <a:buFont typeface="Wingdings" panose="05000000000000000000" pitchFamily="2" charset="2"/>
              <a:buChar char="Ø"/>
            </a:pPr>
            <a:r>
              <a:rPr lang="en-US" b="1" dirty="0">
                <a:solidFill>
                  <a:srgbClr val="FFFF00"/>
                </a:solidFill>
              </a:rPr>
              <a:t>Structured Professional Judgment</a:t>
            </a:r>
          </a:p>
          <a:p>
            <a:pPr lvl="1">
              <a:buFont typeface="Wingdings" panose="05000000000000000000" pitchFamily="2" charset="2"/>
              <a:buChar char="Ø"/>
            </a:pPr>
            <a:r>
              <a:rPr lang="en-US" b="1" dirty="0">
                <a:solidFill>
                  <a:srgbClr val="FFFF00"/>
                </a:solidFill>
              </a:rPr>
              <a:t>Systematic</a:t>
            </a:r>
          </a:p>
          <a:p>
            <a:pPr lvl="1">
              <a:buFont typeface="Wingdings" panose="05000000000000000000" pitchFamily="2" charset="2"/>
              <a:buChar char="Ø"/>
            </a:pPr>
            <a:r>
              <a:rPr lang="en-US" b="1" dirty="0">
                <a:solidFill>
                  <a:srgbClr val="FFFF00"/>
                </a:solidFill>
              </a:rPr>
              <a:t>Empirically Grounded</a:t>
            </a:r>
          </a:p>
          <a:p>
            <a:pPr lvl="1">
              <a:buFont typeface="Wingdings" panose="05000000000000000000" pitchFamily="2" charset="2"/>
              <a:buChar char="Ø"/>
            </a:pPr>
            <a:r>
              <a:rPr lang="en-US" b="1" dirty="0">
                <a:solidFill>
                  <a:srgbClr val="FFFF00"/>
                </a:solidFill>
              </a:rPr>
              <a:t>Developmentally Informed</a:t>
            </a:r>
          </a:p>
          <a:p>
            <a:pPr lvl="1">
              <a:buFont typeface="Wingdings" panose="05000000000000000000" pitchFamily="2" charset="2"/>
              <a:buChar char="Ø"/>
            </a:pPr>
            <a:r>
              <a:rPr lang="en-US" b="1" dirty="0">
                <a:solidFill>
                  <a:srgbClr val="FFFF00"/>
                </a:solidFill>
              </a:rPr>
              <a:t>Treatment-Oriented</a:t>
            </a:r>
          </a:p>
          <a:p>
            <a:pPr lvl="1">
              <a:buFont typeface="Wingdings" panose="05000000000000000000" pitchFamily="2" charset="2"/>
              <a:buChar char="Ø"/>
            </a:pPr>
            <a:r>
              <a:rPr lang="en-US" b="1" dirty="0">
                <a:solidFill>
                  <a:srgbClr val="FFFF00"/>
                </a:solidFill>
              </a:rPr>
              <a:t>Flexible</a:t>
            </a:r>
          </a:p>
          <a:p>
            <a:pPr lvl="1">
              <a:buFont typeface="Wingdings" panose="05000000000000000000" pitchFamily="2" charset="2"/>
              <a:buChar char="Ø"/>
            </a:pPr>
            <a:r>
              <a:rPr lang="en-US" b="1" dirty="0">
                <a:solidFill>
                  <a:srgbClr val="FFFF00"/>
                </a:solidFill>
              </a:rPr>
              <a:t>Practical</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36380533"/>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Content Placeholder 4"/>
          <p:cNvSpPr>
            <a:spLocks noGrp="1"/>
          </p:cNvSpPr>
          <p:nvPr>
            <p:ph idx="1"/>
          </p:nvPr>
        </p:nvSpPr>
        <p:spPr>
          <a:xfrm>
            <a:off x="1628775" y="1752601"/>
            <a:ext cx="7286625" cy="4449763"/>
          </a:xfrm>
        </p:spPr>
        <p:txBody>
          <a:bodyPr/>
          <a:lstStyle/>
          <a:p>
            <a:pPr marL="742950" indent="-742950" eaLnBrk="1" hangingPunct="1">
              <a:buFont typeface="+mj-lt"/>
              <a:buAutoNum type="arabicPeriod"/>
            </a:pPr>
            <a:r>
              <a:rPr lang="en-US" sz="4400" b="1" dirty="0">
                <a:solidFill>
                  <a:srgbClr val="FFFF00"/>
                </a:solidFill>
              </a:rPr>
              <a:t> </a:t>
            </a:r>
            <a:r>
              <a:rPr lang="en-US" sz="3600" b="1" dirty="0">
                <a:solidFill>
                  <a:srgbClr val="FFFF00"/>
                </a:solidFill>
              </a:rPr>
              <a:t>Juvenile risk for violence</a:t>
            </a:r>
          </a:p>
          <a:p>
            <a:pPr marL="742950" indent="-742950" eaLnBrk="1" hangingPunct="1">
              <a:buFont typeface="+mj-lt"/>
              <a:buAutoNum type="arabicPeriod"/>
            </a:pPr>
            <a:r>
              <a:rPr lang="en-US" sz="3600" b="1" dirty="0">
                <a:solidFill>
                  <a:srgbClr val="FFFF00"/>
                </a:solidFill>
              </a:rPr>
              <a:t> </a:t>
            </a:r>
            <a:r>
              <a:rPr lang="en-US" sz="3600" b="1" u="sng" dirty="0">
                <a:solidFill>
                  <a:srgbClr val="FFFF00"/>
                </a:solidFill>
              </a:rPr>
              <a:t>Not designed for threat assessment</a:t>
            </a:r>
            <a:endParaRPr lang="en-US" b="1" u="sng" dirty="0">
              <a:solidFill>
                <a:srgbClr val="FFFF00"/>
              </a:solidFill>
            </a:endParaRPr>
          </a:p>
        </p:txBody>
      </p:sp>
      <p:sp>
        <p:nvSpPr>
          <p:cNvPr id="4" name="Title 3"/>
          <p:cNvSpPr>
            <a:spLocks noGrp="1"/>
          </p:cNvSpPr>
          <p:nvPr>
            <p:ph type="title"/>
          </p:nvPr>
        </p:nvSpPr>
        <p:spPr>
          <a:xfrm>
            <a:off x="600075" y="609600"/>
            <a:ext cx="9086850" cy="884238"/>
          </a:xfrm>
        </p:spPr>
        <p:txBody>
          <a:bodyPr>
            <a:noAutofit/>
          </a:bodyPr>
          <a:lstStyle/>
          <a:p>
            <a:pPr algn="ctr" eaLnBrk="1" fontAlgn="auto" hangingPunct="1">
              <a:spcAft>
                <a:spcPts val="0"/>
              </a:spcAft>
              <a:defRPr/>
            </a:pPr>
            <a:br>
              <a:rPr lang="en-US" b="1" dirty="0">
                <a:solidFill>
                  <a:srgbClr val="FFFF00"/>
                </a:solidFill>
              </a:rPr>
            </a:br>
            <a:r>
              <a:rPr lang="en-US" b="1" dirty="0">
                <a:solidFill>
                  <a:srgbClr val="FFFF00"/>
                </a:solidFill>
              </a:rPr>
              <a:t>What does the SAVRY measure?</a:t>
            </a:r>
            <a:br>
              <a:rPr lang="en-US" b="1" dirty="0">
                <a:solidFill>
                  <a:srgbClr val="FFFF00"/>
                </a:solidFill>
              </a:rPr>
            </a:br>
            <a:br>
              <a:rPr lang="en-US"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23599152"/>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Content Placeholder 1"/>
          <p:cNvSpPr>
            <a:spLocks noGrp="1"/>
          </p:cNvSpPr>
          <p:nvPr>
            <p:ph idx="1"/>
          </p:nvPr>
        </p:nvSpPr>
        <p:spPr>
          <a:xfrm>
            <a:off x="1028700" y="1219200"/>
            <a:ext cx="8305800" cy="4787900"/>
          </a:xfrm>
        </p:spPr>
        <p:txBody>
          <a:bodyPr/>
          <a:lstStyle/>
          <a:p>
            <a:pPr eaLnBrk="1" hangingPunct="1">
              <a:buFont typeface="Wingdings 3" pitchFamily="18" charset="2"/>
              <a:buNone/>
            </a:pPr>
            <a:r>
              <a:rPr lang="en-US" sz="3200" b="1" dirty="0">
                <a:solidFill>
                  <a:srgbClr val="FFFF00"/>
                </a:solidFill>
              </a:rPr>
              <a:t> </a:t>
            </a:r>
          </a:p>
          <a:p>
            <a:pPr eaLnBrk="1" hangingPunct="1"/>
            <a:r>
              <a:rPr lang="en-US" b="1" dirty="0">
                <a:solidFill>
                  <a:srgbClr val="FFFF00"/>
                </a:solidFill>
              </a:rPr>
              <a:t>To </a:t>
            </a:r>
            <a:r>
              <a:rPr lang="en-US" b="1" u="sng" dirty="0">
                <a:solidFill>
                  <a:srgbClr val="FFFF00"/>
                </a:solidFill>
              </a:rPr>
              <a:t>assist</a:t>
            </a:r>
            <a:r>
              <a:rPr lang="en-US" b="1" dirty="0">
                <a:solidFill>
                  <a:srgbClr val="FFFF00"/>
                </a:solidFill>
              </a:rPr>
              <a:t> in structuring risk assessment</a:t>
            </a:r>
          </a:p>
          <a:p>
            <a:pPr eaLnBrk="1" hangingPunct="1"/>
            <a:r>
              <a:rPr lang="en-US" b="1" dirty="0">
                <a:solidFill>
                  <a:srgbClr val="FFFF00"/>
                </a:solidFill>
              </a:rPr>
              <a:t>Useful in intervention planning/monitoring	</a:t>
            </a:r>
            <a:r>
              <a:rPr lang="en-US" b="1" u="sng" dirty="0">
                <a:solidFill>
                  <a:srgbClr val="FF0000"/>
                </a:solidFill>
              </a:rPr>
              <a:t>Resource Management</a:t>
            </a:r>
          </a:p>
          <a:p>
            <a:pPr eaLnBrk="1" hangingPunct="1"/>
            <a:r>
              <a:rPr lang="en-US" b="1" dirty="0">
                <a:solidFill>
                  <a:srgbClr val="FFFF00"/>
                </a:solidFill>
              </a:rPr>
              <a:t>Considers </a:t>
            </a:r>
            <a:r>
              <a:rPr lang="en-US" sz="3200" b="1" dirty="0">
                <a:solidFill>
                  <a:srgbClr val="FFFF00"/>
                </a:solidFill>
              </a:rPr>
              <a:t>developmental factors</a:t>
            </a:r>
          </a:p>
          <a:p>
            <a:pPr eaLnBrk="1" hangingPunct="1">
              <a:buFont typeface="Wingdings 3" pitchFamily="18" charset="2"/>
              <a:buNone/>
            </a:pPr>
            <a:r>
              <a:rPr lang="en-US" b="1" dirty="0">
                <a:solidFill>
                  <a:srgbClr val="FFFF00"/>
                </a:solidFill>
              </a:rPr>
              <a:t> </a:t>
            </a:r>
          </a:p>
        </p:txBody>
      </p:sp>
      <p:sp>
        <p:nvSpPr>
          <p:cNvPr id="3" name="Title 2"/>
          <p:cNvSpPr>
            <a:spLocks noGrp="1"/>
          </p:cNvSpPr>
          <p:nvPr>
            <p:ph type="title"/>
          </p:nvPr>
        </p:nvSpPr>
        <p:spPr>
          <a:xfrm>
            <a:off x="514350" y="381000"/>
            <a:ext cx="9258300" cy="1143000"/>
          </a:xfrm>
        </p:spPr>
        <p:txBody>
          <a:bodyPr/>
          <a:lstStyle/>
          <a:p>
            <a:pPr algn="ctr" eaLnBrk="1" fontAlgn="auto" hangingPunct="1">
              <a:spcAft>
                <a:spcPts val="0"/>
              </a:spcAft>
              <a:defRPr/>
            </a:pPr>
            <a:r>
              <a:rPr lang="en-US" sz="4000" b="1" dirty="0">
                <a:solidFill>
                  <a:srgbClr val="FFFF00"/>
                </a:solidFill>
              </a:rPr>
              <a:t>Why was the SAVRY developed?</a:t>
            </a:r>
            <a:r>
              <a:rPr lang="en-US" b="1" dirty="0">
                <a:solidFill>
                  <a:srgbClr val="FFFF00"/>
                </a:solidFill>
              </a:rPr>
              <a:t>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011398026"/>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1"/>
          <p:cNvSpPr>
            <a:spLocks noGrp="1"/>
          </p:cNvSpPr>
          <p:nvPr>
            <p:ph idx="1"/>
          </p:nvPr>
        </p:nvSpPr>
        <p:spPr>
          <a:xfrm>
            <a:off x="857250" y="1481138"/>
            <a:ext cx="8915400" cy="4525962"/>
          </a:xfrm>
        </p:spPr>
        <p:txBody>
          <a:bodyPr/>
          <a:lstStyle/>
          <a:p>
            <a:pPr eaLnBrk="1" hangingPunct="1"/>
            <a:r>
              <a:rPr lang="en-US" sz="4000" b="1" dirty="0">
                <a:solidFill>
                  <a:srgbClr val="FFFF00"/>
                </a:solidFill>
              </a:rPr>
              <a:t>12-18 years old</a:t>
            </a:r>
          </a:p>
          <a:p>
            <a:pPr eaLnBrk="1" hangingPunct="1"/>
            <a:r>
              <a:rPr lang="en-US" sz="4000" b="1" dirty="0">
                <a:solidFill>
                  <a:srgbClr val="FFFF00"/>
                </a:solidFill>
              </a:rPr>
              <a:t>Males and females</a:t>
            </a:r>
          </a:p>
          <a:p>
            <a:pPr eaLnBrk="1" hangingPunct="1"/>
            <a:r>
              <a:rPr lang="en-US" sz="4000" b="1" dirty="0">
                <a:solidFill>
                  <a:srgbClr val="FFFF00"/>
                </a:solidFill>
              </a:rPr>
              <a:t>Juvenile justice system</a:t>
            </a:r>
          </a:p>
          <a:p>
            <a:pPr eaLnBrk="1" hangingPunct="1"/>
            <a:r>
              <a:rPr lang="en-US" sz="4000" b="1" dirty="0">
                <a:solidFill>
                  <a:srgbClr val="FFFF00"/>
                </a:solidFill>
              </a:rPr>
              <a:t>Psychiatric inpatient/outpatient</a:t>
            </a:r>
          </a:p>
          <a:p>
            <a:pPr eaLnBrk="1" hangingPunct="1"/>
            <a:r>
              <a:rPr lang="en-US" sz="4000" b="1" dirty="0">
                <a:solidFill>
                  <a:srgbClr val="FF0000"/>
                </a:solidFill>
              </a:rPr>
              <a:t>Educational settings</a:t>
            </a:r>
          </a:p>
          <a:p>
            <a:pPr eaLnBrk="1" hangingPunct="1"/>
            <a:r>
              <a:rPr lang="en-US" sz="4000" b="1" dirty="0">
                <a:solidFill>
                  <a:srgbClr val="FFFF00"/>
                </a:solidFill>
              </a:rPr>
              <a:t>Minority youth</a:t>
            </a:r>
          </a:p>
          <a:p>
            <a:pPr eaLnBrk="1" hangingPunct="1"/>
            <a:endParaRPr lang="en-US" b="1" dirty="0">
              <a:solidFill>
                <a:srgbClr val="FFFF00"/>
              </a:solidFill>
            </a:endParaRPr>
          </a:p>
        </p:txBody>
      </p:sp>
      <p:sp>
        <p:nvSpPr>
          <p:cNvPr id="3" name="Title 2"/>
          <p:cNvSpPr>
            <a:spLocks noGrp="1"/>
          </p:cNvSpPr>
          <p:nvPr>
            <p:ph type="title"/>
          </p:nvPr>
        </p:nvSpPr>
        <p:spPr>
          <a:xfrm>
            <a:off x="514350" y="533400"/>
            <a:ext cx="9258300" cy="884238"/>
          </a:xfrm>
        </p:spPr>
        <p:txBody>
          <a:bodyPr>
            <a:normAutofit fontScale="90000"/>
          </a:bodyPr>
          <a:lstStyle/>
          <a:p>
            <a:pPr algn="ctr" eaLnBrk="1" fontAlgn="auto" hangingPunct="1">
              <a:spcAft>
                <a:spcPts val="0"/>
              </a:spcAft>
              <a:defRPr/>
            </a:pPr>
            <a:r>
              <a:rPr lang="en-US" sz="4400" b="1" dirty="0">
                <a:solidFill>
                  <a:srgbClr val="FFFF00"/>
                </a:solidFill>
              </a:rPr>
              <a:t>SAVRY- Population of Use</a:t>
            </a:r>
            <a:br>
              <a:rPr lang="en-US" sz="44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478122760"/>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SAVRY-General </a:t>
            </a:r>
            <a:r>
              <a:rPr lang="en-US" dirty="0">
                <a:solidFill>
                  <a:srgbClr val="FFFF00"/>
                </a:solidFill>
              </a:rPr>
              <a:t>Principles</a:t>
            </a:r>
            <a:endParaRPr lang="en-US" b="1" dirty="0">
              <a:solidFill>
                <a:srgbClr val="FFFF00"/>
              </a:solidFill>
            </a:endParaRPr>
          </a:p>
        </p:txBody>
      </p:sp>
      <p:sp>
        <p:nvSpPr>
          <p:cNvPr id="3074" name="Rectangle 2"/>
          <p:cNvSpPr>
            <a:spLocks noGrp="1" noChangeArrowheads="1"/>
          </p:cNvSpPr>
          <p:nvPr>
            <p:ph type="subTitle" idx="4294967295"/>
          </p:nvPr>
        </p:nvSpPr>
        <p:spPr bwMode="auto">
          <a:xfrm>
            <a:off x="952500" y="1371600"/>
            <a:ext cx="8169325" cy="32766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19203" rIns="0" bIns="0" rtlCol="0" anchor="ctr">
            <a:normAutofit/>
          </a:bodyPr>
          <a:lstStyle/>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Administered by trained probation officers, psychologists, social workers, and psychiatrists. </a:t>
            </a:r>
          </a:p>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Structured interviews, family reports, criminal records, probation reports, and other relevant records from the juvenile. </a:t>
            </a:r>
          </a:p>
          <a:p>
            <a:pPr marL="0" indent="0">
              <a:spcAft>
                <a:spcPct val="0"/>
              </a:spcAft>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177" b="1" dirty="0">
                <a:solidFill>
                  <a:srgbClr val="FFFF00"/>
                </a:solidFill>
              </a:rPr>
              <a:t>Coded/scored by hand on the SAVRY Rating Form.  </a:t>
            </a:r>
          </a:p>
        </p:txBody>
      </p:sp>
      <p:sp>
        <p:nvSpPr>
          <p:cNvPr id="2" name="Footer Placeholder 1"/>
          <p:cNvSpPr>
            <a:spLocks noGrp="1"/>
          </p:cNvSpPr>
          <p:nvPr>
            <p:ph type="ftr" idx="11"/>
          </p:nvPr>
        </p:nvSpPr>
        <p:spPr/>
        <p:txBody>
          <a:bodyPr/>
          <a:lstStyle/>
          <a:p>
            <a:r>
              <a:rPr lang="en-US" dirty="0"/>
              <a:t>Nassau County, BOCES 9/23/22 &amp; 10/13/22</a:t>
            </a:r>
          </a:p>
        </p:txBody>
      </p:sp>
    </p:spTree>
    <p:extLst>
      <p:ext uri="{BB962C8B-B14F-4D97-AF65-F5344CB8AC3E}">
        <p14:creationId xmlns:p14="http://schemas.microsoft.com/office/powerpoint/2010/main" val="183372002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1"/>
          <p:cNvSpPr>
            <a:spLocks noGrp="1"/>
          </p:cNvSpPr>
          <p:nvPr>
            <p:ph idx="1"/>
          </p:nvPr>
        </p:nvSpPr>
        <p:spPr>
          <a:xfrm>
            <a:off x="600075" y="1219201"/>
            <a:ext cx="9258300" cy="4525963"/>
          </a:xfrm>
        </p:spPr>
        <p:txBody>
          <a:bodyPr/>
          <a:lstStyle/>
          <a:p>
            <a:pPr eaLnBrk="1" hangingPunct="1"/>
            <a:r>
              <a:rPr lang="en-US" sz="3200" b="1" dirty="0">
                <a:solidFill>
                  <a:srgbClr val="FFFF00"/>
                </a:solidFill>
              </a:rPr>
              <a:t>Might not be appropriate for assessing targeted violence</a:t>
            </a:r>
          </a:p>
          <a:p>
            <a:pPr eaLnBrk="1" hangingPunct="1"/>
            <a:r>
              <a:rPr lang="en-US" sz="3200" b="1" dirty="0">
                <a:solidFill>
                  <a:srgbClr val="FFFF00"/>
                </a:solidFill>
              </a:rPr>
              <a:t>Important to re-assess at regular intervals</a:t>
            </a:r>
          </a:p>
          <a:p>
            <a:pPr eaLnBrk="1" hangingPunct="1"/>
            <a:r>
              <a:rPr lang="en-US" sz="3200" b="1" dirty="0">
                <a:solidFill>
                  <a:srgbClr val="FFFF00"/>
                </a:solidFill>
              </a:rPr>
              <a:t>Use additional sources to rate items</a:t>
            </a:r>
          </a:p>
          <a:p>
            <a:pPr eaLnBrk="1" hangingPunct="1"/>
            <a:r>
              <a:rPr lang="en-US" sz="3200" b="1" dirty="0">
                <a:solidFill>
                  <a:srgbClr val="FFFF00"/>
                </a:solidFill>
              </a:rPr>
              <a:t>Most research has been done with males</a:t>
            </a:r>
          </a:p>
          <a:p>
            <a:pPr eaLnBrk="1" hangingPunct="1"/>
            <a:r>
              <a:rPr lang="en-US" sz="3200" b="1" dirty="0">
                <a:solidFill>
                  <a:srgbClr val="FFFF00"/>
                </a:solidFill>
              </a:rPr>
              <a:t>User qualifications are important</a:t>
            </a:r>
          </a:p>
          <a:p>
            <a:pPr eaLnBrk="1" hangingPunct="1">
              <a:buFont typeface="Wingdings 3" pitchFamily="18" charset="2"/>
              <a:buNone/>
            </a:pPr>
            <a:endParaRPr lang="en-US" b="1" dirty="0">
              <a:solidFill>
                <a:srgbClr val="FFFF00"/>
              </a:solidFill>
            </a:endParaRPr>
          </a:p>
        </p:txBody>
      </p:sp>
      <p:sp>
        <p:nvSpPr>
          <p:cNvPr id="3" name="Title 2"/>
          <p:cNvSpPr>
            <a:spLocks noGrp="1"/>
          </p:cNvSpPr>
          <p:nvPr>
            <p:ph type="title"/>
          </p:nvPr>
        </p:nvSpPr>
        <p:spPr>
          <a:xfrm>
            <a:off x="514350" y="381000"/>
            <a:ext cx="9258300" cy="1036638"/>
          </a:xfrm>
        </p:spPr>
        <p:txBody>
          <a:bodyPr>
            <a:normAutofit fontScale="90000"/>
          </a:bodyPr>
          <a:lstStyle/>
          <a:p>
            <a:pPr algn="ctr" eaLnBrk="1" fontAlgn="auto" hangingPunct="1">
              <a:spcAft>
                <a:spcPts val="0"/>
              </a:spcAft>
              <a:defRPr/>
            </a:pPr>
            <a:r>
              <a:rPr lang="en-US" sz="4400" b="1" dirty="0">
                <a:solidFill>
                  <a:srgbClr val="FFFF00"/>
                </a:solidFill>
              </a:rPr>
              <a:t>Considerations/Limitations </a:t>
            </a:r>
            <a:br>
              <a:rPr lang="en-US" sz="44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8028126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Content Placeholder 1"/>
          <p:cNvSpPr>
            <a:spLocks noGrp="1"/>
          </p:cNvSpPr>
          <p:nvPr>
            <p:ph idx="1"/>
          </p:nvPr>
        </p:nvSpPr>
        <p:spPr>
          <a:xfrm>
            <a:off x="1371600" y="1219200"/>
            <a:ext cx="8401050" cy="4940300"/>
          </a:xfrm>
        </p:spPr>
        <p:txBody>
          <a:bodyPr/>
          <a:lstStyle/>
          <a:p>
            <a:pPr eaLnBrk="1" hangingPunct="1">
              <a:buFont typeface="Wingdings 3" pitchFamily="18" charset="2"/>
              <a:buNone/>
            </a:pPr>
            <a:r>
              <a:rPr lang="en-US" sz="2800" b="1" dirty="0">
                <a:solidFill>
                  <a:srgbClr val="FFFF00"/>
                </a:solidFill>
              </a:rPr>
              <a:t> </a:t>
            </a:r>
          </a:p>
          <a:p>
            <a:pPr eaLnBrk="1" hangingPunct="1"/>
            <a:r>
              <a:rPr lang="en-US" sz="3600" b="1" dirty="0">
                <a:solidFill>
                  <a:srgbClr val="FFFF00"/>
                </a:solidFill>
              </a:rPr>
              <a:t>24 Risk Items </a:t>
            </a:r>
          </a:p>
          <a:p>
            <a:pPr lvl="1" eaLnBrk="1" hangingPunct="1"/>
            <a:r>
              <a:rPr lang="en-US" sz="3600" b="1" dirty="0">
                <a:solidFill>
                  <a:srgbClr val="FFFF00"/>
                </a:solidFill>
              </a:rPr>
              <a:t>Historical (10)</a:t>
            </a:r>
          </a:p>
          <a:p>
            <a:pPr lvl="1" eaLnBrk="1" hangingPunct="1"/>
            <a:r>
              <a:rPr lang="en-US" sz="3600" b="1" dirty="0">
                <a:solidFill>
                  <a:srgbClr val="FFFF00"/>
                </a:solidFill>
              </a:rPr>
              <a:t>Social/contextual (6) </a:t>
            </a:r>
          </a:p>
          <a:p>
            <a:pPr lvl="1" eaLnBrk="1" hangingPunct="1"/>
            <a:r>
              <a:rPr lang="en-US" sz="3600" b="1" dirty="0">
                <a:solidFill>
                  <a:srgbClr val="FFFF00"/>
                </a:solidFill>
              </a:rPr>
              <a:t>Individual/clinical (8)</a:t>
            </a:r>
          </a:p>
          <a:p>
            <a:pPr eaLnBrk="1" hangingPunct="1"/>
            <a:r>
              <a:rPr lang="en-US" sz="3600" b="1" dirty="0">
                <a:solidFill>
                  <a:srgbClr val="FFFF00"/>
                </a:solidFill>
              </a:rPr>
              <a:t>6 Protective Factor Items </a:t>
            </a:r>
          </a:p>
          <a:p>
            <a:pPr eaLnBrk="1" hangingPunct="1"/>
            <a:r>
              <a:rPr lang="en-US" sz="3600" b="1" dirty="0">
                <a:solidFill>
                  <a:srgbClr val="FFFF00"/>
                </a:solidFill>
              </a:rPr>
              <a:t>Additional Risk Factors</a:t>
            </a:r>
          </a:p>
          <a:p>
            <a:pPr eaLnBrk="1" hangingPunct="1"/>
            <a:endParaRPr lang="en-US" b="1" dirty="0">
              <a:solidFill>
                <a:srgbClr val="FFFF00"/>
              </a:solidFill>
            </a:endParaRPr>
          </a:p>
        </p:txBody>
      </p:sp>
      <p:sp>
        <p:nvSpPr>
          <p:cNvPr id="3" name="Title 2"/>
          <p:cNvSpPr>
            <a:spLocks noGrp="1"/>
          </p:cNvSpPr>
          <p:nvPr>
            <p:ph type="title"/>
          </p:nvPr>
        </p:nvSpPr>
        <p:spPr>
          <a:xfrm>
            <a:off x="342900" y="533400"/>
            <a:ext cx="8572500" cy="1143000"/>
          </a:xfrm>
        </p:spPr>
        <p:txBody>
          <a:bodyPr>
            <a:normAutofit fontScale="90000"/>
          </a:bodyPr>
          <a:lstStyle/>
          <a:p>
            <a:pPr algn="ctr" eaLnBrk="1" fontAlgn="auto" hangingPunct="1">
              <a:spcAft>
                <a:spcPts val="0"/>
              </a:spcAft>
              <a:defRPr/>
            </a:pPr>
            <a:r>
              <a:rPr lang="en-US" sz="4400" b="1" dirty="0">
                <a:solidFill>
                  <a:srgbClr val="FFFF00"/>
                </a:solidFill>
              </a:rPr>
              <a:t>SAVRY Structure - Items</a:t>
            </a:r>
            <a:br>
              <a:rPr lang="en-US" sz="36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821884615"/>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SAVRY Structure and Scoring	</a:t>
            </a:r>
          </a:p>
        </p:txBody>
      </p:sp>
      <p:sp>
        <p:nvSpPr>
          <p:cNvPr id="4098" name="Rectangle 2"/>
          <p:cNvSpPr>
            <a:spLocks noGrp="1" noChangeArrowheads="1"/>
          </p:cNvSpPr>
          <p:nvPr>
            <p:ph idx="1"/>
          </p:nvPr>
        </p:nvSpPr>
        <p:spPr>
          <a:xfrm>
            <a:off x="495300" y="1295400"/>
            <a:ext cx="8169694" cy="4526396"/>
          </a:xfrm>
          <a:ln/>
        </p:spPr>
        <p:txBody>
          <a:bodyPr/>
          <a:lstStyle/>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24 risk items that would predict to put the youth at risk for violence</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6 protective factors that can influence whether or not the youth will be more at risk for violence. </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Rated on a scale of Low, Moderate, and High and are decided by structured judgment from the person giving the test with all the available information. </a:t>
            </a:r>
          </a:p>
          <a:p>
            <a:pPr marL="391729" indent="-293797">
              <a:buSzPct val="45000"/>
              <a:buFont typeface="Wingdings" panose="05000000000000000000" pitchFamily="2"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Six Protective Factors are rated on whether they are absent or present.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07013275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Content Placeholder 1"/>
          <p:cNvSpPr>
            <a:spLocks noGrp="1"/>
          </p:cNvSpPr>
          <p:nvPr>
            <p:ph idx="1"/>
          </p:nvPr>
        </p:nvSpPr>
        <p:spPr>
          <a:xfrm>
            <a:off x="685800" y="1981200"/>
            <a:ext cx="9601200" cy="3352800"/>
          </a:xfrm>
        </p:spPr>
        <p:txBody>
          <a:bodyPr/>
          <a:lstStyle/>
          <a:p>
            <a:pPr eaLnBrk="1" hangingPunct="1"/>
            <a:r>
              <a:rPr lang="en-US" sz="3600" b="1" dirty="0">
                <a:solidFill>
                  <a:srgbClr val="FFFF00"/>
                </a:solidFill>
              </a:rPr>
              <a:t>Risk Items—3 level rating structure</a:t>
            </a:r>
          </a:p>
          <a:p>
            <a:pPr lvl="1" eaLnBrk="1" hangingPunct="1"/>
            <a:r>
              <a:rPr lang="en-US" sz="3600" b="1" dirty="0">
                <a:solidFill>
                  <a:srgbClr val="FFFF00"/>
                </a:solidFill>
              </a:rPr>
              <a:t>Low</a:t>
            </a:r>
          </a:p>
          <a:p>
            <a:pPr lvl="1" eaLnBrk="1" hangingPunct="1"/>
            <a:r>
              <a:rPr lang="en-US" sz="3600" b="1" dirty="0">
                <a:solidFill>
                  <a:srgbClr val="FFFF00"/>
                </a:solidFill>
              </a:rPr>
              <a:t>Moderate</a:t>
            </a:r>
          </a:p>
          <a:p>
            <a:pPr lvl="1" eaLnBrk="1" hangingPunct="1"/>
            <a:r>
              <a:rPr lang="en-US" sz="3600" b="1" dirty="0">
                <a:solidFill>
                  <a:srgbClr val="FFFF00"/>
                </a:solidFill>
              </a:rPr>
              <a:t>High</a:t>
            </a:r>
          </a:p>
          <a:p>
            <a:pPr eaLnBrk="1" hangingPunct="1"/>
            <a:endParaRPr lang="en-US" b="1" dirty="0">
              <a:solidFill>
                <a:srgbClr val="FFFF00"/>
              </a:solidFill>
            </a:endParaRPr>
          </a:p>
        </p:txBody>
      </p:sp>
      <p:sp>
        <p:nvSpPr>
          <p:cNvPr id="3" name="Title 2"/>
          <p:cNvSpPr>
            <a:spLocks noGrp="1"/>
          </p:cNvSpPr>
          <p:nvPr>
            <p:ph type="title"/>
          </p:nvPr>
        </p:nvSpPr>
        <p:spPr>
          <a:xfrm>
            <a:off x="600075" y="685800"/>
            <a:ext cx="7886700" cy="1143000"/>
          </a:xfrm>
        </p:spPr>
        <p:txBody>
          <a:bodyPr>
            <a:normAutofit fontScale="90000"/>
          </a:bodyPr>
          <a:lstStyle/>
          <a:p>
            <a:pPr algn="ctr" eaLnBrk="1" fontAlgn="auto" hangingPunct="1">
              <a:spcAft>
                <a:spcPts val="0"/>
              </a:spcAft>
              <a:defRPr/>
            </a:pPr>
            <a:r>
              <a:rPr lang="en-US" sz="4400" b="1" dirty="0">
                <a:solidFill>
                  <a:srgbClr val="FFFF00"/>
                </a:solidFill>
              </a:rPr>
              <a:t>SAVRY Structure</a:t>
            </a:r>
            <a:br>
              <a:rPr lang="en-US" sz="3600" b="1" dirty="0">
                <a:solidFill>
                  <a:srgbClr val="FFFF00"/>
                </a:solidFill>
              </a:rPr>
            </a:b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334284466"/>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Content Placeholder 1"/>
          <p:cNvSpPr>
            <a:spLocks noGrp="1"/>
          </p:cNvSpPr>
          <p:nvPr>
            <p:ph idx="1"/>
          </p:nvPr>
        </p:nvSpPr>
        <p:spPr>
          <a:xfrm>
            <a:off x="600075" y="1981201"/>
            <a:ext cx="9344025" cy="2557463"/>
          </a:xfrm>
        </p:spPr>
        <p:txBody>
          <a:bodyPr/>
          <a:lstStyle/>
          <a:p>
            <a:pPr eaLnBrk="1" hangingPunct="1"/>
            <a:r>
              <a:rPr lang="en-US" sz="3600" b="1" dirty="0">
                <a:solidFill>
                  <a:srgbClr val="FFFF00"/>
                </a:solidFill>
              </a:rPr>
              <a:t>Protective Factor Items—2 level rating structure</a:t>
            </a:r>
          </a:p>
          <a:p>
            <a:pPr lvl="1" eaLnBrk="1" hangingPunct="1"/>
            <a:r>
              <a:rPr lang="en-US" sz="3600" b="1" dirty="0">
                <a:solidFill>
                  <a:srgbClr val="FFFF00"/>
                </a:solidFill>
              </a:rPr>
              <a:t>Present</a:t>
            </a:r>
          </a:p>
          <a:p>
            <a:pPr lvl="1" eaLnBrk="1" hangingPunct="1"/>
            <a:r>
              <a:rPr lang="en-US" sz="3600" b="1" dirty="0">
                <a:solidFill>
                  <a:srgbClr val="FFFF00"/>
                </a:solidFill>
              </a:rPr>
              <a:t>Absent</a:t>
            </a:r>
          </a:p>
          <a:p>
            <a:pPr eaLnBrk="1" hangingPunct="1"/>
            <a:endParaRPr lang="en-US" b="1" dirty="0">
              <a:solidFill>
                <a:srgbClr val="FFFF00"/>
              </a:solidFill>
            </a:endParaRPr>
          </a:p>
        </p:txBody>
      </p:sp>
      <p:sp>
        <p:nvSpPr>
          <p:cNvPr id="3" name="Title 2"/>
          <p:cNvSpPr>
            <a:spLocks noGrp="1"/>
          </p:cNvSpPr>
          <p:nvPr>
            <p:ph type="title"/>
          </p:nvPr>
        </p:nvSpPr>
        <p:spPr>
          <a:xfrm>
            <a:off x="514350" y="762000"/>
            <a:ext cx="9258300" cy="1143000"/>
          </a:xfrm>
        </p:spPr>
        <p:txBody>
          <a:bodyPr>
            <a:normAutofit/>
          </a:bodyPr>
          <a:lstStyle/>
          <a:p>
            <a:pPr algn="ctr" eaLnBrk="1" fontAlgn="auto" hangingPunct="1">
              <a:spcAft>
                <a:spcPts val="0"/>
              </a:spcAft>
              <a:defRPr/>
            </a:pPr>
            <a:r>
              <a:rPr lang="en-US" sz="4400" b="1" dirty="0">
                <a:solidFill>
                  <a:srgbClr val="FFFF00"/>
                </a:solidFill>
              </a:rPr>
              <a:t>SAVRY Structure</a:t>
            </a:r>
            <a:endParaRPr lang="en-US" b="1" dirty="0">
              <a:solidFill>
                <a:srgbClr val="FFFF00"/>
              </a:solidFill>
            </a:endParaRP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123349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Limitations</a:t>
            </a:r>
          </a:p>
        </p:txBody>
      </p:sp>
      <p:sp>
        <p:nvSpPr>
          <p:cNvPr id="3" name="Content Placeholder 2"/>
          <p:cNvSpPr>
            <a:spLocks noGrp="1"/>
          </p:cNvSpPr>
          <p:nvPr>
            <p:ph idx="1"/>
          </p:nvPr>
        </p:nvSpPr>
        <p:spPr/>
        <p:txBody>
          <a:bodyPr>
            <a:normAutofit/>
          </a:bodyPr>
          <a:lstStyle/>
          <a:p>
            <a:pPr lvl="0"/>
            <a:r>
              <a:rPr lang="en-US" sz="2400" b="1" dirty="0">
                <a:solidFill>
                  <a:srgbClr val="FFFF00"/>
                </a:solidFill>
              </a:rPr>
              <a:t>Male-centric (can be used on both genders, but most research was on males)</a:t>
            </a:r>
          </a:p>
          <a:p>
            <a:pPr lvl="0"/>
            <a:r>
              <a:rPr lang="en-US" sz="2400" b="1" dirty="0">
                <a:solidFill>
                  <a:srgbClr val="FFFF00"/>
                </a:solidFill>
              </a:rPr>
              <a:t>No specific cutoff scores=they cannot equate results to numerical scores as accurately or validly </a:t>
            </a:r>
          </a:p>
          <a:p>
            <a:pPr lvl="0"/>
            <a:r>
              <a:rPr lang="en-US" sz="2400" b="1" dirty="0">
                <a:solidFill>
                  <a:srgbClr val="FFFF00"/>
                </a:solidFill>
              </a:rPr>
              <a:t>Dynamic factors are constantly changing- assessment needs to be repeated regularly</a:t>
            </a:r>
          </a:p>
          <a:p>
            <a:pPr lvl="0"/>
            <a:r>
              <a:rPr lang="en-US" sz="2400" b="1" dirty="0">
                <a:solidFill>
                  <a:srgbClr val="FFFF00"/>
                </a:solidFill>
              </a:rPr>
              <a:t>Could be viewed as a subjective test from interviewer to interviewer </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966799211"/>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Content Placeholder 1"/>
          <p:cNvSpPr>
            <a:spLocks noGrp="1"/>
          </p:cNvSpPr>
          <p:nvPr>
            <p:ph idx="1"/>
          </p:nvPr>
        </p:nvSpPr>
        <p:spPr>
          <a:xfrm>
            <a:off x="1628775" y="1143001"/>
            <a:ext cx="8315325" cy="4767263"/>
          </a:xfrm>
        </p:spPr>
        <p:txBody>
          <a:bodyPr/>
          <a:lstStyle/>
          <a:p>
            <a:pPr marL="622300" indent="-514350" eaLnBrk="1" hangingPunct="1">
              <a:buFont typeface="Lucida Sans Unicode" pitchFamily="34" charset="0"/>
              <a:buAutoNum type="arabicPeriod"/>
            </a:pPr>
            <a:r>
              <a:rPr lang="en-US" sz="2800" b="1" dirty="0">
                <a:solidFill>
                  <a:srgbClr val="FFFF00"/>
                </a:solidFill>
              </a:rPr>
              <a:t>History of Violence</a:t>
            </a:r>
          </a:p>
          <a:p>
            <a:pPr marL="622300" indent="-514350" eaLnBrk="1" hangingPunct="1">
              <a:buFont typeface="Lucida Sans Unicode" pitchFamily="34" charset="0"/>
              <a:buAutoNum type="arabicPeriod"/>
            </a:pPr>
            <a:r>
              <a:rPr lang="en-US" sz="2800" b="1" dirty="0">
                <a:solidFill>
                  <a:srgbClr val="FFFF00"/>
                </a:solidFill>
              </a:rPr>
              <a:t>History of Nonviolent Offending</a:t>
            </a:r>
          </a:p>
          <a:p>
            <a:pPr marL="622300" indent="-514350" eaLnBrk="1" hangingPunct="1">
              <a:buFont typeface="Lucida Sans Unicode" pitchFamily="34" charset="0"/>
              <a:buAutoNum type="arabicPeriod"/>
            </a:pPr>
            <a:r>
              <a:rPr lang="en-US" sz="2800" b="1" dirty="0">
                <a:solidFill>
                  <a:srgbClr val="FFFF00"/>
                </a:solidFill>
              </a:rPr>
              <a:t>Early Initiation of Violence</a:t>
            </a:r>
          </a:p>
          <a:p>
            <a:pPr marL="622300" indent="-514350" eaLnBrk="1" hangingPunct="1">
              <a:buFont typeface="Lucida Sans Unicode" pitchFamily="34" charset="0"/>
              <a:buAutoNum type="arabicPeriod"/>
            </a:pPr>
            <a:r>
              <a:rPr lang="en-US" sz="2800" b="1" dirty="0">
                <a:solidFill>
                  <a:srgbClr val="FFFF00"/>
                </a:solidFill>
              </a:rPr>
              <a:t>Past Supervision/Intervention Failures</a:t>
            </a:r>
          </a:p>
          <a:p>
            <a:pPr marL="622300" indent="-514350" eaLnBrk="1" hangingPunct="1">
              <a:buFont typeface="Lucida Sans Unicode" pitchFamily="34" charset="0"/>
              <a:buAutoNum type="arabicPeriod"/>
            </a:pPr>
            <a:r>
              <a:rPr lang="en-US" sz="2800" b="1" dirty="0">
                <a:solidFill>
                  <a:srgbClr val="FFFF00"/>
                </a:solidFill>
              </a:rPr>
              <a:t>History of Self-Harm or Suicide Attempts</a:t>
            </a:r>
          </a:p>
          <a:p>
            <a:pPr marL="622300" indent="-514350" eaLnBrk="1" hangingPunct="1">
              <a:buFont typeface="Lucida Sans Unicode" pitchFamily="34" charset="0"/>
              <a:buAutoNum type="arabicPeriod"/>
            </a:pPr>
            <a:r>
              <a:rPr lang="en-US" sz="2800" b="1" dirty="0">
                <a:solidFill>
                  <a:srgbClr val="FFFF00"/>
                </a:solidFill>
              </a:rPr>
              <a:t>Exposure to Violence in the Home</a:t>
            </a:r>
          </a:p>
          <a:p>
            <a:pPr marL="622300" indent="-514350" eaLnBrk="1" hangingPunct="1">
              <a:buFont typeface="Lucida Sans Unicode" pitchFamily="34" charset="0"/>
              <a:buAutoNum type="arabicPeriod"/>
            </a:pPr>
            <a:r>
              <a:rPr lang="en-US" sz="2800" b="1" dirty="0">
                <a:solidFill>
                  <a:srgbClr val="FFFF00"/>
                </a:solidFill>
              </a:rPr>
              <a:t>Childhood History of Maltreatment</a:t>
            </a:r>
          </a:p>
          <a:p>
            <a:pPr marL="622300" indent="-514350" eaLnBrk="1" hangingPunct="1">
              <a:buFont typeface="Lucida Sans Unicode" pitchFamily="34" charset="0"/>
              <a:buAutoNum type="arabicPeriod"/>
            </a:pPr>
            <a:r>
              <a:rPr lang="en-US" sz="2800" b="1" dirty="0">
                <a:solidFill>
                  <a:srgbClr val="FFFF00"/>
                </a:solidFill>
              </a:rPr>
              <a:t>Parental/Caregiver Criminality</a:t>
            </a:r>
          </a:p>
          <a:p>
            <a:pPr marL="622300" indent="-514350" eaLnBrk="1" hangingPunct="1">
              <a:buFont typeface="Lucida Sans Unicode" pitchFamily="34" charset="0"/>
              <a:buAutoNum type="arabicPeriod"/>
            </a:pPr>
            <a:r>
              <a:rPr lang="en-US" sz="2800" b="1" dirty="0">
                <a:solidFill>
                  <a:srgbClr val="FFFF00"/>
                </a:solidFill>
              </a:rPr>
              <a:t>Early Caregiver Disruption</a:t>
            </a:r>
          </a:p>
          <a:p>
            <a:pPr marL="622300" indent="-514350" eaLnBrk="1" hangingPunct="1">
              <a:buFont typeface="Lucida Sans Unicode" pitchFamily="34" charset="0"/>
              <a:buAutoNum type="arabicPeriod"/>
            </a:pPr>
            <a:r>
              <a:rPr lang="en-US" sz="2800" b="1" dirty="0">
                <a:solidFill>
                  <a:srgbClr val="FFFF00"/>
                </a:solidFill>
              </a:rPr>
              <a:t>Poor School Achievement</a:t>
            </a:r>
          </a:p>
          <a:p>
            <a:pPr marL="622300" indent="-514350" eaLnBrk="1" hangingPunct="1">
              <a:buFont typeface="Lucida Sans Unicode" pitchFamily="34" charset="0"/>
              <a:buAutoNum type="arabicPeriod"/>
            </a:pPr>
            <a:endParaRPr lang="en-US" b="1" dirty="0">
              <a:solidFill>
                <a:srgbClr val="FFFF00"/>
              </a:solidFill>
            </a:endParaRPr>
          </a:p>
        </p:txBody>
      </p:sp>
      <p:sp>
        <p:nvSpPr>
          <p:cNvPr id="3" name="Title 2"/>
          <p:cNvSpPr>
            <a:spLocks noGrp="1"/>
          </p:cNvSpPr>
          <p:nvPr>
            <p:ph type="title"/>
          </p:nvPr>
        </p:nvSpPr>
        <p:spPr>
          <a:xfrm>
            <a:off x="514350" y="0"/>
            <a:ext cx="9258300" cy="1143000"/>
          </a:xfrm>
        </p:spPr>
        <p:txBody>
          <a:bodyPr/>
          <a:lstStyle/>
          <a:p>
            <a:pPr eaLnBrk="1" hangingPunct="1">
              <a:defRPr/>
            </a:pPr>
            <a:r>
              <a:rPr lang="en-US" sz="4000" b="1" dirty="0">
                <a:solidFill>
                  <a:srgbClr val="FFFF00"/>
                </a:solidFill>
              </a:rPr>
              <a:t>Historical Risk Factors</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593871807"/>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a:t>
            </a:r>
          </a:p>
        </p:txBody>
      </p:sp>
      <p:sp>
        <p:nvSpPr>
          <p:cNvPr id="6146" name="Rectangle 2"/>
          <p:cNvSpPr>
            <a:spLocks noGrp="1" noChangeArrowheads="1"/>
          </p:cNvSpPr>
          <p:nvPr>
            <p:ph idx="1"/>
          </p:nvPr>
        </p:nvSpPr>
        <p:spPr>
          <a:xfrm>
            <a:off x="678008" y="1604329"/>
            <a:ext cx="7935898" cy="4929638"/>
          </a:xfrm>
          <a:ln/>
        </p:spPr>
        <p:txBody>
          <a:bodyPr vert="horz" lIns="91440" tIns="17603" rIns="91440" bIns="45720" rtlCol="0">
            <a:normAutofit/>
          </a:bodyPr>
          <a:lstStyle/>
          <a:p>
            <a:pPr marL="555132" indent="-457200">
              <a:buSzPct val="45000"/>
              <a:buFont typeface="+mj-lt"/>
              <a:buAutoNum type="arabicPeriod"/>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History of Violence – prior violence is the best single predictor of future violence</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Score Lo if the juvenile has committed no acts of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Score Mod if the juvenile has committed one or two acts.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Score Hi if the juvenile has committed three or more acts.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8761039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a:t>
            </a:r>
          </a:p>
        </p:txBody>
      </p:sp>
      <p:sp>
        <p:nvSpPr>
          <p:cNvPr id="6146" name="Rectangle 2"/>
          <p:cNvSpPr>
            <a:spLocks noGrp="1" noChangeArrowheads="1"/>
          </p:cNvSpPr>
          <p:nvPr>
            <p:ph idx="1"/>
          </p:nvPr>
        </p:nvSpPr>
        <p:spPr>
          <a:xfrm>
            <a:off x="678008" y="1604329"/>
            <a:ext cx="7935898" cy="4929638"/>
          </a:xfrm>
          <a:ln/>
        </p:spPr>
        <p:txBody>
          <a:bodyPr vert="horz" lIns="91440" tIns="17603" rIns="91440" bIns="45720" rtlCol="0">
            <a:normAutofit/>
          </a:bodyPr>
          <a:lstStyle/>
          <a:p>
            <a:pPr marL="555132" indent="-457200">
              <a:buSzPct val="45000"/>
              <a:buFont typeface="+mj-lt"/>
              <a:buAutoNum type="arabicPeriod" startAt="2"/>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History of Non-Violent Offending – juveniles who have committed non-violent criminal or delinquent offenses are at a higher risk for future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Score Lo if the youth has not engaged in prior non-violent offending.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Score Mod if the youth has less than five prior acts of non-violent offending.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Score Hi if the youth has engaged in five or more acts of non violent offending.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216227170"/>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7170" name="Rectangle 2"/>
          <p:cNvSpPr>
            <a:spLocks noGrp="1" noChangeArrowheads="1"/>
          </p:cNvSpPr>
          <p:nvPr>
            <p:ph idx="1"/>
          </p:nvPr>
        </p:nvSpPr>
        <p:spPr>
          <a:xfrm>
            <a:off x="444211" y="1604329"/>
            <a:ext cx="8169694" cy="5201826"/>
          </a:xfrm>
          <a:ln/>
        </p:spPr>
        <p:txBody>
          <a:bodyPr vert="horz" lIns="91440" tIns="17603" rIns="91440" bIns="45720" rtlCol="0">
            <a:normAutofit/>
          </a:bodyPr>
          <a:lstStyle/>
          <a:p>
            <a:pPr marL="555132" indent="-457200">
              <a:buSzPct val="45000"/>
              <a:buFont typeface="+mj-lt"/>
              <a:buAutoNum type="arabicPeriod" startAt="3"/>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Early initiation of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no known prior acts.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first know violent act was between 11 and 13.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first known violent act was prior to 11 years. </a:t>
            </a:r>
          </a:p>
          <a:p>
            <a:pPr marL="97932" indent="0">
              <a:buSzPct val="45000"/>
              <a:buNone/>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endParaRPr lang="en-US" sz="2800" b="1" dirty="0">
              <a:solidFill>
                <a:srgbClr val="FFFF00"/>
              </a:solidFill>
            </a:endParaRP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8102643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7170" name="Rectangle 2"/>
          <p:cNvSpPr>
            <a:spLocks noGrp="1" noChangeArrowheads="1"/>
          </p:cNvSpPr>
          <p:nvPr>
            <p:ph idx="1"/>
          </p:nvPr>
        </p:nvSpPr>
        <p:spPr>
          <a:xfrm>
            <a:off x="444211" y="1604329"/>
            <a:ext cx="8169694" cy="5201826"/>
          </a:xfrm>
          <a:ln/>
        </p:spPr>
        <p:txBody>
          <a:bodyPr vert="horz" lIns="91440" tIns="17603" rIns="91440" bIns="45720" rtlCol="0">
            <a:normAutofit/>
          </a:bodyPr>
          <a:lstStyle/>
          <a:p>
            <a:pPr marL="555132" indent="-457200">
              <a:buSzPct val="45000"/>
              <a:buFont typeface="+mj-lt"/>
              <a:buAutoNum type="arabicPeriod" startAt="4"/>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Past Supervision/Intervention Failure – failure to comply with rules in the legal system.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Lo – youth has complied with court orders.</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Mod – Youth has failed on less than three occasions.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Hi – Youth has failed on more than three occasions.</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71345275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7170" name="Rectangle 2"/>
          <p:cNvSpPr>
            <a:spLocks noGrp="1" noChangeArrowheads="1"/>
          </p:cNvSpPr>
          <p:nvPr>
            <p:ph idx="1"/>
          </p:nvPr>
        </p:nvSpPr>
        <p:spPr>
          <a:xfrm>
            <a:off x="444211" y="1604329"/>
            <a:ext cx="8169694" cy="5201826"/>
          </a:xfrm>
          <a:ln/>
        </p:spPr>
        <p:txBody>
          <a:bodyPr vert="horz" lIns="91440" tIns="17603" rIns="91440" bIns="45720" rtlCol="0">
            <a:normAutofit/>
          </a:bodyPr>
          <a:lstStyle/>
          <a:p>
            <a:pPr marL="555132" indent="-457200">
              <a:buSzPct val="45000"/>
              <a:buFont typeface="+mj-lt"/>
              <a:buAutoNum type="arabicPeriod" startAt="5"/>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History of Self-Harm or Suicide Attempts</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Lo – Youth has no history of suicide or self-harm</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Mod – has history of self harm but no idea to kill themselves.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Hi – Has serious self harm or suicide attempts.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5982023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8194" name="Rectangle 2"/>
          <p:cNvSpPr>
            <a:spLocks noGrp="1" noChangeArrowheads="1"/>
          </p:cNvSpPr>
          <p:nvPr>
            <p:ph idx="1"/>
          </p:nvPr>
        </p:nvSpPr>
        <p:spPr>
          <a:xfrm>
            <a:off x="362383" y="1604329"/>
            <a:ext cx="8251522" cy="4526396"/>
          </a:xfrm>
          <a:ln/>
        </p:spPr>
        <p:txBody>
          <a:bodyPr vert="horz" lIns="91440" tIns="12802" rIns="91440" bIns="45720" rtlCol="0">
            <a:normAutofit/>
          </a:bodyPr>
          <a:lstStyle/>
          <a:p>
            <a:pPr marL="440832">
              <a:buSzPct val="45000"/>
              <a:buFont typeface="+mj-lt"/>
              <a:buAutoNum type="arabicPeriod" startAt="6"/>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Exposure to violence in the home – family discord within the family.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has not witnessed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has witnessed occasional or one single act of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has witnessed chronic physical aggression or violence in the home.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8475172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8194" name="Rectangle 2"/>
          <p:cNvSpPr>
            <a:spLocks noGrp="1" noChangeArrowheads="1"/>
          </p:cNvSpPr>
          <p:nvPr>
            <p:ph idx="1"/>
          </p:nvPr>
        </p:nvSpPr>
        <p:spPr>
          <a:xfrm>
            <a:off x="362383" y="1604329"/>
            <a:ext cx="8251522" cy="4526396"/>
          </a:xfrm>
          <a:ln/>
        </p:spPr>
        <p:txBody>
          <a:bodyPr vert="horz" lIns="91440" tIns="12802" rIns="91440" bIns="45720" rtlCol="0">
            <a:normAutofit/>
          </a:bodyPr>
          <a:lstStyle/>
          <a:p>
            <a:pPr marL="440832">
              <a:buSzPct val="45000"/>
              <a:buFont typeface="+mj-lt"/>
              <a:buAutoNum type="arabicPeriod" startAt="7"/>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Childhood History of Maltreatment – child abuse</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has not been physically abused</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Infrequent child abuse or neglect with minimal or no injury.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was physically abused or neglected which is chronic or severe.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91807228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8194" name="Rectangle 2"/>
          <p:cNvSpPr>
            <a:spLocks noGrp="1" noChangeArrowheads="1"/>
          </p:cNvSpPr>
          <p:nvPr>
            <p:ph idx="1"/>
          </p:nvPr>
        </p:nvSpPr>
        <p:spPr>
          <a:xfrm>
            <a:off x="362383" y="1604329"/>
            <a:ext cx="8251522" cy="4526396"/>
          </a:xfrm>
          <a:ln/>
        </p:spPr>
        <p:txBody>
          <a:bodyPr vert="horz" lIns="91440" tIns="12802" rIns="91440" bIns="45720" rtlCol="0">
            <a:normAutofit/>
          </a:bodyPr>
          <a:lstStyle/>
          <a:p>
            <a:pPr marL="440832">
              <a:buSzPct val="45000"/>
              <a:buFont typeface="+mj-lt"/>
              <a:buAutoNum type="arabicPeriod" startAt="8"/>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Parental/Caregiver Criminality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Lo – Youth's parents have no history of criminal behavior.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Mod – One or more of youth's parents has history of minor criminal behavior.</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3200" b="1" dirty="0">
                <a:solidFill>
                  <a:srgbClr val="FFFF00"/>
                </a:solidFill>
              </a:rPr>
              <a:t>Hi – One or more parents have history of frequent and serious criminal behavior.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8244764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9218" name="Rectangle 2"/>
          <p:cNvSpPr>
            <a:spLocks noGrp="1" noChangeArrowheads="1"/>
          </p:cNvSpPr>
          <p:nvPr>
            <p:ph idx="1"/>
          </p:nvPr>
        </p:nvSpPr>
        <p:spPr>
          <a:xfrm>
            <a:off x="479281" y="1604329"/>
            <a:ext cx="8134625" cy="4526396"/>
          </a:xfrm>
          <a:ln/>
        </p:spPr>
        <p:txBody>
          <a:bodyPr vert="horz" lIns="91440" tIns="17603" rIns="91440" bIns="45720" rtlCol="0">
            <a:normAutofit/>
          </a:bodyPr>
          <a:lstStyle/>
          <a:p>
            <a:pPr marL="555132" indent="-457200">
              <a:buSzPct val="45000"/>
              <a:buFont typeface="+mj-lt"/>
              <a:buAutoNum type="arabicPeriod" startAt="9"/>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Early Caregiver Disruption – separation from parents or caregivers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No disruption in continuity of care throughout childhood.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Some disruption but has been primarily with caregivers.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Significant disruption where youth has spent more than a year away from parents.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93511806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Historical Risk Factors (Continued)</a:t>
            </a:r>
          </a:p>
        </p:txBody>
      </p:sp>
      <p:sp>
        <p:nvSpPr>
          <p:cNvPr id="9218" name="Rectangle 2"/>
          <p:cNvSpPr>
            <a:spLocks noGrp="1" noChangeArrowheads="1"/>
          </p:cNvSpPr>
          <p:nvPr>
            <p:ph idx="1"/>
          </p:nvPr>
        </p:nvSpPr>
        <p:spPr>
          <a:xfrm>
            <a:off x="479281" y="1604329"/>
            <a:ext cx="8134625" cy="4526396"/>
          </a:xfrm>
          <a:ln/>
        </p:spPr>
        <p:txBody>
          <a:bodyPr vert="horz" lIns="91440" tIns="17603" rIns="91440" bIns="45720" rtlCol="0">
            <a:normAutofit/>
          </a:bodyPr>
          <a:lstStyle/>
          <a:p>
            <a:pPr marL="555132" indent="-457200">
              <a:buSzPct val="45000"/>
              <a:buFont typeface="+mj-lt"/>
              <a:buAutoNum type="arabicPeriod" startAt="1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Poor School Achievement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has no significant achievement difficulties in school.  No history of grade failure or poor academic performance.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has some educational difficulties and has failed some subjects.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has history of grade failures and was left back or put in specialized classes for learning.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93338248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a:solidFill>
                  <a:srgbClr val="FFFF00"/>
                </a:solidFill>
              </a:rPr>
              <a:t>Social/Contextual</a:t>
            </a:r>
            <a:br>
              <a:rPr lang="en-US" sz="4800" b="1" dirty="0">
                <a:solidFill>
                  <a:srgbClr val="FFFF00"/>
                </a:solidFill>
              </a:rPr>
            </a:br>
            <a:r>
              <a:rPr lang="en-US" sz="4800" b="1" dirty="0">
                <a:solidFill>
                  <a:srgbClr val="FFFF00"/>
                </a:solidFill>
              </a:rPr>
              <a:t>Risk Factors</a:t>
            </a:r>
          </a:p>
        </p:txBody>
      </p:sp>
      <p:sp>
        <p:nvSpPr>
          <p:cNvPr id="3" name="Content Placeholder 2"/>
          <p:cNvSpPr>
            <a:spLocks noGrp="1"/>
          </p:cNvSpPr>
          <p:nvPr>
            <p:ph idx="1"/>
          </p:nvPr>
        </p:nvSpPr>
        <p:spPr/>
        <p:txBody>
          <a:bodyPr/>
          <a:lstStyle/>
          <a:p>
            <a:pPr marL="0" indent="0">
              <a:buNone/>
            </a:pPr>
            <a:r>
              <a:rPr lang="en-US" b="1" dirty="0">
                <a:solidFill>
                  <a:srgbClr val="FFFF00"/>
                </a:solidFill>
              </a:rPr>
              <a:t>6 items</a:t>
            </a:r>
          </a:p>
          <a:p>
            <a:pPr marL="457200" lvl="1" indent="0">
              <a:buNone/>
            </a:pPr>
            <a:r>
              <a:rPr lang="en-US" b="1" dirty="0">
                <a:solidFill>
                  <a:srgbClr val="FFFF00"/>
                </a:solidFill>
              </a:rPr>
              <a:t>11. Peer Delinquency</a:t>
            </a:r>
          </a:p>
          <a:p>
            <a:pPr marL="457200" lvl="1" indent="0">
              <a:buNone/>
            </a:pPr>
            <a:r>
              <a:rPr lang="en-US" b="1" dirty="0">
                <a:solidFill>
                  <a:srgbClr val="FFFF00"/>
                </a:solidFill>
              </a:rPr>
              <a:t>12. Peer Rejection</a:t>
            </a:r>
          </a:p>
          <a:p>
            <a:pPr marL="457200" lvl="1" indent="0">
              <a:buNone/>
            </a:pPr>
            <a:r>
              <a:rPr lang="en-US" b="1" dirty="0">
                <a:solidFill>
                  <a:srgbClr val="FFFF00"/>
                </a:solidFill>
              </a:rPr>
              <a:t>13. Stress and Poor Coping</a:t>
            </a:r>
          </a:p>
          <a:p>
            <a:pPr marL="457200" lvl="1" indent="0">
              <a:buNone/>
            </a:pPr>
            <a:r>
              <a:rPr lang="en-US" b="1" dirty="0">
                <a:solidFill>
                  <a:srgbClr val="FFFF00"/>
                </a:solidFill>
              </a:rPr>
              <a:t>14. Poor Parental Management</a:t>
            </a:r>
          </a:p>
          <a:p>
            <a:pPr marL="457200" lvl="1" indent="0">
              <a:buNone/>
            </a:pPr>
            <a:r>
              <a:rPr lang="en-US" b="1" dirty="0">
                <a:solidFill>
                  <a:srgbClr val="FFFF00"/>
                </a:solidFill>
              </a:rPr>
              <a:t>15. Lack of Personal/Social Support</a:t>
            </a:r>
          </a:p>
          <a:p>
            <a:pPr marL="457200" lvl="1" indent="0">
              <a:buNone/>
            </a:pPr>
            <a:r>
              <a:rPr lang="en-US" b="1" dirty="0">
                <a:solidFill>
                  <a:srgbClr val="FFFF00"/>
                </a:solidFill>
              </a:rPr>
              <a:t>16. Community Disorganization</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43888616"/>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a:t>
            </a:r>
          </a:p>
        </p:txBody>
      </p:sp>
      <p:sp>
        <p:nvSpPr>
          <p:cNvPr id="10242" name="Rectangle 2"/>
          <p:cNvSpPr>
            <a:spLocks noGrp="1" noChangeArrowheads="1"/>
          </p:cNvSpPr>
          <p:nvPr>
            <p:ph idx="1"/>
          </p:nvPr>
        </p:nvSpPr>
        <p:spPr>
          <a:xfrm>
            <a:off x="444211" y="1604330"/>
            <a:ext cx="8169694" cy="5155741"/>
          </a:xfrm>
          <a:ln/>
        </p:spPr>
        <p:txBody>
          <a:bodyPr vert="horz" lIns="91440" tIns="16003" rIns="91440" bIns="45720" rtlCol="0">
            <a:normAutofit/>
          </a:bodyPr>
          <a:lstStyle/>
          <a:p>
            <a:pPr marL="555132" indent="-457200">
              <a:buSzPct val="45000"/>
              <a:buFont typeface="+mj-lt"/>
              <a:buAutoNum type="arabicPeriod" startAt="11"/>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Peer Delinquency – affiliation with delinquent peers.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does not associate with delinquent peers.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occasionally associates with other delinquents.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frequently associates with other delinquents and regularly engage in antisocial acts and is involved with gang activities.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000464815"/>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a:t>
            </a:r>
          </a:p>
        </p:txBody>
      </p:sp>
      <p:sp>
        <p:nvSpPr>
          <p:cNvPr id="10242" name="Rectangle 2"/>
          <p:cNvSpPr>
            <a:spLocks noGrp="1" noChangeArrowheads="1"/>
          </p:cNvSpPr>
          <p:nvPr>
            <p:ph idx="1"/>
          </p:nvPr>
        </p:nvSpPr>
        <p:spPr>
          <a:xfrm>
            <a:off x="419100" y="1371600"/>
            <a:ext cx="8169694" cy="5155741"/>
          </a:xfrm>
          <a:ln/>
        </p:spPr>
        <p:txBody>
          <a:bodyPr vert="horz" lIns="91440" tIns="16003" rIns="91440" bIns="45720" rtlCol="0">
            <a:normAutofit/>
          </a:bodyPr>
          <a:lstStyle/>
          <a:p>
            <a:pPr marL="555132" indent="-457200">
              <a:buSzPct val="45000"/>
              <a:buFont typeface="+mj-lt"/>
              <a:buAutoNum type="arabicPeriod" startAt="12"/>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Peer Rejection – liked by few and actively disliked by most.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is has not experience peer rejection.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is experiencing moderate peer rejection but not severe or chronic.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is experiencing significant peer rejection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40825710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a:t>
            </a:r>
          </a:p>
        </p:txBody>
      </p:sp>
      <p:sp>
        <p:nvSpPr>
          <p:cNvPr id="10242" name="Rectangle 2"/>
          <p:cNvSpPr>
            <a:spLocks noGrp="1" noChangeArrowheads="1"/>
          </p:cNvSpPr>
          <p:nvPr>
            <p:ph idx="1"/>
          </p:nvPr>
        </p:nvSpPr>
        <p:spPr>
          <a:xfrm>
            <a:off x="419100" y="1524000"/>
            <a:ext cx="8169694" cy="5155741"/>
          </a:xfrm>
          <a:ln/>
        </p:spPr>
        <p:txBody>
          <a:bodyPr vert="horz" lIns="91440" tIns="16003" rIns="91440" bIns="45720" rtlCol="0">
            <a:normAutofit/>
          </a:bodyPr>
          <a:lstStyle/>
          <a:p>
            <a:pPr marL="555132" indent="-457200">
              <a:buSzPct val="45000"/>
              <a:buFont typeface="+mj-lt"/>
              <a:buAutoNum type="arabicPeriod" startAt="13"/>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Stress and Poor Coping – deaths, relationship losses, loss of status.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-Has recently experience only mild stress and no significant losses.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Has experienced moderate stress or loss but have coping ability.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has significant stress or loss and has poor coping abilities.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34990813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 (Continued)</a:t>
            </a:r>
          </a:p>
        </p:txBody>
      </p:sp>
      <p:sp>
        <p:nvSpPr>
          <p:cNvPr id="11266" name="Rectangle 2"/>
          <p:cNvSpPr>
            <a:spLocks noGrp="1" noChangeArrowheads="1"/>
          </p:cNvSpPr>
          <p:nvPr>
            <p:ph idx="1"/>
          </p:nvPr>
        </p:nvSpPr>
        <p:spPr>
          <a:xfrm>
            <a:off x="362383" y="1604329"/>
            <a:ext cx="8251522" cy="4625766"/>
          </a:xfrm>
          <a:ln/>
        </p:spPr>
        <p:txBody>
          <a:bodyPr vert="horz" lIns="91440" tIns="12802" rIns="91440" bIns="45720" rtlCol="0">
            <a:normAutofit/>
          </a:bodyPr>
          <a:lstStyle/>
          <a:p>
            <a:pPr marL="440832">
              <a:buSzPct val="45000"/>
              <a:buFont typeface="+mj-lt"/>
              <a:buAutoNum type="arabicPeriod" startAt="14"/>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Poor Parental Management – ineffective parenting skills with poor discipline.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Receiving consistent and appropriate parental discipline and supervision.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is receiving discipline is sometimes inconsistent but not overly strict or overly permissive.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is receiving discipline that is extremely inconsistent, either overly strict or overly permissive.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29208960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 (Continued)</a:t>
            </a:r>
          </a:p>
        </p:txBody>
      </p:sp>
      <p:sp>
        <p:nvSpPr>
          <p:cNvPr id="11266" name="Rectangle 2"/>
          <p:cNvSpPr>
            <a:spLocks noGrp="1" noChangeArrowheads="1"/>
          </p:cNvSpPr>
          <p:nvPr>
            <p:ph idx="1"/>
          </p:nvPr>
        </p:nvSpPr>
        <p:spPr>
          <a:xfrm>
            <a:off x="362383" y="1604329"/>
            <a:ext cx="8251522" cy="4625766"/>
          </a:xfrm>
          <a:ln/>
        </p:spPr>
        <p:txBody>
          <a:bodyPr vert="horz" lIns="91440" tIns="12802" rIns="91440" bIns="45720" rtlCol="0">
            <a:normAutofit/>
          </a:bodyPr>
          <a:lstStyle/>
          <a:p>
            <a:pPr marL="440832">
              <a:buSzPct val="45000"/>
              <a:buFont typeface="+mj-lt"/>
              <a:buAutoNum type="arabicPeriod" startAt="15"/>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Lack of Personal/Social Support – Absence of supportive relationships</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Family offers emotional support and helpful guidance.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Family is sometimes available and willing to offer emotional support.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has few or no family who are able to offer emotional support.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53046789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Social/Contextual Risk Factors (Continued)</a:t>
            </a:r>
          </a:p>
        </p:txBody>
      </p:sp>
      <p:sp>
        <p:nvSpPr>
          <p:cNvPr id="11266" name="Rectangle 2"/>
          <p:cNvSpPr>
            <a:spLocks noGrp="1" noChangeArrowheads="1"/>
          </p:cNvSpPr>
          <p:nvPr>
            <p:ph idx="1"/>
          </p:nvPr>
        </p:nvSpPr>
        <p:spPr>
          <a:xfrm>
            <a:off x="362383" y="1604329"/>
            <a:ext cx="8251522" cy="4625766"/>
          </a:xfrm>
          <a:ln/>
        </p:spPr>
        <p:txBody>
          <a:bodyPr vert="horz" lIns="91440" tIns="12802" rIns="91440" bIns="45720" rtlCol="0">
            <a:normAutofit/>
          </a:bodyPr>
          <a:lstStyle/>
          <a:p>
            <a:pPr marL="440832">
              <a:buSzPct val="45000"/>
              <a:buFont typeface="+mj-lt"/>
              <a:buAutoNum type="arabicPeriod" startAt="16"/>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Community Disorganization</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lives in community with low rates of crime, poverty, and violence.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lives in a community with some problems related to the above.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lives in a community with significant problems related to high rates of crime, poverty, and or violence.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45259877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Individual/Clinical</a:t>
            </a:r>
            <a:br>
              <a:rPr lang="en-US" b="1" dirty="0">
                <a:solidFill>
                  <a:srgbClr val="FFFF00"/>
                </a:solidFill>
              </a:rPr>
            </a:br>
            <a:r>
              <a:rPr lang="en-US" b="1" dirty="0">
                <a:solidFill>
                  <a:srgbClr val="FFFF00"/>
                </a:solidFill>
              </a:rPr>
              <a:t>Risk Factors</a:t>
            </a:r>
          </a:p>
        </p:txBody>
      </p:sp>
      <p:sp>
        <p:nvSpPr>
          <p:cNvPr id="3" name="Content Placeholder 2"/>
          <p:cNvSpPr>
            <a:spLocks noGrp="1"/>
          </p:cNvSpPr>
          <p:nvPr>
            <p:ph idx="1"/>
          </p:nvPr>
        </p:nvSpPr>
        <p:spPr/>
        <p:txBody>
          <a:bodyPr>
            <a:normAutofit lnSpcReduction="10000"/>
          </a:bodyPr>
          <a:lstStyle/>
          <a:p>
            <a:pPr marL="0" indent="0">
              <a:buNone/>
            </a:pPr>
            <a:r>
              <a:rPr lang="en-US" b="1" dirty="0">
                <a:solidFill>
                  <a:srgbClr val="FFFF00"/>
                </a:solidFill>
              </a:rPr>
              <a:t>8 items</a:t>
            </a:r>
          </a:p>
          <a:p>
            <a:pPr marL="457200" lvl="1" indent="0">
              <a:buNone/>
            </a:pPr>
            <a:r>
              <a:rPr lang="en-US" b="1" dirty="0">
                <a:solidFill>
                  <a:srgbClr val="FFFF00"/>
                </a:solidFill>
              </a:rPr>
              <a:t>17. Negative Attitudes</a:t>
            </a:r>
          </a:p>
          <a:p>
            <a:pPr marL="457200" lvl="1" indent="0">
              <a:buNone/>
            </a:pPr>
            <a:r>
              <a:rPr lang="en-US" b="1" dirty="0">
                <a:solidFill>
                  <a:srgbClr val="FFFF00"/>
                </a:solidFill>
              </a:rPr>
              <a:t>18. Risk Taking/Impulsivity</a:t>
            </a:r>
          </a:p>
          <a:p>
            <a:pPr marL="457200" lvl="1" indent="0">
              <a:buNone/>
            </a:pPr>
            <a:r>
              <a:rPr lang="en-US" b="1" dirty="0">
                <a:solidFill>
                  <a:srgbClr val="FFFF00"/>
                </a:solidFill>
              </a:rPr>
              <a:t>19. Substance Use Difficulties</a:t>
            </a:r>
          </a:p>
          <a:p>
            <a:pPr marL="457200" lvl="1" indent="0">
              <a:buNone/>
            </a:pPr>
            <a:r>
              <a:rPr lang="en-US" b="1" dirty="0">
                <a:solidFill>
                  <a:srgbClr val="FFFF00"/>
                </a:solidFill>
              </a:rPr>
              <a:t>20. Anger Management Problems</a:t>
            </a:r>
          </a:p>
          <a:p>
            <a:pPr marL="457200" lvl="1" indent="0">
              <a:buNone/>
            </a:pPr>
            <a:r>
              <a:rPr lang="en-US" b="1" dirty="0">
                <a:solidFill>
                  <a:srgbClr val="FFFF00"/>
                </a:solidFill>
              </a:rPr>
              <a:t>21. Low Empathy/Remorse</a:t>
            </a:r>
          </a:p>
          <a:p>
            <a:pPr marL="457200" lvl="1" indent="0">
              <a:buNone/>
            </a:pPr>
            <a:r>
              <a:rPr lang="en-US" b="1" dirty="0">
                <a:solidFill>
                  <a:srgbClr val="FFFF00"/>
                </a:solidFill>
              </a:rPr>
              <a:t>22. Attention Deficit/Hyperactivity Difficulties</a:t>
            </a:r>
          </a:p>
          <a:p>
            <a:pPr marL="457200" lvl="1" indent="0">
              <a:buNone/>
            </a:pPr>
            <a:r>
              <a:rPr lang="en-US" b="1" dirty="0">
                <a:solidFill>
                  <a:srgbClr val="FFFF00"/>
                </a:solidFill>
              </a:rPr>
              <a:t>23. Poor Compliance</a:t>
            </a:r>
          </a:p>
          <a:p>
            <a:pPr marL="457200" lvl="1" indent="0">
              <a:buNone/>
            </a:pPr>
            <a:r>
              <a:rPr lang="en-US" b="1" dirty="0">
                <a:solidFill>
                  <a:srgbClr val="FFFF00"/>
                </a:solidFill>
              </a:rPr>
              <a:t>24. Low Interest/Commitment to School</a:t>
            </a:r>
          </a:p>
          <a:p>
            <a:pPr marL="457200" lvl="1" indent="0">
              <a:buNone/>
            </a:pPr>
            <a:endParaRPr lang="en-US"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153710109"/>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a:t>
            </a:r>
          </a:p>
        </p:txBody>
      </p:sp>
      <p:sp>
        <p:nvSpPr>
          <p:cNvPr id="12290" name="Rectangle 2"/>
          <p:cNvSpPr>
            <a:spLocks noGrp="1" noChangeArrowheads="1"/>
          </p:cNvSpPr>
          <p:nvPr>
            <p:ph idx="1"/>
          </p:nvPr>
        </p:nvSpPr>
        <p:spPr>
          <a:xfrm>
            <a:off x="292245" y="1604329"/>
            <a:ext cx="8321661" cy="5255112"/>
          </a:xfrm>
          <a:ln/>
        </p:spPr>
        <p:txBody>
          <a:bodyPr vert="horz" lIns="91440" tIns="14402" rIns="91440" bIns="45720" rtlCol="0">
            <a:noAutofit/>
          </a:bodyPr>
          <a:lstStyle/>
          <a:p>
            <a:pPr marL="440832">
              <a:buSzPct val="45000"/>
              <a:buFont typeface="+mj-lt"/>
              <a:buAutoNum type="arabicPeriod" startAt="17"/>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Negative Attitudes – antisocial attitudes or social cognitive deficiencies.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Attitudes do not support the legitimacy of crime or violence and can generate non aggressive solutions to problems.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Some attitudes support the legitimacy of crime or violence and has some problems generating non aggressive solutions to problems.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clearly endorses attitudes and values that condone violence and has severe difficulty in generating non aggressive solutions to problems.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559613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a:t>
            </a:r>
          </a:p>
        </p:txBody>
      </p:sp>
      <p:sp>
        <p:nvSpPr>
          <p:cNvPr id="12290" name="Rectangle 2"/>
          <p:cNvSpPr>
            <a:spLocks noGrp="1" noChangeArrowheads="1"/>
          </p:cNvSpPr>
          <p:nvPr>
            <p:ph idx="1"/>
          </p:nvPr>
        </p:nvSpPr>
        <p:spPr>
          <a:xfrm>
            <a:off x="292245" y="1604329"/>
            <a:ext cx="8321661" cy="5255112"/>
          </a:xfrm>
          <a:ln/>
        </p:spPr>
        <p:txBody>
          <a:bodyPr vert="horz" lIns="91440" tIns="14402" rIns="91440" bIns="45720" rtlCol="0">
            <a:normAutofit/>
          </a:bodyPr>
          <a:lstStyle/>
          <a:p>
            <a:pPr marL="440832">
              <a:buSzPct val="45000"/>
              <a:buFont typeface="+mj-lt"/>
              <a:buAutoNum type="arabicPeriod" startAt="18"/>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Risk Taking/Impulsivity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has no problems with risk taking or impulsivity.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has some minor or less serious risk taking.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has significant risk taking or impulsivity.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11125173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a:t>
            </a:r>
          </a:p>
        </p:txBody>
      </p:sp>
      <p:sp>
        <p:nvSpPr>
          <p:cNvPr id="12290" name="Rectangle 2"/>
          <p:cNvSpPr>
            <a:spLocks noGrp="1" noChangeArrowheads="1"/>
          </p:cNvSpPr>
          <p:nvPr>
            <p:ph idx="1"/>
          </p:nvPr>
        </p:nvSpPr>
        <p:spPr>
          <a:xfrm>
            <a:off x="292245" y="1604329"/>
            <a:ext cx="8321661" cy="5255112"/>
          </a:xfrm>
          <a:ln/>
        </p:spPr>
        <p:txBody>
          <a:bodyPr vert="horz" lIns="91440" tIns="14402" rIns="91440" bIns="45720" rtlCol="0">
            <a:normAutofit/>
          </a:bodyPr>
          <a:lstStyle/>
          <a:p>
            <a:pPr marL="440832">
              <a:buSzPct val="45000"/>
              <a:buFont typeface="+mj-lt"/>
              <a:buAutoNum type="arabicPeriod" startAt="19"/>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Substance Use Difficulties</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has no current or past difficulties related to alcohol or drug use.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has not recently abused alcohol or drugs but has history of significant substance abuse problems.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currently uses alcohol or drugs.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4349775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3314" name="Rectangle 2"/>
          <p:cNvSpPr>
            <a:spLocks noGrp="1" noChangeArrowheads="1"/>
          </p:cNvSpPr>
          <p:nvPr>
            <p:ph idx="1"/>
          </p:nvPr>
        </p:nvSpPr>
        <p:spPr>
          <a:xfrm>
            <a:off x="432522" y="1604329"/>
            <a:ext cx="8181384" cy="5021808"/>
          </a:xfrm>
          <a:ln/>
        </p:spPr>
        <p:txBody>
          <a:bodyPr vert="horz" lIns="91440" tIns="14402" rIns="91440" bIns="45720" rtlCol="0">
            <a:normAutofit/>
          </a:bodyPr>
          <a:lstStyle/>
          <a:p>
            <a:pPr marL="440832">
              <a:buSzPct val="45000"/>
              <a:buFont typeface="+mj-lt"/>
              <a:buAutoNum type="arabicPeriod" startAt="20"/>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Anger Management Problems – can be a potent activator of aggression.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shows age appropriate ability to express and manage feelings of anger.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has moderate difficulty with controlling expression of anger.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has significant difficulty with controlling expressions of anger.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2282714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3314" name="Rectangle 2"/>
          <p:cNvSpPr>
            <a:spLocks noGrp="1" noChangeArrowheads="1"/>
          </p:cNvSpPr>
          <p:nvPr>
            <p:ph idx="1"/>
          </p:nvPr>
        </p:nvSpPr>
        <p:spPr>
          <a:xfrm>
            <a:off x="432522" y="1604329"/>
            <a:ext cx="8181384" cy="5021808"/>
          </a:xfrm>
          <a:ln/>
        </p:spPr>
        <p:txBody>
          <a:bodyPr vert="horz" lIns="91440" tIns="14402" rIns="91440" bIns="45720" rtlCol="0">
            <a:normAutofit/>
          </a:bodyPr>
          <a:lstStyle/>
          <a:p>
            <a:pPr marL="440832">
              <a:buSzPct val="45000"/>
              <a:buFont typeface="+mj-lt"/>
              <a:buAutoNum type="arabicPeriod" startAt="21"/>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Low Empathy/Remorse</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Lo – Youth has developed an age appropriate capacity for remorse and empathy.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Youth shows moderate impairment in age appropriate capacity for remorse and minimizes the feelings or others and his behaviors on others.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Youth show significant impairment and is unaffected by other's distress or misfortune or what their actions do to others.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238947996"/>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3314" name="Rectangle 2"/>
          <p:cNvSpPr>
            <a:spLocks noGrp="1" noChangeArrowheads="1"/>
          </p:cNvSpPr>
          <p:nvPr>
            <p:ph idx="1"/>
          </p:nvPr>
        </p:nvSpPr>
        <p:spPr>
          <a:xfrm>
            <a:off x="432522" y="1604329"/>
            <a:ext cx="8181384" cy="5021808"/>
          </a:xfrm>
          <a:ln/>
        </p:spPr>
        <p:txBody>
          <a:bodyPr vert="horz" lIns="91440" tIns="14402" rIns="91440" bIns="45720" rtlCol="0">
            <a:normAutofit/>
          </a:bodyPr>
          <a:lstStyle/>
          <a:p>
            <a:pPr marL="440832">
              <a:buSzPct val="45000"/>
              <a:buFont typeface="+mj-lt"/>
              <a:buAutoNum type="arabicPeriod" startAt="22"/>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Attention Deficit/Hyperactivity Difficulties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No difficulties noted with hyperactivity.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Mod – Moderate difficulties with hyperactivity.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Hi – Severe difficulties with hyperactivity.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32073832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4338" name="Rectangle 2"/>
          <p:cNvSpPr>
            <a:spLocks noGrp="1" noChangeArrowheads="1"/>
          </p:cNvSpPr>
          <p:nvPr>
            <p:ph idx="1"/>
          </p:nvPr>
        </p:nvSpPr>
        <p:spPr>
          <a:xfrm>
            <a:off x="350694" y="1604329"/>
            <a:ext cx="8263212" cy="5211908"/>
          </a:xfrm>
          <a:ln/>
        </p:spPr>
        <p:txBody>
          <a:bodyPr vert="horz" lIns="91440" tIns="17603" rIns="91440" bIns="45720" rtlCol="0">
            <a:normAutofit/>
          </a:bodyPr>
          <a:lstStyle/>
          <a:p>
            <a:pPr marL="555132" indent="-457200">
              <a:buSzPct val="45000"/>
              <a:buFont typeface="+mj-lt"/>
              <a:buAutoNum type="arabicPeriod" startAt="23"/>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Poor Compliance – likelihood that the youth will comply with provisions of a risk reduction plan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understands the need for intervention and demonstrates positive attitude.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does not fully appreciate need for intervention and sometimes expresses negative attitudes towards the intervention.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Hi – Youth does not believe he/she is at risk or does not appreciate need for intervention and expresses negative attitudes.</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35722619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Grp="1" noChangeArrowheads="1"/>
          </p:cNvSpPr>
          <p:nvPr>
            <p:ph type="title"/>
          </p:nvPr>
        </p:nvSpPr>
        <p:spPr>
          <a:xfrm>
            <a:off x="1670666" y="273630"/>
            <a:ext cx="6943239" cy="1144921"/>
          </a:xfrm>
          <a:ln/>
        </p:spPr>
        <p:txBody>
          <a:bodyPr vert="horz" lIns="91440" tIns="35206" rIns="91440" bIns="45720" rtlCol="0" anchor="ctr">
            <a:normAutofit fontScale="90000"/>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Individual Risk Factors (Continued)</a:t>
            </a:r>
          </a:p>
        </p:txBody>
      </p:sp>
      <p:sp>
        <p:nvSpPr>
          <p:cNvPr id="14338" name="Rectangle 2"/>
          <p:cNvSpPr>
            <a:spLocks noGrp="1" noChangeArrowheads="1"/>
          </p:cNvSpPr>
          <p:nvPr>
            <p:ph idx="1"/>
          </p:nvPr>
        </p:nvSpPr>
        <p:spPr>
          <a:xfrm>
            <a:off x="350694" y="1604329"/>
            <a:ext cx="8263212" cy="5211908"/>
          </a:xfrm>
          <a:ln/>
        </p:spPr>
        <p:txBody>
          <a:bodyPr vert="horz" lIns="91440" tIns="17603" rIns="91440" bIns="45720" rtlCol="0">
            <a:normAutofit/>
          </a:bodyPr>
          <a:lstStyle/>
          <a:p>
            <a:pPr marL="555132" indent="-457200">
              <a:buSzPct val="45000"/>
              <a:buFont typeface="+mj-lt"/>
              <a:buAutoNum type="arabicPeriod" startAt="24"/>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Low Interest/Commitment to School</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Lo – Youth shows at least average interest in commitment to school.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Mod – Youth has a low interest or commitment to school but attends regularly  </a:t>
            </a:r>
          </a:p>
          <a:p>
            <a:pPr marL="783458" lvl="1" indent="-293797">
              <a:buSzPct val="75000"/>
              <a:buFont typeface="Symbol" panose="05050102010706020507" pitchFamily="18" charset="2"/>
              <a:buChar cha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 Hi – Youth has a low interest or commitment to school and is often truant, late, or does not complete assignments.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602953848"/>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Protective Factors</a:t>
            </a:r>
          </a:p>
        </p:txBody>
      </p:sp>
      <p:sp>
        <p:nvSpPr>
          <p:cNvPr id="3" name="Content Placeholder 2"/>
          <p:cNvSpPr>
            <a:spLocks noGrp="1"/>
          </p:cNvSpPr>
          <p:nvPr>
            <p:ph idx="1"/>
          </p:nvPr>
        </p:nvSpPr>
        <p:spPr/>
        <p:txBody>
          <a:bodyPr/>
          <a:lstStyle/>
          <a:p>
            <a:r>
              <a:rPr lang="en-US" b="1" dirty="0">
                <a:solidFill>
                  <a:srgbClr val="FFFF00"/>
                </a:solidFill>
              </a:rPr>
              <a:t>6 items</a:t>
            </a:r>
          </a:p>
          <a:p>
            <a:pPr marL="971550" lvl="1" indent="-514350">
              <a:buFont typeface="+mj-lt"/>
              <a:buAutoNum type="arabicPeriod"/>
            </a:pPr>
            <a:r>
              <a:rPr lang="en-US" b="1" dirty="0">
                <a:solidFill>
                  <a:srgbClr val="FFFF00"/>
                </a:solidFill>
              </a:rPr>
              <a:t>Prosocial Involvement</a:t>
            </a:r>
          </a:p>
          <a:p>
            <a:pPr marL="971550" lvl="1" indent="-514350">
              <a:buFont typeface="+mj-lt"/>
              <a:buAutoNum type="arabicPeriod"/>
            </a:pPr>
            <a:r>
              <a:rPr lang="en-US" b="1" dirty="0">
                <a:solidFill>
                  <a:srgbClr val="FFFF00"/>
                </a:solidFill>
              </a:rPr>
              <a:t>Strong Social Support</a:t>
            </a:r>
          </a:p>
          <a:p>
            <a:pPr marL="971550" lvl="1" indent="-514350">
              <a:buFont typeface="+mj-lt"/>
              <a:buAutoNum type="arabicPeriod"/>
            </a:pPr>
            <a:r>
              <a:rPr lang="en-US" b="1" dirty="0">
                <a:solidFill>
                  <a:srgbClr val="FFFF00"/>
                </a:solidFill>
              </a:rPr>
              <a:t>Strong Attachment and Bonds</a:t>
            </a:r>
          </a:p>
          <a:p>
            <a:pPr marL="971550" lvl="1" indent="-514350">
              <a:buFont typeface="+mj-lt"/>
              <a:buAutoNum type="arabicPeriod"/>
            </a:pPr>
            <a:r>
              <a:rPr lang="en-US" b="1" dirty="0">
                <a:solidFill>
                  <a:srgbClr val="FFFF00"/>
                </a:solidFill>
              </a:rPr>
              <a:t>Positive Attitude Toward Intervention and Authority</a:t>
            </a:r>
          </a:p>
          <a:p>
            <a:pPr marL="971550" lvl="1" indent="-514350">
              <a:buFont typeface="+mj-lt"/>
              <a:buAutoNum type="arabicPeriod"/>
            </a:pPr>
            <a:r>
              <a:rPr lang="en-US" b="1" dirty="0">
                <a:solidFill>
                  <a:srgbClr val="FFFF00"/>
                </a:solidFill>
              </a:rPr>
              <a:t>Strong Commitment to School</a:t>
            </a:r>
          </a:p>
          <a:p>
            <a:pPr marL="971550" lvl="1" indent="-514350">
              <a:buFont typeface="+mj-lt"/>
              <a:buAutoNum type="arabicPeriod"/>
            </a:pPr>
            <a:r>
              <a:rPr lang="en-US" b="1" dirty="0">
                <a:solidFill>
                  <a:srgbClr val="FFFF00"/>
                </a:solidFill>
              </a:rPr>
              <a:t>Resilient Personality Traits</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66195224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1"/>
          <p:cNvSpPr>
            <a:spLocks noGrp="1"/>
          </p:cNvSpPr>
          <p:nvPr>
            <p:ph idx="1"/>
          </p:nvPr>
        </p:nvSpPr>
        <p:spPr>
          <a:xfrm>
            <a:off x="771525" y="1524000"/>
            <a:ext cx="9086850" cy="4343400"/>
          </a:xfrm>
        </p:spPr>
        <p:txBody>
          <a:bodyPr/>
          <a:lstStyle/>
          <a:p>
            <a:pPr eaLnBrk="1" hangingPunct="1"/>
            <a:r>
              <a:rPr lang="en-US" sz="3200" b="1" dirty="0">
                <a:solidFill>
                  <a:srgbClr val="FFFF00"/>
                </a:solidFill>
              </a:rPr>
              <a:t>Should assess protective and mitigating factors.</a:t>
            </a:r>
          </a:p>
          <a:p>
            <a:pPr eaLnBrk="1" hangingPunct="1"/>
            <a:r>
              <a:rPr lang="en-US" sz="3200" b="1" dirty="0">
                <a:solidFill>
                  <a:srgbClr val="FFFF00"/>
                </a:solidFill>
              </a:rPr>
              <a:t>Positive Factors</a:t>
            </a:r>
          </a:p>
          <a:p>
            <a:pPr lvl="1" eaLnBrk="1" hangingPunct="1"/>
            <a:r>
              <a:rPr lang="en-US" sz="3200" b="1" dirty="0">
                <a:solidFill>
                  <a:srgbClr val="FFFF00"/>
                </a:solidFill>
              </a:rPr>
              <a:t>Factors that are notable for their presence</a:t>
            </a:r>
          </a:p>
          <a:p>
            <a:pPr eaLnBrk="1" hangingPunct="1"/>
            <a:r>
              <a:rPr lang="en-US" sz="3200" b="1" dirty="0">
                <a:solidFill>
                  <a:srgbClr val="FFFF00"/>
                </a:solidFill>
              </a:rPr>
              <a:t>Negative Factors</a:t>
            </a:r>
          </a:p>
          <a:p>
            <a:pPr lvl="1" eaLnBrk="1" hangingPunct="1"/>
            <a:r>
              <a:rPr lang="en-US" sz="3200" b="1" dirty="0">
                <a:solidFill>
                  <a:srgbClr val="FFFF00"/>
                </a:solidFill>
              </a:rPr>
              <a:t>Factors that are notable for their absence</a:t>
            </a:r>
          </a:p>
          <a:p>
            <a:pPr eaLnBrk="1" hangingPunct="1"/>
            <a:endParaRPr lang="en-US" sz="3200" b="1" dirty="0">
              <a:solidFill>
                <a:srgbClr val="FFFF00"/>
              </a:solidFill>
            </a:endParaRPr>
          </a:p>
        </p:txBody>
      </p:sp>
      <p:sp>
        <p:nvSpPr>
          <p:cNvPr id="3" name="Title 2"/>
          <p:cNvSpPr>
            <a:spLocks noGrp="1"/>
          </p:cNvSpPr>
          <p:nvPr>
            <p:ph type="title"/>
          </p:nvPr>
        </p:nvSpPr>
        <p:spPr/>
        <p:txBody>
          <a:bodyPr/>
          <a:lstStyle/>
          <a:p>
            <a:pPr algn="ctr" eaLnBrk="1" hangingPunct="1">
              <a:defRPr/>
            </a:pPr>
            <a:r>
              <a:rPr lang="en-US" sz="4000" b="1" dirty="0">
                <a:solidFill>
                  <a:srgbClr val="FFFF00"/>
                </a:solidFill>
              </a:rPr>
              <a:t>Protective Factors</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392186992"/>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Prosocial Involvement – refers to socially valuable behaviors such as helping, cooperating, negotiating, appropriately expressing emotions, and recognizing others feelings.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537441669"/>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startAt="2"/>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Strong Social Support – Refers to a network of individuals who provide emotional support and concrete assistance in times of distress and need.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57226011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startAt="3"/>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Strong Attachments and Bonds – Warm and affectionate relationships with adults who encourage and recognize a youth's competence and convey an attitude of affection and acceptance.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4449870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startAt="4"/>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400" b="1" dirty="0">
                <a:solidFill>
                  <a:srgbClr val="FFFF00"/>
                </a:solidFill>
              </a:rPr>
              <a:t>Positive Attitude Towards Intervention and Authority – positive attitude towards remediation attempts describe active involvement by youth in lessening risk for violence.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070042853"/>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268865" y="1604329"/>
            <a:ext cx="8345040" cy="4954120"/>
          </a:xfrm>
          <a:ln/>
        </p:spPr>
        <p:txBody>
          <a:bodyPr vert="horz" lIns="91440" tIns="16003" rIns="91440" bIns="45720" rtlCol="0">
            <a:normAutofit/>
          </a:bodyPr>
          <a:lstStyle/>
          <a:p>
            <a:pPr marL="555132" indent="-457200">
              <a:buSzPct val="45000"/>
              <a:buFont typeface="+mj-lt"/>
              <a:buAutoNum type="arabicPeriod" startAt="5"/>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Strong Commitment to School – school involvement, educational achievement, and a strong bond towards schools may lessen the likelihood of future violence.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86675945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Grp="1" noChangeArrowheads="1"/>
          </p:cNvSpPr>
          <p:nvPr>
            <p:ph type="title"/>
          </p:nvPr>
        </p:nvSpPr>
        <p:spPr>
          <a:xfrm>
            <a:off x="1670666" y="273630"/>
            <a:ext cx="6943239" cy="1144921"/>
          </a:xfrm>
          <a:ln/>
        </p:spPr>
        <p:txBody>
          <a:bodyPr vert="horz" lIns="91440" tIns="35206" rIns="91440" bIns="45720" rtlCol="0" anchor="ctr">
            <a:normAutofit/>
          </a:bodyPr>
          <a:lstStyle/>
          <a:p>
            <a:pPr>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b="1" dirty="0">
                <a:solidFill>
                  <a:srgbClr val="FFFF00"/>
                </a:solidFill>
              </a:rPr>
              <a:t>Protective Factors</a:t>
            </a:r>
          </a:p>
        </p:txBody>
      </p:sp>
      <p:sp>
        <p:nvSpPr>
          <p:cNvPr id="15362" name="Rectangle 2"/>
          <p:cNvSpPr>
            <a:spLocks noGrp="1" noChangeArrowheads="1"/>
          </p:cNvSpPr>
          <p:nvPr>
            <p:ph idx="1"/>
          </p:nvPr>
        </p:nvSpPr>
        <p:spPr>
          <a:xfrm>
            <a:off x="419100" y="1600200"/>
            <a:ext cx="8345040" cy="4954120"/>
          </a:xfrm>
          <a:ln/>
        </p:spPr>
        <p:txBody>
          <a:bodyPr vert="horz" lIns="91440" tIns="16003" rIns="91440" bIns="45720" rtlCol="0">
            <a:normAutofit/>
          </a:bodyPr>
          <a:lstStyle/>
          <a:p>
            <a:pPr marL="555132" indent="-457200">
              <a:buSzPct val="45000"/>
              <a:buFont typeface="+mj-lt"/>
              <a:buAutoNum type="arabicPeriod" startAt="6"/>
              <a:tabLst>
                <a:tab pos="656722" algn="l"/>
                <a:tab pos="1313444" algn="l"/>
                <a:tab pos="1970166" algn="l"/>
                <a:tab pos="2626888" algn="l"/>
                <a:tab pos="3283610" algn="l"/>
                <a:tab pos="3940332" algn="l"/>
                <a:tab pos="4597055" algn="l"/>
                <a:tab pos="5253777" algn="l"/>
                <a:tab pos="5910499" algn="l"/>
                <a:tab pos="6567221" algn="l"/>
                <a:tab pos="7223943" algn="l"/>
                <a:tab pos="7880665" algn="l"/>
              </a:tabLst>
            </a:pPr>
            <a:r>
              <a:rPr lang="en-US" sz="2800" b="1" dirty="0">
                <a:solidFill>
                  <a:srgbClr val="FFFF00"/>
                </a:solidFill>
              </a:rPr>
              <a:t>Resilient Personality Traits – Ability to succeed or have positive outcomes, despite adverse conditions.  </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15266047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Content Placeholder 1"/>
          <p:cNvSpPr>
            <a:spLocks noGrp="1"/>
          </p:cNvSpPr>
          <p:nvPr>
            <p:ph idx="1"/>
          </p:nvPr>
        </p:nvSpPr>
        <p:spPr>
          <a:xfrm>
            <a:off x="514350" y="1752600"/>
            <a:ext cx="9344025" cy="3568700"/>
          </a:xfrm>
        </p:spPr>
        <p:txBody>
          <a:bodyPr/>
          <a:lstStyle/>
          <a:p>
            <a:pPr eaLnBrk="1" hangingPunct="1">
              <a:buFont typeface="Wingdings" panose="05000000000000000000" pitchFamily="2" charset="2"/>
              <a:buChar char="Ø"/>
            </a:pPr>
            <a:r>
              <a:rPr lang="en-US" b="1" dirty="0">
                <a:solidFill>
                  <a:srgbClr val="FFFF00"/>
                </a:solidFill>
              </a:rPr>
              <a:t>Additional factors or situational variables may emerge that are important in understanding a person’s potential for future violence</a:t>
            </a:r>
          </a:p>
          <a:p>
            <a:pPr eaLnBrk="1" hangingPunct="1">
              <a:buFont typeface="Wingdings" panose="05000000000000000000" pitchFamily="2" charset="2"/>
              <a:buChar char="Ø"/>
            </a:pPr>
            <a:endParaRPr lang="en-US" b="1" dirty="0">
              <a:solidFill>
                <a:srgbClr val="FFFF00"/>
              </a:solidFill>
            </a:endParaRPr>
          </a:p>
          <a:p>
            <a:pPr eaLnBrk="1" hangingPunct="1">
              <a:buFont typeface="Wingdings" panose="05000000000000000000" pitchFamily="2" charset="2"/>
              <a:buChar char="Ø"/>
            </a:pPr>
            <a:r>
              <a:rPr lang="en-US" b="1" dirty="0">
                <a:solidFill>
                  <a:srgbClr val="FFFF00"/>
                </a:solidFill>
              </a:rPr>
              <a:t>Appears related to the individual’s risk for interpersonal violence. If factor considered to be significant in the evaluation it would be written as such in the Rating Form.</a:t>
            </a:r>
          </a:p>
          <a:p>
            <a:pPr eaLnBrk="1" hangingPunct="1">
              <a:buFont typeface="Wingdings" panose="05000000000000000000" pitchFamily="2" charset="2"/>
              <a:buChar char="Ø"/>
            </a:pPr>
            <a:endParaRPr lang="en-US" b="1" dirty="0">
              <a:solidFill>
                <a:srgbClr val="FFFF00"/>
              </a:solidFill>
            </a:endParaRPr>
          </a:p>
        </p:txBody>
      </p:sp>
      <p:sp>
        <p:nvSpPr>
          <p:cNvPr id="3" name="Title 2"/>
          <p:cNvSpPr>
            <a:spLocks noGrp="1"/>
          </p:cNvSpPr>
          <p:nvPr>
            <p:ph type="title"/>
          </p:nvPr>
        </p:nvSpPr>
        <p:spPr/>
        <p:txBody>
          <a:bodyPr/>
          <a:lstStyle/>
          <a:p>
            <a:pPr algn="ctr" eaLnBrk="1" hangingPunct="1">
              <a:defRPr/>
            </a:pPr>
            <a:r>
              <a:rPr lang="en-US" sz="4000" b="1" dirty="0">
                <a:solidFill>
                  <a:srgbClr val="FFFF00"/>
                </a:solidFill>
              </a:rPr>
              <a:t>Additional Risk Factors</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79921475"/>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Content Placeholder 1"/>
          <p:cNvSpPr>
            <a:spLocks noGrp="1"/>
          </p:cNvSpPr>
          <p:nvPr>
            <p:ph idx="1"/>
          </p:nvPr>
        </p:nvSpPr>
        <p:spPr>
          <a:xfrm>
            <a:off x="857250" y="1676401"/>
            <a:ext cx="9429750" cy="4297363"/>
          </a:xfrm>
        </p:spPr>
        <p:txBody>
          <a:bodyPr/>
          <a:lstStyle/>
          <a:p>
            <a:r>
              <a:rPr lang="en-US" sz="3200" b="1" dirty="0">
                <a:solidFill>
                  <a:srgbClr val="FFFF00"/>
                </a:solidFill>
              </a:rPr>
              <a:t>Based on the results of the entire assessment</a:t>
            </a:r>
          </a:p>
          <a:p>
            <a:r>
              <a:rPr lang="en-US" sz="3200" b="1" dirty="0">
                <a:solidFill>
                  <a:srgbClr val="FFFF00"/>
                </a:solidFill>
              </a:rPr>
              <a:t>Number of scores is not a determinant</a:t>
            </a:r>
          </a:p>
          <a:p>
            <a:r>
              <a:rPr lang="en-US" sz="3200" b="1" dirty="0">
                <a:solidFill>
                  <a:srgbClr val="FFFF00"/>
                </a:solidFill>
              </a:rPr>
              <a:t>Risk rating is based upon professional judgment based on the case facts and research</a:t>
            </a:r>
          </a:p>
        </p:txBody>
      </p:sp>
      <p:sp>
        <p:nvSpPr>
          <p:cNvPr id="3" name="Title 2"/>
          <p:cNvSpPr>
            <a:spLocks noGrp="1"/>
          </p:cNvSpPr>
          <p:nvPr>
            <p:ph type="title"/>
          </p:nvPr>
        </p:nvSpPr>
        <p:spPr/>
        <p:txBody>
          <a:bodyPr/>
          <a:lstStyle/>
          <a:p>
            <a:pPr algn="ctr">
              <a:defRPr/>
            </a:pPr>
            <a:r>
              <a:rPr lang="en-US" sz="4000" b="1" dirty="0">
                <a:solidFill>
                  <a:srgbClr val="FFFF00"/>
                </a:solidFill>
              </a:rPr>
              <a:t>Summary Risk Rating</a:t>
            </a:r>
          </a:p>
        </p:txBody>
      </p:sp>
      <p:sp>
        <p:nvSpPr>
          <p:cNvPr id="2" name="Footer Placeholder 1"/>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77883692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SPJ Risk Assessment</a:t>
            </a:r>
            <a:br>
              <a:rPr lang="en-US" b="1" dirty="0">
                <a:solidFill>
                  <a:srgbClr val="FFFF00"/>
                </a:solidFill>
              </a:rPr>
            </a:br>
            <a:r>
              <a:rPr lang="en-US" b="1" dirty="0">
                <a:solidFill>
                  <a:srgbClr val="FFFF00"/>
                </a:solidFill>
              </a:rPr>
              <a:t>Younger Age Children</a:t>
            </a:r>
          </a:p>
        </p:txBody>
      </p:sp>
      <p:sp>
        <p:nvSpPr>
          <p:cNvPr id="3" name="Content Placeholder 2"/>
          <p:cNvSpPr>
            <a:spLocks noGrp="1"/>
          </p:cNvSpPr>
          <p:nvPr>
            <p:ph idx="1"/>
          </p:nvPr>
        </p:nvSpPr>
        <p:spPr>
          <a:xfrm>
            <a:off x="495300" y="1447800"/>
            <a:ext cx="9258300" cy="4525963"/>
          </a:xfrm>
        </p:spPr>
        <p:txBody>
          <a:bodyPr/>
          <a:lstStyle/>
          <a:p>
            <a:r>
              <a:rPr lang="en-US" b="1" dirty="0">
                <a:solidFill>
                  <a:srgbClr val="FFFF00"/>
                </a:solidFill>
              </a:rPr>
              <a:t>Early Assessment Risk List for Boys</a:t>
            </a:r>
          </a:p>
          <a:p>
            <a:pPr lvl="1"/>
            <a:r>
              <a:rPr lang="en-US" sz="3200" b="1" dirty="0">
                <a:solidFill>
                  <a:srgbClr val="FFFF00"/>
                </a:solidFill>
              </a:rPr>
              <a:t>(EARL – 20B, Augimeri, et al., 2001 )</a:t>
            </a:r>
          </a:p>
          <a:p>
            <a:pPr lvl="2"/>
            <a:r>
              <a:rPr lang="en-US" sz="3200" b="1" dirty="0">
                <a:solidFill>
                  <a:srgbClr val="FFFF00"/>
                </a:solidFill>
              </a:rPr>
              <a:t>School settings and community</a:t>
            </a:r>
          </a:p>
          <a:p>
            <a:r>
              <a:rPr lang="en-US" b="1" dirty="0">
                <a:solidFill>
                  <a:srgbClr val="FFFF00"/>
                </a:solidFill>
              </a:rPr>
              <a:t>Early Assessment Risk List for Girls</a:t>
            </a:r>
          </a:p>
          <a:p>
            <a:pPr lvl="1"/>
            <a:r>
              <a:rPr lang="en-US" sz="3200" b="1" dirty="0">
                <a:solidFill>
                  <a:srgbClr val="FFFF00"/>
                </a:solidFill>
              </a:rPr>
              <a:t>(EARL – 21G, Levene, et al., 2001)</a:t>
            </a:r>
          </a:p>
          <a:p>
            <a:pPr lvl="2"/>
            <a:r>
              <a:rPr lang="en-US" sz="3200" b="1" dirty="0">
                <a:solidFill>
                  <a:srgbClr val="FFFF00"/>
                </a:solidFill>
              </a:rPr>
              <a:t>School setting and community</a:t>
            </a:r>
          </a:p>
          <a:p>
            <a:endParaRPr lang="en-US"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49188480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0452" y="1371600"/>
            <a:ext cx="9258300" cy="1143000"/>
          </a:xfrm>
        </p:spPr>
        <p:txBody>
          <a:bodyPr/>
          <a:lstStyle/>
          <a:p>
            <a:r>
              <a:rPr lang="en-US" sz="2800" dirty="0">
                <a:solidFill>
                  <a:srgbClr val="FFFF00"/>
                </a:solidFill>
              </a:rPr>
              <a:t>EARL-20B Version 2, Augimeri, Koegl,</a:t>
            </a:r>
            <a:br>
              <a:rPr lang="en-US" sz="2800" dirty="0">
                <a:solidFill>
                  <a:srgbClr val="FFFF00"/>
                </a:solidFill>
              </a:rPr>
            </a:br>
            <a:r>
              <a:rPr lang="en-US" sz="2800" dirty="0">
                <a:solidFill>
                  <a:srgbClr val="FFFF00"/>
                </a:solidFill>
              </a:rPr>
              <a:t>Webster and Levene, 2001</a:t>
            </a:r>
            <a:br>
              <a:rPr lang="en-US" sz="2800" dirty="0">
                <a:solidFill>
                  <a:srgbClr val="FFFF00"/>
                </a:solidFill>
              </a:rPr>
            </a:br>
            <a:r>
              <a:rPr lang="en-US" sz="2800" dirty="0">
                <a:solidFill>
                  <a:srgbClr val="FFFF00"/>
                </a:solidFill>
              </a:rPr>
              <a:t>EARL-21G Version 1, Levene, Augimeri, Pepler,</a:t>
            </a:r>
            <a:br>
              <a:rPr lang="en-US" sz="2800" dirty="0">
                <a:solidFill>
                  <a:srgbClr val="FFFF00"/>
                </a:solidFill>
              </a:rPr>
            </a:br>
            <a:r>
              <a:rPr lang="en-US" sz="2800" dirty="0">
                <a:solidFill>
                  <a:srgbClr val="FFFF00"/>
                </a:solidFill>
              </a:rPr>
              <a:t>Walsh, Webster and Koegl, 2001</a:t>
            </a:r>
            <a:br>
              <a:rPr lang="en-US" sz="2800" dirty="0">
                <a:solidFill>
                  <a:srgbClr val="FFFF00"/>
                </a:solidFill>
              </a:rPr>
            </a:br>
            <a:br>
              <a:rPr lang="en-US" sz="2800" dirty="0">
                <a:solidFill>
                  <a:srgbClr val="FFFF00"/>
                </a:solidFill>
              </a:rPr>
            </a:br>
            <a:br>
              <a:rPr lang="en-US" sz="2800" dirty="0">
                <a:solidFill>
                  <a:srgbClr val="FFFF00"/>
                </a:solidFill>
              </a:rPr>
            </a:br>
            <a:br>
              <a:rPr lang="en-US" sz="2800" b="1" dirty="0">
                <a:solidFill>
                  <a:srgbClr val="FFFF00"/>
                </a:solidFill>
              </a:rPr>
            </a:br>
            <a:endParaRPr lang="en-US" sz="2800" b="1" dirty="0">
              <a:solidFill>
                <a:srgbClr val="FFFF00"/>
              </a:solidFill>
            </a:endParaRPr>
          </a:p>
        </p:txBody>
      </p:sp>
      <p:sp>
        <p:nvSpPr>
          <p:cNvPr id="3" name="Content Placeholder 2"/>
          <p:cNvSpPr>
            <a:spLocks noGrp="1"/>
          </p:cNvSpPr>
          <p:nvPr>
            <p:ph idx="1"/>
          </p:nvPr>
        </p:nvSpPr>
        <p:spPr>
          <a:xfrm>
            <a:off x="470452" y="2332037"/>
            <a:ext cx="9258300" cy="4525963"/>
          </a:xfrm>
        </p:spPr>
        <p:txBody>
          <a:bodyPr/>
          <a:lstStyle/>
          <a:p>
            <a:pPr lvl="1"/>
            <a:r>
              <a:rPr lang="en-US" sz="3200" b="1" dirty="0">
                <a:solidFill>
                  <a:srgbClr val="FFFF00"/>
                </a:solidFill>
              </a:rPr>
              <a:t>Theoretically and empirically grounded items </a:t>
            </a:r>
          </a:p>
          <a:p>
            <a:pPr lvl="1"/>
            <a:r>
              <a:rPr lang="en-US" sz="3200" b="1" dirty="0">
                <a:solidFill>
                  <a:srgbClr val="FFFF00"/>
                </a:solidFill>
              </a:rPr>
              <a:t>Utilized to identify intervention strategies</a:t>
            </a:r>
          </a:p>
          <a:p>
            <a:pPr lvl="1"/>
            <a:r>
              <a:rPr lang="en-US" sz="3200" b="1" dirty="0">
                <a:solidFill>
                  <a:srgbClr val="FFFF00"/>
                </a:solidFill>
              </a:rPr>
              <a:t>Especially helpful in identifying children who are high risk</a:t>
            </a:r>
          </a:p>
          <a:p>
            <a:pPr lvl="1"/>
            <a:r>
              <a:rPr lang="en-US" sz="3200" b="1" dirty="0">
                <a:solidFill>
                  <a:srgbClr val="FFFF00"/>
                </a:solidFill>
              </a:rPr>
              <a:t>Structured professional judgment</a:t>
            </a:r>
          </a:p>
          <a:p>
            <a:pPr lvl="1"/>
            <a:r>
              <a:rPr lang="en-US" sz="3200" b="1" dirty="0">
                <a:solidFill>
                  <a:srgbClr val="FFFF00"/>
                </a:solidFill>
              </a:rPr>
              <a:t>Up to age 12</a:t>
            </a:r>
          </a:p>
          <a:p>
            <a:pPr lvl="1"/>
            <a:r>
              <a:rPr lang="en-US" sz="3200" b="1" dirty="0">
                <a:solidFill>
                  <a:srgbClr val="FFFF00"/>
                </a:solidFill>
              </a:rPr>
              <a:t>No overall score </a:t>
            </a: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071145231"/>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685800"/>
            <a:ext cx="9258300" cy="1143000"/>
          </a:xfrm>
        </p:spPr>
        <p:txBody>
          <a:bodyPr/>
          <a:lstStyle/>
          <a:p>
            <a:r>
              <a:rPr lang="en-US" sz="2000" b="1" dirty="0">
                <a:solidFill>
                  <a:srgbClr val="FFFF00"/>
                </a:solidFill>
              </a:rPr>
              <a:t>EARL-20B Version </a:t>
            </a:r>
            <a:r>
              <a:rPr lang="en-US" sz="2000" dirty="0">
                <a:solidFill>
                  <a:srgbClr val="FFFF00"/>
                </a:solidFill>
              </a:rPr>
              <a:t>2, Augimeri, Koegl, Webster and Levene, 2001</a:t>
            </a:r>
            <a:br>
              <a:rPr lang="en-US" sz="2000" dirty="0">
                <a:solidFill>
                  <a:srgbClr val="FFFF00"/>
                </a:solidFill>
              </a:rPr>
            </a:br>
            <a:r>
              <a:rPr lang="en-US" sz="2000" dirty="0">
                <a:solidFill>
                  <a:srgbClr val="FFFF00"/>
                </a:solidFill>
              </a:rPr>
              <a:t>EARL-21G Version 1, Levene, Augimeri, Pepler, Walsh, Webster and Koegl, 2001</a:t>
            </a:r>
            <a:br>
              <a:rPr lang="en-US" sz="4000" dirty="0">
                <a:solidFill>
                  <a:srgbClr val="FFFF00"/>
                </a:solidFill>
              </a:rPr>
            </a:br>
            <a:br>
              <a:rPr lang="en-US" sz="4000" b="1" dirty="0">
                <a:solidFill>
                  <a:srgbClr val="FFFF00"/>
                </a:solidFill>
              </a:rPr>
            </a:br>
            <a:endParaRPr lang="en-US" sz="4000" b="1" dirty="0">
              <a:solidFill>
                <a:srgbClr val="FFFF00"/>
              </a:solidFill>
            </a:endParaRPr>
          </a:p>
        </p:txBody>
      </p:sp>
      <p:sp>
        <p:nvSpPr>
          <p:cNvPr id="3" name="Content Placeholder 2"/>
          <p:cNvSpPr>
            <a:spLocks noGrp="1"/>
          </p:cNvSpPr>
          <p:nvPr>
            <p:ph idx="1"/>
          </p:nvPr>
        </p:nvSpPr>
        <p:spPr>
          <a:xfrm>
            <a:off x="495300" y="1447800"/>
            <a:ext cx="9258300" cy="4525963"/>
          </a:xfrm>
        </p:spPr>
        <p:txBody>
          <a:bodyPr/>
          <a:lstStyle/>
          <a:p>
            <a:r>
              <a:rPr lang="en-US" sz="3600" b="1" dirty="0">
                <a:solidFill>
                  <a:srgbClr val="FFFF00"/>
                </a:solidFill>
              </a:rPr>
              <a:t>Three Sections</a:t>
            </a:r>
          </a:p>
          <a:p>
            <a:pPr marL="457200" indent="-457200">
              <a:buFont typeface="+mj-lt"/>
              <a:buAutoNum type="arabicPeriod"/>
            </a:pPr>
            <a:r>
              <a:rPr lang="en-US" sz="3600" b="1" dirty="0">
                <a:solidFill>
                  <a:srgbClr val="FFFF00"/>
                </a:solidFill>
              </a:rPr>
              <a:t>Family (6 items)</a:t>
            </a:r>
          </a:p>
          <a:p>
            <a:pPr marL="857250" lvl="1" indent="-457200">
              <a:buFont typeface="Wingdings" panose="05000000000000000000" pitchFamily="2" charset="2"/>
              <a:buChar char="v"/>
            </a:pPr>
            <a:r>
              <a:rPr lang="en-US" sz="3600" b="1" dirty="0">
                <a:solidFill>
                  <a:srgbClr val="FFFF00"/>
                </a:solidFill>
              </a:rPr>
              <a:t>Family (7 items) Earl 21G</a:t>
            </a:r>
          </a:p>
          <a:p>
            <a:pPr marL="457200" indent="-457200">
              <a:buFont typeface="+mj-lt"/>
              <a:buAutoNum type="arabicPeriod"/>
            </a:pPr>
            <a:r>
              <a:rPr lang="en-US" sz="3600" b="1" dirty="0">
                <a:solidFill>
                  <a:srgbClr val="FFFF00"/>
                </a:solidFill>
              </a:rPr>
              <a:t>Child (12 items)</a:t>
            </a:r>
          </a:p>
          <a:p>
            <a:pPr marL="457200" indent="-457200">
              <a:buFont typeface="+mj-lt"/>
              <a:buAutoNum type="arabicPeriod"/>
            </a:pPr>
            <a:r>
              <a:rPr lang="en-US" sz="3600" b="1" dirty="0">
                <a:solidFill>
                  <a:srgbClr val="FFFF00"/>
                </a:solidFill>
              </a:rPr>
              <a:t>Responsivity (2 items) </a:t>
            </a:r>
          </a:p>
          <a:p>
            <a:endParaRPr lang="en-US" sz="3600" b="1" dirty="0">
              <a:solidFill>
                <a:srgbClr val="FFFF00"/>
              </a:solidFill>
            </a:endParaRPr>
          </a:p>
        </p:txBody>
      </p:sp>
      <p:sp>
        <p:nvSpPr>
          <p:cNvPr id="5" name="Footer Placeholder 4"/>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266601497"/>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Household Circumstances</a:t>
            </a:r>
          </a:p>
          <a:p>
            <a:pPr marL="514350" indent="-514350">
              <a:buFont typeface="+mj-lt"/>
              <a:buAutoNum type="arabicPeriod"/>
            </a:pPr>
            <a:r>
              <a:rPr lang="en-US" b="1" dirty="0">
                <a:solidFill>
                  <a:srgbClr val="FFFF00"/>
                </a:solidFill>
              </a:rPr>
              <a:t>Caregiver Continuity</a:t>
            </a:r>
          </a:p>
          <a:p>
            <a:pPr marL="514350" indent="-514350">
              <a:buFont typeface="+mj-lt"/>
              <a:buAutoNum type="arabicPeriod"/>
            </a:pPr>
            <a:r>
              <a:rPr lang="en-US" b="1" dirty="0">
                <a:solidFill>
                  <a:srgbClr val="FFFF00"/>
                </a:solidFill>
              </a:rPr>
              <a:t>Supports</a:t>
            </a:r>
          </a:p>
          <a:p>
            <a:pPr marL="514350" indent="-514350">
              <a:buFont typeface="+mj-lt"/>
              <a:buAutoNum type="arabicPeriod"/>
            </a:pPr>
            <a:r>
              <a:rPr lang="en-US" b="1" dirty="0">
                <a:solidFill>
                  <a:srgbClr val="FFFF00"/>
                </a:solidFill>
              </a:rPr>
              <a:t>Stressors</a:t>
            </a:r>
          </a:p>
          <a:p>
            <a:pPr marL="514350" indent="-514350">
              <a:buFont typeface="+mj-lt"/>
              <a:buAutoNum type="arabicPeriod"/>
            </a:pPr>
            <a:r>
              <a:rPr lang="en-US" b="1" dirty="0">
                <a:solidFill>
                  <a:srgbClr val="FFFF00"/>
                </a:solidFill>
              </a:rPr>
              <a:t>Parenting Style</a:t>
            </a:r>
          </a:p>
          <a:p>
            <a:pPr marL="514350" indent="-514350">
              <a:buFont typeface="+mj-lt"/>
              <a:buAutoNum type="arabicPeriod"/>
            </a:pPr>
            <a:r>
              <a:rPr lang="en-US" b="1" dirty="0">
                <a:solidFill>
                  <a:srgbClr val="FFFF00"/>
                </a:solidFill>
              </a:rPr>
              <a:t>Antisocial Values and Conduct</a:t>
            </a:r>
          </a:p>
          <a:p>
            <a:pPr marL="914400" lvl="1" indent="-514350">
              <a:buFont typeface="Wingdings" panose="05000000000000000000" pitchFamily="2" charset="2"/>
              <a:buChar char="ü"/>
            </a:pPr>
            <a:r>
              <a:rPr lang="en-US" b="1" dirty="0">
                <a:solidFill>
                  <a:srgbClr val="FFFF00"/>
                </a:solidFill>
              </a:rPr>
              <a:t>7. Caregiver – Daughter Interaction</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57294334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a:pPr>
            <a:r>
              <a:rPr lang="en-US" b="1" dirty="0">
                <a:solidFill>
                  <a:srgbClr val="FFFF00"/>
                </a:solidFill>
              </a:rPr>
              <a:t>Household Circumstances</a:t>
            </a:r>
          </a:p>
          <a:p>
            <a:pPr marL="857250" lvl="1" indent="-457200"/>
            <a:r>
              <a:rPr lang="en-US" b="1" dirty="0">
                <a:solidFill>
                  <a:srgbClr val="FFFF00"/>
                </a:solidFill>
              </a:rPr>
              <a:t>2 = families experiencing major financial problems with place them below the poverty level</a:t>
            </a:r>
          </a:p>
          <a:p>
            <a:pPr marL="857250" lvl="1" indent="-457200"/>
            <a:r>
              <a:rPr lang="en-US" b="1" dirty="0">
                <a:solidFill>
                  <a:srgbClr val="FFFF00"/>
                </a:solidFill>
              </a:rPr>
              <a:t>1= families experiencing financial problems but able to provide for family needs with adequate space</a:t>
            </a:r>
          </a:p>
          <a:p>
            <a:pPr marL="857250" lvl="1" indent="-457200"/>
            <a:r>
              <a:rPr lang="en-US" b="1" dirty="0">
                <a:solidFill>
                  <a:srgbClr val="FFFF00"/>
                </a:solidFill>
              </a:rPr>
              <a:t>0=few or no financial difficulties, well-maintained homes</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155293569"/>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2"/>
            </a:pPr>
            <a:r>
              <a:rPr lang="en-US" b="1" dirty="0">
                <a:solidFill>
                  <a:srgbClr val="FFFF00"/>
                </a:solidFill>
              </a:rPr>
              <a:t>Caregiver Continuity</a:t>
            </a:r>
          </a:p>
          <a:p>
            <a:pPr>
              <a:buFont typeface="Wingdings" panose="05000000000000000000" pitchFamily="2" charset="2"/>
              <a:buChar char="q"/>
            </a:pPr>
            <a:r>
              <a:rPr lang="en-US" sz="1800" b="1" dirty="0">
                <a:solidFill>
                  <a:srgbClr val="FFFF00"/>
                </a:solidFill>
              </a:rPr>
              <a:t>  2=multiple caregivers, “kicked from pillar to post” or separation from caregiver, foster care home, residential setting</a:t>
            </a:r>
          </a:p>
          <a:p>
            <a:pPr>
              <a:buFont typeface="Wingdings" panose="05000000000000000000" pitchFamily="2" charset="2"/>
              <a:buChar char="q"/>
            </a:pPr>
            <a:r>
              <a:rPr lang="en-US" sz="1800" b="1" dirty="0">
                <a:solidFill>
                  <a:srgbClr val="FFFF00"/>
                </a:solidFill>
              </a:rPr>
              <a:t>1=has had one reasonably stable caregiver with few parental disruptions</a:t>
            </a:r>
          </a:p>
          <a:p>
            <a:pPr>
              <a:buFont typeface="Wingdings" panose="05000000000000000000" pitchFamily="2" charset="2"/>
              <a:buChar char="q"/>
            </a:pPr>
            <a:r>
              <a:rPr lang="en-US" sz="1800" b="1" dirty="0">
                <a:solidFill>
                  <a:srgbClr val="FFFF00"/>
                </a:solidFill>
              </a:rPr>
              <a:t>0=no parenting disruptions for a period of time</a:t>
            </a:r>
          </a:p>
          <a:p>
            <a:pPr marL="514350" indent="-514350">
              <a:buFont typeface="+mj-lt"/>
              <a:buAutoNum type="arabicPeriod" startAt="2"/>
            </a:pPr>
            <a:endParaRPr lang="en-US"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58078245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3"/>
            </a:pPr>
            <a:r>
              <a:rPr lang="en-US" b="1" dirty="0">
                <a:solidFill>
                  <a:srgbClr val="FFFF00"/>
                </a:solidFill>
              </a:rPr>
              <a:t>Supports</a:t>
            </a:r>
          </a:p>
          <a:p>
            <a:pPr>
              <a:buFont typeface="Wingdings" panose="05000000000000000000" pitchFamily="2" charset="2"/>
              <a:buChar char="q"/>
            </a:pPr>
            <a:r>
              <a:rPr lang="en-US" sz="2000" b="1" dirty="0">
                <a:solidFill>
                  <a:srgbClr val="FFFF00"/>
                </a:solidFill>
              </a:rPr>
              <a:t>Assessment of emotional and instrumental support to family</a:t>
            </a:r>
          </a:p>
          <a:p>
            <a:pPr>
              <a:buFont typeface="Wingdings" panose="05000000000000000000" pitchFamily="2" charset="2"/>
              <a:buChar char="q"/>
            </a:pPr>
            <a:r>
              <a:rPr lang="en-US" sz="2000" b="1" dirty="0">
                <a:solidFill>
                  <a:srgbClr val="FFFF00"/>
                </a:solidFill>
              </a:rPr>
              <a:t>2=family has few if any effective positive social supports in place; family may be socially isolated or guarded in their willingness to accept help</a:t>
            </a:r>
          </a:p>
          <a:p>
            <a:pPr>
              <a:buFont typeface="Wingdings" panose="05000000000000000000" pitchFamily="2" charset="2"/>
              <a:buChar char="q"/>
            </a:pPr>
            <a:r>
              <a:rPr lang="en-US" sz="2000" b="1" dirty="0">
                <a:solidFill>
                  <a:srgbClr val="FFFF00"/>
                </a:solidFill>
              </a:rPr>
              <a:t>1=some positive supports in place and can access community resources</a:t>
            </a:r>
          </a:p>
          <a:p>
            <a:pPr>
              <a:buFont typeface="Wingdings" panose="05000000000000000000" pitchFamily="2" charset="2"/>
              <a:buChar char="q"/>
            </a:pPr>
            <a:r>
              <a:rPr lang="en-US" sz="2000" b="1" dirty="0">
                <a:solidFill>
                  <a:srgbClr val="FFFF00"/>
                </a:solidFill>
              </a:rPr>
              <a:t>0=healthy, well-developed connections to family members, friends and community resources</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77788952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4"/>
            </a:pPr>
            <a:r>
              <a:rPr lang="en-US" b="1" dirty="0">
                <a:solidFill>
                  <a:srgbClr val="FFFF00"/>
                </a:solidFill>
              </a:rPr>
              <a:t>Stressors</a:t>
            </a:r>
          </a:p>
          <a:p>
            <a:pPr>
              <a:buFont typeface="Wingdings" panose="05000000000000000000" pitchFamily="2" charset="2"/>
              <a:buChar char="q"/>
            </a:pPr>
            <a:r>
              <a:rPr lang="en-US" sz="2400" b="1" dirty="0">
                <a:solidFill>
                  <a:srgbClr val="FFFF00"/>
                </a:solidFill>
              </a:rPr>
              <a:t>2=debilitating stress from major or minor situations, families can report that their lives are “out of control”</a:t>
            </a:r>
          </a:p>
          <a:p>
            <a:pPr>
              <a:buFont typeface="Wingdings" panose="05000000000000000000" pitchFamily="2" charset="2"/>
              <a:buChar char="q"/>
            </a:pPr>
            <a:r>
              <a:rPr lang="en-US" sz="2400" b="1" dirty="0">
                <a:solidFill>
                  <a:srgbClr val="FFFF00"/>
                </a:solidFill>
              </a:rPr>
              <a:t>1=experiencing one or more stress or a string of minor stresses</a:t>
            </a:r>
          </a:p>
          <a:p>
            <a:pPr>
              <a:buFont typeface="Wingdings" panose="05000000000000000000" pitchFamily="2" charset="2"/>
              <a:buChar char="q"/>
            </a:pPr>
            <a:r>
              <a:rPr lang="en-US" sz="2400" b="1" dirty="0">
                <a:solidFill>
                  <a:srgbClr val="FFFF00"/>
                </a:solidFill>
              </a:rPr>
              <a:t>0=ordinary stressful events and circumstances</a:t>
            </a:r>
          </a:p>
          <a:p>
            <a:pPr>
              <a:buFont typeface="Wingdings" panose="05000000000000000000" pitchFamily="2" charset="2"/>
              <a:buChar char="v"/>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412854564"/>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5"/>
            </a:pPr>
            <a:r>
              <a:rPr lang="en-US" b="1" dirty="0">
                <a:solidFill>
                  <a:srgbClr val="FFFF00"/>
                </a:solidFill>
              </a:rPr>
              <a:t>Parenting Style</a:t>
            </a:r>
          </a:p>
          <a:p>
            <a:pPr>
              <a:buFont typeface="Wingdings" panose="05000000000000000000" pitchFamily="2" charset="2"/>
              <a:buChar char="ü"/>
            </a:pPr>
            <a:r>
              <a:rPr lang="en-US" sz="2400" b="1" dirty="0">
                <a:solidFill>
                  <a:srgbClr val="FFFF00"/>
                </a:solidFill>
              </a:rPr>
              <a:t>2=parents use violent, punitive or extremely lax or permissive discipline style; do not adequately monitor children; do not enforce rules and do not engage in problem-solving approach</a:t>
            </a:r>
          </a:p>
          <a:p>
            <a:pPr>
              <a:buFont typeface="Wingdings" panose="05000000000000000000" pitchFamily="2" charset="2"/>
              <a:buChar char="ü"/>
            </a:pPr>
            <a:r>
              <a:rPr lang="en-US" sz="2400" b="1" dirty="0">
                <a:solidFill>
                  <a:srgbClr val="FFFF00"/>
                </a:solidFill>
              </a:rPr>
              <a:t>1=generally attentive to children but difficulty setting boundaries, monitoring children, maintaining routines</a:t>
            </a:r>
          </a:p>
          <a:p>
            <a:pPr>
              <a:buFont typeface="Wingdings" panose="05000000000000000000" pitchFamily="2" charset="2"/>
              <a:buChar char="ü"/>
            </a:pPr>
            <a:r>
              <a:rPr lang="en-US" sz="2400" b="1" dirty="0">
                <a:solidFill>
                  <a:srgbClr val="FFFF00"/>
                </a:solidFill>
              </a:rPr>
              <a:t>0=reinforce children’s behavior, monitor behavior, nurturing parenting style; able to enforce rules in collaborative manner, communicate effectively</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45081849"/>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p:txBody>
          <a:bodyPr/>
          <a:lstStyle/>
          <a:p>
            <a:pPr marL="514350" indent="-514350">
              <a:buFont typeface="+mj-lt"/>
              <a:buAutoNum type="arabicPeriod" startAt="6"/>
            </a:pPr>
            <a:r>
              <a:rPr lang="en-US" b="1" dirty="0">
                <a:solidFill>
                  <a:srgbClr val="FFFF00"/>
                </a:solidFill>
              </a:rPr>
              <a:t>Antisocial Values and Conduct</a:t>
            </a:r>
          </a:p>
          <a:p>
            <a:pPr>
              <a:buFont typeface="Wingdings" panose="05000000000000000000" pitchFamily="2" charset="2"/>
              <a:buChar char="§"/>
            </a:pPr>
            <a:r>
              <a:rPr lang="en-US" sz="2400" b="1" dirty="0">
                <a:solidFill>
                  <a:srgbClr val="FFFF00"/>
                </a:solidFill>
              </a:rPr>
              <a:t>Focus on immediate family as well as others involved in male’s life</a:t>
            </a:r>
          </a:p>
          <a:p>
            <a:pPr>
              <a:buFont typeface="Wingdings" panose="05000000000000000000" pitchFamily="2" charset="2"/>
              <a:buChar char="§"/>
            </a:pPr>
            <a:r>
              <a:rPr lang="en-US" sz="2400" b="1" dirty="0">
                <a:solidFill>
                  <a:srgbClr val="FFFF00"/>
                </a:solidFill>
              </a:rPr>
              <a:t>2=reserved for families that embrace a criminal lifestyle; convictions not needed – endorsement of antisocial lifestyle</a:t>
            </a:r>
          </a:p>
          <a:p>
            <a:pPr>
              <a:buFont typeface="Wingdings" panose="05000000000000000000" pitchFamily="2" charset="2"/>
              <a:buChar char="§"/>
            </a:pPr>
            <a:r>
              <a:rPr lang="en-US" sz="2400" b="1" dirty="0">
                <a:solidFill>
                  <a:srgbClr val="FFFF00"/>
                </a:solidFill>
              </a:rPr>
              <a:t>1=some evidence of unacceptable thinking and involvement in antisocial activities</a:t>
            </a:r>
          </a:p>
          <a:p>
            <a:pPr>
              <a:buFont typeface="Wingdings" panose="05000000000000000000" pitchFamily="2" charset="2"/>
              <a:buChar char="§"/>
            </a:pPr>
            <a:r>
              <a:rPr lang="en-US" sz="2400" b="1" dirty="0">
                <a:solidFill>
                  <a:srgbClr val="FFFF00"/>
                </a:solidFill>
              </a:rPr>
              <a:t>0=embrace conventional values – minimal to no evidence of antisocial thinking and behavior</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389221718"/>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Family Items</a:t>
            </a:r>
          </a:p>
        </p:txBody>
      </p:sp>
      <p:sp>
        <p:nvSpPr>
          <p:cNvPr id="3" name="Content Placeholder 2"/>
          <p:cNvSpPr>
            <a:spLocks noGrp="1"/>
          </p:cNvSpPr>
          <p:nvPr>
            <p:ph idx="1"/>
          </p:nvPr>
        </p:nvSpPr>
        <p:spPr>
          <a:xfrm>
            <a:off x="571500" y="1371600"/>
            <a:ext cx="9258300" cy="4525963"/>
          </a:xfrm>
        </p:spPr>
        <p:txBody>
          <a:bodyPr/>
          <a:lstStyle/>
          <a:p>
            <a:pPr marL="514350" indent="-514350">
              <a:buFont typeface="+mj-lt"/>
              <a:buAutoNum type="arabicPeriod" startAt="7"/>
            </a:pPr>
            <a:r>
              <a:rPr lang="en-US" sz="2000" b="1" dirty="0">
                <a:solidFill>
                  <a:srgbClr val="FFFF00"/>
                </a:solidFill>
              </a:rPr>
              <a:t>Caregiver-Daughter Interaction (21G only)</a:t>
            </a:r>
          </a:p>
          <a:p>
            <a:pPr>
              <a:buFont typeface="Wingdings" panose="05000000000000000000" pitchFamily="2" charset="2"/>
              <a:buChar char="ü"/>
            </a:pPr>
            <a:r>
              <a:rPr lang="en-US" sz="2000" b="1" dirty="0">
                <a:solidFill>
                  <a:srgbClr val="FFFF00"/>
                </a:solidFill>
              </a:rPr>
              <a:t>Immediate family members, adults important in girl’s life, incarcerated parents (if applicable) should also be taken into account</a:t>
            </a:r>
          </a:p>
          <a:p>
            <a:pPr>
              <a:buFont typeface="Wingdings" panose="05000000000000000000" pitchFamily="2" charset="2"/>
              <a:buChar char="ü"/>
            </a:pPr>
            <a:r>
              <a:rPr lang="en-US" sz="2000" b="1" dirty="0">
                <a:solidFill>
                  <a:srgbClr val="FFFF00"/>
                </a:solidFill>
              </a:rPr>
              <a:t>2=reserved in cases when one family member was openly involved in illegal activities, evidence within the family of strongly distorted, antisocial thinking with apparent effect on everyday behavior</a:t>
            </a:r>
          </a:p>
          <a:p>
            <a:pPr>
              <a:buFont typeface="Wingdings" panose="05000000000000000000" pitchFamily="2" charset="2"/>
              <a:buChar char="ü"/>
            </a:pPr>
            <a:r>
              <a:rPr lang="en-US" sz="2000" b="1" dirty="0">
                <a:solidFill>
                  <a:srgbClr val="FFFF00"/>
                </a:solidFill>
              </a:rPr>
              <a:t>1=families with some antisocial thinking and activities; not have an extensive history or current involvement in legal system</a:t>
            </a:r>
          </a:p>
          <a:p>
            <a:pPr>
              <a:buFont typeface="Wingdings" panose="05000000000000000000" pitchFamily="2" charset="2"/>
              <a:buChar char="ü"/>
            </a:pPr>
            <a:r>
              <a:rPr lang="en-US" sz="2000" b="1" dirty="0">
                <a:solidFill>
                  <a:srgbClr val="FFFF00"/>
                </a:solidFill>
              </a:rPr>
              <a:t>0=family embraces conventional values, prosocial attitudes, minimal to no evidence of antisocial thinking or behavior</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673838595"/>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7"/>
            </a:pPr>
            <a:r>
              <a:rPr lang="en-US" sz="2400" b="1" dirty="0">
                <a:solidFill>
                  <a:srgbClr val="FFFF00"/>
                </a:solidFill>
              </a:rPr>
              <a:t>Developmental Problems</a:t>
            </a:r>
          </a:p>
          <a:p>
            <a:pPr>
              <a:buFont typeface="Wingdings" panose="05000000000000000000" pitchFamily="2" charset="2"/>
              <a:buChar char="ü"/>
            </a:pPr>
            <a:r>
              <a:rPr lang="en-US" sz="2400" b="1" dirty="0">
                <a:solidFill>
                  <a:srgbClr val="FFFF00"/>
                </a:solidFill>
              </a:rPr>
              <a:t>Physical and cognitive development-obstetrical, neonatal, preschool; sources are primary caregivers and collateral reports</a:t>
            </a:r>
          </a:p>
          <a:p>
            <a:pPr>
              <a:buFont typeface="Wingdings" panose="05000000000000000000" pitchFamily="2" charset="2"/>
              <a:buChar char="ü"/>
            </a:pPr>
            <a:r>
              <a:rPr lang="en-US" sz="2400" b="1" dirty="0">
                <a:solidFill>
                  <a:srgbClr val="FFFF00"/>
                </a:solidFill>
              </a:rPr>
              <a:t>2=difficulty meeting age-appropriate developmental milestones, delays remains</a:t>
            </a:r>
          </a:p>
          <a:p>
            <a:pPr>
              <a:buFont typeface="Wingdings" panose="05000000000000000000" pitchFamily="2" charset="2"/>
              <a:buChar char="ü"/>
            </a:pPr>
            <a:r>
              <a:rPr lang="en-US" sz="2400" b="1" dirty="0">
                <a:solidFill>
                  <a:srgbClr val="FFFF00"/>
                </a:solidFill>
              </a:rPr>
              <a:t>1=experienced difficulties but was able to overcome</a:t>
            </a:r>
          </a:p>
          <a:p>
            <a:pPr>
              <a:buFont typeface="Wingdings" panose="05000000000000000000" pitchFamily="2" charset="2"/>
              <a:buChar char="ü"/>
            </a:pPr>
            <a:r>
              <a:rPr lang="en-US" sz="2400" b="1" dirty="0">
                <a:solidFill>
                  <a:srgbClr val="FFFF00"/>
                </a:solidFill>
              </a:rPr>
              <a:t>0=met developmental milestones on time; no adverse effects on developmental milestones</a:t>
            </a:r>
          </a:p>
          <a:p>
            <a:pPr marL="514350" indent="-514350">
              <a:buFont typeface="+mj-lt"/>
              <a:buAutoNum type="arabicPeriod" startAt="7"/>
            </a:pPr>
            <a:endParaRPr lang="en-US" sz="2400" b="1" dirty="0">
              <a:solidFill>
                <a:srgbClr val="FFFF00"/>
              </a:solidFill>
            </a:endParaRPr>
          </a:p>
          <a:p>
            <a:pPr marL="514350" indent="-514350">
              <a:buFont typeface="+mj-lt"/>
              <a:buAutoNum type="arabicPeriod" startAt="7"/>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39062995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8"/>
            </a:pPr>
            <a:r>
              <a:rPr lang="en-US" sz="2400" b="1" dirty="0">
                <a:solidFill>
                  <a:srgbClr val="FFFF00"/>
                </a:solidFill>
              </a:rPr>
              <a:t>Onset of Behavioural Difficulties</a:t>
            </a:r>
          </a:p>
          <a:p>
            <a:pPr>
              <a:buFont typeface="Wingdings" panose="05000000000000000000" pitchFamily="2" charset="2"/>
              <a:buChar char="v"/>
            </a:pPr>
            <a:r>
              <a:rPr lang="en-US" sz="2400" b="1" dirty="0">
                <a:solidFill>
                  <a:srgbClr val="FFFF00"/>
                </a:solidFill>
              </a:rPr>
              <a:t>Strictly coded by onset, not frequency</a:t>
            </a:r>
          </a:p>
          <a:p>
            <a:pPr>
              <a:buFont typeface="Wingdings" panose="05000000000000000000" pitchFamily="2" charset="2"/>
              <a:buChar char="v"/>
            </a:pPr>
            <a:r>
              <a:rPr lang="en-US" sz="2400" b="1" dirty="0">
                <a:solidFill>
                  <a:srgbClr val="FFFF00"/>
                </a:solidFill>
              </a:rPr>
              <a:t>2=prior to age six, serious or persistent oppositional behavior and conduct problems</a:t>
            </a:r>
          </a:p>
          <a:p>
            <a:pPr>
              <a:buFont typeface="Wingdings" panose="05000000000000000000" pitchFamily="2" charset="2"/>
              <a:buChar char="v"/>
            </a:pPr>
            <a:r>
              <a:rPr lang="en-US" sz="2400" b="1" dirty="0">
                <a:solidFill>
                  <a:srgbClr val="FFFF00"/>
                </a:solidFill>
              </a:rPr>
              <a:t>1=after age 7 but before age 12</a:t>
            </a:r>
          </a:p>
          <a:p>
            <a:pPr>
              <a:buFont typeface="Wingdings" panose="05000000000000000000" pitchFamily="2" charset="2"/>
              <a:buChar char="v"/>
            </a:pPr>
            <a:r>
              <a:rPr lang="en-US" sz="2400" b="1" dirty="0">
                <a:solidFill>
                  <a:srgbClr val="FFFF00"/>
                </a:solidFill>
              </a:rPr>
              <a:t>0=have not had serious problems before age 12</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531356962"/>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9"/>
            </a:pPr>
            <a:r>
              <a:rPr lang="en-US" sz="2400" b="1" dirty="0">
                <a:solidFill>
                  <a:srgbClr val="FFFF00"/>
                </a:solidFill>
              </a:rPr>
              <a:t>Abuse/Neglect/Trauma</a:t>
            </a:r>
          </a:p>
          <a:p>
            <a:pPr>
              <a:buFont typeface="Wingdings" panose="05000000000000000000" pitchFamily="2" charset="2"/>
              <a:buChar char="Ø"/>
            </a:pPr>
            <a:r>
              <a:rPr lang="en-US" sz="2400" b="1" dirty="0">
                <a:solidFill>
                  <a:srgbClr val="FFFF00"/>
                </a:solidFill>
              </a:rPr>
              <a:t>Emotional, sexual and physical maltreatment of children by adults, siblings or peers</a:t>
            </a:r>
          </a:p>
          <a:p>
            <a:pPr>
              <a:buFont typeface="Wingdings" panose="05000000000000000000" pitchFamily="2" charset="2"/>
              <a:buChar char="Ø"/>
            </a:pPr>
            <a:r>
              <a:rPr lang="en-US" sz="2400" b="1" dirty="0">
                <a:solidFill>
                  <a:srgbClr val="FFFF00"/>
                </a:solidFill>
              </a:rPr>
              <a:t>2=documented or well-substantiated evidence of maltreatment; includes children diagnosed with PTSD</a:t>
            </a:r>
          </a:p>
          <a:p>
            <a:pPr>
              <a:buFont typeface="Wingdings" panose="05000000000000000000" pitchFamily="2" charset="2"/>
              <a:buChar char="Ø"/>
            </a:pPr>
            <a:r>
              <a:rPr lang="en-US" sz="2400" b="1" dirty="0">
                <a:solidFill>
                  <a:srgbClr val="FFFF00"/>
                </a:solidFill>
              </a:rPr>
              <a:t>1=suspicion of evidence but not conclusive</a:t>
            </a:r>
          </a:p>
          <a:p>
            <a:pPr>
              <a:buFont typeface="Wingdings" panose="05000000000000000000" pitchFamily="2" charset="2"/>
              <a:buChar char="Ø"/>
            </a:pPr>
            <a:r>
              <a:rPr lang="en-US" sz="2400" b="1" dirty="0">
                <a:solidFill>
                  <a:srgbClr val="FFFF00"/>
                </a:solidFill>
              </a:rPr>
              <a:t>0=not subjected to maltreatment</a:t>
            </a:r>
          </a:p>
          <a:p>
            <a:pPr>
              <a:buFont typeface="Wingdings" panose="05000000000000000000" pitchFamily="2" charset="2"/>
              <a:buChar char="v"/>
            </a:pPr>
            <a:endParaRPr lang="en-US" sz="2400" b="1" dirty="0">
              <a:solidFill>
                <a:srgbClr val="FFFF00"/>
              </a:solidFill>
            </a:endParaRPr>
          </a:p>
          <a:p>
            <a:pPr marL="514350" indent="-514350">
              <a:buFont typeface="+mj-lt"/>
              <a:buAutoNum type="arabicPeriod" startAt="9"/>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402439787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0"/>
            </a:pPr>
            <a:r>
              <a:rPr lang="en-US" sz="2400" b="1" dirty="0">
                <a:solidFill>
                  <a:srgbClr val="FFFF00"/>
                </a:solidFill>
              </a:rPr>
              <a:t>Hyperactivity/Impulsivity/Attention Deficit (HIA)</a:t>
            </a:r>
          </a:p>
          <a:p>
            <a:pPr>
              <a:buFont typeface="Wingdings" panose="05000000000000000000" pitchFamily="2" charset="2"/>
              <a:buChar char="v"/>
            </a:pPr>
            <a:r>
              <a:rPr lang="en-US" sz="2400" b="1" dirty="0">
                <a:solidFill>
                  <a:srgbClr val="FFFF00"/>
                </a:solidFill>
              </a:rPr>
              <a:t>2=diagnosed with ADHD</a:t>
            </a:r>
          </a:p>
          <a:p>
            <a:pPr>
              <a:buFont typeface="Wingdings" panose="05000000000000000000" pitchFamily="2" charset="2"/>
              <a:buChar char="v"/>
            </a:pPr>
            <a:r>
              <a:rPr lang="en-US" sz="2400" b="1" dirty="0">
                <a:solidFill>
                  <a:srgbClr val="FFFF00"/>
                </a:solidFill>
              </a:rPr>
              <a:t>1=hyperactive boy, impulsivity, attentional problems in “milder forms”</a:t>
            </a:r>
          </a:p>
          <a:p>
            <a:pPr>
              <a:buFont typeface="Wingdings" panose="05000000000000000000" pitchFamily="2" charset="2"/>
              <a:buChar char="v"/>
            </a:pPr>
            <a:r>
              <a:rPr lang="en-US" sz="2400" b="1" dirty="0">
                <a:solidFill>
                  <a:srgbClr val="FFFF00"/>
                </a:solidFill>
              </a:rPr>
              <a:t>0=no evidence of hyperactivity, impulsivity and attentional problems</a:t>
            </a:r>
          </a:p>
          <a:p>
            <a:pPr marL="514350" indent="-514350">
              <a:buFont typeface="+mj-lt"/>
              <a:buAutoNum type="arabicPeriod" startAt="10"/>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23621363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1"/>
            </a:pPr>
            <a:r>
              <a:rPr lang="en-US" sz="2400" b="1" dirty="0">
                <a:solidFill>
                  <a:srgbClr val="FFFF00"/>
                </a:solidFill>
              </a:rPr>
              <a:t>Likability</a:t>
            </a:r>
          </a:p>
          <a:p>
            <a:pPr>
              <a:buFont typeface="Wingdings" panose="05000000000000000000" pitchFamily="2" charset="2"/>
              <a:buChar char="§"/>
            </a:pPr>
            <a:r>
              <a:rPr lang="en-US" sz="2400" b="1" dirty="0">
                <a:solidFill>
                  <a:srgbClr val="FFFF00"/>
                </a:solidFill>
              </a:rPr>
              <a:t>Use data from other adults, parents and caretakers – critical in establishing therapeutic alliance</a:t>
            </a:r>
          </a:p>
          <a:p>
            <a:pPr>
              <a:buFont typeface="Wingdings" panose="05000000000000000000" pitchFamily="2" charset="2"/>
              <a:buChar char="§"/>
            </a:pPr>
            <a:r>
              <a:rPr lang="en-US" sz="2400" b="1" dirty="0">
                <a:solidFill>
                  <a:srgbClr val="FFFF00"/>
                </a:solidFill>
              </a:rPr>
              <a:t>2=viewed as unlikeable, lack of social skills, unpleasant demeanor, difficult temperament</a:t>
            </a:r>
          </a:p>
          <a:p>
            <a:pPr>
              <a:buFont typeface="Wingdings" panose="05000000000000000000" pitchFamily="2" charset="2"/>
              <a:buChar char="§"/>
            </a:pPr>
            <a:r>
              <a:rPr lang="en-US" sz="2400" b="1" dirty="0">
                <a:solidFill>
                  <a:srgbClr val="FFFF00"/>
                </a:solidFill>
              </a:rPr>
              <a:t>1=some difficulty in getting along with others, accepted by others</a:t>
            </a:r>
          </a:p>
          <a:p>
            <a:pPr>
              <a:buFont typeface="Wingdings" panose="05000000000000000000" pitchFamily="2" charset="2"/>
              <a:buChar char="§"/>
            </a:pPr>
            <a:r>
              <a:rPr lang="en-US" sz="2400" b="1" dirty="0">
                <a:solidFill>
                  <a:srgbClr val="FFFF00"/>
                </a:solidFill>
              </a:rPr>
              <a:t>0=gets along with others, sociable, agreeable </a:t>
            </a:r>
          </a:p>
          <a:p>
            <a:pPr marL="514350" indent="-514350">
              <a:buFont typeface="+mj-lt"/>
              <a:buAutoNum type="arabicPeriod" startAt="11"/>
            </a:pPr>
            <a:endParaRPr lang="en-US" sz="2400" b="1" dirty="0">
              <a:solidFill>
                <a:srgbClr val="FFFF00"/>
              </a:solidFill>
            </a:endParaRPr>
          </a:p>
          <a:p>
            <a:pPr marL="514350" indent="-514350">
              <a:buFont typeface="+mj-lt"/>
              <a:buAutoNum type="arabicPeriod" startAt="11"/>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92857018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2"/>
            </a:pPr>
            <a:r>
              <a:rPr lang="en-US" sz="2400" b="1" dirty="0">
                <a:solidFill>
                  <a:srgbClr val="FFFF00"/>
                </a:solidFill>
              </a:rPr>
              <a:t>Peer Socialization</a:t>
            </a:r>
          </a:p>
          <a:p>
            <a:pPr>
              <a:buFont typeface="Wingdings" panose="05000000000000000000" pitchFamily="2" charset="2"/>
              <a:buChar char="§"/>
            </a:pPr>
            <a:r>
              <a:rPr lang="en-US" sz="2400" b="1" dirty="0">
                <a:solidFill>
                  <a:srgbClr val="FFFF00"/>
                </a:solidFill>
              </a:rPr>
              <a:t>Surrounds self with prosocial and/or antisocial children, friends are age appropriate</a:t>
            </a:r>
          </a:p>
          <a:p>
            <a:pPr>
              <a:buFont typeface="Wingdings" panose="05000000000000000000" pitchFamily="2" charset="2"/>
              <a:buChar char="§"/>
            </a:pPr>
            <a:r>
              <a:rPr lang="en-US" sz="2400" b="1" dirty="0">
                <a:solidFill>
                  <a:srgbClr val="FFFF00"/>
                </a:solidFill>
              </a:rPr>
              <a:t>2=associates with peers who engage in antisocial acts, beliefs or rejected/ostracized by others</a:t>
            </a:r>
          </a:p>
          <a:p>
            <a:pPr>
              <a:buFont typeface="Wingdings" panose="05000000000000000000" pitchFamily="2" charset="2"/>
              <a:buChar char="§"/>
            </a:pPr>
            <a:r>
              <a:rPr lang="en-US" sz="2400" b="1" dirty="0">
                <a:solidFill>
                  <a:srgbClr val="FFFF00"/>
                </a:solidFill>
              </a:rPr>
              <a:t>1=some positive influences, but spends most time with children who get into trouble</a:t>
            </a:r>
          </a:p>
          <a:p>
            <a:pPr>
              <a:buFont typeface="Wingdings" panose="05000000000000000000" pitchFamily="2" charset="2"/>
              <a:buChar char="§"/>
            </a:pPr>
            <a:r>
              <a:rPr lang="en-US" sz="2400" b="1" dirty="0">
                <a:solidFill>
                  <a:srgbClr val="FFFF00"/>
                </a:solidFill>
              </a:rPr>
              <a:t>0=ability to establish positive ties with others, unambiguously prosocial</a:t>
            </a:r>
          </a:p>
          <a:p>
            <a:pPr marL="514350" indent="-514350">
              <a:buFont typeface="+mj-lt"/>
              <a:buAutoNum type="arabicPeriod" startAt="12"/>
            </a:pPr>
            <a:endParaRPr lang="en-US" sz="2400" b="1" dirty="0">
              <a:solidFill>
                <a:srgbClr val="FFFF00"/>
              </a:solidFill>
            </a:endParaRPr>
          </a:p>
          <a:p>
            <a:pPr marL="514350" indent="-514350">
              <a:buFont typeface="+mj-lt"/>
              <a:buAutoNum type="arabicPeriod" startAt="12"/>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113167006"/>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3"/>
            </a:pPr>
            <a:r>
              <a:rPr lang="en-US" sz="2400" b="1" dirty="0">
                <a:solidFill>
                  <a:srgbClr val="FFFF00"/>
                </a:solidFill>
              </a:rPr>
              <a:t>Academic Performance</a:t>
            </a:r>
          </a:p>
          <a:p>
            <a:pPr>
              <a:buFont typeface="Wingdings" panose="05000000000000000000" pitchFamily="2" charset="2"/>
              <a:buChar char="§"/>
            </a:pPr>
            <a:r>
              <a:rPr lang="en-US" sz="2400" b="1" dirty="0">
                <a:solidFill>
                  <a:srgbClr val="FFFF00"/>
                </a:solidFill>
              </a:rPr>
              <a:t>Is child meeting educational goals appropriate to his age and grade? Review of academic records important</a:t>
            </a:r>
          </a:p>
          <a:p>
            <a:pPr>
              <a:buFont typeface="Wingdings" panose="05000000000000000000" pitchFamily="2" charset="2"/>
              <a:buChar char="§"/>
            </a:pPr>
            <a:r>
              <a:rPr lang="en-US" sz="2400" b="1" dirty="0">
                <a:solidFill>
                  <a:srgbClr val="FFFF00"/>
                </a:solidFill>
              </a:rPr>
              <a:t>2=marked academic deficits, learning disability or placed in special education classes</a:t>
            </a:r>
          </a:p>
          <a:p>
            <a:pPr>
              <a:buFont typeface="Wingdings" panose="05000000000000000000" pitchFamily="2" charset="2"/>
              <a:buChar char="§"/>
            </a:pPr>
            <a:r>
              <a:rPr lang="en-US" sz="2400" b="1" dirty="0">
                <a:solidFill>
                  <a:srgbClr val="FFFF00"/>
                </a:solidFill>
              </a:rPr>
              <a:t>1=some academic deficits (e.g., one year below grade level), tutoring for school problems</a:t>
            </a:r>
          </a:p>
          <a:p>
            <a:pPr>
              <a:buFont typeface="Wingdings" panose="05000000000000000000" pitchFamily="2" charset="2"/>
              <a:buChar char="§"/>
            </a:pPr>
            <a:r>
              <a:rPr lang="en-US" sz="2400" b="1" dirty="0">
                <a:solidFill>
                  <a:srgbClr val="FFFF00"/>
                </a:solidFill>
              </a:rPr>
              <a:t>0=functioning at age/grade appropriate levels</a:t>
            </a:r>
          </a:p>
          <a:p>
            <a:pPr marL="514350" indent="-514350">
              <a:buFont typeface="+mj-lt"/>
              <a:buAutoNum type="arabicPeriod" startAt="13"/>
            </a:pPr>
            <a:endParaRPr lang="en-US" sz="2400" b="1" dirty="0">
              <a:solidFill>
                <a:srgbClr val="FFFF00"/>
              </a:solidFill>
            </a:endParaRPr>
          </a:p>
          <a:p>
            <a:pPr marL="514350" indent="-514350">
              <a:buFont typeface="+mj-lt"/>
              <a:buAutoNum type="arabicPeriod" startAt="13"/>
            </a:pPr>
            <a:endParaRPr lang="en-US" sz="2400" b="1" dirty="0">
              <a:solidFill>
                <a:srgbClr val="FFFF00"/>
              </a:solidFill>
            </a:endParaRPr>
          </a:p>
          <a:p>
            <a:pPr marL="514350" indent="-514350">
              <a:buFont typeface="+mj-lt"/>
              <a:buAutoNum type="arabicPeriod" startAt="13"/>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798304078"/>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4"/>
            </a:pPr>
            <a:r>
              <a:rPr lang="en-US" sz="2400" b="1" dirty="0">
                <a:solidFill>
                  <a:srgbClr val="FFFF00"/>
                </a:solidFill>
              </a:rPr>
              <a:t>Neighbourhood</a:t>
            </a:r>
          </a:p>
          <a:p>
            <a:pPr>
              <a:buFont typeface="Wingdings" panose="05000000000000000000" pitchFamily="2" charset="2"/>
              <a:buChar char="Ø"/>
            </a:pPr>
            <a:r>
              <a:rPr lang="en-US" sz="2400" b="1" dirty="0">
                <a:solidFill>
                  <a:srgbClr val="FFFF00"/>
                </a:solidFill>
              </a:rPr>
              <a:t>Assess appropriate social outlets, “seedy” or “dangerous”; may want to visit neighborhood</a:t>
            </a:r>
          </a:p>
          <a:p>
            <a:pPr>
              <a:buFont typeface="Wingdings" panose="05000000000000000000" pitchFamily="2" charset="2"/>
              <a:buChar char="Ø"/>
            </a:pPr>
            <a:r>
              <a:rPr lang="en-US" sz="2400" b="1" dirty="0">
                <a:solidFill>
                  <a:srgbClr val="FFFF00"/>
                </a:solidFill>
              </a:rPr>
              <a:t>2=neighborhood considered high risk</a:t>
            </a:r>
          </a:p>
          <a:p>
            <a:pPr>
              <a:buFont typeface="Wingdings" panose="05000000000000000000" pitchFamily="2" charset="2"/>
              <a:buChar char="Ø"/>
            </a:pPr>
            <a:r>
              <a:rPr lang="en-US" sz="2400" b="1" dirty="0">
                <a:solidFill>
                  <a:srgbClr val="FFFF00"/>
                </a:solidFill>
              </a:rPr>
              <a:t>1=reputation of “tough” but some supportive outlets</a:t>
            </a:r>
          </a:p>
          <a:p>
            <a:pPr>
              <a:buFont typeface="Wingdings" panose="05000000000000000000" pitchFamily="2" charset="2"/>
              <a:buChar char="Ø"/>
            </a:pPr>
            <a:r>
              <a:rPr lang="en-US" sz="2400" b="1" dirty="0">
                <a:solidFill>
                  <a:srgbClr val="FFFF00"/>
                </a:solidFill>
              </a:rPr>
              <a:t>0=relatively safe and crime-free neighborhood, after school programs</a:t>
            </a:r>
          </a:p>
          <a:p>
            <a:pPr marL="514350" indent="-514350">
              <a:buFont typeface="+mj-lt"/>
              <a:buAutoNum type="arabicPeriod" startAt="14"/>
            </a:pPr>
            <a:endParaRPr lang="en-US" sz="2400" b="1" dirty="0">
              <a:solidFill>
                <a:srgbClr val="FFFF00"/>
              </a:solidFill>
            </a:endParaRPr>
          </a:p>
          <a:p>
            <a:pPr marL="514350" indent="-514350">
              <a:buFont typeface="+mj-lt"/>
              <a:buAutoNum type="arabicPeriod" startAt="14"/>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761116140"/>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5"/>
            </a:pPr>
            <a:r>
              <a:rPr lang="en-US" sz="2400" b="1" dirty="0">
                <a:solidFill>
                  <a:srgbClr val="FFFF00"/>
                </a:solidFill>
              </a:rPr>
              <a:t>Authority Contact</a:t>
            </a:r>
          </a:p>
          <a:p>
            <a:pPr>
              <a:buFont typeface="Wingdings" panose="05000000000000000000" pitchFamily="2" charset="2"/>
              <a:buChar char="ü"/>
            </a:pPr>
            <a:r>
              <a:rPr lang="en-US" sz="2400" b="1" dirty="0">
                <a:solidFill>
                  <a:srgbClr val="FFFF00"/>
                </a:solidFill>
              </a:rPr>
              <a:t>Actual contact with authority figures based on his misbehavior; family, police, fire, security or school personnel</a:t>
            </a:r>
          </a:p>
          <a:p>
            <a:pPr>
              <a:buFont typeface="Wingdings" panose="05000000000000000000" pitchFamily="2" charset="2"/>
              <a:buChar char="ü"/>
            </a:pPr>
            <a:r>
              <a:rPr lang="en-US" sz="2400" b="1" dirty="0">
                <a:solidFill>
                  <a:srgbClr val="FFFF00"/>
                </a:solidFill>
              </a:rPr>
              <a:t>2=repeated contacts with authority figures and repeated problems with school officials</a:t>
            </a:r>
          </a:p>
          <a:p>
            <a:pPr>
              <a:buFont typeface="Wingdings" panose="05000000000000000000" pitchFamily="2" charset="2"/>
              <a:buChar char="ü"/>
            </a:pPr>
            <a:r>
              <a:rPr lang="en-US" sz="2400" b="1" dirty="0">
                <a:solidFill>
                  <a:srgbClr val="FFFF00"/>
                </a:solidFill>
              </a:rPr>
              <a:t>1=some negative involvement for minor incidents, where contact is with persons other than police</a:t>
            </a:r>
          </a:p>
          <a:p>
            <a:pPr>
              <a:buFont typeface="Wingdings" panose="05000000000000000000" pitchFamily="2" charset="2"/>
              <a:buChar char="ü"/>
            </a:pPr>
            <a:r>
              <a:rPr lang="en-US" sz="2400" b="1" dirty="0">
                <a:solidFill>
                  <a:srgbClr val="FFFF00"/>
                </a:solidFill>
              </a:rPr>
              <a:t>0=no contact with authority figures due to antisocial behavior</a:t>
            </a:r>
          </a:p>
          <a:p>
            <a:pPr>
              <a:buFont typeface="Wingdings" panose="05000000000000000000" pitchFamily="2" charset="2"/>
              <a:buChar char="ü"/>
            </a:pPr>
            <a:endParaRPr lang="en-US" sz="2400" b="1" dirty="0">
              <a:solidFill>
                <a:srgbClr val="FFFF00"/>
              </a:solidFill>
            </a:endParaRPr>
          </a:p>
          <a:p>
            <a:pPr marL="514350" indent="-514350">
              <a:buFont typeface="+mj-lt"/>
              <a:buAutoNum type="arabicPeriod" startAt="15"/>
            </a:pPr>
            <a:endParaRPr lang="en-US" sz="2400" b="1" dirty="0">
              <a:solidFill>
                <a:srgbClr val="FFFF00"/>
              </a:solidFill>
            </a:endParaRPr>
          </a:p>
          <a:p>
            <a:pPr marL="514350" indent="-514350">
              <a:buFont typeface="+mj-lt"/>
              <a:buAutoNum type="arabicPeriod" startAt="15"/>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630455751"/>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6"/>
            </a:pPr>
            <a:r>
              <a:rPr lang="en-US" sz="2400" b="1" dirty="0">
                <a:solidFill>
                  <a:srgbClr val="FFFF00"/>
                </a:solidFill>
              </a:rPr>
              <a:t>Antisocial Attitudes</a:t>
            </a:r>
          </a:p>
          <a:p>
            <a:pPr>
              <a:buFont typeface="Wingdings" panose="05000000000000000000" pitchFamily="2" charset="2"/>
              <a:buChar char="ü"/>
            </a:pPr>
            <a:r>
              <a:rPr lang="en-US" sz="2400" b="1" dirty="0">
                <a:solidFill>
                  <a:srgbClr val="FFFF00"/>
                </a:solidFill>
              </a:rPr>
              <a:t>Perception of the world, identify thought processes, attitudes – including toward authority, attributions</a:t>
            </a:r>
          </a:p>
          <a:p>
            <a:pPr>
              <a:buFont typeface="Wingdings" panose="05000000000000000000" pitchFamily="2" charset="2"/>
              <a:buChar char="ü"/>
            </a:pPr>
            <a:r>
              <a:rPr lang="en-US" sz="2400" b="1" dirty="0">
                <a:solidFill>
                  <a:srgbClr val="FFFF00"/>
                </a:solidFill>
              </a:rPr>
              <a:t>2=clearly embraces antisocial attitudes, value of aggression, seen as manipulative, deceptive</a:t>
            </a:r>
          </a:p>
          <a:p>
            <a:pPr>
              <a:buFont typeface="Wingdings" panose="05000000000000000000" pitchFamily="2" charset="2"/>
              <a:buChar char="ü"/>
            </a:pPr>
            <a:r>
              <a:rPr lang="en-US" sz="2400" b="1" dirty="0">
                <a:solidFill>
                  <a:srgbClr val="FFFF00"/>
                </a:solidFill>
              </a:rPr>
              <a:t>1=some evidence of prosocial thinking, however, tendency to revert to antisocial, counterproductive or self-defeating thinking</a:t>
            </a:r>
          </a:p>
          <a:p>
            <a:pPr>
              <a:buFont typeface="Wingdings" panose="05000000000000000000" pitchFamily="2" charset="2"/>
              <a:buChar char="ü"/>
            </a:pPr>
            <a:r>
              <a:rPr lang="en-US" sz="2400" b="1" dirty="0">
                <a:solidFill>
                  <a:srgbClr val="FFFF00"/>
                </a:solidFill>
              </a:rPr>
              <a:t>0=accurate understanding of right and wrong, prosocial identified</a:t>
            </a:r>
          </a:p>
          <a:p>
            <a:pPr marL="514350" indent="-514350">
              <a:buFont typeface="+mj-lt"/>
              <a:buAutoNum type="arabicPeriod" startAt="16"/>
            </a:pPr>
            <a:endParaRPr lang="en-US" sz="2400" b="1" dirty="0">
              <a:solidFill>
                <a:srgbClr val="FFFF00"/>
              </a:solidFill>
            </a:endParaRPr>
          </a:p>
          <a:p>
            <a:pPr marL="0" indent="0">
              <a:buNone/>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274873776"/>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7"/>
            </a:pPr>
            <a:r>
              <a:rPr lang="en-US" sz="2400" b="1" dirty="0">
                <a:solidFill>
                  <a:srgbClr val="FFFF00"/>
                </a:solidFill>
              </a:rPr>
              <a:t>Antisocial Behaviour</a:t>
            </a:r>
          </a:p>
          <a:p>
            <a:pPr>
              <a:buFont typeface="Wingdings" panose="05000000000000000000" pitchFamily="2" charset="2"/>
              <a:buChar char="ü"/>
            </a:pPr>
            <a:r>
              <a:rPr lang="en-US" sz="2400" b="1" dirty="0">
                <a:solidFill>
                  <a:srgbClr val="FFFF00"/>
                </a:solidFill>
              </a:rPr>
              <a:t>Severity of behavior, number of behaviors and context/settings</a:t>
            </a:r>
          </a:p>
          <a:p>
            <a:pPr>
              <a:buFont typeface="Wingdings" panose="05000000000000000000" pitchFamily="2" charset="2"/>
              <a:buChar char="ü"/>
            </a:pPr>
            <a:r>
              <a:rPr lang="en-US" sz="2400" b="1" dirty="0">
                <a:solidFill>
                  <a:srgbClr val="FFFF00"/>
                </a:solidFill>
              </a:rPr>
              <a:t>2=one or more serious antisocial act (e.g., assault, bodily harm) or several antisocial acts across settings or diagnoses of CD and ODD</a:t>
            </a:r>
          </a:p>
          <a:p>
            <a:pPr>
              <a:buFont typeface="Wingdings" panose="05000000000000000000" pitchFamily="2" charset="2"/>
              <a:buChar char="ü"/>
            </a:pPr>
            <a:r>
              <a:rPr lang="en-US" sz="2400" b="1" dirty="0">
                <a:solidFill>
                  <a:srgbClr val="FFFF00"/>
                </a:solidFill>
              </a:rPr>
              <a:t>1=engaging in milder forms of antisocial behavior (e.g., theft, vandalism); occur in one or two settings</a:t>
            </a:r>
          </a:p>
          <a:p>
            <a:pPr>
              <a:buFont typeface="Wingdings" panose="05000000000000000000" pitchFamily="2" charset="2"/>
              <a:buChar char="ü"/>
            </a:pPr>
            <a:r>
              <a:rPr lang="en-US" sz="2400" b="1" dirty="0">
                <a:solidFill>
                  <a:srgbClr val="FFFF00"/>
                </a:solidFill>
              </a:rPr>
              <a:t>0=exhibits no conduct problems that are of concern</a:t>
            </a:r>
          </a:p>
          <a:p>
            <a:pPr marL="0" indent="0">
              <a:buNone/>
            </a:pPr>
            <a:endParaRPr lang="en-US" sz="2400" b="1" dirty="0">
              <a:solidFill>
                <a:srgbClr val="FFFF00"/>
              </a:solidFill>
            </a:endParaRPr>
          </a:p>
          <a:p>
            <a:pPr marL="514350" indent="-514350">
              <a:buFont typeface="+mj-lt"/>
              <a:buAutoNum type="arabicPeriod" startAt="17"/>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524123362"/>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Child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8"/>
            </a:pPr>
            <a:r>
              <a:rPr lang="en-US" sz="2400" b="1" dirty="0">
                <a:solidFill>
                  <a:srgbClr val="FFFF00"/>
                </a:solidFill>
              </a:rPr>
              <a:t>Coping Abilities</a:t>
            </a:r>
          </a:p>
          <a:p>
            <a:pPr>
              <a:buFont typeface="Wingdings" panose="05000000000000000000" pitchFamily="2" charset="2"/>
              <a:buChar char="v"/>
            </a:pPr>
            <a:r>
              <a:rPr lang="en-US" sz="2400" b="1" dirty="0">
                <a:solidFill>
                  <a:srgbClr val="FFFF00"/>
                </a:solidFill>
              </a:rPr>
              <a:t>are coping abilities adequate for current surroundings, self-confidence, self-discipline, positive outlook and sense of control over events</a:t>
            </a:r>
          </a:p>
          <a:p>
            <a:pPr>
              <a:buFont typeface="Wingdings" panose="05000000000000000000" pitchFamily="2" charset="2"/>
              <a:buChar char="v"/>
            </a:pPr>
            <a:r>
              <a:rPr lang="en-US" sz="2400" b="1" dirty="0">
                <a:solidFill>
                  <a:srgbClr val="FFFF00"/>
                </a:solidFill>
              </a:rPr>
              <a:t>2=unable to cope with most dimensions in various dimensions</a:t>
            </a:r>
          </a:p>
          <a:p>
            <a:pPr>
              <a:buFont typeface="Wingdings" panose="05000000000000000000" pitchFamily="2" charset="2"/>
              <a:buChar char="v"/>
            </a:pPr>
            <a:r>
              <a:rPr lang="en-US" sz="2400" b="1" dirty="0">
                <a:solidFill>
                  <a:srgbClr val="FFFF00"/>
                </a:solidFill>
              </a:rPr>
              <a:t>1=able to perform tasks without too much difficulties, some signs of depressive symptoms</a:t>
            </a:r>
          </a:p>
          <a:p>
            <a:pPr>
              <a:buFont typeface="Wingdings" panose="05000000000000000000" pitchFamily="2" charset="2"/>
              <a:buChar char="v"/>
            </a:pPr>
            <a:r>
              <a:rPr lang="en-US" sz="2400" b="1" dirty="0">
                <a:solidFill>
                  <a:srgbClr val="FFFF00"/>
                </a:solidFill>
              </a:rPr>
              <a:t>0=regardless of life circumstances, able to adapt well  </a:t>
            </a:r>
          </a:p>
          <a:p>
            <a:pPr marL="514350" indent="-514350">
              <a:buFont typeface="+mj-lt"/>
              <a:buAutoNum type="arabicPeriod" startAt="18"/>
            </a:pPr>
            <a:endParaRPr lang="en-US" sz="2400" b="1" dirty="0">
              <a:solidFill>
                <a:srgbClr val="FFFF00"/>
              </a:solidFill>
            </a:endParaRPr>
          </a:p>
          <a:p>
            <a:pPr marL="514350" indent="-514350">
              <a:buFont typeface="+mj-lt"/>
              <a:buAutoNum type="arabicPeriod" startAt="18"/>
            </a:pPr>
            <a:endParaRPr lang="en-US" sz="2400"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255150461"/>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Responsivity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19"/>
            </a:pPr>
            <a:r>
              <a:rPr lang="en-US" sz="2400" b="1" dirty="0">
                <a:solidFill>
                  <a:srgbClr val="FFFF00"/>
                </a:solidFill>
              </a:rPr>
              <a:t>Family Responsivity</a:t>
            </a:r>
          </a:p>
          <a:p>
            <a:pPr>
              <a:buFont typeface="Wingdings" panose="05000000000000000000" pitchFamily="2" charset="2"/>
              <a:buChar char="ü"/>
            </a:pPr>
            <a:r>
              <a:rPr lang="en-US" sz="2400" b="1" dirty="0">
                <a:solidFill>
                  <a:srgbClr val="FFFF00"/>
                </a:solidFill>
              </a:rPr>
              <a:t>Motivation to participate in treatment</a:t>
            </a:r>
          </a:p>
          <a:p>
            <a:pPr>
              <a:buFont typeface="Wingdings" panose="05000000000000000000" pitchFamily="2" charset="2"/>
              <a:buChar char="ü"/>
            </a:pPr>
            <a:r>
              <a:rPr lang="en-US" sz="2400" b="1" dirty="0">
                <a:solidFill>
                  <a:srgbClr val="FFFF00"/>
                </a:solidFill>
              </a:rPr>
              <a:t>2=reserved for families where there is a clear indication that parents are reluctant to engage in treatment; not likely to follow through, minimize problems faced by child</a:t>
            </a:r>
          </a:p>
          <a:p>
            <a:pPr>
              <a:buFont typeface="Wingdings" panose="05000000000000000000" pitchFamily="2" charset="2"/>
              <a:buChar char="ü"/>
            </a:pPr>
            <a:r>
              <a:rPr lang="en-US" sz="2400" b="1" dirty="0">
                <a:solidFill>
                  <a:srgbClr val="FFFF00"/>
                </a:solidFill>
              </a:rPr>
              <a:t>1=some resistance to treatment, can be difficult to engage, guarded, inconsistent</a:t>
            </a:r>
          </a:p>
          <a:p>
            <a:pPr>
              <a:buFont typeface="Wingdings" panose="05000000000000000000" pitchFamily="2" charset="2"/>
              <a:buChar char="ü"/>
            </a:pPr>
            <a:r>
              <a:rPr lang="en-US" sz="2400" b="1" dirty="0">
                <a:solidFill>
                  <a:srgbClr val="FFFF00"/>
                </a:solidFill>
              </a:rPr>
              <a:t>0=able to work collaboratively, make necessary effort to modify behavior</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2480002041"/>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74638"/>
            <a:ext cx="9258300" cy="639762"/>
          </a:xfrm>
        </p:spPr>
        <p:txBody>
          <a:bodyPr/>
          <a:lstStyle/>
          <a:p>
            <a:r>
              <a:rPr lang="en-US" dirty="0">
                <a:solidFill>
                  <a:srgbClr val="FFFF00"/>
                </a:solidFill>
              </a:rPr>
              <a:t>Responsivity Items</a:t>
            </a:r>
          </a:p>
        </p:txBody>
      </p:sp>
      <p:sp>
        <p:nvSpPr>
          <p:cNvPr id="3" name="Content Placeholder 2"/>
          <p:cNvSpPr>
            <a:spLocks noGrp="1"/>
          </p:cNvSpPr>
          <p:nvPr>
            <p:ph idx="1"/>
          </p:nvPr>
        </p:nvSpPr>
        <p:spPr>
          <a:xfrm>
            <a:off x="495300" y="914400"/>
            <a:ext cx="9258300" cy="4525963"/>
          </a:xfrm>
        </p:spPr>
        <p:txBody>
          <a:bodyPr/>
          <a:lstStyle/>
          <a:p>
            <a:pPr marL="514350" indent="-514350">
              <a:buFont typeface="+mj-lt"/>
              <a:buAutoNum type="arabicPeriod" startAt="20"/>
            </a:pPr>
            <a:r>
              <a:rPr lang="en-US" sz="2400" b="1" dirty="0">
                <a:solidFill>
                  <a:srgbClr val="FFFF00"/>
                </a:solidFill>
              </a:rPr>
              <a:t>Child Responsivity</a:t>
            </a:r>
          </a:p>
          <a:p>
            <a:pPr>
              <a:buFont typeface="Wingdings" panose="05000000000000000000" pitchFamily="2" charset="2"/>
              <a:buChar char="ü"/>
            </a:pPr>
            <a:r>
              <a:rPr lang="en-US" sz="2400" b="1" dirty="0">
                <a:solidFill>
                  <a:srgbClr val="FFFF00"/>
                </a:solidFill>
              </a:rPr>
              <a:t>Child’s motivation levels</a:t>
            </a:r>
          </a:p>
          <a:p>
            <a:pPr>
              <a:buFont typeface="Wingdings" panose="05000000000000000000" pitchFamily="2" charset="2"/>
              <a:buChar char="ü"/>
            </a:pPr>
            <a:r>
              <a:rPr lang="en-US" sz="2400" b="1" dirty="0">
                <a:solidFill>
                  <a:srgbClr val="FFFF00"/>
                </a:solidFill>
              </a:rPr>
              <a:t>2=clearly opposed to reasonable interventions, difficult to engage, uninterested, uncooperative</a:t>
            </a:r>
          </a:p>
          <a:p>
            <a:pPr>
              <a:buFont typeface="Wingdings" panose="05000000000000000000" pitchFamily="2" charset="2"/>
              <a:buChar char="ü"/>
            </a:pPr>
            <a:r>
              <a:rPr lang="en-US" sz="2400" b="1" dirty="0">
                <a:solidFill>
                  <a:srgbClr val="FFFF00"/>
                </a:solidFill>
              </a:rPr>
              <a:t>1=guarded or resistant, but able, at least minimally, to participate in treatment</a:t>
            </a:r>
          </a:p>
          <a:p>
            <a:pPr>
              <a:buFont typeface="Wingdings" panose="05000000000000000000" pitchFamily="2" charset="2"/>
              <a:buChar char="ü"/>
            </a:pPr>
            <a:r>
              <a:rPr lang="en-US" sz="2400" b="1" dirty="0">
                <a:solidFill>
                  <a:srgbClr val="FFFF00"/>
                </a:solidFill>
              </a:rPr>
              <a:t>0=clearly responsive to treatment and interested in changing behavior</a:t>
            </a: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173803852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Overall Clinical Judgment</a:t>
            </a:r>
          </a:p>
        </p:txBody>
      </p:sp>
      <p:sp>
        <p:nvSpPr>
          <p:cNvPr id="3" name="Content Placeholder 2"/>
          <p:cNvSpPr>
            <a:spLocks noGrp="1"/>
          </p:cNvSpPr>
          <p:nvPr>
            <p:ph idx="1"/>
          </p:nvPr>
        </p:nvSpPr>
        <p:spPr>
          <a:xfrm>
            <a:off x="495300" y="1447800"/>
            <a:ext cx="9258300" cy="4525963"/>
          </a:xfrm>
        </p:spPr>
        <p:txBody>
          <a:bodyPr/>
          <a:lstStyle/>
          <a:p>
            <a:pPr marL="514350" indent="-514350">
              <a:buAutoNum type="arabicPeriod"/>
            </a:pPr>
            <a:r>
              <a:rPr lang="en-US" b="1" dirty="0">
                <a:solidFill>
                  <a:srgbClr val="FFFF00"/>
                </a:solidFill>
              </a:rPr>
              <a:t>Low, moderate or high</a:t>
            </a:r>
          </a:p>
          <a:p>
            <a:pPr marL="514350" indent="-514350">
              <a:buAutoNum type="arabicPeriod"/>
            </a:pPr>
            <a:r>
              <a:rPr lang="en-US" b="1" dirty="0">
                <a:solidFill>
                  <a:srgbClr val="FFFF00"/>
                </a:solidFill>
              </a:rPr>
              <a:t>Total score not as important – may be instance when a low scoring child is deemed “high risk”</a:t>
            </a:r>
          </a:p>
          <a:p>
            <a:pPr marL="514350" indent="-514350">
              <a:buAutoNum type="arabicPeriod"/>
            </a:pPr>
            <a:r>
              <a:rPr lang="en-US" b="1" dirty="0">
                <a:solidFill>
                  <a:srgbClr val="FFFF00"/>
                </a:solidFill>
              </a:rPr>
              <a:t>Generally, speaking a child coded with a higher score is more likely to present a higher risk</a:t>
            </a:r>
          </a:p>
          <a:p>
            <a:pPr marL="514350" indent="-514350">
              <a:buAutoNum type="arabicPeriod"/>
            </a:pPr>
            <a:r>
              <a:rPr lang="en-US" b="1" dirty="0">
                <a:solidFill>
                  <a:srgbClr val="FFFF00"/>
                </a:solidFill>
              </a:rPr>
              <a:t>Critical items</a:t>
            </a:r>
          </a:p>
          <a:p>
            <a:pPr marL="914400" lvl="1" indent="-514350">
              <a:buAutoNum type="arabicPeriod"/>
            </a:pPr>
            <a:r>
              <a:rPr lang="en-US" b="1" dirty="0">
                <a:solidFill>
                  <a:srgbClr val="FFFF00"/>
                </a:solidFill>
              </a:rPr>
              <a:t>Distinctively important to child’s risk – idiographic in nature</a:t>
            </a:r>
          </a:p>
          <a:p>
            <a:pPr marL="514350" indent="-514350">
              <a:buAutoNum type="arabicPeriod"/>
            </a:pPr>
            <a:endParaRPr lang="en-US" b="1" dirty="0">
              <a:solidFill>
                <a:srgbClr val="FFFF00"/>
              </a:solidFill>
            </a:endParaRPr>
          </a:p>
        </p:txBody>
      </p:sp>
      <p:sp>
        <p:nvSpPr>
          <p:cNvPr id="4" name="Footer Placeholder 3"/>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3079794934"/>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0418DF3-471A-2F4B-51DF-39D089D4C503}"/>
              </a:ext>
            </a:extLst>
          </p:cNvPr>
          <p:cNvSpPr>
            <a:spLocks noGrp="1"/>
          </p:cNvSpPr>
          <p:nvPr>
            <p:ph idx="1"/>
          </p:nvPr>
        </p:nvSpPr>
        <p:spPr/>
        <p:txBody>
          <a:bodyPr/>
          <a:lstStyle/>
          <a:p>
            <a:pPr marL="0" indent="0" algn="ctr">
              <a:buNone/>
            </a:pPr>
            <a:r>
              <a:rPr lang="en-US" b="1" dirty="0">
                <a:solidFill>
                  <a:srgbClr val="FFFF00"/>
                </a:solidFill>
              </a:rPr>
              <a:t>THANK YOU!</a:t>
            </a:r>
          </a:p>
          <a:p>
            <a:pPr marL="0" indent="0" algn="ctr">
              <a:buNone/>
            </a:pPr>
            <a:r>
              <a:rPr lang="en-US" b="1" dirty="0">
                <a:solidFill>
                  <a:srgbClr val="FFFF00"/>
                </a:solidFill>
              </a:rPr>
              <a:t>kostas@drforensic.com</a:t>
            </a:r>
          </a:p>
        </p:txBody>
      </p:sp>
      <p:sp>
        <p:nvSpPr>
          <p:cNvPr id="4" name="Footer Placeholder 3">
            <a:extLst>
              <a:ext uri="{FF2B5EF4-FFF2-40B4-BE49-F238E27FC236}">
                <a16:creationId xmlns:a16="http://schemas.microsoft.com/office/drawing/2014/main" id="{8FAC31D7-33BB-1F2B-06E1-07B743C1FC5F}"/>
              </a:ext>
            </a:extLst>
          </p:cNvPr>
          <p:cNvSpPr>
            <a:spLocks noGrp="1"/>
          </p:cNvSpPr>
          <p:nvPr>
            <p:ph type="ftr" sz="quarter" idx="12"/>
          </p:nvPr>
        </p:nvSpPr>
        <p:spPr/>
        <p:txBody>
          <a:bodyPr/>
          <a:lstStyle/>
          <a:p>
            <a:pPr>
              <a:defRPr/>
            </a:pPr>
            <a:r>
              <a:rPr lang="en-US" dirty="0"/>
              <a:t>Nassau County, BOCES 9/23/22 &amp; 10/13/22</a:t>
            </a:r>
          </a:p>
        </p:txBody>
      </p:sp>
    </p:spTree>
    <p:extLst>
      <p:ext uri="{BB962C8B-B14F-4D97-AF65-F5344CB8AC3E}">
        <p14:creationId xmlns:p14="http://schemas.microsoft.com/office/powerpoint/2010/main" val="613751329"/>
      </p:ext>
    </p:extLst>
  </p:cSld>
  <p:clrMapOvr>
    <a:masterClrMapping/>
  </p:clrMapOvr>
</p:sld>
</file>

<file path=ppt/theme/theme1.xml><?xml version="1.0" encoding="utf-8"?>
<a:theme xmlns:a="http://schemas.openxmlformats.org/drawingml/2006/main" name="Stream">
  <a:themeElements>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fontScheme name="BlackTie">
      <a:maj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aramond"/>
        <a:ea typeface=""/>
        <a:cs typeface=""/>
        <a:font script="Grek" typeface="Constantia"/>
        <a:font script="Cyrl" typeface="Constantia"/>
        <a:font script="Jpan" typeface="ＭＳ Ｐ明朝"/>
        <a:font script="Hang" typeface="궁서"/>
        <a:font script="Hans" typeface="仿宋"/>
        <a:font script="Hant" typeface="標楷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hlink"/>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FF00"/>
            </a:solidFill>
            <a:effectLst>
              <a:outerShdw blurRad="38100" dist="38100" dir="2700000" algn="tl">
                <a:srgbClr val="000000">
                  <a:alpha val="43137"/>
                </a:srgbClr>
              </a:outerShdw>
            </a:effectLst>
            <a:latin typeface="Garamond" pitchFamily="18" charset="0"/>
          </a:defRPr>
        </a:defPPr>
      </a:lstStyle>
    </a:spDef>
    <a:lnDef>
      <a:spPr bwMode="auto">
        <a:xfrm>
          <a:off x="0" y="0"/>
          <a:ext cx="1" cy="1"/>
        </a:xfrm>
        <a:custGeom>
          <a:avLst/>
          <a:gdLst/>
          <a:ahLst/>
          <a:cxnLst/>
          <a:rect l="0" t="0" r="0" b="0"/>
          <a:pathLst/>
        </a:custGeom>
        <a:noFill/>
        <a:ln w="9525" cap="flat" cmpd="sng" algn="ctr">
          <a:solidFill>
            <a:schemeClr val="hlink"/>
          </a:solidFill>
          <a:prstDash val="solid"/>
          <a:round/>
          <a:headEnd type="none" w="sm" len="sm"/>
          <a:tailEnd type="none" w="sm" len="sm"/>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smtClean="0">
            <a:ln>
              <a:noFill/>
            </a:ln>
            <a:solidFill>
              <a:srgbClr val="FFFF00"/>
            </a:solidFill>
            <a:effectLst>
              <a:outerShdw blurRad="38100" dist="38100" dir="2700000" algn="tl">
                <a:srgbClr val="000000">
                  <a:alpha val="43137"/>
                </a:srgbClr>
              </a:outerShdw>
            </a:effectLst>
            <a:latin typeface="Garamond" pitchFamily="18" charset="0"/>
          </a:defRPr>
        </a:defPPr>
      </a:lstStyle>
    </a:lnDef>
  </a:objectDefaults>
  <a:extraClrSchemeLst>
    <a:extraClrScheme>
      <a:clrScheme name="Stream 1">
        <a:dk1>
          <a:srgbClr val="000514"/>
        </a:dk1>
        <a:lt1>
          <a:srgbClr val="FFFFFF"/>
        </a:lt1>
        <a:dk2>
          <a:srgbClr val="003399"/>
        </a:dk2>
        <a:lt2>
          <a:srgbClr val="E5E5FF"/>
        </a:lt2>
        <a:accent1>
          <a:srgbClr val="0099CC"/>
        </a:accent1>
        <a:accent2>
          <a:srgbClr val="A886E0"/>
        </a:accent2>
        <a:accent3>
          <a:srgbClr val="AAADCA"/>
        </a:accent3>
        <a:accent4>
          <a:srgbClr val="DADADA"/>
        </a:accent4>
        <a:accent5>
          <a:srgbClr val="AACAE2"/>
        </a:accent5>
        <a:accent6>
          <a:srgbClr val="9879CB"/>
        </a:accent6>
        <a:hlink>
          <a:srgbClr val="FFCC00"/>
        </a:hlink>
        <a:folHlink>
          <a:srgbClr val="FFFFCC"/>
        </a:folHlink>
      </a:clrScheme>
      <a:clrMap bg1="dk2" tx1="lt1" bg2="dk1" tx2="lt2" accent1="accent1" accent2="accent2" accent3="accent3" accent4="accent4" accent5="accent5" accent6="accent6" hlink="hlink" folHlink="folHlink"/>
    </a:extraClrScheme>
    <a:extraClrScheme>
      <a:clrScheme name="Stream 2">
        <a:dk1>
          <a:srgbClr val="3E3E5C"/>
        </a:dk1>
        <a:lt1>
          <a:srgbClr val="FFFFFF"/>
        </a:lt1>
        <a:dk2>
          <a:srgbClr val="666699"/>
        </a:dk2>
        <a:lt2>
          <a:srgbClr val="DFDFE9"/>
        </a:lt2>
        <a:accent1>
          <a:srgbClr val="CC66FF"/>
        </a:accent1>
        <a:accent2>
          <a:srgbClr val="679ACD"/>
        </a:accent2>
        <a:accent3>
          <a:srgbClr val="B8B8CA"/>
        </a:accent3>
        <a:accent4>
          <a:srgbClr val="DADADA"/>
        </a:accent4>
        <a:accent5>
          <a:srgbClr val="E2B8FF"/>
        </a:accent5>
        <a:accent6>
          <a:srgbClr val="5D8BBA"/>
        </a:accent6>
        <a:hlink>
          <a:srgbClr val="CCECFF"/>
        </a:hlink>
        <a:folHlink>
          <a:srgbClr val="CCCCFF"/>
        </a:folHlink>
      </a:clrScheme>
      <a:clrMap bg1="dk2" tx1="lt1" bg2="dk1" tx2="lt2" accent1="accent1" accent2="accent2" accent3="accent3" accent4="accent4" accent5="accent5" accent6="accent6" hlink="hlink" folHlink="folHlink"/>
    </a:extraClrScheme>
    <a:extraClrScheme>
      <a:clrScheme name="Stream 3">
        <a:dk1>
          <a:srgbClr val="2A5400"/>
        </a:dk1>
        <a:lt1>
          <a:srgbClr val="FFFFFF"/>
        </a:lt1>
        <a:dk2>
          <a:srgbClr val="4A9400"/>
        </a:dk2>
        <a:lt2>
          <a:srgbClr val="BAE8BA"/>
        </a:lt2>
        <a:accent1>
          <a:srgbClr val="33CC33"/>
        </a:accent1>
        <a:accent2>
          <a:srgbClr val="99CC00"/>
        </a:accent2>
        <a:accent3>
          <a:srgbClr val="B1C8AA"/>
        </a:accent3>
        <a:accent4>
          <a:srgbClr val="DADADA"/>
        </a:accent4>
        <a:accent5>
          <a:srgbClr val="ADE2AD"/>
        </a:accent5>
        <a:accent6>
          <a:srgbClr val="8AB900"/>
        </a:accent6>
        <a:hlink>
          <a:srgbClr val="99FF33"/>
        </a:hlink>
        <a:folHlink>
          <a:srgbClr val="FFFF99"/>
        </a:folHlink>
      </a:clrScheme>
      <a:clrMap bg1="dk2" tx1="lt1" bg2="dk1" tx2="lt2" accent1="accent1" accent2="accent2" accent3="accent3" accent4="accent4" accent5="accent5" accent6="accent6" hlink="hlink" folHlink="folHlink"/>
    </a:extraClrScheme>
    <a:extraClrScheme>
      <a:clrScheme name="Stream 4">
        <a:dk1>
          <a:srgbClr val="000000"/>
        </a:dk1>
        <a:lt1>
          <a:srgbClr val="FFFFFF"/>
        </a:lt1>
        <a:dk2>
          <a:srgbClr val="51596D"/>
        </a:dk2>
        <a:lt2>
          <a:srgbClr val="DDDDDD"/>
        </a:lt2>
        <a:accent1>
          <a:srgbClr val="787E8A"/>
        </a:accent1>
        <a:accent2>
          <a:srgbClr val="339966"/>
        </a:accent2>
        <a:accent3>
          <a:srgbClr val="B3B5BA"/>
        </a:accent3>
        <a:accent4>
          <a:srgbClr val="DADADA"/>
        </a:accent4>
        <a:accent5>
          <a:srgbClr val="BEC0C4"/>
        </a:accent5>
        <a:accent6>
          <a:srgbClr val="2D8A5C"/>
        </a:accent6>
        <a:hlink>
          <a:srgbClr val="00FFFF"/>
        </a:hlink>
        <a:folHlink>
          <a:srgbClr val="74B6D0"/>
        </a:folHlink>
      </a:clrScheme>
      <a:clrMap bg1="dk2" tx1="lt1" bg2="dk1" tx2="lt2" accent1="accent1" accent2="accent2" accent3="accent3" accent4="accent4" accent5="accent5" accent6="accent6" hlink="hlink" folHlink="folHlink"/>
    </a:extraClrScheme>
    <a:extraClrScheme>
      <a:clrScheme name="Stream 5">
        <a:dk1>
          <a:srgbClr val="5C1F00"/>
        </a:dk1>
        <a:lt1>
          <a:srgbClr val="FFFFFF"/>
        </a:lt1>
        <a:dk2>
          <a:srgbClr val="8C0000"/>
        </a:dk2>
        <a:lt2>
          <a:srgbClr val="DFD293"/>
        </a:lt2>
        <a:accent1>
          <a:srgbClr val="FF6845"/>
        </a:accent1>
        <a:accent2>
          <a:srgbClr val="BE7960"/>
        </a:accent2>
        <a:accent3>
          <a:srgbClr val="C5AAAA"/>
        </a:accent3>
        <a:accent4>
          <a:srgbClr val="DADADA"/>
        </a:accent4>
        <a:accent5>
          <a:srgbClr val="FFB9B0"/>
        </a:accent5>
        <a:accent6>
          <a:srgbClr val="AC6D56"/>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Stream 6">
        <a:dk1>
          <a:srgbClr val="5E4444"/>
        </a:dk1>
        <a:lt1>
          <a:srgbClr val="F7F3F3"/>
        </a:lt1>
        <a:dk2>
          <a:srgbClr val="8A6362"/>
        </a:dk2>
        <a:lt2>
          <a:srgbClr val="D8C1BA"/>
        </a:lt2>
        <a:accent1>
          <a:srgbClr val="CC6600"/>
        </a:accent1>
        <a:accent2>
          <a:srgbClr val="C16059"/>
        </a:accent2>
        <a:accent3>
          <a:srgbClr val="C4B7B7"/>
        </a:accent3>
        <a:accent4>
          <a:srgbClr val="D3D0D0"/>
        </a:accent4>
        <a:accent5>
          <a:srgbClr val="E2B8AA"/>
        </a:accent5>
        <a:accent6>
          <a:srgbClr val="AF5650"/>
        </a:accent6>
        <a:hlink>
          <a:srgbClr val="FFCC00"/>
        </a:hlink>
        <a:folHlink>
          <a:srgbClr val="CBB557"/>
        </a:folHlink>
      </a:clrScheme>
      <a:clrMap bg1="dk2" tx1="lt1" bg2="dk1" tx2="lt2" accent1="accent1" accent2="accent2" accent3="accent3" accent4="accent4" accent5="accent5" accent6="accent6" hlink="hlink" folHlink="folHlink"/>
    </a:extraClrScheme>
    <a:extraClrScheme>
      <a:clrScheme name="Stream 7">
        <a:dk1>
          <a:srgbClr val="7F6737"/>
        </a:dk1>
        <a:lt1>
          <a:srgbClr val="FFFFFF"/>
        </a:lt1>
        <a:dk2>
          <a:srgbClr val="BFA673"/>
        </a:dk2>
        <a:lt2>
          <a:srgbClr val="E6E3AA"/>
        </a:lt2>
        <a:accent1>
          <a:srgbClr val="FFCC00"/>
        </a:accent1>
        <a:accent2>
          <a:srgbClr val="808000"/>
        </a:accent2>
        <a:accent3>
          <a:srgbClr val="DCD0BC"/>
        </a:accent3>
        <a:accent4>
          <a:srgbClr val="DADADA"/>
        </a:accent4>
        <a:accent5>
          <a:srgbClr val="FFE2AA"/>
        </a:accent5>
        <a:accent6>
          <a:srgbClr val="737300"/>
        </a:accent6>
        <a:hlink>
          <a:srgbClr val="784700"/>
        </a:hlink>
        <a:folHlink>
          <a:srgbClr val="9A7200"/>
        </a:folHlink>
      </a:clrScheme>
      <a:clrMap bg1="dk2" tx1="lt1" bg2="dk1" tx2="lt2" accent1="accent1" accent2="accent2" accent3="accent3" accent4="accent4" accent5="accent5" accent6="accent6" hlink="hlink" folHlink="folHlink"/>
    </a:extraClrScheme>
    <a:extraClrScheme>
      <a:clrScheme name="Stream 8">
        <a:dk1>
          <a:srgbClr val="4B2500"/>
        </a:dk1>
        <a:lt1>
          <a:srgbClr val="F9F0D3"/>
        </a:lt1>
        <a:dk2>
          <a:srgbClr val="A69564"/>
        </a:dk2>
        <a:lt2>
          <a:srgbClr val="EFDEAF"/>
        </a:lt2>
        <a:accent1>
          <a:srgbClr val="FFFFE3"/>
        </a:accent1>
        <a:accent2>
          <a:srgbClr val="BFBFA7"/>
        </a:accent2>
        <a:accent3>
          <a:srgbClr val="FBF6E6"/>
        </a:accent3>
        <a:accent4>
          <a:srgbClr val="3F1E00"/>
        </a:accent4>
        <a:accent5>
          <a:srgbClr val="FFFFEF"/>
        </a:accent5>
        <a:accent6>
          <a:srgbClr val="ADAD97"/>
        </a:accent6>
        <a:hlink>
          <a:srgbClr val="7B6D47"/>
        </a:hlink>
        <a:folHlink>
          <a:srgbClr val="A99D2F"/>
        </a:folHlink>
      </a:clrScheme>
      <a:clrMap bg1="lt1" tx1="dk1" bg2="lt2" tx2="dk2" accent1="accent1" accent2="accent2" accent3="accent3" accent4="accent4" accent5="accent5" accent6="accent6" hlink="hlink" folHlink="folHlink"/>
    </a:extraClrScheme>
    <a:extraClrScheme>
      <a:clrScheme name="Stream 9">
        <a:dk1>
          <a:srgbClr val="000000"/>
        </a:dk1>
        <a:lt1>
          <a:srgbClr val="FFFFFF"/>
        </a:lt1>
        <a:dk2>
          <a:srgbClr val="000000"/>
        </a:dk2>
        <a:lt2>
          <a:srgbClr val="808080"/>
        </a:lt2>
        <a:accent1>
          <a:srgbClr val="CCECFF"/>
        </a:accent1>
        <a:accent2>
          <a:srgbClr val="333399"/>
        </a:accent2>
        <a:accent3>
          <a:srgbClr val="FFFFFF"/>
        </a:accent3>
        <a:accent4>
          <a:srgbClr val="000000"/>
        </a:accent4>
        <a:accent5>
          <a:srgbClr val="E2F4FF"/>
        </a:accent5>
        <a:accent6>
          <a:srgbClr val="2D2D8A"/>
        </a:accent6>
        <a:hlink>
          <a:srgbClr val="6600FF"/>
        </a:hlink>
        <a:folHlink>
          <a:srgbClr val="0099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15937</TotalTime>
  <Words>15107</Words>
  <Application>Microsoft Office PowerPoint</Application>
  <PresentationFormat>35mm Slides</PresentationFormat>
  <Paragraphs>1534</Paragraphs>
  <Slides>227</Slides>
  <Notes>68</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227</vt:i4>
      </vt:variant>
    </vt:vector>
  </HeadingPairs>
  <TitlesOfParts>
    <vt:vector size="238" baseType="lpstr">
      <vt:lpstr>Arial</vt:lpstr>
      <vt:lpstr>Bookman Old Style</vt:lpstr>
      <vt:lpstr>Garamond</vt:lpstr>
      <vt:lpstr>Lucida Sans Unicode</vt:lpstr>
      <vt:lpstr>Symbol</vt:lpstr>
      <vt:lpstr>Times</vt:lpstr>
      <vt:lpstr>Times New Roman</vt:lpstr>
      <vt:lpstr>Webdings</vt:lpstr>
      <vt:lpstr>Wingdings</vt:lpstr>
      <vt:lpstr>Wingdings 3</vt:lpstr>
      <vt:lpstr>Stream</vt:lpstr>
      <vt:lpstr>Threat Assessment and Management in K-12 Settings Nassau County BOCES September 23rd and October 13th, 2022</vt:lpstr>
      <vt:lpstr>Outline of Presentation</vt:lpstr>
      <vt:lpstr>PowerPoint Presentation</vt:lpstr>
      <vt:lpstr>National Institute of Justice • Strengthen Science • Advance Justice August 2022 NCJ 305045</vt:lpstr>
      <vt:lpstr>New Jersey</vt:lpstr>
      <vt:lpstr>Which states require in-school threat assessment teams? </vt:lpstr>
      <vt:lpstr>New York,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PROTECTING AMERICA’S SCHOOLS: A U.S. SECRET SERVICE ANALYSIS OF TARGETED SCHOOL VIOLENCE (2019) U.S. Department of Homeland Security UNITED STATES SECRET SERVICE National Threat Assessment Center</vt:lpstr>
      <vt:lpstr>PowerPoint Presentation</vt:lpstr>
      <vt:lpstr>PowerPoint Presentation</vt:lpstr>
      <vt:lpstr>PowerPoint Presentation</vt:lpstr>
      <vt:lpstr>PowerPoint Presentation</vt:lpstr>
      <vt:lpstr>PowerPoint Presentation</vt:lpstr>
      <vt:lpstr>School Settings School Shooters, O’Toole, 2000</vt:lpstr>
      <vt:lpstr>Affective and Predatory Modes of Violence</vt:lpstr>
      <vt:lpstr>What is violence? </vt:lpstr>
      <vt:lpstr>Affective &amp; Predatory Modes of Violence</vt:lpstr>
      <vt:lpstr>Affective and Predatory (continued)</vt:lpstr>
      <vt:lpstr>Categorizing Aggressive Acts </vt:lpstr>
      <vt:lpstr>Biopsychosocial Factors Associated with Violence among Juveniles</vt:lpstr>
      <vt:lpstr>Key #1</vt:lpstr>
      <vt:lpstr>Key #2</vt:lpstr>
      <vt:lpstr>Key #3</vt:lpstr>
      <vt:lpstr>Key #4</vt:lpstr>
      <vt:lpstr>Key #5</vt:lpstr>
      <vt:lpstr>PowerPoint Presentation</vt:lpstr>
      <vt:lpstr>Relevant Diagnoses</vt:lpstr>
      <vt:lpstr>Psychological Individual Correlates of Violence </vt:lpstr>
      <vt:lpstr>Sociological Correlates of Violence </vt:lpstr>
      <vt:lpstr>Biological Correlates of Violence</vt:lpstr>
      <vt:lpstr>Executive Functioning Deficits</vt:lpstr>
      <vt:lpstr>Pathways of Juvenile Offending</vt:lpstr>
      <vt:lpstr>     Differences and Similarities  between Threat and Risk Assessment</vt:lpstr>
      <vt:lpstr>Threat Assessment, Goodrum et al., 2018</vt:lpstr>
      <vt:lpstr>Risk Assessment, Goodrum et al., 2018</vt:lpstr>
      <vt:lpstr>Risk v. Threat  Assessment (Meloy, et al., 2011)</vt:lpstr>
      <vt:lpstr>Risk v. Threat  Assessment (Meloy, et al., 2011)</vt:lpstr>
      <vt:lpstr>Differences between TA and RA</vt:lpstr>
      <vt:lpstr>Threat Assessment Model</vt:lpstr>
      <vt:lpstr>Threat Assessment Model</vt:lpstr>
      <vt:lpstr>Threat Assessment Model</vt:lpstr>
      <vt:lpstr>Threat Assessment Model</vt:lpstr>
      <vt:lpstr>Implication for Threat Assessment, (Vossekuil, Fein and Berglund, 2015)</vt:lpstr>
      <vt:lpstr>Implication for Threat Assessment, (Vossekuil, Fein and Berglund, 2015)</vt:lpstr>
      <vt:lpstr>What are vulnerabilities within threat assessment?</vt:lpstr>
      <vt:lpstr>Confirmatory Bias—how we seek to protect our beliefs</vt:lpstr>
      <vt:lpstr>Additional Biases</vt:lpstr>
      <vt:lpstr>The low base rate dilemma</vt:lpstr>
      <vt:lpstr>Dynamic Factors for  Targeted Violence</vt:lpstr>
      <vt:lpstr>Warning Behaviors (Meloy, Hoffmann, Guldimann &amp; James,  BS&amp;L, 2012; 30:256-279</vt:lpstr>
      <vt:lpstr>Warning Behaviors</vt:lpstr>
      <vt:lpstr>Pathway warning behavior </vt:lpstr>
      <vt:lpstr>Pathway to Targeted or Intended Violence</vt:lpstr>
      <vt:lpstr>Grievance</vt:lpstr>
      <vt:lpstr>Fixation warning behavior </vt:lpstr>
      <vt:lpstr>Identification warning behavior </vt:lpstr>
      <vt:lpstr>Characteristics of Identification Meloy, Mohandie, Knoll &amp; Hoffman, 2015</vt:lpstr>
      <vt:lpstr>Weapon Access and Background</vt:lpstr>
      <vt:lpstr>Weapon Access and Background</vt:lpstr>
      <vt:lpstr>Novel aggression warning behavior</vt:lpstr>
      <vt:lpstr>Elliot Rodger, July 2011 Novel Aggression Possible</vt:lpstr>
      <vt:lpstr>PowerPoint Presentation</vt:lpstr>
      <vt:lpstr>Energy burst warning behavior</vt:lpstr>
      <vt:lpstr>Energy Burst Warning Behavior,  January 7-8, 2011</vt:lpstr>
      <vt:lpstr>Energy Burst (cont’d)</vt:lpstr>
      <vt:lpstr>Energy Burst (cont.)</vt:lpstr>
      <vt:lpstr>Leakage warning behavior</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 (Hendrix, et al., 2022)</vt:lpstr>
      <vt:lpstr>Leakage Warning Behaviors</vt:lpstr>
      <vt:lpstr>Leakage Warning Behaviors</vt:lpstr>
      <vt:lpstr>Lankford, 2019</vt:lpstr>
      <vt:lpstr>Lankford, 2019</vt:lpstr>
      <vt:lpstr>Leakage and Reports to LE Lankford, 2019</vt:lpstr>
      <vt:lpstr>Last resort warning behavior</vt:lpstr>
      <vt:lpstr>Last resort warning behavior</vt:lpstr>
      <vt:lpstr>Directly communicated threat warning behavior</vt:lpstr>
      <vt:lpstr>Developing Scenarios Douglas, et al., 2013</vt:lpstr>
      <vt:lpstr>Implementation of Threat Assessment and Management</vt:lpstr>
      <vt:lpstr>PowerPoint Presentation</vt:lpstr>
      <vt:lpstr>Threat Assessment and Management</vt:lpstr>
      <vt:lpstr>Threat Management Team Make-Up</vt:lpstr>
      <vt:lpstr>Threat Management Team Make-Up</vt:lpstr>
      <vt:lpstr>Threat Assessment Team (Van der Meer and &amp; Diekhuis, 2014)</vt:lpstr>
      <vt:lpstr>Threat Assessment/Interview (Van der Meer and &amp; Diekhuis, 2014)</vt:lpstr>
      <vt:lpstr>Threat Assessment/Interview (Van der Meer and &amp; Diekhuis, 2014)</vt:lpstr>
      <vt:lpstr>Threat Assessment/Interview (Van der Meer and &amp; Diekhuis, 2014)</vt:lpstr>
      <vt:lpstr>Threat Assessment Cultural Considerations (Hart, 2016) </vt:lpstr>
      <vt:lpstr>Threat Assessment-Cultural Considerations (Weiss and Rosenfeld, 2012) </vt:lpstr>
      <vt:lpstr>Threat Assessment-Cultural Considerations (Weiss and Rosenfeld, 2012) </vt:lpstr>
      <vt:lpstr>PowerPoint Presentation</vt:lpstr>
      <vt:lpstr>Strategy Planning</vt:lpstr>
      <vt:lpstr>Scenario Planning, Douglas, et al., 2013</vt:lpstr>
      <vt:lpstr>Ongoing Training Technical vs. Adaptive Solutions Goodrum, et al., 2018</vt:lpstr>
      <vt:lpstr>Ongoing Training Technical vs. Adaptive Solutions Goodrum, et al., 2018</vt:lpstr>
      <vt:lpstr>Technical vs. Adaptive Solutions Goodrum, et al., 2018</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PROTECTING AMERICA’S SCHOOLS: A U.S. SECRET SERVICE ANALYSIS OF TARGETED SCHOOL VIOLENCE (2019) U.S. Department of Homeland Security UNITED STATES SECRET SERVICE National Threat Assessment Center</vt:lpstr>
      <vt:lpstr> Comprehensive Student Threat Assessment Guidelines (CSTAG)  </vt:lpstr>
      <vt:lpstr>Comprehensive Student Threat Assessment Guidelines (CSTAG) </vt:lpstr>
      <vt:lpstr>Comprehensive  Student Threat Assessment Guidelines (CSTAG)</vt:lpstr>
      <vt:lpstr>Comprehensive Student Threat Assessment Guidelines (CSTAG</vt:lpstr>
      <vt:lpstr>Comprehensive Student Threat Assessment Guidelines (CSTAG)</vt:lpstr>
      <vt:lpstr>Threat Assessment School Violence Prevention (Cornell, 2020)</vt:lpstr>
      <vt:lpstr>Threat Assessment School Violence Prevention (Cornell, 2020)</vt:lpstr>
      <vt:lpstr>Threat Assessment School Violence Prevention (Cornell, 2020)</vt:lpstr>
      <vt:lpstr>Threat Assessment School Violence Prevention (Cornell, 2020)</vt:lpstr>
      <vt:lpstr>School Security Measures Post-Columbine </vt:lpstr>
      <vt:lpstr>School Security Measures Post-Columbine </vt:lpstr>
      <vt:lpstr>School Security Measures Post-Columbine </vt:lpstr>
      <vt:lpstr>School Security Measures Post-Columbine </vt:lpstr>
      <vt:lpstr>Target Hardening</vt:lpstr>
      <vt:lpstr>Hierarchy of Threat Management (Palarea &amp; Van Horn, 2010)</vt:lpstr>
      <vt:lpstr>Documentation http://www.studentthreatassessment.org/</vt:lpstr>
      <vt:lpstr>PowerPoint Presentation</vt:lpstr>
      <vt:lpstr>PowerPoint Presentation</vt:lpstr>
      <vt:lpstr>PowerPoint Presentation</vt:lpstr>
      <vt:lpstr>Extreme Risk Protection Orders “Red Flag Laws,” NYS, 8/24/2019</vt:lpstr>
      <vt:lpstr>Extreme Risk Protection Orders “Red Flag Laws,” NYS, 8/24/2019</vt:lpstr>
      <vt:lpstr>PowerPoint Presentation</vt:lpstr>
      <vt:lpstr>NY Secure Ammunition and Firearms Enforcement (SAFE) Act; Mental Hygiene Law, 9.49 (1/15/13) </vt:lpstr>
      <vt:lpstr>NY Secure Ammunition and Firearms Enforcement (SAFE) Act; Mental Hygiene Law, 9.49 (1/15/13) </vt:lpstr>
      <vt:lpstr>NY Secure Ammunition and Firearms Enforcement (SAFE) Act; Mental Hygiene Law, 9.49 (1/15/13) </vt:lpstr>
      <vt:lpstr>NY Secure Ammunition and Firearms Enforcement (SAFE) Act; Mental Hygiene Law, 9.49 (1/15/13) </vt:lpstr>
      <vt:lpstr>Family Educational Rights and Privacy Act (FERPA) [20 U.S.C. § 1232g – 34 C.F.R. Part 99]</vt:lpstr>
      <vt:lpstr>Family Educational Rights and Privacy Act (FERPA) [20 U.S.C. § 1232g – 34 C.F.R. Part 99]</vt:lpstr>
      <vt:lpstr>Family Educational Rights and Privacy Act (FERPA) [20 U.S.C. § 1232g – 34 C.F.R. Part 99]</vt:lpstr>
      <vt:lpstr>FERPA – Protect? </vt:lpstr>
      <vt:lpstr>FERPA – Protect? </vt:lpstr>
      <vt:lpstr>FERPA – Protect? </vt:lpstr>
      <vt:lpstr>FERPA –Key Exceptions</vt:lpstr>
      <vt:lpstr>FERPA –Key Exceptions</vt:lpstr>
      <vt:lpstr>FERPA –Key Exceptions</vt:lpstr>
      <vt:lpstr>FERPA –Key Exceptions</vt:lpstr>
      <vt:lpstr>FERPA –Key Exceptions</vt:lpstr>
      <vt:lpstr>PowerPoint Presentation</vt:lpstr>
      <vt:lpstr>Structured Assessment of  Violence Risk in Youth (SAVRY) </vt:lpstr>
      <vt:lpstr>Structured Assessment for Violence Risk in Youth (SAVRY) Borum, R., Bartel, P., &amp; Forth, A. (2006). Structured Risk Assessment in Youth:  Professional Manual. Lutz, FL: Psychological Assessment Resources, Inc.   </vt:lpstr>
      <vt:lpstr> What does the SAVRY measure?  </vt:lpstr>
      <vt:lpstr>Why was the SAVRY developed? </vt:lpstr>
      <vt:lpstr>SAVRY- Population of Use </vt:lpstr>
      <vt:lpstr>SAVRY-General Principles</vt:lpstr>
      <vt:lpstr>Considerations/Limitations  </vt:lpstr>
      <vt:lpstr>SAVRY Structure - Items </vt:lpstr>
      <vt:lpstr>SAVRY Structure and Scoring </vt:lpstr>
      <vt:lpstr>SAVRY Structure </vt:lpstr>
      <vt:lpstr>SAVRY Structure</vt:lpstr>
      <vt:lpstr>Limitations</vt:lpstr>
      <vt:lpstr>Historical Risk Factors</vt:lpstr>
      <vt:lpstr>Historical Risk Factors</vt:lpstr>
      <vt:lpstr>Historical Risk Factors</vt:lpstr>
      <vt:lpstr>Historical Risk Factors (Continued)</vt:lpstr>
      <vt:lpstr>Historical Risk Factors (Continued)</vt:lpstr>
      <vt:lpstr>Historical Risk Factors (Continued)</vt:lpstr>
      <vt:lpstr>Historical Risk Factors (Continued)</vt:lpstr>
      <vt:lpstr>Historical Risk Factors (Continued)</vt:lpstr>
      <vt:lpstr>Historical Risk Factors (Continued)</vt:lpstr>
      <vt:lpstr>Historical Risk Factors (Continued)</vt:lpstr>
      <vt:lpstr>Historical Risk Factors (Continued)</vt:lpstr>
      <vt:lpstr>Social/Contextual Risk Factors</vt:lpstr>
      <vt:lpstr>Social/Contextual Risk Factors</vt:lpstr>
      <vt:lpstr>Social/Contextual Risk Factors</vt:lpstr>
      <vt:lpstr>Social/Contextual Risk Factors</vt:lpstr>
      <vt:lpstr>Social/Contextual Risk Factors (Continued)</vt:lpstr>
      <vt:lpstr>Social/Contextual Risk Factors (Continued)</vt:lpstr>
      <vt:lpstr>Social/Contextual Risk Factors (Continued)</vt:lpstr>
      <vt:lpstr>Individual/Clinical Risk Factors</vt:lpstr>
      <vt:lpstr>Individual Risk Factors</vt:lpstr>
      <vt:lpstr>Individual Risk Factors</vt:lpstr>
      <vt:lpstr>Individual Risk Factors</vt:lpstr>
      <vt:lpstr>Individual Risk Factors (Continued)</vt:lpstr>
      <vt:lpstr>Individual Risk Factors (Continued)</vt:lpstr>
      <vt:lpstr>Individual Risk Factors (Continued)</vt:lpstr>
      <vt:lpstr>Individual Risk Factors (Continued)</vt:lpstr>
      <vt:lpstr>Individual Risk Factors (Continued)</vt:lpstr>
      <vt:lpstr>Protective Factors</vt:lpstr>
      <vt:lpstr>Protective Factors</vt:lpstr>
      <vt:lpstr>Protective Factors</vt:lpstr>
      <vt:lpstr>Protective Factors</vt:lpstr>
      <vt:lpstr>Protective Factors</vt:lpstr>
      <vt:lpstr>Protective Factors</vt:lpstr>
      <vt:lpstr>Protective Factors</vt:lpstr>
      <vt:lpstr>Protective Factors</vt:lpstr>
      <vt:lpstr>Additional Risk Factors</vt:lpstr>
      <vt:lpstr>Summary Risk Rating</vt:lpstr>
      <vt:lpstr>SPJ Risk Assessment Younger Age Children</vt:lpstr>
      <vt:lpstr>EARL-20B Version 2, Augimeri, Koegl, Webster and Levene, 2001 EARL-21G Version 1, Levene, Augimeri, Pepler, Walsh, Webster and Koegl, 2001    </vt:lpstr>
      <vt:lpstr>EARL-20B Version 2, Augimeri, Koegl, Webster and Levene, 2001 EARL-21G Version 1, Levene, Augimeri, Pepler, Walsh, Webster and Koegl, 2001  </vt:lpstr>
      <vt:lpstr>Family Items</vt:lpstr>
      <vt:lpstr>Family Items</vt:lpstr>
      <vt:lpstr>Family Items</vt:lpstr>
      <vt:lpstr>Family Items</vt:lpstr>
      <vt:lpstr>Family Items</vt:lpstr>
      <vt:lpstr>Family Items</vt:lpstr>
      <vt:lpstr>Family Items</vt:lpstr>
      <vt:lpstr>Family Items</vt:lpstr>
      <vt:lpstr>Child Items</vt:lpstr>
      <vt:lpstr>Child Items</vt:lpstr>
      <vt:lpstr>Child Items</vt:lpstr>
      <vt:lpstr>Child Items</vt:lpstr>
      <vt:lpstr>Child Items</vt:lpstr>
      <vt:lpstr>Child Items</vt:lpstr>
      <vt:lpstr>Child Items</vt:lpstr>
      <vt:lpstr>Child Items</vt:lpstr>
      <vt:lpstr>Child Items</vt:lpstr>
      <vt:lpstr>Child Items</vt:lpstr>
      <vt:lpstr>Child Items</vt:lpstr>
      <vt:lpstr>Child Items</vt:lpstr>
      <vt:lpstr>Responsivity Items</vt:lpstr>
      <vt:lpstr>Responsivity Items</vt:lpstr>
      <vt:lpstr>Overall Clinical Judgment</vt:lpstr>
      <vt:lpstr>PowerPoint Presentation</vt:lpstr>
    </vt:vector>
  </TitlesOfParts>
  <Company>Menninger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Writing for a Professional Audience</dc:title>
  <dc:creator>alystan</dc:creator>
  <cp:lastModifiedBy>Audre Midura</cp:lastModifiedBy>
  <cp:revision>2518</cp:revision>
  <cp:lastPrinted>2017-07-06T14:01:22Z</cp:lastPrinted>
  <dcterms:created xsi:type="dcterms:W3CDTF">1997-09-23T14:01:36Z</dcterms:created>
  <dcterms:modified xsi:type="dcterms:W3CDTF">2022-09-22T16:21:01Z</dcterms:modified>
</cp:coreProperties>
</file>