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7" r:id="rId1"/>
  </p:sldMasterIdLst>
  <p:notesMasterIdLst>
    <p:notesMasterId r:id="rId85"/>
  </p:notesMasterIdLst>
  <p:handoutMasterIdLst>
    <p:handoutMasterId r:id="rId86"/>
  </p:handoutMasterIdLst>
  <p:sldIdLst>
    <p:sldId id="310" r:id="rId2"/>
    <p:sldId id="532" r:id="rId3"/>
    <p:sldId id="2348" r:id="rId4"/>
    <p:sldId id="507" r:id="rId5"/>
    <p:sldId id="2352" r:id="rId6"/>
    <p:sldId id="12738" r:id="rId7"/>
    <p:sldId id="12739" r:id="rId8"/>
    <p:sldId id="12740" r:id="rId9"/>
    <p:sldId id="12741" r:id="rId10"/>
    <p:sldId id="12742" r:id="rId11"/>
    <p:sldId id="12743" r:id="rId12"/>
    <p:sldId id="12744" r:id="rId13"/>
    <p:sldId id="534" r:id="rId14"/>
    <p:sldId id="318" r:id="rId15"/>
    <p:sldId id="320" r:id="rId16"/>
    <p:sldId id="321" r:id="rId17"/>
    <p:sldId id="535" r:id="rId18"/>
    <p:sldId id="2057" r:id="rId19"/>
    <p:sldId id="2058" r:id="rId20"/>
    <p:sldId id="2059" r:id="rId21"/>
    <p:sldId id="2060" r:id="rId22"/>
    <p:sldId id="2061" r:id="rId23"/>
    <p:sldId id="2063" r:id="rId24"/>
    <p:sldId id="2064" r:id="rId25"/>
    <p:sldId id="2065" r:id="rId26"/>
    <p:sldId id="2066" r:id="rId27"/>
    <p:sldId id="677" r:id="rId28"/>
    <p:sldId id="710" r:id="rId29"/>
    <p:sldId id="353" r:id="rId30"/>
    <p:sldId id="354" r:id="rId31"/>
    <p:sldId id="355" r:id="rId32"/>
    <p:sldId id="359" r:id="rId33"/>
    <p:sldId id="2379" r:id="rId34"/>
    <p:sldId id="2147" r:id="rId35"/>
    <p:sldId id="368" r:id="rId36"/>
    <p:sldId id="370" r:id="rId37"/>
    <p:sldId id="654" r:id="rId38"/>
    <p:sldId id="722" r:id="rId39"/>
    <p:sldId id="723" r:id="rId40"/>
    <p:sldId id="381" r:id="rId41"/>
    <p:sldId id="387" r:id="rId42"/>
    <p:sldId id="2295" r:id="rId43"/>
    <p:sldId id="2223" r:id="rId44"/>
    <p:sldId id="2388" r:id="rId45"/>
    <p:sldId id="2389" r:id="rId46"/>
    <p:sldId id="2390" r:id="rId47"/>
    <p:sldId id="2391" r:id="rId48"/>
    <p:sldId id="2392" r:id="rId49"/>
    <p:sldId id="2394" r:id="rId50"/>
    <p:sldId id="2387" r:id="rId51"/>
    <p:sldId id="2224" r:id="rId52"/>
    <p:sldId id="2227" r:id="rId53"/>
    <p:sldId id="2228" r:id="rId54"/>
    <p:sldId id="2230" r:id="rId55"/>
    <p:sldId id="2301" r:id="rId56"/>
    <p:sldId id="397" r:id="rId57"/>
    <p:sldId id="398" r:id="rId58"/>
    <p:sldId id="399" r:id="rId59"/>
    <p:sldId id="2340" r:id="rId60"/>
    <p:sldId id="2342" r:id="rId61"/>
    <p:sldId id="2049" r:id="rId62"/>
    <p:sldId id="2341" r:id="rId63"/>
    <p:sldId id="2201" r:id="rId64"/>
    <p:sldId id="2215" r:id="rId65"/>
    <p:sldId id="2202" r:id="rId66"/>
    <p:sldId id="2217" r:id="rId67"/>
    <p:sldId id="2216" r:id="rId68"/>
    <p:sldId id="12745" r:id="rId69"/>
    <p:sldId id="12746" r:id="rId70"/>
    <p:sldId id="12747" r:id="rId71"/>
    <p:sldId id="12748" r:id="rId72"/>
    <p:sldId id="696" r:id="rId73"/>
    <p:sldId id="697" r:id="rId74"/>
    <p:sldId id="700" r:id="rId75"/>
    <p:sldId id="2200" r:id="rId76"/>
    <p:sldId id="2304" r:id="rId77"/>
    <p:sldId id="2344" r:id="rId78"/>
    <p:sldId id="2218" r:id="rId79"/>
    <p:sldId id="2219" r:id="rId80"/>
    <p:sldId id="2220" r:id="rId81"/>
    <p:sldId id="2221" r:id="rId82"/>
    <p:sldId id="2347" r:id="rId83"/>
    <p:sldId id="727" r:id="rId84"/>
  </p:sldIdLst>
  <p:sldSz cx="10287000" cy="6858000" type="35mm"/>
  <p:notesSz cx="7172325" cy="9313863"/>
  <p:defaultTextStyle>
    <a:defPPr>
      <a:defRPr lang="en-US"/>
    </a:defPPr>
    <a:lvl1pPr algn="l" rtl="0" fontAlgn="base">
      <a:spcBef>
        <a:spcPct val="0"/>
      </a:spcBef>
      <a:spcAft>
        <a:spcPct val="0"/>
      </a:spcAft>
      <a:defRPr sz="2400" b="1" kern="1200">
        <a:solidFill>
          <a:srgbClr val="FFFF00"/>
        </a:solidFill>
        <a:latin typeface="Garamond" pitchFamily="18" charset="0"/>
        <a:ea typeface="+mn-ea"/>
        <a:cs typeface="Arial" charset="0"/>
      </a:defRPr>
    </a:lvl1pPr>
    <a:lvl2pPr marL="457200" algn="l" rtl="0" fontAlgn="base">
      <a:spcBef>
        <a:spcPct val="0"/>
      </a:spcBef>
      <a:spcAft>
        <a:spcPct val="0"/>
      </a:spcAft>
      <a:defRPr sz="2400" b="1" kern="1200">
        <a:solidFill>
          <a:srgbClr val="FFFF00"/>
        </a:solidFill>
        <a:latin typeface="Garamond" pitchFamily="18" charset="0"/>
        <a:ea typeface="+mn-ea"/>
        <a:cs typeface="Arial" charset="0"/>
      </a:defRPr>
    </a:lvl2pPr>
    <a:lvl3pPr marL="914400" algn="l" rtl="0" fontAlgn="base">
      <a:spcBef>
        <a:spcPct val="0"/>
      </a:spcBef>
      <a:spcAft>
        <a:spcPct val="0"/>
      </a:spcAft>
      <a:defRPr sz="2400" b="1" kern="1200">
        <a:solidFill>
          <a:srgbClr val="FFFF00"/>
        </a:solidFill>
        <a:latin typeface="Garamond" pitchFamily="18" charset="0"/>
        <a:ea typeface="+mn-ea"/>
        <a:cs typeface="Arial" charset="0"/>
      </a:defRPr>
    </a:lvl3pPr>
    <a:lvl4pPr marL="1371600" algn="l" rtl="0" fontAlgn="base">
      <a:spcBef>
        <a:spcPct val="0"/>
      </a:spcBef>
      <a:spcAft>
        <a:spcPct val="0"/>
      </a:spcAft>
      <a:defRPr sz="2400" b="1" kern="1200">
        <a:solidFill>
          <a:srgbClr val="FFFF00"/>
        </a:solidFill>
        <a:latin typeface="Garamond" pitchFamily="18" charset="0"/>
        <a:ea typeface="+mn-ea"/>
        <a:cs typeface="Arial" charset="0"/>
      </a:defRPr>
    </a:lvl4pPr>
    <a:lvl5pPr marL="1828800" algn="l" rtl="0" fontAlgn="base">
      <a:spcBef>
        <a:spcPct val="0"/>
      </a:spcBef>
      <a:spcAft>
        <a:spcPct val="0"/>
      </a:spcAft>
      <a:defRPr sz="2400" b="1" kern="1200">
        <a:solidFill>
          <a:srgbClr val="FFFF00"/>
        </a:solidFill>
        <a:latin typeface="Garamond" pitchFamily="18" charset="0"/>
        <a:ea typeface="+mn-ea"/>
        <a:cs typeface="Arial" charset="0"/>
      </a:defRPr>
    </a:lvl5pPr>
    <a:lvl6pPr marL="2286000" algn="l" defTabSz="914400" rtl="0" eaLnBrk="1" latinLnBrk="0" hangingPunct="1">
      <a:defRPr sz="2400" b="1" kern="1200">
        <a:solidFill>
          <a:srgbClr val="FFFF00"/>
        </a:solidFill>
        <a:latin typeface="Garamond" pitchFamily="18" charset="0"/>
        <a:ea typeface="+mn-ea"/>
        <a:cs typeface="Arial" charset="0"/>
      </a:defRPr>
    </a:lvl6pPr>
    <a:lvl7pPr marL="2743200" algn="l" defTabSz="914400" rtl="0" eaLnBrk="1" latinLnBrk="0" hangingPunct="1">
      <a:defRPr sz="2400" b="1" kern="1200">
        <a:solidFill>
          <a:srgbClr val="FFFF00"/>
        </a:solidFill>
        <a:latin typeface="Garamond" pitchFamily="18" charset="0"/>
        <a:ea typeface="+mn-ea"/>
        <a:cs typeface="Arial" charset="0"/>
      </a:defRPr>
    </a:lvl7pPr>
    <a:lvl8pPr marL="3200400" algn="l" defTabSz="914400" rtl="0" eaLnBrk="1" latinLnBrk="0" hangingPunct="1">
      <a:defRPr sz="2400" b="1" kern="1200">
        <a:solidFill>
          <a:srgbClr val="FFFF00"/>
        </a:solidFill>
        <a:latin typeface="Garamond" pitchFamily="18" charset="0"/>
        <a:ea typeface="+mn-ea"/>
        <a:cs typeface="Arial" charset="0"/>
      </a:defRPr>
    </a:lvl8pPr>
    <a:lvl9pPr marL="3657600" algn="l" defTabSz="914400" rtl="0" eaLnBrk="1" latinLnBrk="0" hangingPunct="1">
      <a:defRPr sz="2400" b="1" kern="1200">
        <a:solidFill>
          <a:srgbClr val="FFFF00"/>
        </a:solidFill>
        <a:latin typeface="Garamond" pitchFamily="18" charset="0"/>
        <a:ea typeface="+mn-ea"/>
        <a:cs typeface="Arial" charset="0"/>
      </a:defRPr>
    </a:lvl9pPr>
  </p:defaultTextStyle>
  <p:extLst>
    <p:ext uri="{EFAFB233-063F-42B5-8137-9DF3F51BA10A}">
      <p15:sldGuideLst xmlns:p15="http://schemas.microsoft.com/office/powerpoint/2012/main">
        <p15:guide id="1" orient="horz" pos="1536">
          <p15:clr>
            <a:srgbClr val="A4A3A4"/>
          </p15:clr>
        </p15:guide>
        <p15:guide id="2" pos="3240">
          <p15:clr>
            <a:srgbClr val="A4A3A4"/>
          </p15:clr>
        </p15:guide>
      </p15:sldGuideLst>
    </p:ext>
    <p:ext uri="{2D200454-40CA-4A62-9FC3-DE9A4176ACB9}">
      <p15:notesGuideLst xmlns:p15="http://schemas.microsoft.com/office/powerpoint/2012/main">
        <p15:guide id="1" orient="horz" pos="2202" userDrawn="1">
          <p15:clr>
            <a:srgbClr val="A4A3A4"/>
          </p15:clr>
        </p15:guide>
        <p15:guide id="2" pos="301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CC00"/>
    <a:srgbClr val="FF9900"/>
    <a:srgbClr val="BA020B"/>
    <a:srgbClr val="00FF00"/>
    <a:srgbClr val="800000"/>
    <a:srgbClr val="FFFF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6" autoAdjust="0"/>
    <p:restoredTop sz="86424" autoAdjust="0"/>
  </p:normalViewPr>
  <p:slideViewPr>
    <p:cSldViewPr>
      <p:cViewPr varScale="1">
        <p:scale>
          <a:sx n="96" d="100"/>
          <a:sy n="96" d="100"/>
        </p:scale>
        <p:origin x="1152" y="96"/>
      </p:cViewPr>
      <p:guideLst>
        <p:guide orient="horz" pos="1536"/>
        <p:guide pos="32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p:scale>
          <a:sx n="75" d="100"/>
          <a:sy n="75" d="100"/>
        </p:scale>
        <p:origin x="-1380" y="360"/>
      </p:cViewPr>
      <p:guideLst>
        <p:guide orient="horz" pos="2202"/>
        <p:guide pos="3012"/>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7E90C3-B3EB-47A3-83FE-3AAE5701B1A9}" type="doc">
      <dgm:prSet loTypeId="urn:microsoft.com/office/officeart/2011/layout/InterconnectedBlockProcess" loCatId="process" qsTypeId="urn:microsoft.com/office/officeart/2005/8/quickstyle/simple1" qsCatId="simple" csTypeId="urn:microsoft.com/office/officeart/2005/8/colors/accent1_2" csCatId="accent1" phldr="1"/>
      <dgm:spPr/>
      <dgm:t>
        <a:bodyPr/>
        <a:lstStyle/>
        <a:p>
          <a:endParaRPr lang="en-US"/>
        </a:p>
      </dgm:t>
    </dgm:pt>
    <dgm:pt modelId="{85D749BA-20AA-4CF3-816C-AA59FE6EE0B8}">
      <dgm:prSet phldrT="[Text]"/>
      <dgm:spPr/>
      <dgm:t>
        <a:bodyPr/>
        <a:lstStyle/>
        <a:p>
          <a:r>
            <a:rPr lang="en-US" b="1" dirty="0">
              <a:solidFill>
                <a:srgbClr val="FFFF00"/>
              </a:solidFill>
            </a:rPr>
            <a:t>Monitoring</a:t>
          </a:r>
        </a:p>
      </dgm:t>
    </dgm:pt>
    <dgm:pt modelId="{D3CFB5C0-C8F7-4D6C-AFDA-17EADA3E2088}" type="parTrans" cxnId="{1EF6A055-0934-4342-A3C6-2722A6FD4DF7}">
      <dgm:prSet/>
      <dgm:spPr/>
      <dgm:t>
        <a:bodyPr/>
        <a:lstStyle/>
        <a:p>
          <a:endParaRPr lang="en-US"/>
        </a:p>
      </dgm:t>
    </dgm:pt>
    <dgm:pt modelId="{B54F9868-D6E5-4AFB-8D6E-62A1EB1B7E0C}" type="sibTrans" cxnId="{1EF6A055-0934-4342-A3C6-2722A6FD4DF7}">
      <dgm:prSet/>
      <dgm:spPr/>
      <dgm:t>
        <a:bodyPr/>
        <a:lstStyle/>
        <a:p>
          <a:endParaRPr lang="en-US"/>
        </a:p>
      </dgm:t>
    </dgm:pt>
    <dgm:pt modelId="{0C4BD6C9-EFAC-4EE4-87B9-3A18D8C24A62}">
      <dgm:prSet phldrT="[Text]"/>
      <dgm:spPr/>
      <dgm:t>
        <a:bodyPr/>
        <a:lstStyle/>
        <a:p>
          <a:r>
            <a:rPr lang="en-US" b="1" dirty="0">
              <a:solidFill>
                <a:srgbClr val="FF0000"/>
              </a:solidFill>
            </a:rPr>
            <a:t>Surveillance or repeated assessment</a:t>
          </a:r>
        </a:p>
      </dgm:t>
    </dgm:pt>
    <dgm:pt modelId="{A0420259-12C6-4AD7-BC32-0B20E4B2DB18}" type="parTrans" cxnId="{CA5B336C-A739-4A6D-8AD7-2B7C79469ABC}">
      <dgm:prSet/>
      <dgm:spPr/>
      <dgm:t>
        <a:bodyPr/>
        <a:lstStyle/>
        <a:p>
          <a:endParaRPr lang="en-US"/>
        </a:p>
      </dgm:t>
    </dgm:pt>
    <dgm:pt modelId="{2B104915-DD3D-4E36-8062-4F3063B08E4D}" type="sibTrans" cxnId="{CA5B336C-A739-4A6D-8AD7-2B7C79469ABC}">
      <dgm:prSet/>
      <dgm:spPr/>
      <dgm:t>
        <a:bodyPr/>
        <a:lstStyle/>
        <a:p>
          <a:endParaRPr lang="en-US"/>
        </a:p>
      </dgm:t>
    </dgm:pt>
    <dgm:pt modelId="{71CF9B48-F2F7-4199-BAAC-265255B2DFE0}">
      <dgm:prSet phldrT="[Text]"/>
      <dgm:spPr/>
      <dgm:t>
        <a:bodyPr/>
        <a:lstStyle/>
        <a:p>
          <a:r>
            <a:rPr lang="en-US" b="1" dirty="0">
              <a:solidFill>
                <a:srgbClr val="FFFF00"/>
              </a:solidFill>
            </a:rPr>
            <a:t>Treatment</a:t>
          </a:r>
        </a:p>
      </dgm:t>
    </dgm:pt>
    <dgm:pt modelId="{47A22FA9-6503-4FF5-ABE8-F1F861F3A794}" type="parTrans" cxnId="{954CB653-F88E-49F9-989A-873F80ACC152}">
      <dgm:prSet/>
      <dgm:spPr/>
      <dgm:t>
        <a:bodyPr/>
        <a:lstStyle/>
        <a:p>
          <a:endParaRPr lang="en-US"/>
        </a:p>
      </dgm:t>
    </dgm:pt>
    <dgm:pt modelId="{A7DB4434-D390-48C8-8235-893E2D0A7D4E}" type="sibTrans" cxnId="{954CB653-F88E-49F9-989A-873F80ACC152}">
      <dgm:prSet/>
      <dgm:spPr/>
      <dgm:t>
        <a:bodyPr/>
        <a:lstStyle/>
        <a:p>
          <a:endParaRPr lang="en-US"/>
        </a:p>
      </dgm:t>
    </dgm:pt>
    <dgm:pt modelId="{6004A8DC-7FF2-4E1F-AF11-2464E2BCBF0D}">
      <dgm:prSet phldrT="[Text]"/>
      <dgm:spPr/>
      <dgm:t>
        <a:bodyPr/>
        <a:lstStyle/>
        <a:p>
          <a:r>
            <a:rPr lang="en-US" b="1" dirty="0">
              <a:solidFill>
                <a:srgbClr val="FF0000"/>
              </a:solidFill>
            </a:rPr>
            <a:t>Rehabilitation, further assessment</a:t>
          </a:r>
        </a:p>
      </dgm:t>
    </dgm:pt>
    <dgm:pt modelId="{D82B2178-6E06-4F14-8FBF-3FA89AD5F96D}" type="parTrans" cxnId="{4DD3433A-B096-4C6B-8F40-38FA88876EA7}">
      <dgm:prSet/>
      <dgm:spPr/>
      <dgm:t>
        <a:bodyPr/>
        <a:lstStyle/>
        <a:p>
          <a:endParaRPr lang="en-US"/>
        </a:p>
      </dgm:t>
    </dgm:pt>
    <dgm:pt modelId="{3407FF58-B64B-428A-8268-7EB17358CAFF}" type="sibTrans" cxnId="{4DD3433A-B096-4C6B-8F40-38FA88876EA7}">
      <dgm:prSet/>
      <dgm:spPr/>
      <dgm:t>
        <a:bodyPr/>
        <a:lstStyle/>
        <a:p>
          <a:endParaRPr lang="en-US"/>
        </a:p>
      </dgm:t>
    </dgm:pt>
    <dgm:pt modelId="{2025392B-8386-486E-9329-8114BF4D3EE0}">
      <dgm:prSet phldrT="[Text]"/>
      <dgm:spPr/>
      <dgm:t>
        <a:bodyPr/>
        <a:lstStyle/>
        <a:p>
          <a:r>
            <a:rPr lang="en-US" b="1" dirty="0">
              <a:solidFill>
                <a:srgbClr val="FFFF00"/>
              </a:solidFill>
            </a:rPr>
            <a:t>Victim Safety Planning</a:t>
          </a:r>
        </a:p>
      </dgm:t>
    </dgm:pt>
    <dgm:pt modelId="{290E3DB2-F5A4-49C6-A92D-57B4F71CC7E6}" type="parTrans" cxnId="{D3D8BC4B-369B-4EAC-B339-ECD2C0995F1F}">
      <dgm:prSet/>
      <dgm:spPr/>
      <dgm:t>
        <a:bodyPr/>
        <a:lstStyle/>
        <a:p>
          <a:endParaRPr lang="en-US"/>
        </a:p>
      </dgm:t>
    </dgm:pt>
    <dgm:pt modelId="{18EA99E9-3468-4E19-BD72-62EF07815292}" type="sibTrans" cxnId="{D3D8BC4B-369B-4EAC-B339-ECD2C0995F1F}">
      <dgm:prSet/>
      <dgm:spPr/>
      <dgm:t>
        <a:bodyPr/>
        <a:lstStyle/>
        <a:p>
          <a:endParaRPr lang="en-US"/>
        </a:p>
      </dgm:t>
    </dgm:pt>
    <dgm:pt modelId="{59394CA7-170C-448F-8C2C-ED9702032D1C}">
      <dgm:prSet phldrT="[Text]"/>
      <dgm:spPr/>
      <dgm:t>
        <a:bodyPr/>
        <a:lstStyle/>
        <a:p>
          <a:r>
            <a:rPr lang="en-US" b="1" dirty="0">
              <a:solidFill>
                <a:srgbClr val="FF0000"/>
              </a:solidFill>
            </a:rPr>
            <a:t>Enhanced security measures, resources for identified targets</a:t>
          </a:r>
        </a:p>
      </dgm:t>
    </dgm:pt>
    <dgm:pt modelId="{369B3DEF-4381-4C6B-A06D-2FA276A68535}" type="parTrans" cxnId="{40EA9377-77E8-431D-A6EF-6C076D7E1305}">
      <dgm:prSet/>
      <dgm:spPr/>
      <dgm:t>
        <a:bodyPr/>
        <a:lstStyle/>
        <a:p>
          <a:endParaRPr lang="en-US"/>
        </a:p>
      </dgm:t>
    </dgm:pt>
    <dgm:pt modelId="{E8350BEB-517C-44A5-AEAE-B1FB64B651B7}" type="sibTrans" cxnId="{40EA9377-77E8-431D-A6EF-6C076D7E1305}">
      <dgm:prSet/>
      <dgm:spPr/>
      <dgm:t>
        <a:bodyPr/>
        <a:lstStyle/>
        <a:p>
          <a:endParaRPr lang="en-US"/>
        </a:p>
      </dgm:t>
    </dgm:pt>
    <dgm:pt modelId="{CBA29F1C-983C-453F-8FBA-683FCCE65AD8}">
      <dgm:prSet phldrT="[Text]"/>
      <dgm:spPr/>
      <dgm:t>
        <a:bodyPr/>
        <a:lstStyle/>
        <a:p>
          <a:r>
            <a:rPr lang="en-US" b="1" dirty="0">
              <a:solidFill>
                <a:srgbClr val="FFFF00"/>
              </a:solidFill>
            </a:rPr>
            <a:t>Supervision</a:t>
          </a:r>
        </a:p>
      </dgm:t>
    </dgm:pt>
    <dgm:pt modelId="{066D7B44-04A9-443B-8086-DE9D639F8EA8}" type="parTrans" cxnId="{1C7EF497-88DD-4297-B2AF-343D2B47793B}">
      <dgm:prSet/>
      <dgm:spPr/>
      <dgm:t>
        <a:bodyPr/>
        <a:lstStyle/>
        <a:p>
          <a:endParaRPr lang="en-US"/>
        </a:p>
      </dgm:t>
    </dgm:pt>
    <dgm:pt modelId="{4EFAD0AF-F737-4D7D-B554-279488253799}" type="sibTrans" cxnId="{1C7EF497-88DD-4297-B2AF-343D2B47793B}">
      <dgm:prSet/>
      <dgm:spPr/>
      <dgm:t>
        <a:bodyPr/>
        <a:lstStyle/>
        <a:p>
          <a:endParaRPr lang="en-US"/>
        </a:p>
      </dgm:t>
    </dgm:pt>
    <dgm:pt modelId="{8FEE404D-BE55-43EE-B014-310936BDFB41}">
      <dgm:prSet/>
      <dgm:spPr/>
      <dgm:t>
        <a:bodyPr/>
        <a:lstStyle/>
        <a:p>
          <a:endParaRPr lang="en-US" b="1" dirty="0">
            <a:solidFill>
              <a:srgbClr val="FF0000"/>
            </a:solidFill>
          </a:endParaRPr>
        </a:p>
      </dgm:t>
    </dgm:pt>
    <dgm:pt modelId="{F5D7934C-C702-4A63-A433-83D7ADA0147B}" type="parTrans" cxnId="{859CE6A9-8989-4B0D-9C8E-9FA03E19727E}">
      <dgm:prSet/>
      <dgm:spPr/>
      <dgm:t>
        <a:bodyPr/>
        <a:lstStyle/>
        <a:p>
          <a:endParaRPr lang="en-US"/>
        </a:p>
      </dgm:t>
    </dgm:pt>
    <dgm:pt modelId="{45446057-BB9C-4F89-B8F9-FA5D9F62C010}" type="sibTrans" cxnId="{859CE6A9-8989-4B0D-9C8E-9FA03E19727E}">
      <dgm:prSet/>
      <dgm:spPr/>
      <dgm:t>
        <a:bodyPr/>
        <a:lstStyle/>
        <a:p>
          <a:endParaRPr lang="en-US"/>
        </a:p>
      </dgm:t>
    </dgm:pt>
    <dgm:pt modelId="{7780AACE-E1C9-41C7-8740-8D739709CC62}">
      <dgm:prSet/>
      <dgm:spPr/>
      <dgm:t>
        <a:bodyPr/>
        <a:lstStyle/>
        <a:p>
          <a:endParaRPr lang="en-US" b="1" dirty="0">
            <a:solidFill>
              <a:srgbClr val="FF0000"/>
            </a:solidFill>
          </a:endParaRPr>
        </a:p>
      </dgm:t>
    </dgm:pt>
    <dgm:pt modelId="{CDB3054E-6329-4704-A86D-A38B8EAC1664}" type="parTrans" cxnId="{471DFE08-6872-446A-B022-98F14AA2F09D}">
      <dgm:prSet/>
      <dgm:spPr/>
      <dgm:t>
        <a:bodyPr/>
        <a:lstStyle/>
        <a:p>
          <a:endParaRPr lang="en-US"/>
        </a:p>
      </dgm:t>
    </dgm:pt>
    <dgm:pt modelId="{E2C30505-88F2-41A0-8FE0-D1C59DAE79DB}" type="sibTrans" cxnId="{471DFE08-6872-446A-B022-98F14AA2F09D}">
      <dgm:prSet/>
      <dgm:spPr/>
      <dgm:t>
        <a:bodyPr/>
        <a:lstStyle/>
        <a:p>
          <a:endParaRPr lang="en-US"/>
        </a:p>
      </dgm:t>
    </dgm:pt>
    <dgm:pt modelId="{F0716EEC-0B25-4382-AA3C-1257E0CEBB5D}">
      <dgm:prSet phldrT="[Text]"/>
      <dgm:spPr/>
      <dgm:t>
        <a:bodyPr/>
        <a:lstStyle/>
        <a:p>
          <a:r>
            <a:rPr lang="en-US" b="1" dirty="0">
              <a:solidFill>
                <a:srgbClr val="FF0000"/>
              </a:solidFill>
            </a:rPr>
            <a:t>Imposition of controls,  restriction of movement</a:t>
          </a:r>
        </a:p>
      </dgm:t>
    </dgm:pt>
    <dgm:pt modelId="{D8D42159-9F10-4D61-A2D5-9D728D1DD17B}" type="parTrans" cxnId="{91911E34-DC0B-4299-9785-AD1501D04F63}">
      <dgm:prSet/>
      <dgm:spPr/>
      <dgm:t>
        <a:bodyPr/>
        <a:lstStyle/>
        <a:p>
          <a:endParaRPr lang="en-US"/>
        </a:p>
      </dgm:t>
    </dgm:pt>
    <dgm:pt modelId="{D5344BD8-A72A-4311-AF79-AD4602F795B7}" type="sibTrans" cxnId="{91911E34-DC0B-4299-9785-AD1501D04F63}">
      <dgm:prSet/>
      <dgm:spPr/>
      <dgm:t>
        <a:bodyPr/>
        <a:lstStyle/>
        <a:p>
          <a:endParaRPr lang="en-US"/>
        </a:p>
      </dgm:t>
    </dgm:pt>
    <dgm:pt modelId="{B7AE4D34-0858-45F5-BCBE-6F16DFA3EB41}" type="pres">
      <dgm:prSet presAssocID="{A87E90C3-B3EB-47A3-83FE-3AAE5701B1A9}" presName="Name0" presStyleCnt="0">
        <dgm:presLayoutVars>
          <dgm:chMax val="7"/>
          <dgm:chPref val="5"/>
          <dgm:dir/>
          <dgm:animOne val="branch"/>
          <dgm:animLvl val="lvl"/>
        </dgm:presLayoutVars>
      </dgm:prSet>
      <dgm:spPr/>
    </dgm:pt>
    <dgm:pt modelId="{A603DF15-51F1-45D9-BC53-6264332892B1}" type="pres">
      <dgm:prSet presAssocID="{2025392B-8386-486E-9329-8114BF4D3EE0}" presName="ChildAccent4" presStyleCnt="0"/>
      <dgm:spPr/>
    </dgm:pt>
    <dgm:pt modelId="{6F088C8D-3A9C-4DBF-826B-BE8E4D6F805C}" type="pres">
      <dgm:prSet presAssocID="{2025392B-8386-486E-9329-8114BF4D3EE0}" presName="ChildAccent" presStyleLbl="alignImgPlace1" presStyleIdx="0" presStyleCnt="4"/>
      <dgm:spPr/>
    </dgm:pt>
    <dgm:pt modelId="{B8796B2C-0661-4F1A-9A47-C24EDE48F40F}" type="pres">
      <dgm:prSet presAssocID="{2025392B-8386-486E-9329-8114BF4D3EE0}" presName="Child4" presStyleLbl="revTx" presStyleIdx="0" presStyleCnt="0">
        <dgm:presLayoutVars>
          <dgm:chMax val="0"/>
          <dgm:chPref val="0"/>
          <dgm:bulletEnabled val="1"/>
        </dgm:presLayoutVars>
      </dgm:prSet>
      <dgm:spPr/>
    </dgm:pt>
    <dgm:pt modelId="{C6D35072-B9B5-460A-B8BF-B7825F18A5F0}" type="pres">
      <dgm:prSet presAssocID="{2025392B-8386-486E-9329-8114BF4D3EE0}" presName="Parent4" presStyleLbl="node1" presStyleIdx="0" presStyleCnt="4">
        <dgm:presLayoutVars>
          <dgm:chMax val="2"/>
          <dgm:chPref val="1"/>
          <dgm:bulletEnabled val="1"/>
        </dgm:presLayoutVars>
      </dgm:prSet>
      <dgm:spPr/>
    </dgm:pt>
    <dgm:pt modelId="{95BDBB5C-FE5F-46F1-B705-EFA5C55F1883}" type="pres">
      <dgm:prSet presAssocID="{71CF9B48-F2F7-4199-BAAC-265255B2DFE0}" presName="ChildAccent3" presStyleCnt="0"/>
      <dgm:spPr/>
    </dgm:pt>
    <dgm:pt modelId="{4510F701-C7B0-4874-A389-C159E3CA6F3D}" type="pres">
      <dgm:prSet presAssocID="{71CF9B48-F2F7-4199-BAAC-265255B2DFE0}" presName="ChildAccent" presStyleLbl="alignImgPlace1" presStyleIdx="1" presStyleCnt="4"/>
      <dgm:spPr/>
    </dgm:pt>
    <dgm:pt modelId="{8206357A-5340-49BF-B89E-0641B9ED8AAF}" type="pres">
      <dgm:prSet presAssocID="{71CF9B48-F2F7-4199-BAAC-265255B2DFE0}" presName="Child3" presStyleLbl="revTx" presStyleIdx="0" presStyleCnt="0">
        <dgm:presLayoutVars>
          <dgm:chMax val="0"/>
          <dgm:chPref val="0"/>
          <dgm:bulletEnabled val="1"/>
        </dgm:presLayoutVars>
      </dgm:prSet>
      <dgm:spPr/>
    </dgm:pt>
    <dgm:pt modelId="{B0F3ED27-97D4-4CD7-89F3-087FE9779480}" type="pres">
      <dgm:prSet presAssocID="{71CF9B48-F2F7-4199-BAAC-265255B2DFE0}" presName="Parent3" presStyleLbl="node1" presStyleIdx="1" presStyleCnt="4">
        <dgm:presLayoutVars>
          <dgm:chMax val="2"/>
          <dgm:chPref val="1"/>
          <dgm:bulletEnabled val="1"/>
        </dgm:presLayoutVars>
      </dgm:prSet>
      <dgm:spPr/>
    </dgm:pt>
    <dgm:pt modelId="{C2255BBA-65B5-4FF3-A0AC-7E51E40455CC}" type="pres">
      <dgm:prSet presAssocID="{CBA29F1C-983C-453F-8FBA-683FCCE65AD8}" presName="ChildAccent2" presStyleCnt="0"/>
      <dgm:spPr/>
    </dgm:pt>
    <dgm:pt modelId="{28835935-BCD7-46B6-822E-14A97BE507D6}" type="pres">
      <dgm:prSet presAssocID="{CBA29F1C-983C-453F-8FBA-683FCCE65AD8}" presName="ChildAccent" presStyleLbl="alignImgPlace1" presStyleIdx="2" presStyleCnt="4"/>
      <dgm:spPr/>
    </dgm:pt>
    <dgm:pt modelId="{F53B0F27-E323-4E9C-8937-D030FE63A9B1}" type="pres">
      <dgm:prSet presAssocID="{CBA29F1C-983C-453F-8FBA-683FCCE65AD8}" presName="Child2" presStyleLbl="revTx" presStyleIdx="0" presStyleCnt="0">
        <dgm:presLayoutVars>
          <dgm:chMax val="0"/>
          <dgm:chPref val="0"/>
          <dgm:bulletEnabled val="1"/>
        </dgm:presLayoutVars>
      </dgm:prSet>
      <dgm:spPr/>
    </dgm:pt>
    <dgm:pt modelId="{F59A78F1-279B-4462-9811-4C0CD5645B4B}" type="pres">
      <dgm:prSet presAssocID="{CBA29F1C-983C-453F-8FBA-683FCCE65AD8}" presName="Parent2" presStyleLbl="node1" presStyleIdx="2" presStyleCnt="4">
        <dgm:presLayoutVars>
          <dgm:chMax val="2"/>
          <dgm:chPref val="1"/>
          <dgm:bulletEnabled val="1"/>
        </dgm:presLayoutVars>
      </dgm:prSet>
      <dgm:spPr/>
    </dgm:pt>
    <dgm:pt modelId="{98B03A26-5258-4504-BB12-46F28689A1D7}" type="pres">
      <dgm:prSet presAssocID="{85D749BA-20AA-4CF3-816C-AA59FE6EE0B8}" presName="ChildAccent1" presStyleCnt="0"/>
      <dgm:spPr/>
    </dgm:pt>
    <dgm:pt modelId="{5136FE0E-C681-4F52-A10B-1254EBB4600A}" type="pres">
      <dgm:prSet presAssocID="{85D749BA-20AA-4CF3-816C-AA59FE6EE0B8}" presName="ChildAccent" presStyleLbl="alignImgPlace1" presStyleIdx="3" presStyleCnt="4"/>
      <dgm:spPr/>
    </dgm:pt>
    <dgm:pt modelId="{C6A28D89-9165-4656-8CF7-B86FAC756538}" type="pres">
      <dgm:prSet presAssocID="{85D749BA-20AA-4CF3-816C-AA59FE6EE0B8}" presName="Child1" presStyleLbl="revTx" presStyleIdx="0" presStyleCnt="0">
        <dgm:presLayoutVars>
          <dgm:chMax val="0"/>
          <dgm:chPref val="0"/>
          <dgm:bulletEnabled val="1"/>
        </dgm:presLayoutVars>
      </dgm:prSet>
      <dgm:spPr/>
    </dgm:pt>
    <dgm:pt modelId="{9ED46F67-297B-40C5-B490-A7881286096B}" type="pres">
      <dgm:prSet presAssocID="{85D749BA-20AA-4CF3-816C-AA59FE6EE0B8}" presName="Parent1" presStyleLbl="node1" presStyleIdx="3" presStyleCnt="4">
        <dgm:presLayoutVars>
          <dgm:chMax val="2"/>
          <dgm:chPref val="1"/>
          <dgm:bulletEnabled val="1"/>
        </dgm:presLayoutVars>
      </dgm:prSet>
      <dgm:spPr/>
    </dgm:pt>
  </dgm:ptLst>
  <dgm:cxnLst>
    <dgm:cxn modelId="{8F05B505-549A-4F21-8984-62D84930BD72}" type="presOf" srcId="{F0716EEC-0B25-4382-AA3C-1257E0CEBB5D}" destId="{28835935-BCD7-46B6-822E-14A97BE507D6}" srcOrd="0" destOrd="1" presId="urn:microsoft.com/office/officeart/2011/layout/InterconnectedBlockProcess"/>
    <dgm:cxn modelId="{471DFE08-6872-446A-B022-98F14AA2F09D}" srcId="{CBA29F1C-983C-453F-8FBA-683FCCE65AD8}" destId="{7780AACE-E1C9-41C7-8740-8D739709CC62}" srcOrd="2" destOrd="0" parTransId="{CDB3054E-6329-4704-A86D-A38B8EAC1664}" sibTransId="{E2C30505-88F2-41A0-8FE0-D1C59DAE79DB}"/>
    <dgm:cxn modelId="{708D1722-2CEA-431A-A202-947E0F60E3A7}" type="presOf" srcId="{6004A8DC-7FF2-4E1F-AF11-2464E2BCBF0D}" destId="{8206357A-5340-49BF-B89E-0641B9ED8AAF}" srcOrd="1" destOrd="0" presId="urn:microsoft.com/office/officeart/2011/layout/InterconnectedBlockProcess"/>
    <dgm:cxn modelId="{2C667623-F453-4C35-8E0C-100733C4A3A6}" type="presOf" srcId="{71CF9B48-F2F7-4199-BAAC-265255B2DFE0}" destId="{B0F3ED27-97D4-4CD7-89F3-087FE9779480}" srcOrd="0" destOrd="0" presId="urn:microsoft.com/office/officeart/2011/layout/InterconnectedBlockProcess"/>
    <dgm:cxn modelId="{91911E34-DC0B-4299-9785-AD1501D04F63}" srcId="{CBA29F1C-983C-453F-8FBA-683FCCE65AD8}" destId="{F0716EEC-0B25-4382-AA3C-1257E0CEBB5D}" srcOrd="1" destOrd="0" parTransId="{D8D42159-9F10-4D61-A2D5-9D728D1DD17B}" sibTransId="{D5344BD8-A72A-4311-AF79-AD4602F795B7}"/>
    <dgm:cxn modelId="{4E984534-B047-4A39-AB40-2D2C90D1C7FA}" type="presOf" srcId="{7780AACE-E1C9-41C7-8740-8D739709CC62}" destId="{F53B0F27-E323-4E9C-8937-D030FE63A9B1}" srcOrd="1" destOrd="2" presId="urn:microsoft.com/office/officeart/2011/layout/InterconnectedBlockProcess"/>
    <dgm:cxn modelId="{4DD3433A-B096-4C6B-8F40-38FA88876EA7}" srcId="{71CF9B48-F2F7-4199-BAAC-265255B2DFE0}" destId="{6004A8DC-7FF2-4E1F-AF11-2464E2BCBF0D}" srcOrd="0" destOrd="0" parTransId="{D82B2178-6E06-4F14-8FBF-3FA89AD5F96D}" sibTransId="{3407FF58-B64B-428A-8268-7EB17358CAFF}"/>
    <dgm:cxn modelId="{129B874A-419C-4548-A437-BD640B37B7F3}" type="presOf" srcId="{F0716EEC-0B25-4382-AA3C-1257E0CEBB5D}" destId="{F53B0F27-E323-4E9C-8937-D030FE63A9B1}" srcOrd="1" destOrd="1" presId="urn:microsoft.com/office/officeart/2011/layout/InterconnectedBlockProcess"/>
    <dgm:cxn modelId="{50FB8D4A-857D-46EB-A5C4-016B15ECB81B}" type="presOf" srcId="{2025392B-8386-486E-9329-8114BF4D3EE0}" destId="{C6D35072-B9B5-460A-B8BF-B7825F18A5F0}" srcOrd="0" destOrd="0" presId="urn:microsoft.com/office/officeart/2011/layout/InterconnectedBlockProcess"/>
    <dgm:cxn modelId="{D3D8BC4B-369B-4EAC-B339-ECD2C0995F1F}" srcId="{A87E90C3-B3EB-47A3-83FE-3AAE5701B1A9}" destId="{2025392B-8386-486E-9329-8114BF4D3EE0}" srcOrd="3" destOrd="0" parTransId="{290E3DB2-F5A4-49C6-A92D-57B4F71CC7E6}" sibTransId="{18EA99E9-3468-4E19-BD72-62EF07815292}"/>
    <dgm:cxn modelId="{CA5B336C-A739-4A6D-8AD7-2B7C79469ABC}" srcId="{85D749BA-20AA-4CF3-816C-AA59FE6EE0B8}" destId="{0C4BD6C9-EFAC-4EE4-87B9-3A18D8C24A62}" srcOrd="0" destOrd="0" parTransId="{A0420259-12C6-4AD7-BC32-0B20E4B2DB18}" sibTransId="{2B104915-DD3D-4E36-8062-4F3063B08E4D}"/>
    <dgm:cxn modelId="{954CB653-F88E-49F9-989A-873F80ACC152}" srcId="{A87E90C3-B3EB-47A3-83FE-3AAE5701B1A9}" destId="{71CF9B48-F2F7-4199-BAAC-265255B2DFE0}" srcOrd="2" destOrd="0" parTransId="{47A22FA9-6503-4FF5-ABE8-F1F861F3A794}" sibTransId="{A7DB4434-D390-48C8-8235-893E2D0A7D4E}"/>
    <dgm:cxn modelId="{1EF6A055-0934-4342-A3C6-2722A6FD4DF7}" srcId="{A87E90C3-B3EB-47A3-83FE-3AAE5701B1A9}" destId="{85D749BA-20AA-4CF3-816C-AA59FE6EE0B8}" srcOrd="0" destOrd="0" parTransId="{D3CFB5C0-C8F7-4D6C-AFDA-17EADA3E2088}" sibTransId="{B54F9868-D6E5-4AFB-8D6E-62A1EB1B7E0C}"/>
    <dgm:cxn modelId="{40EA9377-77E8-431D-A6EF-6C076D7E1305}" srcId="{2025392B-8386-486E-9329-8114BF4D3EE0}" destId="{59394CA7-170C-448F-8C2C-ED9702032D1C}" srcOrd="0" destOrd="0" parTransId="{369B3DEF-4381-4C6B-A06D-2FA276A68535}" sibTransId="{E8350BEB-517C-44A5-AEAE-B1FB64B651B7}"/>
    <dgm:cxn modelId="{8CF81F79-DC40-49AB-BF53-BA6A3B22DA8A}" type="presOf" srcId="{CBA29F1C-983C-453F-8FBA-683FCCE65AD8}" destId="{F59A78F1-279B-4462-9811-4C0CD5645B4B}" srcOrd="0" destOrd="0" presId="urn:microsoft.com/office/officeart/2011/layout/InterconnectedBlockProcess"/>
    <dgm:cxn modelId="{1EC7DF86-9AB8-412E-A3F0-0B4237C82D7D}" type="presOf" srcId="{6004A8DC-7FF2-4E1F-AF11-2464E2BCBF0D}" destId="{4510F701-C7B0-4874-A389-C159E3CA6F3D}" srcOrd="0" destOrd="0" presId="urn:microsoft.com/office/officeart/2011/layout/InterconnectedBlockProcess"/>
    <dgm:cxn modelId="{9F4D768B-97E2-40F3-BA6C-290616A99023}" type="presOf" srcId="{0C4BD6C9-EFAC-4EE4-87B9-3A18D8C24A62}" destId="{5136FE0E-C681-4F52-A10B-1254EBB4600A}" srcOrd="0" destOrd="0" presId="urn:microsoft.com/office/officeart/2011/layout/InterconnectedBlockProcess"/>
    <dgm:cxn modelId="{1C7EF497-88DD-4297-B2AF-343D2B47793B}" srcId="{A87E90C3-B3EB-47A3-83FE-3AAE5701B1A9}" destId="{CBA29F1C-983C-453F-8FBA-683FCCE65AD8}" srcOrd="1" destOrd="0" parTransId="{066D7B44-04A9-443B-8086-DE9D639F8EA8}" sibTransId="{4EFAD0AF-F737-4D7D-B554-279488253799}"/>
    <dgm:cxn modelId="{564F399A-A61F-4334-A2F3-5CF15D496277}" type="presOf" srcId="{59394CA7-170C-448F-8C2C-ED9702032D1C}" destId="{B8796B2C-0661-4F1A-9A47-C24EDE48F40F}" srcOrd="1" destOrd="0" presId="urn:microsoft.com/office/officeart/2011/layout/InterconnectedBlockProcess"/>
    <dgm:cxn modelId="{859CE6A9-8989-4B0D-9C8E-9FA03E19727E}" srcId="{CBA29F1C-983C-453F-8FBA-683FCCE65AD8}" destId="{8FEE404D-BE55-43EE-B014-310936BDFB41}" srcOrd="0" destOrd="0" parTransId="{F5D7934C-C702-4A63-A433-83D7ADA0147B}" sibTransId="{45446057-BB9C-4F89-B8F9-FA5D9F62C010}"/>
    <dgm:cxn modelId="{6BD898AB-47DA-4299-A638-80FAD08496C1}" type="presOf" srcId="{85D749BA-20AA-4CF3-816C-AA59FE6EE0B8}" destId="{9ED46F67-297B-40C5-B490-A7881286096B}" srcOrd="0" destOrd="0" presId="urn:microsoft.com/office/officeart/2011/layout/InterconnectedBlockProcess"/>
    <dgm:cxn modelId="{0825E7AF-C7F4-4567-961D-EA275E0C0ECE}" type="presOf" srcId="{8FEE404D-BE55-43EE-B014-310936BDFB41}" destId="{28835935-BCD7-46B6-822E-14A97BE507D6}" srcOrd="0" destOrd="0" presId="urn:microsoft.com/office/officeart/2011/layout/InterconnectedBlockProcess"/>
    <dgm:cxn modelId="{C8A878B1-5B7B-4E37-8007-073BA5D01556}" type="presOf" srcId="{7780AACE-E1C9-41C7-8740-8D739709CC62}" destId="{28835935-BCD7-46B6-822E-14A97BE507D6}" srcOrd="0" destOrd="2" presId="urn:microsoft.com/office/officeart/2011/layout/InterconnectedBlockProcess"/>
    <dgm:cxn modelId="{695BC8C6-0961-48F9-8C0E-623AB0C98912}" type="presOf" srcId="{59394CA7-170C-448F-8C2C-ED9702032D1C}" destId="{6F088C8D-3A9C-4DBF-826B-BE8E4D6F805C}" srcOrd="0" destOrd="0" presId="urn:microsoft.com/office/officeart/2011/layout/InterconnectedBlockProcess"/>
    <dgm:cxn modelId="{851FA9CA-0D87-42B8-BCD9-37C95319D885}" type="presOf" srcId="{0C4BD6C9-EFAC-4EE4-87B9-3A18D8C24A62}" destId="{C6A28D89-9165-4656-8CF7-B86FAC756538}" srcOrd="1" destOrd="0" presId="urn:microsoft.com/office/officeart/2011/layout/InterconnectedBlockProcess"/>
    <dgm:cxn modelId="{41CAB5E2-E965-457A-B9F8-3BE2BDCFF237}" type="presOf" srcId="{A87E90C3-B3EB-47A3-83FE-3AAE5701B1A9}" destId="{B7AE4D34-0858-45F5-BCBE-6F16DFA3EB41}" srcOrd="0" destOrd="0" presId="urn:microsoft.com/office/officeart/2011/layout/InterconnectedBlockProcess"/>
    <dgm:cxn modelId="{CC2C26E3-6474-4879-B496-EED87B1056B5}" type="presOf" srcId="{8FEE404D-BE55-43EE-B014-310936BDFB41}" destId="{F53B0F27-E323-4E9C-8937-D030FE63A9B1}" srcOrd="1" destOrd="0" presId="urn:microsoft.com/office/officeart/2011/layout/InterconnectedBlockProcess"/>
    <dgm:cxn modelId="{CE07D0B5-2817-48AA-9CAE-D6DB2636B190}" type="presParOf" srcId="{B7AE4D34-0858-45F5-BCBE-6F16DFA3EB41}" destId="{A603DF15-51F1-45D9-BC53-6264332892B1}" srcOrd="0" destOrd="0" presId="urn:microsoft.com/office/officeart/2011/layout/InterconnectedBlockProcess"/>
    <dgm:cxn modelId="{118B9A4B-C35D-4BB7-9FD3-E86C61CF049E}" type="presParOf" srcId="{A603DF15-51F1-45D9-BC53-6264332892B1}" destId="{6F088C8D-3A9C-4DBF-826B-BE8E4D6F805C}" srcOrd="0" destOrd="0" presId="urn:microsoft.com/office/officeart/2011/layout/InterconnectedBlockProcess"/>
    <dgm:cxn modelId="{AC632344-A464-4B76-AF7E-D34F43ED8614}" type="presParOf" srcId="{B7AE4D34-0858-45F5-BCBE-6F16DFA3EB41}" destId="{B8796B2C-0661-4F1A-9A47-C24EDE48F40F}" srcOrd="1" destOrd="0" presId="urn:microsoft.com/office/officeart/2011/layout/InterconnectedBlockProcess"/>
    <dgm:cxn modelId="{63C03BA1-6A4F-41BF-A655-6F93EA319050}" type="presParOf" srcId="{B7AE4D34-0858-45F5-BCBE-6F16DFA3EB41}" destId="{C6D35072-B9B5-460A-B8BF-B7825F18A5F0}" srcOrd="2" destOrd="0" presId="urn:microsoft.com/office/officeart/2011/layout/InterconnectedBlockProcess"/>
    <dgm:cxn modelId="{FC4DBD3E-F1FC-4D9A-B6D8-2681098F31CE}" type="presParOf" srcId="{B7AE4D34-0858-45F5-BCBE-6F16DFA3EB41}" destId="{95BDBB5C-FE5F-46F1-B705-EFA5C55F1883}" srcOrd="3" destOrd="0" presId="urn:microsoft.com/office/officeart/2011/layout/InterconnectedBlockProcess"/>
    <dgm:cxn modelId="{FA9E0D29-22E2-4665-8788-70055A6E32A9}" type="presParOf" srcId="{95BDBB5C-FE5F-46F1-B705-EFA5C55F1883}" destId="{4510F701-C7B0-4874-A389-C159E3CA6F3D}" srcOrd="0" destOrd="0" presId="urn:microsoft.com/office/officeart/2011/layout/InterconnectedBlockProcess"/>
    <dgm:cxn modelId="{637D3101-A0C4-43EA-955F-B39986FCBEDE}" type="presParOf" srcId="{B7AE4D34-0858-45F5-BCBE-6F16DFA3EB41}" destId="{8206357A-5340-49BF-B89E-0641B9ED8AAF}" srcOrd="4" destOrd="0" presId="urn:microsoft.com/office/officeart/2011/layout/InterconnectedBlockProcess"/>
    <dgm:cxn modelId="{5E30C4D9-7856-4E49-BF33-12E10E2A2683}" type="presParOf" srcId="{B7AE4D34-0858-45F5-BCBE-6F16DFA3EB41}" destId="{B0F3ED27-97D4-4CD7-89F3-087FE9779480}" srcOrd="5" destOrd="0" presId="urn:microsoft.com/office/officeart/2011/layout/InterconnectedBlockProcess"/>
    <dgm:cxn modelId="{1371B6BC-60DE-4CFA-B956-699EBC7C2633}" type="presParOf" srcId="{B7AE4D34-0858-45F5-BCBE-6F16DFA3EB41}" destId="{C2255BBA-65B5-4FF3-A0AC-7E51E40455CC}" srcOrd="6" destOrd="0" presId="urn:microsoft.com/office/officeart/2011/layout/InterconnectedBlockProcess"/>
    <dgm:cxn modelId="{A8BD7EC6-C688-40AB-AF92-F04130786218}" type="presParOf" srcId="{C2255BBA-65B5-4FF3-A0AC-7E51E40455CC}" destId="{28835935-BCD7-46B6-822E-14A97BE507D6}" srcOrd="0" destOrd="0" presId="urn:microsoft.com/office/officeart/2011/layout/InterconnectedBlockProcess"/>
    <dgm:cxn modelId="{88358EF3-929B-41BB-9992-8068F80D27F6}" type="presParOf" srcId="{B7AE4D34-0858-45F5-BCBE-6F16DFA3EB41}" destId="{F53B0F27-E323-4E9C-8937-D030FE63A9B1}" srcOrd="7" destOrd="0" presId="urn:microsoft.com/office/officeart/2011/layout/InterconnectedBlockProcess"/>
    <dgm:cxn modelId="{4B864AAA-C4DF-4979-9D06-0F8BCB5C5A8B}" type="presParOf" srcId="{B7AE4D34-0858-45F5-BCBE-6F16DFA3EB41}" destId="{F59A78F1-279B-4462-9811-4C0CD5645B4B}" srcOrd="8" destOrd="0" presId="urn:microsoft.com/office/officeart/2011/layout/InterconnectedBlockProcess"/>
    <dgm:cxn modelId="{04B80D16-6753-4DF0-88E5-DBA470C2F5E1}" type="presParOf" srcId="{B7AE4D34-0858-45F5-BCBE-6F16DFA3EB41}" destId="{98B03A26-5258-4504-BB12-46F28689A1D7}" srcOrd="9" destOrd="0" presId="urn:microsoft.com/office/officeart/2011/layout/InterconnectedBlockProcess"/>
    <dgm:cxn modelId="{410D246D-908A-40CF-BF0A-F59BC727BFC2}" type="presParOf" srcId="{98B03A26-5258-4504-BB12-46F28689A1D7}" destId="{5136FE0E-C681-4F52-A10B-1254EBB4600A}" srcOrd="0" destOrd="0" presId="urn:microsoft.com/office/officeart/2011/layout/InterconnectedBlockProcess"/>
    <dgm:cxn modelId="{ED15A3B0-FB27-4845-9F24-AD168F390731}" type="presParOf" srcId="{B7AE4D34-0858-45F5-BCBE-6F16DFA3EB41}" destId="{C6A28D89-9165-4656-8CF7-B86FAC756538}" srcOrd="10" destOrd="0" presId="urn:microsoft.com/office/officeart/2011/layout/InterconnectedBlockProcess"/>
    <dgm:cxn modelId="{BCE37C79-CFEB-4D90-B9EB-C6578D76B76B}" type="presParOf" srcId="{B7AE4D34-0858-45F5-BCBE-6F16DFA3EB41}" destId="{9ED46F67-297B-40C5-B490-A7881286096B}" srcOrd="11" destOrd="0" presId="urn:microsoft.com/office/officeart/2011/layout/InterconnectedBlock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24A60C-5E32-4B85-8EC6-D924FCC27BA2}"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43FBECB3-99B8-4477-ABD7-5EDCEAA6B5EA}">
      <dgm:prSet phldrT="[Text]"/>
      <dgm:spPr/>
      <dgm:t>
        <a:bodyPr/>
        <a:lstStyle/>
        <a:p>
          <a:r>
            <a:rPr lang="en-US" dirty="0"/>
            <a:t>Develop scenarios</a:t>
          </a:r>
        </a:p>
      </dgm:t>
    </dgm:pt>
    <dgm:pt modelId="{66C621D6-BAF4-4E34-9CC7-0146C718DC5E}" type="parTrans" cxnId="{ABCB30FE-DF1E-48AD-8A4F-10AC563BCF82}">
      <dgm:prSet/>
      <dgm:spPr/>
      <dgm:t>
        <a:bodyPr/>
        <a:lstStyle/>
        <a:p>
          <a:endParaRPr lang="en-US"/>
        </a:p>
      </dgm:t>
    </dgm:pt>
    <dgm:pt modelId="{21E5E25C-56EE-41D7-B1FB-92258EDA83EA}" type="sibTrans" cxnId="{ABCB30FE-DF1E-48AD-8A4F-10AC563BCF82}">
      <dgm:prSet/>
      <dgm:spPr/>
      <dgm:t>
        <a:bodyPr/>
        <a:lstStyle/>
        <a:p>
          <a:endParaRPr lang="en-US"/>
        </a:p>
      </dgm:t>
    </dgm:pt>
    <dgm:pt modelId="{EC829773-D9D3-4B6E-B651-34C07345A354}">
      <dgm:prSet phldrT="[Text]" phldr="1"/>
      <dgm:spPr/>
      <dgm:t>
        <a:bodyPr/>
        <a:lstStyle/>
        <a:p>
          <a:endParaRPr lang="en-US" dirty="0"/>
        </a:p>
      </dgm:t>
    </dgm:pt>
    <dgm:pt modelId="{05242441-A66D-47E3-A81E-342E6BB2C52B}" type="parTrans" cxnId="{D471FBD5-1C2E-454F-8564-EC7F4D993B8B}">
      <dgm:prSet/>
      <dgm:spPr/>
      <dgm:t>
        <a:bodyPr/>
        <a:lstStyle/>
        <a:p>
          <a:endParaRPr lang="en-US"/>
        </a:p>
      </dgm:t>
    </dgm:pt>
    <dgm:pt modelId="{0B1FDF3D-0798-47A8-904D-32A4D6CE9019}" type="sibTrans" cxnId="{D471FBD5-1C2E-454F-8564-EC7F4D993B8B}">
      <dgm:prSet/>
      <dgm:spPr/>
      <dgm:t>
        <a:bodyPr/>
        <a:lstStyle/>
        <a:p>
          <a:endParaRPr lang="en-US"/>
        </a:p>
      </dgm:t>
    </dgm:pt>
    <dgm:pt modelId="{A820B34F-23E3-44F8-A173-A39BFAA881DD}">
      <dgm:prSet phldrT="[Text]"/>
      <dgm:spPr/>
      <dgm:t>
        <a:bodyPr/>
        <a:lstStyle/>
        <a:p>
          <a:r>
            <a:rPr lang="en-US" dirty="0"/>
            <a:t>Evaluate scenarios</a:t>
          </a:r>
        </a:p>
      </dgm:t>
    </dgm:pt>
    <dgm:pt modelId="{8EB43B97-DA82-4706-B7BE-0E9DD62175AA}" type="parTrans" cxnId="{57CE413B-F68E-4BE4-9EBA-914AF1CC1B8B}">
      <dgm:prSet/>
      <dgm:spPr/>
      <dgm:t>
        <a:bodyPr/>
        <a:lstStyle/>
        <a:p>
          <a:endParaRPr lang="en-US"/>
        </a:p>
      </dgm:t>
    </dgm:pt>
    <dgm:pt modelId="{6CA4FE23-1383-43C0-9FD9-41915664280D}" type="sibTrans" cxnId="{57CE413B-F68E-4BE4-9EBA-914AF1CC1B8B}">
      <dgm:prSet/>
      <dgm:spPr/>
      <dgm:t>
        <a:bodyPr/>
        <a:lstStyle/>
        <a:p>
          <a:endParaRPr lang="en-US"/>
        </a:p>
      </dgm:t>
    </dgm:pt>
    <dgm:pt modelId="{A354B569-056E-4682-B2BA-38BB426F6346}">
      <dgm:prSet phldrT="[Text]"/>
      <dgm:spPr/>
      <dgm:t>
        <a:bodyPr/>
        <a:lstStyle/>
        <a:p>
          <a:r>
            <a:rPr lang="en-US" dirty="0"/>
            <a:t>Which “possible futures” most deserve attention?</a:t>
          </a:r>
        </a:p>
      </dgm:t>
    </dgm:pt>
    <dgm:pt modelId="{FAB1D55D-2278-4E04-BE26-FDE9148E002B}" type="parTrans" cxnId="{CC3BA636-D4EC-4914-B4D8-DC956013891F}">
      <dgm:prSet/>
      <dgm:spPr/>
      <dgm:t>
        <a:bodyPr/>
        <a:lstStyle/>
        <a:p>
          <a:endParaRPr lang="en-US"/>
        </a:p>
      </dgm:t>
    </dgm:pt>
    <dgm:pt modelId="{82A9C982-9086-4675-A1C7-D03990CD9513}" type="sibTrans" cxnId="{CC3BA636-D4EC-4914-B4D8-DC956013891F}">
      <dgm:prSet/>
      <dgm:spPr/>
      <dgm:t>
        <a:bodyPr/>
        <a:lstStyle/>
        <a:p>
          <a:endParaRPr lang="en-US"/>
        </a:p>
      </dgm:t>
    </dgm:pt>
    <dgm:pt modelId="{A29616CC-11BD-498E-838A-51A5FF79A8FE}">
      <dgm:prSet phldrT="[Text]" phldr="1"/>
      <dgm:spPr/>
      <dgm:t>
        <a:bodyPr/>
        <a:lstStyle/>
        <a:p>
          <a:endParaRPr lang="en-US" dirty="0"/>
        </a:p>
      </dgm:t>
    </dgm:pt>
    <dgm:pt modelId="{18D57863-3D4E-4A57-9E90-9D0808B93A94}" type="parTrans" cxnId="{E8D348D1-9A43-46F9-A0A5-F74DAF490DB7}">
      <dgm:prSet/>
      <dgm:spPr/>
      <dgm:t>
        <a:bodyPr/>
        <a:lstStyle/>
        <a:p>
          <a:endParaRPr lang="en-US"/>
        </a:p>
      </dgm:t>
    </dgm:pt>
    <dgm:pt modelId="{49AC7D2C-AC14-4AA0-A432-4DB1B149C993}" type="sibTrans" cxnId="{E8D348D1-9A43-46F9-A0A5-F74DAF490DB7}">
      <dgm:prSet/>
      <dgm:spPr/>
      <dgm:t>
        <a:bodyPr/>
        <a:lstStyle/>
        <a:p>
          <a:endParaRPr lang="en-US"/>
        </a:p>
      </dgm:t>
    </dgm:pt>
    <dgm:pt modelId="{194BAA65-CE1F-4AEC-A477-8FD440F05A93}">
      <dgm:prSet phldrT="[Text]"/>
      <dgm:spPr/>
      <dgm:t>
        <a:bodyPr/>
        <a:lstStyle/>
        <a:p>
          <a:r>
            <a:rPr lang="en-US" dirty="0"/>
            <a:t>Use scenarios to plan</a:t>
          </a:r>
        </a:p>
      </dgm:t>
    </dgm:pt>
    <dgm:pt modelId="{6EB95434-41F1-4487-9969-CF7FE9700017}" type="parTrans" cxnId="{F1616AEC-43B7-4356-B70A-AEC3ABFB068B}">
      <dgm:prSet/>
      <dgm:spPr/>
      <dgm:t>
        <a:bodyPr/>
        <a:lstStyle/>
        <a:p>
          <a:endParaRPr lang="en-US"/>
        </a:p>
      </dgm:t>
    </dgm:pt>
    <dgm:pt modelId="{ADF1605C-3906-4958-9501-D6C7773F52BC}" type="sibTrans" cxnId="{F1616AEC-43B7-4356-B70A-AEC3ABFB068B}">
      <dgm:prSet/>
      <dgm:spPr/>
      <dgm:t>
        <a:bodyPr/>
        <a:lstStyle/>
        <a:p>
          <a:endParaRPr lang="en-US"/>
        </a:p>
      </dgm:t>
    </dgm:pt>
    <dgm:pt modelId="{DFCD75F3-AB69-4834-BD00-D40016163DAD}">
      <dgm:prSet phldrT="[Text]"/>
      <dgm:spPr/>
      <dgm:t>
        <a:bodyPr/>
        <a:lstStyle/>
        <a:p>
          <a:r>
            <a:rPr lang="en-US" dirty="0"/>
            <a:t>Which strategies, tactics, and logistics are needed?</a:t>
          </a:r>
        </a:p>
      </dgm:t>
    </dgm:pt>
    <dgm:pt modelId="{AB744B33-827C-42F5-92DC-19AE8F77E8A4}" type="parTrans" cxnId="{D158AA41-B930-4870-AA39-E32A222621C3}">
      <dgm:prSet/>
      <dgm:spPr/>
      <dgm:t>
        <a:bodyPr/>
        <a:lstStyle/>
        <a:p>
          <a:endParaRPr lang="en-US"/>
        </a:p>
      </dgm:t>
    </dgm:pt>
    <dgm:pt modelId="{2DE325CA-C2A5-42DD-A224-F3B88AF43608}" type="sibTrans" cxnId="{D158AA41-B930-4870-AA39-E32A222621C3}">
      <dgm:prSet/>
      <dgm:spPr/>
      <dgm:t>
        <a:bodyPr/>
        <a:lstStyle/>
        <a:p>
          <a:endParaRPr lang="en-US"/>
        </a:p>
      </dgm:t>
    </dgm:pt>
    <dgm:pt modelId="{DD94C3FE-4B2E-4E32-99FE-FB0CEC8E41CB}">
      <dgm:prSet phldrT="[Text]"/>
      <dgm:spPr/>
      <dgm:t>
        <a:bodyPr/>
        <a:lstStyle/>
        <a:p>
          <a:r>
            <a:rPr lang="en-US" dirty="0"/>
            <a:t>What are the “possible futures?”</a:t>
          </a:r>
        </a:p>
      </dgm:t>
    </dgm:pt>
    <dgm:pt modelId="{76085588-E746-40F9-AD43-EF17A029766A}" type="parTrans" cxnId="{6DA798A3-A151-48A1-AA8E-AA12F8DB07E9}">
      <dgm:prSet/>
      <dgm:spPr/>
      <dgm:t>
        <a:bodyPr/>
        <a:lstStyle/>
        <a:p>
          <a:endParaRPr lang="en-US"/>
        </a:p>
      </dgm:t>
    </dgm:pt>
    <dgm:pt modelId="{6950FCA2-9C91-4D64-9171-BFFF1BE80F95}" type="sibTrans" cxnId="{6DA798A3-A151-48A1-AA8E-AA12F8DB07E9}">
      <dgm:prSet/>
      <dgm:spPr/>
      <dgm:t>
        <a:bodyPr/>
        <a:lstStyle/>
        <a:p>
          <a:endParaRPr lang="en-US"/>
        </a:p>
      </dgm:t>
    </dgm:pt>
    <dgm:pt modelId="{1A80CB3B-719C-4439-B3BF-0DE8F0B78D6F}">
      <dgm:prSet phldrT="[Text]" phldr="1"/>
      <dgm:spPr/>
      <dgm:t>
        <a:bodyPr/>
        <a:lstStyle/>
        <a:p>
          <a:endParaRPr lang="en-US" dirty="0"/>
        </a:p>
      </dgm:t>
    </dgm:pt>
    <dgm:pt modelId="{38150A1D-DC72-4D1B-97B1-5986FEDBC344}" type="sibTrans" cxnId="{E8E438F2-7FE7-45BA-B5E0-737A4343A9E5}">
      <dgm:prSet/>
      <dgm:spPr/>
      <dgm:t>
        <a:bodyPr/>
        <a:lstStyle/>
        <a:p>
          <a:endParaRPr lang="en-US"/>
        </a:p>
      </dgm:t>
    </dgm:pt>
    <dgm:pt modelId="{DBDF75AF-8EC1-4658-9B2F-6C6C0C522E81}" type="parTrans" cxnId="{E8E438F2-7FE7-45BA-B5E0-737A4343A9E5}">
      <dgm:prSet/>
      <dgm:spPr/>
      <dgm:t>
        <a:bodyPr/>
        <a:lstStyle/>
        <a:p>
          <a:endParaRPr lang="en-US"/>
        </a:p>
      </dgm:t>
    </dgm:pt>
    <dgm:pt modelId="{F1812553-8E73-48CC-9637-7792467DF219}" type="pres">
      <dgm:prSet presAssocID="{9724A60C-5E32-4B85-8EC6-D924FCC27BA2}" presName="linearFlow" presStyleCnt="0">
        <dgm:presLayoutVars>
          <dgm:dir/>
          <dgm:animLvl val="lvl"/>
          <dgm:resizeHandles val="exact"/>
        </dgm:presLayoutVars>
      </dgm:prSet>
      <dgm:spPr/>
    </dgm:pt>
    <dgm:pt modelId="{045844F6-7607-4546-814D-A34B2CDABBB5}" type="pres">
      <dgm:prSet presAssocID="{1A80CB3B-719C-4439-B3BF-0DE8F0B78D6F}" presName="composite" presStyleCnt="0"/>
      <dgm:spPr/>
    </dgm:pt>
    <dgm:pt modelId="{2DA696FD-69A1-4B50-9804-5C1490606ACD}" type="pres">
      <dgm:prSet presAssocID="{1A80CB3B-719C-4439-B3BF-0DE8F0B78D6F}" presName="parentText" presStyleLbl="alignNode1" presStyleIdx="0" presStyleCnt="3">
        <dgm:presLayoutVars>
          <dgm:chMax val="1"/>
          <dgm:bulletEnabled val="1"/>
        </dgm:presLayoutVars>
      </dgm:prSet>
      <dgm:spPr/>
    </dgm:pt>
    <dgm:pt modelId="{71A9CECA-AB82-4439-B7DC-61FEA9C22B1C}" type="pres">
      <dgm:prSet presAssocID="{1A80CB3B-719C-4439-B3BF-0DE8F0B78D6F}" presName="descendantText" presStyleLbl="alignAcc1" presStyleIdx="0" presStyleCnt="3">
        <dgm:presLayoutVars>
          <dgm:bulletEnabled val="1"/>
        </dgm:presLayoutVars>
      </dgm:prSet>
      <dgm:spPr/>
    </dgm:pt>
    <dgm:pt modelId="{05ACE806-89B8-4A43-BB81-D71A678FEFA9}" type="pres">
      <dgm:prSet presAssocID="{38150A1D-DC72-4D1B-97B1-5986FEDBC344}" presName="sp" presStyleCnt="0"/>
      <dgm:spPr/>
    </dgm:pt>
    <dgm:pt modelId="{49254949-5A7E-44E3-BFA7-20A79952003F}" type="pres">
      <dgm:prSet presAssocID="{EC829773-D9D3-4B6E-B651-34C07345A354}" presName="composite" presStyleCnt="0"/>
      <dgm:spPr/>
    </dgm:pt>
    <dgm:pt modelId="{40E3D808-B57B-4245-8DE5-022314C95851}" type="pres">
      <dgm:prSet presAssocID="{EC829773-D9D3-4B6E-B651-34C07345A354}" presName="parentText" presStyleLbl="alignNode1" presStyleIdx="1" presStyleCnt="3">
        <dgm:presLayoutVars>
          <dgm:chMax val="1"/>
          <dgm:bulletEnabled val="1"/>
        </dgm:presLayoutVars>
      </dgm:prSet>
      <dgm:spPr/>
    </dgm:pt>
    <dgm:pt modelId="{8397E430-BB0C-4BD7-AD9C-2B33E017DF86}" type="pres">
      <dgm:prSet presAssocID="{EC829773-D9D3-4B6E-B651-34C07345A354}" presName="descendantText" presStyleLbl="alignAcc1" presStyleIdx="1" presStyleCnt="3">
        <dgm:presLayoutVars>
          <dgm:bulletEnabled val="1"/>
        </dgm:presLayoutVars>
      </dgm:prSet>
      <dgm:spPr/>
    </dgm:pt>
    <dgm:pt modelId="{76AA5C8B-E448-4A0F-9206-41C2912C7EA0}" type="pres">
      <dgm:prSet presAssocID="{0B1FDF3D-0798-47A8-904D-32A4D6CE9019}" presName="sp" presStyleCnt="0"/>
      <dgm:spPr/>
    </dgm:pt>
    <dgm:pt modelId="{DB84B2A2-F4D2-4C2D-AB3A-571754B97F44}" type="pres">
      <dgm:prSet presAssocID="{A29616CC-11BD-498E-838A-51A5FF79A8FE}" presName="composite" presStyleCnt="0"/>
      <dgm:spPr/>
    </dgm:pt>
    <dgm:pt modelId="{2EB2EF2E-0393-4C71-A6B3-E8B231C2236E}" type="pres">
      <dgm:prSet presAssocID="{A29616CC-11BD-498E-838A-51A5FF79A8FE}" presName="parentText" presStyleLbl="alignNode1" presStyleIdx="2" presStyleCnt="3">
        <dgm:presLayoutVars>
          <dgm:chMax val="1"/>
          <dgm:bulletEnabled val="1"/>
        </dgm:presLayoutVars>
      </dgm:prSet>
      <dgm:spPr/>
    </dgm:pt>
    <dgm:pt modelId="{574A58D7-6D75-4969-A0F2-B5F217D47C68}" type="pres">
      <dgm:prSet presAssocID="{A29616CC-11BD-498E-838A-51A5FF79A8FE}" presName="descendantText" presStyleLbl="alignAcc1" presStyleIdx="2" presStyleCnt="3">
        <dgm:presLayoutVars>
          <dgm:bulletEnabled val="1"/>
        </dgm:presLayoutVars>
      </dgm:prSet>
      <dgm:spPr/>
    </dgm:pt>
  </dgm:ptLst>
  <dgm:cxnLst>
    <dgm:cxn modelId="{DB551C0D-0B14-492A-A244-A8F42E6756B7}" type="presOf" srcId="{194BAA65-CE1F-4AEC-A477-8FD440F05A93}" destId="{574A58D7-6D75-4969-A0F2-B5F217D47C68}" srcOrd="0" destOrd="0" presId="urn:microsoft.com/office/officeart/2005/8/layout/chevron2"/>
    <dgm:cxn modelId="{1240C820-C13E-4F7D-88A9-1999C42C4DCF}" type="presOf" srcId="{DD94C3FE-4B2E-4E32-99FE-FB0CEC8E41CB}" destId="{71A9CECA-AB82-4439-B7DC-61FEA9C22B1C}" srcOrd="0" destOrd="1" presId="urn:microsoft.com/office/officeart/2005/8/layout/chevron2"/>
    <dgm:cxn modelId="{9104692A-824C-42B3-97B1-56AC7BF1A0C5}" type="presOf" srcId="{DFCD75F3-AB69-4834-BD00-D40016163DAD}" destId="{574A58D7-6D75-4969-A0F2-B5F217D47C68}" srcOrd="0" destOrd="1" presId="urn:microsoft.com/office/officeart/2005/8/layout/chevron2"/>
    <dgm:cxn modelId="{CC3BA636-D4EC-4914-B4D8-DC956013891F}" srcId="{EC829773-D9D3-4B6E-B651-34C07345A354}" destId="{A354B569-056E-4682-B2BA-38BB426F6346}" srcOrd="1" destOrd="0" parTransId="{FAB1D55D-2278-4E04-BE26-FDE9148E002B}" sibTransId="{82A9C982-9086-4675-A1C7-D03990CD9513}"/>
    <dgm:cxn modelId="{57CE413B-F68E-4BE4-9EBA-914AF1CC1B8B}" srcId="{EC829773-D9D3-4B6E-B651-34C07345A354}" destId="{A820B34F-23E3-44F8-A173-A39BFAA881DD}" srcOrd="0" destOrd="0" parTransId="{8EB43B97-DA82-4706-B7BE-0E9DD62175AA}" sibTransId="{6CA4FE23-1383-43C0-9FD9-41915664280D}"/>
    <dgm:cxn modelId="{95C86941-FB87-4F71-9AF7-4167C2D072DF}" type="presOf" srcId="{43FBECB3-99B8-4477-ABD7-5EDCEAA6B5EA}" destId="{71A9CECA-AB82-4439-B7DC-61FEA9C22B1C}" srcOrd="0" destOrd="0" presId="urn:microsoft.com/office/officeart/2005/8/layout/chevron2"/>
    <dgm:cxn modelId="{D158AA41-B930-4870-AA39-E32A222621C3}" srcId="{A29616CC-11BD-498E-838A-51A5FF79A8FE}" destId="{DFCD75F3-AB69-4834-BD00-D40016163DAD}" srcOrd="1" destOrd="0" parTransId="{AB744B33-827C-42F5-92DC-19AE8F77E8A4}" sibTransId="{2DE325CA-C2A5-42DD-A224-F3B88AF43608}"/>
    <dgm:cxn modelId="{E80D1E47-8283-4334-ABCA-E100F0A08D63}" type="presOf" srcId="{A29616CC-11BD-498E-838A-51A5FF79A8FE}" destId="{2EB2EF2E-0393-4C71-A6B3-E8B231C2236E}" srcOrd="0" destOrd="0" presId="urn:microsoft.com/office/officeart/2005/8/layout/chevron2"/>
    <dgm:cxn modelId="{08EFBE74-064B-4141-BB50-2B8267107059}" type="presOf" srcId="{EC829773-D9D3-4B6E-B651-34C07345A354}" destId="{40E3D808-B57B-4245-8DE5-022314C95851}" srcOrd="0" destOrd="0" presId="urn:microsoft.com/office/officeart/2005/8/layout/chevron2"/>
    <dgm:cxn modelId="{5BC7718E-BC5C-4A45-B55C-7DBDFF2CECFE}" type="presOf" srcId="{1A80CB3B-719C-4439-B3BF-0DE8F0B78D6F}" destId="{2DA696FD-69A1-4B50-9804-5C1490606ACD}" srcOrd="0" destOrd="0" presId="urn:microsoft.com/office/officeart/2005/8/layout/chevron2"/>
    <dgm:cxn modelId="{6DA798A3-A151-48A1-AA8E-AA12F8DB07E9}" srcId="{1A80CB3B-719C-4439-B3BF-0DE8F0B78D6F}" destId="{DD94C3FE-4B2E-4E32-99FE-FB0CEC8E41CB}" srcOrd="1" destOrd="0" parTransId="{76085588-E746-40F9-AD43-EF17A029766A}" sibTransId="{6950FCA2-9C91-4D64-9171-BFFF1BE80F95}"/>
    <dgm:cxn modelId="{9B313ACA-7B57-4EDA-8D0A-F01830231757}" type="presOf" srcId="{A354B569-056E-4682-B2BA-38BB426F6346}" destId="{8397E430-BB0C-4BD7-AD9C-2B33E017DF86}" srcOrd="0" destOrd="1" presId="urn:microsoft.com/office/officeart/2005/8/layout/chevron2"/>
    <dgm:cxn modelId="{FC88D5CA-5C25-4499-A52C-5792A2727104}" type="presOf" srcId="{9724A60C-5E32-4B85-8EC6-D924FCC27BA2}" destId="{F1812553-8E73-48CC-9637-7792467DF219}" srcOrd="0" destOrd="0" presId="urn:microsoft.com/office/officeart/2005/8/layout/chevron2"/>
    <dgm:cxn modelId="{E8D348D1-9A43-46F9-A0A5-F74DAF490DB7}" srcId="{9724A60C-5E32-4B85-8EC6-D924FCC27BA2}" destId="{A29616CC-11BD-498E-838A-51A5FF79A8FE}" srcOrd="2" destOrd="0" parTransId="{18D57863-3D4E-4A57-9E90-9D0808B93A94}" sibTransId="{49AC7D2C-AC14-4AA0-A432-4DB1B149C993}"/>
    <dgm:cxn modelId="{D471FBD5-1C2E-454F-8564-EC7F4D993B8B}" srcId="{9724A60C-5E32-4B85-8EC6-D924FCC27BA2}" destId="{EC829773-D9D3-4B6E-B651-34C07345A354}" srcOrd="1" destOrd="0" parTransId="{05242441-A66D-47E3-A81E-342E6BB2C52B}" sibTransId="{0B1FDF3D-0798-47A8-904D-32A4D6CE9019}"/>
    <dgm:cxn modelId="{F1616AEC-43B7-4356-B70A-AEC3ABFB068B}" srcId="{A29616CC-11BD-498E-838A-51A5FF79A8FE}" destId="{194BAA65-CE1F-4AEC-A477-8FD440F05A93}" srcOrd="0" destOrd="0" parTransId="{6EB95434-41F1-4487-9969-CF7FE9700017}" sibTransId="{ADF1605C-3906-4958-9501-D6C7773F52BC}"/>
    <dgm:cxn modelId="{E8E438F2-7FE7-45BA-B5E0-737A4343A9E5}" srcId="{9724A60C-5E32-4B85-8EC6-D924FCC27BA2}" destId="{1A80CB3B-719C-4439-B3BF-0DE8F0B78D6F}" srcOrd="0" destOrd="0" parTransId="{DBDF75AF-8EC1-4658-9B2F-6C6C0C522E81}" sibTransId="{38150A1D-DC72-4D1B-97B1-5986FEDBC344}"/>
    <dgm:cxn modelId="{22A240F2-775C-4E4A-97C4-E4A41E7D3C41}" type="presOf" srcId="{A820B34F-23E3-44F8-A173-A39BFAA881DD}" destId="{8397E430-BB0C-4BD7-AD9C-2B33E017DF86}" srcOrd="0" destOrd="0" presId="urn:microsoft.com/office/officeart/2005/8/layout/chevron2"/>
    <dgm:cxn modelId="{ABCB30FE-DF1E-48AD-8A4F-10AC563BCF82}" srcId="{1A80CB3B-719C-4439-B3BF-0DE8F0B78D6F}" destId="{43FBECB3-99B8-4477-ABD7-5EDCEAA6B5EA}" srcOrd="0" destOrd="0" parTransId="{66C621D6-BAF4-4E34-9CC7-0146C718DC5E}" sibTransId="{21E5E25C-56EE-41D7-B1FB-92258EDA83EA}"/>
    <dgm:cxn modelId="{737A22FA-C5A7-440A-9CC8-B3B955ED3945}" type="presParOf" srcId="{F1812553-8E73-48CC-9637-7792467DF219}" destId="{045844F6-7607-4546-814D-A34B2CDABBB5}" srcOrd="0" destOrd="0" presId="urn:microsoft.com/office/officeart/2005/8/layout/chevron2"/>
    <dgm:cxn modelId="{0903C2C2-97CF-4181-B2A5-D96F16E6A668}" type="presParOf" srcId="{045844F6-7607-4546-814D-A34B2CDABBB5}" destId="{2DA696FD-69A1-4B50-9804-5C1490606ACD}" srcOrd="0" destOrd="0" presId="urn:microsoft.com/office/officeart/2005/8/layout/chevron2"/>
    <dgm:cxn modelId="{097B723E-82E9-423A-8611-420027B34B44}" type="presParOf" srcId="{045844F6-7607-4546-814D-A34B2CDABBB5}" destId="{71A9CECA-AB82-4439-B7DC-61FEA9C22B1C}" srcOrd="1" destOrd="0" presId="urn:microsoft.com/office/officeart/2005/8/layout/chevron2"/>
    <dgm:cxn modelId="{047CAB5D-1897-4CE4-BA47-7DDDE8CED6AD}" type="presParOf" srcId="{F1812553-8E73-48CC-9637-7792467DF219}" destId="{05ACE806-89B8-4A43-BB81-D71A678FEFA9}" srcOrd="1" destOrd="0" presId="urn:microsoft.com/office/officeart/2005/8/layout/chevron2"/>
    <dgm:cxn modelId="{19092FB1-0E0E-474A-A2B3-78DBE7A959F1}" type="presParOf" srcId="{F1812553-8E73-48CC-9637-7792467DF219}" destId="{49254949-5A7E-44E3-BFA7-20A79952003F}" srcOrd="2" destOrd="0" presId="urn:microsoft.com/office/officeart/2005/8/layout/chevron2"/>
    <dgm:cxn modelId="{795A4972-4799-4900-89B5-72E7090E4050}" type="presParOf" srcId="{49254949-5A7E-44E3-BFA7-20A79952003F}" destId="{40E3D808-B57B-4245-8DE5-022314C95851}" srcOrd="0" destOrd="0" presId="urn:microsoft.com/office/officeart/2005/8/layout/chevron2"/>
    <dgm:cxn modelId="{5639D310-126E-40AB-8CB0-85AF9CB31469}" type="presParOf" srcId="{49254949-5A7E-44E3-BFA7-20A79952003F}" destId="{8397E430-BB0C-4BD7-AD9C-2B33E017DF86}" srcOrd="1" destOrd="0" presId="urn:microsoft.com/office/officeart/2005/8/layout/chevron2"/>
    <dgm:cxn modelId="{17EEDD2D-6DDD-4C95-A545-F12B93B83F8F}" type="presParOf" srcId="{F1812553-8E73-48CC-9637-7792467DF219}" destId="{76AA5C8B-E448-4A0F-9206-41C2912C7EA0}" srcOrd="3" destOrd="0" presId="urn:microsoft.com/office/officeart/2005/8/layout/chevron2"/>
    <dgm:cxn modelId="{41E10A13-D6CA-4CE7-A896-38475DA50474}" type="presParOf" srcId="{F1812553-8E73-48CC-9637-7792467DF219}" destId="{DB84B2A2-F4D2-4C2D-AB3A-571754B97F44}" srcOrd="4" destOrd="0" presId="urn:microsoft.com/office/officeart/2005/8/layout/chevron2"/>
    <dgm:cxn modelId="{57240079-3D20-4A9F-9086-793A89409C08}" type="presParOf" srcId="{DB84B2A2-F4D2-4C2D-AB3A-571754B97F44}" destId="{2EB2EF2E-0393-4C71-A6B3-E8B231C2236E}" srcOrd="0" destOrd="0" presId="urn:microsoft.com/office/officeart/2005/8/layout/chevron2"/>
    <dgm:cxn modelId="{37C07B3A-25CB-48B3-B5FC-D765C2F42187}" type="presParOf" srcId="{DB84B2A2-F4D2-4C2D-AB3A-571754B97F44}" destId="{574A58D7-6D75-4969-A0F2-B5F217D47C68}" srcOrd="1" destOrd="0" presId="urn:microsoft.com/office/officeart/2005/8/layout/chevron2"/>
  </dgm:cxnLst>
  <dgm:bg>
    <a:gradFill>
      <a:gsLst>
        <a:gs pos="0">
          <a:srgbClr val="FF3399"/>
        </a:gs>
        <a:gs pos="25000">
          <a:srgbClr val="FF6633"/>
        </a:gs>
        <a:gs pos="50000">
          <a:srgbClr val="FFFF00"/>
        </a:gs>
        <a:gs pos="75000">
          <a:srgbClr val="01A78F"/>
        </a:gs>
        <a:gs pos="100000">
          <a:srgbClr val="3366FF"/>
        </a:gs>
      </a:gsLst>
      <a:lin ang="5400000" scaled="0"/>
    </a:gradFill>
  </dgm:bg>
  <dgm:whole>
    <a:ln>
      <a:solidFill>
        <a:srgbClr val="FFFF00"/>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088C8D-3A9C-4DBF-826B-BE8E4D6F805C}">
      <dsp:nvSpPr>
        <dsp:cNvPr id="0" name=""/>
        <dsp:cNvSpPr/>
      </dsp:nvSpPr>
      <dsp:spPr>
        <a:xfrm>
          <a:off x="6352116" y="957231"/>
          <a:ext cx="1722966" cy="4102131"/>
        </a:xfrm>
        <a:prstGeom prst="wedgeRectCallout">
          <a:avLst>
            <a:gd name="adj1" fmla="val 0"/>
            <a:gd name="adj2" fmla="val 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975" tIns="53975" rIns="53975" bIns="53975" numCol="1" spcCol="1270" anchor="t" anchorCtr="0">
          <a:noAutofit/>
        </a:bodyPr>
        <a:lstStyle/>
        <a:p>
          <a:pPr marL="0" lvl="0" indent="0" algn="r" defTabSz="755650">
            <a:lnSpc>
              <a:spcPct val="90000"/>
            </a:lnSpc>
            <a:spcBef>
              <a:spcPct val="0"/>
            </a:spcBef>
            <a:spcAft>
              <a:spcPct val="35000"/>
            </a:spcAft>
            <a:buNone/>
          </a:pPr>
          <a:r>
            <a:rPr lang="en-US" sz="1700" b="1" kern="1200" dirty="0">
              <a:solidFill>
                <a:srgbClr val="FF0000"/>
              </a:solidFill>
            </a:rPr>
            <a:t>Enhanced security measures, resources for identified targets</a:t>
          </a:r>
        </a:p>
      </dsp:txBody>
      <dsp:txXfrm>
        <a:off x="6570588" y="957231"/>
        <a:ext cx="1504493" cy="4102131"/>
      </dsp:txXfrm>
    </dsp:sp>
    <dsp:sp modelId="{C6D35072-B9B5-460A-B8BF-B7825F18A5F0}">
      <dsp:nvSpPr>
        <dsp:cNvPr id="0" name=""/>
        <dsp:cNvSpPr/>
      </dsp:nvSpPr>
      <dsp:spPr>
        <a:xfrm>
          <a:off x="6352116" y="0"/>
          <a:ext cx="1722966" cy="95723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69850" rIns="69850" bIns="6985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FF00"/>
              </a:solidFill>
            </a:rPr>
            <a:t>Victim Safety Planning</a:t>
          </a:r>
        </a:p>
      </dsp:txBody>
      <dsp:txXfrm>
        <a:off x="6352116" y="0"/>
        <a:ext cx="1722966" cy="957231"/>
      </dsp:txXfrm>
    </dsp:sp>
    <dsp:sp modelId="{4510F701-C7B0-4874-A389-C159E3CA6F3D}">
      <dsp:nvSpPr>
        <dsp:cNvPr id="0" name=""/>
        <dsp:cNvSpPr/>
      </dsp:nvSpPr>
      <dsp:spPr>
        <a:xfrm>
          <a:off x="4629149" y="957231"/>
          <a:ext cx="1722966" cy="3828925"/>
        </a:xfrm>
        <a:prstGeom prst="wedgeRectCallout">
          <a:avLst>
            <a:gd name="adj1" fmla="val 62500"/>
            <a:gd name="adj2" fmla="val 2083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975" tIns="53975" rIns="53975" bIns="53975" numCol="1" spcCol="1270" anchor="t" anchorCtr="0">
          <a:noAutofit/>
        </a:bodyPr>
        <a:lstStyle/>
        <a:p>
          <a:pPr marL="0" lvl="0" indent="0" algn="r" defTabSz="755650">
            <a:lnSpc>
              <a:spcPct val="90000"/>
            </a:lnSpc>
            <a:spcBef>
              <a:spcPct val="0"/>
            </a:spcBef>
            <a:spcAft>
              <a:spcPct val="35000"/>
            </a:spcAft>
            <a:buNone/>
          </a:pPr>
          <a:r>
            <a:rPr lang="en-US" sz="1700" b="1" kern="1200" dirty="0">
              <a:solidFill>
                <a:srgbClr val="FF0000"/>
              </a:solidFill>
            </a:rPr>
            <a:t>Rehabilitation, further assessment</a:t>
          </a:r>
        </a:p>
      </dsp:txBody>
      <dsp:txXfrm>
        <a:off x="4847622" y="957231"/>
        <a:ext cx="1504493" cy="3828925"/>
      </dsp:txXfrm>
    </dsp:sp>
    <dsp:sp modelId="{B0F3ED27-97D4-4CD7-89F3-087FE9779480}">
      <dsp:nvSpPr>
        <dsp:cNvPr id="0" name=""/>
        <dsp:cNvSpPr/>
      </dsp:nvSpPr>
      <dsp:spPr>
        <a:xfrm>
          <a:off x="4629149" y="139132"/>
          <a:ext cx="1722966" cy="82062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69850" rIns="69850" bIns="6985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FF00"/>
              </a:solidFill>
            </a:rPr>
            <a:t>Treatment</a:t>
          </a:r>
        </a:p>
      </dsp:txBody>
      <dsp:txXfrm>
        <a:off x="4629149" y="139132"/>
        <a:ext cx="1722966" cy="820628"/>
      </dsp:txXfrm>
    </dsp:sp>
    <dsp:sp modelId="{28835935-BCD7-46B6-822E-14A97BE507D6}">
      <dsp:nvSpPr>
        <dsp:cNvPr id="0" name=""/>
        <dsp:cNvSpPr/>
      </dsp:nvSpPr>
      <dsp:spPr>
        <a:xfrm>
          <a:off x="2906183" y="957231"/>
          <a:ext cx="1722966" cy="3555214"/>
        </a:xfrm>
        <a:prstGeom prst="wedgeRectCallout">
          <a:avLst>
            <a:gd name="adj1" fmla="val 62500"/>
            <a:gd name="adj2" fmla="val 2083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975" tIns="53975" rIns="53975" bIns="53975" numCol="1" spcCol="1270" anchor="t" anchorCtr="0">
          <a:noAutofit/>
        </a:bodyPr>
        <a:lstStyle/>
        <a:p>
          <a:pPr marL="0" lvl="0" indent="0" algn="r" defTabSz="755650">
            <a:lnSpc>
              <a:spcPct val="90000"/>
            </a:lnSpc>
            <a:spcBef>
              <a:spcPct val="0"/>
            </a:spcBef>
            <a:spcAft>
              <a:spcPct val="35000"/>
            </a:spcAft>
            <a:buNone/>
          </a:pPr>
          <a:endParaRPr lang="en-US" sz="1700" b="1" kern="1200" dirty="0">
            <a:solidFill>
              <a:srgbClr val="FF0000"/>
            </a:solidFill>
          </a:endParaRPr>
        </a:p>
        <a:p>
          <a:pPr marL="0" lvl="0" indent="0" algn="r" defTabSz="755650">
            <a:lnSpc>
              <a:spcPct val="90000"/>
            </a:lnSpc>
            <a:spcBef>
              <a:spcPct val="0"/>
            </a:spcBef>
            <a:spcAft>
              <a:spcPct val="35000"/>
            </a:spcAft>
            <a:buNone/>
          </a:pPr>
          <a:r>
            <a:rPr lang="en-US" sz="1700" b="1" kern="1200" dirty="0">
              <a:solidFill>
                <a:srgbClr val="FF0000"/>
              </a:solidFill>
            </a:rPr>
            <a:t>Imposition of controls,  restriction of movement</a:t>
          </a:r>
        </a:p>
        <a:p>
          <a:pPr marL="0" lvl="0" indent="0" algn="r" defTabSz="755650">
            <a:lnSpc>
              <a:spcPct val="90000"/>
            </a:lnSpc>
            <a:spcBef>
              <a:spcPct val="0"/>
            </a:spcBef>
            <a:spcAft>
              <a:spcPct val="35000"/>
            </a:spcAft>
            <a:buNone/>
          </a:pPr>
          <a:endParaRPr lang="en-US" sz="1700" b="1" kern="1200" dirty="0">
            <a:solidFill>
              <a:srgbClr val="FF0000"/>
            </a:solidFill>
          </a:endParaRPr>
        </a:p>
      </dsp:txBody>
      <dsp:txXfrm>
        <a:off x="3124656" y="957231"/>
        <a:ext cx="1504493" cy="3555214"/>
      </dsp:txXfrm>
    </dsp:sp>
    <dsp:sp modelId="{F59A78F1-279B-4462-9811-4C0CD5645B4B}">
      <dsp:nvSpPr>
        <dsp:cNvPr id="0" name=""/>
        <dsp:cNvSpPr/>
      </dsp:nvSpPr>
      <dsp:spPr>
        <a:xfrm>
          <a:off x="2906183" y="273711"/>
          <a:ext cx="1722966" cy="68351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69850" rIns="69850" bIns="6985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FF00"/>
              </a:solidFill>
            </a:rPr>
            <a:t>Supervision</a:t>
          </a:r>
        </a:p>
      </dsp:txBody>
      <dsp:txXfrm>
        <a:off x="2906183" y="273711"/>
        <a:ext cx="1722966" cy="683519"/>
      </dsp:txXfrm>
    </dsp:sp>
    <dsp:sp modelId="{5136FE0E-C681-4F52-A10B-1254EBB4600A}">
      <dsp:nvSpPr>
        <dsp:cNvPr id="0" name=""/>
        <dsp:cNvSpPr/>
      </dsp:nvSpPr>
      <dsp:spPr>
        <a:xfrm>
          <a:off x="1183217" y="957231"/>
          <a:ext cx="1722966" cy="3281502"/>
        </a:xfrm>
        <a:prstGeom prst="wedgeRectCallout">
          <a:avLst>
            <a:gd name="adj1" fmla="val 62500"/>
            <a:gd name="adj2" fmla="val 2083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975" tIns="53975" rIns="53975" bIns="53975" numCol="1" spcCol="1270" anchor="t" anchorCtr="0">
          <a:noAutofit/>
        </a:bodyPr>
        <a:lstStyle/>
        <a:p>
          <a:pPr marL="0" lvl="0" indent="0" algn="r" defTabSz="755650">
            <a:lnSpc>
              <a:spcPct val="90000"/>
            </a:lnSpc>
            <a:spcBef>
              <a:spcPct val="0"/>
            </a:spcBef>
            <a:spcAft>
              <a:spcPct val="35000"/>
            </a:spcAft>
            <a:buNone/>
          </a:pPr>
          <a:r>
            <a:rPr lang="en-US" sz="1700" b="1" kern="1200" dirty="0">
              <a:solidFill>
                <a:srgbClr val="FF0000"/>
              </a:solidFill>
            </a:rPr>
            <a:t>Surveillance or repeated assessment</a:t>
          </a:r>
        </a:p>
      </dsp:txBody>
      <dsp:txXfrm>
        <a:off x="1401689" y="957231"/>
        <a:ext cx="1504493" cy="3281502"/>
      </dsp:txXfrm>
    </dsp:sp>
    <dsp:sp modelId="{9ED46F67-297B-40C5-B490-A7881286096B}">
      <dsp:nvSpPr>
        <dsp:cNvPr id="0" name=""/>
        <dsp:cNvSpPr/>
      </dsp:nvSpPr>
      <dsp:spPr>
        <a:xfrm>
          <a:off x="1183217" y="410314"/>
          <a:ext cx="1722966" cy="54691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69850" rIns="69850" bIns="6985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FF00"/>
              </a:solidFill>
            </a:rPr>
            <a:t>Monitoring</a:t>
          </a:r>
        </a:p>
      </dsp:txBody>
      <dsp:txXfrm>
        <a:off x="1183217" y="410314"/>
        <a:ext cx="1722966" cy="5469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A696FD-69A1-4B50-9804-5C1490606ACD}">
      <dsp:nvSpPr>
        <dsp:cNvPr id="0" name=""/>
        <dsp:cNvSpPr/>
      </dsp:nvSpPr>
      <dsp:spPr>
        <a:xfrm rot="5400000">
          <a:off x="-245635" y="246082"/>
          <a:ext cx="1637567" cy="114629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endParaRPr lang="en-US" sz="3400" kern="1200" dirty="0"/>
        </a:p>
      </dsp:txBody>
      <dsp:txXfrm rot="-5400000">
        <a:off x="1" y="573596"/>
        <a:ext cx="1146297" cy="491270"/>
      </dsp:txXfrm>
    </dsp:sp>
    <dsp:sp modelId="{71A9CECA-AB82-4439-B7DC-61FEA9C22B1C}">
      <dsp:nvSpPr>
        <dsp:cNvPr id="0" name=""/>
        <dsp:cNvSpPr/>
      </dsp:nvSpPr>
      <dsp:spPr>
        <a:xfrm rot="5400000">
          <a:off x="4670089" y="-3523344"/>
          <a:ext cx="1064418" cy="81120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19050" rIns="19050" bIns="19050"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a:t>Develop scenarios</a:t>
          </a:r>
        </a:p>
        <a:p>
          <a:pPr marL="285750" lvl="1" indent="-285750" algn="l" defTabSz="1333500">
            <a:lnSpc>
              <a:spcPct val="90000"/>
            </a:lnSpc>
            <a:spcBef>
              <a:spcPct val="0"/>
            </a:spcBef>
            <a:spcAft>
              <a:spcPct val="15000"/>
            </a:spcAft>
            <a:buChar char="•"/>
          </a:pPr>
          <a:r>
            <a:rPr lang="en-US" sz="3000" kern="1200" dirty="0"/>
            <a:t>What are the “possible futures?”</a:t>
          </a:r>
        </a:p>
      </dsp:txBody>
      <dsp:txXfrm rot="-5400000">
        <a:off x="1146298" y="52408"/>
        <a:ext cx="8060041" cy="960496"/>
      </dsp:txXfrm>
    </dsp:sp>
    <dsp:sp modelId="{40E3D808-B57B-4245-8DE5-022314C95851}">
      <dsp:nvSpPr>
        <dsp:cNvPr id="0" name=""/>
        <dsp:cNvSpPr/>
      </dsp:nvSpPr>
      <dsp:spPr>
        <a:xfrm rot="5400000">
          <a:off x="-245635" y="1689832"/>
          <a:ext cx="1637567" cy="114629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endParaRPr lang="en-US" sz="3400" kern="1200" dirty="0"/>
        </a:p>
      </dsp:txBody>
      <dsp:txXfrm rot="-5400000">
        <a:off x="1" y="2017346"/>
        <a:ext cx="1146297" cy="491270"/>
      </dsp:txXfrm>
    </dsp:sp>
    <dsp:sp modelId="{8397E430-BB0C-4BD7-AD9C-2B33E017DF86}">
      <dsp:nvSpPr>
        <dsp:cNvPr id="0" name=""/>
        <dsp:cNvSpPr/>
      </dsp:nvSpPr>
      <dsp:spPr>
        <a:xfrm rot="5400000">
          <a:off x="4670089" y="-2079594"/>
          <a:ext cx="1064418" cy="81120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19050" rIns="19050" bIns="19050"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a:t>Evaluate scenarios</a:t>
          </a:r>
        </a:p>
        <a:p>
          <a:pPr marL="285750" lvl="1" indent="-285750" algn="l" defTabSz="1333500">
            <a:lnSpc>
              <a:spcPct val="90000"/>
            </a:lnSpc>
            <a:spcBef>
              <a:spcPct val="0"/>
            </a:spcBef>
            <a:spcAft>
              <a:spcPct val="15000"/>
            </a:spcAft>
            <a:buChar char="•"/>
          </a:pPr>
          <a:r>
            <a:rPr lang="en-US" sz="3000" kern="1200" dirty="0"/>
            <a:t>Which “possible futures” most deserve attention?</a:t>
          </a:r>
        </a:p>
      </dsp:txBody>
      <dsp:txXfrm rot="-5400000">
        <a:off x="1146298" y="1496158"/>
        <a:ext cx="8060041" cy="960496"/>
      </dsp:txXfrm>
    </dsp:sp>
    <dsp:sp modelId="{2EB2EF2E-0393-4C71-A6B3-E8B231C2236E}">
      <dsp:nvSpPr>
        <dsp:cNvPr id="0" name=""/>
        <dsp:cNvSpPr/>
      </dsp:nvSpPr>
      <dsp:spPr>
        <a:xfrm rot="5400000">
          <a:off x="-245635" y="3133582"/>
          <a:ext cx="1637567" cy="114629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endParaRPr lang="en-US" sz="3400" kern="1200" dirty="0"/>
        </a:p>
      </dsp:txBody>
      <dsp:txXfrm rot="-5400000">
        <a:off x="1" y="3461096"/>
        <a:ext cx="1146297" cy="491270"/>
      </dsp:txXfrm>
    </dsp:sp>
    <dsp:sp modelId="{574A58D7-6D75-4969-A0F2-B5F217D47C68}">
      <dsp:nvSpPr>
        <dsp:cNvPr id="0" name=""/>
        <dsp:cNvSpPr/>
      </dsp:nvSpPr>
      <dsp:spPr>
        <a:xfrm rot="5400000">
          <a:off x="4670089" y="-635844"/>
          <a:ext cx="1064418" cy="81120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19050" rIns="19050" bIns="19050"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a:t>Use scenarios to plan</a:t>
          </a:r>
        </a:p>
        <a:p>
          <a:pPr marL="285750" lvl="1" indent="-285750" algn="l" defTabSz="1333500">
            <a:lnSpc>
              <a:spcPct val="90000"/>
            </a:lnSpc>
            <a:spcBef>
              <a:spcPct val="0"/>
            </a:spcBef>
            <a:spcAft>
              <a:spcPct val="15000"/>
            </a:spcAft>
            <a:buChar char="•"/>
          </a:pPr>
          <a:r>
            <a:rPr lang="en-US" sz="3000" kern="1200" dirty="0"/>
            <a:t>Which strategies, tactics, and logistics are needed?</a:t>
          </a:r>
        </a:p>
      </dsp:txBody>
      <dsp:txXfrm rot="-5400000">
        <a:off x="1146298" y="2939908"/>
        <a:ext cx="8060041" cy="960496"/>
      </dsp:txXfrm>
    </dsp:sp>
  </dsp:spTree>
</dsp:drawing>
</file>

<file path=ppt/diagrams/layout1.xml><?xml version="1.0" encoding="utf-8"?>
<dgm:layoutDef xmlns:dgm="http://schemas.openxmlformats.org/drawingml/2006/diagram" xmlns:a="http://schemas.openxmlformats.org/drawingml/2006/main" uniqueId="urn:microsoft.com/office/officeart/2011/layout/InterconnectedBlockProcess">
  <dgm:title val="Interconnected Block Process"/>
  <dgm:desc val="Use to show sequential steps in a process. Works best with small amounts of Level 1 text and medium amounts of Level 2 text."/>
  <dgm:catLst>
    <dgm:cat type="process" pri="5500"/>
    <dgm:cat type="officeonline" pri="3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2" destOrd="0"/>
        <dgm:cxn modelId="42" srcId="40" destId="41" srcOrd="0" destOrd="0"/>
      </dgm:cxnLst>
      <dgm:bg/>
      <dgm:whole/>
    </dgm:dataModel>
  </dgm:clrData>
  <dgm:layoutNode name="Name0">
    <dgm:varLst>
      <dgm:chMax val="7"/>
      <dgm:chPref val="5"/>
      <dgm:dir/>
      <dgm:animOne val="branch"/>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127"/>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5"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Accent1" refType="w" fact="0"/>
              <dgm:constr type="t" for="ch" forName="ChildAccent1" refType="h" fact="0.1613"/>
              <dgm:constr type="w" for="ch" forName="ChildAccent1" refType="w" fact="0.5"/>
              <dgm:constr type="h" for="ch" forName="ChildAccent1" refType="h" fact="0.7742"/>
              <dgm:constr type="l" for="ch" forName="Child1" refType="w" fact="0.0635"/>
              <dgm:constr type="t" for="ch" forName="Child1" refType="h" fact="0.1613"/>
              <dgm:constr type="w" for="ch" forName="Child1" refType="w" fact="0.4365"/>
              <dgm:constr type="h" for="ch" forName="Child1" refType="h" fact="0.7742"/>
              <dgm:constr type="l" for="ch" forName="Parent1" refType="w" fact="0"/>
              <dgm:constr type="t" for="ch" forName="Parent1" refType="h" fact="0.0323"/>
              <dgm:constr type="w" for="ch" forName="Parent1" refType="w" fact="0.5"/>
              <dgm:constr type="h" for="ch" forName="Parent1" refType="h" fact="0.129"/>
              <dgm:constr type="l" for="ch" forName="ChildAccent2" refType="w" fact="0.5"/>
              <dgm:constr type="t" for="ch" forName="ChildAccent2" refType="h" fact="0.1613"/>
              <dgm:constr type="w" for="ch" forName="ChildAccent2" refType="w" fact="0.5"/>
              <dgm:constr type="h" for="ch" forName="ChildAccent2" refType="h" fact="0.8387"/>
              <dgm:constr type="l" for="ch" forName="Child2" refType="w" fact="0.5635"/>
              <dgm:constr type="t" for="ch" forName="Child2" refType="h" fact="0.1613"/>
              <dgm:constr type="w" for="ch" forName="Child2" refType="w" fact="0.4365"/>
              <dgm:constr type="h" for="ch" forName="Child2" refType="h" fact="0.8387"/>
              <dgm:constr type="l" for="ch" forName="Parent2" refType="w" fact="0.5"/>
              <dgm:constr type="t" for="ch" forName="Parent2" refType="h" fact="0"/>
              <dgm:constr type="w" for="ch" forName="Parent2" refType="w" fact="0.5"/>
              <dgm:constr type="h" for="ch" forName="Parent2" refType="h" fact="0.1613"/>
            </dgm:constrLst>
          </dgm:if>
          <dgm:if name="Name6"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Accent1" refType="w" fact="0"/>
              <dgm:constr type="t" for="ch" forName="ChildAccent1" refType="h" fact="0.1757"/>
              <dgm:constr type="w" for="ch" forName="ChildAccent1" refType="w" fact="0.3333"/>
              <dgm:constr type="h" for="ch" forName="ChildAccent1" refType="h" fact="0.7066"/>
              <dgm:constr type="l" for="ch" forName="Child1" refType="w" fact="0.0423"/>
              <dgm:constr type="t" for="ch" forName="Child1" refType="h" fact="0.1757"/>
              <dgm:constr type="w" for="ch" forName="Child1" refType="w" fact="0.291"/>
              <dgm:constr type="h" for="ch" forName="Child1" refType="h" fact="0.7066"/>
              <dgm:constr type="l" for="ch" forName="Parent1" refType="w" fact="0"/>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Child2" refType="w" fact="0.3756"/>
              <dgm:constr type="t" for="ch" forName="Child2" refType="h" fact="0.1757"/>
              <dgm:constr type="w" for="ch" forName="Child2" refType="w" fact="0.291"/>
              <dgm:constr type="h" for="ch" forName="Child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6667"/>
              <dgm:constr type="t" for="ch" forName="ChildAccent3" refType="h" fact="0.1757"/>
              <dgm:constr type="w" for="ch" forName="ChildAccent3" refType="w" fact="0.3333"/>
              <dgm:constr type="h" for="ch" forName="ChildAccent3" refType="h" fact="0.8243"/>
              <dgm:constr type="l" for="ch" forName="Child3" refType="w" fact="0.709"/>
              <dgm:constr type="t" for="ch" forName="Child3" refType="h" fact="0.1757"/>
              <dgm:constr type="w" for="ch" forName="Child3" refType="w" fact="0.291"/>
              <dgm:constr type="h" for="ch" forName="Child3" refType="h" fact="0.8243"/>
              <dgm:constr type="l" for="ch" forName="Parent3" refType="w" fact="0.6667"/>
              <dgm:constr type="t" for="ch" forName="Parent3" refType="h" fact="0"/>
              <dgm:constr type="w" for="ch" forName="Parent3" refType="w" fact="0.3333"/>
              <dgm:constr type="h" for="ch" forName="Parent3" refType="h" fact="0.176"/>
            </dgm:constrLst>
          </dgm:if>
          <dgm:if name="Name7"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Accent1" refType="w" fact="0"/>
              <dgm:constr type="t" for="ch" forName="ChildAccent1" refType="h" fact="0.1892"/>
              <dgm:constr type="w" for="ch" forName="ChildAccent1" refType="w" fact="0.25"/>
              <dgm:constr type="h" for="ch" forName="ChildAccent1" refType="h" fact="0.6486"/>
              <dgm:constr type="l" for="ch" forName="Child1" refType="w" fact="0.0317"/>
              <dgm:constr type="t" for="ch" forName="Child1" refType="h" fact="0.1892"/>
              <dgm:constr type="w" for="ch" forName="Child1" refType="w" fact="0.2183"/>
              <dgm:constr type="h" for="ch" forName="Child1" refType="h" fact="0.6486"/>
              <dgm:constr type="l" for="ch" forName="Parent1" refType="w" fact="0"/>
              <dgm:constr type="t" for="ch" forName="Parent1" refType="h" fact="0.0811"/>
              <dgm:constr type="w" for="ch" forName="Parent1" refType="w" fact="0.25"/>
              <dgm:constr type="h" for="ch" forName="Parent1" refType="h" fact="0.1081"/>
              <dgm:constr type="l" for="ch" forName="ChildAccent2" refType="w" fact="0.25"/>
              <dgm:constr type="t" for="ch" forName="ChildAccent2" refType="h" fact="0.1892"/>
              <dgm:constr type="w" for="ch" forName="ChildAccent2" refType="w" fact="0.25"/>
              <dgm:constr type="h" for="ch" forName="ChildAccent2" refType="h" fact="0.7027"/>
              <dgm:constr type="l" for="ch" forName="Child2" refType="w" fact="0.2817"/>
              <dgm:constr type="t" for="ch" forName="Child2" refType="h" fact="0.1892"/>
              <dgm:constr type="w" for="ch" forName="Child2" refType="w" fact="0.2183"/>
              <dgm:constr type="h" for="ch" forName="Child2" refType="h" fact="0.7027"/>
              <dgm:constr type="l" for="ch" forName="Parent2" refType="w" fact="0.25"/>
              <dgm:constr type="t" for="ch" forName="Parent2" refType="h" fact="0.0541"/>
              <dgm:constr type="w" for="ch" forName="Parent2" refType="w" fact="0.25"/>
              <dgm:constr type="h" for="ch" forName="Parent2" refType="h" fact="0.1351"/>
              <dgm:constr type="l" for="ch" forName="ChildAccent3" refType="w" fact="0.5"/>
              <dgm:constr type="t" for="ch" forName="ChildAccent3" refType="h" fact="0.1892"/>
              <dgm:constr type="w" for="ch" forName="ChildAccent3" refType="w" fact="0.25"/>
              <dgm:constr type="h" for="ch" forName="ChildAccent3" refType="h" fact="0.7568"/>
              <dgm:constr type="l" for="ch" forName="Child3" refType="w" fact="0.5317"/>
              <dgm:constr type="t" for="ch" forName="Child3" refType="h" fact="0.1892"/>
              <dgm:constr type="w" for="ch" forName="Child3" refType="w" fact="0.2183"/>
              <dgm:constr type="h" for="ch" forName="Child3" refType="h" fact="0.7568"/>
              <dgm:constr type="l" for="ch" forName="Parent3" refType="w" fact="0.5"/>
              <dgm:constr type="t" for="ch" forName="Parent3" refType="h" fact="0.0275"/>
              <dgm:constr type="w" for="ch" forName="Parent3" refType="w" fact="0.25"/>
              <dgm:constr type="h" for="ch" forName="Parent3" refType="h" fact="0.1622"/>
              <dgm:constr type="l" for="ch" forName="ChildAccent4" refType="w" fact="0.75"/>
              <dgm:constr type="t" for="ch" forName="ChildAccent4" refType="h" fact="0.1892"/>
              <dgm:constr type="w" for="ch" forName="ChildAccent4" refType="w" fact="0.25"/>
              <dgm:constr type="h" for="ch" forName="ChildAccent4" refType="h" fact="0.8108"/>
              <dgm:constr type="l" for="ch" forName="Child4" refType="w" fact="0.7817"/>
              <dgm:constr type="t" for="ch" forName="Child4" refType="h" fact="0.1892"/>
              <dgm:constr type="w" for="ch" forName="Child4" refType="w" fact="0.2183"/>
              <dgm:constr type="h" for="ch" forName="Child4" refType="h" fact="0.8108"/>
              <dgm:constr type="l" for="ch" forName="Parent4" refType="w" fact="0.75"/>
              <dgm:constr type="t" for="ch" forName="Parent4" refType="h" fact="0"/>
              <dgm:constr type="w" for="ch" forName="Parent4" refType="w" fact="0.25"/>
              <dgm:constr type="h" for="ch" forName="Parent4" refType="h" fact="0.1892"/>
            </dgm:constrLst>
          </dgm:if>
          <dgm:if name="Name8"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Accent1" refType="w" fact="0"/>
              <dgm:constr type="t" for="ch" forName="ChildAccent1" refType="h" fact="0.2"/>
              <dgm:constr type="w" for="ch" forName="ChildAccent1" refType="w" fact="0.2001"/>
              <dgm:constr type="h" for="ch" forName="ChildAccent1" refType="h" fact="0.6"/>
              <dgm:constr type="l" for="ch" forName="Child1" refType="w" fact="0.0254"/>
              <dgm:constr type="t" for="ch" forName="Child1" refType="h" fact="0.2"/>
              <dgm:constr type="w" for="ch" forName="Child1" refType="w" fact="0.1747"/>
              <dgm:constr type="h" for="ch" forName="Child1" refType="h" fact="0.6"/>
              <dgm:constr type="l" for="ch" forName="Parent1" refType="w" fact="0"/>
              <dgm:constr type="t" for="ch" forName="Parent1" refType="h" fact="0.1"/>
              <dgm:constr type="w" for="ch" forName="Parent1" refType="w" fact="0.2001"/>
              <dgm:constr type="h" for="ch" forName="Parent1" refType="h" fact="0.1"/>
              <dgm:constr type="l" for="ch" forName="ChildAccent2" refType="w" fact="0.2001"/>
              <dgm:constr type="t" for="ch" forName="ChildAccent2" refType="h" fact="0.2"/>
              <dgm:constr type="w" for="ch" forName="ChildAccent2" refType="w" fact="0.2001"/>
              <dgm:constr type="h" for="ch" forName="ChildAccent2" refType="h" fact="0.65"/>
              <dgm:constr type="l" for="ch" forName="Child2" refType="w" fact="0.2255"/>
              <dgm:constr type="t" for="ch" forName="Child2" refType="h" fact="0.2"/>
              <dgm:constr type="w" for="ch" forName="Child2" refType="w" fact="0.1747"/>
              <dgm:constr type="h" for="ch" forName="Child2" refType="h" fact="0.65"/>
              <dgm:constr type="l" for="ch" forName="Parent2" refType="w" fact="0.2001"/>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Child3" refType="w" fact="0.4256"/>
              <dgm:constr type="t" for="ch" forName="Child3" refType="h" fact="0.2"/>
              <dgm:constr type="w" for="ch" forName="Child3" refType="w" fact="0.1747"/>
              <dgm:constr type="h" for="ch" forName="Child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6003"/>
              <dgm:constr type="t" for="ch" forName="ChildAccent4" refType="h" fact="0.2"/>
              <dgm:constr type="w" for="ch" forName="ChildAccent4" refType="w" fact="0.2001"/>
              <dgm:constr type="h" for="ch" forName="ChildAccent4" refType="h" fact="0.75"/>
              <dgm:constr type="l" for="ch" forName="Child4" refType="w" fact="0.6257"/>
              <dgm:constr type="t" for="ch" forName="Child4" refType="h" fact="0.2"/>
              <dgm:constr type="w" for="ch" forName="Child4" refType="w" fact="0.1747"/>
              <dgm:constr type="h" for="ch" forName="Child4" refType="h" fact="0.75"/>
              <dgm:constr type="l" for="ch" forName="Parent4" refType="w" fact="0.6003"/>
              <dgm:constr type="t" for="ch" forName="Parent4" refType="h" fact="0.025"/>
              <dgm:constr type="w" for="ch" forName="Parent4" refType="w" fact="0.2001"/>
              <dgm:constr type="h" for="ch" forName="Parent4" refType="h" fact="0.175"/>
              <dgm:constr type="l" for="ch" forName="ChildAccent5" refType="w" fact="0.7999"/>
              <dgm:constr type="t" for="ch" forName="ChildAccent5" refType="h" fact="0.2"/>
              <dgm:constr type="w" for="ch" forName="ChildAccent5" refType="w" fact="0.2001"/>
              <dgm:constr type="h" for="ch" forName="ChildAccent5" refType="h" fact="0.8"/>
              <dgm:constr type="l" for="ch" forName="Child5" refType="w" fact="0.8253"/>
              <dgm:constr type="t" for="ch" forName="Child5" refType="h" fact="0.2"/>
              <dgm:constr type="w" for="ch" forName="Child5" refType="w" fact="0.1747"/>
              <dgm:constr type="h" for="ch" forName="Child5" refType="h" fact="0.8"/>
              <dgm:constr type="l" for="ch" forName="Parent5" refType="w" fact="0.7999"/>
              <dgm:constr type="t" for="ch" forName="Parent5" refType="h" fact="0"/>
              <dgm:constr type="w" for="ch" forName="Parent5" refType="w" fact="0.2001"/>
              <dgm:constr type="h" for="ch" forName="Parent5" refType="h" fact="0.2"/>
            </dgm:constrLst>
          </dgm:if>
          <dgm:if name="Name9"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Accent1" refType="w" fact="0"/>
              <dgm:constr type="t" for="ch" forName="ChildAccent1" refType="h" fact="0.2087"/>
              <dgm:constr type="w" for="ch" forName="ChildAccent1" refType="w" fact="0.167"/>
              <dgm:constr type="h" for="ch" forName="ChildAccent1" refType="h" fact="0.5586"/>
              <dgm:constr type="l" for="ch" forName="Child1" refType="w" fact="0.0212"/>
              <dgm:constr type="t" for="ch" forName="Child1" refType="h" fact="0.2087"/>
              <dgm:constr type="w" for="ch" forName="Child1" refType="w" fact="0.1458"/>
              <dgm:constr type="h" for="ch" forName="Child1" refType="h" fact="0.5586"/>
              <dgm:constr type="l" for="ch" forName="Parent1" refType="w" fact="0"/>
              <dgm:constr type="t" for="ch" forName="Parent1" refType="h" fact="0.1156"/>
              <dgm:constr type="w" for="ch" forName="Parent1" refType="w" fact="0.167"/>
              <dgm:constr type="h" for="ch" forName="Parent1" refType="h" fact="0.0931"/>
              <dgm:constr type="l" for="ch" forName="ChildAccent2" refType="w" fact="0.167"/>
              <dgm:constr type="t" for="ch" forName="ChildAccent2" refType="h" fact="0.2087"/>
              <dgm:constr type="w" for="ch" forName="ChildAccent2" refType="w" fact="0.167"/>
              <dgm:constr type="h" for="ch" forName="ChildAccent2" refType="h" fact="0.6051"/>
              <dgm:constr type="l" for="ch" forName="Child2" refType="w" fact="0.1888"/>
              <dgm:constr type="t" for="ch" forName="Child2" refType="h" fact="0.2087"/>
              <dgm:constr type="w" for="ch" forName="Child2" refType="w" fact="0.1458"/>
              <dgm:constr type="h" for="ch" forName="Child2" refType="h" fact="0.6051"/>
              <dgm:constr type="l" for="ch" forName="Parent2" refType="w" fact="0.167"/>
              <dgm:constr type="t" for="ch" forName="Parent2" refType="h" fact="0.0923"/>
              <dgm:constr type="w" for="ch" forName="Parent2" refType="w" fact="0.167"/>
              <dgm:constr type="h" for="ch" forName="Parent2" refType="h" fact="0.1164"/>
              <dgm:constr type="l" for="ch" forName="ChildAccent3" refType="w" fact="0.3339"/>
              <dgm:constr type="t" for="ch" forName="ChildAccent3" refType="h" fact="0.2087"/>
              <dgm:constr type="w" for="ch" forName="ChildAccent3" refType="w" fact="0.167"/>
              <dgm:constr type="h" for="ch" forName="ChildAccent3" refType="h" fact="0.6517"/>
              <dgm:constr type="l" for="ch" forName="Child3" refType="w" fact="0.3551"/>
              <dgm:constr type="t" for="ch" forName="Child3" refType="h" fact="0.2087"/>
              <dgm:constr type="w" for="ch" forName="Child3" refType="w" fact="0.1458"/>
              <dgm:constr type="h" for="ch" forName="Child3" refType="h" fact="0.6517"/>
              <dgm:constr type="l" for="ch" forName="Parent3" refType="w" fact="0.3339"/>
              <dgm:constr type="t" for="ch" forName="Parent3" refType="h" fact="0.0698"/>
              <dgm:constr type="w" for="ch" forName="Parent3" refType="w" fact="0.167"/>
              <dgm:constr type="h" for="ch" forName="Parent3" refType="h" fact="0.1396"/>
              <dgm:constr type="l" for="ch" forName="ChildAccent4" refType="w" fact="0.5009"/>
              <dgm:constr type="t" for="ch" forName="ChildAccent4" refType="h" fact="0.2087"/>
              <dgm:constr type="w" for="ch" forName="ChildAccent4" refType="w" fact="0.167"/>
              <dgm:constr type="h" for="ch" forName="ChildAccent4" refType="h" fact="0.6982"/>
              <dgm:constr type="l" for="ch" forName="Child4" refType="w" fact="0.5221"/>
              <dgm:constr type="t" for="ch" forName="Child4" refType="h" fact="0.2087"/>
              <dgm:constr type="w" for="ch" forName="Child4" refType="w" fact="0.1458"/>
              <dgm:constr type="h" for="ch" forName="Child4" refType="h" fact="0.6982"/>
              <dgm:constr type="l" for="ch" forName="Parent4" refType="w" fact="0.501"/>
              <dgm:constr type="t" for="ch" forName="Parent4" refType="h" fact="0.0458"/>
              <dgm:constr type="w" for="ch" forName="Parent4" refType="w" fact="0.167"/>
              <dgm:constr type="h" for="ch" forName="Parent4" refType="h" fact="0.1629"/>
              <dgm:constr type="l" for="ch" forName="ChildAccent5" refType="w" fact="0.6674"/>
              <dgm:constr type="t" for="ch" forName="ChildAccent5" refType="h" fact="0.2087"/>
              <dgm:constr type="w" for="ch" forName="ChildAccent5" refType="w" fact="0.167"/>
              <dgm:constr type="h" for="ch" forName="ChildAccent5" refType="h" fact="0.7448"/>
              <dgm:constr type="l" for="ch" forName="Child5" refType="w" fact="0.6886"/>
              <dgm:constr type="t" for="ch" forName="Child5" refType="h" fact="0.2087"/>
              <dgm:constr type="w" for="ch" forName="Child5" refType="w" fact="0.1458"/>
              <dgm:constr type="h" for="ch" forName="Child5" refType="h" fact="0.7448"/>
              <dgm:constr type="l" for="ch" forName="Parent5" refType="w" fact="0.668"/>
              <dgm:constr type="t" for="ch" forName="Parent5" refType="h" fact="0.0225"/>
              <dgm:constr type="w" for="ch" forName="Parent5" refType="w" fact="0.167"/>
              <dgm:constr type="h" for="ch" forName="Parent5" refType="h" fact="0.1862"/>
              <dgm:constr type="l" for="ch" forName="ChildAccent6" refType="w" fact="0.833"/>
              <dgm:constr type="t" for="ch" forName="ChildAccent6" refType="h" fact="0.2087"/>
              <dgm:constr type="w" for="ch" forName="ChildAccent6" refType="w" fact="0.167"/>
              <dgm:constr type="h" for="ch" forName="ChildAccent6" refType="h" fact="0.7913"/>
              <dgm:constr type="l" for="ch" forName="Child6" refType="w" fact="0.8542"/>
              <dgm:constr type="t" for="ch" forName="Child6" refType="h" fact="0.2087"/>
              <dgm:constr type="w" for="ch" forName="Child6" refType="w" fact="0.1458"/>
              <dgm:constr type="h" for="ch" forName="Child6" refType="h" fact="0.7913"/>
              <dgm:constr type="l" for="ch" forName="Parent6" refType="w" fact="0.835"/>
              <dgm:constr type="t" for="ch" forName="Parent6" refType="h" fact="0"/>
              <dgm:constr type="w" for="ch" forName="Parent6" refType="w" fact="0.165"/>
              <dgm:constr type="h" for="ch" forName="Parent6" refType="h" fact="0.2095"/>
            </dgm:constrLst>
          </dgm:if>
          <dgm:else name="Name10">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Accent1" refType="w" fact="0"/>
              <dgm:constr type="t" for="ch" forName="ChildAccent1" refType="h" fact="0.2168"/>
              <dgm:constr type="w" for="ch" forName="ChildAccent1" refType="w" fact="0.1432"/>
              <dgm:constr type="h" for="ch" forName="ChildAccent1" refType="h" fact="0.5221"/>
              <dgm:constr type="l" for="ch" forName="Child1" refType="w" fact="0.0182"/>
              <dgm:constr type="t" for="ch" forName="Child1" refType="h" fact="0.2168"/>
              <dgm:constr type="w" for="ch" forName="Child1" refType="w" fact="0.125"/>
              <dgm:constr type="h" for="ch" forName="Child1" refType="h" fact="0.5221"/>
              <dgm:constr type="l" for="ch" forName="Parent1" refType="w" fact="0"/>
              <dgm:constr type="t" for="ch" forName="Parent1" refType="h" fact="0.1298"/>
              <dgm:constr type="w" for="ch" forName="Parent1" refType="w" fact="0.1432"/>
              <dgm:constr type="h" for="ch" forName="Parent1" refType="h" fact="0.087"/>
              <dgm:constr type="l" for="ch" forName="ChildAccent2" refType="w" fact="0.1432"/>
              <dgm:constr type="t" for="ch" forName="ChildAccent2" refType="h" fact="0.2168"/>
              <dgm:constr type="w" for="ch" forName="ChildAccent2" refType="w" fact="0.1432"/>
              <dgm:constr type="h" for="ch" forName="ChildAccent2" refType="h" fact="0.5656"/>
              <dgm:constr type="l" for="ch" forName="Child2" refType="w" fact="0.1614"/>
              <dgm:constr type="t" for="ch" forName="Child2" refType="h" fact="0.2168"/>
              <dgm:constr type="w" for="ch" forName="Child2" refType="w" fact="0.125"/>
              <dgm:constr type="h" for="ch" forName="Child2" refType="h" fact="0.5656"/>
              <dgm:constr type="l" for="ch" forName="Parent2" refType="w" fact="0.1432"/>
              <dgm:constr type="t" for="ch" forName="Parent2" refType="h" fact="0.108"/>
              <dgm:constr type="w" for="ch" forName="Parent2" refType="w" fact="0.1432"/>
              <dgm:constr type="h" for="ch" forName="Parent2" refType="h" fact="0.1088"/>
              <dgm:constr type="l" for="ch" forName="ChildAccent3" refType="w" fact="0.2865"/>
              <dgm:constr type="t" for="ch" forName="ChildAccent3" refType="h" fact="0.2168"/>
              <dgm:constr type="w" for="ch" forName="ChildAccent3" refType="w" fact="0.1432"/>
              <dgm:constr type="h" for="ch" forName="ChildAccent3" refType="h" fact="0.6091"/>
              <dgm:constr type="l" for="ch" forName="Child3" refType="w" fact="0.3047"/>
              <dgm:constr type="t" for="ch" forName="Child3" refType="h" fact="0.2168"/>
              <dgm:constr type="w" for="ch" forName="Child3" refType="w" fact="0.125"/>
              <dgm:constr type="h" for="ch" forName="Child3" refType="h" fact="0.6091"/>
              <dgm:constr type="l" for="ch" forName="Parent3" refType="w" fact="0.2865"/>
              <dgm:constr type="t" for="ch" forName="Parent3" refType="h" fact="0.087"/>
              <dgm:constr type="w" for="ch" forName="Parent3" refType="w" fact="0.143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Child4" refType="w" fact="0.4479"/>
              <dgm:constr type="t" for="ch" forName="Child4" refType="h" fact="0.2168"/>
              <dgm:constr type="w" for="ch" forName="Child4" refType="w" fact="0.125"/>
              <dgm:constr type="h" for="ch" forName="Child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5726"/>
              <dgm:constr type="t" for="ch" forName="ChildAccent5" refType="h" fact="0.2168"/>
              <dgm:constr type="w" for="ch" forName="ChildAccent5" refType="w" fact="0.1432"/>
              <dgm:constr type="h" for="ch" forName="ChildAccent5" refType="h" fact="0.6962"/>
              <dgm:constr type="l" for="ch" forName="Child5" refType="w" fact="0.5908"/>
              <dgm:constr type="t" for="ch" forName="Child5" refType="h" fact="0.2168"/>
              <dgm:constr type="w" for="ch" forName="Child5" refType="w" fact="0.125"/>
              <dgm:constr type="h" for="ch" forName="Child5" refType="h" fact="0.6962"/>
              <dgm:constr type="l" for="ch" forName="Parent5" refType="w" fact="0.5726"/>
              <dgm:constr type="t" for="ch" forName="Parent5" refType="h" fact="0.0428"/>
              <dgm:constr type="w" for="ch" forName="Parent5" refType="w" fact="0.1432"/>
              <dgm:constr type="h" for="ch" forName="Parent5" refType="h" fact="0.174"/>
              <dgm:constr type="l" for="ch" forName="ChildAccent6" refType="w" fact="0.7147"/>
              <dgm:constr type="t" for="ch" forName="ChildAccent6" refType="h" fact="0.2168"/>
              <dgm:constr type="w" for="ch" forName="ChildAccent6" refType="w" fact="0.1432"/>
              <dgm:constr type="h" for="ch" forName="ChildAccent6" refType="h" fact="0.7397"/>
              <dgm:constr type="l" for="ch" forName="Child6" refType="w" fact="0.7329"/>
              <dgm:constr type="t" for="ch" forName="Child6" refType="h" fact="0.2168"/>
              <dgm:constr type="w" for="ch" forName="Child6" refType="w" fact="0.125"/>
              <dgm:constr type="h" for="ch" forName="Child6" refType="h" fact="0.7397"/>
              <dgm:constr type="l" for="ch" forName="Parent6" refType="w" fact="0.716"/>
              <dgm:constr type="t" for="ch" forName="Parent6" refType="h" fact="0.0217"/>
              <dgm:constr type="w" for="ch" forName="Parent6" refType="w" fact="0.1424"/>
              <dgm:constr type="h" for="ch" forName="Parent6" refType="h" fact="0.1958"/>
              <dgm:constr type="l" for="ch" forName="ChildAccent7" refType="w" fact="0.8568"/>
              <dgm:constr type="t" for="ch" forName="ChildAccent7" refType="h" fact="0.2168"/>
              <dgm:constr type="w" for="ch" forName="ChildAccent7" refType="w" fact="0.1432"/>
              <dgm:constr type="h" for="ch" forName="ChildAccent7" refType="h" fact="0.7832"/>
              <dgm:constr type="l" for="ch" forName="Child7" refType="w" fact="0.875"/>
              <dgm:constr type="t" for="ch" forName="Child7" refType="h" fact="0.2168"/>
              <dgm:constr type="w" for="ch" forName="Child7" refType="w" fact="0.125"/>
              <dgm:constr type="h" for="ch" forName="Child7" refType="h" fact="0.7832"/>
              <dgm:constr type="l" for="ch" forName="Parent7" refType="w" fact="0.8577"/>
              <dgm:constr type="t" for="ch" forName="Parent7" refType="h" fact="0"/>
              <dgm:constr type="w" for="ch" forName="Parent7" refType="w" fact="0.1423"/>
              <dgm:constr type="h" for="ch" forName="Parent7" refType="h" fact="0.2175"/>
            </dgm:constrLst>
          </dgm:else>
        </dgm:choose>
      </dgm:if>
      <dgm:else name="Name11">
        <dgm:choose name="Name12">
          <dgm:if name="Name13"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14"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2" refType="w" fact="0"/>
              <dgm:constr type="t" for="ch" forName="Child2" refType="h" fact="0.1613"/>
              <dgm:constr type="w" for="ch" forName="Child2" refType="w" fact="0.4365"/>
              <dgm:constr type="h" for="ch" forName="Child2" refType="h" fact="0.8387"/>
              <dgm:constr type="l" for="ch" forName="Child1" refType="w" fact="0.5"/>
              <dgm:constr type="t" for="ch" forName="Child1" refType="h" fact="0.1613"/>
              <dgm:constr type="w" for="ch" forName="Child1" refType="w" fact="0.4365"/>
              <dgm:constr type="h" for="ch" forName="Child1" refType="h" fact="0.7742"/>
              <dgm:constr type="l" for="ch" forName="ChildAccent1" refType="w" fact="0.5"/>
              <dgm:constr type="t" for="ch" forName="ChildAccent1" refType="h" fact="0.1613"/>
              <dgm:constr type="w" for="ch" forName="ChildAccent1" refType="w" fact="0.5"/>
              <dgm:constr type="h" for="ch" forName="ChildAccent1" refType="h" fact="0.7742"/>
              <dgm:constr type="l" for="ch" forName="Parent1" refType="w" fact="0.5"/>
              <dgm:constr type="t" for="ch" forName="Parent1" refType="h" fact="0.0323"/>
              <dgm:constr type="w" for="ch" forName="Parent1" refType="w" fact="0.5"/>
              <dgm:constr type="h" for="ch" forName="Parent1" refType="h" fact="0.129"/>
              <dgm:constr type="l" for="ch" forName="ChildAccent2" refType="w" fact="0"/>
              <dgm:constr type="t" for="ch" forName="ChildAccent2" refType="h" fact="0.1613"/>
              <dgm:constr type="w" for="ch" forName="ChildAccent2" refType="w" fact="0.5"/>
              <dgm:constr type="h" for="ch" forName="ChildAccent2" refType="h" fact="0.8387"/>
              <dgm:constr type="l" for="ch" forName="Parent2" refType="w" fact="0"/>
              <dgm:constr type="t" for="ch" forName="Parent2" refType="h" fact="0"/>
              <dgm:constr type="w" for="ch" forName="Parent2" refType="w" fact="0.5"/>
              <dgm:constr type="h" for="ch" forName="Parent2" refType="h" fact="0.1613"/>
            </dgm:constrLst>
          </dgm:if>
          <dgm:if name="Name15"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3" refType="w" fact="0"/>
              <dgm:constr type="t" for="ch" forName="Child3" refType="h" fact="0.1757"/>
              <dgm:constr type="w" for="ch" forName="Child3" refType="w" fact="0.291"/>
              <dgm:constr type="h" for="ch" forName="Child3" refType="h" fact="0.8243"/>
              <dgm:constr type="l" for="ch" forName="Child2" refType="w" fact="0.3333"/>
              <dgm:constr type="t" for="ch" forName="Child2" refType="h" fact="0.1757"/>
              <dgm:constr type="w" for="ch" forName="Child2" refType="w" fact="0.291"/>
              <dgm:constr type="h" for="ch" forName="Child2" refType="h" fact="0.7655"/>
              <dgm:constr type="l" for="ch" forName="Child1" refType="w" fact="0.6667"/>
              <dgm:constr type="t" for="ch" forName="Child1" refType="h" fact="0.1757"/>
              <dgm:constr type="w" for="ch" forName="Child1" refType="w" fact="0.291"/>
              <dgm:constr type="h" for="ch" forName="Child1" refType="h" fact="0.7066"/>
              <dgm:constr type="l" for="ch" forName="ChildAccent1" refType="w" fact="0.6667"/>
              <dgm:constr type="t" for="ch" forName="ChildAccent1" refType="h" fact="0.1757"/>
              <dgm:constr type="w" for="ch" forName="ChildAccent1" refType="w" fact="0.3333"/>
              <dgm:constr type="h" for="ch" forName="ChildAccent1" refType="h" fact="0.7066"/>
              <dgm:constr type="l" for="ch" forName="Parent1" refType="w" fact="0.6667"/>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
              <dgm:constr type="t" for="ch" forName="ChildAccent3" refType="h" fact="0.1757"/>
              <dgm:constr type="w" for="ch" forName="ChildAccent3" refType="w" fact="0.3333"/>
              <dgm:constr type="h" for="ch" forName="ChildAccent3" refType="h" fact="0.8243"/>
              <dgm:constr type="l" for="ch" forName="Parent3" refType="w" fact="0"/>
              <dgm:constr type="t" for="ch" forName="Parent3" refType="h" fact="0"/>
              <dgm:constr type="w" for="ch" forName="Parent3" refType="w" fact="0.3333"/>
              <dgm:constr type="h" for="ch" forName="Parent3" refType="h" fact="0.176"/>
            </dgm:constrLst>
          </dgm:if>
          <dgm:if name="Name16"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4" refType="w" fact="0"/>
              <dgm:constr type="t" for="ch" forName="Child4" refType="h" fact="0.1892"/>
              <dgm:constr type="w" for="ch" forName="Child4" refType="w" fact="0.2183"/>
              <dgm:constr type="h" for="ch" forName="Child4" refType="h" fact="0.8108"/>
              <dgm:constr type="l" for="ch" forName="Child3" refType="w" fact="0.25"/>
              <dgm:constr type="t" for="ch" forName="Child3" refType="h" fact="0.1892"/>
              <dgm:constr type="w" for="ch" forName="Child3" refType="w" fact="0.2183"/>
              <dgm:constr type="h" for="ch" forName="Child3" refType="h" fact="0.7568"/>
              <dgm:constr type="l" for="ch" forName="Child2" refType="w" fact="0.5"/>
              <dgm:constr type="t" for="ch" forName="Child2" refType="h" fact="0.1892"/>
              <dgm:constr type="w" for="ch" forName="Child2" refType="w" fact="0.2183"/>
              <dgm:constr type="h" for="ch" forName="Child2" refType="h" fact="0.7027"/>
              <dgm:constr type="l" for="ch" forName="Child1" refType="w" fact="0.75"/>
              <dgm:constr type="t" for="ch" forName="Child1" refType="h" fact="0.1892"/>
              <dgm:constr type="w" for="ch" forName="Child1" refType="w" fact="0.2183"/>
              <dgm:constr type="h" for="ch" forName="Child1" refType="h" fact="0.6486"/>
              <dgm:constr type="l" for="ch" forName="ChildAccent1" refType="w" fact="0.75"/>
              <dgm:constr type="t" for="ch" forName="ChildAccent1" refType="h" fact="0.1892"/>
              <dgm:constr type="w" for="ch" forName="ChildAccent1" refType="w" fact="0.25"/>
              <dgm:constr type="h" for="ch" forName="ChildAccent1" refType="h" fact="0.6486"/>
              <dgm:constr type="l" for="ch" forName="Parent1" refType="w" fact="0.75"/>
              <dgm:constr type="t" for="ch" forName="Parent1" refType="h" fact="0.0811"/>
              <dgm:constr type="w" for="ch" forName="Parent1" refType="w" fact="0.25"/>
              <dgm:constr type="h" for="ch" forName="Parent1" refType="h" fact="0.1081"/>
              <dgm:constr type="l" for="ch" forName="ChildAccent2" refType="w" fact="0.5"/>
              <dgm:constr type="t" for="ch" forName="ChildAccent2" refType="h" fact="0.1892"/>
              <dgm:constr type="w" for="ch" forName="ChildAccent2" refType="w" fact="0.25"/>
              <dgm:constr type="h" for="ch" forName="ChildAccent2" refType="h" fact="0.7027"/>
              <dgm:constr type="l" for="ch" forName="Parent2" refType="w" fact="0.5"/>
              <dgm:constr type="t" for="ch" forName="Parent2" refType="h" fact="0.0541"/>
              <dgm:constr type="w" for="ch" forName="Parent2" refType="w" fact="0.25"/>
              <dgm:constr type="h" for="ch" forName="Parent2" refType="h" fact="0.1351"/>
              <dgm:constr type="l" for="ch" forName="ChildAccent3" refType="w" fact="0.25"/>
              <dgm:constr type="t" for="ch" forName="ChildAccent3" refType="h" fact="0.1892"/>
              <dgm:constr type="w" for="ch" forName="ChildAccent3" refType="w" fact="0.25"/>
              <dgm:constr type="h" for="ch" forName="ChildAccent3" refType="h" fact="0.7568"/>
              <dgm:constr type="l" for="ch" forName="Parent3" refType="w" fact="0.25"/>
              <dgm:constr type="t" for="ch" forName="Parent3" refType="h" fact="0.0279"/>
              <dgm:constr type="w" for="ch" forName="Parent3" refType="w" fact="0.25"/>
              <dgm:constr type="h" for="ch" forName="Parent3" refType="h" fact="0.161"/>
              <dgm:constr type="l" for="ch" forName="ChildAccent4" refType="w" fact="0"/>
              <dgm:constr type="t" for="ch" forName="ChildAccent4" refType="h" fact="0.1892"/>
              <dgm:constr type="w" for="ch" forName="ChildAccent4" refType="w" fact="0.25"/>
              <dgm:constr type="h" for="ch" forName="ChildAccent4" refType="h" fact="0.8108"/>
              <dgm:constr type="l" for="ch" forName="Parent4" refType="w" fact="0"/>
              <dgm:constr type="t" for="ch" forName="Parent4" refType="h" fact="0"/>
              <dgm:constr type="w" for="ch" forName="Parent4" refType="w" fact="0.25"/>
              <dgm:constr type="h" for="ch" forName="Parent4" refType="h" fact="0.1892"/>
            </dgm:constrLst>
          </dgm:if>
          <dgm:if name="Name17"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5" refType="w" fact="0"/>
              <dgm:constr type="t" for="ch" forName="Child5" refType="h" fact="0.2"/>
              <dgm:constr type="w" for="ch" forName="Child5" refType="w" fact="0.1747"/>
              <dgm:constr type="h" for="ch" forName="Child5" refType="h" fact="0.8"/>
              <dgm:constr type="l" for="ch" forName="Child4" refType="w" fact="0.2001"/>
              <dgm:constr type="t" for="ch" forName="Child4" refType="h" fact="0.2"/>
              <dgm:constr type="w" for="ch" forName="Child4" refType="w" fact="0.1747"/>
              <dgm:constr type="h" for="ch" forName="Child4" refType="h" fact="0.75"/>
              <dgm:constr type="l" for="ch" forName="Child3" refType="w" fact="0.4002"/>
              <dgm:constr type="t" for="ch" forName="Child3" refType="h" fact="0.2"/>
              <dgm:constr type="w" for="ch" forName="Child3" refType="w" fact="0.1747"/>
              <dgm:constr type="h" for="ch" forName="Child3" refType="h" fact="0.7"/>
              <dgm:constr type="l" for="ch" forName="Child2" refType="w" fact="0.6003"/>
              <dgm:constr type="t" for="ch" forName="Child2" refType="h" fact="0.2"/>
              <dgm:constr type="w" for="ch" forName="Child2" refType="w" fact="0.1747"/>
              <dgm:constr type="h" for="ch" forName="Child2" refType="h" fact="0.65"/>
              <dgm:constr type="l" for="ch" forName="Child1" refType="w" fact="0.7999"/>
              <dgm:constr type="t" for="ch" forName="Child1" refType="h" fact="0.2"/>
              <dgm:constr type="w" for="ch" forName="Child1" refType="w" fact="0.1747"/>
              <dgm:constr type="h" for="ch" forName="Child1" refType="h" fact="0.6"/>
              <dgm:constr type="l" for="ch" forName="ChildAccent1" refType="w" fact="0.7999"/>
              <dgm:constr type="t" for="ch" forName="ChildAccent1" refType="h" fact="0.2"/>
              <dgm:constr type="w" for="ch" forName="ChildAccent1" refType="w" fact="0.2001"/>
              <dgm:constr type="h" for="ch" forName="ChildAccent1" refType="h" fact="0.6"/>
              <dgm:constr type="l" for="ch" forName="Parent1" refType="w" fact="0.7999"/>
              <dgm:constr type="t" for="ch" forName="Parent1" refType="h" fact="0.1"/>
              <dgm:constr type="w" for="ch" forName="Parent1" refType="w" fact="0.2001"/>
              <dgm:constr type="h" for="ch" forName="Parent1" refType="h" fact="0.1"/>
              <dgm:constr type="l" for="ch" forName="ChildAccent2" refType="w" fact="0.6003"/>
              <dgm:constr type="t" for="ch" forName="ChildAccent2" refType="h" fact="0.2"/>
              <dgm:constr type="w" for="ch" forName="ChildAccent2" refType="w" fact="0.2001"/>
              <dgm:constr type="h" for="ch" forName="ChildAccent2" refType="h" fact="0.65"/>
              <dgm:constr type="l" for="ch" forName="Parent2" refType="w" fact="0.6003"/>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2001"/>
              <dgm:constr type="t" for="ch" forName="ChildAccent4" refType="h" fact="0.2"/>
              <dgm:constr type="w" for="ch" forName="ChildAccent4" refType="w" fact="0.2001"/>
              <dgm:constr type="h" for="ch" forName="ChildAccent4" refType="h" fact="0.75"/>
              <dgm:constr type="l" for="ch" forName="Parent4" refType="w" fact="0.2001"/>
              <dgm:constr type="t" for="ch" forName="Parent4" refType="h" fact="0.025"/>
              <dgm:constr type="w" for="ch" forName="Parent4" refType="w" fact="0.2001"/>
              <dgm:constr type="h" for="ch" forName="Parent4" refType="h" fact="0.175"/>
              <dgm:constr type="l" for="ch" forName="ChildAccent5" refType="w" fact="0"/>
              <dgm:constr type="t" for="ch" forName="ChildAccent5" refType="h" fact="0.2"/>
              <dgm:constr type="w" for="ch" forName="ChildAccent5" refType="w" fact="0.2001"/>
              <dgm:constr type="h" for="ch" forName="ChildAccent5" refType="h" fact="0.8"/>
              <dgm:constr type="l" for="ch" forName="Parent5" refType="w" fact="0"/>
              <dgm:constr type="t" for="ch" forName="Parent5" refType="h" fact="0"/>
              <dgm:constr type="w" for="ch" forName="Parent5" refType="w" fact="0.2001"/>
              <dgm:constr type="h" for="ch" forName="Parent5" refType="h" fact="0.2"/>
            </dgm:constrLst>
          </dgm:if>
          <dgm:if name="Name18"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6" refType="w" fact="0"/>
              <dgm:constr type="t" for="ch" forName="Child6" refType="h" fact="0.2087"/>
              <dgm:constr type="w" for="ch" forName="Child6" refType="w" fact="0.1458"/>
              <dgm:constr type="h" for="ch" forName="Child6" refType="h" fact="0.7913"/>
              <dgm:constr type="l" for="ch" forName="Child5" refType="w" fact="0.167"/>
              <dgm:constr type="t" for="ch" forName="Child5" refType="h" fact="0.2087"/>
              <dgm:constr type="w" for="ch" forName="Child5" refType="w" fact="0.1458"/>
              <dgm:constr type="h" for="ch" forName="Child5" refType="h" fact="0.7448"/>
              <dgm:constr type="l" for="ch" forName="Child4" refType="w" fact="0.3339"/>
              <dgm:constr type="t" for="ch" forName="Child4" refType="h" fact="0.2087"/>
              <dgm:constr type="w" for="ch" forName="Child4" refType="w" fact="0.1458"/>
              <dgm:constr type="h" for="ch" forName="Child4" refType="h" fact="0.6982"/>
              <dgm:constr type="l" for="ch" forName="Child3" refType="w" fact="0.5009"/>
              <dgm:constr type="t" for="ch" forName="Child3" refType="h" fact="0.2087"/>
              <dgm:constr type="w" for="ch" forName="Child3" refType="w" fact="0.1458"/>
              <dgm:constr type="h" for="ch" forName="Child3" refType="h" fact="0.6517"/>
              <dgm:constr type="l" for="ch" forName="Child2" refType="w" fact="0.6674"/>
              <dgm:constr type="t" for="ch" forName="Child2" refType="h" fact="0.2087"/>
              <dgm:constr type="w" for="ch" forName="Child2" refType="w" fact="0.1458"/>
              <dgm:constr type="h" for="ch" forName="Child2" refType="h" fact="0.6051"/>
              <dgm:constr type="l" for="ch" forName="Child1" refType="w" fact="0.833"/>
              <dgm:constr type="t" for="ch" forName="Child1" refType="h" fact="0.2087"/>
              <dgm:constr type="w" for="ch" forName="Child1" refType="w" fact="0.1458"/>
              <dgm:constr type="h" for="ch" forName="Child1" refType="h" fact="0.5586"/>
              <dgm:constr type="l" for="ch" forName="ChildAccent1" refType="w" fact="0.833"/>
              <dgm:constr type="t" for="ch" forName="ChildAccent1" refType="h" fact="0.2087"/>
              <dgm:constr type="w" for="ch" forName="ChildAccent1" refType="w" fact="0.167"/>
              <dgm:constr type="h" for="ch" forName="ChildAccent1" refType="h" fact="0.5586"/>
              <dgm:constr type="l" for="ch" forName="Parent1" refType="w" fact="0.833"/>
              <dgm:constr type="t" for="ch" forName="Parent1" refType="h" fact="0.1156"/>
              <dgm:constr type="w" for="ch" forName="Parent1" refType="w" fact="0.167"/>
              <dgm:constr type="h" for="ch" forName="Parent1" refType="h" fact="0.0931"/>
              <dgm:constr type="l" for="ch" forName="ChildAccent2" refType="w" fact="0.6674"/>
              <dgm:constr type="t" for="ch" forName="ChildAccent2" refType="h" fact="0.2087"/>
              <dgm:constr type="w" for="ch" forName="ChildAccent2" refType="w" fact="0.167"/>
              <dgm:constr type="h" for="ch" forName="ChildAccent2" refType="h" fact="0.6051"/>
              <dgm:constr type="l" for="ch" forName="Parent2" refType="w" fact="0.6674"/>
              <dgm:constr type="t" for="ch" forName="Parent2" refType="h" fact="0.0923"/>
              <dgm:constr type="w" for="ch" forName="Parent2" refType="w" fact="0.165"/>
              <dgm:constr type="h" for="ch" forName="Parent2" refType="h" fact="0.1164"/>
              <dgm:constr type="l" for="ch" forName="ChildAccent3" refType="w" fact="0.5009"/>
              <dgm:constr type="t" for="ch" forName="ChildAccent3" refType="h" fact="0.2087"/>
              <dgm:constr type="w" for="ch" forName="ChildAccent3" refType="w" fact="0.167"/>
              <dgm:constr type="h" for="ch" forName="ChildAccent3" refType="h" fact="0.6517"/>
              <dgm:constr type="l" for="ch" forName="Parent3" refType="w" fact="0.5009"/>
              <dgm:constr type="t" for="ch" forName="Parent3" refType="h" fact="0.0698"/>
              <dgm:constr type="w" for="ch" forName="Parent3" refType="w" fact="0.166"/>
              <dgm:constr type="h" for="ch" forName="Parent3" refType="h" fact="0.1396"/>
              <dgm:constr type="l" for="ch" forName="ChildAccent4" refType="w" fact="0.3339"/>
              <dgm:constr type="t" for="ch" forName="ChildAccent4" refType="h" fact="0.2087"/>
              <dgm:constr type="w" for="ch" forName="ChildAccent4" refType="w" fact="0.167"/>
              <dgm:constr type="h" for="ch" forName="ChildAccent4" refType="h" fact="0.6982"/>
              <dgm:constr type="l" for="ch" forName="Parent4" refType="w" fact="0.3339"/>
              <dgm:constr type="t" for="ch" forName="Parent4" refType="h" fact="0.0458"/>
              <dgm:constr type="w" for="ch" forName="Parent4" refType="w" fact="0.167"/>
              <dgm:constr type="h" for="ch" forName="Parent4" refType="h" fact="0.1629"/>
              <dgm:constr type="l" for="ch" forName="ChildAccent5" refType="w" fact="0.167"/>
              <dgm:constr type="t" for="ch" forName="ChildAccent5" refType="h" fact="0.2087"/>
              <dgm:constr type="w" for="ch" forName="ChildAccent5" refType="w" fact="0.167"/>
              <dgm:constr type="h" for="ch" forName="ChildAccent5" refType="h" fact="0.7448"/>
              <dgm:constr type="l" for="ch" forName="Parent5" refType="w" fact="0.167"/>
              <dgm:constr type="t" for="ch" forName="Parent5" refType="h" fact="0.0225"/>
              <dgm:constr type="w" for="ch" forName="Parent5" refType="w" fact="0.167"/>
              <dgm:constr type="h" for="ch" forName="Parent5" refType="h" fact="0.1862"/>
              <dgm:constr type="l" for="ch" forName="ChildAccent6" refType="w" fact="0"/>
              <dgm:constr type="t" for="ch" forName="ChildAccent6" refType="h" fact="0.2087"/>
              <dgm:constr type="w" for="ch" forName="ChildAccent6" refType="w" fact="0.167"/>
              <dgm:constr type="h" for="ch" forName="ChildAccent6" refType="h" fact="0.7913"/>
              <dgm:constr type="l" for="ch" forName="Parent6" refType="w" fact="0"/>
              <dgm:constr type="t" for="ch" forName="Parent6" refType="h" fact="0"/>
              <dgm:constr type="w" for="ch" forName="Parent6" refType="w" fact="0.167"/>
              <dgm:constr type="h" for="ch" forName="Parent6" refType="h" fact="0.2095"/>
            </dgm:constrLst>
          </dgm:if>
          <dgm:else name="Name19">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7" refType="w" fact="0"/>
              <dgm:constr type="t" for="ch" forName="Child7" refType="h" fact="0.2168"/>
              <dgm:constr type="w" for="ch" forName="Child7" refType="w" fact="0.125"/>
              <dgm:constr type="h" for="ch" forName="Child7" refType="h" fact="0.7832"/>
              <dgm:constr type="l" for="ch" forName="Child6" refType="w" fact="0.1432"/>
              <dgm:constr type="t" for="ch" forName="Child6" refType="h" fact="0.2168"/>
              <dgm:constr type="w" for="ch" forName="Child6" refType="w" fact="0.125"/>
              <dgm:constr type="h" for="ch" forName="Child6" refType="h" fact="0.7397"/>
              <dgm:constr type="l" for="ch" forName="Child5" refType="w" fact="0.2865"/>
              <dgm:constr type="t" for="ch" forName="Child5" refType="h" fact="0.2168"/>
              <dgm:constr type="w" for="ch" forName="Child5" refType="w" fact="0.125"/>
              <dgm:constr type="h" for="ch" forName="Child5" refType="h" fact="0.6962"/>
              <dgm:constr type="l" for="ch" forName="Child4" refType="w" fact="0.4297"/>
              <dgm:constr type="t" for="ch" forName="Child4" refType="h" fact="0.2168"/>
              <dgm:constr type="w" for="ch" forName="Child4" refType="w" fact="0.125"/>
              <dgm:constr type="h" for="ch" forName="Child4" refType="h" fact="0.6526"/>
              <dgm:constr type="l" for="ch" forName="Child3" refType="w" fact="0.5726"/>
              <dgm:constr type="t" for="ch" forName="Child3" refType="h" fact="0.2168"/>
              <dgm:constr type="w" for="ch" forName="Child3" refType="w" fact="0.125"/>
              <dgm:constr type="h" for="ch" forName="Child3" refType="h" fact="0.6091"/>
              <dgm:constr type="l" for="ch" forName="Child2" refType="w" fact="0.7147"/>
              <dgm:constr type="t" for="ch" forName="Child2" refType="h" fact="0.2168"/>
              <dgm:constr type="w" for="ch" forName="Child2" refType="w" fact="0.125"/>
              <dgm:constr type="h" for="ch" forName="Child2" refType="h" fact="0.5656"/>
              <dgm:constr type="l" for="ch" forName="Child1" refType="w" fact="0.8568"/>
              <dgm:constr type="t" for="ch" forName="Child1" refType="h" fact="0.2168"/>
              <dgm:constr type="w" for="ch" forName="Child1" refType="w" fact="0.125"/>
              <dgm:constr type="h" for="ch" forName="Child1" refType="h" fact="0.5221"/>
              <dgm:constr type="l" for="ch" forName="ChildAccent1" refType="w" fact="0.8568"/>
              <dgm:constr type="t" for="ch" forName="ChildAccent1" refType="h" fact="0.2168"/>
              <dgm:constr type="w" for="ch" forName="ChildAccent1" refType="w" fact="0.1432"/>
              <dgm:constr type="h" for="ch" forName="ChildAccent1" refType="h" fact="0.5221"/>
              <dgm:constr type="l" for="ch" forName="Parent1" refType="w" fact="0.8568"/>
              <dgm:constr type="t" for="ch" forName="Parent1" refType="h" fact="0.1298"/>
              <dgm:constr type="w" for="ch" forName="Parent1" refType="w" fact="0.1432"/>
              <dgm:constr type="h" for="ch" forName="Parent1" refType="h" fact="0.087"/>
              <dgm:constr type="l" for="ch" forName="ChildAccent2" refType="w" fact="0.7147"/>
              <dgm:constr type="t" for="ch" forName="ChildAccent2" refType="h" fact="0.2168"/>
              <dgm:constr type="w" for="ch" forName="ChildAccent2" refType="w" fact="0.1432"/>
              <dgm:constr type="h" for="ch" forName="ChildAccent2" refType="h" fact="0.5656"/>
              <dgm:constr type="l" for="ch" forName="Parent2" refType="w" fact="0.7147"/>
              <dgm:constr type="t" for="ch" forName="Parent2" refType="h" fact="0.108"/>
              <dgm:constr type="w" for="ch" forName="Parent2" refType="w" fact="0.1425"/>
              <dgm:constr type="h" for="ch" forName="Parent2" refType="h" fact="0.1088"/>
              <dgm:constr type="l" for="ch" forName="ChildAccent3" refType="w" fact="0.5726"/>
              <dgm:constr type="t" for="ch" forName="ChildAccent3" refType="h" fact="0.2168"/>
              <dgm:constr type="w" for="ch" forName="ChildAccent3" refType="w" fact="0.1432"/>
              <dgm:constr type="h" for="ch" forName="ChildAccent3" refType="h" fact="0.6091"/>
              <dgm:constr type="l" for="ch" forName="Parent3" refType="w" fact="0.5726"/>
              <dgm:constr type="t" for="ch" forName="Parent3" refType="h" fact="0.087"/>
              <dgm:constr type="w" for="ch" forName="Parent3" refType="w" fact="0.14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2865"/>
              <dgm:constr type="t" for="ch" forName="ChildAccent5" refType="h" fact="0.2168"/>
              <dgm:constr type="w" for="ch" forName="ChildAccent5" refType="w" fact="0.1432"/>
              <dgm:constr type="h" for="ch" forName="ChildAccent5" refType="h" fact="0.6962"/>
              <dgm:constr type="l" for="ch" forName="Parent5" refType="w" fact="0.2865"/>
              <dgm:constr type="t" for="ch" forName="Parent5" refType="h" fact="0.0428"/>
              <dgm:constr type="w" for="ch" forName="Parent5" refType="w" fact="0.1432"/>
              <dgm:constr type="h" for="ch" forName="Parent5" refType="h" fact="0.174"/>
              <dgm:constr type="l" for="ch" forName="ChildAccent6" refType="w" fact="0.1432"/>
              <dgm:constr type="t" for="ch" forName="ChildAccent6" refType="h" fact="0.2168"/>
              <dgm:constr type="w" for="ch" forName="ChildAccent6" refType="w" fact="0.1432"/>
              <dgm:constr type="h" for="ch" forName="ChildAccent6" refType="h" fact="0.7397"/>
              <dgm:constr type="l" for="ch" forName="Parent6" refType="w" fact="0.1432"/>
              <dgm:constr type="t" for="ch" forName="Parent6" refType="h" fact="0.0217"/>
              <dgm:constr type="w" for="ch" forName="Parent6" refType="w" fact="0.1432"/>
              <dgm:constr type="h" for="ch" forName="Parent6" refType="h" fact="0.1958"/>
              <dgm:constr type="l" for="ch" forName="ChildAccent7" refType="w" fact="0"/>
              <dgm:constr type="t" for="ch" forName="ChildAccent7" refType="h" fact="0.2168"/>
              <dgm:constr type="w" for="ch" forName="ChildAccent7" refType="w" fact="0.1432"/>
              <dgm:constr type="h" for="ch" forName="ChildAccent7" refType="h" fact="0.7832"/>
              <dgm:constr type="l" for="ch" forName="Parent7" refType="w" fact="0"/>
              <dgm:constr type="t" for="ch" forName="Parent7" refType="h" fact="0"/>
              <dgm:constr type="w" for="ch" forName="Parent7" refType="w" fact="0.1432"/>
              <dgm:constr type="h" for="ch" forName="Parent7" refType="h" fact="0.2175"/>
            </dgm:constrLst>
          </dgm:else>
        </dgm:choose>
      </dgm:else>
    </dgm:choose>
    <dgm:forEach name="wrapper" axis="self" ptType="parTrans">
      <dgm:forEach name="accentRepeat" axis="self">
        <dgm:layoutNode name="ChildAccent" styleLbl="alignImgPlace1">
          <dgm:alg type="sp"/>
          <dgm:choose name="Name20">
            <dgm:if name="Name21" axis="followSib" ptType="node" func="cnt" op="equ" val="0">
              <dgm:shape xmlns:r="http://schemas.openxmlformats.org/officeDocument/2006/relationships" type="wedgeRectCallout" r:blip="">
                <dgm:adjLst>
                  <dgm:adj idx="1" val="0"/>
                  <dgm:adj idx="2" val="0"/>
                </dgm:adjLst>
              </dgm:shape>
            </dgm:if>
            <dgm:else name="Name22">
              <dgm:choose name="Name23">
                <dgm:if name="Name24" axis="precedSib" ptType="node" func="cnt" op="equ" val="6">
                  <dgm:shape xmlns:r="http://schemas.openxmlformats.org/officeDocument/2006/relationships" type="wedgeRectCallout" r:blip="">
                    <dgm:adjLst>
                      <dgm:adj idx="1" val="0"/>
                      <dgm:adj idx="2" val="0"/>
                    </dgm:adjLst>
                  </dgm:shape>
                </dgm:if>
                <dgm:else name="Name25">
                  <dgm:choose name="Name26">
                    <dgm:if name="Name27" func="var" arg="dir" op="equ" val="norm">
                      <dgm:shape xmlns:r="http://schemas.openxmlformats.org/officeDocument/2006/relationships" type="wedgeRectCallout" r:blip="">
                        <dgm:adjLst>
                          <dgm:adj idx="1" val="0.625"/>
                          <dgm:adj idx="2" val="0.2083"/>
                        </dgm:adjLst>
                      </dgm:shape>
                    </dgm:if>
                    <dgm:else name="Name28">
                      <dgm:shape xmlns:r="http://schemas.openxmlformats.org/officeDocument/2006/relationships" type="wedgeRectCallout" r:blip="">
                        <dgm:adjLst>
                          <dgm:adj idx="1" val="-0.625"/>
                          <dgm:adj idx="2" val="0.2083"/>
                        </dgm:adjLst>
                      </dgm:shape>
                    </dgm:else>
                  </dgm:choose>
                </dgm:else>
              </dgm:choose>
            </dgm:else>
          </dgm:choose>
          <dgm:presOf axis="des" ptType="node"/>
        </dgm:layoutNode>
      </dgm:forEach>
    </dgm:forEach>
    <dgm:forEach name="Name29" axis="ch" ptType="node" st="7" cnt="1">
      <dgm:layoutNode name="ChildAccent7">
        <dgm:alg type="sp"/>
        <dgm:shape xmlns:r="http://schemas.openxmlformats.org/officeDocument/2006/relationships" r:blip="">
          <dgm:adjLst/>
        </dgm:shape>
        <dgm:presOf/>
        <dgm:constrLst/>
        <dgm:forEach name="Name30" ref="accentRepeat"/>
      </dgm:layoutNode>
      <dgm:layoutNode name="Child7" styleLbl="revTx">
        <dgm:varLst>
          <dgm:chMax val="0"/>
          <dgm:chPref val="0"/>
          <dgm:bulletEnabled val="1"/>
        </dgm:varLst>
        <dgm:choose name="Name31">
          <dgm:if name="Name32" func="var" arg="dir" op="equ" val="norm">
            <dgm:alg type="tx">
              <dgm:param type="parTxLTRAlign" val="r"/>
              <dgm:param type="shpTxLTRAlignCh" val="r"/>
              <dgm:param type="txAnchorVert" val="t"/>
            </dgm:alg>
          </dgm:if>
          <dgm:else name="Name3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7"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4" axis="ch" ptType="node" st="6" cnt="1">
      <dgm:layoutNode name="ChildAccent6">
        <dgm:alg type="sp"/>
        <dgm:shape xmlns:r="http://schemas.openxmlformats.org/officeDocument/2006/relationships" r:blip="">
          <dgm:adjLst/>
        </dgm:shape>
        <dgm:presOf/>
        <dgm:constrLst/>
        <dgm:forEach name="Name35" ref="accentRepeat"/>
      </dgm:layoutNode>
      <dgm:layoutNode name="Child6" styleLbl="revTx">
        <dgm:varLst>
          <dgm:chMax val="0"/>
          <dgm:chPref val="0"/>
          <dgm:bulletEnabled val="1"/>
        </dgm:varLst>
        <dgm:choose name="Name36">
          <dgm:if name="Name37" func="var" arg="dir" op="equ" val="norm">
            <dgm:alg type="tx">
              <dgm:param type="parTxLTRAlign" val="r"/>
              <dgm:param type="shpTxLTRAlignCh" val="r"/>
              <dgm:param type="txAnchorVert" val="t"/>
            </dgm:alg>
          </dgm:if>
          <dgm:else name="Name3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6"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9" axis="ch" ptType="node" st="5" cnt="1">
      <dgm:layoutNode name="ChildAccent5">
        <dgm:alg type="sp"/>
        <dgm:shape xmlns:r="http://schemas.openxmlformats.org/officeDocument/2006/relationships" r:blip="">
          <dgm:adjLst/>
        </dgm:shape>
        <dgm:presOf/>
        <dgm:constrLst/>
        <dgm:forEach name="Name40" ref="accentRepeat"/>
      </dgm:layoutNode>
      <dgm:layoutNode name="Child5" styleLbl="revTx">
        <dgm:varLst>
          <dgm:chMax val="0"/>
          <dgm:chPref val="0"/>
          <dgm:bulletEnabled val="1"/>
        </dgm:varLst>
        <dgm:choose name="Name41">
          <dgm:if name="Name42" func="var" arg="dir" op="equ" val="norm">
            <dgm:alg type="tx">
              <dgm:param type="parTxLTRAlign" val="r"/>
              <dgm:param type="shpTxLTRAlignCh" val="r"/>
              <dgm:param type="txAnchorVert" val="t"/>
            </dgm:alg>
          </dgm:if>
          <dgm:else name="Name4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5"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4" axis="ch" ptType="node" st="4" cnt="1">
      <dgm:layoutNode name="ChildAccent4">
        <dgm:alg type="sp"/>
        <dgm:shape xmlns:r="http://schemas.openxmlformats.org/officeDocument/2006/relationships" r:blip="">
          <dgm:adjLst/>
        </dgm:shape>
        <dgm:presOf/>
        <dgm:constrLst/>
        <dgm:forEach name="Name45" ref="accentRepeat"/>
      </dgm:layoutNode>
      <dgm:layoutNode name="Child4" styleLbl="revTx">
        <dgm:varLst>
          <dgm:chMax val="0"/>
          <dgm:chPref val="0"/>
          <dgm:bulletEnabled val="1"/>
        </dgm:varLst>
        <dgm:choose name="Name46">
          <dgm:if name="Name47" func="var" arg="dir" op="equ" val="norm">
            <dgm:alg type="tx">
              <dgm:param type="parTxLTRAlign" val="r"/>
              <dgm:param type="shpTxLTRAlignCh" val="r"/>
              <dgm:param type="txAnchorVert" val="t"/>
            </dgm:alg>
          </dgm:if>
          <dgm:else name="Name4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4"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9" axis="ch" ptType="node" st="3" cnt="1">
      <dgm:layoutNode name="ChildAccent3">
        <dgm:alg type="sp"/>
        <dgm:shape xmlns:r="http://schemas.openxmlformats.org/officeDocument/2006/relationships" r:blip="">
          <dgm:adjLst/>
        </dgm:shape>
        <dgm:presOf/>
        <dgm:constrLst/>
        <dgm:forEach name="Name50" ref="accentRepeat"/>
      </dgm:layoutNode>
      <dgm:layoutNode name="Child3" styleLbl="revTx">
        <dgm:varLst>
          <dgm:chMax val="0"/>
          <dgm:chPref val="0"/>
          <dgm:bulletEnabled val="1"/>
        </dgm:varLst>
        <dgm:choose name="Name51">
          <dgm:if name="Name52" func="var" arg="dir" op="equ" val="norm">
            <dgm:alg type="tx">
              <dgm:param type="parTxLTRAlign" val="r"/>
              <dgm:param type="shpTxLTRAlignCh" val="r"/>
              <dgm:param type="txAnchorVert" val="t"/>
            </dgm:alg>
          </dgm:if>
          <dgm:else name="Name5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3"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4" axis="ch" ptType="node" st="2" cnt="1">
      <dgm:layoutNode name="ChildAccent2">
        <dgm:alg type="sp"/>
        <dgm:shape xmlns:r="http://schemas.openxmlformats.org/officeDocument/2006/relationships" r:blip="">
          <dgm:adjLst/>
        </dgm:shape>
        <dgm:presOf/>
        <dgm:constrLst/>
        <dgm:forEach name="Name55" ref="accentRepeat"/>
      </dgm:layoutNode>
      <dgm:layoutNode name="Child2" styleLbl="revTx">
        <dgm:varLst>
          <dgm:chMax val="0"/>
          <dgm:chPref val="0"/>
          <dgm:bulletEnabled val="1"/>
        </dgm:varLst>
        <dgm:choose name="Name56">
          <dgm:if name="Name57" func="var" arg="dir" op="equ" val="norm">
            <dgm:alg type="tx">
              <dgm:param type="parTxLTRAlign" val="r"/>
              <dgm:param type="shpTxLTRAlignCh" val="r"/>
              <dgm:param type="txAnchorVert" val="t"/>
            </dgm:alg>
          </dgm:if>
          <dgm:else name="Name5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2"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9" axis="ch" ptType="node" cnt="1">
      <dgm:layoutNode name="ChildAccent1">
        <dgm:alg type="sp"/>
        <dgm:shape xmlns:r="http://schemas.openxmlformats.org/officeDocument/2006/relationships" r:blip="">
          <dgm:adjLst/>
        </dgm:shape>
        <dgm:presOf/>
        <dgm:constrLst/>
        <dgm:forEach name="Name60" ref="accentRepeat"/>
      </dgm:layoutNode>
      <dgm:layoutNode name="Child1" styleLbl="revTx">
        <dgm:varLst>
          <dgm:chMax val="0"/>
          <dgm:chPref val="0"/>
          <dgm:bulletEnabled val="1"/>
        </dgm:varLst>
        <dgm:choose name="Name61">
          <dgm:if name="Name62" func="var" arg="dir" op="equ" val="norm">
            <dgm:alg type="tx">
              <dgm:param type="parTxLTRAlign" val="r"/>
              <dgm:param type="shpTxLTRAlignCh" val="r"/>
              <dgm:param type="txAnchorVert" val="t"/>
            </dgm:alg>
          </dgm:if>
          <dgm:else name="Name6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1"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557847" y="311204"/>
            <a:ext cx="3108007" cy="465217"/>
          </a:xfrm>
          <a:prstGeom prst="rect">
            <a:avLst/>
          </a:prstGeom>
          <a:noFill/>
          <a:ln w="9525">
            <a:noFill/>
            <a:miter lim="800000"/>
            <a:headEnd/>
            <a:tailEnd/>
          </a:ln>
          <a:effectLst/>
        </p:spPr>
        <p:txBody>
          <a:bodyPr vert="horz" wrap="square" lIns="19263" tIns="0" rIns="19263" bIns="0" numCol="1" anchor="t" anchorCtr="0" compatLnSpc="1">
            <a:prstTxWarp prst="textNoShape">
              <a:avLst/>
            </a:prstTxWarp>
          </a:bodyPr>
          <a:lstStyle>
            <a:lvl1pPr eaLnBrk="0" hangingPunct="0">
              <a:defRPr sz="1000" b="0" i="1">
                <a:solidFill>
                  <a:schemeClr val="tx1"/>
                </a:solidFill>
                <a:effectLst/>
                <a:cs typeface="+mn-cs"/>
              </a:defRPr>
            </a:lvl1pPr>
          </a:lstStyle>
          <a:p>
            <a:pPr>
              <a:defRPr/>
            </a:pPr>
            <a:endParaRPr lang="en-US" dirty="0"/>
          </a:p>
        </p:txBody>
      </p:sp>
      <p:sp>
        <p:nvSpPr>
          <p:cNvPr id="4099" name="Rectangle 3"/>
          <p:cNvSpPr>
            <a:spLocks noGrp="1" noChangeArrowheads="1"/>
          </p:cNvSpPr>
          <p:nvPr>
            <p:ph type="dt" sz="quarter" idx="1"/>
          </p:nvPr>
        </p:nvSpPr>
        <p:spPr bwMode="auto">
          <a:xfrm>
            <a:off x="3508132" y="311204"/>
            <a:ext cx="3108007" cy="465217"/>
          </a:xfrm>
          <a:prstGeom prst="rect">
            <a:avLst/>
          </a:prstGeom>
          <a:noFill/>
          <a:ln w="9525">
            <a:noFill/>
            <a:miter lim="800000"/>
            <a:headEnd/>
            <a:tailEnd/>
          </a:ln>
          <a:effectLst/>
        </p:spPr>
        <p:txBody>
          <a:bodyPr vert="horz" wrap="square" lIns="19263" tIns="0" rIns="19263" bIns="0" numCol="1" anchor="t" anchorCtr="0" compatLnSpc="1">
            <a:prstTxWarp prst="textNoShape">
              <a:avLst/>
            </a:prstTxWarp>
          </a:bodyPr>
          <a:lstStyle>
            <a:lvl1pPr algn="r" eaLnBrk="0" hangingPunct="0">
              <a:defRPr sz="1000" b="0" i="1">
                <a:solidFill>
                  <a:schemeClr val="tx1"/>
                </a:solidFill>
                <a:effectLst/>
                <a:cs typeface="+mn-cs"/>
              </a:defRPr>
            </a:lvl1pPr>
          </a:lstStyle>
          <a:p>
            <a:pPr>
              <a:defRPr/>
            </a:pPr>
            <a:endParaRPr lang="en-US" dirty="0"/>
          </a:p>
        </p:txBody>
      </p:sp>
      <p:sp>
        <p:nvSpPr>
          <p:cNvPr id="4100" name="Rectangle 4"/>
          <p:cNvSpPr>
            <a:spLocks noGrp="1" noChangeArrowheads="1"/>
          </p:cNvSpPr>
          <p:nvPr>
            <p:ph type="ftr" sz="quarter" idx="2"/>
          </p:nvPr>
        </p:nvSpPr>
        <p:spPr bwMode="auto">
          <a:xfrm>
            <a:off x="637542" y="8616833"/>
            <a:ext cx="3108007" cy="465216"/>
          </a:xfrm>
          <a:prstGeom prst="rect">
            <a:avLst/>
          </a:prstGeom>
          <a:noFill/>
          <a:ln w="9525">
            <a:noFill/>
            <a:miter lim="800000"/>
            <a:headEnd/>
            <a:tailEnd/>
          </a:ln>
          <a:effectLst/>
        </p:spPr>
        <p:txBody>
          <a:bodyPr vert="horz" wrap="square" lIns="19263" tIns="0" rIns="19263" bIns="0" numCol="1" anchor="b" anchorCtr="0" compatLnSpc="1">
            <a:prstTxWarp prst="textNoShape">
              <a:avLst/>
            </a:prstTxWarp>
          </a:bodyPr>
          <a:lstStyle>
            <a:lvl1pPr eaLnBrk="0" hangingPunct="0">
              <a:defRPr sz="1000" b="0" i="1">
                <a:solidFill>
                  <a:schemeClr val="tx1"/>
                </a:solidFill>
                <a:effectLst/>
                <a:cs typeface="+mn-cs"/>
              </a:defRPr>
            </a:lvl1pPr>
          </a:lstStyle>
          <a:p>
            <a:pPr>
              <a:defRPr/>
            </a:pPr>
            <a:endParaRPr lang="en-US" dirty="0"/>
          </a:p>
        </p:txBody>
      </p:sp>
      <p:sp>
        <p:nvSpPr>
          <p:cNvPr id="4101" name="Rectangle 5"/>
          <p:cNvSpPr>
            <a:spLocks noGrp="1" noChangeArrowheads="1"/>
          </p:cNvSpPr>
          <p:nvPr>
            <p:ph type="sldNum" sz="quarter" idx="3"/>
          </p:nvPr>
        </p:nvSpPr>
        <p:spPr bwMode="auto">
          <a:xfrm>
            <a:off x="2073667" y="8385019"/>
            <a:ext cx="3108007" cy="465216"/>
          </a:xfrm>
          <a:prstGeom prst="rect">
            <a:avLst/>
          </a:prstGeom>
          <a:noFill/>
          <a:ln w="9525">
            <a:noFill/>
            <a:miter lim="800000"/>
            <a:headEnd/>
            <a:tailEnd/>
          </a:ln>
          <a:effectLst/>
        </p:spPr>
        <p:txBody>
          <a:bodyPr vert="horz" wrap="square" lIns="19263" tIns="0" rIns="19263" bIns="0" numCol="1" anchor="b" anchorCtr="0" compatLnSpc="1">
            <a:prstTxWarp prst="textNoShape">
              <a:avLst/>
            </a:prstTxWarp>
          </a:bodyPr>
          <a:lstStyle>
            <a:lvl1pPr algn="ctr" eaLnBrk="0" hangingPunct="0">
              <a:defRPr sz="1000" b="0" i="1">
                <a:solidFill>
                  <a:schemeClr val="tx1"/>
                </a:solidFill>
                <a:effectLst/>
                <a:cs typeface="+mn-cs"/>
              </a:defRPr>
            </a:lvl1pPr>
          </a:lstStyle>
          <a:p>
            <a:pPr>
              <a:defRPr/>
            </a:pPr>
            <a:fld id="{4EB74D53-2715-4108-91CF-2C89184E26BC}" type="slidenum">
              <a:rPr lang="en-US"/>
              <a:pPr>
                <a:defRPr/>
              </a:pPr>
              <a:t>‹#›</a:t>
            </a:fld>
            <a:endParaRPr lang="en-US" dirty="0"/>
          </a:p>
        </p:txBody>
      </p:sp>
    </p:spTree>
    <p:extLst>
      <p:ext uri="{BB962C8B-B14F-4D97-AF65-F5344CB8AC3E}">
        <p14:creationId xmlns:p14="http://schemas.microsoft.com/office/powerpoint/2010/main" val="369386803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9-22T16:09:06.01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1,'1'6,"0"1,0-1,1 1,-1-1,2 1,-1-1,6 10,1 0,0 0,2 0,0-1,1-1,19 18,-14-14,-1 1,20 27,-25-28,-6-8,1-1,0 0,0 0,1-1,0 0,0 0,9 7,8 4,34 37,-38-35,43 35,-59-54,0 1,0-1,0 0,0 0,1 0,-1-1,0 0,1 0,-1 0,7 1,3-1,0-1,15-2,-1 0,5 1,1 2,-1 1,0 1,0 2,0 1,0 2,62 23,-87-27,0 0,0 0,-1 0,1 1,11 10,-16-12,0 0,0 0,0 1,0-1,-1 1,1 0,-1 0,0 0,0 0,-1 0,1 0,-1 0,1 6,0 5,1 0,0 1,2-1,-1 0,2-1,0 1,8 13,-11-23,-1-1,0 0,0-1,1 1,5 5,-8-8,1-1,-1 1,1-1,-1 0,0 1,1-1,-1 0,1 0,-1 1,1-1,-1 0,1 0,0 0,-1 1,1-1,-1 0,1 0,-1 0,1 0,-1 0,1 0,0 0,-1-1,1 1,-1 0,1 0,-1 0,1 0,-1-1,1 1,-1 0,1 0,-1-1,1 1,-1 0,0-1,1 1,-1-1,1 1,-1-1,0 1,0 0,1-1,-1 1,0-2,4-5,0-1,-1 0,0 0,0 0,-1 0,0-1,0 1,0-16,0 9,6-27,-6 37,-1 1,1-1,0 1,0 0,0-1,1 1,-1 0,1 1,0-1,4-3,6-5,20-13,-21 17,-1-1,18-17,-26 24,-1-1,0 0,0 0,0 0,0-1,-1 1,1 0,-1 0,0-1,1-5,0-2,-1 1,0-14,-1 14,1 1,-1-1,4-10,4-19,-1 0,-2-1,-1 0,-3-50,-1 87,0 0,0 0,-1 0,1 0,-1 0,0 0,0 0,0 0,0 0,0 1,-1-1,1 0,-1 1,1-1,-1 1,0-1,0 1,-1 0,1 0,0 0,-1 0,1 0,-5-1,-3-2,0 1,0 0,0 1,-1 0,-13-2,-14-1,-69-3,-41 10,78 1,50-2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9-22T16:09:07.00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1 154,'9'-1,"-1"0,1-1,-1 1,1-2,-1 1,0-1,0 0,0-1,0 0,-1 0,0-1,0 0,0 0,0 0,6-7,-4 3,0 1,1 1,0 0,0 0,1 1,-1 0,17-5,5-4,-26 12,1 0,0 0,-1 1,1 0,0 1,0 0,9-1,-2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9-22T16:09:07.98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4 1,'-3'0,"2"0,13 2,12 2,26 6,21 3,7 6,2 2,-10 1,-11-4,-13-5,-8-4,-8-4,-7-3,-6-1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9-22T16:09:09.99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79,'7'0,"1"-1,-1-1,0 1,0-1,0 0,0-1,8-4,8-2,11-1,0 1,1 1,0 2,50-3,145 8,-124 4,-68-4,-23 0,0 1,0 0,-1 1,1 1,0 0,0 1,14 5,146 58,-173-65,1 0,-1 0,1-1,-1 1,1 0,-1-1,1 0,0 0,-1 0,1 0,-1 0,1 0,0-1,3-1,-4 1,1 0,-1 0,0-1,0 1,-1-1,1 1,0-1,0 0,-1 1,1-1,-1 0,0 0,1 0,-1-1,1-2,5-9,-4 6,0 0,1 1,7-11,-4 10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9-22T16:09:26.37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0 120,'10'117,"-1"-4,-10-73,-10 78,10-109,0 0,0 1,1-1,0 0,0 1,1-1,0 0,1 0,0 0,1 0,4 11,7 27,-12-38,0-1,1 1,0-1,0 0,1 0,0 0,0-1,9 13,53 62,-55-66,-1 1,0 0,10 25,-7-10,-1-5,8 32,-19-56,4 14,-1 0,0 1,-1 0,0 23,-2-18,0-11,-1 0,0-1,-1 1,0-1,-1 1,0-1,0 0,-5 12,-73 136,78-155,0 0,0 0,0 0,0-1,-1 1,0-1,0 0,0 0,0 0,0 0,-1 0,-3 2,-1 0,0 0,1 0,-1 1,1 0,0 0,1 1,0-1,0 2,0-1,-7 15,9-16,1 0,0 1,0 0,1 0,0 0,0 0,1 0,0 0,0 0,0 0,1 1,0-1,1 0,1 9,-2-15,0 1,1-1,-1 0,1 1,-1-1,1 0,0 1,-1-1,1 0,0 0,0 1,0-1,0 0,0 0,0 0,0 0,0 0,1-1,-1 1,0 0,0 0,1-1,-1 1,1-1,-1 1,0-1,1 0,-1 0,1 1,-1-1,3 0,4-1,0 1,0-1,-1 0,14-4,-14 3,28-6,1 2,53-2,73 7,-81 2,-50 0,0 2,0 1,-1 2,0 0,30 12,-37-12,44 6,-30-7,9 1,0-3,67-4,-45 0,-40 1,-20 1,1 0,0-1,-1 0,1-1,0 0,13-4,-17 3,-1-1,1 0,0 0,-1-1,0 0,0 1,0-1,0-1,-1 1,0 0,1-1,3-8,9-11,-10 15,-1 0,0 0,0-1,-1 1,0-1,0 0,-1 0,-1-1,1 1,0-14,-1-13,-3-60,-1 39,3-80,-3-95,0 215,0 0,-2 0,0 1,-9-24,10 30,-3-10,-3-30,7 38,0 1,0-1,-1 1,-1-1,0 1,-1 0,-12-22,11 23,-1 0,1-1,1 0,0 0,1-1,0 1,-3-23,2-4,1-48,3 49,-8-53,5 76,0 0,-8-17,8 21,0 0,0 0,1 0,1 0,-2-17,4 11,3-29,-1 29,0-28,-2 43,0 1,0 0,0-1,0 1,0-1,-1 1,1 0,0-1,-1 1,1 0,-1-1,1 1,-1 0,0 0,0-1,1 1,-2-1,0 1,1 1,0-1,0 1,-1-1,1 1,0 0,-1-1,1 1,-1 0,1 0,0 0,-1 0,1 0,0 1,-1-1,1 0,-1 1,0-1,-39 9,1-3,-57 2,-88-8,96-1,-139 1,212-1,1-1,0 0,0-1,-21-7,17 5,-32-6,36 10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9-22T16:09:29.72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88 1,'1'1,"0"-1,-1 1,1-1,-1 1,1 0,-1-1,1 1,-1 0,0 0,1-1,-1 1,0 0,0 0,0 0,1-1,-1 1,0 0,0 0,0 0,0 0,0 3,5 41,-1 59,-4-98,-1 1,1-1,-2 0,1 0,-1 0,0 0,-4 9,-2 2,-14 19,14-24,1 0,0 1,-7 18,8-11,1 1,0-1,2 1,-2 32,7 87,0-58,-1-73,-2 16,2 0,6 31,-7-54,0 0,0-1,1 1,-1-1,1 1,-1-1,1 1,0-1,0 1,0-1,-1 1,1-1,0 0,1 0,-1 1,2 0,-1-1,-1 0,1 0,0 0,0-1,0 1,0-1,0 0,0 1,0-1,0 0,0 0,0 0,4-1,5-1,1 0,-1-1,0 0,0-1,-1 0,1-1,-1 0,0 0,0-1,10-9,10-9,45-47,-48 43,51-58,-47 50,38-34,-26 28,-29 27,0 1,1 1,23-16,-36 28,0-1,0 1,0 0,0 0,1 0,-1 0,0 0,1 1,-1-1,0 0,1 1,-1 0,1 0,4 0,-6 0,1 1,-1 0,1-1,-1 1,1 0,-1 0,1 0,-1 0,0 0,0 0,0 0,1 0,-1 1,0-1,0 0,0 1,-1-1,1 1,0-1,-1 1,1-1,0 3,8 25,-1 1,-2 0,-1 0,1 36,-5-55,-1 0,0 0,-4 21,3-28,0 0,0 1,0-1,-1 0,0 0,0 0,0-1,0 1,0 0,-1-1,0 1,-5 5,-11 10,2 1,-19 26,30-38,-34 51,38-56,0 0,0 0,-1-1,1 1,-1-1,0 0,1 1,-1-1,0 0,0-1,0 1,-1 0,1-1,0 0,-7 2,-4 0,-1 0,-21 1,28-3,0-1,-3 1,-1 0,1 1,0 0,0 0,0 1,-19 9,30-12,-15 6,1 1,1 1,0 0,-16 13,26-18,0 0,0 0,0 0,0 0,1 1,-1 0,1-1,0 1,-2 5,3-7,1 1,-1 0,0-1,1 1,0 0,0 0,-1-1,2 1,-1 0,0 0,0-1,1 1,0 0,0 0,1 4,2 0,0 0,0 0,1-1,0 1,0-1,0 0,1 0,0-1,0 0,10 7,2 0,1-1,33 15,-31-17,0-2,1 0,23 5,-37-12,-1 0,0 0,0 0,1-1,-1 0,0-1,0 1,0-2,0 1,-1 0,1-1,0-1,-1 1,0-1,8-6,-13 10,-1 0,0-1,1 1,-1 0,1-1,-1 1,0 0,1-1,-1 1,0-1,1 1,-1-1,0 1,0-1,1 1,-1-1,0 1,0-1,0 1,0-1,0 1,1-1,-1 1,0-1,0 1,-1-1,1 0,0 0,-1 0,1 1,-1-1,1 1,-1-1,0 1,1-1,-1 1,0-1,1 1,-1-1,0 1,0 0,1-1,-2 1,-5-2,1 1,-1-1,-7 1,-240-2,132 5,84-2,22-1,-1 0,1 2,0 0,-31 6,35-4</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22T16:09:39.705"/>
    </inkml:context>
    <inkml:brush xml:id="br0">
      <inkml:brushProperty name="width" value="0.05" units="cm"/>
      <inkml:brushProperty name="height" value="0.05" units="cm"/>
      <inkml:brushProperty name="color" value="#E71224"/>
    </inkml:brush>
  </inkml:definitions>
  <inkml:trace contextRef="#ctx0" brushRef="#br0">0 55 24575,'21'-6'0,"-5"2"0,47-2 0,119 4 0,-95 3 0,-43-1 0,79-11 0,-111 9 0,-1 0 0,1 1 0,-1 0 0,1 1 0,-1 0 0,1 1 0,18 3 0,-13 0 0,-1-1 0,1 0 0,0-1 0,0-1 0,0-1 0,0 0 0,0-1 0,0-1 0,-1-1 0,29-7 0,-17 3 0,0 1 0,0 2 0,0 1 0,0 1 0,1 1 0,38 5 0,4 7 0,-41-5 0,2 1 0,39 13 0,-37-9 0,-26-8 0,0-1 0,-1 1 0,1 1 0,-1 0 0,0 0 0,0 0 0,0 1 0,0 0 0,-1 0 0,0 1 0,0-1 0,-1 1 0,1 1 0,-1-1 0,0 1 0,-1 0 0,7 13 0,2 7 0,-5-12 0,0 0 0,9 30 0,-7-9 0,-5-23 0,-1 0 0,0 1 0,-1-1 0,-1 1 0,0 0 0,0 21 0,-3-29 0,0-1 0,-1 1 0,1 0 0,-1-1 0,0 1 0,-1-1 0,0 0 0,1 1 0,-6 5 0,-2 3 0,0-1 0,-12 12 0,17-21 0,0 1 0,0-1 0,-1-1 0,1 1 0,-1-1 0,1 0 0,-10 4 0,-45 12 0,20-7 0,24-7 0,1-1 0,-1-1 0,-30 4 0,36-7 0,0 1 0,0-2 0,0 1 0,1-1 0,-1-1 0,0 0 0,-14-4 0,-1-4 0,-1 2 0,0 1 0,0 1 0,0 1 0,-1 1 0,-27 0 0,-21 5 0,39 0 0,0-1 0,0-2 0,0-1 0,-36-9 0,54 8 0,0 1 0,0 1 0,-30 0 0,-55 8 0,5-1 0,78-4 0,9 0 0,-1-1 0,-19-2 0,28 2 0,1 0 0,-1-1 0,1 0 0,-1 1 0,1-1 0,0 0 0,0 0 0,-1 0 0,1 0 0,0 0 0,0-1 0,0 1 0,0-1 0,0 1 0,0-1 0,1 0 0,-1 0 0,-2-2 0,2 0 0,-8-11 0,1-1 0,0-1 0,1 0 0,-8-24 0,14 35 0,0 1 0,-1 0 0,1 0 0,-7-9 0,-6-12 0,-32-67 0,44 86 11,0 0 0,0 0-1,0-1 1,1 1-1,0-1 1,1 0 0,0 1-1,-1-17 1,-4-23-1472,3 36-5365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956311" y="233404"/>
            <a:ext cx="3108007" cy="465216"/>
          </a:xfrm>
          <a:prstGeom prst="rect">
            <a:avLst/>
          </a:prstGeom>
          <a:noFill/>
          <a:ln w="9525">
            <a:noFill/>
            <a:miter lim="800000"/>
            <a:headEnd/>
            <a:tailEnd/>
          </a:ln>
          <a:effectLst/>
        </p:spPr>
        <p:txBody>
          <a:bodyPr vert="horz" wrap="square" lIns="19263" tIns="0" rIns="19263" bIns="0" numCol="1" anchor="t" anchorCtr="0" compatLnSpc="1">
            <a:prstTxWarp prst="textNoShape">
              <a:avLst/>
            </a:prstTxWarp>
          </a:bodyPr>
          <a:lstStyle>
            <a:lvl1pPr eaLnBrk="0" hangingPunct="0">
              <a:defRPr sz="1000" b="0" i="1">
                <a:solidFill>
                  <a:schemeClr val="hlink"/>
                </a:solidFill>
                <a:effectLst/>
                <a:latin typeface="Bookman Old Style" pitchFamily="18" charset="0"/>
                <a:cs typeface="+mn-cs"/>
              </a:defRPr>
            </a:lvl1pPr>
          </a:lstStyle>
          <a:p>
            <a:pPr>
              <a:defRPr/>
            </a:pPr>
            <a:endParaRPr lang="en-US" dirty="0"/>
          </a:p>
        </p:txBody>
      </p:sp>
      <p:sp>
        <p:nvSpPr>
          <p:cNvPr id="2051" name="Rectangle 3"/>
          <p:cNvSpPr>
            <a:spLocks noGrp="1" noChangeArrowheads="1"/>
          </p:cNvSpPr>
          <p:nvPr>
            <p:ph type="dt" idx="1"/>
          </p:nvPr>
        </p:nvSpPr>
        <p:spPr bwMode="auto">
          <a:xfrm>
            <a:off x="3508132" y="233404"/>
            <a:ext cx="3108007" cy="465216"/>
          </a:xfrm>
          <a:prstGeom prst="rect">
            <a:avLst/>
          </a:prstGeom>
          <a:noFill/>
          <a:ln w="9525">
            <a:noFill/>
            <a:miter lim="800000"/>
            <a:headEnd/>
            <a:tailEnd/>
          </a:ln>
          <a:effectLst/>
        </p:spPr>
        <p:txBody>
          <a:bodyPr vert="horz" wrap="square" lIns="19263" tIns="0" rIns="19263" bIns="0" numCol="1" anchor="t" anchorCtr="0" compatLnSpc="1">
            <a:prstTxWarp prst="textNoShape">
              <a:avLst/>
            </a:prstTxWarp>
          </a:bodyPr>
          <a:lstStyle>
            <a:lvl1pPr algn="r" eaLnBrk="0" hangingPunct="0">
              <a:defRPr sz="1000" b="0" i="1">
                <a:solidFill>
                  <a:schemeClr val="hlink"/>
                </a:solidFill>
                <a:effectLst/>
                <a:latin typeface="Bookman Old Style" pitchFamily="18" charset="0"/>
                <a:cs typeface="+mn-cs"/>
              </a:defRPr>
            </a:lvl1pPr>
          </a:lstStyle>
          <a:p>
            <a:pPr>
              <a:defRPr/>
            </a:pPr>
            <a:endParaRPr lang="en-US" dirty="0"/>
          </a:p>
        </p:txBody>
      </p:sp>
      <p:sp>
        <p:nvSpPr>
          <p:cNvPr id="377860" name="Rectangle 4"/>
          <p:cNvSpPr>
            <a:spLocks noGrp="1" noRot="1" noChangeAspect="1" noChangeArrowheads="1" noTextEdit="1"/>
          </p:cNvSpPr>
          <p:nvPr>
            <p:ph type="sldImg" idx="2"/>
          </p:nvPr>
        </p:nvSpPr>
        <p:spPr bwMode="auto">
          <a:xfrm>
            <a:off x="973138" y="703263"/>
            <a:ext cx="5226050" cy="3482975"/>
          </a:xfrm>
          <a:prstGeom prst="rect">
            <a:avLst/>
          </a:prstGeom>
          <a:noFill/>
          <a:ln w="12700">
            <a:solidFill>
              <a:schemeClr val="tx1"/>
            </a:solidFill>
            <a:miter lim="800000"/>
            <a:headEnd/>
            <a:tailEnd/>
          </a:ln>
        </p:spPr>
      </p:sp>
      <p:sp>
        <p:nvSpPr>
          <p:cNvPr id="2053" name="Rectangle 5"/>
          <p:cNvSpPr>
            <a:spLocks noGrp="1" noChangeArrowheads="1"/>
          </p:cNvSpPr>
          <p:nvPr>
            <p:ph type="body" sz="quarter" idx="3"/>
          </p:nvPr>
        </p:nvSpPr>
        <p:spPr bwMode="auto">
          <a:xfrm>
            <a:off x="956311" y="4423531"/>
            <a:ext cx="5259705" cy="4191714"/>
          </a:xfrm>
          <a:prstGeom prst="rect">
            <a:avLst/>
          </a:prstGeom>
          <a:noFill/>
          <a:ln w="9525">
            <a:noFill/>
            <a:miter lim="800000"/>
            <a:headEnd/>
            <a:tailEnd/>
          </a:ln>
          <a:effectLst/>
        </p:spPr>
        <p:txBody>
          <a:bodyPr vert="horz" wrap="square" lIns="93106" tIns="46554" rIns="93106" bIns="4655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956311" y="8616833"/>
            <a:ext cx="3108007" cy="465216"/>
          </a:xfrm>
          <a:prstGeom prst="rect">
            <a:avLst/>
          </a:prstGeom>
          <a:noFill/>
          <a:ln w="9525">
            <a:noFill/>
            <a:miter lim="800000"/>
            <a:headEnd/>
            <a:tailEnd/>
          </a:ln>
          <a:effectLst/>
        </p:spPr>
        <p:txBody>
          <a:bodyPr vert="horz" wrap="square" lIns="19263" tIns="0" rIns="19263" bIns="0" numCol="1" anchor="b" anchorCtr="0" compatLnSpc="1">
            <a:prstTxWarp prst="textNoShape">
              <a:avLst/>
            </a:prstTxWarp>
          </a:bodyPr>
          <a:lstStyle>
            <a:lvl1pPr eaLnBrk="0" hangingPunct="0">
              <a:defRPr sz="1000" b="0" i="1">
                <a:solidFill>
                  <a:schemeClr val="hlink"/>
                </a:solidFill>
                <a:effectLst/>
                <a:latin typeface="Bookman Old Style" pitchFamily="18" charset="0"/>
                <a:cs typeface="+mn-cs"/>
              </a:defRPr>
            </a:lvl1pPr>
          </a:lstStyle>
          <a:p>
            <a:pPr>
              <a:defRPr/>
            </a:pPr>
            <a:endParaRPr lang="en-US" dirty="0"/>
          </a:p>
        </p:txBody>
      </p:sp>
      <p:sp>
        <p:nvSpPr>
          <p:cNvPr id="2055" name="Rectangle 7"/>
          <p:cNvSpPr>
            <a:spLocks noGrp="1" noChangeArrowheads="1"/>
          </p:cNvSpPr>
          <p:nvPr>
            <p:ph type="sldNum" sz="quarter" idx="5"/>
          </p:nvPr>
        </p:nvSpPr>
        <p:spPr bwMode="auto">
          <a:xfrm>
            <a:off x="1993975" y="8616833"/>
            <a:ext cx="3108007" cy="465216"/>
          </a:xfrm>
          <a:prstGeom prst="rect">
            <a:avLst/>
          </a:prstGeom>
          <a:noFill/>
          <a:ln w="9525">
            <a:noFill/>
            <a:miter lim="800000"/>
            <a:headEnd/>
            <a:tailEnd/>
          </a:ln>
          <a:effectLst/>
        </p:spPr>
        <p:txBody>
          <a:bodyPr vert="horz" wrap="square" lIns="19263" tIns="0" rIns="19263" bIns="0" numCol="1" anchor="b" anchorCtr="0" compatLnSpc="1">
            <a:prstTxWarp prst="textNoShape">
              <a:avLst/>
            </a:prstTxWarp>
          </a:bodyPr>
          <a:lstStyle>
            <a:lvl1pPr algn="ctr" eaLnBrk="0" hangingPunct="0">
              <a:defRPr sz="1000" b="0" i="1">
                <a:solidFill>
                  <a:schemeClr val="hlink"/>
                </a:solidFill>
                <a:effectLst/>
                <a:latin typeface="Bookman Old Style" pitchFamily="18" charset="0"/>
                <a:cs typeface="+mn-cs"/>
              </a:defRPr>
            </a:lvl1pPr>
          </a:lstStyle>
          <a:p>
            <a:pPr>
              <a:defRPr/>
            </a:pPr>
            <a:fld id="{10C18F94-4DC1-47CC-8771-BE390CFA9E58}" type="slidenum">
              <a:rPr lang="en-US"/>
              <a:pPr>
                <a:defRPr/>
              </a:pPr>
              <a:t>‹#›</a:t>
            </a:fld>
            <a:endParaRPr lang="en-US" dirty="0"/>
          </a:p>
        </p:txBody>
      </p:sp>
    </p:spTree>
    <p:extLst>
      <p:ext uri="{BB962C8B-B14F-4D97-AF65-F5344CB8AC3E}">
        <p14:creationId xmlns:p14="http://schemas.microsoft.com/office/powerpoint/2010/main" val="2657225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7"/>
          <p:cNvSpPr>
            <a:spLocks noGrp="1" noChangeArrowheads="1"/>
          </p:cNvSpPr>
          <p:nvPr>
            <p:ph type="sldNum" sz="quarter" idx="5"/>
          </p:nvPr>
        </p:nvSpPr>
        <p:spPr/>
        <p:txBody>
          <a:bodyPr/>
          <a:lstStyle/>
          <a:p>
            <a:pPr>
              <a:defRPr/>
            </a:pPr>
            <a:fld id="{145A082C-BF8C-4E0B-A1F6-C4971F934965}" type="slidenum">
              <a:rPr lang="en-US" smtClean="0"/>
              <a:pPr>
                <a:defRPr/>
              </a:pPr>
              <a:t>1</a:t>
            </a:fld>
            <a:endParaRPr lang="en-US" dirty="0"/>
          </a:p>
        </p:txBody>
      </p:sp>
      <p:sp>
        <p:nvSpPr>
          <p:cNvPr id="378883" name="Rectangle 2"/>
          <p:cNvSpPr>
            <a:spLocks noGrp="1" noRot="1" noChangeAspect="1" noChangeArrowheads="1" noTextEdit="1"/>
          </p:cNvSpPr>
          <p:nvPr>
            <p:ph type="sldImg"/>
          </p:nvPr>
        </p:nvSpPr>
        <p:spPr>
          <a:ln/>
        </p:spPr>
      </p:sp>
      <p:sp>
        <p:nvSpPr>
          <p:cNvPr id="378884" name="Rectangle 3"/>
          <p:cNvSpPr>
            <a:spLocks noGrp="1" noChangeArrowheads="1"/>
          </p:cNvSpPr>
          <p:nvPr>
            <p:ph type="body" idx="1"/>
          </p:nvPr>
        </p:nvSpPr>
        <p:spPr>
          <a:noFill/>
          <a:ln/>
        </p:spPr>
        <p:txBody>
          <a:bodyPr/>
          <a:lstStyle/>
          <a:p>
            <a:r>
              <a:rPr lang="en-US" sz="1400" dirty="0"/>
              <a:t>Understanding a book contract is not difficult -- but it does require reading a lot of fine print.</a:t>
            </a:r>
          </a:p>
          <a:p>
            <a:endParaRPr lang="en-US" sz="1400" dirty="0"/>
          </a:p>
          <a:p>
            <a:r>
              <a:rPr lang="en-US" sz="1400" dirty="0"/>
              <a:t>To illustrate the typical book contract, we have a handout today of the standard 4-page agreement issued by American Psychiatric Press, Inc.</a:t>
            </a:r>
          </a:p>
          <a:p>
            <a:endParaRPr lang="en-US" sz="1400" dirty="0"/>
          </a:p>
          <a:p>
            <a:r>
              <a:rPr lang="en-US" sz="1400" dirty="0"/>
              <a:t>Book publishers like to use a “boilerplate” contract because it is basically a form that specifies the publisher’s usual terms.</a:t>
            </a:r>
          </a:p>
          <a:p>
            <a:endParaRPr lang="en-US" sz="1400" dirty="0"/>
          </a:p>
          <a:p>
            <a:r>
              <a:rPr lang="en-US" sz="1400" dirty="0"/>
              <a:t>Blanks in the form are then filled in with specific details for each new author and work.</a:t>
            </a:r>
          </a:p>
          <a:p>
            <a:endParaRPr lang="en-US" sz="14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F98D7E6C-2F3E-4038-A4B3-EE17882D9C72}" type="slidenum">
              <a:rPr lang="en-US" altLang="en-US" smtClean="0">
                <a:ea typeface="ＭＳ Ｐゴシック" pitchFamily="34" charset="-128"/>
              </a:rPr>
              <a:pPr/>
              <a:t>2</a:t>
            </a:fld>
            <a:endParaRPr lang="en-US" altLang="en-US" dirty="0">
              <a:ea typeface="ＭＳ Ｐゴシック" pitchFamily="34" charset="-128"/>
            </a:endParaRPr>
          </a:p>
        </p:txBody>
      </p:sp>
      <p:sp>
        <p:nvSpPr>
          <p:cNvPr id="154627" name="Rectangle 2"/>
          <p:cNvSpPr>
            <a:spLocks noGrp="1" noRot="1" noChangeAspect="1" noChangeArrowheads="1" noTextEdit="1"/>
          </p:cNvSpPr>
          <p:nvPr>
            <p:ph type="sldImg"/>
          </p:nvPr>
        </p:nvSpPr>
        <p:spPr>
          <a:xfrm>
            <a:off x="973138" y="703263"/>
            <a:ext cx="5226050" cy="3482975"/>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itchFamily="34" charset="0"/>
              <a:ea typeface="ＭＳ Ｐゴシック" pitchFamily="34" charset="-128"/>
            </a:endParaRPr>
          </a:p>
        </p:txBody>
      </p:sp>
    </p:spTree>
    <p:extLst>
      <p:ext uri="{BB962C8B-B14F-4D97-AF65-F5344CB8AC3E}">
        <p14:creationId xmlns:p14="http://schemas.microsoft.com/office/powerpoint/2010/main" val="2341553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311C2347-E351-4C50-B611-A6177B508CAB}" type="slidenum">
              <a:rPr lang="en-US" altLang="en-US" smtClean="0">
                <a:latin typeface="Times New Roman" pitchFamily="18" charset="0"/>
              </a:rPr>
              <a:pPr/>
              <a:t>13</a:t>
            </a:fld>
            <a:endParaRPr lang="en-US" altLang="en-US" dirty="0">
              <a:latin typeface="Times New Roman" pitchFamily="18" charset="0"/>
            </a:endParaRPr>
          </a:p>
        </p:txBody>
      </p:sp>
      <p:sp>
        <p:nvSpPr>
          <p:cNvPr id="150531" name="Rectangle 2"/>
          <p:cNvSpPr>
            <a:spLocks noGrp="1" noRot="1" noChangeAspect="1" noChangeArrowheads="1" noTextEdit="1"/>
          </p:cNvSpPr>
          <p:nvPr>
            <p:ph type="sldImg"/>
          </p:nvPr>
        </p:nvSpPr>
        <p:spPr>
          <a:xfrm>
            <a:off x="973138" y="703263"/>
            <a:ext cx="5226050" cy="3482975"/>
          </a:xfrm>
          <a:ln/>
        </p:spPr>
      </p:sp>
      <p:sp>
        <p:nvSpPr>
          <p:cNvPr id="150532"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1650504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311C2347-E351-4C50-B611-A6177B508CAB}" type="slidenum">
              <a:rPr lang="en-US" altLang="en-US" smtClean="0">
                <a:latin typeface="Times New Roman" pitchFamily="18" charset="0"/>
              </a:rPr>
              <a:pPr/>
              <a:t>14</a:t>
            </a:fld>
            <a:endParaRPr lang="en-US" altLang="en-US" dirty="0">
              <a:latin typeface="Times New Roman" pitchFamily="18" charset="0"/>
            </a:endParaRPr>
          </a:p>
        </p:txBody>
      </p:sp>
      <p:sp>
        <p:nvSpPr>
          <p:cNvPr id="150531" name="Rectangle 2"/>
          <p:cNvSpPr>
            <a:spLocks noGrp="1" noRot="1" noChangeAspect="1" noChangeArrowheads="1" noTextEdit="1"/>
          </p:cNvSpPr>
          <p:nvPr>
            <p:ph type="sldImg"/>
          </p:nvPr>
        </p:nvSpPr>
        <p:spPr>
          <a:xfrm>
            <a:off x="973138" y="703263"/>
            <a:ext cx="5226050" cy="3482975"/>
          </a:xfrm>
          <a:ln/>
        </p:spPr>
      </p:sp>
      <p:sp>
        <p:nvSpPr>
          <p:cNvPr id="150532"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2022229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9BA00A48-95CF-4EA0-ADF4-93CD7F0AE7A8}" type="slidenum">
              <a:rPr lang="en-US" altLang="en-US" smtClean="0">
                <a:latin typeface="Times New Roman" pitchFamily="18" charset="0"/>
              </a:rPr>
              <a:pPr/>
              <a:t>15</a:t>
            </a:fld>
            <a:endParaRPr lang="en-US" altLang="en-US" dirty="0">
              <a:latin typeface="Times New Roman" pitchFamily="18" charset="0"/>
            </a:endParaRPr>
          </a:p>
        </p:txBody>
      </p:sp>
      <p:sp>
        <p:nvSpPr>
          <p:cNvPr id="152579" name="Rectangle 2"/>
          <p:cNvSpPr>
            <a:spLocks noGrp="1" noRot="1" noChangeAspect="1" noChangeArrowheads="1" noTextEdit="1"/>
          </p:cNvSpPr>
          <p:nvPr>
            <p:ph type="sldImg"/>
          </p:nvPr>
        </p:nvSpPr>
        <p:spPr>
          <a:xfrm>
            <a:off x="973138" y="703263"/>
            <a:ext cx="5226050" cy="3482975"/>
          </a:xfrm>
          <a:ln/>
        </p:spPr>
      </p:sp>
      <p:sp>
        <p:nvSpPr>
          <p:cNvPr id="152580"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3687809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E3BB82DA-9B91-42B3-9A2D-7F9CA9306912}" type="slidenum">
              <a:rPr lang="en-US" altLang="en-US" smtClean="0">
                <a:latin typeface="Times New Roman" pitchFamily="18" charset="0"/>
              </a:rPr>
              <a:pPr/>
              <a:t>16</a:t>
            </a:fld>
            <a:endParaRPr lang="en-US" altLang="en-US" dirty="0">
              <a:latin typeface="Times New Roman" pitchFamily="18" charset="0"/>
            </a:endParaRPr>
          </a:p>
        </p:txBody>
      </p:sp>
      <p:sp>
        <p:nvSpPr>
          <p:cNvPr id="153603" name="Rectangle 2"/>
          <p:cNvSpPr>
            <a:spLocks noGrp="1" noRot="1" noChangeAspect="1" noChangeArrowheads="1" noTextEdit="1"/>
          </p:cNvSpPr>
          <p:nvPr>
            <p:ph type="sldImg"/>
          </p:nvPr>
        </p:nvSpPr>
        <p:spPr>
          <a:xfrm>
            <a:off x="973138" y="703263"/>
            <a:ext cx="5226050" cy="3482975"/>
          </a:xfrm>
          <a:ln/>
        </p:spPr>
      </p:sp>
      <p:sp>
        <p:nvSpPr>
          <p:cNvPr id="153604"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3591193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48472586-5A3E-40F6-86A5-AED5770CBF4D}" type="slidenum">
              <a:rPr lang="en-US" altLang="en-US" smtClean="0"/>
              <a:pPr/>
              <a:t>30</a:t>
            </a:fld>
            <a:endParaRPr lang="en-US" altLang="en-US" dirty="0"/>
          </a:p>
        </p:txBody>
      </p:sp>
      <p:sp>
        <p:nvSpPr>
          <p:cNvPr id="158723" name="Rectangle 2"/>
          <p:cNvSpPr>
            <a:spLocks noGrp="1" noRot="1" noChangeAspect="1" noChangeArrowheads="1" noTextEdit="1"/>
          </p:cNvSpPr>
          <p:nvPr>
            <p:ph type="sldImg"/>
          </p:nvPr>
        </p:nvSpPr>
        <p:spPr>
          <a:xfrm>
            <a:off x="973138" y="703263"/>
            <a:ext cx="5226050" cy="3482975"/>
          </a:xfrm>
          <a:ln/>
        </p:spPr>
      </p:sp>
      <p:sp>
        <p:nvSpPr>
          <p:cNvPr id="158724"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1705547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0E97734E-7D98-489F-9674-96D5D25E3337}" type="slidenum">
              <a:rPr lang="en-US" altLang="en-US" smtClean="0"/>
              <a:pPr/>
              <a:t>31</a:t>
            </a:fld>
            <a:endParaRPr lang="en-US" altLang="en-US" dirty="0"/>
          </a:p>
        </p:txBody>
      </p:sp>
      <p:sp>
        <p:nvSpPr>
          <p:cNvPr id="159747" name="Rectangle 2"/>
          <p:cNvSpPr>
            <a:spLocks noGrp="1" noRot="1" noChangeAspect="1" noChangeArrowheads="1" noTextEdit="1"/>
          </p:cNvSpPr>
          <p:nvPr>
            <p:ph type="sldImg"/>
          </p:nvPr>
        </p:nvSpPr>
        <p:spPr>
          <a:xfrm>
            <a:off x="973138" y="703263"/>
            <a:ext cx="5226050" cy="3482975"/>
          </a:xfrm>
          <a:ln/>
        </p:spPr>
      </p:sp>
      <p:sp>
        <p:nvSpPr>
          <p:cNvPr id="159748"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3835655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1E187E9C-EE7F-427C-9624-D79D3DB76DF0}" type="slidenum">
              <a:rPr lang="en-US" altLang="en-US" smtClean="0"/>
              <a:pPr/>
              <a:t>32</a:t>
            </a:fld>
            <a:endParaRPr lang="en-US" altLang="en-US" dirty="0"/>
          </a:p>
        </p:txBody>
      </p:sp>
      <p:sp>
        <p:nvSpPr>
          <p:cNvPr id="161795" name="Rectangle 2"/>
          <p:cNvSpPr>
            <a:spLocks noGrp="1" noRot="1" noChangeAspect="1" noChangeArrowheads="1" noTextEdit="1"/>
          </p:cNvSpPr>
          <p:nvPr>
            <p:ph type="sldImg"/>
          </p:nvPr>
        </p:nvSpPr>
        <p:spPr>
          <a:xfrm>
            <a:off x="966788" y="696913"/>
            <a:ext cx="5241925" cy="3494087"/>
          </a:xfrm>
          <a:ln/>
        </p:spPr>
      </p:sp>
      <p:sp>
        <p:nvSpPr>
          <p:cNvPr id="161796"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4137631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1473CF32-AAA4-4ECE-96FD-13B1C0E01DC6}" type="slidenum">
              <a:rPr lang="en-US" altLang="en-US" smtClean="0"/>
              <a:pPr/>
              <a:t>33</a:t>
            </a:fld>
            <a:endParaRPr lang="en-US" altLang="en-US" dirty="0"/>
          </a:p>
        </p:txBody>
      </p:sp>
      <p:sp>
        <p:nvSpPr>
          <p:cNvPr id="162819" name="Rectangle 7"/>
          <p:cNvSpPr txBox="1">
            <a:spLocks noGrp="1" noChangeArrowheads="1"/>
          </p:cNvSpPr>
          <p:nvPr/>
        </p:nvSpPr>
        <p:spPr bwMode="auto">
          <a:xfrm>
            <a:off x="4152939" y="8831472"/>
            <a:ext cx="3177075" cy="46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36" tIns="46217" rIns="92436" bIns="46217"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fld id="{1F6BECCB-96C7-4585-8D56-80F125BA5B80}" type="slidenum">
              <a:rPr lang="en-US" altLang="en-US" sz="1200">
                <a:ea typeface="ＭＳ Ｐゴシック" pitchFamily="34" charset="-128"/>
              </a:rPr>
              <a:pPr algn="r" eaLnBrk="1" hangingPunct="1"/>
              <a:t>33</a:t>
            </a:fld>
            <a:endParaRPr lang="en-US" altLang="en-US" sz="1200" dirty="0">
              <a:ea typeface="ＭＳ Ｐゴシック" pitchFamily="34" charset="-128"/>
            </a:endParaRPr>
          </a:p>
        </p:txBody>
      </p:sp>
      <p:sp>
        <p:nvSpPr>
          <p:cNvPr id="162820" name="Rectangle 2"/>
          <p:cNvSpPr>
            <a:spLocks noGrp="1" noRot="1" noChangeAspect="1" noChangeArrowheads="1" noTextEdit="1"/>
          </p:cNvSpPr>
          <p:nvPr>
            <p:ph type="sldImg"/>
          </p:nvPr>
        </p:nvSpPr>
        <p:spPr>
          <a:xfrm>
            <a:off x="1057275" y="701675"/>
            <a:ext cx="5218113" cy="3478213"/>
          </a:xfrm>
          <a:ln/>
        </p:spPr>
      </p:sp>
      <p:sp>
        <p:nvSpPr>
          <p:cNvPr id="162821" name="Rectangle 3"/>
          <p:cNvSpPr>
            <a:spLocks noGrp="1" noChangeArrowheads="1"/>
          </p:cNvSpPr>
          <p:nvPr>
            <p:ph type="body" idx="1"/>
          </p:nvPr>
        </p:nvSpPr>
        <p:spPr>
          <a:xfrm>
            <a:off x="734872" y="4416543"/>
            <a:ext cx="5861973" cy="4184093"/>
          </a:xfrm>
          <a:noFill/>
        </p:spPr>
        <p:txBody>
          <a:bodyPr lIns="92436" tIns="46217" rIns="92436" bIns="46217"/>
          <a:lstStyle/>
          <a:p>
            <a:endParaRPr lang="de-DE" altLang="en-US">
              <a:latin typeface="Arial" pitchFamily="34" charset="0"/>
            </a:endParaRPr>
          </a:p>
        </p:txBody>
      </p:sp>
    </p:spTree>
    <p:extLst>
      <p:ext uri="{BB962C8B-B14F-4D97-AF65-F5344CB8AC3E}">
        <p14:creationId xmlns:p14="http://schemas.microsoft.com/office/powerpoint/2010/main" val="41565578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EE5A01B2-E641-4801-97D6-52CB67B44C0B}" type="slidenum">
              <a:rPr lang="en-US" altLang="en-US" smtClean="0"/>
              <a:pPr/>
              <a:t>35</a:t>
            </a:fld>
            <a:endParaRPr lang="en-US" altLang="en-US" dirty="0"/>
          </a:p>
        </p:txBody>
      </p:sp>
      <p:sp>
        <p:nvSpPr>
          <p:cNvPr id="171011" name="Rectangle 2"/>
          <p:cNvSpPr>
            <a:spLocks noGrp="1" noRot="1" noChangeAspect="1" noChangeArrowheads="1" noTextEdit="1"/>
          </p:cNvSpPr>
          <p:nvPr>
            <p:ph type="sldImg"/>
          </p:nvPr>
        </p:nvSpPr>
        <p:spPr>
          <a:xfrm>
            <a:off x="966788" y="696913"/>
            <a:ext cx="5241925" cy="3494087"/>
          </a:xfrm>
          <a:ln/>
        </p:spPr>
      </p:sp>
      <p:sp>
        <p:nvSpPr>
          <p:cNvPr id="171012"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1671402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5036B568-4C66-4602-9F9A-0E4B126142B5}" type="slidenum">
              <a:rPr lang="en-US" altLang="en-US" smtClean="0"/>
              <a:pPr/>
              <a:t>36</a:t>
            </a:fld>
            <a:endParaRPr lang="en-US" altLang="en-US" dirty="0"/>
          </a:p>
        </p:txBody>
      </p:sp>
      <p:sp>
        <p:nvSpPr>
          <p:cNvPr id="173059" name="Rectangle 2"/>
          <p:cNvSpPr>
            <a:spLocks noGrp="1" noRot="1" noChangeAspect="1" noChangeArrowheads="1" noTextEdit="1"/>
          </p:cNvSpPr>
          <p:nvPr>
            <p:ph type="sldImg"/>
          </p:nvPr>
        </p:nvSpPr>
        <p:spPr>
          <a:xfrm>
            <a:off x="966788" y="696913"/>
            <a:ext cx="5241925" cy="3494087"/>
          </a:xfrm>
          <a:ln/>
        </p:spPr>
      </p:sp>
      <p:sp>
        <p:nvSpPr>
          <p:cNvPr id="173060"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32035928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6402371D-A44A-4809-95E5-3F8AFDD18DCD}" type="slidenum">
              <a:rPr lang="en-US" altLang="en-US" smtClean="0"/>
              <a:pPr/>
              <a:t>40</a:t>
            </a:fld>
            <a:endParaRPr lang="en-US" altLang="en-US" dirty="0"/>
          </a:p>
        </p:txBody>
      </p:sp>
      <p:sp>
        <p:nvSpPr>
          <p:cNvPr id="175107" name="Rectangle 2"/>
          <p:cNvSpPr>
            <a:spLocks noGrp="1" noRot="1" noChangeAspect="1" noChangeArrowheads="1" noTextEdit="1"/>
          </p:cNvSpPr>
          <p:nvPr>
            <p:ph type="sldImg"/>
          </p:nvPr>
        </p:nvSpPr>
        <p:spPr>
          <a:xfrm>
            <a:off x="966788" y="696913"/>
            <a:ext cx="5241925" cy="3494087"/>
          </a:xfrm>
          <a:ln/>
        </p:spPr>
      </p:sp>
      <p:sp>
        <p:nvSpPr>
          <p:cNvPr id="175108"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4153731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E94C46EB-CFBE-42C7-8269-11E811707313}" type="slidenum">
              <a:rPr lang="en-US" altLang="en-US" smtClean="0"/>
              <a:pPr/>
              <a:t>41</a:t>
            </a:fld>
            <a:endParaRPr lang="en-US" altLang="en-US" dirty="0"/>
          </a:p>
        </p:txBody>
      </p:sp>
      <p:sp>
        <p:nvSpPr>
          <p:cNvPr id="181251" name="Rectangle 2"/>
          <p:cNvSpPr>
            <a:spLocks noGrp="1" noRot="1" noChangeAspect="1" noChangeArrowheads="1" noTextEdit="1"/>
          </p:cNvSpPr>
          <p:nvPr>
            <p:ph type="sldImg"/>
          </p:nvPr>
        </p:nvSpPr>
        <p:spPr>
          <a:xfrm>
            <a:off x="966788" y="696913"/>
            <a:ext cx="5241925" cy="3494087"/>
          </a:xfrm>
          <a:ln/>
        </p:spPr>
      </p:sp>
      <p:sp>
        <p:nvSpPr>
          <p:cNvPr id="181252"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4214000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7686D1B1-CDD6-4EE9-8238-D4390109B5E9}" type="slidenum">
              <a:rPr lang="en-US" altLang="en-US" smtClean="0"/>
              <a:pPr/>
              <a:t>42</a:t>
            </a:fld>
            <a:endParaRPr lang="en-US" altLang="en-US" dirty="0"/>
          </a:p>
        </p:txBody>
      </p:sp>
      <p:sp>
        <p:nvSpPr>
          <p:cNvPr id="182275" name="Rectangle 2"/>
          <p:cNvSpPr>
            <a:spLocks noGrp="1" noRot="1" noChangeAspect="1" noChangeArrowheads="1" noTextEdit="1"/>
          </p:cNvSpPr>
          <p:nvPr>
            <p:ph type="sldImg"/>
          </p:nvPr>
        </p:nvSpPr>
        <p:spPr>
          <a:xfrm>
            <a:off x="1049338" y="695325"/>
            <a:ext cx="5235575" cy="3489325"/>
          </a:xfrm>
          <a:ln/>
        </p:spPr>
      </p:sp>
      <p:sp>
        <p:nvSpPr>
          <p:cNvPr id="182276"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1127610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E51E8CC0-1C8B-474F-96CC-904126B0F8F0}" type="slidenum">
              <a:rPr lang="en-US" altLang="en-US" smtClean="0"/>
              <a:pPr/>
              <a:t>55</a:t>
            </a:fld>
            <a:endParaRPr lang="en-US" altLang="en-US" dirty="0"/>
          </a:p>
        </p:txBody>
      </p:sp>
      <p:sp>
        <p:nvSpPr>
          <p:cNvPr id="183299" name="Rectangle 2"/>
          <p:cNvSpPr>
            <a:spLocks noGrp="1" noRot="1" noChangeAspect="1" noChangeArrowheads="1" noTextEdit="1"/>
          </p:cNvSpPr>
          <p:nvPr>
            <p:ph type="sldImg"/>
          </p:nvPr>
        </p:nvSpPr>
        <p:spPr>
          <a:xfrm>
            <a:off x="1049338" y="695325"/>
            <a:ext cx="5235575" cy="3489325"/>
          </a:xfrm>
          <a:ln/>
        </p:spPr>
      </p:sp>
      <p:sp>
        <p:nvSpPr>
          <p:cNvPr id="183300"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24940356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E51E8CC0-1C8B-474F-96CC-904126B0F8F0}" type="slidenum">
              <a:rPr lang="en-US" altLang="en-US" smtClean="0"/>
              <a:pPr/>
              <a:t>56</a:t>
            </a:fld>
            <a:endParaRPr lang="en-US" altLang="en-US" dirty="0"/>
          </a:p>
        </p:txBody>
      </p:sp>
      <p:sp>
        <p:nvSpPr>
          <p:cNvPr id="183299" name="Rectangle 2"/>
          <p:cNvSpPr>
            <a:spLocks noGrp="1" noRot="1" noChangeAspect="1" noChangeArrowheads="1" noTextEdit="1"/>
          </p:cNvSpPr>
          <p:nvPr>
            <p:ph type="sldImg"/>
          </p:nvPr>
        </p:nvSpPr>
        <p:spPr>
          <a:xfrm>
            <a:off x="966788" y="696913"/>
            <a:ext cx="5241925" cy="3494087"/>
          </a:xfrm>
          <a:ln/>
        </p:spPr>
      </p:sp>
      <p:sp>
        <p:nvSpPr>
          <p:cNvPr id="183300"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31067806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0BC753C1-4B61-441A-9482-F7063121F629}" type="slidenum">
              <a:rPr lang="en-US" altLang="en-US" smtClean="0"/>
              <a:pPr/>
              <a:t>58</a:t>
            </a:fld>
            <a:endParaRPr lang="en-US" altLang="en-US" dirty="0"/>
          </a:p>
        </p:txBody>
      </p:sp>
      <p:sp>
        <p:nvSpPr>
          <p:cNvPr id="184323" name="Rectangle 2"/>
          <p:cNvSpPr>
            <a:spLocks noGrp="1" noRot="1" noChangeAspect="1" noChangeArrowheads="1" noTextEdit="1"/>
          </p:cNvSpPr>
          <p:nvPr>
            <p:ph type="sldImg"/>
          </p:nvPr>
        </p:nvSpPr>
        <p:spPr>
          <a:xfrm>
            <a:off x="966788" y="696913"/>
            <a:ext cx="5241925" cy="3494087"/>
          </a:xfrm>
          <a:ln/>
        </p:spPr>
      </p:sp>
      <p:sp>
        <p:nvSpPr>
          <p:cNvPr id="184324"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4157269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0283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3"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9" name="Freeform 5"/>
              <p:cNvSpPr>
                <a:spLocks/>
              </p:cNvSpPr>
              <p:nvPr/>
            </p:nvSpPr>
            <p:spPr bwMode="hidden">
              <a:xfrm>
                <a:off x="4171"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grpSp>
        <p:sp>
          <p:nvSpPr>
            <p:cNvPr id="6" name="Freeform 9"/>
            <p:cNvSpPr>
              <a:spLocks/>
            </p:cNvSpPr>
            <p:nvPr/>
          </p:nvSpPr>
          <p:spPr bwMode="hidden">
            <a:xfrm>
              <a:off x="3322" y="1341"/>
              <a:ext cx="1827"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7"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grpSp>
      <p:sp>
        <p:nvSpPr>
          <p:cNvPr id="110603" name="Rectangle 11"/>
          <p:cNvSpPr>
            <a:spLocks noGrp="1" noChangeArrowheads="1"/>
          </p:cNvSpPr>
          <p:nvPr>
            <p:ph type="ctrTitle" sz="quarter"/>
          </p:nvPr>
        </p:nvSpPr>
        <p:spPr>
          <a:xfrm>
            <a:off x="771525" y="1736725"/>
            <a:ext cx="8743950" cy="1920875"/>
          </a:xfrm>
        </p:spPr>
        <p:txBody>
          <a:bodyPr/>
          <a:lstStyle>
            <a:lvl1pPr>
              <a:defRPr sz="6000"/>
            </a:lvl1pPr>
          </a:lstStyle>
          <a:p>
            <a:r>
              <a:rPr lang="en-US"/>
              <a:t>Click to edit Master title style</a:t>
            </a:r>
          </a:p>
        </p:txBody>
      </p:sp>
      <p:sp>
        <p:nvSpPr>
          <p:cNvPr id="110604" name="Rectangle 12"/>
          <p:cNvSpPr>
            <a:spLocks noGrp="1" noChangeArrowheads="1"/>
          </p:cNvSpPr>
          <p:nvPr>
            <p:ph type="subTitle" sz="quarter" idx="1"/>
          </p:nvPr>
        </p:nvSpPr>
        <p:spPr>
          <a:xfrm>
            <a:off x="1543050" y="3886200"/>
            <a:ext cx="7200900" cy="1752600"/>
          </a:xfrm>
        </p:spPr>
        <p:txBody>
          <a:bodyPr/>
          <a:lstStyle>
            <a:lvl1pPr marL="0" indent="0" algn="ctr">
              <a:buFont typeface="Wingdings" pitchFamily="2" charset="2"/>
              <a:buNone/>
              <a:defRPr/>
            </a:lvl1pPr>
          </a:lstStyle>
          <a:p>
            <a:r>
              <a:rPr lang="en-US"/>
              <a:t>Click to edit Master subtitle style</a:t>
            </a:r>
          </a:p>
        </p:txBody>
      </p:sp>
      <p:sp>
        <p:nvSpPr>
          <p:cNvPr id="13" name="Rectangle 13"/>
          <p:cNvSpPr>
            <a:spLocks noGrp="1" noChangeArrowheads="1"/>
          </p:cNvSpPr>
          <p:nvPr>
            <p:ph type="dt" sz="quarter" idx="10"/>
          </p:nvPr>
        </p:nvSpPr>
        <p:spPr>
          <a:xfrm>
            <a:off x="514350" y="6248400"/>
            <a:ext cx="2400300" cy="476250"/>
          </a:xfrm>
        </p:spPr>
        <p:txBody>
          <a:bodyPr/>
          <a:lstStyle>
            <a:lvl1pPr>
              <a:defRPr/>
            </a:lvl1pPr>
          </a:lstStyle>
          <a:p>
            <a:pPr>
              <a:defRPr/>
            </a:pPr>
            <a:fld id="{0BA760A0-EA47-4E10-9438-93D0CA291B0B}" type="datetime1">
              <a:rPr lang="en-US" smtClean="0"/>
              <a:t>7/10/2023</a:t>
            </a:fld>
            <a:endParaRPr lang="en-US" dirty="0"/>
          </a:p>
        </p:txBody>
      </p:sp>
      <p:sp>
        <p:nvSpPr>
          <p:cNvPr id="14" name="Rectangle 14"/>
          <p:cNvSpPr>
            <a:spLocks noGrp="1" noChangeArrowheads="1"/>
          </p:cNvSpPr>
          <p:nvPr>
            <p:ph type="ftr" sz="quarter" idx="11"/>
          </p:nvPr>
        </p:nvSpPr>
        <p:spPr>
          <a:xfrm>
            <a:off x="3514725" y="6251575"/>
            <a:ext cx="3257550" cy="476250"/>
          </a:xfrm>
        </p:spPr>
        <p:txBody>
          <a:bodyPr/>
          <a:lstStyle>
            <a:lvl1pPr>
              <a:defRPr/>
            </a:lvl1pPr>
          </a:lstStyle>
          <a:p>
            <a:pPr>
              <a:defRPr/>
            </a:pPr>
            <a:r>
              <a:rPr lang="en-US" dirty="0"/>
              <a:t>Kostas A. Katsavdakis PhD, ABPP</a:t>
            </a:r>
          </a:p>
        </p:txBody>
      </p:sp>
      <p:sp>
        <p:nvSpPr>
          <p:cNvPr id="15" name="Rectangle 15"/>
          <p:cNvSpPr>
            <a:spLocks noGrp="1" noChangeArrowheads="1"/>
          </p:cNvSpPr>
          <p:nvPr>
            <p:ph type="sldNum" sz="quarter" idx="12"/>
          </p:nvPr>
        </p:nvSpPr>
        <p:spPr>
          <a:xfrm>
            <a:off x="7372350" y="6254750"/>
            <a:ext cx="2400300" cy="476250"/>
          </a:xfrm>
        </p:spPr>
        <p:txBody>
          <a:bodyPr/>
          <a:lstStyle>
            <a:lvl1pPr>
              <a:defRPr/>
            </a:lvl1pPr>
          </a:lstStyle>
          <a:p>
            <a:pPr>
              <a:defRPr/>
            </a:pPr>
            <a:fld id="{66D587B0-FC85-4CAA-B827-22752E4B2AF8}"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FCF23B2F-EFF4-4E8F-9739-69CB1AFA0327}" type="datetime1">
              <a:rPr lang="en-US" smtClean="0"/>
              <a:t>7/10/2023</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D3E7BC8E-FBEF-4720-80CB-CEA279C3F6BF}"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dirty="0"/>
              <a:t>Kostas A. Katsavdakis PhD, ABPP</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0"/>
            <a:ext cx="874395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fld id="{72077CC0-3EA4-41BB-B592-BF87DBC273B2}" type="datetime1">
              <a:rPr lang="en-US" smtClean="0"/>
              <a:t>7/10/2023</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0C1F366B-02B2-4680-B959-5D29BCFF90BF}"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dirty="0"/>
              <a:t>Kostas A. Katsavdakis PhD, ABPP</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4350" y="1600200"/>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19700" y="1600200"/>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ln/>
        </p:spPr>
        <p:txBody>
          <a:bodyPr/>
          <a:lstStyle>
            <a:lvl1pPr>
              <a:defRPr/>
            </a:lvl1pPr>
          </a:lstStyle>
          <a:p>
            <a:pPr>
              <a:defRPr/>
            </a:pPr>
            <a:fld id="{23252BD0-54B1-404B-B09C-0B948D61ED67}" type="datetime1">
              <a:rPr lang="en-US" smtClean="0"/>
              <a:t>7/10/2023</a:t>
            </a:fld>
            <a:endParaRPr lang="en-US" dirty="0"/>
          </a:p>
        </p:txBody>
      </p:sp>
      <p:sp>
        <p:nvSpPr>
          <p:cNvPr id="6" name="Rectangle 3"/>
          <p:cNvSpPr>
            <a:spLocks noGrp="1" noChangeArrowheads="1"/>
          </p:cNvSpPr>
          <p:nvPr>
            <p:ph type="sldNum" sz="quarter" idx="11"/>
          </p:nvPr>
        </p:nvSpPr>
        <p:spPr>
          <a:ln/>
        </p:spPr>
        <p:txBody>
          <a:bodyPr/>
          <a:lstStyle>
            <a:lvl1pPr>
              <a:defRPr/>
            </a:lvl1pPr>
          </a:lstStyle>
          <a:p>
            <a:pPr>
              <a:defRPr/>
            </a:pPr>
            <a:fld id="{D725E609-9FC2-4468-B18C-99C8D6260F06}" type="slidenum">
              <a:rPr lang="en-US"/>
              <a:pPr>
                <a:defRPr/>
              </a:pPr>
              <a:t>‹#›</a:t>
            </a:fld>
            <a:endParaRPr lang="en-US" dirty="0"/>
          </a:p>
        </p:txBody>
      </p:sp>
      <p:sp>
        <p:nvSpPr>
          <p:cNvPr id="7" name="Rectangle 14"/>
          <p:cNvSpPr>
            <a:spLocks noGrp="1" noChangeArrowheads="1"/>
          </p:cNvSpPr>
          <p:nvPr>
            <p:ph type="ftr" sz="quarter" idx="12"/>
          </p:nvPr>
        </p:nvSpPr>
        <p:spPr>
          <a:ln/>
        </p:spPr>
        <p:txBody>
          <a:bodyPr/>
          <a:lstStyle>
            <a:lvl1pPr>
              <a:defRPr/>
            </a:lvl1pPr>
          </a:lstStyle>
          <a:p>
            <a:pPr>
              <a:defRPr/>
            </a:pPr>
            <a:r>
              <a:rPr lang="en-US" dirty="0"/>
              <a:t>Kostas A. Katsavdakis PhD, ABPP</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p:cNvSpPr>
            <a:spLocks noGrp="1" noChangeArrowheads="1"/>
          </p:cNvSpPr>
          <p:nvPr>
            <p:ph type="dt" sz="half" idx="10"/>
          </p:nvPr>
        </p:nvSpPr>
        <p:spPr>
          <a:ln/>
        </p:spPr>
        <p:txBody>
          <a:bodyPr/>
          <a:lstStyle>
            <a:lvl1pPr>
              <a:defRPr/>
            </a:lvl1pPr>
          </a:lstStyle>
          <a:p>
            <a:pPr>
              <a:defRPr/>
            </a:pPr>
            <a:fld id="{78B4DF5E-42B4-4EF5-8602-B6392A12FA3A}" type="datetime1">
              <a:rPr lang="en-US" smtClean="0"/>
              <a:t>7/10/2023</a:t>
            </a:fld>
            <a:endParaRPr lang="en-US" dirty="0"/>
          </a:p>
        </p:txBody>
      </p:sp>
      <p:sp>
        <p:nvSpPr>
          <p:cNvPr id="8" name="Rectangle 3"/>
          <p:cNvSpPr>
            <a:spLocks noGrp="1" noChangeArrowheads="1"/>
          </p:cNvSpPr>
          <p:nvPr>
            <p:ph type="sldNum" sz="quarter" idx="11"/>
          </p:nvPr>
        </p:nvSpPr>
        <p:spPr>
          <a:ln/>
        </p:spPr>
        <p:txBody>
          <a:bodyPr/>
          <a:lstStyle>
            <a:lvl1pPr>
              <a:defRPr/>
            </a:lvl1pPr>
          </a:lstStyle>
          <a:p>
            <a:pPr>
              <a:defRPr/>
            </a:pPr>
            <a:fld id="{7B438033-880D-4FE4-BFC2-7D30943B1DFF}" type="slidenum">
              <a:rPr lang="en-US"/>
              <a:pPr>
                <a:defRPr/>
              </a:pPr>
              <a:t>‹#›</a:t>
            </a:fld>
            <a:endParaRPr lang="en-US" dirty="0"/>
          </a:p>
        </p:txBody>
      </p:sp>
      <p:sp>
        <p:nvSpPr>
          <p:cNvPr id="9" name="Rectangle 14"/>
          <p:cNvSpPr>
            <a:spLocks noGrp="1" noChangeArrowheads="1"/>
          </p:cNvSpPr>
          <p:nvPr>
            <p:ph type="ftr" sz="quarter" idx="12"/>
          </p:nvPr>
        </p:nvSpPr>
        <p:spPr>
          <a:ln/>
        </p:spPr>
        <p:txBody>
          <a:bodyPr/>
          <a:lstStyle>
            <a:lvl1pPr>
              <a:defRPr/>
            </a:lvl1pPr>
          </a:lstStyle>
          <a:p>
            <a:pPr>
              <a:defRPr/>
            </a:pPr>
            <a:r>
              <a:rPr lang="en-US" dirty="0"/>
              <a:t>Kostas A. Katsavdakis PhD, ABPP</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a:spLocks noGrp="1" noChangeArrowheads="1"/>
          </p:cNvSpPr>
          <p:nvPr>
            <p:ph type="dt" sz="half" idx="10"/>
          </p:nvPr>
        </p:nvSpPr>
        <p:spPr>
          <a:ln/>
        </p:spPr>
        <p:txBody>
          <a:bodyPr/>
          <a:lstStyle>
            <a:lvl1pPr>
              <a:defRPr/>
            </a:lvl1pPr>
          </a:lstStyle>
          <a:p>
            <a:pPr>
              <a:defRPr/>
            </a:pPr>
            <a:fld id="{BA45ACAA-FA9E-457F-B4D5-F2FE63254F7B}" type="datetime1">
              <a:rPr lang="en-US" smtClean="0"/>
              <a:t>7/10/2023</a:t>
            </a:fld>
            <a:endParaRPr lang="en-US" dirty="0"/>
          </a:p>
        </p:txBody>
      </p:sp>
      <p:sp>
        <p:nvSpPr>
          <p:cNvPr id="4" name="Rectangle 3"/>
          <p:cNvSpPr>
            <a:spLocks noGrp="1" noChangeArrowheads="1"/>
          </p:cNvSpPr>
          <p:nvPr>
            <p:ph type="sldNum" sz="quarter" idx="11"/>
          </p:nvPr>
        </p:nvSpPr>
        <p:spPr>
          <a:ln/>
        </p:spPr>
        <p:txBody>
          <a:bodyPr/>
          <a:lstStyle>
            <a:lvl1pPr>
              <a:defRPr/>
            </a:lvl1pPr>
          </a:lstStyle>
          <a:p>
            <a:pPr>
              <a:defRPr/>
            </a:pPr>
            <a:fld id="{A523CFF4-05FD-4816-985F-6871BCE5832D}" type="slidenum">
              <a:rPr lang="en-US"/>
              <a:pPr>
                <a:defRPr/>
              </a:pPr>
              <a:t>‹#›</a:t>
            </a:fld>
            <a:endParaRPr lang="en-US" dirty="0"/>
          </a:p>
        </p:txBody>
      </p:sp>
      <p:sp>
        <p:nvSpPr>
          <p:cNvPr id="5" name="Rectangle 14"/>
          <p:cNvSpPr>
            <a:spLocks noGrp="1" noChangeArrowheads="1"/>
          </p:cNvSpPr>
          <p:nvPr>
            <p:ph type="ftr" sz="quarter" idx="12"/>
          </p:nvPr>
        </p:nvSpPr>
        <p:spPr>
          <a:ln/>
        </p:spPr>
        <p:txBody>
          <a:bodyPr/>
          <a:lstStyle>
            <a:lvl1pPr>
              <a:defRPr/>
            </a:lvl1pPr>
          </a:lstStyle>
          <a:p>
            <a:pPr>
              <a:defRPr/>
            </a:pPr>
            <a:r>
              <a:rPr lang="en-US" dirty="0"/>
              <a:t>Kostas A. Katsavdakis PhD, ABPP</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fld id="{B4026094-E1F9-4A6E-8C2A-D8FD00996A48}" type="datetime1">
              <a:rPr lang="en-US" smtClean="0"/>
              <a:t>7/10/2023</a:t>
            </a:fld>
            <a:endParaRPr lang="en-US" dirty="0"/>
          </a:p>
        </p:txBody>
      </p:sp>
      <p:sp>
        <p:nvSpPr>
          <p:cNvPr id="3" name="Rectangle 3"/>
          <p:cNvSpPr>
            <a:spLocks noGrp="1" noChangeArrowheads="1"/>
          </p:cNvSpPr>
          <p:nvPr>
            <p:ph type="sldNum" sz="quarter" idx="11"/>
          </p:nvPr>
        </p:nvSpPr>
        <p:spPr>
          <a:ln/>
        </p:spPr>
        <p:txBody>
          <a:bodyPr/>
          <a:lstStyle>
            <a:lvl1pPr>
              <a:defRPr/>
            </a:lvl1pPr>
          </a:lstStyle>
          <a:p>
            <a:pPr>
              <a:defRPr/>
            </a:pPr>
            <a:fld id="{EC06FE1D-A839-4356-AB2D-E822DA25EE0A}" type="slidenum">
              <a:rPr lang="en-US"/>
              <a:pPr>
                <a:defRPr/>
              </a:pPr>
              <a:t>‹#›</a:t>
            </a:fld>
            <a:endParaRPr lang="en-US" dirty="0"/>
          </a:p>
        </p:txBody>
      </p:sp>
      <p:sp>
        <p:nvSpPr>
          <p:cNvPr id="4" name="Rectangle 14"/>
          <p:cNvSpPr>
            <a:spLocks noGrp="1" noChangeArrowheads="1"/>
          </p:cNvSpPr>
          <p:nvPr>
            <p:ph type="ftr" sz="quarter" idx="12"/>
          </p:nvPr>
        </p:nvSpPr>
        <p:spPr>
          <a:ln/>
        </p:spPr>
        <p:txBody>
          <a:bodyPr/>
          <a:lstStyle>
            <a:lvl1pPr>
              <a:defRPr/>
            </a:lvl1pPr>
          </a:lstStyle>
          <a:p>
            <a:pPr>
              <a:defRPr/>
            </a:pPr>
            <a:r>
              <a:rPr lang="en-US" dirty="0"/>
              <a:t>Kostas A. Katsavdakis PhD, ABPP</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fld id="{2CDE5FDF-EBE4-46EB-94D7-21D5F4AF6797}" type="datetime1">
              <a:rPr lang="en-US" smtClean="0"/>
              <a:t>7/10/2023</a:t>
            </a:fld>
            <a:endParaRPr lang="en-US" dirty="0"/>
          </a:p>
        </p:txBody>
      </p:sp>
      <p:sp>
        <p:nvSpPr>
          <p:cNvPr id="6" name="Rectangle 3"/>
          <p:cNvSpPr>
            <a:spLocks noGrp="1" noChangeArrowheads="1"/>
          </p:cNvSpPr>
          <p:nvPr>
            <p:ph type="sldNum" sz="quarter" idx="11"/>
          </p:nvPr>
        </p:nvSpPr>
        <p:spPr>
          <a:ln/>
        </p:spPr>
        <p:txBody>
          <a:bodyPr/>
          <a:lstStyle>
            <a:lvl1pPr>
              <a:defRPr/>
            </a:lvl1pPr>
          </a:lstStyle>
          <a:p>
            <a:pPr>
              <a:defRPr/>
            </a:pPr>
            <a:fld id="{BDD552F4-01CF-435C-AE0F-24B9B6880A6D}" type="slidenum">
              <a:rPr lang="en-US"/>
              <a:pPr>
                <a:defRPr/>
              </a:pPr>
              <a:t>‹#›</a:t>
            </a:fld>
            <a:endParaRPr lang="en-US" dirty="0"/>
          </a:p>
        </p:txBody>
      </p:sp>
      <p:sp>
        <p:nvSpPr>
          <p:cNvPr id="7" name="Rectangle 14"/>
          <p:cNvSpPr>
            <a:spLocks noGrp="1" noChangeArrowheads="1"/>
          </p:cNvSpPr>
          <p:nvPr>
            <p:ph type="ftr" sz="quarter" idx="12"/>
          </p:nvPr>
        </p:nvSpPr>
        <p:spPr>
          <a:ln/>
        </p:spPr>
        <p:txBody>
          <a:bodyPr/>
          <a:lstStyle>
            <a:lvl1pPr>
              <a:defRPr/>
            </a:lvl1pPr>
          </a:lstStyle>
          <a:p>
            <a:pPr>
              <a:defRPr/>
            </a:pPr>
            <a:r>
              <a:rPr lang="en-US" dirty="0"/>
              <a:t>Kostas A. Katsavdakis PhD, ABPP</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fld id="{4048E12D-3492-4A78-B226-C0196AF97DDF}" type="datetime1">
              <a:rPr lang="en-US" smtClean="0"/>
              <a:t>7/10/2023</a:t>
            </a:fld>
            <a:endParaRPr lang="en-US" dirty="0"/>
          </a:p>
        </p:txBody>
      </p:sp>
      <p:sp>
        <p:nvSpPr>
          <p:cNvPr id="6" name="Rectangle 3"/>
          <p:cNvSpPr>
            <a:spLocks noGrp="1" noChangeArrowheads="1"/>
          </p:cNvSpPr>
          <p:nvPr>
            <p:ph type="sldNum" sz="quarter" idx="11"/>
          </p:nvPr>
        </p:nvSpPr>
        <p:spPr>
          <a:ln/>
        </p:spPr>
        <p:txBody>
          <a:bodyPr/>
          <a:lstStyle>
            <a:lvl1pPr>
              <a:defRPr/>
            </a:lvl1pPr>
          </a:lstStyle>
          <a:p>
            <a:pPr>
              <a:defRPr/>
            </a:pPr>
            <a:fld id="{EADB08E6-FBCF-4A72-80A6-F65A88D11B7D}" type="slidenum">
              <a:rPr lang="en-US"/>
              <a:pPr>
                <a:defRPr/>
              </a:pPr>
              <a:t>‹#›</a:t>
            </a:fld>
            <a:endParaRPr lang="en-US" dirty="0"/>
          </a:p>
        </p:txBody>
      </p:sp>
      <p:sp>
        <p:nvSpPr>
          <p:cNvPr id="7" name="Rectangle 14"/>
          <p:cNvSpPr>
            <a:spLocks noGrp="1" noChangeArrowheads="1"/>
          </p:cNvSpPr>
          <p:nvPr>
            <p:ph type="ftr" sz="quarter" idx="12"/>
          </p:nvPr>
        </p:nvSpPr>
        <p:spPr>
          <a:ln/>
        </p:spPr>
        <p:txBody>
          <a:bodyPr/>
          <a:lstStyle>
            <a:lvl1pPr>
              <a:defRPr/>
            </a:lvl1pPr>
          </a:lstStyle>
          <a:p>
            <a:pPr>
              <a:defRPr/>
            </a:pPr>
            <a:r>
              <a:rPr lang="en-US" dirty="0"/>
              <a:t>Kostas A. Katsavdakis PhD, ABPP</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2180A7E9-D920-440C-BCA2-6CEFA977FBBD}" type="datetime1">
              <a:rPr lang="en-US" smtClean="0"/>
              <a:t>7/10/2023</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C33DBD81-1472-4DD5-A54B-1E81E98AED76}"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dirty="0"/>
              <a:t>Kostas A. Katsavdakis PhD, ABPP</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638"/>
            <a:ext cx="2314575"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14350" y="274638"/>
            <a:ext cx="6791325"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03E3BF1D-08DB-4E73-B240-05400B904A87}" type="datetime1">
              <a:rPr lang="en-US" smtClean="0"/>
              <a:t>7/10/2023</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FAD75B4A-FEB4-420C-88B5-D610737AE434}"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dirty="0"/>
              <a:t>Kostas A. Katsavdakis PhD, ABPP</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Text Placeholder 2"/>
          <p:cNvSpPr>
            <a:spLocks noGrp="1"/>
          </p:cNvSpPr>
          <p:nvPr>
            <p:ph type="body" sz="half" idx="1"/>
          </p:nvPr>
        </p:nvSpPr>
        <p:spPr>
          <a:xfrm>
            <a:off x="514350" y="1600200"/>
            <a:ext cx="455295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19700" y="1600200"/>
            <a:ext cx="455295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ln/>
        </p:spPr>
        <p:txBody>
          <a:bodyPr/>
          <a:lstStyle>
            <a:lvl1pPr>
              <a:defRPr/>
            </a:lvl1pPr>
          </a:lstStyle>
          <a:p>
            <a:pPr>
              <a:defRPr/>
            </a:pPr>
            <a:fld id="{7C72DCFE-46E3-4943-AD8E-36D4AA0DDB17}" type="datetime1">
              <a:rPr lang="en-US" smtClean="0"/>
              <a:t>7/10/2023</a:t>
            </a:fld>
            <a:endParaRPr lang="en-US" dirty="0"/>
          </a:p>
        </p:txBody>
      </p:sp>
      <p:sp>
        <p:nvSpPr>
          <p:cNvPr id="6" name="Rectangle 3"/>
          <p:cNvSpPr>
            <a:spLocks noGrp="1" noChangeArrowheads="1"/>
          </p:cNvSpPr>
          <p:nvPr>
            <p:ph type="sldNum" sz="quarter" idx="11"/>
          </p:nvPr>
        </p:nvSpPr>
        <p:spPr>
          <a:ln/>
        </p:spPr>
        <p:txBody>
          <a:bodyPr/>
          <a:lstStyle>
            <a:lvl1pPr>
              <a:defRPr/>
            </a:lvl1pPr>
          </a:lstStyle>
          <a:p>
            <a:pPr>
              <a:defRPr/>
            </a:pPr>
            <a:fld id="{5FAE4C9F-8048-4619-956A-E4B8EC055C1A}" type="slidenum">
              <a:rPr lang="en-US"/>
              <a:pPr>
                <a:defRPr/>
              </a:pPr>
              <a:t>‹#›</a:t>
            </a:fld>
            <a:endParaRPr lang="en-US" dirty="0"/>
          </a:p>
        </p:txBody>
      </p:sp>
      <p:sp>
        <p:nvSpPr>
          <p:cNvPr id="7" name="Rectangle 14"/>
          <p:cNvSpPr>
            <a:spLocks noGrp="1" noChangeArrowheads="1"/>
          </p:cNvSpPr>
          <p:nvPr>
            <p:ph type="ftr" sz="quarter" idx="12"/>
          </p:nvPr>
        </p:nvSpPr>
        <p:spPr>
          <a:ln/>
        </p:spPr>
        <p:txBody>
          <a:bodyPr/>
          <a:lstStyle>
            <a:lvl1pPr>
              <a:defRPr/>
            </a:lvl1pPr>
          </a:lstStyle>
          <a:p>
            <a:pPr>
              <a:defRPr/>
            </a:pPr>
            <a:r>
              <a:rPr lang="en-US" dirty="0"/>
              <a:t>Kostas A. Katsavdakis PhD, ABPP</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Text Placeholder 2"/>
          <p:cNvSpPr>
            <a:spLocks noGrp="1"/>
          </p:cNvSpPr>
          <p:nvPr>
            <p:ph type="body" sz="half" idx="1"/>
          </p:nvPr>
        </p:nvSpPr>
        <p:spPr>
          <a:xfrm>
            <a:off x="514350" y="1600200"/>
            <a:ext cx="455295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219700" y="1600200"/>
            <a:ext cx="455295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219700" y="3938588"/>
            <a:ext cx="455295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2"/>
          <p:cNvSpPr>
            <a:spLocks noGrp="1" noChangeArrowheads="1"/>
          </p:cNvSpPr>
          <p:nvPr>
            <p:ph type="dt" sz="half" idx="10"/>
          </p:nvPr>
        </p:nvSpPr>
        <p:spPr>
          <a:ln/>
        </p:spPr>
        <p:txBody>
          <a:bodyPr/>
          <a:lstStyle>
            <a:lvl1pPr>
              <a:defRPr/>
            </a:lvl1pPr>
          </a:lstStyle>
          <a:p>
            <a:pPr>
              <a:defRPr/>
            </a:pPr>
            <a:fld id="{C2DB4CBA-C671-4CD0-837C-BAEEC30CEB5E}" type="datetime1">
              <a:rPr lang="en-US" smtClean="0"/>
              <a:t>7/10/2023</a:t>
            </a:fld>
            <a:endParaRPr lang="en-US" dirty="0"/>
          </a:p>
        </p:txBody>
      </p:sp>
      <p:sp>
        <p:nvSpPr>
          <p:cNvPr id="7" name="Rectangle 3"/>
          <p:cNvSpPr>
            <a:spLocks noGrp="1" noChangeArrowheads="1"/>
          </p:cNvSpPr>
          <p:nvPr>
            <p:ph type="sldNum" sz="quarter" idx="11"/>
          </p:nvPr>
        </p:nvSpPr>
        <p:spPr>
          <a:ln/>
        </p:spPr>
        <p:txBody>
          <a:bodyPr/>
          <a:lstStyle>
            <a:lvl1pPr>
              <a:defRPr/>
            </a:lvl1pPr>
          </a:lstStyle>
          <a:p>
            <a:pPr>
              <a:defRPr/>
            </a:pPr>
            <a:fld id="{9F98767B-D7C1-4E2D-AAD9-2AD40031A399}" type="slidenum">
              <a:rPr lang="en-US"/>
              <a:pPr>
                <a:defRPr/>
              </a:pPr>
              <a:t>‹#›</a:t>
            </a:fld>
            <a:endParaRPr lang="en-US" dirty="0"/>
          </a:p>
        </p:txBody>
      </p:sp>
      <p:sp>
        <p:nvSpPr>
          <p:cNvPr id="8" name="Rectangle 14"/>
          <p:cNvSpPr>
            <a:spLocks noGrp="1" noChangeArrowheads="1"/>
          </p:cNvSpPr>
          <p:nvPr>
            <p:ph type="ftr" sz="quarter" idx="12"/>
          </p:nvPr>
        </p:nvSpPr>
        <p:spPr>
          <a:ln/>
        </p:spPr>
        <p:txBody>
          <a:bodyPr/>
          <a:lstStyle>
            <a:lvl1pPr>
              <a:defRPr/>
            </a:lvl1pPr>
          </a:lstStyle>
          <a:p>
            <a:pPr>
              <a:defRPr/>
            </a:pPr>
            <a:r>
              <a:rPr lang="en-US" dirty="0"/>
              <a:t>Kostas A. Katsavdakis PhD, ABPP</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Content Placeholder 2"/>
          <p:cNvSpPr>
            <a:spLocks noGrp="1"/>
          </p:cNvSpPr>
          <p:nvPr>
            <p:ph sz="half" idx="1"/>
          </p:nvPr>
        </p:nvSpPr>
        <p:spPr>
          <a:xfrm>
            <a:off x="514350" y="1600200"/>
            <a:ext cx="455295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219700" y="1600200"/>
            <a:ext cx="455295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219700" y="3938588"/>
            <a:ext cx="455295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2"/>
          <p:cNvSpPr>
            <a:spLocks noGrp="1" noChangeArrowheads="1"/>
          </p:cNvSpPr>
          <p:nvPr>
            <p:ph type="dt" sz="half" idx="10"/>
          </p:nvPr>
        </p:nvSpPr>
        <p:spPr>
          <a:ln/>
        </p:spPr>
        <p:txBody>
          <a:bodyPr/>
          <a:lstStyle>
            <a:lvl1pPr>
              <a:defRPr/>
            </a:lvl1pPr>
          </a:lstStyle>
          <a:p>
            <a:pPr>
              <a:defRPr/>
            </a:pPr>
            <a:fld id="{A2D5E52C-D2B8-4062-B10C-543CF23C6514}" type="datetime1">
              <a:rPr lang="en-US" smtClean="0"/>
              <a:t>7/10/2023</a:t>
            </a:fld>
            <a:endParaRPr lang="en-US" dirty="0"/>
          </a:p>
        </p:txBody>
      </p:sp>
      <p:sp>
        <p:nvSpPr>
          <p:cNvPr id="7" name="Rectangle 3"/>
          <p:cNvSpPr>
            <a:spLocks noGrp="1" noChangeArrowheads="1"/>
          </p:cNvSpPr>
          <p:nvPr>
            <p:ph type="sldNum" sz="quarter" idx="11"/>
          </p:nvPr>
        </p:nvSpPr>
        <p:spPr>
          <a:ln/>
        </p:spPr>
        <p:txBody>
          <a:bodyPr/>
          <a:lstStyle>
            <a:lvl1pPr>
              <a:defRPr/>
            </a:lvl1pPr>
          </a:lstStyle>
          <a:p>
            <a:pPr>
              <a:defRPr/>
            </a:pPr>
            <a:fld id="{9BFCBBBC-9473-4FA2-BEF3-A6D0CC375850}" type="slidenum">
              <a:rPr lang="en-US"/>
              <a:pPr>
                <a:defRPr/>
              </a:pPr>
              <a:t>‹#›</a:t>
            </a:fld>
            <a:endParaRPr lang="en-US" dirty="0"/>
          </a:p>
        </p:txBody>
      </p:sp>
      <p:sp>
        <p:nvSpPr>
          <p:cNvPr id="8" name="Rectangle 14"/>
          <p:cNvSpPr>
            <a:spLocks noGrp="1" noChangeArrowheads="1"/>
          </p:cNvSpPr>
          <p:nvPr>
            <p:ph type="ftr" sz="quarter" idx="12"/>
          </p:nvPr>
        </p:nvSpPr>
        <p:spPr>
          <a:ln/>
        </p:spPr>
        <p:txBody>
          <a:bodyPr/>
          <a:lstStyle>
            <a:lvl1pPr>
              <a:defRPr/>
            </a:lvl1pPr>
          </a:lstStyle>
          <a:p>
            <a:pPr>
              <a:defRPr/>
            </a:pPr>
            <a:r>
              <a:rPr lang="en-US" dirty="0"/>
              <a:t>Kostas A. Katsavdakis PhD, ABPP</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14350" y="274638"/>
            <a:ext cx="92583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p:cNvSpPr>
            <a:spLocks noGrp="1" noChangeArrowheads="1"/>
          </p:cNvSpPr>
          <p:nvPr>
            <p:ph type="dt" sz="half" idx="10"/>
          </p:nvPr>
        </p:nvSpPr>
        <p:spPr>
          <a:ln/>
        </p:spPr>
        <p:txBody>
          <a:bodyPr/>
          <a:lstStyle>
            <a:lvl1pPr>
              <a:defRPr/>
            </a:lvl1pPr>
          </a:lstStyle>
          <a:p>
            <a:pPr>
              <a:defRPr/>
            </a:pPr>
            <a:fld id="{AB5153B2-0356-4C8A-A9B5-29817FB5FDEE}" type="datetime1">
              <a:rPr lang="en-US" smtClean="0"/>
              <a:t>7/10/2023</a:t>
            </a:fld>
            <a:endParaRPr lang="en-US" dirty="0"/>
          </a:p>
        </p:txBody>
      </p:sp>
      <p:sp>
        <p:nvSpPr>
          <p:cNvPr id="4" name="Rectangle 3"/>
          <p:cNvSpPr>
            <a:spLocks noGrp="1" noChangeArrowheads="1"/>
          </p:cNvSpPr>
          <p:nvPr>
            <p:ph type="sldNum" sz="quarter" idx="11"/>
          </p:nvPr>
        </p:nvSpPr>
        <p:spPr>
          <a:ln/>
        </p:spPr>
        <p:txBody>
          <a:bodyPr/>
          <a:lstStyle>
            <a:lvl1pPr>
              <a:defRPr/>
            </a:lvl1pPr>
          </a:lstStyle>
          <a:p>
            <a:pPr>
              <a:defRPr/>
            </a:pPr>
            <a:fld id="{11DA5CA7-5522-475A-9B45-2D2495B04BB8}" type="slidenum">
              <a:rPr lang="en-US"/>
              <a:pPr>
                <a:defRPr/>
              </a:pPr>
              <a:t>‹#›</a:t>
            </a:fld>
            <a:endParaRPr lang="en-US" dirty="0"/>
          </a:p>
        </p:txBody>
      </p:sp>
      <p:sp>
        <p:nvSpPr>
          <p:cNvPr id="5" name="Rectangle 14"/>
          <p:cNvSpPr>
            <a:spLocks noGrp="1" noChangeArrowheads="1"/>
          </p:cNvSpPr>
          <p:nvPr>
            <p:ph type="ftr" sz="quarter" idx="12"/>
          </p:nvPr>
        </p:nvSpPr>
        <p:spPr>
          <a:ln/>
        </p:spPr>
        <p:txBody>
          <a:bodyPr/>
          <a:lstStyle>
            <a:lvl1pPr>
              <a:defRPr/>
            </a:lvl1pPr>
          </a:lstStyle>
          <a:p>
            <a:pPr>
              <a:defRPr/>
            </a:pPr>
            <a:r>
              <a:rPr lang="en-US" dirty="0"/>
              <a:t>Kostas A. Katsavdakis PhD, ABPP</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Table Placeholder 2"/>
          <p:cNvSpPr>
            <a:spLocks noGrp="1"/>
          </p:cNvSpPr>
          <p:nvPr>
            <p:ph type="tbl" idx="1"/>
          </p:nvPr>
        </p:nvSpPr>
        <p:spPr>
          <a:xfrm>
            <a:off x="514350" y="1600200"/>
            <a:ext cx="9258300" cy="4525963"/>
          </a:xfrm>
        </p:spPr>
        <p:txBody>
          <a:bodyPr/>
          <a:lstStyle/>
          <a:p>
            <a:pPr lvl="0"/>
            <a:endParaRPr lang="en-US" noProof="0" dirty="0"/>
          </a:p>
        </p:txBody>
      </p:sp>
      <p:sp>
        <p:nvSpPr>
          <p:cNvPr id="4" name="Rectangle 2"/>
          <p:cNvSpPr>
            <a:spLocks noGrp="1" noChangeArrowheads="1"/>
          </p:cNvSpPr>
          <p:nvPr>
            <p:ph type="dt" sz="half" idx="10"/>
          </p:nvPr>
        </p:nvSpPr>
        <p:spPr>
          <a:ln/>
        </p:spPr>
        <p:txBody>
          <a:bodyPr/>
          <a:lstStyle>
            <a:lvl1pPr>
              <a:defRPr/>
            </a:lvl1pPr>
          </a:lstStyle>
          <a:p>
            <a:pPr>
              <a:defRPr/>
            </a:pPr>
            <a:fld id="{4B9397BE-AC3C-4DB4-B571-79BA8A4C51CA}" type="datetime1">
              <a:rPr lang="en-US" smtClean="0"/>
              <a:t>7/10/2023</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9E386BCB-05C5-41B6-8C25-50F368E7F7B4}"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dirty="0"/>
              <a:t>Kostas A. Katsavdakis PhD, ABPP</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SmartArt Placeholder 2"/>
          <p:cNvSpPr>
            <a:spLocks noGrp="1"/>
          </p:cNvSpPr>
          <p:nvPr>
            <p:ph type="dgm" idx="1"/>
          </p:nvPr>
        </p:nvSpPr>
        <p:spPr>
          <a:xfrm>
            <a:off x="514350" y="1600200"/>
            <a:ext cx="9258300" cy="4525963"/>
          </a:xfrm>
        </p:spPr>
        <p:txBody>
          <a:bodyPr/>
          <a:lstStyle/>
          <a:p>
            <a:pPr lvl="0"/>
            <a:endParaRPr lang="en-US" noProof="0" dirty="0"/>
          </a:p>
        </p:txBody>
      </p:sp>
      <p:sp>
        <p:nvSpPr>
          <p:cNvPr id="4" name="Rectangle 2"/>
          <p:cNvSpPr>
            <a:spLocks noGrp="1" noChangeArrowheads="1"/>
          </p:cNvSpPr>
          <p:nvPr>
            <p:ph type="dt" sz="half" idx="10"/>
          </p:nvPr>
        </p:nvSpPr>
        <p:spPr>
          <a:ln/>
        </p:spPr>
        <p:txBody>
          <a:bodyPr/>
          <a:lstStyle>
            <a:lvl1pPr>
              <a:defRPr/>
            </a:lvl1pPr>
          </a:lstStyle>
          <a:p>
            <a:pPr>
              <a:defRPr/>
            </a:pPr>
            <a:fld id="{74749B73-7E59-43AF-A33F-591CA18AE895}" type="datetime1">
              <a:rPr lang="en-US" smtClean="0"/>
              <a:t>7/10/2023</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C5A2854E-96FE-49B1-9E79-589A073EC6E9}"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dirty="0"/>
              <a:t>Kostas A. Katsavdakis PhD, ABPP</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Chart Placeholder 2"/>
          <p:cNvSpPr>
            <a:spLocks noGrp="1"/>
          </p:cNvSpPr>
          <p:nvPr>
            <p:ph type="chart" idx="1"/>
          </p:nvPr>
        </p:nvSpPr>
        <p:spPr>
          <a:xfrm>
            <a:off x="514350" y="1600200"/>
            <a:ext cx="9258300" cy="4525963"/>
          </a:xfrm>
        </p:spPr>
        <p:txBody>
          <a:bodyPr/>
          <a:lstStyle/>
          <a:p>
            <a:pPr lvl="0"/>
            <a:endParaRPr lang="en-US" noProof="0" dirty="0"/>
          </a:p>
        </p:txBody>
      </p:sp>
      <p:sp>
        <p:nvSpPr>
          <p:cNvPr id="4" name="Rectangle 2"/>
          <p:cNvSpPr>
            <a:spLocks noGrp="1" noChangeArrowheads="1"/>
          </p:cNvSpPr>
          <p:nvPr>
            <p:ph type="dt" sz="half" idx="10"/>
          </p:nvPr>
        </p:nvSpPr>
        <p:spPr>
          <a:ln/>
        </p:spPr>
        <p:txBody>
          <a:bodyPr/>
          <a:lstStyle>
            <a:lvl1pPr>
              <a:defRPr/>
            </a:lvl1pPr>
          </a:lstStyle>
          <a:p>
            <a:pPr>
              <a:defRPr/>
            </a:pPr>
            <a:fld id="{14A9EFF6-ABA4-4F20-8CEB-0991C19D840A}" type="datetime1">
              <a:rPr lang="en-US" smtClean="0"/>
              <a:t>7/10/2023</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9314D8C5-9CB5-4AAF-8896-600B43C28B29}"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dirty="0"/>
              <a:t>Kostas A. Katsavdakis PhD, ABPP</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dt" sz="half" idx="2"/>
          </p:nvPr>
        </p:nvSpPr>
        <p:spPr bwMode="auto">
          <a:xfrm>
            <a:off x="514350" y="6251575"/>
            <a:ext cx="24003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solidFill>
                  <a:schemeClr val="tx1"/>
                </a:solidFill>
                <a:effectLst/>
                <a:latin typeface="Arial" charset="0"/>
                <a:cs typeface="+mn-cs"/>
              </a:defRPr>
            </a:lvl1pPr>
          </a:lstStyle>
          <a:p>
            <a:pPr>
              <a:defRPr/>
            </a:pPr>
            <a:fld id="{DA423C5F-7A0C-4AD7-BB08-D0EB96622B7D}" type="datetime1">
              <a:rPr lang="en-US" smtClean="0"/>
              <a:t>7/10/2023</a:t>
            </a:fld>
            <a:endParaRPr lang="en-US" dirty="0"/>
          </a:p>
        </p:txBody>
      </p:sp>
      <p:sp>
        <p:nvSpPr>
          <p:cNvPr id="109571" name="Rectangle 3"/>
          <p:cNvSpPr>
            <a:spLocks noGrp="1" noChangeArrowheads="1"/>
          </p:cNvSpPr>
          <p:nvPr>
            <p:ph type="sldNum" sz="quarter" idx="4"/>
          </p:nvPr>
        </p:nvSpPr>
        <p:spPr bwMode="auto">
          <a:xfrm>
            <a:off x="7372350" y="6248400"/>
            <a:ext cx="24003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solidFill>
                  <a:schemeClr val="tx1"/>
                </a:solidFill>
                <a:effectLst/>
                <a:latin typeface="Arial" charset="0"/>
                <a:cs typeface="+mn-cs"/>
              </a:defRPr>
            </a:lvl1pPr>
          </a:lstStyle>
          <a:p>
            <a:pPr>
              <a:defRPr/>
            </a:pPr>
            <a:fld id="{ABC11178-9096-459A-91E0-6583F61EF7D0}" type="slidenum">
              <a:rPr lang="en-US"/>
              <a:pPr>
                <a:defRPr/>
              </a:pPr>
              <a:t>‹#›</a:t>
            </a:fld>
            <a:endParaRPr lang="en-US" dirty="0"/>
          </a:p>
        </p:txBody>
      </p:sp>
      <p:grpSp>
        <p:nvGrpSpPr>
          <p:cNvPr id="12292" name="Group 4"/>
          <p:cNvGrpSpPr>
            <a:grpSpLocks/>
          </p:cNvGrpSpPr>
          <p:nvPr/>
        </p:nvGrpSpPr>
        <p:grpSpPr bwMode="auto">
          <a:xfrm>
            <a:off x="0" y="0"/>
            <a:ext cx="10283825" cy="6850063"/>
            <a:chOff x="0" y="0"/>
            <a:chExt cx="5758" cy="4315"/>
          </a:xfrm>
        </p:grpSpPr>
        <p:grpSp>
          <p:nvGrpSpPr>
            <p:cNvPr id="12296" name="Group 5"/>
            <p:cNvGrpSpPr>
              <a:grpSpLocks/>
            </p:cNvGrpSpPr>
            <p:nvPr userDrawn="1"/>
          </p:nvGrpSpPr>
          <p:grpSpPr bwMode="auto">
            <a:xfrm>
              <a:off x="1728" y="2230"/>
              <a:ext cx="4027" cy="2085"/>
              <a:chOff x="1728" y="2230"/>
              <a:chExt cx="4027" cy="2085"/>
            </a:xfrm>
          </p:grpSpPr>
          <p:sp>
            <p:nvSpPr>
              <p:cNvPr id="109574" name="Freeform 6"/>
              <p:cNvSpPr>
                <a:spLocks/>
              </p:cNvSpPr>
              <p:nvPr/>
            </p:nvSpPr>
            <p:spPr bwMode="hidden">
              <a:xfrm>
                <a:off x="1728" y="2644"/>
                <a:ext cx="2883"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9575" name="Freeform 7"/>
              <p:cNvSpPr>
                <a:spLocks/>
              </p:cNvSpPr>
              <p:nvPr/>
            </p:nvSpPr>
            <p:spPr bwMode="hidden">
              <a:xfrm>
                <a:off x="4171"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9576"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9577"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9578"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grpSp>
        <p:sp>
          <p:nvSpPr>
            <p:cNvPr id="109579" name="Freeform 11"/>
            <p:cNvSpPr>
              <a:spLocks/>
            </p:cNvSpPr>
            <p:nvPr/>
          </p:nvSpPr>
          <p:spPr bwMode="hidden">
            <a:xfrm>
              <a:off x="3322" y="1341"/>
              <a:ext cx="1827"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9580"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grpSp>
      <p:sp>
        <p:nvSpPr>
          <p:cNvPr id="109581" name="Rectangle 13"/>
          <p:cNvSpPr>
            <a:spLocks noGrp="1" noRot="1" noChangeArrowheads="1"/>
          </p:cNvSpPr>
          <p:nvPr>
            <p:ph type="title"/>
          </p:nvPr>
        </p:nvSpPr>
        <p:spPr bwMode="auto">
          <a:xfrm>
            <a:off x="514350" y="274638"/>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9582" name="Rectangle 14"/>
          <p:cNvSpPr>
            <a:spLocks noGrp="1" noChangeArrowheads="1"/>
          </p:cNvSpPr>
          <p:nvPr>
            <p:ph type="ftr" sz="quarter" idx="3"/>
          </p:nvPr>
        </p:nvSpPr>
        <p:spPr bwMode="auto">
          <a:xfrm>
            <a:off x="3514725" y="6248400"/>
            <a:ext cx="325755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b="0">
                <a:solidFill>
                  <a:schemeClr val="tx1"/>
                </a:solidFill>
                <a:effectLst/>
                <a:latin typeface="Arial" charset="0"/>
                <a:cs typeface="+mn-cs"/>
              </a:defRPr>
            </a:lvl1pPr>
          </a:lstStyle>
          <a:p>
            <a:pPr>
              <a:defRPr/>
            </a:pPr>
            <a:r>
              <a:rPr lang="en-US" dirty="0"/>
              <a:t>Kostas A. Katsavdakis PhD, ABPP</a:t>
            </a:r>
          </a:p>
        </p:txBody>
      </p:sp>
      <p:sp>
        <p:nvSpPr>
          <p:cNvPr id="109583" name="Rectangle 15"/>
          <p:cNvSpPr>
            <a:spLocks noGrp="1" noChangeArrowheads="1"/>
          </p:cNvSpPr>
          <p:nvPr>
            <p:ph type="body" idx="1"/>
          </p:nvPr>
        </p:nvSpPr>
        <p:spPr bwMode="auto">
          <a:xfrm>
            <a:off x="514350" y="1600200"/>
            <a:ext cx="92583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4188" r:id="rId1"/>
    <p:sldLayoutId id="2147484171" r:id="rId2"/>
    <p:sldLayoutId id="2147484172" r:id="rId3"/>
    <p:sldLayoutId id="2147484173" r:id="rId4"/>
    <p:sldLayoutId id="2147484174" r:id="rId5"/>
    <p:sldLayoutId id="2147484175" r:id="rId6"/>
    <p:sldLayoutId id="2147484176" r:id="rId7"/>
    <p:sldLayoutId id="2147484177" r:id="rId8"/>
    <p:sldLayoutId id="2147484178" r:id="rId9"/>
    <p:sldLayoutId id="2147484179" r:id="rId10"/>
    <p:sldLayoutId id="2147484180" r:id="rId11"/>
    <p:sldLayoutId id="2147484181" r:id="rId12"/>
    <p:sldLayoutId id="2147484182" r:id="rId13"/>
    <p:sldLayoutId id="2147484183" r:id="rId14"/>
    <p:sldLayoutId id="2147484184" r:id="rId15"/>
    <p:sldLayoutId id="2147484185" r:id="rId16"/>
    <p:sldLayoutId id="2147484186" r:id="rId17"/>
    <p:sldLayoutId id="2147484187" r:id="rId18"/>
  </p:sldLayoutIdLst>
  <p:hf sldNum="0"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630.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10.emf"/><Relationship Id="rId1" Type="http://schemas.openxmlformats.org/officeDocument/2006/relationships/slideLayout" Target="../slideLayouts/slideLayout2.xml"/><Relationship Id="rId6" Type="http://schemas.openxmlformats.org/officeDocument/2006/relationships/image" Target="../media/image620.png"/><Relationship Id="rId5" Type="http://schemas.openxmlformats.org/officeDocument/2006/relationships/customXml" Target="../ink/ink2.xml"/><Relationship Id="rId10" Type="http://schemas.openxmlformats.org/officeDocument/2006/relationships/image" Target="../media/image64.png"/><Relationship Id="rId4" Type="http://schemas.openxmlformats.org/officeDocument/2006/relationships/image" Target="../media/image61.png"/><Relationship Id="rId9" Type="http://schemas.openxmlformats.org/officeDocument/2006/relationships/customXml" Target="../ink/ink4.xml"/></Relationships>
</file>

<file path=ppt/slides/_rels/slide46.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customXml" Target="../ink/ink5.xml"/><Relationship Id="rId7" Type="http://schemas.openxmlformats.org/officeDocument/2006/relationships/customXml" Target="../ink/ink7.xml"/><Relationship Id="rId2" Type="http://schemas.openxmlformats.org/officeDocument/2006/relationships/image" Target="../media/image11.emf"/><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customXml" Target="../ink/ink6.xml"/><Relationship Id="rId4" Type="http://schemas.openxmlformats.org/officeDocument/2006/relationships/image" Target="../media/image66.png"/></Relationships>
</file>

<file path=ppt/slides/_rels/slide4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ctrTitle"/>
          </p:nvPr>
        </p:nvSpPr>
        <p:spPr>
          <a:xfrm>
            <a:off x="495300" y="1524000"/>
            <a:ext cx="9056688" cy="1143000"/>
          </a:xfrm>
        </p:spPr>
        <p:txBody>
          <a:bodyPr lIns="46038" tIns="46038" rIns="46038" bIns="46038" anchor="b"/>
          <a:lstStyle/>
          <a:p>
            <a:r>
              <a:rPr lang="en-US" sz="2800" dirty="0">
                <a:solidFill>
                  <a:srgbClr val="FFFF00"/>
                </a:solidFill>
                <a:effectLst/>
                <a:latin typeface="+mn-lt"/>
                <a:ea typeface="Calibri" panose="020F0502020204030204" pitchFamily="34" charset="0"/>
              </a:rPr>
              <a:t>Behavioral Threat Assessment and Management</a:t>
            </a:r>
            <a:br>
              <a:rPr lang="en-US" sz="2800" dirty="0">
                <a:solidFill>
                  <a:srgbClr val="FFFF00"/>
                </a:solidFill>
                <a:effectLst/>
                <a:latin typeface="+mn-lt"/>
                <a:ea typeface="Calibri" panose="020F0502020204030204" pitchFamily="34" charset="0"/>
              </a:rPr>
            </a:br>
            <a:r>
              <a:rPr lang="en-US" sz="2800" dirty="0">
                <a:solidFill>
                  <a:srgbClr val="FFFF00"/>
                </a:solidFill>
                <a:effectLst/>
                <a:latin typeface="+mn-lt"/>
                <a:ea typeface="Calibri" panose="020F0502020204030204" pitchFamily="34" charset="0"/>
              </a:rPr>
              <a:t>in K-12 Settings</a:t>
            </a:r>
            <a:br>
              <a:rPr lang="en-US" sz="2800" dirty="0">
                <a:solidFill>
                  <a:srgbClr val="FFFF00"/>
                </a:solidFill>
                <a:effectLst/>
                <a:latin typeface="+mn-lt"/>
                <a:ea typeface="Calibri" panose="020F0502020204030204" pitchFamily="34" charset="0"/>
              </a:rPr>
            </a:br>
            <a:r>
              <a:rPr lang="en-US" sz="2800" dirty="0">
                <a:solidFill>
                  <a:srgbClr val="FFFF00"/>
                </a:solidFill>
                <a:effectLst/>
                <a:latin typeface="+mn-lt"/>
                <a:ea typeface="Calibri" panose="020F0502020204030204" pitchFamily="34" charset="0"/>
              </a:rPr>
              <a:t>July 10</a:t>
            </a:r>
            <a:r>
              <a:rPr lang="en-US" sz="2800" baseline="30000" dirty="0">
                <a:solidFill>
                  <a:srgbClr val="FFFF00"/>
                </a:solidFill>
                <a:effectLst/>
                <a:latin typeface="+mn-lt"/>
                <a:ea typeface="Calibri" panose="020F0502020204030204" pitchFamily="34" charset="0"/>
              </a:rPr>
              <a:t>th</a:t>
            </a:r>
            <a:r>
              <a:rPr lang="en-US" sz="2800" dirty="0">
                <a:solidFill>
                  <a:srgbClr val="FFFF00"/>
                </a:solidFill>
                <a:effectLst/>
                <a:latin typeface="+mn-lt"/>
                <a:ea typeface="Calibri" panose="020F0502020204030204" pitchFamily="34" charset="0"/>
              </a:rPr>
              <a:t>, 2023</a:t>
            </a:r>
            <a:br>
              <a:rPr lang="en-US" sz="2800" dirty="0">
                <a:solidFill>
                  <a:srgbClr val="FFFF00"/>
                </a:solidFill>
                <a:effectLst/>
                <a:latin typeface="+mn-lt"/>
                <a:ea typeface="Calibri" panose="020F0502020204030204" pitchFamily="34" charset="0"/>
              </a:rPr>
            </a:br>
            <a:r>
              <a:rPr lang="en-US" sz="2800" dirty="0">
                <a:solidFill>
                  <a:srgbClr val="FFFF00"/>
                </a:solidFill>
                <a:effectLst/>
                <a:latin typeface="+mn-lt"/>
                <a:ea typeface="Calibri" panose="020F0502020204030204" pitchFamily="34" charset="0"/>
              </a:rPr>
              <a:t>Nassau County BOCES</a:t>
            </a:r>
            <a:endParaRPr lang="en-US" sz="2800" b="1" dirty="0">
              <a:solidFill>
                <a:srgbClr val="FFFF00"/>
              </a:solidFill>
              <a:latin typeface="+mn-lt"/>
            </a:endParaRPr>
          </a:p>
        </p:txBody>
      </p:sp>
      <p:sp>
        <p:nvSpPr>
          <p:cNvPr id="159747" name="Rectangle 3"/>
          <p:cNvSpPr>
            <a:spLocks noGrp="1" noChangeArrowheads="1"/>
          </p:cNvSpPr>
          <p:nvPr>
            <p:ph type="subTitle" idx="1"/>
          </p:nvPr>
        </p:nvSpPr>
        <p:spPr>
          <a:xfrm>
            <a:off x="484188" y="3124200"/>
            <a:ext cx="9067800" cy="1752600"/>
          </a:xfrm>
        </p:spPr>
        <p:txBody>
          <a:bodyPr lIns="0" tIns="0" rIns="0" bIns="0"/>
          <a:lstStyle/>
          <a:p>
            <a:pPr eaLnBrk="1" hangingPunct="1">
              <a:lnSpc>
                <a:spcPct val="80000"/>
              </a:lnSpc>
              <a:defRPr/>
            </a:pPr>
            <a:r>
              <a:rPr lang="en-US" altLang="en-US" sz="2400" b="1" dirty="0">
                <a:solidFill>
                  <a:srgbClr val="FFFF00"/>
                </a:solidFill>
                <a:effectLst/>
              </a:rPr>
              <a:t>Kostas A. Katsavdakis, Ph.D., ABPP</a:t>
            </a:r>
          </a:p>
          <a:p>
            <a:pPr eaLnBrk="1" hangingPunct="1">
              <a:lnSpc>
                <a:spcPct val="80000"/>
              </a:lnSpc>
              <a:defRPr/>
            </a:pPr>
            <a:r>
              <a:rPr lang="en-US" altLang="en-US" sz="2400" b="1" dirty="0">
                <a:solidFill>
                  <a:srgbClr val="FFFF00"/>
                </a:solidFill>
                <a:effectLst/>
              </a:rPr>
              <a:t>Diplomate in Forensic Psychology</a:t>
            </a:r>
          </a:p>
          <a:p>
            <a:pPr eaLnBrk="1" hangingPunct="1">
              <a:lnSpc>
                <a:spcPct val="80000"/>
              </a:lnSpc>
              <a:defRPr/>
            </a:pPr>
            <a:r>
              <a:rPr lang="en-US" altLang="en-US" sz="2400" b="1" dirty="0">
                <a:solidFill>
                  <a:srgbClr val="FFFF00"/>
                </a:solidFill>
                <a:effectLst/>
              </a:rPr>
              <a:t>Center for Forensic and Clinical Psychology</a:t>
            </a:r>
          </a:p>
          <a:p>
            <a:pPr eaLnBrk="1" hangingPunct="1">
              <a:lnSpc>
                <a:spcPct val="80000"/>
              </a:lnSpc>
              <a:defRPr/>
            </a:pPr>
            <a:r>
              <a:rPr lang="en-US" altLang="en-US" sz="2400" b="1" dirty="0">
                <a:solidFill>
                  <a:srgbClr val="FFFF00"/>
                </a:solidFill>
                <a:effectLst/>
              </a:rPr>
              <a:t>New York City</a:t>
            </a:r>
          </a:p>
          <a:p>
            <a:pPr eaLnBrk="1" hangingPunct="1">
              <a:lnSpc>
                <a:spcPct val="80000"/>
              </a:lnSpc>
              <a:defRPr/>
            </a:pPr>
            <a:r>
              <a:rPr lang="en-US" altLang="en-US" sz="2400" b="1" dirty="0">
                <a:solidFill>
                  <a:srgbClr val="FFFF00"/>
                </a:solidFill>
                <a:effectLst/>
              </a:rPr>
              <a:t>kostas@drforensic.com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28625" y="304801"/>
            <a:ext cx="9858375" cy="390525"/>
          </a:xfrm>
        </p:spPr>
        <p:txBody>
          <a:bodyPr/>
          <a:lstStyle/>
          <a:p>
            <a:pPr eaLnBrk="1" hangingPunct="1">
              <a:defRPr/>
            </a:pPr>
            <a:r>
              <a:rPr lang="en-US" b="1" dirty="0">
                <a:solidFill>
                  <a:srgbClr val="FFFF00"/>
                </a:solidFill>
                <a:latin typeface="+mn-lt"/>
                <a:ea typeface="ＭＳ Ｐゴシック" pitchFamily="34" charset="-128"/>
              </a:rPr>
              <a:t>Outline of Presentation</a:t>
            </a:r>
          </a:p>
        </p:txBody>
      </p:sp>
      <p:sp>
        <p:nvSpPr>
          <p:cNvPr id="8195" name="Rectangle 3"/>
          <p:cNvSpPr>
            <a:spLocks noGrp="1" noChangeArrowheads="1"/>
          </p:cNvSpPr>
          <p:nvPr>
            <p:ph type="body" idx="1"/>
          </p:nvPr>
        </p:nvSpPr>
        <p:spPr>
          <a:xfrm>
            <a:off x="600075" y="1371600"/>
            <a:ext cx="9086850" cy="5651500"/>
          </a:xfrm>
        </p:spPr>
        <p:txBody>
          <a:bodyPr/>
          <a:lstStyle/>
          <a:p>
            <a:pPr marL="514350" indent="-514350" eaLnBrk="1" hangingPunct="1">
              <a:lnSpc>
                <a:spcPct val="115000"/>
              </a:lnSpc>
              <a:buFont typeface="+mj-lt"/>
              <a:buAutoNum type="arabicPeriod"/>
            </a:pPr>
            <a:r>
              <a:rPr lang="en-US" altLang="en-US" sz="2400" b="1" dirty="0">
                <a:solidFill>
                  <a:srgbClr val="FFFF00"/>
                </a:solidFill>
                <a:latin typeface="+mn-lt"/>
                <a:ea typeface="ＭＳ Ｐゴシック" pitchFamily="34" charset="-128"/>
              </a:rPr>
              <a:t>Affective and </a:t>
            </a:r>
            <a:r>
              <a:rPr lang="en-US" altLang="en-US" sz="2400" b="1" dirty="0">
                <a:solidFill>
                  <a:srgbClr val="FFFF00"/>
                </a:solidFill>
                <a:ea typeface="ＭＳ Ｐゴシック" pitchFamily="34" charset="-128"/>
              </a:rPr>
              <a:t>P</a:t>
            </a:r>
            <a:r>
              <a:rPr lang="en-US" altLang="en-US" sz="2400" b="1" dirty="0">
                <a:solidFill>
                  <a:srgbClr val="FFFF00"/>
                </a:solidFill>
                <a:latin typeface="+mn-lt"/>
                <a:ea typeface="ＭＳ Ｐゴシック" pitchFamily="34" charset="-128"/>
              </a:rPr>
              <a:t>redatory Modes of Violence</a:t>
            </a:r>
          </a:p>
          <a:p>
            <a:pPr marL="514350" indent="-514350" eaLnBrk="1" hangingPunct="1">
              <a:lnSpc>
                <a:spcPct val="115000"/>
              </a:lnSpc>
              <a:buFont typeface="+mj-lt"/>
              <a:buAutoNum type="arabicPeriod"/>
            </a:pPr>
            <a:r>
              <a:rPr lang="en-US" altLang="en-US" sz="2400" b="1" dirty="0">
                <a:solidFill>
                  <a:srgbClr val="FFFF00"/>
                </a:solidFill>
                <a:ea typeface="ＭＳ Ｐゴシック" pitchFamily="34" charset="-128"/>
              </a:rPr>
              <a:t>Differences between Risk and Threat Assessment</a:t>
            </a:r>
          </a:p>
          <a:p>
            <a:pPr marL="514350" indent="-514350" eaLnBrk="1" hangingPunct="1">
              <a:lnSpc>
                <a:spcPct val="115000"/>
              </a:lnSpc>
              <a:buFont typeface="+mj-lt"/>
              <a:buAutoNum type="arabicPeriod"/>
            </a:pPr>
            <a:r>
              <a:rPr lang="en-US" sz="2400" b="1" dirty="0">
                <a:solidFill>
                  <a:srgbClr val="FFFF00"/>
                </a:solidFill>
                <a:ea typeface="ＭＳ Ｐゴシック" pitchFamily="34" charset="-128"/>
              </a:rPr>
              <a:t>Warning Behaviors </a:t>
            </a:r>
            <a:r>
              <a:rPr lang="en-US" sz="2400" b="1" dirty="0">
                <a:solidFill>
                  <a:srgbClr val="FFFF00"/>
                </a:solidFill>
                <a:latin typeface="+mn-lt"/>
              </a:rPr>
              <a:t>for </a:t>
            </a:r>
            <a:r>
              <a:rPr lang="en-US" sz="2400" b="1" dirty="0">
                <a:solidFill>
                  <a:srgbClr val="FFFF00"/>
                </a:solidFill>
              </a:rPr>
              <a:t>Targeted Violence </a:t>
            </a:r>
            <a:endParaRPr lang="en-US" sz="2400" b="1" dirty="0">
              <a:solidFill>
                <a:srgbClr val="FFFF00"/>
              </a:solidFill>
              <a:latin typeface="+mn-lt"/>
            </a:endParaRPr>
          </a:p>
          <a:p>
            <a:pPr marL="514350" indent="-514350" eaLnBrk="1" hangingPunct="1">
              <a:lnSpc>
                <a:spcPct val="115000"/>
              </a:lnSpc>
              <a:buFont typeface="+mj-lt"/>
              <a:buAutoNum type="arabicPeriod"/>
            </a:pPr>
            <a:r>
              <a:rPr lang="en-US" altLang="en-US" sz="2400" b="1" dirty="0">
                <a:solidFill>
                  <a:srgbClr val="FFFF00"/>
                </a:solidFill>
                <a:ea typeface="ＭＳ Ｐゴシック" pitchFamily="34" charset="-128"/>
              </a:rPr>
              <a:t>Implementation of Threat Assessment Management Team</a:t>
            </a:r>
          </a:p>
          <a:p>
            <a:pPr marL="514350" indent="-514350" eaLnBrk="1" hangingPunct="1">
              <a:lnSpc>
                <a:spcPct val="115000"/>
              </a:lnSpc>
              <a:buFont typeface="+mj-lt"/>
              <a:buAutoNum type="arabicPeriod"/>
            </a:pPr>
            <a:endParaRPr lang="en-US" altLang="en-US" sz="2400" b="1" dirty="0">
              <a:solidFill>
                <a:srgbClr val="FFFF00"/>
              </a:solidFill>
              <a:latin typeface="+mn-lt"/>
              <a:ea typeface="ＭＳ Ｐゴシック" pitchFamily="34" charset="-128"/>
            </a:endParaRPr>
          </a:p>
          <a:p>
            <a:pPr marL="514350" indent="-514350" eaLnBrk="1" hangingPunct="1">
              <a:lnSpc>
                <a:spcPct val="115000"/>
              </a:lnSpc>
              <a:buFont typeface="+mj-lt"/>
              <a:buAutoNum type="arabicPeriod"/>
            </a:pPr>
            <a:endParaRPr lang="en-US" altLang="en-US" sz="2400" b="1" dirty="0">
              <a:solidFill>
                <a:srgbClr val="FFFF00"/>
              </a:solidFill>
              <a:latin typeface="+mn-lt"/>
              <a:ea typeface="ＭＳ Ｐゴシック" pitchFamily="34" charset="-128"/>
            </a:endParaRPr>
          </a:p>
        </p:txBody>
      </p:sp>
      <p:sp>
        <p:nvSpPr>
          <p:cNvPr id="3" name="Footer Placeholder 2"/>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3565883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dirty="0"/>
              <a:t>Kostas A. Katsavdakis PhD, ABPP</a:t>
            </a:r>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p:txBody>
          <a:bodyPr/>
          <a:lstStyle/>
          <a:p>
            <a:pPr marL="0" indent="0" algn="ctr">
              <a:buNone/>
            </a:pPr>
            <a:r>
              <a:rPr lang="en-US" sz="4000" b="1" dirty="0">
                <a:solidFill>
                  <a:srgbClr val="FFFF00"/>
                </a:solidFill>
              </a:rPr>
              <a:t>There is no “profile” of a</a:t>
            </a:r>
          </a:p>
          <a:p>
            <a:pPr marL="0" indent="0" algn="ctr">
              <a:buNone/>
            </a:pPr>
            <a:r>
              <a:rPr lang="en-US" sz="4000" b="1" dirty="0">
                <a:solidFill>
                  <a:srgbClr val="FFFF00"/>
                </a:solidFill>
              </a:rPr>
              <a:t>student attacker</a:t>
            </a:r>
          </a:p>
          <a:p>
            <a:pPr marL="0" indent="0">
              <a:buNone/>
            </a:pPr>
            <a:endParaRPr lang="en-US" sz="4000" b="1" dirty="0">
              <a:solidFill>
                <a:srgbClr val="FFFF00"/>
              </a:solidFill>
            </a:endParaRPr>
          </a:p>
        </p:txBody>
      </p:sp>
    </p:spTree>
    <p:extLst>
      <p:ext uri="{BB962C8B-B14F-4D97-AF65-F5344CB8AC3E}">
        <p14:creationId xmlns:p14="http://schemas.microsoft.com/office/powerpoint/2010/main" val="2961246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latin typeface="+mn-lt"/>
              </a:rPr>
              <a:t>School Settings</a:t>
            </a:r>
            <a:br>
              <a:rPr lang="en-US" b="1" dirty="0">
                <a:solidFill>
                  <a:srgbClr val="FFFF00"/>
                </a:solidFill>
                <a:latin typeface="+mn-lt"/>
              </a:rPr>
            </a:br>
            <a:r>
              <a:rPr lang="en-US" b="1" dirty="0">
                <a:solidFill>
                  <a:srgbClr val="FFFF00"/>
                </a:solidFill>
                <a:latin typeface="+mn-lt"/>
              </a:rPr>
              <a:t>School Shooters, O’Toole, 2000</a:t>
            </a:r>
          </a:p>
        </p:txBody>
      </p:sp>
      <p:sp>
        <p:nvSpPr>
          <p:cNvPr id="3" name="Content Placeholder 2"/>
          <p:cNvSpPr>
            <a:spLocks noGrp="1"/>
          </p:cNvSpPr>
          <p:nvPr>
            <p:ph idx="1"/>
          </p:nvPr>
        </p:nvSpPr>
        <p:spPr>
          <a:xfrm>
            <a:off x="495300" y="1524000"/>
            <a:ext cx="9258300" cy="4525963"/>
          </a:xfrm>
        </p:spPr>
        <p:txBody>
          <a:bodyPr/>
          <a:lstStyle/>
          <a:p>
            <a:r>
              <a:rPr lang="en-US" sz="2400" b="1" dirty="0">
                <a:solidFill>
                  <a:srgbClr val="FFFF00"/>
                </a:solidFill>
                <a:latin typeface="+mn-lt"/>
              </a:rPr>
              <a:t>Subjects demonstrate some type of warning behaviors</a:t>
            </a:r>
          </a:p>
          <a:p>
            <a:r>
              <a:rPr lang="en-US" sz="2400" b="1" dirty="0">
                <a:solidFill>
                  <a:srgbClr val="FFFF00"/>
                </a:solidFill>
                <a:latin typeface="+mn-lt"/>
              </a:rPr>
              <a:t>Threats, innuendoes, journal entries, videotaping</a:t>
            </a:r>
          </a:p>
          <a:p>
            <a:r>
              <a:rPr lang="en-US" sz="2400" b="1" dirty="0">
                <a:solidFill>
                  <a:srgbClr val="FFFF00"/>
                </a:solidFill>
                <a:latin typeface="+mn-lt"/>
              </a:rPr>
              <a:t>Attempted to persuade family or others to help with preparations</a:t>
            </a:r>
          </a:p>
          <a:p>
            <a:r>
              <a:rPr lang="en-US" sz="2400" b="1" dirty="0">
                <a:solidFill>
                  <a:srgbClr val="FFFF00"/>
                </a:solidFill>
                <a:latin typeface="+mn-lt"/>
              </a:rPr>
              <a:t>Common themes include:</a:t>
            </a:r>
          </a:p>
          <a:p>
            <a:pPr lvl="1"/>
            <a:r>
              <a:rPr lang="en-US" sz="2400" b="1" dirty="0">
                <a:solidFill>
                  <a:srgbClr val="FFFF00"/>
                </a:solidFill>
                <a:latin typeface="+mn-lt"/>
              </a:rPr>
              <a:t>Violence</a:t>
            </a:r>
          </a:p>
          <a:p>
            <a:pPr lvl="1"/>
            <a:r>
              <a:rPr lang="en-US" sz="2400" b="1" dirty="0">
                <a:solidFill>
                  <a:srgbClr val="FFFF00"/>
                </a:solidFill>
                <a:latin typeface="+mn-lt"/>
              </a:rPr>
              <a:t>Hopelessness</a:t>
            </a:r>
          </a:p>
          <a:p>
            <a:pPr lvl="1"/>
            <a:r>
              <a:rPr lang="en-US" sz="2400" b="1" dirty="0">
                <a:solidFill>
                  <a:srgbClr val="FFFF00"/>
                </a:solidFill>
                <a:latin typeface="+mn-lt"/>
              </a:rPr>
              <a:t>Despair</a:t>
            </a:r>
          </a:p>
          <a:p>
            <a:pPr lvl="1"/>
            <a:r>
              <a:rPr lang="en-US" sz="2400" b="1" dirty="0">
                <a:solidFill>
                  <a:srgbClr val="FFFF00"/>
                </a:solidFill>
                <a:latin typeface="+mn-lt"/>
              </a:rPr>
              <a:t>Hatred</a:t>
            </a:r>
          </a:p>
        </p:txBody>
      </p:sp>
      <p:sp>
        <p:nvSpPr>
          <p:cNvPr id="5" name="Footer Placeholder 4"/>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4126504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C1166-C865-DA7A-3E72-EF800887733A}"/>
              </a:ext>
            </a:extLst>
          </p:cNvPr>
          <p:cNvSpPr>
            <a:spLocks noGrp="1"/>
          </p:cNvSpPr>
          <p:nvPr>
            <p:ph type="title"/>
          </p:nvPr>
        </p:nvSpPr>
        <p:spPr/>
        <p:txBody>
          <a:bodyPr/>
          <a:lstStyle/>
          <a:p>
            <a:r>
              <a:rPr lang="en-US" sz="2800" dirty="0">
                <a:solidFill>
                  <a:srgbClr val="FFFF00"/>
                </a:solidFill>
              </a:rPr>
              <a:t>Which states require in-school threat assessment teams?</a:t>
            </a:r>
            <a:br>
              <a:rPr lang="en-US" sz="2800" dirty="0">
                <a:solidFill>
                  <a:srgbClr val="FFFF00"/>
                </a:solidFill>
              </a:rPr>
            </a:br>
            <a:endParaRPr lang="en-US" sz="2800" dirty="0">
              <a:solidFill>
                <a:srgbClr val="FFFF00"/>
              </a:solidFill>
            </a:endParaRPr>
          </a:p>
        </p:txBody>
      </p:sp>
      <p:sp>
        <p:nvSpPr>
          <p:cNvPr id="3" name="Content Placeholder 2">
            <a:extLst>
              <a:ext uri="{FF2B5EF4-FFF2-40B4-BE49-F238E27FC236}">
                <a16:creationId xmlns:a16="http://schemas.microsoft.com/office/drawing/2014/main" id="{FB5ED0E2-3575-3A7B-ADE9-074256AE0529}"/>
              </a:ext>
            </a:extLst>
          </p:cNvPr>
          <p:cNvSpPr>
            <a:spLocks noGrp="1"/>
          </p:cNvSpPr>
          <p:nvPr>
            <p:ph idx="1"/>
          </p:nvPr>
        </p:nvSpPr>
        <p:spPr/>
        <p:txBody>
          <a:bodyPr/>
          <a:lstStyle/>
          <a:p>
            <a:pPr marL="457200" lvl="1" indent="0">
              <a:buNone/>
            </a:pPr>
            <a:r>
              <a:rPr lang="en-US" b="1" dirty="0">
                <a:solidFill>
                  <a:srgbClr val="FFFF00"/>
                </a:solidFill>
              </a:rPr>
              <a:t>According to the National Association of State Boards of Education (NASBE)'s State Policy Database, threat assessment is required by law in:</a:t>
            </a:r>
          </a:p>
          <a:p>
            <a:pPr lvl="1"/>
            <a:r>
              <a:rPr lang="en-US" b="1" dirty="0">
                <a:solidFill>
                  <a:srgbClr val="FFFF00"/>
                </a:solidFill>
              </a:rPr>
              <a:t>18 states</a:t>
            </a:r>
          </a:p>
          <a:p>
            <a:pPr lvl="1"/>
            <a:r>
              <a:rPr lang="en-US" b="1" dirty="0">
                <a:solidFill>
                  <a:srgbClr val="FFFF00"/>
                </a:solidFill>
              </a:rPr>
              <a:t>encouraged in five states</a:t>
            </a:r>
          </a:p>
          <a:p>
            <a:pPr lvl="1"/>
            <a:r>
              <a:rPr lang="en-US" b="1" dirty="0">
                <a:solidFill>
                  <a:srgbClr val="FFFF00"/>
                </a:solidFill>
              </a:rPr>
              <a:t>non-codified policy in 16 states</a:t>
            </a:r>
          </a:p>
          <a:p>
            <a:pPr marL="457200" lvl="1" indent="0">
              <a:buNone/>
            </a:pPr>
            <a:endParaRPr lang="en-US" b="1" dirty="0">
              <a:solidFill>
                <a:srgbClr val="FFFF00"/>
              </a:solidFill>
            </a:endParaRPr>
          </a:p>
          <a:p>
            <a:endParaRPr lang="en-US" b="1" dirty="0">
              <a:solidFill>
                <a:srgbClr val="FFFF00"/>
              </a:solidFill>
            </a:endParaRPr>
          </a:p>
          <a:p>
            <a:endParaRPr lang="en-US" b="1" dirty="0">
              <a:solidFill>
                <a:srgbClr val="FFFF00"/>
              </a:solidFill>
            </a:endParaRPr>
          </a:p>
        </p:txBody>
      </p:sp>
      <p:sp>
        <p:nvSpPr>
          <p:cNvPr id="4" name="Footer Placeholder 3">
            <a:extLst>
              <a:ext uri="{FF2B5EF4-FFF2-40B4-BE49-F238E27FC236}">
                <a16:creationId xmlns:a16="http://schemas.microsoft.com/office/drawing/2014/main" id="{B19E7995-8AE0-F6DC-B641-6D1FA097383C}"/>
              </a:ext>
            </a:extLst>
          </p:cNvPr>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1440276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2"/>
          </p:nvPr>
        </p:nvSpPr>
        <p:spPr/>
        <p:txBody>
          <a:bodyPr/>
          <a:lstStyle/>
          <a:p>
            <a:pPr>
              <a:defRPr/>
            </a:pPr>
            <a:r>
              <a:rPr lang="en-US" dirty="0"/>
              <a:t>Kostas A. Katsavdakis PhD, ABPP</a:t>
            </a:r>
          </a:p>
        </p:txBody>
      </p:sp>
      <p:sp>
        <p:nvSpPr>
          <p:cNvPr id="7" name="TextBox 6"/>
          <p:cNvSpPr txBox="1"/>
          <p:nvPr/>
        </p:nvSpPr>
        <p:spPr>
          <a:xfrm>
            <a:off x="647700" y="5257800"/>
            <a:ext cx="8826989" cy="830997"/>
          </a:xfrm>
          <a:prstGeom prst="rect">
            <a:avLst/>
          </a:prstGeom>
          <a:noFill/>
        </p:spPr>
        <p:txBody>
          <a:bodyPr wrap="square" rtlCol="0">
            <a:spAutoFit/>
          </a:bodyPr>
          <a:lstStyle/>
          <a:p>
            <a:pPr algn="ctr"/>
            <a:r>
              <a:rPr lang="en-US" dirty="0"/>
              <a:t>Active Shooter Incidents in the United States, 2022, United States Department of Justice, FBI</a:t>
            </a:r>
          </a:p>
        </p:txBody>
      </p:sp>
      <p:pic>
        <p:nvPicPr>
          <p:cNvPr id="4" name="Picture 3">
            <a:extLst>
              <a:ext uri="{FF2B5EF4-FFF2-40B4-BE49-F238E27FC236}">
                <a16:creationId xmlns:a16="http://schemas.microsoft.com/office/drawing/2014/main" id="{645D8159-E04F-ABC0-8231-7E632DFC3C8C}"/>
              </a:ext>
            </a:extLst>
          </p:cNvPr>
          <p:cNvPicPr>
            <a:picLocks noChangeAspect="1"/>
          </p:cNvPicPr>
          <p:nvPr/>
        </p:nvPicPr>
        <p:blipFill>
          <a:blip r:embed="rId2"/>
          <a:stretch>
            <a:fillRect/>
          </a:stretch>
        </p:blipFill>
        <p:spPr>
          <a:xfrm>
            <a:off x="2628900" y="270093"/>
            <a:ext cx="4571031" cy="4987707"/>
          </a:xfrm>
          <a:prstGeom prst="rect">
            <a:avLst/>
          </a:prstGeom>
        </p:spPr>
      </p:pic>
    </p:spTree>
    <p:extLst>
      <p:ext uri="{BB962C8B-B14F-4D97-AF65-F5344CB8AC3E}">
        <p14:creationId xmlns:p14="http://schemas.microsoft.com/office/powerpoint/2010/main" val="2957399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C4CC899-957F-96DD-1359-5AF81ABE2635}"/>
              </a:ext>
            </a:extLst>
          </p:cNvPr>
          <p:cNvSpPr>
            <a:spLocks noGrp="1"/>
          </p:cNvSpPr>
          <p:nvPr>
            <p:ph type="ftr" sz="quarter" idx="12"/>
          </p:nvPr>
        </p:nvSpPr>
        <p:spPr/>
        <p:txBody>
          <a:bodyPr/>
          <a:lstStyle/>
          <a:p>
            <a:pPr>
              <a:defRPr/>
            </a:pPr>
            <a:r>
              <a:rPr lang="en-US" dirty="0"/>
              <a:t>Kostas A. Katsavdakis PhD, ABPP</a:t>
            </a:r>
          </a:p>
        </p:txBody>
      </p:sp>
      <p:pic>
        <p:nvPicPr>
          <p:cNvPr id="4" name="Picture 3">
            <a:extLst>
              <a:ext uri="{FF2B5EF4-FFF2-40B4-BE49-F238E27FC236}">
                <a16:creationId xmlns:a16="http://schemas.microsoft.com/office/drawing/2014/main" id="{9E03039B-767E-3752-1FBD-886DD29005D0}"/>
              </a:ext>
            </a:extLst>
          </p:cNvPr>
          <p:cNvPicPr>
            <a:picLocks noChangeAspect="1"/>
          </p:cNvPicPr>
          <p:nvPr/>
        </p:nvPicPr>
        <p:blipFill>
          <a:blip r:embed="rId2"/>
          <a:stretch>
            <a:fillRect/>
          </a:stretch>
        </p:blipFill>
        <p:spPr>
          <a:xfrm>
            <a:off x="1485900" y="990600"/>
            <a:ext cx="7543800" cy="5029200"/>
          </a:xfrm>
          <a:prstGeom prst="rect">
            <a:avLst/>
          </a:prstGeom>
        </p:spPr>
      </p:pic>
    </p:spTree>
    <p:extLst>
      <p:ext uri="{BB962C8B-B14F-4D97-AF65-F5344CB8AC3E}">
        <p14:creationId xmlns:p14="http://schemas.microsoft.com/office/powerpoint/2010/main" val="3492581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2"/>
          </p:nvPr>
        </p:nvSpPr>
        <p:spPr/>
        <p:txBody>
          <a:bodyPr/>
          <a:lstStyle/>
          <a:p>
            <a:pPr>
              <a:defRPr/>
            </a:pPr>
            <a:r>
              <a:rPr lang="en-US" dirty="0"/>
              <a:t>Kostas A. Katsavdakis PhD, ABPP</a:t>
            </a:r>
          </a:p>
        </p:txBody>
      </p:sp>
      <p:sp>
        <p:nvSpPr>
          <p:cNvPr id="7" name="TextBox 6"/>
          <p:cNvSpPr txBox="1"/>
          <p:nvPr/>
        </p:nvSpPr>
        <p:spPr>
          <a:xfrm>
            <a:off x="647700" y="5257800"/>
            <a:ext cx="8826989" cy="830997"/>
          </a:xfrm>
          <a:prstGeom prst="rect">
            <a:avLst/>
          </a:prstGeom>
          <a:noFill/>
        </p:spPr>
        <p:txBody>
          <a:bodyPr wrap="square" rtlCol="0">
            <a:spAutoFit/>
          </a:bodyPr>
          <a:lstStyle/>
          <a:p>
            <a:pPr algn="ctr"/>
            <a:r>
              <a:rPr lang="en-US" dirty="0"/>
              <a:t>Active Shooter Incidents in the United States, 2022, United States Department of Justice, FBI</a:t>
            </a:r>
          </a:p>
        </p:txBody>
      </p:sp>
      <p:pic>
        <p:nvPicPr>
          <p:cNvPr id="5" name="Picture 4">
            <a:extLst>
              <a:ext uri="{FF2B5EF4-FFF2-40B4-BE49-F238E27FC236}">
                <a16:creationId xmlns:a16="http://schemas.microsoft.com/office/drawing/2014/main" id="{57FD7FB3-C693-FE5E-2C8F-FA54A3A7531D}"/>
              </a:ext>
            </a:extLst>
          </p:cNvPr>
          <p:cNvPicPr>
            <a:picLocks noChangeAspect="1"/>
          </p:cNvPicPr>
          <p:nvPr/>
        </p:nvPicPr>
        <p:blipFill>
          <a:blip r:embed="rId2"/>
          <a:stretch>
            <a:fillRect/>
          </a:stretch>
        </p:blipFill>
        <p:spPr>
          <a:xfrm>
            <a:off x="369369" y="609600"/>
            <a:ext cx="9422331" cy="4484419"/>
          </a:xfrm>
          <a:prstGeom prst="rect">
            <a:avLst/>
          </a:prstGeom>
        </p:spPr>
      </p:pic>
    </p:spTree>
    <p:extLst>
      <p:ext uri="{BB962C8B-B14F-4D97-AF65-F5344CB8AC3E}">
        <p14:creationId xmlns:p14="http://schemas.microsoft.com/office/powerpoint/2010/main" val="1902219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2"/>
          </p:nvPr>
        </p:nvSpPr>
        <p:spPr/>
        <p:txBody>
          <a:bodyPr/>
          <a:lstStyle/>
          <a:p>
            <a:pPr>
              <a:defRPr/>
            </a:pPr>
            <a:r>
              <a:rPr lang="en-US" dirty="0"/>
              <a:t>Kostas A. Katsavdakis PhD, ABPP</a:t>
            </a:r>
          </a:p>
        </p:txBody>
      </p:sp>
      <p:sp>
        <p:nvSpPr>
          <p:cNvPr id="7" name="TextBox 6"/>
          <p:cNvSpPr txBox="1"/>
          <p:nvPr/>
        </p:nvSpPr>
        <p:spPr>
          <a:xfrm>
            <a:off x="647700" y="5257800"/>
            <a:ext cx="8826989" cy="830997"/>
          </a:xfrm>
          <a:prstGeom prst="rect">
            <a:avLst/>
          </a:prstGeom>
          <a:noFill/>
        </p:spPr>
        <p:txBody>
          <a:bodyPr wrap="square" rtlCol="0">
            <a:spAutoFit/>
          </a:bodyPr>
          <a:lstStyle/>
          <a:p>
            <a:pPr algn="ctr"/>
            <a:r>
              <a:rPr lang="en-US" dirty="0"/>
              <a:t>Active Shooter Incidents in the United States, 2022, United States Department of Justice, FBI</a:t>
            </a:r>
          </a:p>
        </p:txBody>
      </p:sp>
      <p:pic>
        <p:nvPicPr>
          <p:cNvPr id="5" name="Picture 4">
            <a:extLst>
              <a:ext uri="{FF2B5EF4-FFF2-40B4-BE49-F238E27FC236}">
                <a16:creationId xmlns:a16="http://schemas.microsoft.com/office/drawing/2014/main" id="{AB5326A7-E7A9-846A-0516-1B1F4B335C3B}"/>
              </a:ext>
            </a:extLst>
          </p:cNvPr>
          <p:cNvPicPr>
            <a:picLocks noChangeAspect="1"/>
          </p:cNvPicPr>
          <p:nvPr/>
        </p:nvPicPr>
        <p:blipFill>
          <a:blip r:embed="rId2"/>
          <a:stretch>
            <a:fillRect/>
          </a:stretch>
        </p:blipFill>
        <p:spPr>
          <a:xfrm>
            <a:off x="647700" y="533400"/>
            <a:ext cx="8839200" cy="4800600"/>
          </a:xfrm>
          <a:prstGeom prst="rect">
            <a:avLst/>
          </a:prstGeom>
        </p:spPr>
      </p:pic>
    </p:spTree>
    <p:extLst>
      <p:ext uri="{BB962C8B-B14F-4D97-AF65-F5344CB8AC3E}">
        <p14:creationId xmlns:p14="http://schemas.microsoft.com/office/powerpoint/2010/main" val="3759861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2"/>
          </p:nvPr>
        </p:nvSpPr>
        <p:spPr/>
        <p:txBody>
          <a:bodyPr/>
          <a:lstStyle/>
          <a:p>
            <a:pPr>
              <a:defRPr/>
            </a:pPr>
            <a:r>
              <a:rPr lang="en-US" dirty="0"/>
              <a:t>Kostas A. Katsavdakis PhD, ABPP</a:t>
            </a:r>
          </a:p>
        </p:txBody>
      </p:sp>
      <p:sp>
        <p:nvSpPr>
          <p:cNvPr id="7" name="TextBox 6"/>
          <p:cNvSpPr txBox="1"/>
          <p:nvPr/>
        </p:nvSpPr>
        <p:spPr>
          <a:xfrm>
            <a:off x="647700" y="5257800"/>
            <a:ext cx="8826989" cy="830997"/>
          </a:xfrm>
          <a:prstGeom prst="rect">
            <a:avLst/>
          </a:prstGeom>
          <a:noFill/>
        </p:spPr>
        <p:txBody>
          <a:bodyPr wrap="square" rtlCol="0">
            <a:spAutoFit/>
          </a:bodyPr>
          <a:lstStyle/>
          <a:p>
            <a:pPr algn="ctr"/>
            <a:r>
              <a:rPr lang="en-US" dirty="0"/>
              <a:t>Active Shooter Incidents in the United States, 2022, United States Department of Justice, FBI</a:t>
            </a:r>
          </a:p>
        </p:txBody>
      </p:sp>
      <p:pic>
        <p:nvPicPr>
          <p:cNvPr id="4" name="Picture 3">
            <a:extLst>
              <a:ext uri="{FF2B5EF4-FFF2-40B4-BE49-F238E27FC236}">
                <a16:creationId xmlns:a16="http://schemas.microsoft.com/office/drawing/2014/main" id="{5664BB27-7288-C8C6-595E-EA055BB50B07}"/>
              </a:ext>
            </a:extLst>
          </p:cNvPr>
          <p:cNvPicPr>
            <a:picLocks noChangeAspect="1"/>
          </p:cNvPicPr>
          <p:nvPr/>
        </p:nvPicPr>
        <p:blipFill>
          <a:blip r:embed="rId2"/>
          <a:stretch>
            <a:fillRect/>
          </a:stretch>
        </p:blipFill>
        <p:spPr>
          <a:xfrm>
            <a:off x="988174" y="838200"/>
            <a:ext cx="7812925" cy="4248778"/>
          </a:xfrm>
          <a:prstGeom prst="rect">
            <a:avLst/>
          </a:prstGeom>
        </p:spPr>
      </p:pic>
    </p:spTree>
    <p:extLst>
      <p:ext uri="{BB962C8B-B14F-4D97-AF65-F5344CB8AC3E}">
        <p14:creationId xmlns:p14="http://schemas.microsoft.com/office/powerpoint/2010/main" val="53215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3E8573A-ABA3-43CD-9874-6CF4DC3D9BEB}"/>
              </a:ext>
            </a:extLst>
          </p:cNvPr>
          <p:cNvPicPr>
            <a:picLocks noGrp="1" noChangeAspect="1"/>
          </p:cNvPicPr>
          <p:nvPr>
            <p:ph idx="1"/>
          </p:nvPr>
        </p:nvPicPr>
        <p:blipFill>
          <a:blip r:embed="rId2"/>
          <a:stretch>
            <a:fillRect/>
          </a:stretch>
        </p:blipFill>
        <p:spPr>
          <a:xfrm>
            <a:off x="1485900" y="1676400"/>
            <a:ext cx="7543800" cy="4343400"/>
          </a:xfrm>
          <a:prstGeom prst="rect">
            <a:avLst/>
          </a:prstGeom>
        </p:spPr>
      </p:pic>
      <p:sp>
        <p:nvSpPr>
          <p:cNvPr id="4" name="Footer Placeholder 3">
            <a:extLst>
              <a:ext uri="{FF2B5EF4-FFF2-40B4-BE49-F238E27FC236}">
                <a16:creationId xmlns:a16="http://schemas.microsoft.com/office/drawing/2014/main" id="{B8B418A7-F9C1-4CD8-83F1-DFED8751FB11}"/>
              </a:ext>
            </a:extLst>
          </p:cNvPr>
          <p:cNvSpPr>
            <a:spLocks noGrp="1"/>
          </p:cNvSpPr>
          <p:nvPr>
            <p:ph type="ftr" sz="quarter" idx="12"/>
          </p:nvPr>
        </p:nvSpPr>
        <p:spPr/>
        <p:txBody>
          <a:bodyPr/>
          <a:lstStyle/>
          <a:p>
            <a:pPr>
              <a:defRPr/>
            </a:pPr>
            <a:r>
              <a:rPr lang="en-US" dirty="0"/>
              <a:t>Kostas A. Katsavdakis PhD, ABPP</a:t>
            </a:r>
          </a:p>
        </p:txBody>
      </p:sp>
      <p:sp>
        <p:nvSpPr>
          <p:cNvPr id="9" name="Title 1">
            <a:extLst>
              <a:ext uri="{FF2B5EF4-FFF2-40B4-BE49-F238E27FC236}">
                <a16:creationId xmlns:a16="http://schemas.microsoft.com/office/drawing/2014/main" id="{5EF83C7D-7D75-40A8-9166-B869CCAAFBF8}"/>
              </a:ext>
            </a:extLst>
          </p:cNvPr>
          <p:cNvSpPr txBox="1">
            <a:spLocks/>
          </p:cNvSpPr>
          <p:nvPr/>
        </p:nvSpPr>
        <p:spPr bwMode="auto">
          <a:xfrm>
            <a:off x="723900" y="381000"/>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r>
              <a:rPr lang="en-US" sz="1600" kern="0" dirty="0">
                <a:solidFill>
                  <a:srgbClr val="FFFF00"/>
                </a:solidFill>
              </a:rPr>
              <a:t>PROTECTING AMERICA’S SCHOOLS: A U.S. SECRET SERVICE ANALYSIS</a:t>
            </a:r>
            <a:br>
              <a:rPr lang="en-US" sz="1600" kern="0" dirty="0">
                <a:solidFill>
                  <a:srgbClr val="FFFF00"/>
                </a:solidFill>
              </a:rPr>
            </a:br>
            <a:r>
              <a:rPr lang="en-US" sz="1600" kern="0" dirty="0">
                <a:solidFill>
                  <a:srgbClr val="FFFF00"/>
                </a:solidFill>
              </a:rPr>
              <a:t>OF TARGETED SCHOOL VIOLENCE (2019)</a:t>
            </a:r>
            <a:br>
              <a:rPr lang="en-US" sz="1600" kern="0" dirty="0">
                <a:solidFill>
                  <a:srgbClr val="FFFF00"/>
                </a:solidFill>
              </a:rPr>
            </a:br>
            <a:r>
              <a:rPr lang="en-US" sz="1600" kern="0" dirty="0">
                <a:solidFill>
                  <a:srgbClr val="FFFF00"/>
                </a:solidFill>
              </a:rPr>
              <a:t>U.S. Department of Homeland Security UNITED STATES SECRET SERVICE</a:t>
            </a:r>
            <a:br>
              <a:rPr lang="en-US" sz="1600" kern="0" dirty="0">
                <a:solidFill>
                  <a:srgbClr val="FFFF00"/>
                </a:solidFill>
              </a:rPr>
            </a:br>
            <a:r>
              <a:rPr lang="en-US" sz="1600" kern="0" dirty="0">
                <a:solidFill>
                  <a:srgbClr val="FFFF00"/>
                </a:solidFill>
              </a:rPr>
              <a:t>National Threat Assessment Center</a:t>
            </a:r>
          </a:p>
        </p:txBody>
      </p:sp>
    </p:spTree>
    <p:extLst>
      <p:ext uri="{BB962C8B-B14F-4D97-AF65-F5344CB8AC3E}">
        <p14:creationId xmlns:p14="http://schemas.microsoft.com/office/powerpoint/2010/main" val="4017352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8B418A7-F9C1-4CD8-83F1-DFED8751FB11}"/>
              </a:ext>
            </a:extLst>
          </p:cNvPr>
          <p:cNvSpPr>
            <a:spLocks noGrp="1"/>
          </p:cNvSpPr>
          <p:nvPr>
            <p:ph type="ftr" sz="quarter" idx="12"/>
          </p:nvPr>
        </p:nvSpPr>
        <p:spPr/>
        <p:txBody>
          <a:bodyPr/>
          <a:lstStyle/>
          <a:p>
            <a:pPr>
              <a:defRPr/>
            </a:pPr>
            <a:r>
              <a:rPr lang="en-US" dirty="0"/>
              <a:t>Kostas A. Katsavdakis PhD, ABPP</a:t>
            </a:r>
          </a:p>
        </p:txBody>
      </p:sp>
      <p:sp>
        <p:nvSpPr>
          <p:cNvPr id="9" name="Title 1">
            <a:extLst>
              <a:ext uri="{FF2B5EF4-FFF2-40B4-BE49-F238E27FC236}">
                <a16:creationId xmlns:a16="http://schemas.microsoft.com/office/drawing/2014/main" id="{5EF83C7D-7D75-40A8-9166-B869CCAAFBF8}"/>
              </a:ext>
            </a:extLst>
          </p:cNvPr>
          <p:cNvSpPr txBox="1">
            <a:spLocks/>
          </p:cNvSpPr>
          <p:nvPr/>
        </p:nvSpPr>
        <p:spPr bwMode="auto">
          <a:xfrm>
            <a:off x="723900" y="381000"/>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r>
              <a:rPr lang="en-US" sz="1600" kern="0" dirty="0">
                <a:solidFill>
                  <a:srgbClr val="FFFF00"/>
                </a:solidFill>
              </a:rPr>
              <a:t>PROTECTING AMERICA’S SCHOOLS: A U.S. SECRET SERVICE ANALYSIS</a:t>
            </a:r>
            <a:br>
              <a:rPr lang="en-US" sz="1600" kern="0" dirty="0">
                <a:solidFill>
                  <a:srgbClr val="FFFF00"/>
                </a:solidFill>
              </a:rPr>
            </a:br>
            <a:r>
              <a:rPr lang="en-US" sz="1600" kern="0" dirty="0">
                <a:solidFill>
                  <a:srgbClr val="FFFF00"/>
                </a:solidFill>
              </a:rPr>
              <a:t>OF TARGETED SCHOOL VIOLENCE (2019)</a:t>
            </a:r>
            <a:br>
              <a:rPr lang="en-US" sz="1600" kern="0" dirty="0">
                <a:solidFill>
                  <a:srgbClr val="FFFF00"/>
                </a:solidFill>
              </a:rPr>
            </a:br>
            <a:r>
              <a:rPr lang="en-US" sz="1600" kern="0" dirty="0">
                <a:solidFill>
                  <a:srgbClr val="FFFF00"/>
                </a:solidFill>
              </a:rPr>
              <a:t>U.S. Department of Homeland Security UNITED STATES SECRET SERVICE</a:t>
            </a:r>
            <a:br>
              <a:rPr lang="en-US" sz="1600" kern="0" dirty="0">
                <a:solidFill>
                  <a:srgbClr val="FFFF00"/>
                </a:solidFill>
              </a:rPr>
            </a:br>
            <a:r>
              <a:rPr lang="en-US" sz="1600" kern="0" dirty="0">
                <a:solidFill>
                  <a:srgbClr val="FFFF00"/>
                </a:solidFill>
              </a:rPr>
              <a:t>National Threat Assessment Center</a:t>
            </a:r>
          </a:p>
        </p:txBody>
      </p:sp>
      <p:pic>
        <p:nvPicPr>
          <p:cNvPr id="6" name="Content Placeholder 5">
            <a:extLst>
              <a:ext uri="{FF2B5EF4-FFF2-40B4-BE49-F238E27FC236}">
                <a16:creationId xmlns:a16="http://schemas.microsoft.com/office/drawing/2014/main" id="{4B55357F-919D-4ADD-930F-62E2AE14ED57}"/>
              </a:ext>
            </a:extLst>
          </p:cNvPr>
          <p:cNvPicPr>
            <a:picLocks noGrp="1" noChangeAspect="1"/>
          </p:cNvPicPr>
          <p:nvPr>
            <p:ph idx="1"/>
          </p:nvPr>
        </p:nvPicPr>
        <p:blipFill>
          <a:blip r:embed="rId2"/>
          <a:stretch>
            <a:fillRect/>
          </a:stretch>
        </p:blipFill>
        <p:spPr>
          <a:xfrm>
            <a:off x="1333500" y="1752600"/>
            <a:ext cx="3733800" cy="4495800"/>
          </a:xfrm>
          <a:prstGeom prst="rect">
            <a:avLst/>
          </a:prstGeom>
        </p:spPr>
      </p:pic>
      <p:pic>
        <p:nvPicPr>
          <p:cNvPr id="7" name="Picture 6">
            <a:extLst>
              <a:ext uri="{FF2B5EF4-FFF2-40B4-BE49-F238E27FC236}">
                <a16:creationId xmlns:a16="http://schemas.microsoft.com/office/drawing/2014/main" id="{D2D438AC-7400-48F7-B747-E193F53FBA43}"/>
              </a:ext>
            </a:extLst>
          </p:cNvPr>
          <p:cNvPicPr>
            <a:picLocks noChangeAspect="1"/>
          </p:cNvPicPr>
          <p:nvPr/>
        </p:nvPicPr>
        <p:blipFill>
          <a:blip r:embed="rId3"/>
          <a:stretch>
            <a:fillRect/>
          </a:stretch>
        </p:blipFill>
        <p:spPr>
          <a:xfrm>
            <a:off x="5524500" y="1746040"/>
            <a:ext cx="3962400" cy="4419600"/>
          </a:xfrm>
          <a:prstGeom prst="rect">
            <a:avLst/>
          </a:prstGeom>
        </p:spPr>
      </p:pic>
    </p:spTree>
    <p:extLst>
      <p:ext uri="{BB962C8B-B14F-4D97-AF65-F5344CB8AC3E}">
        <p14:creationId xmlns:p14="http://schemas.microsoft.com/office/powerpoint/2010/main" val="2181678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p:cNvSpPr>
            <a:spLocks noGrp="1" noChangeArrowheads="1"/>
          </p:cNvSpPr>
          <p:nvPr>
            <p:ph type="title"/>
          </p:nvPr>
        </p:nvSpPr>
        <p:spPr>
          <a:xfrm>
            <a:off x="557212" y="2057400"/>
            <a:ext cx="9172575" cy="1143000"/>
          </a:xfrm>
        </p:spPr>
        <p:txBody>
          <a:bodyPr/>
          <a:lstStyle/>
          <a:p>
            <a:pPr eaLnBrk="1" hangingPunct="1">
              <a:defRPr/>
            </a:pPr>
            <a:r>
              <a:rPr lang="en-US" b="1" dirty="0">
                <a:solidFill>
                  <a:srgbClr val="FFFF00"/>
                </a:solidFill>
                <a:latin typeface="+mn-lt"/>
              </a:rPr>
              <a:t>Affective and Predatory</a:t>
            </a:r>
            <a:br>
              <a:rPr lang="en-US" b="1" dirty="0">
                <a:solidFill>
                  <a:srgbClr val="FFFF00"/>
                </a:solidFill>
                <a:latin typeface="+mn-lt"/>
              </a:rPr>
            </a:br>
            <a:r>
              <a:rPr lang="en-US" b="1" dirty="0">
                <a:solidFill>
                  <a:srgbClr val="FFFF00"/>
                </a:solidFill>
                <a:latin typeface="+mn-lt"/>
              </a:rPr>
              <a:t>Modes of Violence</a:t>
            </a:r>
          </a:p>
        </p:txBody>
      </p:sp>
      <p:sp>
        <p:nvSpPr>
          <p:cNvPr id="3" name="Footer Placeholder 2"/>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11019281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p:cNvSpPr>
            <a:spLocks noGrp="1" noChangeArrowheads="1"/>
          </p:cNvSpPr>
          <p:nvPr>
            <p:ph type="title"/>
          </p:nvPr>
        </p:nvSpPr>
        <p:spPr>
          <a:xfrm>
            <a:off x="600075" y="609600"/>
            <a:ext cx="9172575" cy="1143000"/>
          </a:xfrm>
        </p:spPr>
        <p:txBody>
          <a:bodyPr/>
          <a:lstStyle/>
          <a:p>
            <a:pPr eaLnBrk="1" hangingPunct="1">
              <a:defRPr/>
            </a:pPr>
            <a:r>
              <a:rPr lang="en-US" b="1" dirty="0">
                <a:solidFill>
                  <a:srgbClr val="FFFF00"/>
                </a:solidFill>
                <a:latin typeface="+mn-lt"/>
              </a:rPr>
              <a:t>What is violence? </a:t>
            </a:r>
          </a:p>
        </p:txBody>
      </p:sp>
      <p:sp>
        <p:nvSpPr>
          <p:cNvPr id="4099" name="Rectangle 3"/>
          <p:cNvSpPr>
            <a:spLocks noGrp="1" noChangeArrowheads="1"/>
          </p:cNvSpPr>
          <p:nvPr>
            <p:ph type="body" idx="1"/>
          </p:nvPr>
        </p:nvSpPr>
        <p:spPr>
          <a:xfrm>
            <a:off x="629383" y="1912205"/>
            <a:ext cx="8743950" cy="4114800"/>
          </a:xfrm>
        </p:spPr>
        <p:txBody>
          <a:bodyPr/>
          <a:lstStyle/>
          <a:p>
            <a:pPr eaLnBrk="1" hangingPunct="1"/>
            <a:r>
              <a:rPr lang="en-US" altLang="en-US" b="1" dirty="0">
                <a:solidFill>
                  <a:srgbClr val="FFFF00"/>
                </a:solidFill>
                <a:latin typeface="+mn-lt"/>
              </a:rPr>
              <a:t>An intentional act of aggression toward another human being that physically injures, or is likely to physically injure, that human being.</a:t>
            </a:r>
          </a:p>
        </p:txBody>
      </p:sp>
      <p:sp>
        <p:nvSpPr>
          <p:cNvPr id="3" name="Footer Placeholder 2"/>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4130678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2"/>
          <p:cNvSpPr>
            <a:spLocks noGrp="1" noChangeArrowheads="1"/>
          </p:cNvSpPr>
          <p:nvPr>
            <p:ph type="title"/>
          </p:nvPr>
        </p:nvSpPr>
        <p:spPr/>
        <p:txBody>
          <a:bodyPr/>
          <a:lstStyle/>
          <a:p>
            <a:pPr eaLnBrk="1" hangingPunct="1">
              <a:defRPr/>
            </a:pPr>
            <a:r>
              <a:rPr lang="en-US" b="1" dirty="0">
                <a:solidFill>
                  <a:srgbClr val="FFFF00"/>
                </a:solidFill>
                <a:latin typeface="+mn-lt"/>
              </a:rPr>
              <a:t>Affective &amp; Predatory</a:t>
            </a:r>
            <a:br>
              <a:rPr lang="en-US" b="1" dirty="0">
                <a:solidFill>
                  <a:srgbClr val="FFFF00"/>
                </a:solidFill>
                <a:latin typeface="+mn-lt"/>
              </a:rPr>
            </a:br>
            <a:r>
              <a:rPr lang="en-US" b="1" dirty="0">
                <a:solidFill>
                  <a:srgbClr val="FFFF00"/>
                </a:solidFill>
                <a:latin typeface="+mn-lt"/>
              </a:rPr>
              <a:t>Modes of Violence</a:t>
            </a:r>
          </a:p>
        </p:txBody>
      </p:sp>
      <p:sp>
        <p:nvSpPr>
          <p:cNvPr id="6147" name="Rectangle 3"/>
          <p:cNvSpPr>
            <a:spLocks noGrp="1" noChangeArrowheads="1"/>
          </p:cNvSpPr>
          <p:nvPr>
            <p:ph type="body" sz="half" idx="1"/>
          </p:nvPr>
        </p:nvSpPr>
        <p:spPr/>
        <p:txBody>
          <a:bodyPr/>
          <a:lstStyle/>
          <a:p>
            <a:pPr eaLnBrk="1" hangingPunct="1">
              <a:lnSpc>
                <a:spcPct val="90000"/>
              </a:lnSpc>
            </a:pPr>
            <a:r>
              <a:rPr lang="en-US" altLang="en-US" b="1" dirty="0">
                <a:solidFill>
                  <a:srgbClr val="FFFF00"/>
                </a:solidFill>
                <a:latin typeface="+mn-lt"/>
              </a:rPr>
              <a:t>Intense ANS arousal</a:t>
            </a:r>
          </a:p>
          <a:p>
            <a:pPr eaLnBrk="1" hangingPunct="1">
              <a:lnSpc>
                <a:spcPct val="90000"/>
              </a:lnSpc>
            </a:pPr>
            <a:r>
              <a:rPr lang="en-US" altLang="en-US" b="1" dirty="0">
                <a:solidFill>
                  <a:srgbClr val="FFFF00"/>
                </a:solidFill>
                <a:latin typeface="+mn-lt"/>
              </a:rPr>
              <a:t>Subjective experience of emotion</a:t>
            </a:r>
          </a:p>
          <a:p>
            <a:pPr eaLnBrk="1" hangingPunct="1">
              <a:lnSpc>
                <a:spcPct val="90000"/>
              </a:lnSpc>
            </a:pPr>
            <a:r>
              <a:rPr lang="en-US" altLang="en-US" b="1" dirty="0">
                <a:solidFill>
                  <a:srgbClr val="FFFF00"/>
                </a:solidFill>
                <a:latin typeface="+mn-lt"/>
              </a:rPr>
              <a:t>Reactive and immediate violence</a:t>
            </a:r>
          </a:p>
          <a:p>
            <a:pPr eaLnBrk="1" hangingPunct="1">
              <a:lnSpc>
                <a:spcPct val="90000"/>
              </a:lnSpc>
            </a:pPr>
            <a:r>
              <a:rPr lang="en-US" altLang="en-US" b="1" dirty="0">
                <a:solidFill>
                  <a:srgbClr val="FFFF00"/>
                </a:solidFill>
                <a:latin typeface="+mn-lt"/>
              </a:rPr>
              <a:t>Internal or External threat</a:t>
            </a:r>
          </a:p>
          <a:p>
            <a:pPr eaLnBrk="1" hangingPunct="1">
              <a:lnSpc>
                <a:spcPct val="90000"/>
              </a:lnSpc>
            </a:pPr>
            <a:r>
              <a:rPr lang="en-US" altLang="en-US" b="1" dirty="0">
                <a:solidFill>
                  <a:srgbClr val="FFFF00"/>
                </a:solidFill>
                <a:latin typeface="+mn-lt"/>
              </a:rPr>
              <a:t>Goal is threat reduction	</a:t>
            </a:r>
          </a:p>
        </p:txBody>
      </p:sp>
      <p:sp>
        <p:nvSpPr>
          <p:cNvPr id="6148" name="Rectangle 4"/>
          <p:cNvSpPr>
            <a:spLocks noGrp="1" noChangeArrowheads="1"/>
          </p:cNvSpPr>
          <p:nvPr>
            <p:ph type="body" sz="half" idx="2"/>
          </p:nvPr>
        </p:nvSpPr>
        <p:spPr/>
        <p:txBody>
          <a:bodyPr/>
          <a:lstStyle/>
          <a:p>
            <a:pPr eaLnBrk="1" hangingPunct="1"/>
            <a:r>
              <a:rPr lang="en-US" altLang="en-US" b="1" dirty="0">
                <a:solidFill>
                  <a:srgbClr val="FFFF00"/>
                </a:solidFill>
                <a:latin typeface="+mn-lt"/>
              </a:rPr>
              <a:t>Minimal or no ANS</a:t>
            </a:r>
          </a:p>
          <a:p>
            <a:pPr eaLnBrk="1" hangingPunct="1"/>
            <a:r>
              <a:rPr lang="en-US" altLang="en-US" b="1" dirty="0">
                <a:solidFill>
                  <a:srgbClr val="FFFF00"/>
                </a:solidFill>
                <a:latin typeface="+mn-lt"/>
              </a:rPr>
              <a:t>No conscious emotion</a:t>
            </a:r>
          </a:p>
          <a:p>
            <a:pPr eaLnBrk="1" hangingPunct="1"/>
            <a:r>
              <a:rPr lang="en-US" altLang="en-US" b="1" dirty="0">
                <a:solidFill>
                  <a:srgbClr val="FFFF00"/>
                </a:solidFill>
                <a:latin typeface="+mn-lt"/>
              </a:rPr>
              <a:t>Planned and purposeful</a:t>
            </a:r>
          </a:p>
          <a:p>
            <a:pPr eaLnBrk="1" hangingPunct="1"/>
            <a:r>
              <a:rPr lang="en-US" altLang="en-US" b="1" dirty="0">
                <a:solidFill>
                  <a:srgbClr val="FFFF00"/>
                </a:solidFill>
                <a:latin typeface="+mn-lt"/>
              </a:rPr>
              <a:t>No or minimal threat</a:t>
            </a:r>
          </a:p>
          <a:p>
            <a:pPr eaLnBrk="1" hangingPunct="1"/>
            <a:r>
              <a:rPr lang="en-US" altLang="en-US" b="1" dirty="0">
                <a:solidFill>
                  <a:srgbClr val="FFFF00"/>
                </a:solidFill>
                <a:latin typeface="+mn-lt"/>
              </a:rPr>
              <a:t>Many goals</a:t>
            </a:r>
          </a:p>
        </p:txBody>
      </p:sp>
      <p:sp>
        <p:nvSpPr>
          <p:cNvPr id="3" name="Footer Placeholder 2"/>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63386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2"/>
          <p:cNvSpPr>
            <a:spLocks noGrp="1" noChangeArrowheads="1"/>
          </p:cNvSpPr>
          <p:nvPr>
            <p:ph type="title"/>
          </p:nvPr>
        </p:nvSpPr>
        <p:spPr/>
        <p:txBody>
          <a:bodyPr/>
          <a:lstStyle/>
          <a:p>
            <a:pPr eaLnBrk="1" hangingPunct="1">
              <a:defRPr/>
            </a:pPr>
            <a:r>
              <a:rPr lang="en-US" b="1" dirty="0">
                <a:solidFill>
                  <a:srgbClr val="FFFF00"/>
                </a:solidFill>
                <a:latin typeface="+mn-lt"/>
              </a:rPr>
              <a:t>Affective and Predatory (continued)</a:t>
            </a:r>
          </a:p>
        </p:txBody>
      </p:sp>
      <p:sp>
        <p:nvSpPr>
          <p:cNvPr id="7171" name="Rectangle 3"/>
          <p:cNvSpPr>
            <a:spLocks noGrp="1" noChangeArrowheads="1"/>
          </p:cNvSpPr>
          <p:nvPr>
            <p:ph type="body" sz="half" idx="1"/>
          </p:nvPr>
        </p:nvSpPr>
        <p:spPr/>
        <p:txBody>
          <a:bodyPr/>
          <a:lstStyle/>
          <a:p>
            <a:pPr eaLnBrk="1" hangingPunct="1"/>
            <a:r>
              <a:rPr lang="en-US" altLang="en-US" b="1" dirty="0">
                <a:solidFill>
                  <a:srgbClr val="FFFF00"/>
                </a:solidFill>
                <a:latin typeface="+mn-lt"/>
              </a:rPr>
              <a:t>Rapid displacement of target</a:t>
            </a:r>
          </a:p>
          <a:p>
            <a:pPr eaLnBrk="1" hangingPunct="1"/>
            <a:r>
              <a:rPr lang="en-US" altLang="en-US" b="1" dirty="0">
                <a:solidFill>
                  <a:srgbClr val="FFFF00"/>
                </a:solidFill>
                <a:latin typeface="+mn-lt"/>
              </a:rPr>
              <a:t>Time-limited behavior</a:t>
            </a:r>
          </a:p>
          <a:p>
            <a:pPr eaLnBrk="1" hangingPunct="1"/>
            <a:r>
              <a:rPr lang="en-US" altLang="en-US" b="1" dirty="0">
                <a:solidFill>
                  <a:srgbClr val="FFFF00"/>
                </a:solidFill>
                <a:latin typeface="+mn-lt"/>
              </a:rPr>
              <a:t>Preceded by public posturing</a:t>
            </a:r>
          </a:p>
          <a:p>
            <a:pPr eaLnBrk="1" hangingPunct="1"/>
            <a:r>
              <a:rPr lang="en-US" altLang="en-US" b="1" dirty="0">
                <a:solidFill>
                  <a:srgbClr val="FFFF00"/>
                </a:solidFill>
                <a:latin typeface="+mn-lt"/>
              </a:rPr>
              <a:t>Primarily emotional</a:t>
            </a:r>
          </a:p>
          <a:p>
            <a:pPr eaLnBrk="1" hangingPunct="1"/>
            <a:r>
              <a:rPr lang="en-US" altLang="en-US" b="1" dirty="0">
                <a:solidFill>
                  <a:srgbClr val="FFFF00"/>
                </a:solidFill>
                <a:latin typeface="+mn-lt"/>
              </a:rPr>
              <a:t>Heightened and diffuse awareness</a:t>
            </a:r>
          </a:p>
        </p:txBody>
      </p:sp>
      <p:sp>
        <p:nvSpPr>
          <p:cNvPr id="7172" name="Rectangle 4"/>
          <p:cNvSpPr>
            <a:spLocks noGrp="1" noChangeArrowheads="1"/>
          </p:cNvSpPr>
          <p:nvPr>
            <p:ph type="body" sz="half" idx="2"/>
          </p:nvPr>
        </p:nvSpPr>
        <p:spPr/>
        <p:txBody>
          <a:bodyPr/>
          <a:lstStyle/>
          <a:p>
            <a:pPr eaLnBrk="1" hangingPunct="1">
              <a:lnSpc>
                <a:spcPct val="90000"/>
              </a:lnSpc>
            </a:pPr>
            <a:r>
              <a:rPr lang="en-US" altLang="en-US" b="1" dirty="0">
                <a:solidFill>
                  <a:srgbClr val="FFFF00"/>
                </a:solidFill>
                <a:latin typeface="+mn-lt"/>
              </a:rPr>
              <a:t>No target displacement</a:t>
            </a:r>
          </a:p>
          <a:p>
            <a:pPr eaLnBrk="1" hangingPunct="1">
              <a:lnSpc>
                <a:spcPct val="90000"/>
              </a:lnSpc>
            </a:pPr>
            <a:r>
              <a:rPr lang="en-US" altLang="en-US" b="1" dirty="0">
                <a:solidFill>
                  <a:srgbClr val="FFFF00"/>
                </a:solidFill>
                <a:latin typeface="+mn-lt"/>
              </a:rPr>
              <a:t>No time limit to behavior</a:t>
            </a:r>
          </a:p>
          <a:p>
            <a:pPr eaLnBrk="1" hangingPunct="1">
              <a:lnSpc>
                <a:spcPct val="90000"/>
              </a:lnSpc>
            </a:pPr>
            <a:r>
              <a:rPr lang="en-US" altLang="en-US" b="1" dirty="0">
                <a:solidFill>
                  <a:srgbClr val="FFFF00"/>
                </a:solidFill>
                <a:latin typeface="+mn-lt"/>
              </a:rPr>
              <a:t>Preceded by private ritual</a:t>
            </a:r>
          </a:p>
          <a:p>
            <a:pPr eaLnBrk="1" hangingPunct="1">
              <a:lnSpc>
                <a:spcPct val="90000"/>
              </a:lnSpc>
            </a:pPr>
            <a:r>
              <a:rPr lang="en-US" altLang="en-US" b="1" dirty="0">
                <a:solidFill>
                  <a:srgbClr val="FFFF00"/>
                </a:solidFill>
                <a:latin typeface="+mn-lt"/>
              </a:rPr>
              <a:t>Primarily cognitive-conative</a:t>
            </a:r>
          </a:p>
          <a:p>
            <a:pPr eaLnBrk="1" hangingPunct="1">
              <a:lnSpc>
                <a:spcPct val="90000"/>
              </a:lnSpc>
            </a:pPr>
            <a:r>
              <a:rPr lang="en-US" altLang="en-US" b="1" dirty="0">
                <a:solidFill>
                  <a:srgbClr val="FFFF00"/>
                </a:solidFill>
                <a:latin typeface="+mn-lt"/>
              </a:rPr>
              <a:t>Focused awareness</a:t>
            </a:r>
          </a:p>
        </p:txBody>
      </p:sp>
      <p:sp>
        <p:nvSpPr>
          <p:cNvPr id="3" name="Footer Placeholder 2"/>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12679754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609600"/>
            <a:ext cx="9258300" cy="1143000"/>
          </a:xfrm>
        </p:spPr>
        <p:txBody>
          <a:bodyPr/>
          <a:lstStyle/>
          <a:p>
            <a:pPr>
              <a:defRPr/>
            </a:pPr>
            <a:br>
              <a:rPr lang="en-US" b="1" dirty="0">
                <a:solidFill>
                  <a:srgbClr val="FFFF00"/>
                </a:solidFill>
                <a:latin typeface="+mn-lt"/>
              </a:rPr>
            </a:br>
            <a:br>
              <a:rPr lang="en-US" b="1" dirty="0">
                <a:solidFill>
                  <a:srgbClr val="FFFF00"/>
                </a:solidFill>
                <a:latin typeface="+mn-lt"/>
              </a:rPr>
            </a:br>
            <a:br>
              <a:rPr lang="en-US" b="1" dirty="0">
                <a:solidFill>
                  <a:srgbClr val="FFFF00"/>
                </a:solidFill>
                <a:latin typeface="+mn-lt"/>
              </a:rPr>
            </a:br>
            <a:br>
              <a:rPr lang="en-US" b="1" dirty="0">
                <a:solidFill>
                  <a:srgbClr val="FFFF00"/>
                </a:solidFill>
                <a:latin typeface="+mn-lt"/>
              </a:rPr>
            </a:br>
            <a:br>
              <a:rPr lang="en-US" b="1" dirty="0">
                <a:solidFill>
                  <a:srgbClr val="FFFF00"/>
                </a:solidFill>
                <a:latin typeface="+mn-lt"/>
              </a:rPr>
            </a:br>
            <a:r>
              <a:rPr lang="en-US" b="1" dirty="0">
                <a:solidFill>
                  <a:srgbClr val="FFFF00"/>
                </a:solidFill>
                <a:latin typeface="+mn-lt"/>
              </a:rPr>
              <a:t>Differences and Similarities </a:t>
            </a:r>
            <a:br>
              <a:rPr lang="en-US" b="1" dirty="0">
                <a:solidFill>
                  <a:srgbClr val="FFFF00"/>
                </a:solidFill>
                <a:latin typeface="+mn-lt"/>
              </a:rPr>
            </a:br>
            <a:r>
              <a:rPr lang="en-US" b="1" dirty="0">
                <a:solidFill>
                  <a:srgbClr val="FFFF00"/>
                </a:solidFill>
                <a:latin typeface="+mn-lt"/>
              </a:rPr>
              <a:t>between Threat and Risk Assessment</a:t>
            </a:r>
          </a:p>
        </p:txBody>
      </p:sp>
      <p:sp>
        <p:nvSpPr>
          <p:cNvPr id="4" name="Footer Placeholder 3"/>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804256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D40A2-8469-4361-B2B0-DCA46CE03058}"/>
              </a:ext>
            </a:extLst>
          </p:cNvPr>
          <p:cNvSpPr>
            <a:spLocks noGrp="1"/>
          </p:cNvSpPr>
          <p:nvPr>
            <p:ph type="title"/>
          </p:nvPr>
        </p:nvSpPr>
        <p:spPr/>
        <p:txBody>
          <a:bodyPr/>
          <a:lstStyle/>
          <a:p>
            <a:r>
              <a:rPr lang="en-US" b="1" dirty="0">
                <a:solidFill>
                  <a:srgbClr val="FFFF00"/>
                </a:solidFill>
              </a:rPr>
              <a:t>Threat Assessment,</a:t>
            </a:r>
            <a:br>
              <a:rPr lang="en-US" b="1" dirty="0">
                <a:solidFill>
                  <a:srgbClr val="FFFF00"/>
                </a:solidFill>
              </a:rPr>
            </a:br>
            <a:r>
              <a:rPr lang="en-US" b="1" dirty="0">
                <a:solidFill>
                  <a:srgbClr val="FFFF00"/>
                </a:solidFill>
              </a:rPr>
              <a:t>Goodrum et al., 2018</a:t>
            </a:r>
          </a:p>
        </p:txBody>
      </p:sp>
      <p:sp>
        <p:nvSpPr>
          <p:cNvPr id="3" name="Content Placeholder 2">
            <a:extLst>
              <a:ext uri="{FF2B5EF4-FFF2-40B4-BE49-F238E27FC236}">
                <a16:creationId xmlns:a16="http://schemas.microsoft.com/office/drawing/2014/main" id="{7856089A-95D1-4EC5-B8B2-42E0FD8F9749}"/>
              </a:ext>
            </a:extLst>
          </p:cNvPr>
          <p:cNvSpPr>
            <a:spLocks noGrp="1"/>
          </p:cNvSpPr>
          <p:nvPr>
            <p:ph idx="1"/>
          </p:nvPr>
        </p:nvSpPr>
        <p:spPr>
          <a:xfrm>
            <a:off x="514350" y="1570037"/>
            <a:ext cx="9258300" cy="4525963"/>
          </a:xfrm>
        </p:spPr>
        <p:txBody>
          <a:bodyPr/>
          <a:lstStyle/>
          <a:p>
            <a:pPr marL="0" indent="0">
              <a:buNone/>
            </a:pPr>
            <a:r>
              <a:rPr lang="en-US" b="1" dirty="0">
                <a:solidFill>
                  <a:srgbClr val="FFFF00"/>
                </a:solidFill>
              </a:rPr>
              <a:t>“The threat assessment process seeks to evaluate</a:t>
            </a:r>
          </a:p>
          <a:p>
            <a:pPr marL="0" indent="0">
              <a:buNone/>
            </a:pPr>
            <a:r>
              <a:rPr lang="en-US" b="1" dirty="0">
                <a:solidFill>
                  <a:srgbClr val="FFFF00"/>
                </a:solidFill>
              </a:rPr>
              <a:t>the likelihood a person will perpetrate “targeted</a:t>
            </a:r>
          </a:p>
          <a:p>
            <a:pPr marL="0" indent="0">
              <a:buNone/>
            </a:pPr>
            <a:r>
              <a:rPr lang="en-US" b="1" dirty="0">
                <a:solidFill>
                  <a:srgbClr val="FFFF00"/>
                </a:solidFill>
              </a:rPr>
              <a:t>violence” (i.e., toward a specific person or group), such as an assassination or a school shooting. In schools, threat assessment procedures seek to evaluate a student’s risk of targeted violence and build a safety plan to support the student.” (pp. 123). </a:t>
            </a:r>
          </a:p>
        </p:txBody>
      </p:sp>
      <p:sp>
        <p:nvSpPr>
          <p:cNvPr id="4" name="Footer Placeholder 3">
            <a:extLst>
              <a:ext uri="{FF2B5EF4-FFF2-40B4-BE49-F238E27FC236}">
                <a16:creationId xmlns:a16="http://schemas.microsoft.com/office/drawing/2014/main" id="{773AB328-0B22-476D-82E1-5E4D1C35618B}"/>
              </a:ext>
            </a:extLst>
          </p:cNvPr>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28322370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D40A2-8469-4361-B2B0-DCA46CE03058}"/>
              </a:ext>
            </a:extLst>
          </p:cNvPr>
          <p:cNvSpPr>
            <a:spLocks noGrp="1"/>
          </p:cNvSpPr>
          <p:nvPr>
            <p:ph type="title"/>
          </p:nvPr>
        </p:nvSpPr>
        <p:spPr/>
        <p:txBody>
          <a:bodyPr/>
          <a:lstStyle/>
          <a:p>
            <a:r>
              <a:rPr lang="en-US" b="1" dirty="0">
                <a:solidFill>
                  <a:srgbClr val="FFFF00"/>
                </a:solidFill>
              </a:rPr>
              <a:t>Risk Assessment,</a:t>
            </a:r>
            <a:br>
              <a:rPr lang="en-US" b="1" dirty="0">
                <a:solidFill>
                  <a:srgbClr val="FFFF00"/>
                </a:solidFill>
              </a:rPr>
            </a:br>
            <a:r>
              <a:rPr lang="en-US" b="1" dirty="0">
                <a:solidFill>
                  <a:srgbClr val="FFFF00"/>
                </a:solidFill>
              </a:rPr>
              <a:t>Goodrum et al., 2018</a:t>
            </a:r>
          </a:p>
        </p:txBody>
      </p:sp>
      <p:sp>
        <p:nvSpPr>
          <p:cNvPr id="3" name="Content Placeholder 2">
            <a:extLst>
              <a:ext uri="{FF2B5EF4-FFF2-40B4-BE49-F238E27FC236}">
                <a16:creationId xmlns:a16="http://schemas.microsoft.com/office/drawing/2014/main" id="{7856089A-95D1-4EC5-B8B2-42E0FD8F9749}"/>
              </a:ext>
            </a:extLst>
          </p:cNvPr>
          <p:cNvSpPr>
            <a:spLocks noGrp="1"/>
          </p:cNvSpPr>
          <p:nvPr>
            <p:ph idx="1"/>
          </p:nvPr>
        </p:nvSpPr>
        <p:spPr>
          <a:xfrm>
            <a:off x="514350" y="1570037"/>
            <a:ext cx="9258300" cy="4525963"/>
          </a:xfrm>
        </p:spPr>
        <p:txBody>
          <a:bodyPr/>
          <a:lstStyle/>
          <a:p>
            <a:pPr marL="0" indent="0">
              <a:buNone/>
            </a:pPr>
            <a:r>
              <a:rPr lang="en-US" b="1" dirty="0">
                <a:solidFill>
                  <a:srgbClr val="FFFF00"/>
                </a:solidFill>
              </a:rPr>
              <a:t>“A risk assessment evaluates the risk and protective</a:t>
            </a:r>
          </a:p>
          <a:p>
            <a:pPr marL="0" indent="0">
              <a:buNone/>
            </a:pPr>
            <a:r>
              <a:rPr lang="en-US" b="1" dirty="0">
                <a:solidFill>
                  <a:srgbClr val="FFFF00"/>
                </a:solidFill>
              </a:rPr>
              <a:t>factors present in a person and evaluates the risk for general and specific forms of violence (e.g., intimate partner violence, stalking).” (pp. 123). </a:t>
            </a:r>
          </a:p>
        </p:txBody>
      </p:sp>
      <p:sp>
        <p:nvSpPr>
          <p:cNvPr id="4" name="Footer Placeholder 3">
            <a:extLst>
              <a:ext uri="{FF2B5EF4-FFF2-40B4-BE49-F238E27FC236}">
                <a16:creationId xmlns:a16="http://schemas.microsoft.com/office/drawing/2014/main" id="{773AB328-0B22-476D-82E1-5E4D1C35618B}"/>
              </a:ext>
            </a:extLst>
          </p:cNvPr>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3914819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FFFF00"/>
                </a:solidFill>
                <a:latin typeface="+mn-lt"/>
              </a:rPr>
              <a:t>Risk v. Threat  Assessment (Meloy, et al., 2011)</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sz="2800" b="1" dirty="0">
                <a:solidFill>
                  <a:srgbClr val="FFFF00"/>
                </a:solidFill>
                <a:latin typeface="+mn-lt"/>
              </a:rPr>
              <a:t>Violence risk assessment has older provenance</a:t>
            </a:r>
          </a:p>
          <a:p>
            <a:pPr>
              <a:buFont typeface="Wingdings" panose="05000000000000000000" pitchFamily="2" charset="2"/>
              <a:buChar char="Ø"/>
            </a:pPr>
            <a:r>
              <a:rPr lang="en-US" sz="2800" b="1" dirty="0">
                <a:solidFill>
                  <a:srgbClr val="FFFF00"/>
                </a:solidFill>
                <a:latin typeface="+mn-lt"/>
              </a:rPr>
              <a:t>Risk assessment focuses on probability of violence and estimated for an individual based upon his/her comparison to a known group</a:t>
            </a:r>
          </a:p>
          <a:p>
            <a:pPr>
              <a:buFont typeface="Wingdings" panose="05000000000000000000" pitchFamily="2" charset="2"/>
              <a:buChar char="Ø"/>
            </a:pPr>
            <a:r>
              <a:rPr lang="en-US" sz="2800" b="1" dirty="0">
                <a:solidFill>
                  <a:srgbClr val="FFFF00"/>
                </a:solidFill>
                <a:latin typeface="+mn-lt"/>
              </a:rPr>
              <a:t>Typically a history of violence</a:t>
            </a:r>
          </a:p>
          <a:p>
            <a:pPr>
              <a:buFont typeface="Wingdings" panose="05000000000000000000" pitchFamily="2" charset="2"/>
              <a:buChar char="Ø"/>
            </a:pPr>
            <a:r>
              <a:rPr lang="en-US" sz="2800" b="1" dirty="0">
                <a:solidFill>
                  <a:srgbClr val="FFFF00"/>
                </a:solidFill>
                <a:latin typeface="+mn-lt"/>
              </a:rPr>
              <a:t>Classification of low, medium or high risk</a:t>
            </a:r>
          </a:p>
          <a:p>
            <a:pPr>
              <a:buFont typeface="Wingdings" panose="05000000000000000000" pitchFamily="2" charset="2"/>
              <a:buChar char="Ø"/>
            </a:pPr>
            <a:endParaRPr lang="en-US" sz="2800"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40006365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FFFF00"/>
                </a:solidFill>
                <a:latin typeface="+mn-lt"/>
              </a:rPr>
              <a:t>Risk v. Threat  Assessment (Meloy, et al., 2011)</a:t>
            </a:r>
          </a:p>
        </p:txBody>
      </p:sp>
      <p:sp>
        <p:nvSpPr>
          <p:cNvPr id="3" name="Content Placeholder 2"/>
          <p:cNvSpPr>
            <a:spLocks noGrp="1"/>
          </p:cNvSpPr>
          <p:nvPr>
            <p:ph idx="1"/>
          </p:nvPr>
        </p:nvSpPr>
        <p:spPr/>
        <p:txBody>
          <a:bodyPr/>
          <a:lstStyle/>
          <a:p>
            <a:r>
              <a:rPr lang="en-US" b="1" dirty="0">
                <a:solidFill>
                  <a:srgbClr val="FFFF00"/>
                </a:solidFill>
                <a:latin typeface="+mn-lt"/>
              </a:rPr>
              <a:t>Threat assessment focuses on </a:t>
            </a:r>
            <a:r>
              <a:rPr lang="en-US" b="1" u="sng" dirty="0">
                <a:solidFill>
                  <a:srgbClr val="FFFF00"/>
                </a:solidFill>
                <a:latin typeface="+mn-lt"/>
              </a:rPr>
              <a:t>targeted violence </a:t>
            </a:r>
            <a:r>
              <a:rPr lang="en-US" b="1" dirty="0">
                <a:solidFill>
                  <a:srgbClr val="FFFF00"/>
                </a:solidFill>
                <a:latin typeface="+mn-lt"/>
              </a:rPr>
              <a:t>by a subject of concern and encompasses a behavioral and profiling focus.  </a:t>
            </a:r>
          </a:p>
          <a:p>
            <a:r>
              <a:rPr lang="en-US" b="1" dirty="0">
                <a:solidFill>
                  <a:srgbClr val="FFFF00"/>
                </a:solidFill>
                <a:latin typeface="+mn-lt"/>
              </a:rPr>
              <a:t>Person of focus may have no history of violence.</a:t>
            </a:r>
          </a:p>
          <a:p>
            <a:endParaRPr lang="en-US" b="1" dirty="0">
              <a:solidFill>
                <a:srgbClr val="FFFF00"/>
              </a:solidFill>
              <a:latin typeface="+mn-lt"/>
            </a:endParaRPr>
          </a:p>
          <a:p>
            <a:endParaRPr lang="en-US"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20258614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308113"/>
            <a:ext cx="9258300" cy="1143000"/>
          </a:xfrm>
        </p:spPr>
        <p:txBody>
          <a:bodyPr/>
          <a:lstStyle/>
          <a:p>
            <a:pPr>
              <a:defRPr/>
            </a:pPr>
            <a:r>
              <a:rPr lang="en-US" b="1" dirty="0">
                <a:solidFill>
                  <a:srgbClr val="FFFF00"/>
                </a:solidFill>
                <a:latin typeface="+mn-lt"/>
              </a:rPr>
              <a:t>Differences between TA and RA</a:t>
            </a:r>
          </a:p>
        </p:txBody>
      </p:sp>
      <p:sp>
        <p:nvSpPr>
          <p:cNvPr id="21507" name="Content Placeholder 2"/>
          <p:cNvSpPr>
            <a:spLocks noGrp="1"/>
          </p:cNvSpPr>
          <p:nvPr>
            <p:ph idx="1"/>
          </p:nvPr>
        </p:nvSpPr>
        <p:spPr>
          <a:xfrm>
            <a:off x="647700" y="1600200"/>
            <a:ext cx="9258300" cy="4495800"/>
          </a:xfrm>
        </p:spPr>
        <p:txBody>
          <a:bodyPr/>
          <a:lstStyle/>
          <a:p>
            <a:r>
              <a:rPr lang="en-US" altLang="en-US" sz="2400" b="1" dirty="0">
                <a:solidFill>
                  <a:srgbClr val="FFFF00"/>
                </a:solidFill>
                <a:latin typeface="+mn-lt"/>
              </a:rPr>
              <a:t>Operational context</a:t>
            </a:r>
          </a:p>
          <a:p>
            <a:r>
              <a:rPr lang="en-US" altLang="en-US" sz="2400" b="1" dirty="0">
                <a:solidFill>
                  <a:srgbClr val="FFFF00"/>
                </a:solidFill>
                <a:latin typeface="+mn-lt"/>
              </a:rPr>
              <a:t>Dynamic emphasis</a:t>
            </a:r>
          </a:p>
          <a:p>
            <a:r>
              <a:rPr lang="en-US" altLang="en-US" sz="2400" b="1" dirty="0">
                <a:solidFill>
                  <a:srgbClr val="FFFF00"/>
                </a:solidFill>
                <a:latin typeface="+mn-lt"/>
              </a:rPr>
              <a:t>Idiographic (case-driven) approach</a:t>
            </a:r>
          </a:p>
          <a:p>
            <a:r>
              <a:rPr lang="en-US" altLang="en-US" sz="2400" b="1" dirty="0">
                <a:solidFill>
                  <a:srgbClr val="FFFF00"/>
                </a:solidFill>
                <a:latin typeface="+mn-lt"/>
              </a:rPr>
              <a:t>Very low base rates </a:t>
            </a:r>
          </a:p>
          <a:p>
            <a:r>
              <a:rPr lang="en-US" altLang="en-US" sz="2400" b="1" dirty="0">
                <a:solidFill>
                  <a:srgbClr val="FFFF00"/>
                </a:solidFill>
                <a:latin typeface="+mn-lt"/>
              </a:rPr>
              <a:t>Risk management rather than prediction</a:t>
            </a:r>
          </a:p>
          <a:p>
            <a:r>
              <a:rPr lang="en-US" altLang="en-US" sz="2400" b="1" dirty="0">
                <a:solidFill>
                  <a:srgbClr val="FFFF00"/>
                </a:solidFill>
                <a:latin typeface="+mn-lt"/>
              </a:rPr>
              <a:t>Subject and potential victim </a:t>
            </a:r>
          </a:p>
          <a:p>
            <a:r>
              <a:rPr lang="en-US" altLang="en-US" sz="2400" b="1" dirty="0">
                <a:solidFill>
                  <a:srgbClr val="FFFF00"/>
                </a:solidFill>
                <a:latin typeface="+mn-lt"/>
              </a:rPr>
              <a:t>Predatory (instrumental, intended) violence</a:t>
            </a:r>
          </a:p>
          <a:p>
            <a:r>
              <a:rPr lang="en-US" altLang="en-US" sz="2400" b="1" dirty="0">
                <a:solidFill>
                  <a:srgbClr val="FFFF00"/>
                </a:solidFill>
                <a:latin typeface="+mn-lt"/>
              </a:rPr>
              <a:t>Likely urgency</a:t>
            </a:r>
          </a:p>
          <a:p>
            <a:endParaRPr lang="en-US" altLang="en-US" b="1" dirty="0">
              <a:solidFill>
                <a:srgbClr val="FFFF00"/>
              </a:solidFill>
              <a:latin typeface="+mn-lt"/>
            </a:endParaRPr>
          </a:p>
        </p:txBody>
      </p:sp>
      <p:sp>
        <p:nvSpPr>
          <p:cNvPr id="4" name="Footer Placeholder 3"/>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10958537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latin typeface="+mn-lt"/>
              </a:rPr>
              <a:t>Threat Assessment Model</a:t>
            </a:r>
          </a:p>
        </p:txBody>
      </p:sp>
      <p:sp>
        <p:nvSpPr>
          <p:cNvPr id="3" name="Content Placeholder 2"/>
          <p:cNvSpPr>
            <a:spLocks noGrp="1"/>
          </p:cNvSpPr>
          <p:nvPr>
            <p:ph idx="1"/>
          </p:nvPr>
        </p:nvSpPr>
        <p:spPr>
          <a:xfrm>
            <a:off x="571500" y="1371602"/>
            <a:ext cx="9258300" cy="4525963"/>
          </a:xfrm>
        </p:spPr>
        <p:txBody>
          <a:bodyPr/>
          <a:lstStyle/>
          <a:p>
            <a:pPr>
              <a:buFont typeface="Wingdings" panose="05000000000000000000" pitchFamily="2" charset="2"/>
              <a:buChar char="Ø"/>
            </a:pPr>
            <a:r>
              <a:rPr lang="en-US" altLang="en-US" sz="2800" b="1" dirty="0">
                <a:solidFill>
                  <a:srgbClr val="FFFF00"/>
                </a:solidFill>
              </a:rPr>
              <a:t>We don’t focus on </a:t>
            </a:r>
            <a:r>
              <a:rPr lang="en-US" altLang="en-US" sz="2800" b="1" i="1" dirty="0">
                <a:solidFill>
                  <a:srgbClr val="FFFF00"/>
                </a:solidFill>
              </a:rPr>
              <a:t>predicting</a:t>
            </a:r>
            <a:r>
              <a:rPr lang="en-US" altLang="en-US" sz="2800" b="1" dirty="0">
                <a:solidFill>
                  <a:srgbClr val="FFFF00"/>
                </a:solidFill>
              </a:rPr>
              <a:t> what the subject will do in the future. We focus on</a:t>
            </a:r>
            <a:r>
              <a:rPr lang="en-US" altLang="en-US" sz="2800" b="1" i="1" dirty="0">
                <a:solidFill>
                  <a:srgbClr val="FFFF00"/>
                </a:solidFill>
              </a:rPr>
              <a:t> managing risk </a:t>
            </a:r>
            <a:r>
              <a:rPr lang="en-US" altLang="en-US" sz="2800" b="1" dirty="0">
                <a:solidFill>
                  <a:srgbClr val="FFFF00"/>
                </a:solidFill>
              </a:rPr>
              <a:t> for what subject is </a:t>
            </a:r>
            <a:r>
              <a:rPr lang="en-US" altLang="en-US" sz="4000" b="1" dirty="0">
                <a:solidFill>
                  <a:srgbClr val="FF0000"/>
                </a:solidFill>
              </a:rPr>
              <a:t>doing now.</a:t>
            </a:r>
          </a:p>
          <a:p>
            <a:pPr>
              <a:buFont typeface="Wingdings" panose="05000000000000000000" pitchFamily="2" charset="2"/>
              <a:buChar char="Ø"/>
            </a:pPr>
            <a:r>
              <a:rPr lang="en-US" altLang="en-US" sz="2800" b="1" dirty="0">
                <a:solidFill>
                  <a:srgbClr val="FFFF00"/>
                </a:solidFill>
              </a:rPr>
              <a:t>We are not able to anticipate threats with certainty (Meloy, et al., 2014).</a:t>
            </a:r>
          </a:p>
          <a:p>
            <a:pPr>
              <a:buFont typeface="Wingdings" panose="05000000000000000000" pitchFamily="2" charset="2"/>
              <a:buChar char="Ø"/>
            </a:pPr>
            <a:r>
              <a:rPr lang="en-US" altLang="en-US" sz="2800" b="1" dirty="0">
                <a:solidFill>
                  <a:srgbClr val="FFFF00"/>
                </a:solidFill>
              </a:rPr>
              <a:t>We attempt to implement sound practices to identify and intervene with subjects as early as possible on the path toward violence (Cornell, 2010).  </a:t>
            </a:r>
          </a:p>
          <a:p>
            <a:pPr>
              <a:buFont typeface="Wingdings" panose="05000000000000000000" pitchFamily="2" charset="2"/>
              <a:buChar char="Ø"/>
            </a:pPr>
            <a:endParaRPr lang="en-US" altLang="en-US" sz="2800" b="1" dirty="0">
              <a:solidFill>
                <a:srgbClr val="FFFF00"/>
              </a:solidFill>
            </a:endParaRPr>
          </a:p>
          <a:p>
            <a:pPr>
              <a:buFont typeface="Wingdings" panose="05000000000000000000" pitchFamily="2" charset="2"/>
              <a:buChar char="Ø"/>
            </a:pPr>
            <a:endParaRPr lang="en-US" altLang="en-US" sz="2800" b="1" dirty="0">
              <a:solidFill>
                <a:srgbClr val="FFFF00"/>
              </a:solidFill>
            </a:endParaRPr>
          </a:p>
          <a:p>
            <a:pPr>
              <a:buFont typeface="Wingdings" panose="05000000000000000000" pitchFamily="2" charset="2"/>
              <a:buChar char="Ø"/>
            </a:pPr>
            <a:endParaRPr lang="en-US" sz="2800"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2639544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latin typeface="+mn-lt"/>
              </a:rPr>
              <a:t>Threat Assessment Model</a:t>
            </a:r>
          </a:p>
        </p:txBody>
      </p:sp>
      <p:sp>
        <p:nvSpPr>
          <p:cNvPr id="3" name="Content Placeholder 2"/>
          <p:cNvSpPr>
            <a:spLocks noGrp="1"/>
          </p:cNvSpPr>
          <p:nvPr>
            <p:ph idx="1"/>
          </p:nvPr>
        </p:nvSpPr>
        <p:spPr>
          <a:xfrm>
            <a:off x="571500" y="1371602"/>
            <a:ext cx="9258300" cy="4525963"/>
          </a:xfrm>
        </p:spPr>
        <p:txBody>
          <a:bodyPr/>
          <a:lstStyle/>
          <a:p>
            <a:pPr>
              <a:buFont typeface="Wingdings" panose="05000000000000000000" pitchFamily="2" charset="2"/>
              <a:buChar char="Ø"/>
            </a:pPr>
            <a:r>
              <a:rPr lang="en-US" altLang="en-US" b="1" dirty="0">
                <a:solidFill>
                  <a:srgbClr val="FFFF00"/>
                </a:solidFill>
              </a:rPr>
              <a:t>Generally posits that targeted violence is deliberate, planned and well thought out versus expressive/reactive violence</a:t>
            </a:r>
          </a:p>
          <a:p>
            <a:pPr>
              <a:buFont typeface="Wingdings" panose="05000000000000000000" pitchFamily="2" charset="2"/>
              <a:buChar char="Ø"/>
            </a:pPr>
            <a:endParaRPr lang="en-US" altLang="en-US" b="1" dirty="0">
              <a:solidFill>
                <a:srgbClr val="FFFF00"/>
              </a:solidFill>
            </a:endParaRPr>
          </a:p>
          <a:p>
            <a:pPr>
              <a:buFont typeface="Wingdings" panose="05000000000000000000" pitchFamily="2" charset="2"/>
              <a:buChar char="Ø"/>
            </a:pPr>
            <a:r>
              <a:rPr lang="en-US" altLang="en-US" b="1" dirty="0">
                <a:solidFill>
                  <a:srgbClr val="FFFF00"/>
                </a:solidFill>
              </a:rPr>
              <a:t>The progress occurs from ideation &gt;&gt; planning &gt;&gt; acquisition&gt;&gt; implementation (Deisinger et al., 2008).</a:t>
            </a:r>
          </a:p>
          <a:p>
            <a:pPr marL="0" indent="0">
              <a:buNone/>
            </a:pPr>
            <a:endParaRPr lang="en-US" altLang="en-US" b="1" dirty="0">
              <a:solidFill>
                <a:srgbClr val="FFFF00"/>
              </a:solidFill>
            </a:endParaRPr>
          </a:p>
          <a:p>
            <a:pPr>
              <a:buFont typeface="Wingdings" panose="05000000000000000000" pitchFamily="2" charset="2"/>
              <a:buChar char="Ø"/>
            </a:pPr>
            <a:endParaRPr lang="en-US" altLang="en-US" b="1" dirty="0">
              <a:solidFill>
                <a:srgbClr val="FFFF00"/>
              </a:solidFill>
            </a:endParaRPr>
          </a:p>
          <a:p>
            <a:pPr>
              <a:buFont typeface="Wingdings" panose="05000000000000000000" pitchFamily="2" charset="2"/>
              <a:buChar char="Ø"/>
            </a:pPr>
            <a:endParaRPr lang="en-US" altLang="en-US" b="1" dirty="0">
              <a:solidFill>
                <a:srgbClr val="FFFF00"/>
              </a:solidFill>
            </a:endParaRPr>
          </a:p>
          <a:p>
            <a:pPr>
              <a:buFont typeface="Wingdings" panose="05000000000000000000" pitchFamily="2" charset="2"/>
              <a:buChar char="Ø"/>
            </a:pPr>
            <a:endParaRPr lang="en-US" altLang="en-US" b="1" dirty="0">
              <a:solidFill>
                <a:srgbClr val="FFFF00"/>
              </a:solidFill>
            </a:endParaRPr>
          </a:p>
          <a:p>
            <a:pPr>
              <a:buFont typeface="Wingdings" panose="05000000000000000000" pitchFamily="2" charset="2"/>
              <a:buChar char="Ø"/>
            </a:pPr>
            <a:endParaRPr lang="en-US"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1192657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latin typeface="+mn-lt"/>
              </a:rPr>
              <a:t>Threat Assessment Model</a:t>
            </a:r>
          </a:p>
        </p:txBody>
      </p:sp>
      <p:sp>
        <p:nvSpPr>
          <p:cNvPr id="3" name="Content Placeholder 2"/>
          <p:cNvSpPr>
            <a:spLocks noGrp="1"/>
          </p:cNvSpPr>
          <p:nvPr>
            <p:ph idx="1"/>
          </p:nvPr>
        </p:nvSpPr>
        <p:spPr>
          <a:xfrm>
            <a:off x="571500" y="1371602"/>
            <a:ext cx="9258300" cy="4525963"/>
          </a:xfrm>
        </p:spPr>
        <p:txBody>
          <a:bodyPr/>
          <a:lstStyle/>
          <a:p>
            <a:pPr>
              <a:buFont typeface="Wingdings" panose="05000000000000000000" pitchFamily="2" charset="2"/>
              <a:buChar char="Ø"/>
            </a:pPr>
            <a:r>
              <a:rPr lang="en-US" altLang="en-US" sz="3600" b="1" dirty="0">
                <a:solidFill>
                  <a:srgbClr val="FFFF00"/>
                </a:solidFill>
              </a:rPr>
              <a:t>Pathway to violence is not linear</a:t>
            </a:r>
          </a:p>
          <a:p>
            <a:pPr>
              <a:buFont typeface="Wingdings" panose="05000000000000000000" pitchFamily="2" charset="2"/>
              <a:buChar char="Ø"/>
            </a:pPr>
            <a:r>
              <a:rPr lang="en-US" altLang="en-US" sz="3600" b="1" dirty="0">
                <a:solidFill>
                  <a:srgbClr val="FFFF00"/>
                </a:solidFill>
              </a:rPr>
              <a:t>Iterative such that the person can cycle between the pathway, contingent upon information gathered, increased desperation and monitoring.</a:t>
            </a:r>
          </a:p>
          <a:p>
            <a:pPr>
              <a:buFont typeface="Wingdings" panose="05000000000000000000" pitchFamily="2" charset="2"/>
              <a:buChar char="Ø"/>
            </a:pPr>
            <a:endParaRPr lang="en-US" altLang="en-US" sz="3600" b="1" dirty="0">
              <a:solidFill>
                <a:srgbClr val="FFFF00"/>
              </a:solidFill>
            </a:endParaRPr>
          </a:p>
          <a:p>
            <a:pPr>
              <a:buFont typeface="Wingdings" panose="05000000000000000000" pitchFamily="2" charset="2"/>
              <a:buChar char="Ø"/>
            </a:pPr>
            <a:endParaRPr lang="en-US" altLang="en-US" sz="3600" b="1" dirty="0">
              <a:solidFill>
                <a:srgbClr val="FFFF00"/>
              </a:solidFill>
            </a:endParaRPr>
          </a:p>
          <a:p>
            <a:pPr>
              <a:buFont typeface="Wingdings" panose="05000000000000000000" pitchFamily="2" charset="2"/>
              <a:buChar char="Ø"/>
            </a:pPr>
            <a:endParaRPr lang="en-US" altLang="en-US" sz="3600" b="1" dirty="0">
              <a:solidFill>
                <a:srgbClr val="FFFF00"/>
              </a:solidFill>
            </a:endParaRPr>
          </a:p>
          <a:p>
            <a:pPr>
              <a:buFont typeface="Wingdings" panose="05000000000000000000" pitchFamily="2" charset="2"/>
              <a:buChar char="Ø"/>
            </a:pPr>
            <a:endParaRPr lang="en-US" sz="3600"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3965149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latin typeface="+mn-lt"/>
              </a:rPr>
              <a:t>Threat Assessment Model</a:t>
            </a:r>
          </a:p>
        </p:txBody>
      </p:sp>
      <p:sp>
        <p:nvSpPr>
          <p:cNvPr id="3" name="Content Placeholder 2"/>
          <p:cNvSpPr>
            <a:spLocks noGrp="1"/>
          </p:cNvSpPr>
          <p:nvPr>
            <p:ph idx="1"/>
          </p:nvPr>
        </p:nvSpPr>
        <p:spPr/>
        <p:txBody>
          <a:bodyPr/>
          <a:lstStyle/>
          <a:p>
            <a:r>
              <a:rPr lang="en-US" sz="3600" b="1" dirty="0">
                <a:solidFill>
                  <a:srgbClr val="FFFF00"/>
                </a:solidFill>
                <a:latin typeface="+mn-lt"/>
              </a:rPr>
              <a:t>De-emphasizes:</a:t>
            </a:r>
          </a:p>
          <a:p>
            <a:pPr lvl="1"/>
            <a:r>
              <a:rPr lang="en-US" sz="3600" b="1" dirty="0">
                <a:solidFill>
                  <a:srgbClr val="FFFF00"/>
                </a:solidFill>
                <a:latin typeface="+mn-lt"/>
              </a:rPr>
              <a:t>Psychiatric Diagnoses</a:t>
            </a:r>
          </a:p>
          <a:p>
            <a:pPr lvl="1"/>
            <a:r>
              <a:rPr lang="en-US" sz="3600" b="1" dirty="0">
                <a:solidFill>
                  <a:srgbClr val="FFFF00"/>
                </a:solidFill>
                <a:latin typeface="+mn-lt"/>
              </a:rPr>
              <a:t>Static variables</a:t>
            </a:r>
          </a:p>
          <a:p>
            <a:pPr lvl="1"/>
            <a:r>
              <a:rPr lang="en-US" sz="3600" b="1" dirty="0">
                <a:solidFill>
                  <a:srgbClr val="FFFF00"/>
                </a:solidFill>
                <a:latin typeface="+mn-lt"/>
              </a:rPr>
              <a:t>Communicated threats</a:t>
            </a:r>
          </a:p>
        </p:txBody>
      </p:sp>
      <p:sp>
        <p:nvSpPr>
          <p:cNvPr id="5" name="Footer Placeholder 4"/>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1372607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FFFF00"/>
                </a:solidFill>
              </a:rPr>
              <a:t>Implication for Threat Assessment,</a:t>
            </a:r>
            <a:br>
              <a:rPr lang="en-US" sz="2800" b="1" dirty="0">
                <a:solidFill>
                  <a:srgbClr val="FFFF00"/>
                </a:solidFill>
              </a:rPr>
            </a:br>
            <a:r>
              <a:rPr lang="en-US" sz="2800" b="1" dirty="0">
                <a:solidFill>
                  <a:srgbClr val="FFFF00"/>
                </a:solidFill>
              </a:rPr>
              <a:t>(Vossekuil, Fein and Berglund, 2015)</a:t>
            </a:r>
          </a:p>
        </p:txBody>
      </p:sp>
      <p:sp>
        <p:nvSpPr>
          <p:cNvPr id="3" name="Content Placeholder 2"/>
          <p:cNvSpPr>
            <a:spLocks noGrp="1"/>
          </p:cNvSpPr>
          <p:nvPr>
            <p:ph idx="1"/>
          </p:nvPr>
        </p:nvSpPr>
        <p:spPr/>
        <p:txBody>
          <a:bodyPr/>
          <a:lstStyle/>
          <a:p>
            <a:pPr marL="514350" indent="-514350">
              <a:buFont typeface="+mj-lt"/>
              <a:buAutoNum type="arabicPeriod"/>
            </a:pPr>
            <a:r>
              <a:rPr lang="en-US" sz="2800" b="1" dirty="0">
                <a:solidFill>
                  <a:srgbClr val="FF0000"/>
                </a:solidFill>
              </a:rPr>
              <a:t>Targeted violence </a:t>
            </a:r>
            <a:r>
              <a:rPr lang="en-US" sz="2800" b="1" dirty="0">
                <a:solidFill>
                  <a:srgbClr val="FFFF00"/>
                </a:solidFill>
              </a:rPr>
              <a:t>is the end result of an understandable, and often time discernible, process of thinking and behavior.</a:t>
            </a:r>
          </a:p>
          <a:p>
            <a:pPr marL="514350" indent="-514350">
              <a:buFont typeface="+mj-lt"/>
              <a:buAutoNum type="arabicPeriod"/>
            </a:pPr>
            <a:r>
              <a:rPr lang="en-US" sz="2800" b="1" dirty="0">
                <a:solidFill>
                  <a:srgbClr val="FF0000"/>
                </a:solidFill>
              </a:rPr>
              <a:t>Targeted violence </a:t>
            </a:r>
            <a:r>
              <a:rPr lang="en-US" sz="2800" b="1" dirty="0">
                <a:solidFill>
                  <a:srgbClr val="FFFF00"/>
                </a:solidFill>
              </a:rPr>
              <a:t>stems from an interaction among the individual, the situation, the setting, and the target.</a:t>
            </a:r>
          </a:p>
          <a:p>
            <a:pPr marL="514350" indent="-514350">
              <a:buFont typeface="+mj-lt"/>
              <a:buAutoNum type="arabicPeriod"/>
            </a:pPr>
            <a:r>
              <a:rPr lang="en-US" sz="2800" b="1" dirty="0">
                <a:solidFill>
                  <a:srgbClr val="FFFF00"/>
                </a:solidFill>
              </a:rPr>
              <a:t>An investigative, skeptical, inquisitive mind-set is critical to successful threat assessment.</a:t>
            </a:r>
          </a:p>
          <a:p>
            <a:pPr marL="514350" indent="-514350">
              <a:buFont typeface="+mj-lt"/>
              <a:buAutoNum type="arabicPeriod"/>
            </a:pPr>
            <a:endParaRPr lang="en-US" sz="28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1300497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FFFF00"/>
                </a:solidFill>
              </a:rPr>
              <a:t>Implication for Threat Assessment,</a:t>
            </a:r>
            <a:br>
              <a:rPr lang="en-US" sz="2800" b="1" dirty="0">
                <a:solidFill>
                  <a:srgbClr val="FFFF00"/>
                </a:solidFill>
              </a:rPr>
            </a:br>
            <a:r>
              <a:rPr lang="en-US" sz="2800" b="1" dirty="0">
                <a:solidFill>
                  <a:srgbClr val="FFFF00"/>
                </a:solidFill>
              </a:rPr>
              <a:t>(Vossekuil, Fein and Berglund, 2015)</a:t>
            </a:r>
          </a:p>
        </p:txBody>
      </p:sp>
      <p:sp>
        <p:nvSpPr>
          <p:cNvPr id="3" name="Content Placeholder 2"/>
          <p:cNvSpPr>
            <a:spLocks noGrp="1"/>
          </p:cNvSpPr>
          <p:nvPr>
            <p:ph idx="1"/>
          </p:nvPr>
        </p:nvSpPr>
        <p:spPr/>
        <p:txBody>
          <a:bodyPr/>
          <a:lstStyle/>
          <a:p>
            <a:pPr marL="514350" indent="-514350">
              <a:buFont typeface="+mj-lt"/>
              <a:buAutoNum type="arabicPeriod" startAt="4"/>
            </a:pPr>
            <a:r>
              <a:rPr lang="en-US" sz="2400" b="1" dirty="0">
                <a:solidFill>
                  <a:srgbClr val="FFFF00"/>
                </a:solidFill>
              </a:rPr>
              <a:t>Effective threat assessment is based on </a:t>
            </a:r>
            <a:r>
              <a:rPr lang="en-US" sz="2400" b="1" dirty="0">
                <a:solidFill>
                  <a:srgbClr val="FF0000"/>
                </a:solidFill>
              </a:rPr>
              <a:t>facts</a:t>
            </a:r>
            <a:r>
              <a:rPr lang="en-US" sz="2400" b="1" dirty="0">
                <a:solidFill>
                  <a:srgbClr val="FFFF00"/>
                </a:solidFill>
              </a:rPr>
              <a:t> rather than on characteristics or “traits.”</a:t>
            </a:r>
          </a:p>
          <a:p>
            <a:pPr marL="514350" indent="-514350">
              <a:buFont typeface="+mj-lt"/>
              <a:buAutoNum type="arabicPeriod" startAt="4"/>
            </a:pPr>
            <a:r>
              <a:rPr lang="en-US" sz="2400" b="1" dirty="0">
                <a:solidFill>
                  <a:srgbClr val="FFFF00"/>
                </a:solidFill>
              </a:rPr>
              <a:t>An integrated systems approach should guide threat assessment inquires and investigations</a:t>
            </a:r>
          </a:p>
          <a:p>
            <a:pPr marL="514350" indent="-514350">
              <a:buFont typeface="+mj-lt"/>
              <a:buAutoNum type="arabicPeriod" startAt="4"/>
            </a:pPr>
            <a:r>
              <a:rPr lang="en-US" sz="2400" b="1" dirty="0">
                <a:solidFill>
                  <a:srgbClr val="FFFF00"/>
                </a:solidFill>
              </a:rPr>
              <a:t>The central question in a threat assessment investigation or inquiry is whether her person of interest poses a threat, not whether the person of interest made a threat. </a:t>
            </a:r>
          </a:p>
          <a:p>
            <a:pPr marL="514350" indent="-514350">
              <a:buFont typeface="+mj-lt"/>
              <a:buAutoNum type="arabicPeriod" startAt="4"/>
            </a:pPr>
            <a:endParaRPr lang="en-US" sz="24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24865139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525" y="2057400"/>
            <a:ext cx="9258300" cy="1143000"/>
          </a:xfrm>
        </p:spPr>
        <p:txBody>
          <a:bodyPr/>
          <a:lstStyle/>
          <a:p>
            <a:pPr>
              <a:defRPr/>
            </a:pPr>
            <a:r>
              <a:rPr lang="en-US" b="1" dirty="0">
                <a:solidFill>
                  <a:srgbClr val="FFFF00"/>
                </a:solidFill>
                <a:latin typeface="+mn-lt"/>
              </a:rPr>
              <a:t>Dynamic Factors for </a:t>
            </a:r>
            <a:br>
              <a:rPr lang="en-US" b="1" dirty="0">
                <a:solidFill>
                  <a:srgbClr val="FFFF00"/>
                </a:solidFill>
                <a:latin typeface="+mn-lt"/>
              </a:rPr>
            </a:br>
            <a:r>
              <a:rPr lang="en-US" b="1" dirty="0">
                <a:solidFill>
                  <a:srgbClr val="FFFF00"/>
                </a:solidFill>
                <a:latin typeface="+mn-lt"/>
              </a:rPr>
              <a:t>Targeted Violence</a:t>
            </a:r>
          </a:p>
        </p:txBody>
      </p:sp>
      <p:sp>
        <p:nvSpPr>
          <p:cNvPr id="4" name="Footer Placeholder 3"/>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14396506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14350" y="457200"/>
            <a:ext cx="9258300" cy="1143000"/>
          </a:xfrm>
        </p:spPr>
        <p:txBody>
          <a:bodyPr/>
          <a:lstStyle/>
          <a:p>
            <a:pPr eaLnBrk="1" hangingPunct="1">
              <a:defRPr/>
            </a:pPr>
            <a:r>
              <a:rPr lang="en-US" sz="2400" b="1" dirty="0">
                <a:solidFill>
                  <a:srgbClr val="FFFF00"/>
                </a:solidFill>
                <a:latin typeface="+mn-lt"/>
              </a:rPr>
              <a:t>Warning Behaviors (Meloy, Hoffmann, Guldimann &amp; James, </a:t>
            </a:r>
            <a:br>
              <a:rPr lang="en-US" sz="2400" b="1" dirty="0">
                <a:solidFill>
                  <a:srgbClr val="FFFF00"/>
                </a:solidFill>
                <a:latin typeface="+mn-lt"/>
              </a:rPr>
            </a:br>
            <a:r>
              <a:rPr lang="en-US" sz="2400" b="1" u="sng" dirty="0">
                <a:solidFill>
                  <a:srgbClr val="FFFF00"/>
                </a:solidFill>
                <a:latin typeface="+mn-lt"/>
              </a:rPr>
              <a:t>BS&amp;L</a:t>
            </a:r>
            <a:r>
              <a:rPr lang="en-US" sz="2400" b="1" dirty="0">
                <a:solidFill>
                  <a:srgbClr val="FFFF00"/>
                </a:solidFill>
                <a:latin typeface="+mn-lt"/>
              </a:rPr>
              <a:t>, 2012; 30:256-279</a:t>
            </a:r>
          </a:p>
        </p:txBody>
      </p:sp>
      <p:sp>
        <p:nvSpPr>
          <p:cNvPr id="36867" name="Rectangle 3"/>
          <p:cNvSpPr>
            <a:spLocks noGrp="1" noChangeArrowheads="1"/>
          </p:cNvSpPr>
          <p:nvPr>
            <p:ph type="body" idx="1"/>
          </p:nvPr>
        </p:nvSpPr>
        <p:spPr>
          <a:xfrm>
            <a:off x="2095500" y="1759373"/>
            <a:ext cx="9258300" cy="4495800"/>
          </a:xfrm>
        </p:spPr>
        <p:txBody>
          <a:bodyPr/>
          <a:lstStyle/>
          <a:p>
            <a:pPr marL="514350" indent="-514350" eaLnBrk="1" hangingPunct="1">
              <a:lnSpc>
                <a:spcPct val="90000"/>
              </a:lnSpc>
              <a:buFont typeface="+mj-lt"/>
              <a:buAutoNum type="arabicPeriod"/>
            </a:pPr>
            <a:r>
              <a:rPr lang="en-US" altLang="en-US" b="1" dirty="0">
                <a:solidFill>
                  <a:srgbClr val="FFFF00"/>
                </a:solidFill>
                <a:latin typeface="+mn-lt"/>
              </a:rPr>
              <a:t>Pathway </a:t>
            </a:r>
          </a:p>
          <a:p>
            <a:pPr marL="514350" indent="-514350" eaLnBrk="1" hangingPunct="1">
              <a:lnSpc>
                <a:spcPct val="90000"/>
              </a:lnSpc>
              <a:buFont typeface="+mj-lt"/>
              <a:buAutoNum type="arabicPeriod"/>
            </a:pPr>
            <a:r>
              <a:rPr lang="en-US" altLang="en-US" b="1" dirty="0">
                <a:solidFill>
                  <a:srgbClr val="FFFF00"/>
                </a:solidFill>
                <a:latin typeface="+mn-lt"/>
              </a:rPr>
              <a:t>Fixation</a:t>
            </a:r>
          </a:p>
          <a:p>
            <a:pPr marL="514350" indent="-514350" eaLnBrk="1" hangingPunct="1">
              <a:lnSpc>
                <a:spcPct val="90000"/>
              </a:lnSpc>
              <a:buFont typeface="+mj-lt"/>
              <a:buAutoNum type="arabicPeriod"/>
            </a:pPr>
            <a:r>
              <a:rPr lang="en-US" altLang="en-US" b="1" dirty="0">
                <a:solidFill>
                  <a:srgbClr val="FFFF00"/>
                </a:solidFill>
                <a:latin typeface="+mn-lt"/>
              </a:rPr>
              <a:t>Identification</a:t>
            </a:r>
          </a:p>
          <a:p>
            <a:pPr marL="514350" indent="-514350" eaLnBrk="1" hangingPunct="1">
              <a:lnSpc>
                <a:spcPct val="90000"/>
              </a:lnSpc>
              <a:buFont typeface="+mj-lt"/>
              <a:buAutoNum type="arabicPeriod"/>
            </a:pPr>
            <a:r>
              <a:rPr lang="en-US" altLang="en-US" b="1" dirty="0">
                <a:solidFill>
                  <a:srgbClr val="FFFF00"/>
                </a:solidFill>
                <a:latin typeface="+mn-lt"/>
              </a:rPr>
              <a:t>Novel aggression</a:t>
            </a:r>
          </a:p>
          <a:p>
            <a:pPr marL="514350" indent="-514350" eaLnBrk="1" hangingPunct="1">
              <a:lnSpc>
                <a:spcPct val="90000"/>
              </a:lnSpc>
              <a:buFont typeface="+mj-lt"/>
              <a:buAutoNum type="arabicPeriod"/>
            </a:pPr>
            <a:r>
              <a:rPr lang="en-US" altLang="en-US" b="1" dirty="0">
                <a:solidFill>
                  <a:srgbClr val="FFFF00"/>
                </a:solidFill>
                <a:latin typeface="+mn-lt"/>
              </a:rPr>
              <a:t>Energy burst</a:t>
            </a:r>
          </a:p>
          <a:p>
            <a:pPr marL="514350" indent="-514350" eaLnBrk="1" hangingPunct="1">
              <a:lnSpc>
                <a:spcPct val="90000"/>
              </a:lnSpc>
              <a:buFont typeface="+mj-lt"/>
              <a:buAutoNum type="arabicPeriod"/>
            </a:pPr>
            <a:r>
              <a:rPr lang="en-US" altLang="en-US" b="1" dirty="0">
                <a:solidFill>
                  <a:srgbClr val="FFFF00"/>
                </a:solidFill>
                <a:latin typeface="+mn-lt"/>
              </a:rPr>
              <a:t>Leakage</a:t>
            </a:r>
          </a:p>
          <a:p>
            <a:pPr marL="514350" indent="-514350" eaLnBrk="1" hangingPunct="1">
              <a:lnSpc>
                <a:spcPct val="90000"/>
              </a:lnSpc>
              <a:buFont typeface="+mj-lt"/>
              <a:buAutoNum type="arabicPeriod"/>
            </a:pPr>
            <a:r>
              <a:rPr lang="en-US" altLang="en-US" b="1" dirty="0">
                <a:solidFill>
                  <a:srgbClr val="FFFF00"/>
                </a:solidFill>
                <a:latin typeface="+mn-lt"/>
              </a:rPr>
              <a:t>Directly communicated threat</a:t>
            </a:r>
          </a:p>
          <a:p>
            <a:pPr marL="514350" indent="-514350" eaLnBrk="1" hangingPunct="1">
              <a:lnSpc>
                <a:spcPct val="90000"/>
              </a:lnSpc>
              <a:buFont typeface="+mj-lt"/>
              <a:buAutoNum type="arabicPeriod"/>
            </a:pPr>
            <a:r>
              <a:rPr lang="en-US" altLang="en-US" b="1" dirty="0">
                <a:solidFill>
                  <a:srgbClr val="FFFF00"/>
                </a:solidFill>
                <a:latin typeface="+mn-lt"/>
              </a:rPr>
              <a:t>Last resort behavior</a:t>
            </a:r>
          </a:p>
          <a:p>
            <a:pPr marL="514350" indent="-514350" eaLnBrk="1" hangingPunct="1">
              <a:lnSpc>
                <a:spcPct val="90000"/>
              </a:lnSpc>
              <a:buFont typeface="+mj-lt"/>
              <a:buAutoNum type="arabicPeriod"/>
            </a:pPr>
            <a:endParaRPr lang="en-US" altLang="en-US"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23624222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en-US" b="1" dirty="0">
                <a:solidFill>
                  <a:srgbClr val="FFFF00"/>
                </a:solidFill>
                <a:latin typeface="+mn-lt"/>
              </a:rPr>
              <a:t>Warning Behaviors</a:t>
            </a:r>
          </a:p>
        </p:txBody>
      </p:sp>
      <p:sp>
        <p:nvSpPr>
          <p:cNvPr id="37891" name="Rectangle 3"/>
          <p:cNvSpPr>
            <a:spLocks noGrp="1" noChangeArrowheads="1"/>
          </p:cNvSpPr>
          <p:nvPr>
            <p:ph type="body" idx="1"/>
          </p:nvPr>
        </p:nvSpPr>
        <p:spPr>
          <a:xfrm>
            <a:off x="514350" y="1752600"/>
            <a:ext cx="9258300" cy="4495800"/>
          </a:xfrm>
        </p:spPr>
        <p:txBody>
          <a:bodyPr/>
          <a:lstStyle/>
          <a:p>
            <a:pPr eaLnBrk="1" hangingPunct="1"/>
            <a:r>
              <a:rPr lang="en-US" altLang="en-US" b="1" dirty="0">
                <a:solidFill>
                  <a:srgbClr val="FFFF00"/>
                </a:solidFill>
                <a:latin typeface="+mn-lt"/>
              </a:rPr>
              <a:t>They are </a:t>
            </a:r>
            <a:r>
              <a:rPr lang="en-US" altLang="en-US" b="1" i="1" dirty="0">
                <a:solidFill>
                  <a:srgbClr val="FFFF00"/>
                </a:solidFill>
                <a:latin typeface="+mn-lt"/>
              </a:rPr>
              <a:t>accelerants</a:t>
            </a:r>
            <a:r>
              <a:rPr lang="en-US" altLang="en-US" b="1" dirty="0">
                <a:solidFill>
                  <a:srgbClr val="FFFF00"/>
                </a:solidFill>
                <a:latin typeface="+mn-lt"/>
              </a:rPr>
              <a:t>—focus on accelerating change</a:t>
            </a:r>
          </a:p>
          <a:p>
            <a:pPr eaLnBrk="1" hangingPunct="1"/>
            <a:r>
              <a:rPr lang="en-US" altLang="en-US" b="1" dirty="0">
                <a:solidFill>
                  <a:srgbClr val="FFFF00"/>
                </a:solidFill>
                <a:latin typeface="+mn-lt"/>
              </a:rPr>
              <a:t>Patterns of behavior rather than individual risk factors: </a:t>
            </a:r>
            <a:r>
              <a:rPr lang="en-US" altLang="en-US" b="1" i="1" dirty="0">
                <a:solidFill>
                  <a:srgbClr val="FFFF00"/>
                </a:solidFill>
                <a:latin typeface="+mn-lt"/>
              </a:rPr>
              <a:t>pattern analysis</a:t>
            </a:r>
          </a:p>
          <a:p>
            <a:pPr eaLnBrk="1" hangingPunct="1"/>
            <a:r>
              <a:rPr lang="en-US" altLang="en-US" b="1" dirty="0">
                <a:solidFill>
                  <a:srgbClr val="FFFF00"/>
                </a:solidFill>
                <a:latin typeface="+mn-lt"/>
              </a:rPr>
              <a:t>Appear to correlate with targeted violence, but do they predict?</a:t>
            </a:r>
          </a:p>
        </p:txBody>
      </p:sp>
      <p:sp>
        <p:nvSpPr>
          <p:cNvPr id="3" name="Footer Placeholder 2"/>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4962888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en-US" b="1" u="sng" dirty="0">
                <a:solidFill>
                  <a:srgbClr val="FFFF00"/>
                </a:solidFill>
                <a:effectLst/>
                <a:latin typeface="+mn-lt"/>
              </a:rPr>
              <a:t>Pathway</a:t>
            </a:r>
            <a:r>
              <a:rPr lang="en-US" b="1" dirty="0">
                <a:solidFill>
                  <a:srgbClr val="FFFF00"/>
                </a:solidFill>
                <a:effectLst/>
                <a:latin typeface="+mn-lt"/>
              </a:rPr>
              <a:t> warning behavior</a:t>
            </a:r>
            <a:r>
              <a:rPr lang="en-US" b="1" dirty="0">
                <a:solidFill>
                  <a:srgbClr val="FFFF00"/>
                </a:solidFill>
                <a:latin typeface="+mn-lt"/>
              </a:rPr>
              <a:t> </a:t>
            </a:r>
          </a:p>
        </p:txBody>
      </p:sp>
      <p:sp>
        <p:nvSpPr>
          <p:cNvPr id="41987" name="Rectangle 3"/>
          <p:cNvSpPr>
            <a:spLocks noGrp="1" noChangeArrowheads="1"/>
          </p:cNvSpPr>
          <p:nvPr>
            <p:ph type="body" idx="1"/>
          </p:nvPr>
        </p:nvSpPr>
        <p:spPr>
          <a:xfrm>
            <a:off x="600075" y="2057400"/>
            <a:ext cx="9258300" cy="4495800"/>
          </a:xfrm>
        </p:spPr>
        <p:txBody>
          <a:bodyPr/>
          <a:lstStyle/>
          <a:p>
            <a:pPr eaLnBrk="1" hangingPunct="1">
              <a:buFontTx/>
              <a:buNone/>
            </a:pPr>
            <a:r>
              <a:rPr lang="en-US" altLang="en-US" b="1" dirty="0">
                <a:solidFill>
                  <a:srgbClr val="FFFF00"/>
                </a:solidFill>
                <a:latin typeface="+mn-lt"/>
              </a:rPr>
              <a:t>	Any behavior that is part of research, planning, preparation, or implementation of an attack (Fein &amp; Vossekuil, 1998, 1999; Calhoun &amp; Weston, 2003)</a:t>
            </a:r>
          </a:p>
          <a:p>
            <a:pPr eaLnBrk="1" hangingPunct="1">
              <a:buFontTx/>
              <a:buNone/>
            </a:pPr>
            <a:endParaRPr lang="en-US" altLang="en-US" b="1" dirty="0">
              <a:solidFill>
                <a:srgbClr val="FFFF00"/>
              </a:solidFill>
              <a:latin typeface="+mn-lt"/>
            </a:endParaRPr>
          </a:p>
          <a:p>
            <a:pPr eaLnBrk="1" hangingPunct="1"/>
            <a:endParaRPr lang="en-US" altLang="en-US" b="1" dirty="0">
              <a:solidFill>
                <a:srgbClr val="FFFF00"/>
              </a:solidFill>
              <a:latin typeface="+mn-lt"/>
            </a:endParaRPr>
          </a:p>
          <a:p>
            <a:pPr eaLnBrk="1" hangingPunct="1"/>
            <a:endParaRPr lang="en-US" altLang="en-US" sz="2800" b="1" dirty="0">
              <a:solidFill>
                <a:srgbClr val="FFFF00"/>
              </a:solidFill>
              <a:latin typeface="+mn-lt"/>
            </a:endParaRPr>
          </a:p>
          <a:p>
            <a:pPr eaLnBrk="1" hangingPunct="1"/>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20831964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342900" y="254794"/>
            <a:ext cx="10972800" cy="733425"/>
          </a:xfrm>
        </p:spPr>
        <p:txBody>
          <a:bodyPr/>
          <a:lstStyle/>
          <a:p>
            <a:pPr>
              <a:defRPr/>
            </a:pPr>
            <a:r>
              <a:rPr lang="en-US" sz="2800" dirty="0">
                <a:solidFill>
                  <a:srgbClr val="FFFF00"/>
                </a:solidFill>
                <a:latin typeface="+mn-lt"/>
              </a:rPr>
              <a:t>Pathway to Targeted or Intended Violence</a:t>
            </a:r>
          </a:p>
        </p:txBody>
      </p:sp>
      <p:sp>
        <p:nvSpPr>
          <p:cNvPr id="43011" name="Arc 3"/>
          <p:cNvSpPr>
            <a:spLocks/>
          </p:cNvSpPr>
          <p:nvPr/>
        </p:nvSpPr>
        <p:spPr bwMode="auto">
          <a:xfrm flipV="1">
            <a:off x="7800975" y="1562100"/>
            <a:ext cx="1200150" cy="9144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715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43012" name="Arc 4"/>
          <p:cNvSpPr>
            <a:spLocks/>
          </p:cNvSpPr>
          <p:nvPr/>
        </p:nvSpPr>
        <p:spPr bwMode="auto">
          <a:xfrm flipV="1">
            <a:off x="6600825" y="2476500"/>
            <a:ext cx="1200150" cy="9144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43013" name="Arc 5"/>
          <p:cNvSpPr>
            <a:spLocks/>
          </p:cNvSpPr>
          <p:nvPr/>
        </p:nvSpPr>
        <p:spPr bwMode="auto">
          <a:xfrm flipV="1">
            <a:off x="5400675" y="3390900"/>
            <a:ext cx="1200150" cy="9144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43014" name="Arc 6"/>
          <p:cNvSpPr>
            <a:spLocks/>
          </p:cNvSpPr>
          <p:nvPr/>
        </p:nvSpPr>
        <p:spPr bwMode="auto">
          <a:xfrm flipV="1">
            <a:off x="4200525" y="4305300"/>
            <a:ext cx="1200150" cy="9144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43015" name="Arc 7"/>
          <p:cNvSpPr>
            <a:spLocks/>
          </p:cNvSpPr>
          <p:nvPr/>
        </p:nvSpPr>
        <p:spPr bwMode="auto">
          <a:xfrm flipV="1">
            <a:off x="3000375" y="5219700"/>
            <a:ext cx="1200150" cy="9144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43016" name="Line 8"/>
          <p:cNvSpPr>
            <a:spLocks noChangeShapeType="1"/>
          </p:cNvSpPr>
          <p:nvPr/>
        </p:nvSpPr>
        <p:spPr bwMode="auto">
          <a:xfrm flipV="1">
            <a:off x="5143500" y="2400300"/>
            <a:ext cx="4714875" cy="3581400"/>
          </a:xfrm>
          <a:prstGeom prst="line">
            <a:avLst/>
          </a:prstGeom>
          <a:noFill/>
          <a:ln w="44450">
            <a:solidFill>
              <a:schemeClr val="tx1"/>
            </a:solidFill>
            <a:round/>
            <a:headEnd type="none" w="lg" len="lg"/>
            <a:tailEnd type="triangle" w="lg" len="lg"/>
          </a:ln>
          <a:extLst>
            <a:ext uri="{909E8E84-426E-40DD-AFC4-6F175D3DCCD1}">
              <a14:hiddenFill xmlns:a14="http://schemas.microsoft.com/office/drawing/2010/main">
                <a:noFill/>
              </a14:hiddenFill>
            </a:ext>
          </a:extLst>
        </p:spPr>
        <p:txBody>
          <a:bodyPr/>
          <a:lstStyle/>
          <a:p>
            <a:endParaRPr lang="en-US" dirty="0"/>
          </a:p>
        </p:txBody>
      </p:sp>
      <p:sp>
        <p:nvSpPr>
          <p:cNvPr id="43017" name="Text Box 9"/>
          <p:cNvSpPr txBox="1">
            <a:spLocks noChangeArrowheads="1"/>
          </p:cNvSpPr>
          <p:nvPr/>
        </p:nvSpPr>
        <p:spPr bwMode="auto">
          <a:xfrm>
            <a:off x="857250" y="1257301"/>
            <a:ext cx="42862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endParaRPr lang="de-DE" altLang="en-US" sz="2800">
              <a:latin typeface="Times" pitchFamily="18" charset="0"/>
              <a:ea typeface="ＭＳ Ｐゴシック" pitchFamily="34" charset="-128"/>
            </a:endParaRPr>
          </a:p>
        </p:txBody>
      </p:sp>
      <p:sp>
        <p:nvSpPr>
          <p:cNvPr id="43018" name="Text Box 10"/>
          <p:cNvSpPr txBox="1">
            <a:spLocks noChangeArrowheads="1"/>
          </p:cNvSpPr>
          <p:nvPr/>
        </p:nvSpPr>
        <p:spPr bwMode="auto">
          <a:xfrm rot="-2527173">
            <a:off x="6756202" y="4257675"/>
            <a:ext cx="265747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latin typeface="Times" pitchFamily="18" charset="0"/>
                <a:ea typeface="ＭＳ Ｐゴシック" pitchFamily="34" charset="-128"/>
              </a:rPr>
              <a:t>De-Escalation</a:t>
            </a:r>
          </a:p>
        </p:txBody>
      </p:sp>
      <p:sp>
        <p:nvSpPr>
          <p:cNvPr id="43019" name="Line 11"/>
          <p:cNvSpPr>
            <a:spLocks noChangeShapeType="1"/>
          </p:cNvSpPr>
          <p:nvPr/>
        </p:nvSpPr>
        <p:spPr bwMode="auto">
          <a:xfrm flipV="1">
            <a:off x="5400675" y="2781300"/>
            <a:ext cx="4457700" cy="3429000"/>
          </a:xfrm>
          <a:prstGeom prst="line">
            <a:avLst/>
          </a:prstGeom>
          <a:noFill/>
          <a:ln w="44450">
            <a:solidFill>
              <a:schemeClr val="tx1"/>
            </a:solidFill>
            <a:round/>
            <a:headEnd type="triangle" w="lg" len="lg"/>
            <a:tailEnd type="none" w="lg" len="lg"/>
          </a:ln>
          <a:extLst>
            <a:ext uri="{909E8E84-426E-40DD-AFC4-6F175D3DCCD1}">
              <a14:hiddenFill xmlns:a14="http://schemas.microsoft.com/office/drawing/2010/main">
                <a:noFill/>
              </a14:hiddenFill>
            </a:ext>
          </a:extLst>
        </p:spPr>
        <p:txBody>
          <a:bodyPr/>
          <a:lstStyle/>
          <a:p>
            <a:endParaRPr lang="en-US" dirty="0"/>
          </a:p>
        </p:txBody>
      </p:sp>
      <p:sp>
        <p:nvSpPr>
          <p:cNvPr id="43020" name="Text Box 12"/>
          <p:cNvSpPr txBox="1">
            <a:spLocks noChangeArrowheads="1"/>
          </p:cNvSpPr>
          <p:nvPr/>
        </p:nvSpPr>
        <p:spPr bwMode="auto">
          <a:xfrm rot="-2445176">
            <a:off x="6000750" y="3238500"/>
            <a:ext cx="402907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latin typeface="Times" pitchFamily="18" charset="0"/>
                <a:ea typeface="ＭＳ Ｐゴシック" pitchFamily="34" charset="-128"/>
              </a:rPr>
              <a:t>Escalation</a:t>
            </a:r>
          </a:p>
        </p:txBody>
      </p:sp>
      <p:sp>
        <p:nvSpPr>
          <p:cNvPr id="43021" name="Text Box 13"/>
          <p:cNvSpPr txBox="1">
            <a:spLocks noChangeArrowheads="1"/>
          </p:cNvSpPr>
          <p:nvPr/>
        </p:nvSpPr>
        <p:spPr bwMode="auto">
          <a:xfrm>
            <a:off x="600075" y="5905500"/>
            <a:ext cx="291465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00FF00"/>
                </a:solidFill>
                <a:latin typeface="Times" pitchFamily="18" charset="0"/>
                <a:ea typeface="ＭＳ Ｐゴシック" pitchFamily="34" charset="-128"/>
              </a:rPr>
              <a:t>The “Grievance”</a:t>
            </a:r>
          </a:p>
        </p:txBody>
      </p:sp>
      <p:sp>
        <p:nvSpPr>
          <p:cNvPr id="43022" name="Text Box 14"/>
          <p:cNvSpPr txBox="1">
            <a:spLocks noChangeArrowheads="1"/>
          </p:cNvSpPr>
          <p:nvPr/>
        </p:nvSpPr>
        <p:spPr bwMode="auto">
          <a:xfrm>
            <a:off x="1714500" y="5021264"/>
            <a:ext cx="3000375"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FFFF00"/>
                </a:solidFill>
                <a:latin typeface="Times" pitchFamily="18" charset="0"/>
                <a:ea typeface="ＭＳ Ｐゴシック" pitchFamily="34" charset="-128"/>
              </a:rPr>
              <a:t>Violent Ideation</a:t>
            </a:r>
          </a:p>
        </p:txBody>
      </p:sp>
      <p:sp>
        <p:nvSpPr>
          <p:cNvPr id="43023" name="Text Box 15"/>
          <p:cNvSpPr txBox="1">
            <a:spLocks noChangeArrowheads="1"/>
          </p:cNvSpPr>
          <p:nvPr/>
        </p:nvSpPr>
        <p:spPr bwMode="auto">
          <a:xfrm>
            <a:off x="771525" y="4059239"/>
            <a:ext cx="4902399"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FFFF00"/>
                </a:solidFill>
                <a:latin typeface="Times" pitchFamily="18" charset="0"/>
                <a:ea typeface="ＭＳ Ｐゴシック" pitchFamily="34" charset="-128"/>
              </a:rPr>
              <a:t>Research &amp; Planning the Attack</a:t>
            </a:r>
          </a:p>
        </p:txBody>
      </p:sp>
      <p:sp>
        <p:nvSpPr>
          <p:cNvPr id="43024" name="Text Box 16"/>
          <p:cNvSpPr txBox="1">
            <a:spLocks noChangeArrowheads="1"/>
          </p:cNvSpPr>
          <p:nvPr/>
        </p:nvSpPr>
        <p:spPr bwMode="auto">
          <a:xfrm>
            <a:off x="3128725" y="3094037"/>
            <a:ext cx="48863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FF9900"/>
                </a:solidFill>
                <a:latin typeface="Times" pitchFamily="18" charset="0"/>
                <a:ea typeface="ＭＳ Ｐゴシック" pitchFamily="34" charset="-128"/>
              </a:rPr>
              <a:t>Pre-attack Preparation</a:t>
            </a:r>
          </a:p>
        </p:txBody>
      </p:sp>
      <p:sp>
        <p:nvSpPr>
          <p:cNvPr id="43025" name="Text Box 17"/>
          <p:cNvSpPr txBox="1">
            <a:spLocks noChangeArrowheads="1"/>
          </p:cNvSpPr>
          <p:nvPr/>
        </p:nvSpPr>
        <p:spPr bwMode="auto">
          <a:xfrm>
            <a:off x="4714875" y="2209800"/>
            <a:ext cx="31718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FF9900"/>
                </a:solidFill>
                <a:latin typeface="Times" pitchFamily="18" charset="0"/>
                <a:ea typeface="ＭＳ Ｐゴシック" pitchFamily="34" charset="-128"/>
              </a:rPr>
              <a:t>Probing &amp; Breaches</a:t>
            </a:r>
          </a:p>
        </p:txBody>
      </p:sp>
      <p:sp>
        <p:nvSpPr>
          <p:cNvPr id="43026" name="Text Box 18"/>
          <p:cNvSpPr txBox="1">
            <a:spLocks noChangeArrowheads="1"/>
          </p:cNvSpPr>
          <p:nvPr/>
        </p:nvSpPr>
        <p:spPr bwMode="auto">
          <a:xfrm>
            <a:off x="7715250" y="1333500"/>
            <a:ext cx="21431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FF0000"/>
                </a:solidFill>
                <a:latin typeface="Times" pitchFamily="18" charset="0"/>
                <a:ea typeface="ＭＳ Ｐゴシック" pitchFamily="34" charset="-128"/>
              </a:rPr>
              <a:t>Attack</a:t>
            </a:r>
          </a:p>
        </p:txBody>
      </p:sp>
      <p:sp>
        <p:nvSpPr>
          <p:cNvPr id="43027" name="Text Box 19"/>
          <p:cNvSpPr txBox="1">
            <a:spLocks noChangeArrowheads="1"/>
          </p:cNvSpPr>
          <p:nvPr/>
        </p:nvSpPr>
        <p:spPr bwMode="auto">
          <a:xfrm rot="-2711451">
            <a:off x="8513565" y="1358870"/>
            <a:ext cx="228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000" dirty="0">
                <a:latin typeface="Times" pitchFamily="18" charset="0"/>
                <a:ea typeface="ＭＳ Ｐゴシック" pitchFamily="34" charset="-128"/>
              </a:rPr>
              <a:t>final acts</a:t>
            </a:r>
          </a:p>
        </p:txBody>
      </p:sp>
      <p:sp>
        <p:nvSpPr>
          <p:cNvPr id="43028" name="AutoShape 20"/>
          <p:cNvSpPr>
            <a:spLocks noChangeArrowheads="1"/>
          </p:cNvSpPr>
          <p:nvPr/>
        </p:nvSpPr>
        <p:spPr bwMode="auto">
          <a:xfrm>
            <a:off x="8743950" y="1028700"/>
            <a:ext cx="685800" cy="533400"/>
          </a:xfrm>
          <a:prstGeom prst="irregularSeal1">
            <a:avLst/>
          </a:prstGeom>
          <a:solidFill>
            <a:srgbClr val="FF0000"/>
          </a:solidFill>
          <a:ln w="9525">
            <a:solidFill>
              <a:schemeClr val="tx1"/>
            </a:solidFill>
            <a:miter lim="800000"/>
            <a:headEnd/>
            <a:tailEnd/>
          </a:ln>
        </p:spPr>
        <p:txBody>
          <a:bodyPr wrap="none" anchor="ct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a:spcBef>
                <a:spcPct val="0"/>
              </a:spcBef>
              <a:buClrTx/>
              <a:buFontTx/>
              <a:buNone/>
            </a:pPr>
            <a:endParaRPr lang="de-DE" altLang="en-US" sz="2800">
              <a:latin typeface="Times" pitchFamily="18" charset="0"/>
              <a:ea typeface="ＭＳ Ｐゴシック" pitchFamily="34" charset="-128"/>
            </a:endParaRPr>
          </a:p>
        </p:txBody>
      </p:sp>
      <p:sp>
        <p:nvSpPr>
          <p:cNvPr id="43029" name="Text Box 21"/>
          <p:cNvSpPr txBox="1">
            <a:spLocks noChangeArrowheads="1"/>
          </p:cNvSpPr>
          <p:nvPr/>
        </p:nvSpPr>
        <p:spPr bwMode="auto">
          <a:xfrm rot="-2711451">
            <a:off x="4496992" y="4456083"/>
            <a:ext cx="228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000" dirty="0">
                <a:latin typeface="Times" pitchFamily="18" charset="0"/>
                <a:ea typeface="ＭＳ Ｐゴシック" pitchFamily="34" charset="-128"/>
              </a:rPr>
              <a:t>decision</a:t>
            </a:r>
          </a:p>
        </p:txBody>
      </p:sp>
      <p:sp>
        <p:nvSpPr>
          <p:cNvPr id="43030" name="Text Box 22"/>
          <p:cNvSpPr txBox="1">
            <a:spLocks noChangeArrowheads="1"/>
          </p:cNvSpPr>
          <p:nvPr/>
        </p:nvSpPr>
        <p:spPr bwMode="auto">
          <a:xfrm>
            <a:off x="1397041" y="1088039"/>
            <a:ext cx="6858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algn="ctr" eaLnBrk="1" hangingPunct="1">
              <a:spcBef>
                <a:spcPct val="15000"/>
              </a:spcBef>
              <a:buClrTx/>
              <a:buFontTx/>
              <a:buNone/>
            </a:pPr>
            <a:r>
              <a:rPr lang="en-US" altLang="en-US" sz="900" i="1" dirty="0">
                <a:solidFill>
                  <a:srgbClr val="FFFF00"/>
                </a:solidFill>
                <a:latin typeface="+mn-lt"/>
                <a:ea typeface="ＭＳ Ｐゴシック" pitchFamily="34" charset="-128"/>
              </a:rPr>
              <a:t>Adapted with permission from F.S. Calhoun and S.W. Weston (2003). Contemporary threat management: A practical guide for identifying, assessing and managing individuals of violent intent.  ©  2003 F.S. Calhoun and S.W. Weston. All rights reserved.</a:t>
            </a:r>
          </a:p>
        </p:txBody>
      </p:sp>
      <p:sp>
        <p:nvSpPr>
          <p:cNvPr id="3" name="Footer Placeholder 2"/>
          <p:cNvSpPr>
            <a:spLocks noGrp="1"/>
          </p:cNvSpPr>
          <p:nvPr>
            <p:ph type="ftr" sz="quarter" idx="12"/>
          </p:nvPr>
        </p:nvSpPr>
        <p:spPr>
          <a:xfrm>
            <a:off x="3848100" y="6191249"/>
            <a:ext cx="3257550" cy="476250"/>
          </a:xfrm>
        </p:spPr>
        <p:txBody>
          <a:bodyPr/>
          <a:lstStyle/>
          <a:p>
            <a:pPr>
              <a:defRPr/>
            </a:pPr>
            <a:r>
              <a:rPr lang="en-US" dirty="0"/>
              <a:t>Kostas A. Katsavdakis PhD, ABPP</a:t>
            </a:r>
          </a:p>
        </p:txBody>
      </p:sp>
    </p:spTree>
    <p:extLst>
      <p:ext uri="{BB962C8B-B14F-4D97-AF65-F5344CB8AC3E}">
        <p14:creationId xmlns:p14="http://schemas.microsoft.com/office/powerpoint/2010/main" val="30362639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1FC31-16F3-4FED-9ED8-92C33102F09C}"/>
              </a:ext>
            </a:extLst>
          </p:cNvPr>
          <p:cNvSpPr>
            <a:spLocks noGrp="1"/>
          </p:cNvSpPr>
          <p:nvPr>
            <p:ph type="title"/>
          </p:nvPr>
        </p:nvSpPr>
        <p:spPr/>
        <p:txBody>
          <a:bodyPr/>
          <a:lstStyle/>
          <a:p>
            <a:r>
              <a:rPr lang="en-US" dirty="0">
                <a:solidFill>
                  <a:srgbClr val="FFFF00"/>
                </a:solidFill>
              </a:rPr>
              <a:t>Grievance</a:t>
            </a:r>
          </a:p>
        </p:txBody>
      </p:sp>
      <p:sp>
        <p:nvSpPr>
          <p:cNvPr id="3" name="Content Placeholder 2">
            <a:extLst>
              <a:ext uri="{FF2B5EF4-FFF2-40B4-BE49-F238E27FC236}">
                <a16:creationId xmlns:a16="http://schemas.microsoft.com/office/drawing/2014/main" id="{B318C10E-D310-4894-96F5-7707ECC0FFCF}"/>
              </a:ext>
            </a:extLst>
          </p:cNvPr>
          <p:cNvSpPr>
            <a:spLocks noGrp="1"/>
          </p:cNvSpPr>
          <p:nvPr>
            <p:ph idx="1"/>
          </p:nvPr>
        </p:nvSpPr>
        <p:spPr>
          <a:xfrm>
            <a:off x="514350" y="1427336"/>
            <a:ext cx="9258300" cy="4525963"/>
          </a:xfrm>
        </p:spPr>
        <p:txBody>
          <a:bodyPr/>
          <a:lstStyle/>
          <a:p>
            <a:r>
              <a:rPr lang="en-US" b="1" dirty="0">
                <a:solidFill>
                  <a:srgbClr val="FFFF00"/>
                </a:solidFill>
                <a:ea typeface="Times New Roman" panose="02020603050405020304" pitchFamily="18" charset="0"/>
              </a:rPr>
              <a:t>Loss</a:t>
            </a:r>
          </a:p>
          <a:p>
            <a:r>
              <a:rPr lang="en-US" b="1" dirty="0">
                <a:solidFill>
                  <a:srgbClr val="FFFF00"/>
                </a:solidFill>
                <a:ea typeface="Times New Roman" panose="02020603050405020304" pitchFamily="18" charset="0"/>
              </a:rPr>
              <a:t>Humiliation</a:t>
            </a:r>
          </a:p>
          <a:p>
            <a:r>
              <a:rPr lang="en-US" b="1" dirty="0">
                <a:solidFill>
                  <a:srgbClr val="FFFF00"/>
                </a:solidFill>
                <a:ea typeface="Times New Roman" panose="02020603050405020304" pitchFamily="18" charset="0"/>
              </a:rPr>
              <a:t>Anger</a:t>
            </a:r>
          </a:p>
          <a:p>
            <a:r>
              <a:rPr lang="en-US" b="1" dirty="0">
                <a:solidFill>
                  <a:srgbClr val="FFFF00"/>
                </a:solidFill>
                <a:ea typeface="Times New Roman" panose="02020603050405020304" pitchFamily="18" charset="0"/>
              </a:rPr>
              <a:t>Blame</a:t>
            </a:r>
            <a:br>
              <a:rPr lang="en-US" b="1" dirty="0">
                <a:solidFill>
                  <a:srgbClr val="FFFF00"/>
                </a:solidFill>
                <a:ea typeface="Times New Roman" panose="02020603050405020304" pitchFamily="18" charset="0"/>
              </a:rPr>
            </a:br>
            <a:endParaRPr lang="en-US" dirty="0"/>
          </a:p>
        </p:txBody>
      </p:sp>
      <p:sp>
        <p:nvSpPr>
          <p:cNvPr id="4" name="Footer Placeholder 3">
            <a:extLst>
              <a:ext uri="{FF2B5EF4-FFF2-40B4-BE49-F238E27FC236}">
                <a16:creationId xmlns:a16="http://schemas.microsoft.com/office/drawing/2014/main" id="{E07CE64D-E744-4FD6-BE3F-8158D072815C}"/>
              </a:ext>
            </a:extLst>
          </p:cNvPr>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11282793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defRPr/>
            </a:pPr>
            <a:r>
              <a:rPr lang="en-US" b="1" u="sng" dirty="0">
                <a:solidFill>
                  <a:srgbClr val="FFFF00"/>
                </a:solidFill>
                <a:effectLst/>
                <a:latin typeface="+mn-lt"/>
              </a:rPr>
              <a:t>Fixation</a:t>
            </a:r>
            <a:r>
              <a:rPr lang="en-US" b="1" dirty="0">
                <a:solidFill>
                  <a:srgbClr val="FFFF00"/>
                </a:solidFill>
                <a:effectLst/>
                <a:latin typeface="+mn-lt"/>
              </a:rPr>
              <a:t> warning behavior</a:t>
            </a:r>
            <a:r>
              <a:rPr lang="en-US" b="1" dirty="0">
                <a:solidFill>
                  <a:srgbClr val="FFFF00"/>
                </a:solidFill>
                <a:latin typeface="+mn-lt"/>
              </a:rPr>
              <a:t> </a:t>
            </a:r>
          </a:p>
        </p:txBody>
      </p:sp>
      <p:sp>
        <p:nvSpPr>
          <p:cNvPr id="51203" name="Rectangle 3"/>
          <p:cNvSpPr>
            <a:spLocks noGrp="1" noChangeArrowheads="1"/>
          </p:cNvSpPr>
          <p:nvPr>
            <p:ph type="body" idx="1"/>
          </p:nvPr>
        </p:nvSpPr>
        <p:spPr>
          <a:xfrm>
            <a:off x="0" y="2209800"/>
            <a:ext cx="9515475" cy="5105400"/>
          </a:xfrm>
        </p:spPr>
        <p:txBody>
          <a:bodyPr/>
          <a:lstStyle/>
          <a:p>
            <a:pPr lvl="2" eaLnBrk="1" hangingPunct="1">
              <a:lnSpc>
                <a:spcPct val="90000"/>
              </a:lnSpc>
              <a:buFontTx/>
              <a:buNone/>
            </a:pPr>
            <a:r>
              <a:rPr lang="en-US" altLang="en-US" b="1" dirty="0">
                <a:solidFill>
                  <a:srgbClr val="FFFF00"/>
                </a:solidFill>
                <a:latin typeface="+mn-lt"/>
              </a:rPr>
              <a:t>	Any behavior that indicates an increasingly pathological preoccupation with a person or a cause (Mullen et al., 2009).  It is measured by: a) increasing perseveration on the person or cause; b) increasingly strident opinion; c) increasingly negative characterization of the object of fixation; d) impact on the family of the object of fixation, if present and aware; e) angry emotional undertone.  It typically causes deterioration of social and occupational functioning.</a:t>
            </a:r>
          </a:p>
          <a:p>
            <a:pPr eaLnBrk="1" hangingPunct="1">
              <a:lnSpc>
                <a:spcPct val="90000"/>
              </a:lnSpc>
              <a:buFontTx/>
              <a:buNone/>
            </a:pPr>
            <a:endParaRPr lang="en-US" altLang="en-US" b="1" dirty="0">
              <a:solidFill>
                <a:srgbClr val="FFFF00"/>
              </a:solidFill>
              <a:latin typeface="+mn-lt"/>
            </a:endParaRPr>
          </a:p>
          <a:p>
            <a:pPr eaLnBrk="1" hangingPunct="1">
              <a:lnSpc>
                <a:spcPct val="90000"/>
              </a:lnSpc>
              <a:buFontTx/>
              <a:buNone/>
            </a:pPr>
            <a:endParaRPr lang="en-US" altLang="en-US" b="1" dirty="0">
              <a:solidFill>
                <a:srgbClr val="FFFF00"/>
              </a:solidFill>
              <a:latin typeface="+mn-lt"/>
            </a:endParaRPr>
          </a:p>
          <a:p>
            <a:pPr eaLnBrk="1" hangingPunct="1">
              <a:lnSpc>
                <a:spcPct val="90000"/>
              </a:lnSpc>
            </a:pPr>
            <a:endParaRPr lang="en-US" altLang="en-US"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29883987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lang="en-US" b="1" u="sng" dirty="0">
                <a:solidFill>
                  <a:srgbClr val="FFFF00"/>
                </a:solidFill>
                <a:effectLst/>
                <a:latin typeface="+mn-lt"/>
              </a:rPr>
              <a:t>Identification</a:t>
            </a:r>
            <a:r>
              <a:rPr lang="en-US" b="1" dirty="0">
                <a:solidFill>
                  <a:srgbClr val="FFFF00"/>
                </a:solidFill>
                <a:effectLst/>
                <a:latin typeface="+mn-lt"/>
              </a:rPr>
              <a:t> warning behavior</a:t>
            </a:r>
            <a:r>
              <a:rPr lang="en-US" b="1" dirty="0">
                <a:solidFill>
                  <a:srgbClr val="FFFF00"/>
                </a:solidFill>
                <a:latin typeface="+mn-lt"/>
              </a:rPr>
              <a:t> </a:t>
            </a:r>
          </a:p>
        </p:txBody>
      </p:sp>
      <p:sp>
        <p:nvSpPr>
          <p:cNvPr id="53251" name="Rectangle 3"/>
          <p:cNvSpPr>
            <a:spLocks noGrp="1" noChangeArrowheads="1"/>
          </p:cNvSpPr>
          <p:nvPr>
            <p:ph type="body" idx="1"/>
          </p:nvPr>
        </p:nvSpPr>
        <p:spPr>
          <a:xfrm>
            <a:off x="0" y="1981200"/>
            <a:ext cx="9515475" cy="5105400"/>
          </a:xfrm>
        </p:spPr>
        <p:txBody>
          <a:bodyPr/>
          <a:lstStyle/>
          <a:p>
            <a:pPr lvl="2" eaLnBrk="1" hangingPunct="1">
              <a:buFontTx/>
              <a:buNone/>
            </a:pPr>
            <a:r>
              <a:rPr lang="en-US" altLang="en-US" b="1" dirty="0">
                <a:solidFill>
                  <a:srgbClr val="FFFF00"/>
                </a:solidFill>
                <a:latin typeface="+mn-lt"/>
              </a:rPr>
              <a:t>	Any behavior that indicates a psychological desire to be a “</a:t>
            </a:r>
            <a:r>
              <a:rPr lang="en-US" altLang="de-DE" b="1" dirty="0">
                <a:solidFill>
                  <a:srgbClr val="FFFF00"/>
                </a:solidFill>
                <a:latin typeface="+mn-lt"/>
                <a:ea typeface="ヒラギノ角ゴ ProN W3" pitchFamily="1" charset="-128"/>
              </a:rPr>
              <a:t>p</a:t>
            </a:r>
            <a:r>
              <a:rPr lang="en-US" altLang="en-US" b="1" dirty="0">
                <a:solidFill>
                  <a:srgbClr val="FFFF00"/>
                </a:solidFill>
                <a:latin typeface="+mn-lt"/>
              </a:rPr>
              <a:t>seudocommando” (Dietz, 1986; Knoll, 2010), have a </a:t>
            </a:r>
            <a:r>
              <a:rPr lang="en-US" altLang="de-DE" b="1" dirty="0">
                <a:solidFill>
                  <a:srgbClr val="FFFF00"/>
                </a:solidFill>
                <a:latin typeface="+mn-lt"/>
                <a:ea typeface="ヒラギノ角ゴ ProN W3" pitchFamily="1" charset="-128"/>
              </a:rPr>
              <a:t>“w</a:t>
            </a:r>
            <a:r>
              <a:rPr lang="en-US" altLang="en-US" b="1" dirty="0">
                <a:solidFill>
                  <a:srgbClr val="FFFF00"/>
                </a:solidFill>
                <a:latin typeface="+mn-lt"/>
              </a:rPr>
              <a:t>arrior mentality” (Hempel et al., 1999), closely associate with weapons or other military or law enforcement paraphernalia, identify with previous attackers or assassins, or to identify oneself as an agent to advance a particular cause or belief system.</a:t>
            </a:r>
          </a:p>
          <a:p>
            <a:pPr lvl="2" eaLnBrk="1" hangingPunct="1">
              <a:buFontTx/>
              <a:buNone/>
            </a:pPr>
            <a:endParaRPr lang="en-US" altLang="en-US" b="1" dirty="0">
              <a:solidFill>
                <a:srgbClr val="FFFF00"/>
              </a:solidFill>
              <a:latin typeface="+mn-lt"/>
            </a:endParaRPr>
          </a:p>
          <a:p>
            <a:pPr lvl="2" eaLnBrk="1" hangingPunct="1">
              <a:buFontTx/>
              <a:buNone/>
            </a:pPr>
            <a:r>
              <a:rPr lang="en-US" altLang="en-US" b="1" dirty="0">
                <a:solidFill>
                  <a:srgbClr val="FFFF00"/>
                </a:solidFill>
                <a:latin typeface="+mn-lt"/>
              </a:rPr>
              <a:t>“A fanatic is never discouraged by the impossibility of his righteous mission.”</a:t>
            </a:r>
          </a:p>
          <a:p>
            <a:pPr lvl="2" eaLnBrk="1" hangingPunct="1">
              <a:lnSpc>
                <a:spcPct val="90000"/>
              </a:lnSpc>
              <a:buFontTx/>
              <a:buNone/>
            </a:pPr>
            <a:endParaRPr lang="en-US" altLang="en-US" b="1" dirty="0">
              <a:solidFill>
                <a:srgbClr val="FFFF00"/>
              </a:solidFill>
              <a:latin typeface="+mn-lt"/>
            </a:endParaRPr>
          </a:p>
          <a:p>
            <a:pPr eaLnBrk="1" hangingPunct="1">
              <a:lnSpc>
                <a:spcPct val="90000"/>
              </a:lnSpc>
            </a:pPr>
            <a:endParaRPr lang="en-US" altLang="en-US"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17695127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FFFF00"/>
                </a:solidFill>
              </a:rPr>
              <a:t>Characteristics of Identification</a:t>
            </a:r>
            <a:br>
              <a:rPr lang="en-US" sz="2800" b="1" dirty="0">
                <a:solidFill>
                  <a:srgbClr val="FFFF00"/>
                </a:solidFill>
              </a:rPr>
            </a:br>
            <a:r>
              <a:rPr lang="en-US" sz="2800" b="1" dirty="0">
                <a:solidFill>
                  <a:srgbClr val="FFFF00"/>
                </a:solidFill>
              </a:rPr>
              <a:t>Meloy, Mohandie, Knoll &amp; Hoffman, 2015</a:t>
            </a:r>
          </a:p>
        </p:txBody>
      </p:sp>
      <p:sp>
        <p:nvSpPr>
          <p:cNvPr id="3" name="Content Placeholder 2"/>
          <p:cNvSpPr>
            <a:spLocks noGrp="1"/>
          </p:cNvSpPr>
          <p:nvPr>
            <p:ph idx="1"/>
          </p:nvPr>
        </p:nvSpPr>
        <p:spPr/>
        <p:txBody>
          <a:bodyPr/>
          <a:lstStyle/>
          <a:p>
            <a:pPr marL="514350" indent="-514350">
              <a:buFont typeface="+mj-lt"/>
              <a:buAutoNum type="arabicPeriod"/>
            </a:pPr>
            <a:r>
              <a:rPr lang="en-US" b="1" dirty="0">
                <a:solidFill>
                  <a:srgbClr val="FFFF00"/>
                </a:solidFill>
              </a:rPr>
              <a:t>Pseudo-commando</a:t>
            </a:r>
          </a:p>
          <a:p>
            <a:pPr marL="514350" indent="-514350">
              <a:buFont typeface="+mj-lt"/>
              <a:buAutoNum type="arabicPeriod"/>
            </a:pPr>
            <a:r>
              <a:rPr lang="en-US" b="1" dirty="0">
                <a:solidFill>
                  <a:srgbClr val="FFFF00"/>
                </a:solidFill>
              </a:rPr>
              <a:t>Warrior mentality</a:t>
            </a:r>
          </a:p>
          <a:p>
            <a:pPr marL="514350" indent="-514350">
              <a:buFont typeface="+mj-lt"/>
              <a:buAutoNum type="arabicPeriod"/>
            </a:pPr>
            <a:r>
              <a:rPr lang="en-US" b="1" dirty="0">
                <a:solidFill>
                  <a:srgbClr val="FFFF00"/>
                </a:solidFill>
              </a:rPr>
              <a:t>Close association with weaponry, law enforcement, military paraphernalia</a:t>
            </a:r>
          </a:p>
          <a:p>
            <a:pPr marL="514350" indent="-514350">
              <a:buFont typeface="+mj-lt"/>
              <a:buAutoNum type="arabicPeriod"/>
            </a:pPr>
            <a:r>
              <a:rPr lang="en-US" b="1" dirty="0">
                <a:solidFill>
                  <a:srgbClr val="FFFF00"/>
                </a:solidFill>
              </a:rPr>
              <a:t>Identify with other attackers or assassins</a:t>
            </a:r>
          </a:p>
          <a:p>
            <a:pPr marL="514350" indent="-514350">
              <a:buFont typeface="+mj-lt"/>
              <a:buAutoNum type="arabicPeriod"/>
            </a:pPr>
            <a:r>
              <a:rPr lang="en-US" b="1" dirty="0">
                <a:solidFill>
                  <a:srgbClr val="FFFF00"/>
                </a:solidFill>
              </a:rPr>
              <a:t>Become an agent to advance a particular cause or belief system</a:t>
            </a:r>
          </a:p>
        </p:txBody>
      </p:sp>
      <p:sp>
        <p:nvSpPr>
          <p:cNvPr id="5" name="Footer Placeholder 4"/>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2885680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Weapon Access and Background</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b="1" dirty="0">
                <a:solidFill>
                  <a:srgbClr val="FFFF00"/>
                </a:solidFill>
              </a:rPr>
              <a:t>What is the subject’s familiarity with weapons?</a:t>
            </a:r>
          </a:p>
          <a:p>
            <a:pPr>
              <a:buFont typeface="Wingdings" panose="05000000000000000000" pitchFamily="2" charset="2"/>
              <a:buChar char="Ø"/>
            </a:pPr>
            <a:r>
              <a:rPr lang="en-US" b="1" dirty="0">
                <a:solidFill>
                  <a:srgbClr val="FFFF00"/>
                </a:solidFill>
              </a:rPr>
              <a:t>Do they possess weapons?</a:t>
            </a:r>
          </a:p>
          <a:p>
            <a:pPr>
              <a:buFont typeface="Wingdings" panose="05000000000000000000" pitchFamily="2" charset="2"/>
              <a:buChar char="Ø"/>
            </a:pPr>
            <a:r>
              <a:rPr lang="en-US" b="1" dirty="0">
                <a:solidFill>
                  <a:srgbClr val="FFFF00"/>
                </a:solidFill>
              </a:rPr>
              <a:t>Do they seek out weapons?</a:t>
            </a:r>
          </a:p>
          <a:p>
            <a:pPr>
              <a:buFont typeface="Wingdings" panose="05000000000000000000" pitchFamily="2" charset="2"/>
              <a:buChar char="Ø"/>
            </a:pPr>
            <a:r>
              <a:rPr lang="en-US" b="1" dirty="0">
                <a:solidFill>
                  <a:srgbClr val="FFFF00"/>
                </a:solidFill>
              </a:rPr>
              <a:t>Frequency of attending gun shows</a:t>
            </a:r>
          </a:p>
          <a:p>
            <a:pPr>
              <a:buFont typeface="Wingdings" panose="05000000000000000000" pitchFamily="2" charset="2"/>
              <a:buChar char="Ø"/>
            </a:pPr>
            <a:r>
              <a:rPr lang="en-US" b="1" dirty="0">
                <a:solidFill>
                  <a:srgbClr val="FFFF00"/>
                </a:solidFill>
              </a:rPr>
              <a:t>Do they collect/stockpile ammunition</a:t>
            </a:r>
          </a:p>
          <a:p>
            <a:pPr>
              <a:buFont typeface="Wingdings" panose="05000000000000000000" pitchFamily="2" charset="2"/>
              <a:buChar char="Ø"/>
            </a:pPr>
            <a:r>
              <a:rPr lang="en-US" b="1" dirty="0">
                <a:solidFill>
                  <a:srgbClr val="FFFF00"/>
                </a:solidFill>
              </a:rPr>
              <a:t>Do they carry/conceal weapons?</a:t>
            </a:r>
          </a:p>
          <a:p>
            <a:pPr>
              <a:buFont typeface="Wingdings" panose="05000000000000000000" pitchFamily="2" charset="2"/>
              <a:buChar char="Ø"/>
            </a:pPr>
            <a:r>
              <a:rPr lang="en-US" b="1" dirty="0">
                <a:solidFill>
                  <a:srgbClr val="FFFF00"/>
                </a:solidFill>
              </a:rPr>
              <a:t>Have they made recent purchases?</a:t>
            </a:r>
          </a:p>
        </p:txBody>
      </p:sp>
      <p:sp>
        <p:nvSpPr>
          <p:cNvPr id="5" name="Footer Placeholder 4"/>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8979326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Weapon Access and Background</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b="1" dirty="0">
                <a:solidFill>
                  <a:srgbClr val="FFFF00"/>
                </a:solidFill>
              </a:rPr>
              <a:t>Internet searches for weapons?</a:t>
            </a:r>
          </a:p>
          <a:p>
            <a:pPr>
              <a:buFont typeface="Wingdings" panose="05000000000000000000" pitchFamily="2" charset="2"/>
              <a:buChar char="Ø"/>
            </a:pPr>
            <a:r>
              <a:rPr lang="en-US" b="1" dirty="0">
                <a:solidFill>
                  <a:srgbClr val="FFFF00"/>
                </a:solidFill>
              </a:rPr>
              <a:t>Does the subject of interest purchase parts from internet sites “swap meet” sites; etc., craigslist</a:t>
            </a:r>
          </a:p>
          <a:p>
            <a:pPr>
              <a:buFont typeface="Wingdings" panose="05000000000000000000" pitchFamily="2" charset="2"/>
              <a:buChar char="Ø"/>
            </a:pPr>
            <a:r>
              <a:rPr lang="en-US" b="1" dirty="0">
                <a:solidFill>
                  <a:srgbClr val="FFFF00"/>
                </a:solidFill>
              </a:rPr>
              <a:t>Is the person purchasing attire/clothing related to identification or “pseudo-commando” goals</a:t>
            </a:r>
          </a:p>
          <a:p>
            <a:pPr>
              <a:buFont typeface="Wingdings" panose="05000000000000000000" pitchFamily="2" charset="2"/>
              <a:buChar char="Ø"/>
            </a:pPr>
            <a:r>
              <a:rPr lang="en-US" b="1" dirty="0">
                <a:solidFill>
                  <a:srgbClr val="FFFF00"/>
                </a:solidFill>
              </a:rPr>
              <a:t>Does the subject of interest have relatives who possess guns?</a:t>
            </a:r>
          </a:p>
        </p:txBody>
      </p:sp>
      <p:sp>
        <p:nvSpPr>
          <p:cNvPr id="5" name="Footer Placeholder 4"/>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28451260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ltLang="en-US" b="1" u="sng" dirty="0">
                <a:solidFill>
                  <a:srgbClr val="FFFF00"/>
                </a:solidFill>
                <a:effectLst/>
                <a:latin typeface="+mn-lt"/>
              </a:rPr>
              <a:t>Novel aggression</a:t>
            </a:r>
            <a:r>
              <a:rPr lang="en-US" altLang="en-US" b="1" dirty="0">
                <a:solidFill>
                  <a:srgbClr val="FFFF00"/>
                </a:solidFill>
                <a:effectLst/>
                <a:latin typeface="+mn-lt"/>
              </a:rPr>
              <a:t> warning behavior</a:t>
            </a:r>
          </a:p>
        </p:txBody>
      </p:sp>
      <p:sp>
        <p:nvSpPr>
          <p:cNvPr id="56323" name="Rectangle 3"/>
          <p:cNvSpPr>
            <a:spLocks noGrp="1" noChangeArrowheads="1"/>
          </p:cNvSpPr>
          <p:nvPr>
            <p:ph type="body" idx="1"/>
          </p:nvPr>
        </p:nvSpPr>
        <p:spPr>
          <a:xfrm>
            <a:off x="0" y="2209800"/>
            <a:ext cx="9515475" cy="5105400"/>
          </a:xfrm>
        </p:spPr>
        <p:txBody>
          <a:bodyPr/>
          <a:lstStyle/>
          <a:p>
            <a:pPr lvl="2" eaLnBrk="1" hangingPunct="1">
              <a:lnSpc>
                <a:spcPct val="90000"/>
              </a:lnSpc>
              <a:buFontTx/>
              <a:buNone/>
            </a:pPr>
            <a:r>
              <a:rPr lang="en-US" altLang="en-US" b="1" dirty="0">
                <a:solidFill>
                  <a:srgbClr val="FFFF00"/>
                </a:solidFill>
                <a:latin typeface="+mn-lt"/>
              </a:rPr>
              <a:t> 	An act of violence which appears unrelated to any targeted violence pathway warning behavior which is committed for the first time.  Such behaviors may be utilized to test the </a:t>
            </a:r>
            <a:r>
              <a:rPr lang="en-US" altLang="en-US" b="1" i="1" dirty="0">
                <a:solidFill>
                  <a:srgbClr val="FFFF00"/>
                </a:solidFill>
                <a:latin typeface="+mn-lt"/>
              </a:rPr>
              <a:t>ability </a:t>
            </a:r>
            <a:r>
              <a:rPr lang="en-US" altLang="en-US" b="1" dirty="0">
                <a:solidFill>
                  <a:srgbClr val="FFFF00"/>
                </a:solidFill>
                <a:latin typeface="+mn-lt"/>
              </a:rPr>
              <a:t>(de Becker, JACA) of the subject to actually do a violent act, may be a measure of </a:t>
            </a:r>
            <a:r>
              <a:rPr lang="en-US" altLang="en-US" b="1" i="1" dirty="0">
                <a:solidFill>
                  <a:srgbClr val="FFFF00"/>
                </a:solidFill>
                <a:latin typeface="+mn-lt"/>
              </a:rPr>
              <a:t>response</a:t>
            </a:r>
            <a:r>
              <a:rPr lang="en-US" altLang="en-US" b="1" dirty="0">
                <a:solidFill>
                  <a:srgbClr val="FFFF00"/>
                </a:solidFill>
                <a:latin typeface="+mn-lt"/>
              </a:rPr>
              <a:t> </a:t>
            </a:r>
            <a:r>
              <a:rPr lang="en-US" altLang="en-US" b="1" i="1" dirty="0">
                <a:solidFill>
                  <a:srgbClr val="FFFF00"/>
                </a:solidFill>
                <a:latin typeface="+mn-lt"/>
              </a:rPr>
              <a:t>tendency</a:t>
            </a:r>
            <a:r>
              <a:rPr lang="en-US" altLang="en-US" b="1" dirty="0">
                <a:solidFill>
                  <a:srgbClr val="FFFF00"/>
                </a:solidFill>
                <a:latin typeface="+mn-lt"/>
              </a:rPr>
              <a:t>, the motivation to act on the environment (Hull, 1952), a </a:t>
            </a:r>
            <a:r>
              <a:rPr lang="en-US" altLang="en-US" b="1" i="1" dirty="0">
                <a:solidFill>
                  <a:srgbClr val="FFFF00"/>
                </a:solidFill>
                <a:latin typeface="+mn-lt"/>
              </a:rPr>
              <a:t>behavioral tryout</a:t>
            </a:r>
            <a:r>
              <a:rPr lang="en-US" altLang="en-US" b="1" dirty="0">
                <a:solidFill>
                  <a:srgbClr val="FFFF00"/>
                </a:solidFill>
                <a:latin typeface="+mn-lt"/>
              </a:rPr>
              <a:t> (MacCulloch, Snowden, Wood &amp; Mills, 1983), or </a:t>
            </a:r>
            <a:r>
              <a:rPr lang="en-US" altLang="en-US" b="1" i="1" dirty="0">
                <a:solidFill>
                  <a:srgbClr val="FFFF00"/>
                </a:solidFill>
                <a:latin typeface="+mn-lt"/>
              </a:rPr>
              <a:t>proof</a:t>
            </a:r>
            <a:r>
              <a:rPr lang="en-US" altLang="en-US" b="1" dirty="0">
                <a:solidFill>
                  <a:srgbClr val="FFFF00"/>
                </a:solidFill>
                <a:latin typeface="+mn-lt"/>
              </a:rPr>
              <a:t> </a:t>
            </a:r>
            <a:r>
              <a:rPr lang="en-US" altLang="en-US" b="1" i="1" dirty="0">
                <a:solidFill>
                  <a:srgbClr val="FFFF00"/>
                </a:solidFill>
                <a:latin typeface="+mn-lt"/>
              </a:rPr>
              <a:t>of kill</a:t>
            </a:r>
            <a:r>
              <a:rPr lang="en-US" altLang="en-US" b="1" dirty="0">
                <a:solidFill>
                  <a:srgbClr val="FFFF00"/>
                </a:solidFill>
                <a:latin typeface="+mn-lt"/>
              </a:rPr>
              <a:t> (G. Deisinger, personal communication, 2011).</a:t>
            </a:r>
          </a:p>
          <a:p>
            <a:pPr lvl="2" eaLnBrk="1" hangingPunct="1">
              <a:lnSpc>
                <a:spcPct val="90000"/>
              </a:lnSpc>
              <a:buFontTx/>
              <a:buNone/>
            </a:pPr>
            <a:endParaRPr lang="en-US" altLang="en-US" b="1" dirty="0">
              <a:solidFill>
                <a:srgbClr val="FFFF00"/>
              </a:solidFill>
              <a:latin typeface="+mn-lt"/>
            </a:endParaRPr>
          </a:p>
          <a:p>
            <a:pPr lvl="2" eaLnBrk="1" hangingPunct="1">
              <a:lnSpc>
                <a:spcPct val="90000"/>
              </a:lnSpc>
              <a:buFontTx/>
              <a:buNone/>
            </a:pPr>
            <a:endParaRPr lang="en-US" altLang="en-US" b="1" dirty="0">
              <a:solidFill>
                <a:srgbClr val="FFFF00"/>
              </a:solidFill>
              <a:latin typeface="+mn-lt"/>
            </a:endParaRPr>
          </a:p>
          <a:p>
            <a:pPr eaLnBrk="1" hangingPunct="1">
              <a:lnSpc>
                <a:spcPct val="90000"/>
              </a:lnSpc>
            </a:pPr>
            <a:endParaRPr lang="en-US" altLang="en-US"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19961414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altLang="en-US" b="1" u="sng" dirty="0">
                <a:solidFill>
                  <a:srgbClr val="FFFF00"/>
                </a:solidFill>
                <a:effectLst/>
                <a:latin typeface="+mn-lt"/>
              </a:rPr>
              <a:t>Energy burst</a:t>
            </a:r>
            <a:r>
              <a:rPr lang="en-US" altLang="en-US" b="1" dirty="0">
                <a:solidFill>
                  <a:srgbClr val="FFFF00"/>
                </a:solidFill>
                <a:effectLst/>
                <a:latin typeface="+mn-lt"/>
              </a:rPr>
              <a:t> warning behavior</a:t>
            </a:r>
          </a:p>
        </p:txBody>
      </p:sp>
      <p:sp>
        <p:nvSpPr>
          <p:cNvPr id="62467" name="Rectangle 3"/>
          <p:cNvSpPr>
            <a:spLocks noGrp="1" noChangeArrowheads="1"/>
          </p:cNvSpPr>
          <p:nvPr>
            <p:ph type="body" idx="1"/>
          </p:nvPr>
        </p:nvSpPr>
        <p:spPr>
          <a:xfrm>
            <a:off x="0" y="2362200"/>
            <a:ext cx="9515475" cy="5105400"/>
          </a:xfrm>
        </p:spPr>
        <p:txBody>
          <a:bodyPr/>
          <a:lstStyle/>
          <a:p>
            <a:pPr lvl="2" eaLnBrk="1" hangingPunct="1">
              <a:lnSpc>
                <a:spcPct val="90000"/>
              </a:lnSpc>
              <a:buFontTx/>
              <a:buNone/>
            </a:pPr>
            <a:r>
              <a:rPr lang="en-US" altLang="en-US" b="1" dirty="0">
                <a:solidFill>
                  <a:srgbClr val="FFFF00"/>
                </a:solidFill>
                <a:latin typeface="+mn-lt"/>
              </a:rPr>
              <a:t>	An increase in the frequency or variety of any noted activities related to the target, even if the activities themselves are relatively innocuous, usually in the days or weeks before the attack (Odgers et al., 2009).</a:t>
            </a:r>
          </a:p>
          <a:p>
            <a:pPr lvl="2" eaLnBrk="1" hangingPunct="1">
              <a:lnSpc>
                <a:spcPct val="90000"/>
              </a:lnSpc>
              <a:buFontTx/>
              <a:buNone/>
            </a:pPr>
            <a:endParaRPr lang="en-US" altLang="en-US" b="1" dirty="0">
              <a:solidFill>
                <a:srgbClr val="FFFF00"/>
              </a:solidFill>
              <a:latin typeface="+mn-lt"/>
            </a:endParaRPr>
          </a:p>
          <a:p>
            <a:pPr lvl="2" eaLnBrk="1" hangingPunct="1">
              <a:lnSpc>
                <a:spcPct val="90000"/>
              </a:lnSpc>
              <a:buFontTx/>
              <a:buNone/>
            </a:pPr>
            <a:endParaRPr lang="en-US" altLang="en-US" b="1" dirty="0">
              <a:solidFill>
                <a:srgbClr val="FFFF00"/>
              </a:solidFill>
              <a:latin typeface="+mn-lt"/>
            </a:endParaRPr>
          </a:p>
          <a:p>
            <a:pPr eaLnBrk="1" hangingPunct="1">
              <a:lnSpc>
                <a:spcPct val="90000"/>
              </a:lnSpc>
            </a:pPr>
            <a:endParaRPr lang="en-US" altLang="en-US"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1288599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altLang="en-US" u="sng" dirty="0">
                <a:solidFill>
                  <a:srgbClr val="FFFF00"/>
                </a:solidFill>
                <a:effectLst/>
                <a:latin typeface="+mn-lt"/>
              </a:rPr>
              <a:t>Leakage</a:t>
            </a:r>
            <a:r>
              <a:rPr lang="en-US" altLang="en-US" dirty="0">
                <a:solidFill>
                  <a:srgbClr val="FFFF00"/>
                </a:solidFill>
                <a:effectLst/>
                <a:latin typeface="+mn-lt"/>
              </a:rPr>
              <a:t> warning behavior</a:t>
            </a:r>
          </a:p>
        </p:txBody>
      </p:sp>
      <p:sp>
        <p:nvSpPr>
          <p:cNvPr id="67587" name="Rectangle 3"/>
          <p:cNvSpPr>
            <a:spLocks noGrp="1" noChangeArrowheads="1"/>
          </p:cNvSpPr>
          <p:nvPr>
            <p:ph type="body" idx="1"/>
          </p:nvPr>
        </p:nvSpPr>
        <p:spPr>
          <a:xfrm>
            <a:off x="0" y="2362200"/>
            <a:ext cx="9515475" cy="5105400"/>
          </a:xfrm>
        </p:spPr>
        <p:txBody>
          <a:bodyPr/>
          <a:lstStyle/>
          <a:p>
            <a:pPr lvl="2" eaLnBrk="1" hangingPunct="1">
              <a:lnSpc>
                <a:spcPct val="90000"/>
              </a:lnSpc>
              <a:buFontTx/>
              <a:buNone/>
            </a:pPr>
            <a:r>
              <a:rPr lang="en-US" altLang="en-US" b="1" dirty="0">
                <a:solidFill>
                  <a:srgbClr val="FFFF00"/>
                </a:solidFill>
                <a:latin typeface="+mn-lt"/>
              </a:rPr>
              <a:t>	The communication to a third party of an intent to do harm to a target through an attack (Meloy &amp; O’Toole, </a:t>
            </a:r>
            <a:r>
              <a:rPr lang="en-US" altLang="en-US" b="1" u="sng" dirty="0">
                <a:solidFill>
                  <a:srgbClr val="FFFF00"/>
                </a:solidFill>
                <a:latin typeface="+mn-lt"/>
              </a:rPr>
              <a:t>Behavioral Sciences and the Law</a:t>
            </a:r>
            <a:r>
              <a:rPr lang="en-US" altLang="en-US" b="1" dirty="0">
                <a:solidFill>
                  <a:srgbClr val="FFFF00"/>
                </a:solidFill>
                <a:latin typeface="+mn-lt"/>
              </a:rPr>
              <a:t>, 29:513-527, 2011). </a:t>
            </a:r>
          </a:p>
          <a:p>
            <a:pPr eaLnBrk="1" hangingPunct="1">
              <a:lnSpc>
                <a:spcPct val="90000"/>
              </a:lnSpc>
            </a:pPr>
            <a:endParaRPr lang="en-US" altLang="en-US"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42073486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3" name="Content Placeholder 2">
            <a:extLst>
              <a:ext uri="{FF2B5EF4-FFF2-40B4-BE49-F238E27FC236}">
                <a16:creationId xmlns:a16="http://schemas.microsoft.com/office/drawing/2014/main" id="{4A2AED5A-9057-468A-8089-570B9EAE3D9F}"/>
              </a:ext>
            </a:extLst>
          </p:cNvPr>
          <p:cNvSpPr>
            <a:spLocks noGrp="1"/>
          </p:cNvSpPr>
          <p:nvPr>
            <p:ph idx="1"/>
          </p:nvPr>
        </p:nvSpPr>
        <p:spPr/>
        <p:txBody>
          <a:bodyPr/>
          <a:lstStyle/>
          <a:p>
            <a:r>
              <a:rPr lang="en-US" sz="2800" b="1" dirty="0">
                <a:solidFill>
                  <a:srgbClr val="FFFF00"/>
                </a:solidFill>
              </a:rPr>
              <a:t>Tip lines</a:t>
            </a:r>
          </a:p>
          <a:p>
            <a:r>
              <a:rPr lang="en-US" sz="2800" b="1" dirty="0">
                <a:solidFill>
                  <a:srgbClr val="FFFF00"/>
                </a:solidFill>
              </a:rPr>
              <a:t>Information collected over </a:t>
            </a:r>
            <a:r>
              <a:rPr lang="en-US" sz="2800" b="1" i="0" u="none" strike="noStrike" baseline="0" dirty="0">
                <a:solidFill>
                  <a:srgbClr val="FFFF00"/>
                </a:solidFill>
              </a:rPr>
              <a:t>43 months by a state-operated tip (N = 6,006). </a:t>
            </a:r>
          </a:p>
          <a:p>
            <a:pPr algn="l"/>
            <a:r>
              <a:rPr lang="en-US" sz="2800" b="1" dirty="0">
                <a:solidFill>
                  <a:srgbClr val="FFFF00"/>
                </a:solidFill>
              </a:rPr>
              <a:t>Tips were accounted for by 1</a:t>
            </a:r>
            <a:r>
              <a:rPr lang="en-US" sz="2800" b="1" i="0" u="none" strike="noStrike" baseline="0" dirty="0">
                <a:solidFill>
                  <a:srgbClr val="FFFF00"/>
                </a:solidFill>
              </a:rPr>
              <a:t>26 Oregon schools (approximately 11% of all schools in the state).</a:t>
            </a:r>
          </a:p>
          <a:p>
            <a:r>
              <a:rPr lang="en-US" sz="2800" b="1" dirty="0">
                <a:solidFill>
                  <a:srgbClr val="FFFF00"/>
                </a:solidFill>
              </a:rPr>
              <a:t>Main focus was on </a:t>
            </a:r>
            <a:r>
              <a:rPr lang="en-US" sz="2800" b="1" i="0" u="none" strike="noStrike" baseline="0" dirty="0">
                <a:solidFill>
                  <a:srgbClr val="FFFF00"/>
                </a:solidFill>
              </a:rPr>
              <a:t>228 tips reporting one or more persons for mass school violence leakage or for an individual’s direct or indirect communication of an intent or desire to kill multiple individuals at school.</a:t>
            </a:r>
            <a:endParaRPr lang="en-US" sz="2800" b="1" dirty="0">
              <a:solidFill>
                <a:srgbClr val="FFFF00"/>
              </a:solidFill>
            </a:endParaRP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30317352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dirty="0"/>
              <a:t>Kostas A. Katsavdakis PhD, ABPP</a:t>
            </a:r>
          </a:p>
        </p:txBody>
      </p:sp>
      <p:pic>
        <p:nvPicPr>
          <p:cNvPr id="8" name="Picture 7">
            <a:extLst>
              <a:ext uri="{FF2B5EF4-FFF2-40B4-BE49-F238E27FC236}">
                <a16:creationId xmlns:a16="http://schemas.microsoft.com/office/drawing/2014/main" id="{034F0454-4A3D-D63D-5A37-1E9480CF8766}"/>
              </a:ext>
            </a:extLst>
          </p:cNvPr>
          <p:cNvPicPr>
            <a:picLocks noChangeAspect="1"/>
          </p:cNvPicPr>
          <p:nvPr/>
        </p:nvPicPr>
        <p:blipFill>
          <a:blip r:embed="rId2"/>
          <a:stretch>
            <a:fillRect/>
          </a:stretch>
        </p:blipFill>
        <p:spPr>
          <a:xfrm>
            <a:off x="876300" y="1417638"/>
            <a:ext cx="8763000" cy="4449762"/>
          </a:xfrm>
          <a:prstGeom prst="rect">
            <a:avLst/>
          </a:prstGeom>
        </p:spPr>
      </p:pic>
    </p:spTree>
    <p:extLst>
      <p:ext uri="{BB962C8B-B14F-4D97-AF65-F5344CB8AC3E}">
        <p14:creationId xmlns:p14="http://schemas.microsoft.com/office/powerpoint/2010/main" val="7422848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dirty="0"/>
              <a:t>Kostas A. Katsavdakis PhD, ABPP</a:t>
            </a:r>
          </a:p>
        </p:txBody>
      </p:sp>
      <p:pic>
        <p:nvPicPr>
          <p:cNvPr id="5" name="Picture 4">
            <a:extLst>
              <a:ext uri="{FF2B5EF4-FFF2-40B4-BE49-F238E27FC236}">
                <a16:creationId xmlns:a16="http://schemas.microsoft.com/office/drawing/2014/main" id="{5E49B132-921C-0B45-F47A-EA0412232373}"/>
              </a:ext>
            </a:extLst>
          </p:cNvPr>
          <p:cNvPicPr>
            <a:picLocks noChangeAspect="1"/>
          </p:cNvPicPr>
          <p:nvPr/>
        </p:nvPicPr>
        <p:blipFill>
          <a:blip r:embed="rId2"/>
          <a:stretch>
            <a:fillRect/>
          </a:stretch>
        </p:blipFill>
        <p:spPr>
          <a:xfrm>
            <a:off x="800100" y="1600200"/>
            <a:ext cx="8839199" cy="4572000"/>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C08D92C6-ADDE-6BC0-AD88-337CFBC89395}"/>
                  </a:ext>
                </a:extLst>
              </p14:cNvPr>
              <p14:cNvContentPartPr/>
              <p14:nvPr/>
            </p14:nvContentPartPr>
            <p14:xfrm>
              <a:off x="7884367" y="2954830"/>
              <a:ext cx="454680" cy="299520"/>
            </p14:xfrm>
          </p:contentPart>
        </mc:Choice>
        <mc:Fallback xmlns="">
          <p:pic>
            <p:nvPicPr>
              <p:cNvPr id="3" name="Ink 2">
                <a:extLst>
                  <a:ext uri="{FF2B5EF4-FFF2-40B4-BE49-F238E27FC236}">
                    <a16:creationId xmlns:a16="http://schemas.microsoft.com/office/drawing/2014/main" id="{C08D92C6-ADDE-6BC0-AD88-337CFBC89395}"/>
                  </a:ext>
                </a:extLst>
              </p:cNvPr>
              <p:cNvPicPr/>
              <p:nvPr/>
            </p:nvPicPr>
            <p:blipFill>
              <a:blip r:embed="rId4"/>
              <a:stretch>
                <a:fillRect/>
              </a:stretch>
            </p:blipFill>
            <p:spPr>
              <a:xfrm>
                <a:off x="7830367" y="2847190"/>
                <a:ext cx="562320" cy="5151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22586A8C-83F4-AC45-4A47-D3369CADA1C1}"/>
                  </a:ext>
                </a:extLst>
              </p14:cNvPr>
              <p14:cNvContentPartPr/>
              <p14:nvPr/>
            </p14:nvContentPartPr>
            <p14:xfrm>
              <a:off x="7974727" y="2918110"/>
              <a:ext cx="121320" cy="55440"/>
            </p14:xfrm>
          </p:contentPart>
        </mc:Choice>
        <mc:Fallback xmlns="">
          <p:pic>
            <p:nvPicPr>
              <p:cNvPr id="6" name="Ink 5">
                <a:extLst>
                  <a:ext uri="{FF2B5EF4-FFF2-40B4-BE49-F238E27FC236}">
                    <a16:creationId xmlns:a16="http://schemas.microsoft.com/office/drawing/2014/main" id="{22586A8C-83F4-AC45-4A47-D3369CADA1C1}"/>
                  </a:ext>
                </a:extLst>
              </p:cNvPr>
              <p:cNvPicPr/>
              <p:nvPr/>
            </p:nvPicPr>
            <p:blipFill>
              <a:blip r:embed="rId6"/>
              <a:stretch>
                <a:fillRect/>
              </a:stretch>
            </p:blipFill>
            <p:spPr>
              <a:xfrm>
                <a:off x="7921087" y="2810110"/>
                <a:ext cx="228960" cy="2710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877D34F8-465F-4C03-F535-43DB6981BB45}"/>
                  </a:ext>
                </a:extLst>
              </p14:cNvPr>
              <p14:cNvContentPartPr/>
              <p14:nvPr/>
            </p14:nvContentPartPr>
            <p14:xfrm>
              <a:off x="7925407" y="3106390"/>
              <a:ext cx="215640" cy="50400"/>
            </p14:xfrm>
          </p:contentPart>
        </mc:Choice>
        <mc:Fallback xmlns="">
          <p:pic>
            <p:nvPicPr>
              <p:cNvPr id="7" name="Ink 6">
                <a:extLst>
                  <a:ext uri="{FF2B5EF4-FFF2-40B4-BE49-F238E27FC236}">
                    <a16:creationId xmlns:a16="http://schemas.microsoft.com/office/drawing/2014/main" id="{877D34F8-465F-4C03-F535-43DB6981BB45}"/>
                  </a:ext>
                </a:extLst>
              </p:cNvPr>
              <p:cNvPicPr/>
              <p:nvPr/>
            </p:nvPicPr>
            <p:blipFill>
              <a:blip r:embed="rId8"/>
              <a:stretch>
                <a:fillRect/>
              </a:stretch>
            </p:blipFill>
            <p:spPr>
              <a:xfrm>
                <a:off x="7871407" y="2998750"/>
                <a:ext cx="323280" cy="2660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D2DC9592-2211-2B09-548C-16FFB24A39A8}"/>
                  </a:ext>
                </a:extLst>
              </p14:cNvPr>
              <p14:cNvContentPartPr/>
              <p14:nvPr/>
            </p14:nvContentPartPr>
            <p14:xfrm>
              <a:off x="7944847" y="3308350"/>
              <a:ext cx="395640" cy="35280"/>
            </p14:xfrm>
          </p:contentPart>
        </mc:Choice>
        <mc:Fallback xmlns="">
          <p:pic>
            <p:nvPicPr>
              <p:cNvPr id="8" name="Ink 7">
                <a:extLst>
                  <a:ext uri="{FF2B5EF4-FFF2-40B4-BE49-F238E27FC236}">
                    <a16:creationId xmlns:a16="http://schemas.microsoft.com/office/drawing/2014/main" id="{D2DC9592-2211-2B09-548C-16FFB24A39A8}"/>
                  </a:ext>
                </a:extLst>
              </p:cNvPr>
              <p:cNvPicPr/>
              <p:nvPr/>
            </p:nvPicPr>
            <p:blipFill>
              <a:blip r:embed="rId10"/>
              <a:stretch>
                <a:fillRect/>
              </a:stretch>
            </p:blipFill>
            <p:spPr>
              <a:xfrm>
                <a:off x="7890847" y="3200350"/>
                <a:ext cx="503280" cy="250920"/>
              </a:xfrm>
              <a:prstGeom prst="rect">
                <a:avLst/>
              </a:prstGeom>
            </p:spPr>
          </p:pic>
        </mc:Fallback>
      </mc:AlternateContent>
    </p:spTree>
    <p:extLst>
      <p:ext uri="{BB962C8B-B14F-4D97-AF65-F5344CB8AC3E}">
        <p14:creationId xmlns:p14="http://schemas.microsoft.com/office/powerpoint/2010/main" val="29467694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dirty="0"/>
              <a:t>Kostas A. Katsavdakis PhD, ABPP</a:t>
            </a:r>
          </a:p>
        </p:txBody>
      </p:sp>
      <p:pic>
        <p:nvPicPr>
          <p:cNvPr id="6" name="Picture 5">
            <a:extLst>
              <a:ext uri="{FF2B5EF4-FFF2-40B4-BE49-F238E27FC236}">
                <a16:creationId xmlns:a16="http://schemas.microsoft.com/office/drawing/2014/main" id="{7CC6BAE4-B523-D1D7-3859-F5432F6FB95A}"/>
              </a:ext>
            </a:extLst>
          </p:cNvPr>
          <p:cNvPicPr>
            <a:picLocks noChangeAspect="1"/>
          </p:cNvPicPr>
          <p:nvPr/>
        </p:nvPicPr>
        <p:blipFill>
          <a:blip r:embed="rId2"/>
          <a:stretch>
            <a:fillRect/>
          </a:stretch>
        </p:blipFill>
        <p:spPr>
          <a:xfrm>
            <a:off x="342900" y="1600200"/>
            <a:ext cx="9753600" cy="4495800"/>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415E945A-B52B-C37A-6BBB-C26C9B10FB2F}"/>
                  </a:ext>
                </a:extLst>
              </p14:cNvPr>
              <p14:cNvContentPartPr/>
              <p14:nvPr/>
            </p14:nvContentPartPr>
            <p14:xfrm>
              <a:off x="7629847" y="3517510"/>
              <a:ext cx="486360" cy="637920"/>
            </p14:xfrm>
          </p:contentPart>
        </mc:Choice>
        <mc:Fallback xmlns="">
          <p:pic>
            <p:nvPicPr>
              <p:cNvPr id="3" name="Ink 2">
                <a:extLst>
                  <a:ext uri="{FF2B5EF4-FFF2-40B4-BE49-F238E27FC236}">
                    <a16:creationId xmlns:a16="http://schemas.microsoft.com/office/drawing/2014/main" id="{415E945A-B52B-C37A-6BBB-C26C9B10FB2F}"/>
                  </a:ext>
                </a:extLst>
              </p:cNvPr>
              <p:cNvPicPr/>
              <p:nvPr/>
            </p:nvPicPr>
            <p:blipFill>
              <a:blip r:embed="rId4"/>
              <a:stretch>
                <a:fillRect/>
              </a:stretch>
            </p:blipFill>
            <p:spPr>
              <a:xfrm>
                <a:off x="7575847" y="3409870"/>
                <a:ext cx="594000" cy="8535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CEB42418-BE82-B9B2-C97A-17F0F23F7E1A}"/>
                  </a:ext>
                </a:extLst>
              </p14:cNvPr>
              <p14:cNvContentPartPr/>
              <p14:nvPr/>
            </p14:nvContentPartPr>
            <p14:xfrm>
              <a:off x="7773847" y="3560350"/>
              <a:ext cx="258480" cy="435240"/>
            </p14:xfrm>
          </p:contentPart>
        </mc:Choice>
        <mc:Fallback xmlns="">
          <p:pic>
            <p:nvPicPr>
              <p:cNvPr id="5" name="Ink 4">
                <a:extLst>
                  <a:ext uri="{FF2B5EF4-FFF2-40B4-BE49-F238E27FC236}">
                    <a16:creationId xmlns:a16="http://schemas.microsoft.com/office/drawing/2014/main" id="{CEB42418-BE82-B9B2-C97A-17F0F23F7E1A}"/>
                  </a:ext>
                </a:extLst>
              </p:cNvPr>
              <p:cNvPicPr/>
              <p:nvPr/>
            </p:nvPicPr>
            <p:blipFill>
              <a:blip r:embed="rId6"/>
              <a:stretch>
                <a:fillRect/>
              </a:stretch>
            </p:blipFill>
            <p:spPr>
              <a:xfrm>
                <a:off x="7719847" y="3452710"/>
                <a:ext cx="366120" cy="6508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4C69BB87-9F03-CA22-168F-6E940E305D62}"/>
                  </a:ext>
                </a:extLst>
              </p14:cNvPr>
              <p14:cNvContentPartPr/>
              <p14:nvPr/>
            </p14:nvContentPartPr>
            <p14:xfrm>
              <a:off x="7629847" y="4273870"/>
              <a:ext cx="551880" cy="220680"/>
            </p14:xfrm>
          </p:contentPart>
        </mc:Choice>
        <mc:Fallback xmlns="">
          <p:pic>
            <p:nvPicPr>
              <p:cNvPr id="7" name="Ink 6">
                <a:extLst>
                  <a:ext uri="{FF2B5EF4-FFF2-40B4-BE49-F238E27FC236}">
                    <a16:creationId xmlns:a16="http://schemas.microsoft.com/office/drawing/2014/main" id="{4C69BB87-9F03-CA22-168F-6E940E305D62}"/>
                  </a:ext>
                </a:extLst>
              </p:cNvPr>
              <p:cNvPicPr/>
              <p:nvPr/>
            </p:nvPicPr>
            <p:blipFill>
              <a:blip r:embed="rId8"/>
              <a:stretch>
                <a:fillRect/>
              </a:stretch>
            </p:blipFill>
            <p:spPr>
              <a:xfrm>
                <a:off x="7620847" y="4264870"/>
                <a:ext cx="569520" cy="238320"/>
              </a:xfrm>
              <a:prstGeom prst="rect">
                <a:avLst/>
              </a:prstGeom>
            </p:spPr>
          </p:pic>
        </mc:Fallback>
      </mc:AlternateContent>
    </p:spTree>
    <p:extLst>
      <p:ext uri="{BB962C8B-B14F-4D97-AF65-F5344CB8AC3E}">
        <p14:creationId xmlns:p14="http://schemas.microsoft.com/office/powerpoint/2010/main" val="28004171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dirty="0"/>
              <a:t>Kostas A. Katsavdakis PhD, ABPP</a:t>
            </a:r>
          </a:p>
        </p:txBody>
      </p:sp>
      <p:pic>
        <p:nvPicPr>
          <p:cNvPr id="5" name="Picture 4">
            <a:extLst>
              <a:ext uri="{FF2B5EF4-FFF2-40B4-BE49-F238E27FC236}">
                <a16:creationId xmlns:a16="http://schemas.microsoft.com/office/drawing/2014/main" id="{D5BBE941-C49E-3929-E728-7F231F5B033D}"/>
              </a:ext>
            </a:extLst>
          </p:cNvPr>
          <p:cNvPicPr>
            <a:picLocks noChangeAspect="1"/>
          </p:cNvPicPr>
          <p:nvPr/>
        </p:nvPicPr>
        <p:blipFill>
          <a:blip r:embed="rId2"/>
          <a:stretch>
            <a:fillRect/>
          </a:stretch>
        </p:blipFill>
        <p:spPr>
          <a:xfrm>
            <a:off x="800100" y="1676400"/>
            <a:ext cx="8458200" cy="4267200"/>
          </a:xfrm>
          <a:prstGeom prst="rect">
            <a:avLst/>
          </a:prstGeom>
        </p:spPr>
      </p:pic>
    </p:spTree>
    <p:extLst>
      <p:ext uri="{BB962C8B-B14F-4D97-AF65-F5344CB8AC3E}">
        <p14:creationId xmlns:p14="http://schemas.microsoft.com/office/powerpoint/2010/main" val="7426092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dirty="0"/>
              <a:t>Kostas A. Katsavdakis PhD, ABPP</a:t>
            </a:r>
          </a:p>
        </p:txBody>
      </p:sp>
      <p:pic>
        <p:nvPicPr>
          <p:cNvPr id="6" name="Picture 5">
            <a:extLst>
              <a:ext uri="{FF2B5EF4-FFF2-40B4-BE49-F238E27FC236}">
                <a16:creationId xmlns:a16="http://schemas.microsoft.com/office/drawing/2014/main" id="{8E3353D9-0FD4-7F73-D4A6-5D9FF99DF10C}"/>
              </a:ext>
            </a:extLst>
          </p:cNvPr>
          <p:cNvPicPr>
            <a:picLocks noChangeAspect="1"/>
          </p:cNvPicPr>
          <p:nvPr/>
        </p:nvPicPr>
        <p:blipFill>
          <a:blip r:embed="rId2"/>
          <a:stretch>
            <a:fillRect/>
          </a:stretch>
        </p:blipFill>
        <p:spPr>
          <a:xfrm>
            <a:off x="647700" y="1761766"/>
            <a:ext cx="9124950" cy="4258033"/>
          </a:xfrm>
          <a:prstGeom prst="rect">
            <a:avLst/>
          </a:prstGeom>
        </p:spPr>
      </p:pic>
      <p:cxnSp>
        <p:nvCxnSpPr>
          <p:cNvPr id="5" name="Straight Arrow Connector 4">
            <a:extLst>
              <a:ext uri="{FF2B5EF4-FFF2-40B4-BE49-F238E27FC236}">
                <a16:creationId xmlns:a16="http://schemas.microsoft.com/office/drawing/2014/main" id="{3B72D1CF-5335-7539-2F74-9299FF4CDE29}"/>
              </a:ext>
            </a:extLst>
          </p:cNvPr>
          <p:cNvCxnSpPr>
            <a:cxnSpLocks/>
          </p:cNvCxnSpPr>
          <p:nvPr/>
        </p:nvCxnSpPr>
        <p:spPr bwMode="auto">
          <a:xfrm flipH="1">
            <a:off x="8267700" y="3657600"/>
            <a:ext cx="1143000" cy="0"/>
          </a:xfrm>
          <a:prstGeom prst="straightConnector1">
            <a:avLst/>
          </a:prstGeom>
          <a:noFill/>
          <a:ln w="9525" cap="flat" cmpd="sng" algn="ctr">
            <a:solidFill>
              <a:srgbClr val="FF0000"/>
            </a:solidFill>
            <a:prstDash val="solid"/>
            <a:round/>
            <a:headEnd type="none" w="sm" len="sm"/>
            <a:tailEnd type="triangle"/>
          </a:ln>
          <a:effectLst/>
        </p:spPr>
      </p:cxnSp>
    </p:spTree>
    <p:extLst>
      <p:ext uri="{BB962C8B-B14F-4D97-AF65-F5344CB8AC3E}">
        <p14:creationId xmlns:p14="http://schemas.microsoft.com/office/powerpoint/2010/main" val="27041109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dirty="0"/>
              <a:t>Kostas A. Katsavdakis PhD, ABPP</a:t>
            </a:r>
          </a:p>
        </p:txBody>
      </p:sp>
      <p:pic>
        <p:nvPicPr>
          <p:cNvPr id="5" name="Picture 4">
            <a:extLst>
              <a:ext uri="{FF2B5EF4-FFF2-40B4-BE49-F238E27FC236}">
                <a16:creationId xmlns:a16="http://schemas.microsoft.com/office/drawing/2014/main" id="{6301C15A-6B8D-93F5-FEEE-0EBDA7A7E13F}"/>
              </a:ext>
            </a:extLst>
          </p:cNvPr>
          <p:cNvPicPr>
            <a:picLocks noChangeAspect="1"/>
          </p:cNvPicPr>
          <p:nvPr/>
        </p:nvPicPr>
        <p:blipFill>
          <a:blip r:embed="rId2"/>
          <a:stretch>
            <a:fillRect/>
          </a:stretch>
        </p:blipFill>
        <p:spPr>
          <a:xfrm>
            <a:off x="723900" y="1524000"/>
            <a:ext cx="9143999" cy="4572000"/>
          </a:xfrm>
          <a:prstGeom prst="rect">
            <a:avLst/>
          </a:prstGeom>
        </p:spPr>
      </p:pic>
    </p:spTree>
    <p:extLst>
      <p:ext uri="{BB962C8B-B14F-4D97-AF65-F5344CB8AC3E}">
        <p14:creationId xmlns:p14="http://schemas.microsoft.com/office/powerpoint/2010/main" val="21603683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dirty="0">
                <a:solidFill>
                  <a:srgbClr val="FFFF00"/>
                </a:solidFill>
              </a:rPr>
              <a:t>Leakage Warning Behaviors</a:t>
            </a:r>
          </a:p>
        </p:txBody>
      </p:sp>
      <p:sp>
        <p:nvSpPr>
          <p:cNvPr id="3" name="Content Placeholder 2">
            <a:extLst>
              <a:ext uri="{FF2B5EF4-FFF2-40B4-BE49-F238E27FC236}">
                <a16:creationId xmlns:a16="http://schemas.microsoft.com/office/drawing/2014/main" id="{4A2AED5A-9057-468A-8089-570B9EAE3D9F}"/>
              </a:ext>
            </a:extLst>
          </p:cNvPr>
          <p:cNvSpPr>
            <a:spLocks noGrp="1"/>
          </p:cNvSpPr>
          <p:nvPr>
            <p:ph idx="1"/>
          </p:nvPr>
        </p:nvSpPr>
        <p:spPr/>
        <p:txBody>
          <a:bodyPr/>
          <a:lstStyle/>
          <a:p>
            <a:r>
              <a:rPr lang="en-US" b="1" dirty="0">
                <a:solidFill>
                  <a:srgbClr val="FFFF00"/>
                </a:solidFill>
              </a:rPr>
              <a:t>1990 to 2014, 58% engaged in some form of leakage (Silver, Horgan, &amp; Gill, 2018)</a:t>
            </a:r>
          </a:p>
          <a:p>
            <a:r>
              <a:rPr lang="en-US" b="1" dirty="0">
                <a:solidFill>
                  <a:srgbClr val="FFFF00"/>
                </a:solidFill>
              </a:rPr>
              <a:t>2000 to 2013 FBI study of active shooters, 56% openly expressed their violent thoughts or intent prior to attacking (Silver, Simons, &amp; Craun, 2018)</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28400120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dirty="0">
                <a:solidFill>
                  <a:srgbClr val="FFFF00"/>
                </a:solidFill>
              </a:rPr>
              <a:t>Leakage Warning Behaviors</a:t>
            </a:r>
          </a:p>
        </p:txBody>
      </p:sp>
      <p:sp>
        <p:nvSpPr>
          <p:cNvPr id="3" name="Content Placeholder 2">
            <a:extLst>
              <a:ext uri="{FF2B5EF4-FFF2-40B4-BE49-F238E27FC236}">
                <a16:creationId xmlns:a16="http://schemas.microsoft.com/office/drawing/2014/main" id="{4A2AED5A-9057-468A-8089-570B9EAE3D9F}"/>
              </a:ext>
            </a:extLst>
          </p:cNvPr>
          <p:cNvSpPr>
            <a:spLocks noGrp="1"/>
          </p:cNvSpPr>
          <p:nvPr>
            <p:ph idx="1"/>
          </p:nvPr>
        </p:nvSpPr>
        <p:spPr/>
        <p:txBody>
          <a:bodyPr/>
          <a:lstStyle/>
          <a:p>
            <a:r>
              <a:rPr lang="en-US" b="1" dirty="0">
                <a:solidFill>
                  <a:srgbClr val="FFFF00"/>
                </a:solidFill>
              </a:rPr>
              <a:t>Research suggests - people are often hesitant to report potential mass shooters to law enforcement, even if they observe concerning behavior (Madfis, </a:t>
            </a:r>
            <a:r>
              <a:rPr lang="pt-BR" b="1" dirty="0">
                <a:solidFill>
                  <a:srgbClr val="FFFF00"/>
                </a:solidFill>
              </a:rPr>
              <a:t>2014a; Silver, Simons, &amp; Craun, 2018)</a:t>
            </a:r>
          </a:p>
          <a:p>
            <a:r>
              <a:rPr lang="pt-BR" b="1" dirty="0">
                <a:solidFill>
                  <a:srgbClr val="FFFF00"/>
                </a:solidFill>
              </a:rPr>
              <a:t>“bystander intervention” increases sense of responbility on self</a:t>
            </a:r>
          </a:p>
          <a:p>
            <a:r>
              <a:rPr lang="pt-BR" b="1" dirty="0">
                <a:solidFill>
                  <a:srgbClr val="FFFF00"/>
                </a:solidFill>
              </a:rPr>
              <a:t>Reporting of stranger is easier than known persons</a:t>
            </a:r>
          </a:p>
          <a:p>
            <a:endParaRPr lang="en-US" b="1" dirty="0">
              <a:solidFill>
                <a:srgbClr val="FFFF00"/>
              </a:solidFill>
            </a:endParaRP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29654663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B3B0D-4344-4AAF-AB9E-C0DC0D52F816}"/>
              </a:ext>
            </a:extLst>
          </p:cNvPr>
          <p:cNvSpPr>
            <a:spLocks noGrp="1"/>
          </p:cNvSpPr>
          <p:nvPr>
            <p:ph type="title"/>
          </p:nvPr>
        </p:nvSpPr>
        <p:spPr/>
        <p:txBody>
          <a:bodyPr/>
          <a:lstStyle/>
          <a:p>
            <a:r>
              <a:rPr lang="en-US" dirty="0">
                <a:solidFill>
                  <a:srgbClr val="FFFF00"/>
                </a:solidFill>
              </a:rPr>
              <a:t>Lankford, 2019</a:t>
            </a:r>
          </a:p>
        </p:txBody>
      </p:sp>
      <p:sp>
        <p:nvSpPr>
          <p:cNvPr id="3" name="Content Placeholder 2">
            <a:extLst>
              <a:ext uri="{FF2B5EF4-FFF2-40B4-BE49-F238E27FC236}">
                <a16:creationId xmlns:a16="http://schemas.microsoft.com/office/drawing/2014/main" id="{795785B3-68A7-4048-88A4-64BFA7DF6544}"/>
              </a:ext>
            </a:extLst>
          </p:cNvPr>
          <p:cNvSpPr>
            <a:spLocks noGrp="1"/>
          </p:cNvSpPr>
          <p:nvPr>
            <p:ph idx="1"/>
          </p:nvPr>
        </p:nvSpPr>
        <p:spPr>
          <a:xfrm>
            <a:off x="342900" y="1219200"/>
            <a:ext cx="9258300" cy="4525963"/>
          </a:xfrm>
        </p:spPr>
        <p:txBody>
          <a:bodyPr/>
          <a:lstStyle/>
          <a:p>
            <a:r>
              <a:rPr lang="en-US" b="1" dirty="0">
                <a:solidFill>
                  <a:srgbClr val="FFFF00"/>
                </a:solidFill>
              </a:rPr>
              <a:t>N=15 (3/98 – 2/18)</a:t>
            </a:r>
          </a:p>
          <a:p>
            <a:r>
              <a:rPr lang="en-US" b="1" dirty="0">
                <a:solidFill>
                  <a:srgbClr val="FFFF00"/>
                </a:solidFill>
              </a:rPr>
              <a:t>Examined leakage, reports to law enforcement (LE) and weapon acquisition</a:t>
            </a:r>
          </a:p>
          <a:p>
            <a:pPr marL="971550" lvl="1" indent="-514350">
              <a:buFont typeface="+mj-lt"/>
              <a:buAutoNum type="arabicPeriod"/>
            </a:pPr>
            <a:r>
              <a:rPr lang="en-US" b="1" dirty="0">
                <a:solidFill>
                  <a:srgbClr val="FFFF00"/>
                </a:solidFill>
              </a:rPr>
              <a:t>leakage of violent thoughts/intent in general</a:t>
            </a:r>
          </a:p>
          <a:p>
            <a:pPr marL="971550" lvl="1" indent="-514350">
              <a:buFont typeface="+mj-lt"/>
              <a:buAutoNum type="arabicPeriod"/>
            </a:pPr>
            <a:r>
              <a:rPr lang="en-US" b="1" dirty="0">
                <a:solidFill>
                  <a:srgbClr val="FFFF00"/>
                </a:solidFill>
              </a:rPr>
              <a:t>leakage of specific interest in mass killing</a:t>
            </a:r>
          </a:p>
          <a:p>
            <a:pPr marL="971550" lvl="1" indent="-514350">
              <a:buFont typeface="+mj-lt"/>
              <a:buAutoNum type="arabicPeriod"/>
            </a:pPr>
            <a:r>
              <a:rPr lang="en-US" b="1" dirty="0">
                <a:solidFill>
                  <a:srgbClr val="FFFF00"/>
                </a:solidFill>
              </a:rPr>
              <a:t>whether the mass shooter’s concerning behavior reported to LE prior to attack</a:t>
            </a:r>
          </a:p>
          <a:p>
            <a:pPr marL="971550" lvl="1" indent="-514350">
              <a:buFont typeface="+mj-lt"/>
              <a:buAutoNum type="arabicPeriod"/>
            </a:pPr>
            <a:r>
              <a:rPr lang="en-US" b="1" dirty="0">
                <a:solidFill>
                  <a:srgbClr val="FFFF00"/>
                </a:solidFill>
              </a:rPr>
              <a:t>whether concerns about the mass shooter’s specific interest in homicide (i.e., killing people) had been reported to LE</a:t>
            </a:r>
          </a:p>
        </p:txBody>
      </p:sp>
      <p:sp>
        <p:nvSpPr>
          <p:cNvPr id="4" name="Footer Placeholder 3">
            <a:extLst>
              <a:ext uri="{FF2B5EF4-FFF2-40B4-BE49-F238E27FC236}">
                <a16:creationId xmlns:a16="http://schemas.microsoft.com/office/drawing/2014/main" id="{D935B2A4-43C9-4DA4-95FA-71314606D2AD}"/>
              </a:ext>
            </a:extLst>
          </p:cNvPr>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34328569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00517-E88D-4A74-A50B-788C3940D100}"/>
              </a:ext>
            </a:extLst>
          </p:cNvPr>
          <p:cNvSpPr>
            <a:spLocks noGrp="1"/>
          </p:cNvSpPr>
          <p:nvPr>
            <p:ph type="title"/>
          </p:nvPr>
        </p:nvSpPr>
        <p:spPr/>
        <p:txBody>
          <a:bodyPr/>
          <a:lstStyle/>
          <a:p>
            <a:r>
              <a:rPr lang="en-US" dirty="0">
                <a:solidFill>
                  <a:srgbClr val="FFFF00"/>
                </a:solidFill>
              </a:rPr>
              <a:t>Lankford, 2019</a:t>
            </a:r>
          </a:p>
        </p:txBody>
      </p:sp>
      <p:sp>
        <p:nvSpPr>
          <p:cNvPr id="3" name="Content Placeholder 2">
            <a:extLst>
              <a:ext uri="{FF2B5EF4-FFF2-40B4-BE49-F238E27FC236}">
                <a16:creationId xmlns:a16="http://schemas.microsoft.com/office/drawing/2014/main" id="{EC4BFDD4-217B-4F3F-9EC8-5748E4C11615}"/>
              </a:ext>
            </a:extLst>
          </p:cNvPr>
          <p:cNvSpPr>
            <a:spLocks noGrp="1"/>
          </p:cNvSpPr>
          <p:nvPr>
            <p:ph idx="1"/>
          </p:nvPr>
        </p:nvSpPr>
        <p:spPr>
          <a:xfrm>
            <a:off x="514350" y="1600200"/>
            <a:ext cx="9429750" cy="4525963"/>
          </a:xfrm>
        </p:spPr>
        <p:txBody>
          <a:bodyPr/>
          <a:lstStyle/>
          <a:p>
            <a:r>
              <a:rPr lang="en-US" b="1" dirty="0">
                <a:solidFill>
                  <a:srgbClr val="FFFF00"/>
                </a:solidFill>
              </a:rPr>
              <a:t>Leakage of violent thoughts/intent (87%)</a:t>
            </a:r>
          </a:p>
          <a:p>
            <a:r>
              <a:rPr lang="en-US" b="1" dirty="0">
                <a:solidFill>
                  <a:srgbClr val="FFFF00"/>
                </a:solidFill>
              </a:rPr>
              <a:t>Leakage of specific interest in mass killing (80%)</a:t>
            </a:r>
          </a:p>
          <a:p>
            <a:r>
              <a:rPr lang="en-US" b="1" dirty="0">
                <a:solidFill>
                  <a:srgbClr val="FFFF00"/>
                </a:solidFill>
              </a:rPr>
              <a:t>Concerning behavior reported to LE (80%)</a:t>
            </a:r>
          </a:p>
          <a:p>
            <a:r>
              <a:rPr lang="en-US" b="1" dirty="0">
                <a:solidFill>
                  <a:srgbClr val="FFFF00"/>
                </a:solidFill>
              </a:rPr>
              <a:t>Concerning interest in homicide reported LE (47%)</a:t>
            </a:r>
          </a:p>
          <a:p>
            <a:r>
              <a:rPr lang="en-US" b="1" dirty="0">
                <a:solidFill>
                  <a:srgbClr val="FFFF00"/>
                </a:solidFill>
              </a:rPr>
              <a:t>Firearms in mass shooting acquired legally (80%)</a:t>
            </a:r>
          </a:p>
        </p:txBody>
      </p:sp>
      <p:sp>
        <p:nvSpPr>
          <p:cNvPr id="4" name="Footer Placeholder 3">
            <a:extLst>
              <a:ext uri="{FF2B5EF4-FFF2-40B4-BE49-F238E27FC236}">
                <a16:creationId xmlns:a16="http://schemas.microsoft.com/office/drawing/2014/main" id="{7DC01FE0-AFA1-489C-ABFF-A8BA0E59B196}"/>
              </a:ext>
            </a:extLst>
          </p:cNvPr>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24746647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894A0-ABA7-47F0-9377-36FAA94C2057}"/>
              </a:ext>
            </a:extLst>
          </p:cNvPr>
          <p:cNvSpPr>
            <a:spLocks noGrp="1"/>
          </p:cNvSpPr>
          <p:nvPr>
            <p:ph type="title"/>
          </p:nvPr>
        </p:nvSpPr>
        <p:spPr/>
        <p:txBody>
          <a:bodyPr/>
          <a:lstStyle/>
          <a:p>
            <a:r>
              <a:rPr lang="en-US" dirty="0">
                <a:solidFill>
                  <a:srgbClr val="FFFF00"/>
                </a:solidFill>
              </a:rPr>
              <a:t>Leakage and Reports to LE</a:t>
            </a:r>
            <a:br>
              <a:rPr lang="en-US" dirty="0">
                <a:solidFill>
                  <a:srgbClr val="FFFF00"/>
                </a:solidFill>
              </a:rPr>
            </a:br>
            <a:r>
              <a:rPr lang="en-US" dirty="0">
                <a:solidFill>
                  <a:srgbClr val="FFFF00"/>
                </a:solidFill>
              </a:rPr>
              <a:t>Lankford, 2019</a:t>
            </a:r>
          </a:p>
        </p:txBody>
      </p:sp>
      <p:sp>
        <p:nvSpPr>
          <p:cNvPr id="3" name="Content Placeholder 2">
            <a:extLst>
              <a:ext uri="{FF2B5EF4-FFF2-40B4-BE49-F238E27FC236}">
                <a16:creationId xmlns:a16="http://schemas.microsoft.com/office/drawing/2014/main" id="{EA76F395-4044-48C7-9161-AC42455CE8FA}"/>
              </a:ext>
            </a:extLst>
          </p:cNvPr>
          <p:cNvSpPr>
            <a:spLocks noGrp="1"/>
          </p:cNvSpPr>
          <p:nvPr>
            <p:ph idx="1"/>
          </p:nvPr>
        </p:nvSpPr>
        <p:spPr>
          <a:xfrm>
            <a:off x="419100" y="1924849"/>
            <a:ext cx="9258300" cy="4525963"/>
          </a:xfrm>
        </p:spPr>
        <p:txBody>
          <a:bodyPr/>
          <a:lstStyle/>
          <a:p>
            <a:pPr marL="514350" indent="-514350">
              <a:buFont typeface="+mj-lt"/>
              <a:buAutoNum type="arabicPeriod"/>
            </a:pPr>
            <a:r>
              <a:rPr lang="en-US" sz="2400" b="1" dirty="0">
                <a:solidFill>
                  <a:srgbClr val="FFFF00"/>
                </a:solidFill>
              </a:rPr>
              <a:t>Prevention appears possible in the vast majority of cases</a:t>
            </a:r>
          </a:p>
          <a:p>
            <a:pPr marL="514350" indent="-514350">
              <a:buFont typeface="+mj-lt"/>
              <a:buAutoNum type="arabicPeriod"/>
            </a:pPr>
            <a:r>
              <a:rPr lang="en-US" sz="2400" b="1" dirty="0">
                <a:solidFill>
                  <a:srgbClr val="FFFF00"/>
                </a:solidFill>
              </a:rPr>
              <a:t>Public should be educated, encouraged, and pressured to report leakage and warning signs to LE</a:t>
            </a:r>
          </a:p>
          <a:p>
            <a:pPr marL="514350" indent="-514350">
              <a:buFont typeface="+mj-lt"/>
              <a:buAutoNum type="arabicPeriod"/>
            </a:pPr>
            <a:r>
              <a:rPr lang="en-US" sz="2400" b="1" dirty="0">
                <a:solidFill>
                  <a:srgbClr val="FFFF00"/>
                </a:solidFill>
              </a:rPr>
              <a:t>LE needs to be educated and trained on how to more effectively investigate potential threats</a:t>
            </a:r>
          </a:p>
          <a:p>
            <a:pPr marL="514350" indent="-514350">
              <a:buFont typeface="+mj-lt"/>
              <a:buAutoNum type="arabicPeriod"/>
            </a:pPr>
            <a:r>
              <a:rPr lang="en-US" sz="2400" b="1" dirty="0">
                <a:solidFill>
                  <a:srgbClr val="FFFF00"/>
                </a:solidFill>
              </a:rPr>
              <a:t>Individuals who have admitted homicidal or suicidal thoughts or interest in committing mass shootings should be prohibited from purchasing or possessing firearms</a:t>
            </a:r>
          </a:p>
          <a:p>
            <a:endParaRPr lang="en-US" sz="2400" b="1" dirty="0">
              <a:solidFill>
                <a:srgbClr val="FFFF00"/>
              </a:solidFill>
            </a:endParaRPr>
          </a:p>
        </p:txBody>
      </p:sp>
      <p:sp>
        <p:nvSpPr>
          <p:cNvPr id="4" name="Footer Placeholder 3">
            <a:extLst>
              <a:ext uri="{FF2B5EF4-FFF2-40B4-BE49-F238E27FC236}">
                <a16:creationId xmlns:a16="http://schemas.microsoft.com/office/drawing/2014/main" id="{F9785F5D-4CD5-4C99-917B-B1BFADE18E14}"/>
              </a:ext>
            </a:extLst>
          </p:cNvPr>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12190528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altLang="en-US" u="sng" dirty="0">
                <a:solidFill>
                  <a:srgbClr val="FFFF00"/>
                </a:solidFill>
                <a:effectLst/>
                <a:latin typeface="+mn-lt"/>
              </a:rPr>
              <a:t>Last resort</a:t>
            </a:r>
            <a:r>
              <a:rPr lang="en-US" altLang="en-US" dirty="0">
                <a:solidFill>
                  <a:srgbClr val="FFFF00"/>
                </a:solidFill>
                <a:effectLst/>
                <a:latin typeface="+mn-lt"/>
              </a:rPr>
              <a:t> warning behavior</a:t>
            </a:r>
          </a:p>
        </p:txBody>
      </p:sp>
      <p:sp>
        <p:nvSpPr>
          <p:cNvPr id="72707" name="Rectangle 3"/>
          <p:cNvSpPr>
            <a:spLocks noGrp="1" noChangeArrowheads="1"/>
          </p:cNvSpPr>
          <p:nvPr>
            <p:ph type="body" idx="1"/>
          </p:nvPr>
        </p:nvSpPr>
        <p:spPr>
          <a:xfrm>
            <a:off x="257175" y="2133600"/>
            <a:ext cx="9515475" cy="5105400"/>
          </a:xfrm>
        </p:spPr>
        <p:txBody>
          <a:bodyPr/>
          <a:lstStyle/>
          <a:p>
            <a:pPr lvl="2" eaLnBrk="1" hangingPunct="1">
              <a:lnSpc>
                <a:spcPct val="90000"/>
              </a:lnSpc>
              <a:buFontTx/>
              <a:buNone/>
            </a:pPr>
            <a:r>
              <a:rPr lang="en-US" altLang="en-US" b="1" dirty="0">
                <a:solidFill>
                  <a:srgbClr val="FFFF00"/>
                </a:solidFill>
                <a:latin typeface="+mn-lt"/>
              </a:rPr>
              <a:t>	Evidence of a violent “time/</a:t>
            </a:r>
            <a:r>
              <a:rPr lang="en-US" altLang="de-DE" b="1" dirty="0">
                <a:solidFill>
                  <a:srgbClr val="FFFF00"/>
                </a:solidFill>
                <a:latin typeface="+mn-lt"/>
                <a:ea typeface="ヒラギノ角ゴ ProN W3" pitchFamily="1" charset="-128"/>
              </a:rPr>
              <a:t>a</a:t>
            </a:r>
            <a:r>
              <a:rPr lang="en-US" altLang="en-US" b="1" dirty="0">
                <a:solidFill>
                  <a:srgbClr val="FFFF00"/>
                </a:solidFill>
                <a:latin typeface="+mn-lt"/>
              </a:rPr>
              <a:t>ction imperative” (Mohandie &amp; Duffy, 1999). Increasing desperation or distress through declaration in word or deed, forcing the individual into a position of last resort.  There is no alternative other than violence, and the consequences are justified (de Becker, 1997). The subject feels trapped (S. White, personal communication).</a:t>
            </a:r>
          </a:p>
          <a:p>
            <a:pPr lvl="2" eaLnBrk="1" hangingPunct="1">
              <a:lnSpc>
                <a:spcPct val="90000"/>
              </a:lnSpc>
              <a:buFontTx/>
              <a:buNone/>
            </a:pPr>
            <a:endParaRPr lang="en-US" altLang="en-US" sz="20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17315855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altLang="en-US" b="1" u="sng" dirty="0">
                <a:solidFill>
                  <a:srgbClr val="FFFF00"/>
                </a:solidFill>
                <a:effectLst/>
                <a:latin typeface="+mn-lt"/>
              </a:rPr>
              <a:t>Last resort</a:t>
            </a:r>
            <a:r>
              <a:rPr lang="en-US" altLang="en-US" b="1" dirty="0">
                <a:solidFill>
                  <a:srgbClr val="FFFF00"/>
                </a:solidFill>
                <a:effectLst/>
                <a:latin typeface="+mn-lt"/>
              </a:rPr>
              <a:t> warning behavior</a:t>
            </a:r>
          </a:p>
        </p:txBody>
      </p:sp>
      <p:sp>
        <p:nvSpPr>
          <p:cNvPr id="72707" name="Rectangle 3"/>
          <p:cNvSpPr>
            <a:spLocks noGrp="1" noChangeArrowheads="1"/>
          </p:cNvSpPr>
          <p:nvPr>
            <p:ph type="body" idx="1"/>
          </p:nvPr>
        </p:nvSpPr>
        <p:spPr>
          <a:xfrm>
            <a:off x="257175" y="2133600"/>
            <a:ext cx="9515475" cy="5105400"/>
          </a:xfrm>
        </p:spPr>
        <p:txBody>
          <a:bodyPr/>
          <a:lstStyle/>
          <a:p>
            <a:pPr lvl="2" eaLnBrk="1" hangingPunct="1">
              <a:lnSpc>
                <a:spcPct val="90000"/>
              </a:lnSpc>
              <a:buFontTx/>
              <a:buNone/>
            </a:pPr>
            <a:r>
              <a:rPr lang="en-US" altLang="en-US" b="1" dirty="0">
                <a:solidFill>
                  <a:srgbClr val="FFFF00"/>
                </a:solidFill>
                <a:latin typeface="+mn-lt"/>
              </a:rPr>
              <a:t>	Evidence of a violent “time/</a:t>
            </a:r>
            <a:r>
              <a:rPr lang="en-US" altLang="de-DE" b="1" dirty="0">
                <a:solidFill>
                  <a:srgbClr val="FFFF00"/>
                </a:solidFill>
                <a:latin typeface="+mn-lt"/>
                <a:ea typeface="ヒラギノ角ゴ ProN W3" pitchFamily="1" charset="-128"/>
              </a:rPr>
              <a:t>a</a:t>
            </a:r>
            <a:r>
              <a:rPr lang="en-US" altLang="en-US" b="1" dirty="0">
                <a:solidFill>
                  <a:srgbClr val="FFFF00"/>
                </a:solidFill>
                <a:latin typeface="+mn-lt"/>
              </a:rPr>
              <a:t>ction imperative” (Mohandie &amp; Duffy, 1999). Increasing desperation or distress through declaration in word or deed, forcing the individual into a position of last resort.  There is no alternative other than violence, and the consequences are justified (de Becker, 1997). The subject feels trapped (S. White, personal communication).</a:t>
            </a:r>
          </a:p>
          <a:p>
            <a:pPr lvl="2" eaLnBrk="1" hangingPunct="1">
              <a:lnSpc>
                <a:spcPct val="90000"/>
              </a:lnSpc>
              <a:buFontTx/>
              <a:buNone/>
            </a:pPr>
            <a:endParaRPr lang="en-US" altLang="en-US" sz="20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5963135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Content Placeholder 2"/>
          <p:cNvSpPr>
            <a:spLocks noGrp="1"/>
          </p:cNvSpPr>
          <p:nvPr>
            <p:ph idx="1"/>
          </p:nvPr>
        </p:nvSpPr>
        <p:spPr>
          <a:xfrm>
            <a:off x="514350" y="4343400"/>
            <a:ext cx="9258300" cy="4495800"/>
          </a:xfrm>
        </p:spPr>
        <p:txBody>
          <a:bodyPr/>
          <a:lstStyle/>
          <a:p>
            <a:r>
              <a:rPr lang="en-US" altLang="en-US" b="1" dirty="0">
                <a:solidFill>
                  <a:srgbClr val="FFFF00"/>
                </a:solidFill>
                <a:latin typeface="+mn-lt"/>
              </a:rPr>
              <a:t>“If you have the knowledge and inspiration, all that’s left is to take action.”</a:t>
            </a:r>
          </a:p>
          <a:p>
            <a:pPr lvl="3"/>
            <a:r>
              <a:rPr lang="en-US" altLang="en-US" b="1" dirty="0">
                <a:solidFill>
                  <a:srgbClr val="FFFF00"/>
                </a:solidFill>
                <a:latin typeface="+mn-lt"/>
              </a:rPr>
              <a:t>Posted one week before April 15, 2013 Boston Marathon bombing by Dzhokhar Tsarnaev</a:t>
            </a:r>
          </a:p>
        </p:txBody>
      </p:sp>
      <p:pic>
        <p:nvPicPr>
          <p:cNvPr id="7373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85950" y="304800"/>
            <a:ext cx="660082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18180282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defRPr/>
            </a:pPr>
            <a:r>
              <a:rPr lang="en-US" b="1" u="sng" dirty="0">
                <a:solidFill>
                  <a:srgbClr val="FFFF00"/>
                </a:solidFill>
                <a:latin typeface="+mn-lt"/>
              </a:rPr>
              <a:t>Directly communicated threat</a:t>
            </a:r>
            <a:r>
              <a:rPr lang="en-US" b="1" dirty="0">
                <a:solidFill>
                  <a:srgbClr val="FFFF00"/>
                </a:solidFill>
                <a:latin typeface="+mn-lt"/>
              </a:rPr>
              <a:t> warning behavior</a:t>
            </a:r>
          </a:p>
        </p:txBody>
      </p:sp>
      <p:sp>
        <p:nvSpPr>
          <p:cNvPr id="74755" name="Rectangle 3"/>
          <p:cNvSpPr>
            <a:spLocks noGrp="1" noChangeArrowheads="1"/>
          </p:cNvSpPr>
          <p:nvPr>
            <p:ph type="body" idx="1"/>
          </p:nvPr>
        </p:nvSpPr>
        <p:spPr>
          <a:xfrm>
            <a:off x="114300" y="2286000"/>
            <a:ext cx="9515475" cy="5105400"/>
          </a:xfrm>
        </p:spPr>
        <p:txBody>
          <a:bodyPr/>
          <a:lstStyle/>
          <a:p>
            <a:pPr lvl="2" eaLnBrk="1" hangingPunct="1">
              <a:lnSpc>
                <a:spcPct val="90000"/>
              </a:lnSpc>
              <a:buFontTx/>
              <a:buNone/>
            </a:pPr>
            <a:r>
              <a:rPr lang="en-US" altLang="en-US" b="1" dirty="0">
                <a:solidFill>
                  <a:srgbClr val="FFFF00"/>
                </a:solidFill>
                <a:latin typeface="+mn-lt"/>
              </a:rPr>
              <a:t>	The communication of a direct threat to the target or law enforcement beforehand.  A threat is a written or oral communication that implicitly or explicitly states a wish or intent to damage, injure, or kill the target, or individuals symbolically or actually associated with the target. </a:t>
            </a:r>
          </a:p>
          <a:p>
            <a:pPr lvl="2" eaLnBrk="1" hangingPunct="1">
              <a:lnSpc>
                <a:spcPct val="90000"/>
              </a:lnSpc>
              <a:buFontTx/>
              <a:buNone/>
            </a:pPr>
            <a:endParaRPr lang="en-US" altLang="en-US" sz="20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2702598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133600"/>
            <a:ext cx="9258300" cy="1143000"/>
          </a:xfrm>
        </p:spPr>
        <p:txBody>
          <a:bodyPr/>
          <a:lstStyle/>
          <a:p>
            <a:r>
              <a:rPr lang="en-US" dirty="0">
                <a:solidFill>
                  <a:srgbClr val="FFFF00"/>
                </a:solidFill>
                <a:latin typeface="+mn-lt"/>
              </a:rPr>
              <a:t>Implementation of Threat Assessment and Management</a:t>
            </a:r>
          </a:p>
        </p:txBody>
      </p:sp>
      <p:sp>
        <p:nvSpPr>
          <p:cNvPr id="5" name="Footer Placeholder 4"/>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37981995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Threat Management Team Make-Up</a:t>
            </a:r>
          </a:p>
        </p:txBody>
      </p:sp>
      <p:sp>
        <p:nvSpPr>
          <p:cNvPr id="3" name="Content Placeholder 2"/>
          <p:cNvSpPr>
            <a:spLocks noGrp="1"/>
          </p:cNvSpPr>
          <p:nvPr>
            <p:ph idx="1"/>
          </p:nvPr>
        </p:nvSpPr>
        <p:spPr>
          <a:xfrm>
            <a:off x="419100" y="1295400"/>
            <a:ext cx="9258300" cy="4525963"/>
          </a:xfrm>
        </p:spPr>
        <p:txBody>
          <a:bodyPr/>
          <a:lstStyle/>
          <a:p>
            <a:pPr marL="514350" indent="-514350">
              <a:buFont typeface="+mj-lt"/>
              <a:buAutoNum type="arabicPeriod"/>
            </a:pPr>
            <a:r>
              <a:rPr lang="en-US" sz="2000" b="1" dirty="0">
                <a:solidFill>
                  <a:srgbClr val="FFFF00"/>
                </a:solidFill>
              </a:rPr>
              <a:t>Case Manager/Team Leader</a:t>
            </a:r>
          </a:p>
          <a:p>
            <a:pPr marL="514350" indent="-514350">
              <a:buFont typeface="+mj-lt"/>
              <a:buAutoNum type="arabicPeriod"/>
            </a:pPr>
            <a:r>
              <a:rPr lang="en-US" sz="2000" b="1" dirty="0">
                <a:solidFill>
                  <a:srgbClr val="FFFF00"/>
                </a:solidFill>
              </a:rPr>
              <a:t>Administrative Staff </a:t>
            </a:r>
          </a:p>
          <a:p>
            <a:pPr marL="514350" indent="-514350">
              <a:buFont typeface="+mj-lt"/>
              <a:buAutoNum type="arabicPeriod"/>
            </a:pPr>
            <a:r>
              <a:rPr lang="en-US" sz="2000" b="1" dirty="0">
                <a:solidFill>
                  <a:srgbClr val="FFFF00"/>
                </a:solidFill>
              </a:rPr>
              <a:t>Teacher/Counselor/Mental Health Professional</a:t>
            </a:r>
          </a:p>
          <a:p>
            <a:pPr marL="514350" indent="-514350">
              <a:buFont typeface="+mj-lt"/>
              <a:buAutoNum type="arabicPeriod"/>
            </a:pPr>
            <a:r>
              <a:rPr lang="en-US" sz="2000" b="1" dirty="0">
                <a:solidFill>
                  <a:srgbClr val="FFFF00"/>
                </a:solidFill>
              </a:rPr>
              <a:t>Law Enforcement – Community - SRO</a:t>
            </a:r>
          </a:p>
          <a:p>
            <a:pPr marL="514350" indent="-514350">
              <a:buFont typeface="+mj-lt"/>
              <a:buAutoNum type="arabicPeriod"/>
            </a:pPr>
            <a:r>
              <a:rPr lang="en-US" sz="2000" b="1" dirty="0">
                <a:solidFill>
                  <a:srgbClr val="FFFF00"/>
                </a:solidFill>
              </a:rPr>
              <a:t>Attorney</a:t>
            </a:r>
          </a:p>
          <a:p>
            <a:pPr marL="514350" indent="-514350">
              <a:buFont typeface="+mj-lt"/>
              <a:buAutoNum type="arabicPeriod"/>
            </a:pPr>
            <a:r>
              <a:rPr lang="en-US" sz="2000" b="1" i="1" dirty="0">
                <a:solidFill>
                  <a:srgbClr val="FFC000"/>
                </a:solidFill>
              </a:rPr>
              <a:t>External referral sources for Threat Assessment</a:t>
            </a:r>
          </a:p>
          <a:p>
            <a:pPr marL="514350" indent="-514350">
              <a:buFont typeface="+mj-lt"/>
              <a:buAutoNum type="arabicPeriod"/>
            </a:pPr>
            <a:r>
              <a:rPr lang="en-US" sz="2000" b="1" i="1" dirty="0">
                <a:solidFill>
                  <a:srgbClr val="FFC000"/>
                </a:solidFill>
              </a:rPr>
              <a:t>Ad-hoc members, as needed</a:t>
            </a:r>
          </a:p>
          <a:p>
            <a:pPr marL="514350" indent="-514350">
              <a:buFont typeface="+mj-lt"/>
              <a:buAutoNum type="arabicPeriod"/>
            </a:pPr>
            <a:endParaRPr lang="en-US" sz="2000" b="1" dirty="0"/>
          </a:p>
        </p:txBody>
      </p:sp>
      <p:sp>
        <p:nvSpPr>
          <p:cNvPr id="5" name="Footer Placeholder 4"/>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26616270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EA8E-3A57-4AEC-A8AC-DB3879CA4E71}"/>
              </a:ext>
            </a:extLst>
          </p:cNvPr>
          <p:cNvSpPr>
            <a:spLocks noGrp="1"/>
          </p:cNvSpPr>
          <p:nvPr>
            <p:ph type="title"/>
          </p:nvPr>
        </p:nvSpPr>
        <p:spPr/>
        <p:txBody>
          <a:bodyPr/>
          <a:lstStyle/>
          <a:p>
            <a:r>
              <a:rPr lang="en-US" sz="2800" b="1" dirty="0">
                <a:solidFill>
                  <a:srgbClr val="FFFF00"/>
                </a:solidFill>
              </a:rPr>
              <a:t>Threat Assessment and Management</a:t>
            </a:r>
          </a:p>
        </p:txBody>
      </p:sp>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dirty="0"/>
              <a:t>Kostas A. Katsavdakis PhD, ABPP</a:t>
            </a:r>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a:xfrm>
            <a:off x="514350" y="1295400"/>
            <a:ext cx="9258300" cy="4525963"/>
          </a:xfrm>
        </p:spPr>
        <p:txBody>
          <a:bodyPr/>
          <a:lstStyle/>
          <a:p>
            <a:pPr marL="514350" indent="-514350">
              <a:buFont typeface="+mj-lt"/>
              <a:buAutoNum type="arabicPeriod"/>
            </a:pPr>
            <a:r>
              <a:rPr lang="en-US" sz="2800" b="1" dirty="0">
                <a:solidFill>
                  <a:srgbClr val="FFFF00"/>
                </a:solidFill>
              </a:rPr>
              <a:t>Establish Multidisciplinary Threat Assessment Team</a:t>
            </a:r>
          </a:p>
          <a:p>
            <a:pPr marL="514350" indent="-514350">
              <a:buFont typeface="+mj-lt"/>
              <a:buAutoNum type="arabicPeriod"/>
            </a:pPr>
            <a:r>
              <a:rPr lang="en-US" sz="2800" b="1" dirty="0">
                <a:solidFill>
                  <a:srgbClr val="FFFF00"/>
                </a:solidFill>
              </a:rPr>
              <a:t>Identify prohibited and concerning behaviors</a:t>
            </a:r>
          </a:p>
          <a:p>
            <a:pPr marL="514350" indent="-514350">
              <a:buFont typeface="+mj-lt"/>
              <a:buAutoNum type="arabicPeriod"/>
            </a:pPr>
            <a:r>
              <a:rPr lang="en-US" sz="2800" b="1" dirty="0">
                <a:solidFill>
                  <a:srgbClr val="FFFF00"/>
                </a:solidFill>
              </a:rPr>
              <a:t>Create central reporting mechanism</a:t>
            </a:r>
          </a:p>
          <a:p>
            <a:pPr marL="514350" indent="-514350">
              <a:buFont typeface="+mj-lt"/>
              <a:buAutoNum type="arabicPeriod"/>
            </a:pPr>
            <a:r>
              <a:rPr lang="en-US" sz="2800" b="1" dirty="0">
                <a:solidFill>
                  <a:srgbClr val="FFFF00"/>
                </a:solidFill>
              </a:rPr>
              <a:t>Determine level threshold for LE intervention</a:t>
            </a:r>
          </a:p>
          <a:p>
            <a:pPr marL="514350" indent="-514350">
              <a:buFont typeface="+mj-lt"/>
              <a:buAutoNum type="arabicPeriod"/>
            </a:pPr>
            <a:r>
              <a:rPr lang="en-US" sz="2800" b="1" dirty="0">
                <a:solidFill>
                  <a:srgbClr val="FFFF00"/>
                </a:solidFill>
              </a:rPr>
              <a:t>Establish clear assessment procedures</a:t>
            </a:r>
          </a:p>
          <a:p>
            <a:pPr marL="514350" indent="-514350">
              <a:buFont typeface="+mj-lt"/>
              <a:buAutoNum type="arabicPeriod"/>
            </a:pPr>
            <a:r>
              <a:rPr lang="en-US" sz="2800" b="1" dirty="0">
                <a:solidFill>
                  <a:srgbClr val="FFFF00"/>
                </a:solidFill>
              </a:rPr>
              <a:t>Develop risk management options</a:t>
            </a:r>
          </a:p>
          <a:p>
            <a:pPr marL="514350" indent="-514350">
              <a:buFont typeface="+mj-lt"/>
              <a:buAutoNum type="arabicPeriod"/>
            </a:pPr>
            <a:r>
              <a:rPr lang="en-US" sz="2800" b="1" dirty="0">
                <a:solidFill>
                  <a:srgbClr val="FFFF00"/>
                </a:solidFill>
              </a:rPr>
              <a:t>Create and promote safe school climates</a:t>
            </a:r>
          </a:p>
          <a:p>
            <a:pPr marL="514350" indent="-514350">
              <a:buFont typeface="+mj-lt"/>
              <a:buAutoNum type="arabicPeriod"/>
            </a:pPr>
            <a:r>
              <a:rPr lang="en-US" sz="2800" b="1" dirty="0">
                <a:solidFill>
                  <a:srgbClr val="FFFF00"/>
                </a:solidFill>
              </a:rPr>
              <a:t>Conduct training for all stakeholders</a:t>
            </a:r>
          </a:p>
          <a:p>
            <a:pPr marL="514350" indent="-514350">
              <a:buFont typeface="+mj-lt"/>
              <a:buAutoNum type="arabicPeriod"/>
            </a:pPr>
            <a:endParaRPr lang="en-US" sz="2800" b="1" dirty="0">
              <a:solidFill>
                <a:srgbClr val="FFFF00"/>
              </a:solidFill>
            </a:endParaRPr>
          </a:p>
          <a:p>
            <a:pPr marL="514350" indent="-514350" algn="ctr">
              <a:buAutoNum type="arabicPeriod"/>
            </a:pPr>
            <a:endParaRPr lang="en-US" sz="2800" b="1" dirty="0">
              <a:solidFill>
                <a:srgbClr val="FFFF00"/>
              </a:solidFill>
            </a:endParaRPr>
          </a:p>
          <a:p>
            <a:pPr marL="0" indent="0" algn="ctr">
              <a:buNone/>
            </a:pPr>
            <a:endParaRPr lang="en-US" sz="2800" b="1" dirty="0">
              <a:solidFill>
                <a:srgbClr val="FFFF00"/>
              </a:solidFill>
            </a:endParaRPr>
          </a:p>
        </p:txBody>
      </p:sp>
    </p:spTree>
    <p:extLst>
      <p:ext uri="{BB962C8B-B14F-4D97-AF65-F5344CB8AC3E}">
        <p14:creationId xmlns:p14="http://schemas.microsoft.com/office/powerpoint/2010/main" val="10512068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FFFF00"/>
                </a:solidFill>
                <a:latin typeface="+mn-lt"/>
              </a:rPr>
              <a:t>Threat Assessment and Management</a:t>
            </a:r>
          </a:p>
        </p:txBody>
      </p:sp>
      <p:sp>
        <p:nvSpPr>
          <p:cNvPr id="3" name="Content Placeholder 2"/>
          <p:cNvSpPr>
            <a:spLocks noGrp="1"/>
          </p:cNvSpPr>
          <p:nvPr>
            <p:ph idx="1"/>
          </p:nvPr>
        </p:nvSpPr>
        <p:spPr>
          <a:xfrm>
            <a:off x="499924" y="1143000"/>
            <a:ext cx="9258300" cy="5029200"/>
          </a:xfrm>
        </p:spPr>
        <p:txBody>
          <a:bodyPr/>
          <a:lstStyle/>
          <a:p>
            <a:pPr marL="0" indent="0">
              <a:buNone/>
            </a:pPr>
            <a:r>
              <a:rPr lang="en-US" b="1" dirty="0">
                <a:solidFill>
                  <a:srgbClr val="FFFF00"/>
                </a:solidFill>
              </a:rPr>
              <a:t>Goals include: </a:t>
            </a:r>
          </a:p>
          <a:p>
            <a:pPr marL="914400" lvl="1" indent="-514350">
              <a:buFont typeface="+mj-lt"/>
              <a:buAutoNum type="arabicPeriod"/>
            </a:pPr>
            <a:r>
              <a:rPr lang="en-US" b="1" dirty="0">
                <a:solidFill>
                  <a:srgbClr val="FFFF00"/>
                </a:solidFill>
                <a:latin typeface="+mn-lt"/>
              </a:rPr>
              <a:t>Piece together information</a:t>
            </a:r>
          </a:p>
          <a:p>
            <a:pPr marL="914400" lvl="1" indent="-514350">
              <a:buFont typeface="+mj-lt"/>
              <a:buAutoNum type="arabicPeriod"/>
            </a:pPr>
            <a:r>
              <a:rPr lang="en-US" b="1" dirty="0">
                <a:solidFill>
                  <a:srgbClr val="FFFF00"/>
                </a:solidFill>
              </a:rPr>
              <a:t>Redirect subject of interest’s motion away from the path toward violence.</a:t>
            </a:r>
          </a:p>
          <a:p>
            <a:pPr marL="914400" lvl="1" indent="-514350">
              <a:buFont typeface="+mj-lt"/>
              <a:buAutoNum type="arabicPeriod"/>
            </a:pPr>
            <a:r>
              <a:rPr lang="en-US" b="1" dirty="0">
                <a:solidFill>
                  <a:srgbClr val="FFFF00"/>
                </a:solidFill>
              </a:rPr>
              <a:t>Engage in a non-adversarial manner</a:t>
            </a:r>
            <a:r>
              <a:rPr lang="en-US" b="1" dirty="0">
                <a:solidFill>
                  <a:srgbClr val="FFFF00"/>
                </a:solidFill>
                <a:latin typeface="+mn-lt"/>
              </a:rPr>
              <a:t>.</a:t>
            </a:r>
          </a:p>
          <a:p>
            <a:pPr marL="914400" lvl="1" indent="-514350">
              <a:buFont typeface="+mj-lt"/>
              <a:buAutoNum type="arabicPeriod"/>
            </a:pPr>
            <a:r>
              <a:rPr lang="en-US" b="1" dirty="0">
                <a:solidFill>
                  <a:srgbClr val="FFFF00"/>
                </a:solidFill>
              </a:rPr>
              <a:t>Involves engaging subject of interest.</a:t>
            </a:r>
          </a:p>
          <a:p>
            <a:pPr marL="914400" lvl="1" indent="-514350">
              <a:buFont typeface="+mj-lt"/>
              <a:buAutoNum type="arabicPeriod"/>
            </a:pPr>
            <a:r>
              <a:rPr lang="en-US" b="1" dirty="0">
                <a:solidFill>
                  <a:srgbClr val="FFFF00"/>
                </a:solidFill>
              </a:rPr>
              <a:t>Casts a wide net.</a:t>
            </a:r>
          </a:p>
          <a:p>
            <a:pPr marL="914400" lvl="1" indent="-514350">
              <a:buFont typeface="+mj-lt"/>
              <a:buAutoNum type="arabicPeriod"/>
            </a:pPr>
            <a:r>
              <a:rPr lang="en-US" b="1" dirty="0">
                <a:solidFill>
                  <a:srgbClr val="FFFF00"/>
                </a:solidFill>
                <a:latin typeface="+mn-lt"/>
              </a:rPr>
              <a:t>Behavior of team does not exacerbate the situation.</a:t>
            </a:r>
          </a:p>
        </p:txBody>
      </p:sp>
      <p:sp>
        <p:nvSpPr>
          <p:cNvPr id="5" name="Footer Placeholder 4"/>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34133591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EA8E-3A57-4AEC-A8AC-DB3879CA4E71}"/>
              </a:ext>
            </a:extLst>
          </p:cNvPr>
          <p:cNvSpPr>
            <a:spLocks noGrp="1"/>
          </p:cNvSpPr>
          <p:nvPr>
            <p:ph type="title"/>
          </p:nvPr>
        </p:nvSpPr>
        <p:spPr/>
        <p:txBody>
          <a:bodyPr/>
          <a:lstStyle/>
          <a:p>
            <a:r>
              <a:rPr lang="en-US" sz="2800" b="1" dirty="0">
                <a:solidFill>
                  <a:srgbClr val="FFFF00"/>
                </a:solidFill>
              </a:rPr>
              <a:t> </a:t>
            </a:r>
            <a:r>
              <a:rPr lang="en-US" sz="2800" dirty="0">
                <a:solidFill>
                  <a:srgbClr val="FFFF00"/>
                </a:solidFill>
              </a:rPr>
              <a:t>Comprehensive </a:t>
            </a:r>
            <a:r>
              <a:rPr lang="en-US" sz="2800" b="1" dirty="0">
                <a:solidFill>
                  <a:srgbClr val="FFFF00"/>
                </a:solidFill>
              </a:rPr>
              <a:t>Student Threat Assessment Guidelines (CSTAG) </a:t>
            </a:r>
            <a:br>
              <a:rPr lang="en-US" sz="2800" b="1" dirty="0">
                <a:solidFill>
                  <a:srgbClr val="FFFF00"/>
                </a:solidFill>
              </a:rPr>
            </a:br>
            <a:endParaRPr lang="en-US" sz="2800" b="1" dirty="0">
              <a:solidFill>
                <a:srgbClr val="FFFF00"/>
              </a:solidFill>
            </a:endParaRPr>
          </a:p>
        </p:txBody>
      </p:sp>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dirty="0"/>
              <a:t>Kostas A. Katsavdakis PhD, ABPP</a:t>
            </a:r>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a:xfrm>
            <a:off x="514350" y="1570037"/>
            <a:ext cx="9258300" cy="4525963"/>
          </a:xfrm>
        </p:spPr>
        <p:txBody>
          <a:bodyPr/>
          <a:lstStyle/>
          <a:p>
            <a:r>
              <a:rPr lang="en-US" sz="2000" b="1" dirty="0">
                <a:solidFill>
                  <a:srgbClr val="FFFF00"/>
                </a:solidFill>
              </a:rPr>
              <a:t>Step 1: </a:t>
            </a:r>
          </a:p>
          <a:p>
            <a:pPr marL="457200" indent="-457200">
              <a:buFont typeface="+mj-lt"/>
              <a:buAutoNum type="arabicPeriod"/>
            </a:pPr>
            <a:r>
              <a:rPr lang="en-US" sz="2000" b="1" dirty="0">
                <a:solidFill>
                  <a:srgbClr val="FFFF00"/>
                </a:solidFill>
              </a:rPr>
              <a:t>TAT evaluates the threat by interviewing subject of interest</a:t>
            </a:r>
          </a:p>
          <a:p>
            <a:pPr marL="457200" indent="-457200">
              <a:buFont typeface="+mj-lt"/>
              <a:buAutoNum type="arabicPeriod"/>
            </a:pPr>
            <a:r>
              <a:rPr lang="en-US" sz="2000" b="1" dirty="0">
                <a:solidFill>
                  <a:srgbClr val="FFFF00"/>
                </a:solidFill>
              </a:rPr>
              <a:t>Document/note exact content of the threat </a:t>
            </a:r>
          </a:p>
          <a:p>
            <a:pPr marL="457200" indent="-457200">
              <a:buFont typeface="+mj-lt"/>
              <a:buAutoNum type="arabicPeriod"/>
            </a:pPr>
            <a:r>
              <a:rPr lang="en-US" sz="2000" b="1" dirty="0">
                <a:solidFill>
                  <a:srgbClr val="FFFF00"/>
                </a:solidFill>
              </a:rPr>
              <a:t>What have others observed regarding nature of threat and behavior </a:t>
            </a:r>
          </a:p>
          <a:p>
            <a:pPr marL="457200" indent="-457200">
              <a:buFont typeface="+mj-lt"/>
              <a:buAutoNum type="arabicPeriod"/>
            </a:pPr>
            <a:r>
              <a:rPr lang="en-US" sz="2000" b="1" dirty="0">
                <a:solidFill>
                  <a:srgbClr val="FFFF00"/>
                </a:solidFill>
              </a:rPr>
              <a:t>Gather information on the circumstances in which the threat was made</a:t>
            </a:r>
          </a:p>
          <a:p>
            <a:pPr marL="457200" indent="-457200">
              <a:buFont typeface="+mj-lt"/>
              <a:buAutoNum type="arabicPeriod"/>
            </a:pPr>
            <a:r>
              <a:rPr lang="en-US" sz="2000" b="1" dirty="0">
                <a:solidFill>
                  <a:srgbClr val="FFFF00"/>
                </a:solidFill>
              </a:rPr>
              <a:t>What are the circumstances in which threat was made – situational context</a:t>
            </a:r>
          </a:p>
          <a:p>
            <a:pPr marL="457200" indent="-457200">
              <a:buFont typeface="+mj-lt"/>
              <a:buAutoNum type="arabicPeriod"/>
            </a:pPr>
            <a:r>
              <a:rPr lang="en-US" sz="2000" b="1" dirty="0">
                <a:solidFill>
                  <a:srgbClr val="FFFF00"/>
                </a:solidFill>
              </a:rPr>
              <a:t>Is there communication of intent to harm or behavior suggesting intent to harm</a:t>
            </a:r>
          </a:p>
          <a:p>
            <a:pPr marL="457200" indent="-457200">
              <a:buFont typeface="+mj-lt"/>
              <a:buAutoNum type="arabicPeriod"/>
            </a:pPr>
            <a:r>
              <a:rPr lang="en-US" sz="2000" b="1" dirty="0">
                <a:solidFill>
                  <a:srgbClr val="FFFF00"/>
                </a:solidFill>
              </a:rPr>
              <a:t>In most cases, the threatening student is interviewed and given an opportunity to explain what he or she meant by the threatening statement or behavior. </a:t>
            </a:r>
          </a:p>
          <a:p>
            <a:endParaRPr lang="en-US" sz="2000" b="1" dirty="0">
              <a:solidFill>
                <a:srgbClr val="FFFF00"/>
              </a:solidFill>
            </a:endParaRPr>
          </a:p>
          <a:p>
            <a:endParaRPr lang="en-US" sz="2000" b="1" dirty="0">
              <a:solidFill>
                <a:srgbClr val="FFFF00"/>
              </a:solidFill>
            </a:endParaRPr>
          </a:p>
          <a:p>
            <a:pPr marL="0" indent="0">
              <a:buNone/>
            </a:pPr>
            <a:r>
              <a:rPr lang="en-US" sz="2000" b="1" dirty="0">
                <a:solidFill>
                  <a:srgbClr val="FFFF00"/>
                </a:solidFill>
              </a:rPr>
              <a:t> </a:t>
            </a:r>
          </a:p>
          <a:p>
            <a:pPr marL="0" indent="0" algn="ctr">
              <a:buNone/>
            </a:pPr>
            <a:endParaRPr lang="en-US" sz="2000" b="1" dirty="0">
              <a:solidFill>
                <a:srgbClr val="FFFF00"/>
              </a:solidFill>
            </a:endParaRPr>
          </a:p>
        </p:txBody>
      </p:sp>
    </p:spTree>
    <p:extLst>
      <p:ext uri="{BB962C8B-B14F-4D97-AF65-F5344CB8AC3E}">
        <p14:creationId xmlns:p14="http://schemas.microsoft.com/office/powerpoint/2010/main" val="15515952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EA8E-3A57-4AEC-A8AC-DB3879CA4E71}"/>
              </a:ext>
            </a:extLst>
          </p:cNvPr>
          <p:cNvSpPr>
            <a:spLocks noGrp="1"/>
          </p:cNvSpPr>
          <p:nvPr>
            <p:ph type="title"/>
          </p:nvPr>
        </p:nvSpPr>
        <p:spPr/>
        <p:txBody>
          <a:bodyPr/>
          <a:lstStyle/>
          <a:p>
            <a:r>
              <a:rPr lang="en-US" sz="2800" dirty="0">
                <a:solidFill>
                  <a:srgbClr val="FFFF00"/>
                </a:solidFill>
              </a:rPr>
              <a:t>Comprehensive </a:t>
            </a:r>
            <a:r>
              <a:rPr lang="en-US" sz="2800" b="1" dirty="0">
                <a:solidFill>
                  <a:srgbClr val="FFFF00"/>
                </a:solidFill>
              </a:rPr>
              <a:t>Student Threat Assessment Guidelines (CSTAG)</a:t>
            </a:r>
            <a:br>
              <a:rPr lang="en-US" sz="2800" b="1" dirty="0">
                <a:solidFill>
                  <a:srgbClr val="FFFF00"/>
                </a:solidFill>
              </a:rPr>
            </a:br>
            <a:endParaRPr lang="en-US" sz="2800" b="1" dirty="0">
              <a:solidFill>
                <a:srgbClr val="FFFF00"/>
              </a:solidFill>
            </a:endParaRPr>
          </a:p>
        </p:txBody>
      </p:sp>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dirty="0"/>
              <a:t>Kostas A. Katsavdakis PhD, ABPP</a:t>
            </a:r>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a:xfrm>
            <a:off x="514350" y="1570037"/>
            <a:ext cx="9258300" cy="4525963"/>
          </a:xfrm>
        </p:spPr>
        <p:txBody>
          <a:bodyPr/>
          <a:lstStyle/>
          <a:p>
            <a:r>
              <a:rPr lang="en-US" sz="2000" b="1" dirty="0">
                <a:solidFill>
                  <a:srgbClr val="FFFF00"/>
                </a:solidFill>
              </a:rPr>
              <a:t>Step 2:</a:t>
            </a:r>
          </a:p>
          <a:p>
            <a:pPr marL="457200" indent="-457200">
              <a:buFont typeface="+mj-lt"/>
              <a:buAutoNum type="arabicPeriod"/>
            </a:pPr>
            <a:r>
              <a:rPr lang="en-US" sz="2000" b="1" u="sng" dirty="0">
                <a:solidFill>
                  <a:srgbClr val="FF0000"/>
                </a:solidFill>
              </a:rPr>
              <a:t>All available </a:t>
            </a:r>
            <a:r>
              <a:rPr lang="en-US" sz="2000" b="1" dirty="0">
                <a:solidFill>
                  <a:srgbClr val="FFFF00"/>
                </a:solidFill>
              </a:rPr>
              <a:t>information is used by the school teams to consider the credibility and seriousness of the threat. </a:t>
            </a:r>
          </a:p>
          <a:p>
            <a:pPr marL="457200" indent="-457200">
              <a:buFont typeface="+mj-lt"/>
              <a:buAutoNum type="arabicPeriod"/>
            </a:pPr>
            <a:r>
              <a:rPr lang="en-US" sz="2000" b="1" dirty="0">
                <a:solidFill>
                  <a:srgbClr val="FFFF00"/>
                </a:solidFill>
              </a:rPr>
              <a:t>Humor, rhetoric, frustration, reactive situation that can be easily resolved</a:t>
            </a:r>
          </a:p>
          <a:p>
            <a:pPr marL="457200" indent="-457200">
              <a:buFont typeface="+mj-lt"/>
              <a:buAutoNum type="arabicPeriod"/>
            </a:pPr>
            <a:r>
              <a:rPr lang="en-US" sz="2000" b="1" dirty="0">
                <a:solidFill>
                  <a:srgbClr val="FFFF00"/>
                </a:solidFill>
              </a:rPr>
              <a:t>Does person retract and then apologize for behavior with consistent de-escalation.</a:t>
            </a:r>
          </a:p>
          <a:p>
            <a:pPr marL="457200" indent="-457200">
              <a:buFont typeface="+mj-lt"/>
              <a:buAutoNum type="arabicPeriod"/>
            </a:pPr>
            <a:endParaRPr lang="en-US" sz="2000" b="1" dirty="0">
              <a:solidFill>
                <a:srgbClr val="FFFF00"/>
              </a:solidFill>
            </a:endParaRPr>
          </a:p>
          <a:p>
            <a:endParaRPr lang="en-US" sz="2000" b="1" dirty="0">
              <a:solidFill>
                <a:srgbClr val="FFFF00"/>
              </a:solidFill>
            </a:endParaRPr>
          </a:p>
          <a:p>
            <a:pPr marL="0" indent="0" algn="ctr">
              <a:buNone/>
            </a:pPr>
            <a:endParaRPr lang="en-US" sz="2000" b="1" dirty="0">
              <a:solidFill>
                <a:srgbClr val="FFFF00"/>
              </a:solidFill>
            </a:endParaRPr>
          </a:p>
        </p:txBody>
      </p:sp>
    </p:spTree>
    <p:extLst>
      <p:ext uri="{BB962C8B-B14F-4D97-AF65-F5344CB8AC3E}">
        <p14:creationId xmlns:p14="http://schemas.microsoft.com/office/powerpoint/2010/main" val="18328196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EA8E-3A57-4AEC-A8AC-DB3879CA4E71}"/>
              </a:ext>
            </a:extLst>
          </p:cNvPr>
          <p:cNvSpPr>
            <a:spLocks noGrp="1"/>
          </p:cNvSpPr>
          <p:nvPr>
            <p:ph type="title"/>
          </p:nvPr>
        </p:nvSpPr>
        <p:spPr/>
        <p:txBody>
          <a:bodyPr/>
          <a:lstStyle/>
          <a:p>
            <a:r>
              <a:rPr lang="en-US" sz="2800" dirty="0">
                <a:solidFill>
                  <a:srgbClr val="FFFF00"/>
                </a:solidFill>
              </a:rPr>
              <a:t>Comprehensive  </a:t>
            </a:r>
            <a:r>
              <a:rPr lang="en-US" sz="2800" b="1" dirty="0">
                <a:solidFill>
                  <a:srgbClr val="FFFF00"/>
                </a:solidFill>
              </a:rPr>
              <a:t>Student Threat Assessment Guidelines (CSTAG)</a:t>
            </a:r>
          </a:p>
        </p:txBody>
      </p:sp>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dirty="0"/>
              <a:t>Kostas A. Katsavdakis PhD, ABPP</a:t>
            </a:r>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a:xfrm>
            <a:off x="514350" y="1570037"/>
            <a:ext cx="9258300" cy="4525963"/>
          </a:xfrm>
        </p:spPr>
        <p:txBody>
          <a:bodyPr/>
          <a:lstStyle/>
          <a:p>
            <a:r>
              <a:rPr lang="en-US" sz="2400" b="1" dirty="0">
                <a:solidFill>
                  <a:srgbClr val="FFFF00"/>
                </a:solidFill>
              </a:rPr>
              <a:t>Step 3: TAT respond to a substantive threat</a:t>
            </a:r>
          </a:p>
          <a:p>
            <a:pPr marL="914400" lvl="1" indent="-457200">
              <a:buFont typeface="+mj-lt"/>
              <a:buAutoNum type="arabicPeriod"/>
            </a:pPr>
            <a:r>
              <a:rPr lang="en-US" sz="2000" b="1" dirty="0">
                <a:solidFill>
                  <a:srgbClr val="FFFF00"/>
                </a:solidFill>
              </a:rPr>
              <a:t>Take precaution to protect individual</a:t>
            </a:r>
          </a:p>
          <a:p>
            <a:pPr marL="914400" lvl="1" indent="-457200">
              <a:buFont typeface="+mj-lt"/>
              <a:buAutoNum type="arabicPeriod"/>
            </a:pPr>
            <a:r>
              <a:rPr lang="en-US" sz="2000" b="1" dirty="0">
                <a:solidFill>
                  <a:srgbClr val="FFFF00"/>
                </a:solidFill>
              </a:rPr>
              <a:t>Warn intended victim and family</a:t>
            </a:r>
          </a:p>
          <a:p>
            <a:pPr marL="914400" lvl="1" indent="-457200">
              <a:buFont typeface="+mj-lt"/>
              <a:buAutoNum type="arabicPeriod"/>
            </a:pPr>
            <a:r>
              <a:rPr lang="en-US" sz="2000" b="1" dirty="0">
                <a:solidFill>
                  <a:srgbClr val="FFFF00"/>
                </a:solidFill>
              </a:rPr>
              <a:t>Explore manners to resolve conflict</a:t>
            </a:r>
          </a:p>
          <a:p>
            <a:pPr marL="914400" lvl="1" indent="-457200">
              <a:buFont typeface="+mj-lt"/>
              <a:buAutoNum type="arabicPeriod"/>
            </a:pPr>
            <a:r>
              <a:rPr lang="en-US" sz="2000" b="1" dirty="0">
                <a:solidFill>
                  <a:srgbClr val="FFFF00"/>
                </a:solidFill>
              </a:rPr>
              <a:t>Disciplinary procedures, when necessary</a:t>
            </a:r>
          </a:p>
          <a:p>
            <a:endParaRPr lang="en-US" sz="2400" b="1" dirty="0">
              <a:solidFill>
                <a:srgbClr val="FFFF00"/>
              </a:solidFill>
            </a:endParaRPr>
          </a:p>
        </p:txBody>
      </p:sp>
    </p:spTree>
    <p:extLst>
      <p:ext uri="{BB962C8B-B14F-4D97-AF65-F5344CB8AC3E}">
        <p14:creationId xmlns:p14="http://schemas.microsoft.com/office/powerpoint/2010/main" val="31434883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EA8E-3A57-4AEC-A8AC-DB3879CA4E71}"/>
              </a:ext>
            </a:extLst>
          </p:cNvPr>
          <p:cNvSpPr>
            <a:spLocks noGrp="1"/>
          </p:cNvSpPr>
          <p:nvPr>
            <p:ph type="title"/>
          </p:nvPr>
        </p:nvSpPr>
        <p:spPr/>
        <p:txBody>
          <a:bodyPr/>
          <a:lstStyle/>
          <a:p>
            <a:r>
              <a:rPr lang="en-US" sz="2800" dirty="0">
                <a:solidFill>
                  <a:srgbClr val="FFFF00"/>
                </a:solidFill>
              </a:rPr>
              <a:t>Comprehensive </a:t>
            </a:r>
            <a:r>
              <a:rPr lang="en-US" sz="2800" b="1" dirty="0">
                <a:solidFill>
                  <a:srgbClr val="FFFF00"/>
                </a:solidFill>
              </a:rPr>
              <a:t>Student Threat Assessment Guidelines (CSTAG</a:t>
            </a:r>
          </a:p>
        </p:txBody>
      </p:sp>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dirty="0"/>
              <a:t>Kostas A. Katsavdakis PhD, ABPP</a:t>
            </a:r>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a:xfrm>
            <a:off x="514350" y="1570037"/>
            <a:ext cx="9258300" cy="4525963"/>
          </a:xfrm>
        </p:spPr>
        <p:txBody>
          <a:bodyPr/>
          <a:lstStyle/>
          <a:p>
            <a:r>
              <a:rPr lang="en-US" sz="2400" b="1" dirty="0">
                <a:solidFill>
                  <a:srgbClr val="FFFF00"/>
                </a:solidFill>
              </a:rPr>
              <a:t>Step 4: Serious substantive threats. </a:t>
            </a:r>
          </a:p>
          <a:p>
            <a:pPr marL="914400" lvl="1" indent="-457200">
              <a:buFont typeface="+mj-lt"/>
              <a:buAutoNum type="arabicPeriod"/>
            </a:pPr>
            <a:r>
              <a:rPr lang="en-US" sz="2000" b="1" dirty="0">
                <a:solidFill>
                  <a:srgbClr val="FFFF00"/>
                </a:solidFill>
              </a:rPr>
              <a:t>Student screened for mental health services or counseling.</a:t>
            </a:r>
          </a:p>
          <a:p>
            <a:pPr marL="914400" lvl="1" indent="-457200">
              <a:buFont typeface="+mj-lt"/>
              <a:buAutoNum type="arabicPeriod"/>
            </a:pPr>
            <a:r>
              <a:rPr lang="en-US" sz="2000" b="1" dirty="0">
                <a:solidFill>
                  <a:srgbClr val="FFFF00"/>
                </a:solidFill>
              </a:rPr>
              <a:t>Potential law enforcement investigation of the case</a:t>
            </a:r>
          </a:p>
          <a:p>
            <a:pPr marL="914400" lvl="1" indent="-457200">
              <a:buFont typeface="+mj-lt"/>
              <a:buAutoNum type="arabicPeriod"/>
            </a:pPr>
            <a:r>
              <a:rPr lang="en-US" sz="2000" b="1" dirty="0">
                <a:solidFill>
                  <a:srgbClr val="FFFF00"/>
                </a:solidFill>
              </a:rPr>
              <a:t>Closer examination of probing/planning behavior</a:t>
            </a:r>
          </a:p>
          <a:p>
            <a:pPr marL="914400" lvl="1" indent="-457200">
              <a:buFont typeface="+mj-lt"/>
              <a:buAutoNum type="arabicPeriod"/>
            </a:pPr>
            <a:r>
              <a:rPr lang="en-US" sz="2000" b="1" dirty="0">
                <a:solidFill>
                  <a:srgbClr val="FFFF00"/>
                </a:solidFill>
              </a:rPr>
              <a:t>Develop safety plan </a:t>
            </a:r>
          </a:p>
          <a:p>
            <a:pPr marL="914400" lvl="1" indent="-457200">
              <a:buFont typeface="+mj-lt"/>
              <a:buAutoNum type="arabicPeriod"/>
            </a:pPr>
            <a:r>
              <a:rPr lang="en-US" sz="2000" b="1" dirty="0">
                <a:solidFill>
                  <a:srgbClr val="FFFF00"/>
                </a:solidFill>
              </a:rPr>
              <a:t>Potential target hardening</a:t>
            </a:r>
          </a:p>
          <a:p>
            <a:endParaRPr lang="en-US" sz="2400" b="1" dirty="0">
              <a:solidFill>
                <a:srgbClr val="FFFF00"/>
              </a:solidFill>
            </a:endParaRPr>
          </a:p>
          <a:p>
            <a:endParaRPr lang="en-US" sz="2400" b="1" dirty="0">
              <a:solidFill>
                <a:srgbClr val="FFFF00"/>
              </a:solidFill>
            </a:endParaRPr>
          </a:p>
        </p:txBody>
      </p:sp>
    </p:spTree>
    <p:extLst>
      <p:ext uri="{BB962C8B-B14F-4D97-AF65-F5344CB8AC3E}">
        <p14:creationId xmlns:p14="http://schemas.microsoft.com/office/powerpoint/2010/main" val="24786884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EA8E-3A57-4AEC-A8AC-DB3879CA4E71}"/>
              </a:ext>
            </a:extLst>
          </p:cNvPr>
          <p:cNvSpPr>
            <a:spLocks noGrp="1"/>
          </p:cNvSpPr>
          <p:nvPr>
            <p:ph type="title"/>
          </p:nvPr>
        </p:nvSpPr>
        <p:spPr/>
        <p:txBody>
          <a:bodyPr/>
          <a:lstStyle/>
          <a:p>
            <a:r>
              <a:rPr lang="en-US" sz="2800" dirty="0">
                <a:solidFill>
                  <a:srgbClr val="FFFF00"/>
                </a:solidFill>
              </a:rPr>
              <a:t>Comprehensive</a:t>
            </a:r>
            <a:r>
              <a:rPr lang="en-US" sz="2800" b="1" dirty="0">
                <a:solidFill>
                  <a:srgbClr val="FFFF00"/>
                </a:solidFill>
              </a:rPr>
              <a:t> Student Threat Assessment Guidelines (CSTAG)</a:t>
            </a:r>
          </a:p>
        </p:txBody>
      </p:sp>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dirty="0"/>
              <a:t>Kostas A. Katsavdakis PhD, ABPP</a:t>
            </a:r>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a:xfrm>
            <a:off x="514350" y="1570037"/>
            <a:ext cx="9258300" cy="4525963"/>
          </a:xfrm>
        </p:spPr>
        <p:txBody>
          <a:bodyPr/>
          <a:lstStyle/>
          <a:p>
            <a:r>
              <a:rPr lang="en-US" sz="2400" b="1" dirty="0">
                <a:solidFill>
                  <a:srgbClr val="FFFF00"/>
                </a:solidFill>
              </a:rPr>
              <a:t>Step 5: Implementation/monitoring safety plan formulated </a:t>
            </a:r>
          </a:p>
          <a:p>
            <a:pPr marL="914400" lvl="1" indent="-457200">
              <a:buFont typeface="+mj-lt"/>
              <a:buAutoNum type="arabicPeriod"/>
            </a:pPr>
            <a:r>
              <a:rPr lang="en-US" sz="2000" b="1" dirty="0">
                <a:solidFill>
                  <a:srgbClr val="FFFF00"/>
                </a:solidFill>
              </a:rPr>
              <a:t>Documentation</a:t>
            </a:r>
          </a:p>
          <a:p>
            <a:pPr marL="914400" lvl="1" indent="-457200">
              <a:buFont typeface="+mj-lt"/>
              <a:buAutoNum type="arabicPeriod"/>
            </a:pPr>
            <a:r>
              <a:rPr lang="en-US" sz="2000" b="1" dirty="0">
                <a:solidFill>
                  <a:srgbClr val="FFFF00"/>
                </a:solidFill>
              </a:rPr>
              <a:t>Monitoring/surveillance of students</a:t>
            </a:r>
          </a:p>
          <a:p>
            <a:pPr marL="914400" lvl="1" indent="-457200">
              <a:buFont typeface="+mj-lt"/>
              <a:buAutoNum type="arabicPeriod"/>
            </a:pPr>
            <a:r>
              <a:rPr lang="en-US" sz="2000" b="1" dirty="0">
                <a:solidFill>
                  <a:srgbClr val="FFFF00"/>
                </a:solidFill>
              </a:rPr>
              <a:t>Assess effectiveness of plan/tactics</a:t>
            </a:r>
          </a:p>
          <a:p>
            <a:endParaRPr lang="en-US" sz="2400" b="1" dirty="0">
              <a:solidFill>
                <a:srgbClr val="FFFF00"/>
              </a:solidFill>
            </a:endParaRPr>
          </a:p>
        </p:txBody>
      </p:sp>
    </p:spTree>
    <p:extLst>
      <p:ext uri="{BB962C8B-B14F-4D97-AF65-F5344CB8AC3E}">
        <p14:creationId xmlns:p14="http://schemas.microsoft.com/office/powerpoint/2010/main" val="11633802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BC442-E80E-D72A-647A-93C8275A9E75}"/>
              </a:ext>
            </a:extLst>
          </p:cNvPr>
          <p:cNvSpPr>
            <a:spLocks noGrp="1"/>
          </p:cNvSpPr>
          <p:nvPr>
            <p:ph type="title"/>
          </p:nvPr>
        </p:nvSpPr>
        <p:spPr>
          <a:xfrm>
            <a:off x="514350" y="396082"/>
            <a:ext cx="9258300" cy="1143000"/>
          </a:xfrm>
        </p:spPr>
        <p:txBody>
          <a:bodyPr/>
          <a:lstStyle/>
          <a:p>
            <a:r>
              <a:rPr lang="en-US" sz="2700" dirty="0">
                <a:solidFill>
                  <a:srgbClr val="FFFF00"/>
                </a:solidFill>
                <a:latin typeface="+mn-lt"/>
              </a:rPr>
              <a:t>SCHOOL THREAT ASSESSMENT IN FLORIDA: </a:t>
            </a:r>
            <a:br>
              <a:rPr lang="en-US" sz="2700" dirty="0">
                <a:solidFill>
                  <a:srgbClr val="FFFF00"/>
                </a:solidFill>
                <a:latin typeface="+mn-lt"/>
              </a:rPr>
            </a:br>
            <a:r>
              <a:rPr lang="en-US" sz="2700" dirty="0">
                <a:solidFill>
                  <a:srgbClr val="FFFF00"/>
                </a:solidFill>
                <a:latin typeface="+mn-lt"/>
              </a:rPr>
              <a:t>TECHNICAL REPORT OF 2021-2022 CASE DATA, </a:t>
            </a:r>
            <a:br>
              <a:rPr lang="en-US" sz="1800" b="0" i="0" u="none" strike="noStrike" baseline="0" dirty="0">
                <a:solidFill>
                  <a:srgbClr val="000000"/>
                </a:solidFill>
                <a:latin typeface="Calibri" panose="020F0502020204030204" pitchFamily="34" charset="0"/>
              </a:rPr>
            </a:br>
            <a:r>
              <a:rPr lang="en-US" sz="1800" b="0" i="0" u="none" strike="noStrike" baseline="0" dirty="0">
                <a:solidFill>
                  <a:srgbClr val="000000"/>
                </a:solidFill>
                <a:latin typeface="Calibri" panose="020F0502020204030204" pitchFamily="34" charset="0"/>
              </a:rPr>
              <a:t> </a:t>
            </a:r>
            <a:r>
              <a:rPr lang="en-US" sz="1400" b="0" i="0" u="none" strike="noStrike" baseline="0" dirty="0">
                <a:solidFill>
                  <a:srgbClr val="FFFF00"/>
                </a:solidFill>
                <a:latin typeface="+mn-lt"/>
              </a:rPr>
              <a:t>Jennifer L. Maeng, Dewey G. Cornell, Jordan Kerere, Francis Huang, Timothy Konold, and Kelvin Afolabi </a:t>
            </a:r>
            <a:r>
              <a:rPr lang="en-US" sz="1400" dirty="0">
                <a:solidFill>
                  <a:srgbClr val="FFFF00"/>
                </a:solidFill>
                <a:latin typeface="+mn-lt"/>
              </a:rPr>
              <a:t>6/1/23</a:t>
            </a:r>
            <a:br>
              <a:rPr lang="en-US" sz="2700" dirty="0"/>
            </a:br>
            <a:endParaRPr lang="en-US" sz="2700" dirty="0"/>
          </a:p>
        </p:txBody>
      </p:sp>
      <p:sp>
        <p:nvSpPr>
          <p:cNvPr id="3" name="Content Placeholder 2">
            <a:extLst>
              <a:ext uri="{FF2B5EF4-FFF2-40B4-BE49-F238E27FC236}">
                <a16:creationId xmlns:a16="http://schemas.microsoft.com/office/drawing/2014/main" id="{E8A49DC9-AE7A-54A2-9516-52D378B55E49}"/>
              </a:ext>
            </a:extLst>
          </p:cNvPr>
          <p:cNvSpPr>
            <a:spLocks noGrp="1"/>
          </p:cNvSpPr>
          <p:nvPr>
            <p:ph idx="1"/>
          </p:nvPr>
        </p:nvSpPr>
        <p:spPr/>
        <p:txBody>
          <a:bodyPr/>
          <a:lstStyle/>
          <a:p>
            <a:pPr>
              <a:buFont typeface="Wingdings" panose="05000000000000000000" pitchFamily="2" charset="2"/>
              <a:buChar char="v"/>
            </a:pPr>
            <a:r>
              <a:rPr lang="en-US" sz="1800" b="1" i="0" u="none" strike="noStrike" baseline="0" dirty="0">
                <a:solidFill>
                  <a:srgbClr val="FFFF00"/>
                </a:solidFill>
              </a:rPr>
              <a:t>Threat Severity and Safety </a:t>
            </a:r>
          </a:p>
          <a:p>
            <a:pPr>
              <a:buFont typeface="Wingdings" panose="05000000000000000000" pitchFamily="2" charset="2"/>
              <a:buChar char="v"/>
            </a:pPr>
            <a:r>
              <a:rPr lang="en-US" sz="1800" b="1" i="0" u="none" strike="noStrike" baseline="0" dirty="0">
                <a:solidFill>
                  <a:srgbClr val="FFFF00"/>
                </a:solidFill>
              </a:rPr>
              <a:t>No threat (17.8%)</a:t>
            </a:r>
          </a:p>
          <a:p>
            <a:pPr>
              <a:buFont typeface="Wingdings" panose="05000000000000000000" pitchFamily="2" charset="2"/>
              <a:buChar char="v"/>
            </a:pPr>
            <a:r>
              <a:rPr lang="en-US" sz="1800" b="1" dirty="0">
                <a:solidFill>
                  <a:srgbClr val="FFFF00"/>
                </a:solidFill>
              </a:rPr>
              <a:t>Case r</a:t>
            </a:r>
            <a:r>
              <a:rPr lang="en-US" sz="1800" b="1" i="0" u="none" strike="noStrike" baseline="0" dirty="0">
                <a:solidFill>
                  <a:srgbClr val="FFFF00"/>
                </a:solidFill>
              </a:rPr>
              <a:t>eadily resolved as a transient (no serious intent) threat (64%)</a:t>
            </a:r>
          </a:p>
          <a:p>
            <a:pPr>
              <a:buFont typeface="Wingdings" panose="05000000000000000000" pitchFamily="2" charset="2"/>
              <a:buChar char="v"/>
            </a:pPr>
            <a:r>
              <a:rPr lang="en-US" sz="1800" b="1" dirty="0">
                <a:solidFill>
                  <a:srgbClr val="FFFF00"/>
                </a:solidFill>
              </a:rPr>
              <a:t>S</a:t>
            </a:r>
            <a:r>
              <a:rPr lang="en-US" sz="1800" b="1" i="0" u="none" strike="noStrike" baseline="0" dirty="0">
                <a:solidFill>
                  <a:srgbClr val="FFFF00"/>
                </a:solidFill>
              </a:rPr>
              <a:t>ubstantive cases classified as serious (13.4%; a threat to fight)</a:t>
            </a:r>
          </a:p>
          <a:p>
            <a:pPr>
              <a:buFont typeface="Wingdings" panose="05000000000000000000" pitchFamily="2" charset="2"/>
              <a:buChar char="v"/>
            </a:pPr>
            <a:r>
              <a:rPr lang="en-US" sz="1800" b="1" dirty="0">
                <a:solidFill>
                  <a:srgbClr val="FFFF00"/>
                </a:solidFill>
              </a:rPr>
              <a:t>V</a:t>
            </a:r>
            <a:r>
              <a:rPr lang="en-US" sz="1800" b="1" i="0" u="none" strike="noStrike" baseline="0" dirty="0">
                <a:solidFill>
                  <a:srgbClr val="FFFF00"/>
                </a:solidFill>
              </a:rPr>
              <a:t>ery serious (4.7%; a threat to kill, rape, or use a lethal weapon)</a:t>
            </a:r>
          </a:p>
          <a:p>
            <a:pPr>
              <a:buFont typeface="Wingdings" panose="05000000000000000000" pitchFamily="2" charset="2"/>
              <a:buChar char="v"/>
            </a:pPr>
            <a:r>
              <a:rPr lang="en-US" sz="1800" b="1" dirty="0">
                <a:solidFill>
                  <a:srgbClr val="FFFF00"/>
                </a:solidFill>
              </a:rPr>
              <a:t>F</a:t>
            </a:r>
            <a:r>
              <a:rPr lang="en-US" sz="1800" b="1" i="0" u="none" strike="noStrike" baseline="0" dirty="0">
                <a:solidFill>
                  <a:srgbClr val="FFFF00"/>
                </a:solidFill>
              </a:rPr>
              <a:t>indings demonstrate the value of using threat assessment to resolve less serious cases efficiently and concentrate more time and effort on serious cases.</a:t>
            </a:r>
          </a:p>
          <a:p>
            <a:pPr>
              <a:buFont typeface="Wingdings" panose="05000000000000000000" pitchFamily="2" charset="2"/>
              <a:buChar char="v"/>
            </a:pPr>
            <a:r>
              <a:rPr lang="en-US" sz="1800" b="1" dirty="0">
                <a:solidFill>
                  <a:srgbClr val="FFFF00"/>
                </a:solidFill>
              </a:rPr>
              <a:t>S</a:t>
            </a:r>
            <a:r>
              <a:rPr lang="en-US" sz="1800" b="1" i="0" u="none" strike="noStrike" baseline="0" dirty="0">
                <a:solidFill>
                  <a:srgbClr val="FFFF00"/>
                </a:solidFill>
              </a:rPr>
              <a:t>chools relying on a zero tolerance approach would be removing far more students from school. </a:t>
            </a:r>
          </a:p>
        </p:txBody>
      </p:sp>
      <p:sp>
        <p:nvSpPr>
          <p:cNvPr id="4" name="Footer Placeholder 3">
            <a:extLst>
              <a:ext uri="{FF2B5EF4-FFF2-40B4-BE49-F238E27FC236}">
                <a16:creationId xmlns:a16="http://schemas.microsoft.com/office/drawing/2014/main" id="{CADFBE60-C509-EE51-CB5C-7F01F2DF6ABF}"/>
              </a:ext>
            </a:extLst>
          </p:cNvPr>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34702420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BC442-E80E-D72A-647A-93C8275A9E75}"/>
              </a:ext>
            </a:extLst>
          </p:cNvPr>
          <p:cNvSpPr>
            <a:spLocks noGrp="1"/>
          </p:cNvSpPr>
          <p:nvPr>
            <p:ph type="title"/>
          </p:nvPr>
        </p:nvSpPr>
        <p:spPr>
          <a:xfrm>
            <a:off x="514350" y="396082"/>
            <a:ext cx="9258300" cy="1143000"/>
          </a:xfrm>
        </p:spPr>
        <p:txBody>
          <a:bodyPr/>
          <a:lstStyle/>
          <a:p>
            <a:r>
              <a:rPr lang="en-US" sz="2700" dirty="0">
                <a:solidFill>
                  <a:srgbClr val="FFFF00"/>
                </a:solidFill>
                <a:latin typeface="+mn-lt"/>
              </a:rPr>
              <a:t>SCHOOL THREAT ASSESSMENT IN FLORIDA: </a:t>
            </a:r>
            <a:br>
              <a:rPr lang="en-US" sz="2700" dirty="0">
                <a:solidFill>
                  <a:srgbClr val="FFFF00"/>
                </a:solidFill>
                <a:latin typeface="+mn-lt"/>
              </a:rPr>
            </a:br>
            <a:r>
              <a:rPr lang="en-US" sz="2700" dirty="0">
                <a:solidFill>
                  <a:srgbClr val="FFFF00"/>
                </a:solidFill>
                <a:latin typeface="+mn-lt"/>
              </a:rPr>
              <a:t>TECHNICAL REPORT OF 2021-2022 CASE DATA, </a:t>
            </a:r>
            <a:br>
              <a:rPr lang="en-US" sz="1800" b="0" i="0" u="none" strike="noStrike" baseline="0" dirty="0">
                <a:solidFill>
                  <a:srgbClr val="000000"/>
                </a:solidFill>
                <a:latin typeface="Calibri" panose="020F0502020204030204" pitchFamily="34" charset="0"/>
              </a:rPr>
            </a:br>
            <a:r>
              <a:rPr lang="en-US" sz="1800" b="0" i="0" u="none" strike="noStrike" baseline="0" dirty="0">
                <a:solidFill>
                  <a:srgbClr val="000000"/>
                </a:solidFill>
                <a:latin typeface="Calibri" panose="020F0502020204030204" pitchFamily="34" charset="0"/>
              </a:rPr>
              <a:t> </a:t>
            </a:r>
            <a:r>
              <a:rPr lang="en-US" sz="1400" b="0" i="0" u="none" strike="noStrike" baseline="0" dirty="0">
                <a:solidFill>
                  <a:srgbClr val="FFFF00"/>
                </a:solidFill>
                <a:latin typeface="+mn-lt"/>
              </a:rPr>
              <a:t>Jennifer L. Maeng, Dewey G. Cornell, Jordan Kerere, Francis Huang, Timothy Konold, and Kelvin Afolabi </a:t>
            </a:r>
            <a:r>
              <a:rPr lang="en-US" sz="1400" dirty="0">
                <a:solidFill>
                  <a:srgbClr val="FFFF00"/>
                </a:solidFill>
                <a:latin typeface="+mn-lt"/>
              </a:rPr>
              <a:t>6/1/23</a:t>
            </a:r>
            <a:br>
              <a:rPr lang="en-US" sz="2700" dirty="0"/>
            </a:br>
            <a:endParaRPr lang="en-US" sz="2700" dirty="0"/>
          </a:p>
        </p:txBody>
      </p:sp>
      <p:sp>
        <p:nvSpPr>
          <p:cNvPr id="3" name="Content Placeholder 2">
            <a:extLst>
              <a:ext uri="{FF2B5EF4-FFF2-40B4-BE49-F238E27FC236}">
                <a16:creationId xmlns:a16="http://schemas.microsoft.com/office/drawing/2014/main" id="{E8A49DC9-AE7A-54A2-9516-52D378B55E49}"/>
              </a:ext>
            </a:extLst>
          </p:cNvPr>
          <p:cNvSpPr>
            <a:spLocks noGrp="1"/>
          </p:cNvSpPr>
          <p:nvPr>
            <p:ph idx="1"/>
          </p:nvPr>
        </p:nvSpPr>
        <p:spPr/>
        <p:txBody>
          <a:bodyPr/>
          <a:lstStyle/>
          <a:p>
            <a:r>
              <a:rPr lang="en-US" sz="2000" b="1" i="0" u="none" strike="noStrike" baseline="0" dirty="0">
                <a:solidFill>
                  <a:srgbClr val="FFFF00"/>
                </a:solidFill>
              </a:rPr>
              <a:t>Students referred for threat assessment:</a:t>
            </a:r>
          </a:p>
          <a:p>
            <a:pPr lvl="1"/>
            <a:r>
              <a:rPr lang="en-US" sz="2000" b="1" i="0" u="none" strike="noStrike" baseline="0" dirty="0">
                <a:solidFill>
                  <a:srgbClr val="FFFF00"/>
                </a:solidFill>
              </a:rPr>
              <a:t>White (37%)</a:t>
            </a:r>
          </a:p>
          <a:p>
            <a:pPr lvl="1"/>
            <a:r>
              <a:rPr lang="en-US" sz="2000" b="1" i="0" u="none" strike="noStrike" baseline="0" dirty="0">
                <a:solidFill>
                  <a:srgbClr val="FFFF00"/>
                </a:solidFill>
              </a:rPr>
              <a:t>Black (37%)</a:t>
            </a:r>
          </a:p>
          <a:p>
            <a:pPr lvl="1"/>
            <a:r>
              <a:rPr lang="en-US" sz="2000" b="1" i="0" u="none" strike="noStrike" baseline="0" dirty="0">
                <a:solidFill>
                  <a:srgbClr val="FFFF00"/>
                </a:solidFill>
              </a:rPr>
              <a:t>Hispanic (23%)</a:t>
            </a:r>
          </a:p>
          <a:p>
            <a:pPr lvl="1"/>
            <a:r>
              <a:rPr lang="en-US" sz="2000" b="1" i="0" u="none" strike="noStrike" baseline="0" dirty="0">
                <a:solidFill>
                  <a:srgbClr val="FFFF00"/>
                </a:solidFill>
              </a:rPr>
              <a:t>Other racial/ethnic groups (4%)</a:t>
            </a:r>
          </a:p>
          <a:p>
            <a:pPr lvl="1"/>
            <a:r>
              <a:rPr lang="en-US" sz="2000" b="1" dirty="0">
                <a:solidFill>
                  <a:srgbClr val="FFFF00"/>
                </a:solidFill>
              </a:rPr>
              <a:t>App</a:t>
            </a:r>
            <a:r>
              <a:rPr lang="en-US" sz="2000" b="1" i="0" u="none" strike="noStrike" baseline="0" dirty="0">
                <a:solidFill>
                  <a:srgbClr val="FFFF00"/>
                </a:solidFill>
              </a:rPr>
              <a:t>roximately 72% were male students</a:t>
            </a:r>
          </a:p>
          <a:p>
            <a:pPr lvl="1"/>
            <a:r>
              <a:rPr lang="en-US" sz="2000" b="1" i="0" u="none" strike="noStrike" baseline="0" dirty="0">
                <a:solidFill>
                  <a:srgbClr val="FFFF00"/>
                </a:solidFill>
              </a:rPr>
              <a:t>33% received special education services through an IEP</a:t>
            </a:r>
          </a:p>
          <a:p>
            <a:pPr lvl="1"/>
            <a:r>
              <a:rPr lang="en-US" sz="2000" b="1" i="0" u="none" strike="noStrike" baseline="0" dirty="0">
                <a:solidFill>
                  <a:srgbClr val="FFFF00"/>
                </a:solidFill>
              </a:rPr>
              <a:t>9% received services through a 504 Plan</a:t>
            </a:r>
          </a:p>
          <a:p>
            <a:pPr>
              <a:buFont typeface="Wingdings" panose="05000000000000000000" pitchFamily="2" charset="2"/>
              <a:buChar char="v"/>
            </a:pPr>
            <a:endParaRPr lang="en-US" sz="2000" b="1" i="0" u="none" strike="noStrike" baseline="0" dirty="0">
              <a:solidFill>
                <a:srgbClr val="FFFF00"/>
              </a:solidFill>
            </a:endParaRPr>
          </a:p>
        </p:txBody>
      </p:sp>
      <p:sp>
        <p:nvSpPr>
          <p:cNvPr id="4" name="Footer Placeholder 3">
            <a:extLst>
              <a:ext uri="{FF2B5EF4-FFF2-40B4-BE49-F238E27FC236}">
                <a16:creationId xmlns:a16="http://schemas.microsoft.com/office/drawing/2014/main" id="{CADFBE60-C509-EE51-CB5C-7F01F2DF6ABF}"/>
              </a:ext>
            </a:extLst>
          </p:cNvPr>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22346202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BC442-E80E-D72A-647A-93C8275A9E75}"/>
              </a:ext>
            </a:extLst>
          </p:cNvPr>
          <p:cNvSpPr>
            <a:spLocks noGrp="1"/>
          </p:cNvSpPr>
          <p:nvPr>
            <p:ph type="title"/>
          </p:nvPr>
        </p:nvSpPr>
        <p:spPr>
          <a:xfrm>
            <a:off x="514350" y="396082"/>
            <a:ext cx="9258300" cy="1143000"/>
          </a:xfrm>
        </p:spPr>
        <p:txBody>
          <a:bodyPr/>
          <a:lstStyle/>
          <a:p>
            <a:r>
              <a:rPr lang="en-US" sz="2700" dirty="0">
                <a:solidFill>
                  <a:srgbClr val="FFFF00"/>
                </a:solidFill>
                <a:latin typeface="+mn-lt"/>
              </a:rPr>
              <a:t>SCHOOL THREAT ASSESSMENT IN FLORIDA: </a:t>
            </a:r>
            <a:br>
              <a:rPr lang="en-US" sz="2700" dirty="0">
                <a:solidFill>
                  <a:srgbClr val="FFFF00"/>
                </a:solidFill>
                <a:latin typeface="+mn-lt"/>
              </a:rPr>
            </a:br>
            <a:r>
              <a:rPr lang="en-US" sz="2700" dirty="0">
                <a:solidFill>
                  <a:srgbClr val="FFFF00"/>
                </a:solidFill>
                <a:latin typeface="+mn-lt"/>
              </a:rPr>
              <a:t>TECHNICAL REPORT OF 2021-2022 CASE DATA, </a:t>
            </a:r>
            <a:br>
              <a:rPr lang="en-US" sz="1800" b="0" i="0" u="none" strike="noStrike" baseline="0" dirty="0">
                <a:solidFill>
                  <a:srgbClr val="000000"/>
                </a:solidFill>
                <a:latin typeface="Calibri" panose="020F0502020204030204" pitchFamily="34" charset="0"/>
              </a:rPr>
            </a:br>
            <a:r>
              <a:rPr lang="en-US" sz="1800" b="0" i="0" u="none" strike="noStrike" baseline="0" dirty="0">
                <a:solidFill>
                  <a:srgbClr val="000000"/>
                </a:solidFill>
                <a:latin typeface="Calibri" panose="020F0502020204030204" pitchFamily="34" charset="0"/>
              </a:rPr>
              <a:t> </a:t>
            </a:r>
            <a:r>
              <a:rPr lang="en-US" sz="1400" b="0" i="0" u="none" strike="noStrike" baseline="0" dirty="0">
                <a:solidFill>
                  <a:srgbClr val="FFFF00"/>
                </a:solidFill>
                <a:latin typeface="+mn-lt"/>
              </a:rPr>
              <a:t>Jennifer L. Maeng, Dewey G. Cornell, Jordan Kerere, Francis Huang, Timothy Konold, and Kelvin Afolabi </a:t>
            </a:r>
            <a:r>
              <a:rPr lang="en-US" sz="1400" dirty="0">
                <a:solidFill>
                  <a:srgbClr val="FFFF00"/>
                </a:solidFill>
                <a:latin typeface="+mn-lt"/>
              </a:rPr>
              <a:t>6/1/23</a:t>
            </a:r>
            <a:br>
              <a:rPr lang="en-US" sz="2700" dirty="0"/>
            </a:br>
            <a:endParaRPr lang="en-US" sz="2700" dirty="0"/>
          </a:p>
        </p:txBody>
      </p:sp>
      <p:sp>
        <p:nvSpPr>
          <p:cNvPr id="3" name="Content Placeholder 2">
            <a:extLst>
              <a:ext uri="{FF2B5EF4-FFF2-40B4-BE49-F238E27FC236}">
                <a16:creationId xmlns:a16="http://schemas.microsoft.com/office/drawing/2014/main" id="{E8A49DC9-AE7A-54A2-9516-52D378B55E49}"/>
              </a:ext>
            </a:extLst>
          </p:cNvPr>
          <p:cNvSpPr>
            <a:spLocks noGrp="1"/>
          </p:cNvSpPr>
          <p:nvPr>
            <p:ph idx="1"/>
          </p:nvPr>
        </p:nvSpPr>
        <p:spPr/>
        <p:txBody>
          <a:bodyPr/>
          <a:lstStyle/>
          <a:p>
            <a:pPr>
              <a:buFont typeface="Wingdings" panose="05000000000000000000" pitchFamily="2" charset="2"/>
              <a:buChar char="ü"/>
            </a:pPr>
            <a:r>
              <a:rPr lang="en-US" sz="1800" b="1" i="0" u="none" strike="noStrike" baseline="0" dirty="0">
                <a:solidFill>
                  <a:srgbClr val="FFFF00"/>
                </a:solidFill>
              </a:rPr>
              <a:t>Comparison of Results of Threat Assessments by Gender and Race/Ethnicity </a:t>
            </a:r>
          </a:p>
          <a:p>
            <a:pPr lvl="1">
              <a:buFont typeface="Wingdings" panose="05000000000000000000" pitchFamily="2" charset="2"/>
              <a:buChar char="ü"/>
            </a:pPr>
            <a:r>
              <a:rPr lang="en-US" sz="1600" b="1" i="0" u="none" strike="noStrike" baseline="0" dirty="0">
                <a:solidFill>
                  <a:srgbClr val="FFFF00"/>
                </a:solidFill>
              </a:rPr>
              <a:t>Male students were more likely to receive out-of-school suspension than female students, and female students were more likely to receive a legal action than male students</a:t>
            </a:r>
          </a:p>
          <a:p>
            <a:pPr lvl="1">
              <a:buFont typeface="Wingdings" panose="05000000000000000000" pitchFamily="2" charset="2"/>
              <a:buChar char="ü"/>
            </a:pPr>
            <a:endParaRPr lang="en-US" sz="1600" b="1" dirty="0">
              <a:solidFill>
                <a:srgbClr val="FFFF00"/>
              </a:solidFill>
            </a:endParaRPr>
          </a:p>
          <a:p>
            <a:pPr lvl="1">
              <a:buFont typeface="Wingdings" panose="05000000000000000000" pitchFamily="2" charset="2"/>
              <a:buChar char="ü"/>
            </a:pPr>
            <a:r>
              <a:rPr lang="en-US" sz="1600" b="1" dirty="0">
                <a:solidFill>
                  <a:srgbClr val="FFFF00"/>
                </a:solidFill>
              </a:rPr>
              <a:t>S</a:t>
            </a:r>
            <a:r>
              <a:rPr lang="en-US" sz="1600" b="1" i="0" u="none" strike="noStrike" baseline="0" dirty="0">
                <a:solidFill>
                  <a:srgbClr val="FFFF00"/>
                </a:solidFill>
              </a:rPr>
              <a:t>mall differences in disciplinary outcomes for Black, Hispanic, and White students who received a threat assessment</a:t>
            </a:r>
          </a:p>
          <a:p>
            <a:pPr lvl="1">
              <a:buFont typeface="Wingdings" panose="05000000000000000000" pitchFamily="2" charset="2"/>
              <a:buChar char="ü"/>
            </a:pPr>
            <a:endParaRPr lang="en-US" sz="1600" b="1" i="0" u="none" strike="noStrike" baseline="0" dirty="0">
              <a:solidFill>
                <a:srgbClr val="FFFF00"/>
              </a:solidFill>
            </a:endParaRPr>
          </a:p>
          <a:p>
            <a:pPr lvl="1">
              <a:buFont typeface="Wingdings" panose="05000000000000000000" pitchFamily="2" charset="2"/>
              <a:buChar char="ü"/>
            </a:pPr>
            <a:r>
              <a:rPr lang="en-US" sz="1600" b="1" i="0" u="none" strike="noStrike" baseline="0" dirty="0">
                <a:solidFill>
                  <a:srgbClr val="FFFF00"/>
                </a:solidFill>
              </a:rPr>
              <a:t>OSS were slightly higher for Black students (27.0%), lower for Hispanic students (24.8%) than for White students (25.9%)</a:t>
            </a:r>
          </a:p>
          <a:p>
            <a:pPr lvl="1">
              <a:buFont typeface="Wingdings" panose="05000000000000000000" pitchFamily="2" charset="2"/>
              <a:buChar char="ü"/>
            </a:pPr>
            <a:endParaRPr lang="en-US" sz="1600" b="1" i="0" u="none" strike="noStrike" baseline="0" dirty="0">
              <a:solidFill>
                <a:srgbClr val="FFFF00"/>
              </a:solidFill>
            </a:endParaRPr>
          </a:p>
          <a:p>
            <a:pPr lvl="1">
              <a:buFont typeface="Wingdings" panose="05000000000000000000" pitchFamily="2" charset="2"/>
              <a:buChar char="ü"/>
            </a:pPr>
            <a:r>
              <a:rPr lang="en-US" sz="1600" b="1" i="0" u="none" strike="noStrike" baseline="0" dirty="0">
                <a:solidFill>
                  <a:srgbClr val="FFFF00"/>
                </a:solidFill>
              </a:rPr>
              <a:t>Expulsions were very low overall, but slightly higher for Black (1.9%) and Hispanic (2.0%) students than White (1.2%) students</a:t>
            </a:r>
          </a:p>
          <a:p>
            <a:pPr lvl="1">
              <a:buFont typeface="Wingdings" panose="05000000000000000000" pitchFamily="2" charset="2"/>
              <a:buChar char="ü"/>
            </a:pPr>
            <a:endParaRPr lang="en-US" sz="1600" b="1" i="0" u="none" strike="noStrike" baseline="0" dirty="0">
              <a:solidFill>
                <a:srgbClr val="FFFF00"/>
              </a:solidFill>
            </a:endParaRPr>
          </a:p>
          <a:p>
            <a:pPr lvl="1">
              <a:buFont typeface="Wingdings" panose="05000000000000000000" pitchFamily="2" charset="2"/>
              <a:buChar char="ü"/>
            </a:pPr>
            <a:r>
              <a:rPr lang="en-US" sz="1600" b="1" i="0" u="none" strike="noStrike" baseline="0" dirty="0">
                <a:solidFill>
                  <a:srgbClr val="FFFF00"/>
                </a:solidFill>
              </a:rPr>
              <a:t>Placement changes were 11.1% for Black students, 13.9% for Hispanic students, and 7.2% for White students</a:t>
            </a:r>
          </a:p>
          <a:p>
            <a:pPr lvl="1">
              <a:buFont typeface="Wingdings" panose="05000000000000000000" pitchFamily="2" charset="2"/>
              <a:buChar char="ü"/>
            </a:pPr>
            <a:endParaRPr lang="en-US" sz="1600" b="1" i="0" u="none" strike="noStrike" baseline="0" dirty="0">
              <a:solidFill>
                <a:srgbClr val="FFFF00"/>
              </a:solidFill>
            </a:endParaRPr>
          </a:p>
          <a:p>
            <a:pPr>
              <a:buFont typeface="Wingdings" panose="05000000000000000000" pitchFamily="2" charset="2"/>
              <a:buChar char="ü"/>
            </a:pPr>
            <a:endParaRPr lang="en-US" sz="1600" b="1" i="0" u="none" strike="noStrike" baseline="0" dirty="0">
              <a:solidFill>
                <a:srgbClr val="FFFF00"/>
              </a:solidFill>
            </a:endParaRPr>
          </a:p>
        </p:txBody>
      </p:sp>
      <p:sp>
        <p:nvSpPr>
          <p:cNvPr id="4" name="Footer Placeholder 3">
            <a:extLst>
              <a:ext uri="{FF2B5EF4-FFF2-40B4-BE49-F238E27FC236}">
                <a16:creationId xmlns:a16="http://schemas.microsoft.com/office/drawing/2014/main" id="{CADFBE60-C509-EE51-CB5C-7F01F2DF6ABF}"/>
              </a:ext>
            </a:extLst>
          </p:cNvPr>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97255835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BC442-E80E-D72A-647A-93C8275A9E75}"/>
              </a:ext>
            </a:extLst>
          </p:cNvPr>
          <p:cNvSpPr>
            <a:spLocks noGrp="1"/>
          </p:cNvSpPr>
          <p:nvPr>
            <p:ph type="title"/>
          </p:nvPr>
        </p:nvSpPr>
        <p:spPr>
          <a:xfrm>
            <a:off x="514350" y="396082"/>
            <a:ext cx="9258300" cy="1143000"/>
          </a:xfrm>
        </p:spPr>
        <p:txBody>
          <a:bodyPr/>
          <a:lstStyle/>
          <a:p>
            <a:r>
              <a:rPr lang="en-US" sz="2700" dirty="0">
                <a:solidFill>
                  <a:srgbClr val="FFFF00"/>
                </a:solidFill>
                <a:latin typeface="+mn-lt"/>
              </a:rPr>
              <a:t>SCHOOL THREAT ASSESSMENT IN FLORIDA: </a:t>
            </a:r>
            <a:br>
              <a:rPr lang="en-US" sz="2700" dirty="0">
                <a:solidFill>
                  <a:srgbClr val="FFFF00"/>
                </a:solidFill>
                <a:latin typeface="+mn-lt"/>
              </a:rPr>
            </a:br>
            <a:r>
              <a:rPr lang="en-US" sz="2700" dirty="0">
                <a:solidFill>
                  <a:srgbClr val="FFFF00"/>
                </a:solidFill>
                <a:latin typeface="+mn-lt"/>
              </a:rPr>
              <a:t>TECHNICAL REPORT OF 2021-2022 CASE DATA, </a:t>
            </a:r>
            <a:br>
              <a:rPr lang="en-US" sz="1800" b="0" i="0" u="none" strike="noStrike" baseline="0" dirty="0">
                <a:solidFill>
                  <a:srgbClr val="000000"/>
                </a:solidFill>
                <a:latin typeface="Calibri" panose="020F0502020204030204" pitchFamily="34" charset="0"/>
              </a:rPr>
            </a:br>
            <a:r>
              <a:rPr lang="en-US" sz="1800" b="0" i="0" u="none" strike="noStrike" baseline="0" dirty="0">
                <a:solidFill>
                  <a:srgbClr val="000000"/>
                </a:solidFill>
                <a:latin typeface="Calibri" panose="020F0502020204030204" pitchFamily="34" charset="0"/>
              </a:rPr>
              <a:t> </a:t>
            </a:r>
            <a:r>
              <a:rPr lang="en-US" sz="1400" b="0" i="0" u="none" strike="noStrike" baseline="0" dirty="0">
                <a:solidFill>
                  <a:srgbClr val="FFFF00"/>
                </a:solidFill>
                <a:latin typeface="+mn-lt"/>
              </a:rPr>
              <a:t>Jennifer L. Maeng, Dewey G. Cornell, Jordan Kerere, Francis Huang, Timothy Konold, and Kelvin Afolabi </a:t>
            </a:r>
            <a:r>
              <a:rPr lang="en-US" sz="1400" dirty="0">
                <a:solidFill>
                  <a:srgbClr val="FFFF00"/>
                </a:solidFill>
                <a:latin typeface="+mn-lt"/>
              </a:rPr>
              <a:t>6/1/23</a:t>
            </a:r>
            <a:br>
              <a:rPr lang="en-US" sz="2700" dirty="0"/>
            </a:br>
            <a:endParaRPr lang="en-US" sz="2700" dirty="0"/>
          </a:p>
        </p:txBody>
      </p:sp>
      <p:sp>
        <p:nvSpPr>
          <p:cNvPr id="3" name="Content Placeholder 2">
            <a:extLst>
              <a:ext uri="{FF2B5EF4-FFF2-40B4-BE49-F238E27FC236}">
                <a16:creationId xmlns:a16="http://schemas.microsoft.com/office/drawing/2014/main" id="{E8A49DC9-AE7A-54A2-9516-52D378B55E49}"/>
              </a:ext>
            </a:extLst>
          </p:cNvPr>
          <p:cNvSpPr>
            <a:spLocks noGrp="1"/>
          </p:cNvSpPr>
          <p:nvPr>
            <p:ph idx="1"/>
          </p:nvPr>
        </p:nvSpPr>
        <p:spPr/>
        <p:txBody>
          <a:bodyPr/>
          <a:lstStyle/>
          <a:p>
            <a:pPr>
              <a:buFont typeface="Wingdings" panose="05000000000000000000" pitchFamily="2" charset="2"/>
              <a:buChar char="ü"/>
            </a:pPr>
            <a:r>
              <a:rPr lang="en-US" sz="1800" b="1" i="0" u="none" strike="noStrike" baseline="0" dirty="0">
                <a:solidFill>
                  <a:srgbClr val="FFFF00"/>
                </a:solidFill>
              </a:rPr>
              <a:t>Comparison of Results of Threat Assessments by Gender and Race/Ethnicity </a:t>
            </a:r>
          </a:p>
          <a:p>
            <a:pPr lvl="1">
              <a:buFont typeface="Wingdings" panose="05000000000000000000" pitchFamily="2" charset="2"/>
              <a:buChar char="ü"/>
            </a:pPr>
            <a:endParaRPr lang="en-US" sz="1600" b="1" i="0" u="none" strike="noStrike" baseline="0" dirty="0">
              <a:solidFill>
                <a:srgbClr val="FFFF00"/>
              </a:solidFill>
            </a:endParaRPr>
          </a:p>
          <a:p>
            <a:pPr lvl="1">
              <a:buFont typeface="Wingdings" panose="05000000000000000000" pitchFamily="2" charset="2"/>
              <a:buChar char="ü"/>
            </a:pPr>
            <a:r>
              <a:rPr lang="en-US" sz="1800" b="1" i="0" u="none" strike="noStrike" baseline="0" dirty="0">
                <a:solidFill>
                  <a:srgbClr val="FFFF00"/>
                </a:solidFill>
              </a:rPr>
              <a:t>Some of these comparisons led to significant differences, samples were large, bu</a:t>
            </a:r>
            <a:r>
              <a:rPr lang="en-US" sz="1800" b="1" dirty="0">
                <a:solidFill>
                  <a:srgbClr val="FFFF00"/>
                </a:solidFill>
              </a:rPr>
              <a:t>t magnitude was low</a:t>
            </a:r>
            <a:endParaRPr lang="en-US" sz="1800" b="1" i="0" u="none" strike="noStrike" baseline="0" dirty="0">
              <a:solidFill>
                <a:srgbClr val="FFFF00"/>
              </a:solidFill>
            </a:endParaRPr>
          </a:p>
          <a:p>
            <a:pPr lvl="1">
              <a:buFont typeface="Wingdings" panose="05000000000000000000" pitchFamily="2" charset="2"/>
              <a:buChar char="ü"/>
            </a:pPr>
            <a:endParaRPr lang="en-US" sz="1800" b="1" i="0" u="none" strike="noStrike" baseline="0" dirty="0">
              <a:solidFill>
                <a:srgbClr val="FFFF00"/>
              </a:solidFill>
            </a:endParaRPr>
          </a:p>
          <a:p>
            <a:pPr lvl="1">
              <a:buFont typeface="Wingdings" panose="05000000000000000000" pitchFamily="2" charset="2"/>
              <a:buChar char="ü"/>
            </a:pPr>
            <a:r>
              <a:rPr lang="en-US" sz="1800" b="1" i="0" u="none" strike="noStrike" baseline="0" dirty="0">
                <a:solidFill>
                  <a:srgbClr val="FFFF00"/>
                </a:solidFill>
              </a:rPr>
              <a:t>There were no statistically significant differences in law enforcement actions (i.e., arrest, charges, incarceration) for Black, Hispanic, or White students</a:t>
            </a:r>
          </a:p>
          <a:p>
            <a:pPr lvl="1">
              <a:buFont typeface="Wingdings" panose="05000000000000000000" pitchFamily="2" charset="2"/>
              <a:buChar char="ü"/>
            </a:pPr>
            <a:endParaRPr lang="en-US" sz="1600" b="1" i="0" u="none" strike="noStrike" baseline="0" dirty="0">
              <a:solidFill>
                <a:srgbClr val="FFFF00"/>
              </a:solidFill>
            </a:endParaRPr>
          </a:p>
          <a:p>
            <a:pPr>
              <a:buFont typeface="Wingdings" panose="05000000000000000000" pitchFamily="2" charset="2"/>
              <a:buChar char="ü"/>
            </a:pPr>
            <a:endParaRPr lang="en-US" sz="1600" b="1" i="0" u="none" strike="noStrike" baseline="0" dirty="0">
              <a:solidFill>
                <a:srgbClr val="FFFF00"/>
              </a:solidFill>
            </a:endParaRPr>
          </a:p>
        </p:txBody>
      </p:sp>
      <p:sp>
        <p:nvSpPr>
          <p:cNvPr id="4" name="Footer Placeholder 3">
            <a:extLst>
              <a:ext uri="{FF2B5EF4-FFF2-40B4-BE49-F238E27FC236}">
                <a16:creationId xmlns:a16="http://schemas.microsoft.com/office/drawing/2014/main" id="{CADFBE60-C509-EE51-CB5C-7F01F2DF6ABF}"/>
              </a:ext>
            </a:extLst>
          </p:cNvPr>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22752929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50" y="304802"/>
            <a:ext cx="9258300" cy="5821363"/>
          </a:xfrm>
        </p:spPr>
        <p:txBody>
          <a:bodyPr/>
          <a:lstStyle/>
          <a:p>
            <a:pPr marL="0" indent="0">
              <a:buNone/>
            </a:pPr>
            <a:r>
              <a:rPr lang="en-US" b="1" dirty="0">
                <a:solidFill>
                  <a:srgbClr val="FFFF00"/>
                </a:solidFill>
                <a:latin typeface="+mn-lt"/>
              </a:rPr>
              <a:t>Assessment</a:t>
            </a:r>
          </a:p>
          <a:p>
            <a:pPr marL="0" indent="0">
              <a:buNone/>
            </a:pPr>
            <a:endParaRPr lang="en-US" b="1" dirty="0">
              <a:solidFill>
                <a:srgbClr val="FFFF00"/>
              </a:solidFill>
              <a:latin typeface="+mn-lt"/>
            </a:endParaRPr>
          </a:p>
          <a:p>
            <a:pPr marL="0" indent="0">
              <a:buNone/>
            </a:pPr>
            <a:endParaRPr lang="en-US" b="1" dirty="0">
              <a:solidFill>
                <a:srgbClr val="FFFF00"/>
              </a:solidFill>
              <a:latin typeface="+mn-lt"/>
            </a:endParaRPr>
          </a:p>
          <a:p>
            <a:pPr marL="0" indent="0">
              <a:buNone/>
            </a:pPr>
            <a:r>
              <a:rPr lang="en-US" b="1" dirty="0">
                <a:solidFill>
                  <a:srgbClr val="FFFF00"/>
                </a:solidFill>
                <a:latin typeface="+mn-lt"/>
              </a:rPr>
              <a:t>Communication</a:t>
            </a:r>
          </a:p>
          <a:p>
            <a:pPr marL="0" indent="0">
              <a:buNone/>
            </a:pPr>
            <a:endParaRPr lang="en-US" b="1" dirty="0">
              <a:solidFill>
                <a:srgbClr val="FFFF00"/>
              </a:solidFill>
              <a:latin typeface="+mn-lt"/>
            </a:endParaRPr>
          </a:p>
          <a:p>
            <a:pPr marL="0" indent="0">
              <a:buNone/>
            </a:pPr>
            <a:endParaRPr lang="en-US" b="1" dirty="0">
              <a:solidFill>
                <a:srgbClr val="FFFF00"/>
              </a:solidFill>
              <a:latin typeface="+mn-lt"/>
            </a:endParaRPr>
          </a:p>
          <a:p>
            <a:pPr marL="0" indent="0">
              <a:buNone/>
            </a:pPr>
            <a:r>
              <a:rPr lang="en-US" b="1" dirty="0">
                <a:solidFill>
                  <a:srgbClr val="FFFF00"/>
                </a:solidFill>
                <a:latin typeface="+mn-lt"/>
              </a:rPr>
              <a:t>Management</a:t>
            </a:r>
          </a:p>
          <a:p>
            <a:pPr marL="0" indent="0">
              <a:buNone/>
            </a:pPr>
            <a:r>
              <a:rPr lang="en-US" b="1" dirty="0">
                <a:solidFill>
                  <a:srgbClr val="FFFF00"/>
                </a:solidFill>
                <a:latin typeface="+mn-lt"/>
              </a:rPr>
              <a:t>&amp; Treatment</a:t>
            </a:r>
          </a:p>
        </p:txBody>
      </p:sp>
      <p:sp>
        <p:nvSpPr>
          <p:cNvPr id="5" name="Footer Placeholder 4"/>
          <p:cNvSpPr>
            <a:spLocks noGrp="1"/>
          </p:cNvSpPr>
          <p:nvPr>
            <p:ph type="ftr" sz="quarter" idx="12"/>
          </p:nvPr>
        </p:nvSpPr>
        <p:spPr/>
        <p:txBody>
          <a:bodyPr/>
          <a:lstStyle/>
          <a:p>
            <a:pPr>
              <a:defRPr/>
            </a:pPr>
            <a:r>
              <a:rPr lang="en-US" dirty="0"/>
              <a:t>Kostas A. Katsavdakis PhD, ABPP</a:t>
            </a:r>
          </a:p>
        </p:txBody>
      </p:sp>
      <p:cxnSp>
        <p:nvCxnSpPr>
          <p:cNvPr id="7" name="Straight Arrow Connector 6"/>
          <p:cNvCxnSpPr/>
          <p:nvPr/>
        </p:nvCxnSpPr>
        <p:spPr bwMode="auto">
          <a:xfrm>
            <a:off x="2857500" y="609600"/>
            <a:ext cx="3505200" cy="0"/>
          </a:xfrm>
          <a:prstGeom prst="straightConnector1">
            <a:avLst/>
          </a:prstGeom>
          <a:noFill/>
          <a:ln w="9525" cap="flat" cmpd="sng" algn="ctr">
            <a:solidFill>
              <a:schemeClr val="hlink"/>
            </a:solidFill>
            <a:prstDash val="solid"/>
            <a:round/>
            <a:headEnd type="none" w="sm" len="sm"/>
            <a:tailEnd type="arrow"/>
          </a:ln>
          <a:effectLst/>
        </p:spPr>
      </p:cxnSp>
      <p:cxnSp>
        <p:nvCxnSpPr>
          <p:cNvPr id="9" name="Straight Arrow Connector 8"/>
          <p:cNvCxnSpPr/>
          <p:nvPr/>
        </p:nvCxnSpPr>
        <p:spPr bwMode="auto">
          <a:xfrm>
            <a:off x="3543300" y="2362200"/>
            <a:ext cx="2819400" cy="0"/>
          </a:xfrm>
          <a:prstGeom prst="straightConnector1">
            <a:avLst/>
          </a:prstGeom>
          <a:noFill/>
          <a:ln w="9525" cap="flat" cmpd="sng" algn="ctr">
            <a:solidFill>
              <a:schemeClr val="hlink"/>
            </a:solidFill>
            <a:prstDash val="solid"/>
            <a:round/>
            <a:headEnd type="none" w="sm" len="sm"/>
            <a:tailEnd type="arrow"/>
          </a:ln>
          <a:effectLst/>
        </p:spPr>
      </p:cxnSp>
      <p:cxnSp>
        <p:nvCxnSpPr>
          <p:cNvPr id="11" name="Straight Arrow Connector 10"/>
          <p:cNvCxnSpPr/>
          <p:nvPr/>
        </p:nvCxnSpPr>
        <p:spPr bwMode="auto">
          <a:xfrm>
            <a:off x="3086100" y="4419600"/>
            <a:ext cx="3276600" cy="0"/>
          </a:xfrm>
          <a:prstGeom prst="straightConnector1">
            <a:avLst/>
          </a:prstGeom>
          <a:noFill/>
          <a:ln w="9525" cap="flat" cmpd="sng" algn="ctr">
            <a:solidFill>
              <a:schemeClr val="hlink"/>
            </a:solidFill>
            <a:prstDash val="solid"/>
            <a:round/>
            <a:headEnd type="none" w="sm" len="sm"/>
            <a:tailEnd type="arrow"/>
          </a:ln>
          <a:effectLst/>
        </p:spPr>
      </p:cxnSp>
      <p:cxnSp>
        <p:nvCxnSpPr>
          <p:cNvPr id="13" name="Straight Arrow Connector 12"/>
          <p:cNvCxnSpPr/>
          <p:nvPr/>
        </p:nvCxnSpPr>
        <p:spPr bwMode="auto">
          <a:xfrm>
            <a:off x="1638300" y="838200"/>
            <a:ext cx="0" cy="1295400"/>
          </a:xfrm>
          <a:prstGeom prst="straightConnector1">
            <a:avLst/>
          </a:prstGeom>
          <a:noFill/>
          <a:ln w="9525" cap="flat" cmpd="sng" algn="ctr">
            <a:solidFill>
              <a:schemeClr val="hlink"/>
            </a:solidFill>
            <a:prstDash val="solid"/>
            <a:round/>
            <a:headEnd type="arrow"/>
            <a:tailEnd type="arrow"/>
          </a:ln>
          <a:effectLst/>
        </p:spPr>
      </p:cxnSp>
      <p:cxnSp>
        <p:nvCxnSpPr>
          <p:cNvPr id="15" name="Straight Arrow Connector 14"/>
          <p:cNvCxnSpPr/>
          <p:nvPr/>
        </p:nvCxnSpPr>
        <p:spPr bwMode="auto">
          <a:xfrm>
            <a:off x="1638300" y="2590800"/>
            <a:ext cx="0" cy="1371600"/>
          </a:xfrm>
          <a:prstGeom prst="straightConnector1">
            <a:avLst/>
          </a:prstGeom>
          <a:noFill/>
          <a:ln w="9525" cap="flat" cmpd="sng" algn="ctr">
            <a:solidFill>
              <a:schemeClr val="hlink"/>
            </a:solidFill>
            <a:prstDash val="solid"/>
            <a:round/>
            <a:headEnd type="arrow"/>
            <a:tailEnd type="arrow"/>
          </a:ln>
          <a:effectLst/>
        </p:spPr>
      </p:cxnSp>
      <p:sp>
        <p:nvSpPr>
          <p:cNvPr id="16" name="TextBox 15"/>
          <p:cNvSpPr txBox="1"/>
          <p:nvPr/>
        </p:nvSpPr>
        <p:spPr>
          <a:xfrm>
            <a:off x="6438901" y="304801"/>
            <a:ext cx="3505200" cy="1015663"/>
          </a:xfrm>
          <a:prstGeom prst="rect">
            <a:avLst/>
          </a:prstGeom>
          <a:noFill/>
        </p:spPr>
        <p:txBody>
          <a:bodyPr wrap="square" rtlCol="0">
            <a:spAutoFit/>
          </a:bodyPr>
          <a:lstStyle/>
          <a:p>
            <a:r>
              <a:rPr lang="en-US" sz="2000" dirty="0"/>
              <a:t>Identify risk and threat factors</a:t>
            </a:r>
          </a:p>
          <a:p>
            <a:r>
              <a:rPr lang="en-US" sz="2000" dirty="0"/>
              <a:t>How they manifest in person</a:t>
            </a:r>
          </a:p>
          <a:p>
            <a:r>
              <a:rPr lang="en-US" sz="2000" dirty="0"/>
              <a:t>How each is relevant</a:t>
            </a:r>
          </a:p>
        </p:txBody>
      </p:sp>
      <p:sp>
        <p:nvSpPr>
          <p:cNvPr id="17" name="TextBox 16"/>
          <p:cNvSpPr txBox="1"/>
          <p:nvPr/>
        </p:nvSpPr>
        <p:spPr>
          <a:xfrm>
            <a:off x="6515100" y="1981201"/>
            <a:ext cx="3505200" cy="1323439"/>
          </a:xfrm>
          <a:prstGeom prst="rect">
            <a:avLst/>
          </a:prstGeom>
          <a:noFill/>
        </p:spPr>
        <p:txBody>
          <a:bodyPr wrap="square" rtlCol="0">
            <a:spAutoFit/>
          </a:bodyPr>
          <a:lstStyle/>
          <a:p>
            <a:r>
              <a:rPr lang="en-US" sz="2000" dirty="0"/>
              <a:t>Low, moderate, high</a:t>
            </a:r>
          </a:p>
          <a:p>
            <a:r>
              <a:rPr lang="en-US" sz="2000" dirty="0"/>
              <a:t>Intensity of Management</a:t>
            </a:r>
          </a:p>
          <a:p>
            <a:r>
              <a:rPr lang="en-US" sz="2000" dirty="0"/>
              <a:t>Tailored interventions based on risk and threat factors</a:t>
            </a:r>
          </a:p>
        </p:txBody>
      </p:sp>
      <p:sp>
        <p:nvSpPr>
          <p:cNvPr id="18" name="TextBox 17"/>
          <p:cNvSpPr txBox="1"/>
          <p:nvPr/>
        </p:nvSpPr>
        <p:spPr>
          <a:xfrm>
            <a:off x="6640082" y="3810001"/>
            <a:ext cx="3505200" cy="1323439"/>
          </a:xfrm>
          <a:prstGeom prst="rect">
            <a:avLst/>
          </a:prstGeom>
          <a:noFill/>
        </p:spPr>
        <p:txBody>
          <a:bodyPr wrap="square" rtlCol="0">
            <a:spAutoFit/>
          </a:bodyPr>
          <a:lstStyle/>
          <a:p>
            <a:r>
              <a:rPr lang="en-US" sz="2000" dirty="0"/>
              <a:t>Application of risk and threat management strategies</a:t>
            </a:r>
          </a:p>
          <a:p>
            <a:r>
              <a:rPr lang="en-US" sz="2000" dirty="0"/>
              <a:t>Reassessment on regular intervals</a:t>
            </a:r>
          </a:p>
        </p:txBody>
      </p:sp>
    </p:spTree>
    <p:extLst>
      <p:ext uri="{BB962C8B-B14F-4D97-AF65-F5344CB8AC3E}">
        <p14:creationId xmlns:p14="http://schemas.microsoft.com/office/powerpoint/2010/main" val="41034117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715962"/>
          </a:xfrm>
        </p:spPr>
        <p:txBody>
          <a:bodyPr/>
          <a:lstStyle/>
          <a:p>
            <a:r>
              <a:rPr lang="en-US" b="1" dirty="0">
                <a:solidFill>
                  <a:srgbClr val="FFFF00"/>
                </a:solidFill>
                <a:latin typeface="+mn-lt"/>
              </a:rPr>
              <a:t>Strategy Planning</a:t>
            </a:r>
          </a:p>
        </p:txBody>
      </p:sp>
      <p:graphicFrame>
        <p:nvGraphicFramePr>
          <p:cNvPr id="6" name="Content Placeholder 5"/>
          <p:cNvGraphicFramePr>
            <a:graphicFrameLocks noGrp="1"/>
          </p:cNvGraphicFramePr>
          <p:nvPr>
            <p:ph idx="1"/>
          </p:nvPr>
        </p:nvGraphicFramePr>
        <p:xfrm>
          <a:off x="514350" y="1066802"/>
          <a:ext cx="9258300" cy="5059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32727667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FFFF00"/>
                </a:solidFill>
                <a:latin typeface="+mn-lt"/>
              </a:rPr>
              <a:t>Scenario Planning,</a:t>
            </a:r>
            <a:br>
              <a:rPr lang="en-US" sz="3200" b="1" dirty="0">
                <a:solidFill>
                  <a:srgbClr val="FFFF00"/>
                </a:solidFill>
                <a:latin typeface="+mn-lt"/>
              </a:rPr>
            </a:br>
            <a:r>
              <a:rPr lang="en-US" sz="3200" b="1" dirty="0">
                <a:solidFill>
                  <a:srgbClr val="FFFF00"/>
                </a:solidFill>
                <a:latin typeface="+mn-lt"/>
              </a:rPr>
              <a:t>Douglas, et al., 2013</a:t>
            </a:r>
          </a:p>
        </p:txBody>
      </p:sp>
      <p:graphicFrame>
        <p:nvGraphicFramePr>
          <p:cNvPr id="6" name="Content Placeholder 5"/>
          <p:cNvGraphicFramePr>
            <a:graphicFrameLocks noGrp="1"/>
          </p:cNvGraphicFramePr>
          <p:nvPr>
            <p:ph idx="1"/>
          </p:nvPr>
        </p:nvGraphicFramePr>
        <p:xfrm>
          <a:off x="514350" y="1600202"/>
          <a:ext cx="92583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2"/>
          </p:nvPr>
        </p:nvSpPr>
        <p:spPr/>
        <p:txBody>
          <a:bodyPr/>
          <a:lstStyle/>
          <a:p>
            <a:pPr>
              <a:defRPr/>
            </a:pPr>
            <a:r>
              <a:rPr lang="en-US" dirty="0"/>
              <a:t>Kostas A. Katsavdakis PhD, ABPP</a:t>
            </a:r>
          </a:p>
        </p:txBody>
      </p:sp>
      <p:sp>
        <p:nvSpPr>
          <p:cNvPr id="7" name="Down Arrow 6"/>
          <p:cNvSpPr/>
          <p:nvPr/>
        </p:nvSpPr>
        <p:spPr bwMode="auto">
          <a:xfrm>
            <a:off x="4914900" y="2667000"/>
            <a:ext cx="762000" cy="381000"/>
          </a:xfrm>
          <a:prstGeom prst="downArrow">
            <a:avLst/>
          </a:prstGeom>
          <a:noFill/>
          <a:ln w="9525" cap="flat" cmpd="sng" algn="ctr">
            <a:solidFill>
              <a:schemeClr val="hlink"/>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outerShdw blurRad="38100" dist="38100" dir="2700000" algn="tl">
                  <a:srgbClr val="000000">
                    <a:alpha val="43137"/>
                  </a:srgbClr>
                </a:outerShdw>
              </a:effectLst>
              <a:latin typeface="Garamond" pitchFamily="18" charset="0"/>
            </a:endParaRPr>
          </a:p>
        </p:txBody>
      </p:sp>
      <p:sp>
        <p:nvSpPr>
          <p:cNvPr id="8" name="Down Arrow 7"/>
          <p:cNvSpPr/>
          <p:nvPr/>
        </p:nvSpPr>
        <p:spPr bwMode="auto">
          <a:xfrm>
            <a:off x="4914900" y="4065662"/>
            <a:ext cx="762000" cy="381000"/>
          </a:xfrm>
          <a:prstGeom prst="downArrow">
            <a:avLst/>
          </a:prstGeom>
          <a:noFill/>
          <a:ln w="9525" cap="flat" cmpd="sng" algn="ctr">
            <a:solidFill>
              <a:schemeClr val="hlink"/>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outerShdw blurRad="38100" dist="38100" dir="2700000" algn="tl">
                  <a:srgbClr val="000000">
                    <a:alpha val="43137"/>
                  </a:srgbClr>
                </a:outerShdw>
              </a:effectLst>
              <a:latin typeface="Garamond" pitchFamily="18" charset="0"/>
            </a:endParaRPr>
          </a:p>
        </p:txBody>
      </p:sp>
    </p:spTree>
    <p:extLst>
      <p:ext uri="{BB962C8B-B14F-4D97-AF65-F5344CB8AC3E}">
        <p14:creationId xmlns:p14="http://schemas.microsoft.com/office/powerpoint/2010/main" val="5572985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1C50D-DA5C-45AA-940D-F7B57AEF00F7}"/>
              </a:ext>
            </a:extLst>
          </p:cNvPr>
          <p:cNvSpPr>
            <a:spLocks noGrp="1"/>
          </p:cNvSpPr>
          <p:nvPr>
            <p:ph type="title"/>
          </p:nvPr>
        </p:nvSpPr>
        <p:spPr/>
        <p:txBody>
          <a:bodyPr/>
          <a:lstStyle/>
          <a:p>
            <a:r>
              <a:rPr lang="en-US" dirty="0">
                <a:solidFill>
                  <a:srgbClr val="FFFF00"/>
                </a:solidFill>
              </a:rPr>
              <a:t>Ongoing Training</a:t>
            </a:r>
            <a:br>
              <a:rPr lang="en-US" dirty="0">
                <a:solidFill>
                  <a:srgbClr val="FFFF00"/>
                </a:solidFill>
              </a:rPr>
            </a:br>
            <a:r>
              <a:rPr lang="en-US" sz="2000" b="1" dirty="0">
                <a:solidFill>
                  <a:srgbClr val="FFFF00"/>
                </a:solidFill>
              </a:rPr>
              <a:t>Technical vs. Adaptive Solutions</a:t>
            </a:r>
            <a:br>
              <a:rPr lang="en-US" sz="2000" b="1" dirty="0">
                <a:solidFill>
                  <a:srgbClr val="FFFF00"/>
                </a:solidFill>
              </a:rPr>
            </a:br>
            <a:r>
              <a:rPr lang="en-US" sz="2000" b="1" dirty="0">
                <a:solidFill>
                  <a:srgbClr val="FFFF00"/>
                </a:solidFill>
              </a:rPr>
              <a:t>Goodrum, et al., 2018</a:t>
            </a:r>
          </a:p>
        </p:txBody>
      </p:sp>
      <p:sp>
        <p:nvSpPr>
          <p:cNvPr id="3" name="Content Placeholder 2">
            <a:extLst>
              <a:ext uri="{FF2B5EF4-FFF2-40B4-BE49-F238E27FC236}">
                <a16:creationId xmlns:a16="http://schemas.microsoft.com/office/drawing/2014/main" id="{10E32E8A-0C05-4064-9BDD-CC87CCFE66EE}"/>
              </a:ext>
            </a:extLst>
          </p:cNvPr>
          <p:cNvSpPr>
            <a:spLocks noGrp="1"/>
          </p:cNvSpPr>
          <p:nvPr>
            <p:ph idx="1"/>
          </p:nvPr>
        </p:nvSpPr>
        <p:spPr/>
        <p:txBody>
          <a:bodyPr/>
          <a:lstStyle/>
          <a:p>
            <a:r>
              <a:rPr lang="en-US" sz="3600" b="1" dirty="0">
                <a:solidFill>
                  <a:srgbClr val="FFFF00"/>
                </a:solidFill>
              </a:rPr>
              <a:t>Technical solutions are addressed with few small adjustments by one authority and within organizational boundaries (e.g., metal detector, video surveillance system).</a:t>
            </a:r>
          </a:p>
        </p:txBody>
      </p:sp>
      <p:sp>
        <p:nvSpPr>
          <p:cNvPr id="4" name="Footer Placeholder 3">
            <a:extLst>
              <a:ext uri="{FF2B5EF4-FFF2-40B4-BE49-F238E27FC236}">
                <a16:creationId xmlns:a16="http://schemas.microsoft.com/office/drawing/2014/main" id="{CA74D271-E2C9-4695-AE8E-DE237768F9B5}"/>
              </a:ext>
            </a:extLst>
          </p:cNvPr>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419158243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1C50D-DA5C-45AA-940D-F7B57AEF00F7}"/>
              </a:ext>
            </a:extLst>
          </p:cNvPr>
          <p:cNvSpPr>
            <a:spLocks noGrp="1"/>
          </p:cNvSpPr>
          <p:nvPr>
            <p:ph type="title"/>
          </p:nvPr>
        </p:nvSpPr>
        <p:spPr/>
        <p:txBody>
          <a:bodyPr/>
          <a:lstStyle/>
          <a:p>
            <a:r>
              <a:rPr lang="en-US" dirty="0">
                <a:solidFill>
                  <a:srgbClr val="FFFF00"/>
                </a:solidFill>
              </a:rPr>
              <a:t>Ongoing Training</a:t>
            </a:r>
            <a:br>
              <a:rPr lang="en-US" dirty="0">
                <a:solidFill>
                  <a:srgbClr val="FFFF00"/>
                </a:solidFill>
              </a:rPr>
            </a:br>
            <a:r>
              <a:rPr lang="en-US" sz="2000" b="1" dirty="0">
                <a:solidFill>
                  <a:srgbClr val="FFFF00"/>
                </a:solidFill>
              </a:rPr>
              <a:t>Technical vs. Adaptive Solutions</a:t>
            </a:r>
            <a:br>
              <a:rPr lang="en-US" sz="2000" b="1" dirty="0">
                <a:solidFill>
                  <a:srgbClr val="FFFF00"/>
                </a:solidFill>
              </a:rPr>
            </a:br>
            <a:r>
              <a:rPr lang="en-US" sz="2000" b="1" dirty="0">
                <a:solidFill>
                  <a:srgbClr val="FFFF00"/>
                </a:solidFill>
              </a:rPr>
              <a:t>Goodrum, et al., 2018</a:t>
            </a:r>
          </a:p>
        </p:txBody>
      </p:sp>
      <p:sp>
        <p:nvSpPr>
          <p:cNvPr id="3" name="Content Placeholder 2">
            <a:extLst>
              <a:ext uri="{FF2B5EF4-FFF2-40B4-BE49-F238E27FC236}">
                <a16:creationId xmlns:a16="http://schemas.microsoft.com/office/drawing/2014/main" id="{10E32E8A-0C05-4064-9BDD-CC87CCFE66EE}"/>
              </a:ext>
            </a:extLst>
          </p:cNvPr>
          <p:cNvSpPr>
            <a:spLocks noGrp="1"/>
          </p:cNvSpPr>
          <p:nvPr>
            <p:ph idx="1"/>
          </p:nvPr>
        </p:nvSpPr>
        <p:spPr/>
        <p:txBody>
          <a:bodyPr/>
          <a:lstStyle/>
          <a:p>
            <a:r>
              <a:rPr lang="en-US" sz="3600" b="1" dirty="0">
                <a:solidFill>
                  <a:srgbClr val="FFFF00"/>
                </a:solidFill>
              </a:rPr>
              <a:t>Adaptive solutions include number ongoing TA trainings, assessing more students for threats, and increasing the number of indicators on the TAT screener.  </a:t>
            </a:r>
          </a:p>
        </p:txBody>
      </p:sp>
      <p:sp>
        <p:nvSpPr>
          <p:cNvPr id="4" name="Footer Placeholder 3">
            <a:extLst>
              <a:ext uri="{FF2B5EF4-FFF2-40B4-BE49-F238E27FC236}">
                <a16:creationId xmlns:a16="http://schemas.microsoft.com/office/drawing/2014/main" id="{CA74D271-E2C9-4695-AE8E-DE237768F9B5}"/>
              </a:ext>
            </a:extLst>
          </p:cNvPr>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20180942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1C50D-DA5C-45AA-940D-F7B57AEF00F7}"/>
              </a:ext>
            </a:extLst>
          </p:cNvPr>
          <p:cNvSpPr>
            <a:spLocks noGrp="1"/>
          </p:cNvSpPr>
          <p:nvPr>
            <p:ph type="title"/>
          </p:nvPr>
        </p:nvSpPr>
        <p:spPr/>
        <p:txBody>
          <a:bodyPr/>
          <a:lstStyle/>
          <a:p>
            <a:r>
              <a:rPr lang="en-US" dirty="0">
                <a:solidFill>
                  <a:srgbClr val="FFFF00"/>
                </a:solidFill>
              </a:rPr>
              <a:t>Technical vs. Adaptive Solutions</a:t>
            </a:r>
            <a:br>
              <a:rPr lang="en-US" dirty="0">
                <a:solidFill>
                  <a:srgbClr val="FFFF00"/>
                </a:solidFill>
              </a:rPr>
            </a:br>
            <a:r>
              <a:rPr lang="en-US" dirty="0">
                <a:solidFill>
                  <a:srgbClr val="FFFF00"/>
                </a:solidFill>
              </a:rPr>
              <a:t>Goodrum, et al., 2018</a:t>
            </a:r>
          </a:p>
        </p:txBody>
      </p:sp>
      <p:sp>
        <p:nvSpPr>
          <p:cNvPr id="3" name="Content Placeholder 2">
            <a:extLst>
              <a:ext uri="{FF2B5EF4-FFF2-40B4-BE49-F238E27FC236}">
                <a16:creationId xmlns:a16="http://schemas.microsoft.com/office/drawing/2014/main" id="{10E32E8A-0C05-4064-9BDD-CC87CCFE66EE}"/>
              </a:ext>
            </a:extLst>
          </p:cNvPr>
          <p:cNvSpPr>
            <a:spLocks noGrp="1"/>
          </p:cNvSpPr>
          <p:nvPr>
            <p:ph idx="1"/>
          </p:nvPr>
        </p:nvSpPr>
        <p:spPr/>
        <p:txBody>
          <a:bodyPr/>
          <a:lstStyle/>
          <a:p>
            <a:r>
              <a:rPr lang="en-US" sz="2800" b="1" dirty="0">
                <a:solidFill>
                  <a:srgbClr val="FFFF00"/>
                </a:solidFill>
              </a:rPr>
              <a:t>Adaptive solutions require multiple authorities, crossover organizational boundaries (e.g., schools, mental health, and criminal justice) but elicit emotional responses, and face resistance.  </a:t>
            </a:r>
          </a:p>
          <a:p>
            <a:endParaRPr lang="en-US" sz="2800" b="1" dirty="0">
              <a:solidFill>
                <a:srgbClr val="FFFF00"/>
              </a:solidFill>
            </a:endParaRPr>
          </a:p>
          <a:p>
            <a:r>
              <a:rPr lang="en-US" sz="2800" b="1" dirty="0">
                <a:solidFill>
                  <a:srgbClr val="FFFF00"/>
                </a:solidFill>
              </a:rPr>
              <a:t>Adaptive solutions require that school officials share information to promote a “culture of safety,” adopt  continuous improvements to threat assessment, monitor quality of threat assessment and engage in safety planning implementation process.</a:t>
            </a:r>
          </a:p>
        </p:txBody>
      </p:sp>
      <p:sp>
        <p:nvSpPr>
          <p:cNvPr id="4" name="Footer Placeholder 3">
            <a:extLst>
              <a:ext uri="{FF2B5EF4-FFF2-40B4-BE49-F238E27FC236}">
                <a16:creationId xmlns:a16="http://schemas.microsoft.com/office/drawing/2014/main" id="{CA74D271-E2C9-4695-AE8E-DE237768F9B5}"/>
              </a:ext>
            </a:extLst>
          </p:cNvPr>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21463226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School Security Measures</a:t>
            </a:r>
            <a:br>
              <a:rPr lang="en-US" b="1" dirty="0">
                <a:solidFill>
                  <a:srgbClr val="FFFF00"/>
                </a:solidFill>
              </a:rPr>
            </a:br>
            <a:r>
              <a:rPr lang="en-US" dirty="0">
                <a:solidFill>
                  <a:srgbClr val="FFFF00"/>
                </a:solidFill>
              </a:rPr>
              <a:t>Post-Columbine </a:t>
            </a:r>
            <a:endParaRPr lang="en-US" b="1" dirty="0">
              <a:solidFill>
                <a:srgbClr val="FFFF00"/>
              </a:solidFill>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2400" b="1" dirty="0">
                <a:solidFill>
                  <a:srgbClr val="FFFF00"/>
                </a:solidFill>
              </a:rPr>
              <a:t>King &amp; Bracy, 2019 </a:t>
            </a:r>
          </a:p>
          <a:p>
            <a:pPr lvl="1">
              <a:buFont typeface="Wingdings" panose="05000000000000000000" pitchFamily="2" charset="2"/>
              <a:buChar char="v"/>
            </a:pPr>
            <a:r>
              <a:rPr lang="en-US" sz="2400" b="1" dirty="0">
                <a:solidFill>
                  <a:srgbClr val="FFFF00"/>
                </a:solidFill>
              </a:rPr>
              <a:t>School Security Personnel – staff, teachers, aides, administrators – remained relatively stable from 1999 (85.4%) to 2015 (89.5%) </a:t>
            </a:r>
          </a:p>
          <a:p>
            <a:pPr lvl="1">
              <a:buFont typeface="Wingdings" panose="05000000000000000000" pitchFamily="2" charset="2"/>
              <a:buChar char="v"/>
            </a:pPr>
            <a:r>
              <a:rPr lang="en-US" sz="2400" b="1" dirty="0">
                <a:solidFill>
                  <a:srgbClr val="FFFF00"/>
                </a:solidFill>
              </a:rPr>
              <a:t>School Based Law Enforcement – including SRO – 1996/1997 (22%) to 2015/2016 (57%) </a:t>
            </a:r>
          </a:p>
          <a:p>
            <a:pPr lvl="1">
              <a:buFont typeface="Wingdings" panose="05000000000000000000" pitchFamily="2" charset="2"/>
              <a:buChar char="v"/>
            </a:pPr>
            <a:r>
              <a:rPr lang="en-US" sz="2400" b="1" dirty="0">
                <a:solidFill>
                  <a:srgbClr val="FFFF00"/>
                </a:solidFill>
              </a:rPr>
              <a:t>CCTV – in 1999 (19.4%) to 2015/2016 (80.6%)</a:t>
            </a:r>
          </a:p>
          <a:p>
            <a:pPr lvl="2"/>
            <a:r>
              <a:rPr lang="en-US" b="1" dirty="0">
                <a:solidFill>
                  <a:srgbClr val="FFFF00"/>
                </a:solidFill>
              </a:rPr>
              <a:t>Unless cameras monitored-less utility</a:t>
            </a:r>
          </a:p>
          <a:p>
            <a:pPr lvl="1">
              <a:buFont typeface="Wingdings" panose="05000000000000000000" pitchFamily="2" charset="2"/>
              <a:buChar char="v"/>
            </a:pPr>
            <a:r>
              <a:rPr lang="en-US" sz="2400" b="1" dirty="0">
                <a:solidFill>
                  <a:srgbClr val="FFFF00"/>
                </a:solidFill>
              </a:rPr>
              <a:t>Emergency Preparedness – 2015/2016 (94.6%) have drills on lock-down procedures</a:t>
            </a:r>
          </a:p>
          <a:p>
            <a:pPr lvl="1">
              <a:buFont typeface="Wingdings" panose="05000000000000000000" pitchFamily="2" charset="2"/>
              <a:buChar char="v"/>
            </a:pPr>
            <a:r>
              <a:rPr lang="en-US" sz="2400" b="1" dirty="0">
                <a:solidFill>
                  <a:srgbClr val="FFFF00"/>
                </a:solidFill>
              </a:rPr>
              <a:t>Active Shooter Drills -  2015/2016 (92%)</a:t>
            </a:r>
          </a:p>
        </p:txBody>
      </p:sp>
      <p:sp>
        <p:nvSpPr>
          <p:cNvPr id="5" name="Footer Placeholder 4"/>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17960836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School Security Measures</a:t>
            </a:r>
            <a:br>
              <a:rPr lang="en-US" b="1" dirty="0">
                <a:solidFill>
                  <a:srgbClr val="FFFF00"/>
                </a:solidFill>
              </a:rPr>
            </a:br>
            <a:r>
              <a:rPr lang="en-US" dirty="0">
                <a:solidFill>
                  <a:srgbClr val="FFFF00"/>
                </a:solidFill>
              </a:rPr>
              <a:t>Post-Columbine </a:t>
            </a:r>
            <a:endParaRPr lang="en-US" b="1" dirty="0">
              <a:solidFill>
                <a:srgbClr val="FFFF00"/>
              </a:solidFill>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2800" b="1" dirty="0">
                <a:solidFill>
                  <a:srgbClr val="FFFF00"/>
                </a:solidFill>
              </a:rPr>
              <a:t>Addington, 2018</a:t>
            </a:r>
          </a:p>
          <a:p>
            <a:pPr lvl="1">
              <a:buFont typeface="Wingdings" panose="05000000000000000000" pitchFamily="2" charset="2"/>
              <a:buChar char="v"/>
            </a:pPr>
            <a:endParaRPr lang="en-US" sz="2400" b="1" dirty="0">
              <a:solidFill>
                <a:srgbClr val="FFFF00"/>
              </a:solidFill>
            </a:endParaRPr>
          </a:p>
          <a:p>
            <a:pPr lvl="1">
              <a:buFont typeface="Wingdings" panose="05000000000000000000" pitchFamily="2" charset="2"/>
              <a:buChar char="v"/>
            </a:pPr>
            <a:r>
              <a:rPr lang="en-US" sz="2400" b="1" dirty="0">
                <a:solidFill>
                  <a:srgbClr val="FFFF00"/>
                </a:solidFill>
              </a:rPr>
              <a:t>Empirical support is lacking that any of these tactics alone or in combination is effective to prevent school shootings</a:t>
            </a:r>
          </a:p>
        </p:txBody>
      </p:sp>
      <p:sp>
        <p:nvSpPr>
          <p:cNvPr id="5" name="Footer Placeholder 4"/>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2109146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School Security Measures</a:t>
            </a:r>
            <a:br>
              <a:rPr lang="en-US" b="1" dirty="0">
                <a:solidFill>
                  <a:srgbClr val="FFFF00"/>
                </a:solidFill>
              </a:rPr>
            </a:br>
            <a:r>
              <a:rPr lang="en-US" dirty="0">
                <a:solidFill>
                  <a:srgbClr val="FFFF00"/>
                </a:solidFill>
              </a:rPr>
              <a:t>Post-Columbine </a:t>
            </a:r>
            <a:endParaRPr lang="en-US" b="1" dirty="0">
              <a:solidFill>
                <a:srgbClr val="FFFF00"/>
              </a:solidFill>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2800" b="1" dirty="0">
                <a:solidFill>
                  <a:srgbClr val="FFFF00"/>
                </a:solidFill>
              </a:rPr>
              <a:t>Jonson, 2017</a:t>
            </a:r>
          </a:p>
          <a:p>
            <a:pPr>
              <a:buFont typeface="Wingdings" panose="05000000000000000000" pitchFamily="2" charset="2"/>
              <a:buChar char="v"/>
            </a:pPr>
            <a:r>
              <a:rPr lang="en-US" sz="2400" b="1" dirty="0">
                <a:solidFill>
                  <a:srgbClr val="FFFF00"/>
                </a:solidFill>
              </a:rPr>
              <a:t>Belief that presence of an armed police officer on campus serves as a  deterrent to a potential school shooter - neutralize the threat of a school shooter</a:t>
            </a:r>
          </a:p>
          <a:p>
            <a:pPr>
              <a:buFont typeface="Wingdings" panose="05000000000000000000" pitchFamily="2" charset="2"/>
              <a:buChar char="v"/>
            </a:pPr>
            <a:r>
              <a:rPr lang="en-US" sz="2400" b="1" dirty="0">
                <a:solidFill>
                  <a:srgbClr val="FFFF00"/>
                </a:solidFill>
              </a:rPr>
              <a:t>As of 2019; little empirical evidence supports the assumption that armed police officers serve as a deterrent to potential school shooters  </a:t>
            </a:r>
            <a:endParaRPr lang="en-US" sz="2000" b="1" dirty="0">
              <a:solidFill>
                <a:srgbClr val="FFFF00"/>
              </a:solidFill>
            </a:endParaRPr>
          </a:p>
          <a:p>
            <a:pPr lvl="1">
              <a:buFont typeface="Wingdings" panose="05000000000000000000" pitchFamily="2" charset="2"/>
              <a:buChar char="v"/>
            </a:pPr>
            <a:r>
              <a:rPr lang="en-US" sz="2000" b="1" dirty="0">
                <a:solidFill>
                  <a:srgbClr val="FFFF00"/>
                </a:solidFill>
              </a:rPr>
              <a:t>School shootings in U.S. with highest casualties Columbine (13), Sandy Hook (26), Santa Fe (10), and Marjory Stoneman Douglas HS  – 75% of them had a police or armed security officer assigned to campus</a:t>
            </a:r>
          </a:p>
        </p:txBody>
      </p:sp>
      <p:sp>
        <p:nvSpPr>
          <p:cNvPr id="5" name="Footer Placeholder 4"/>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32480738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School Security Measures</a:t>
            </a:r>
            <a:br>
              <a:rPr lang="en-US" b="1" dirty="0">
                <a:solidFill>
                  <a:srgbClr val="FFFF00"/>
                </a:solidFill>
              </a:rPr>
            </a:br>
            <a:r>
              <a:rPr lang="en-US" dirty="0">
                <a:solidFill>
                  <a:srgbClr val="FFFF00"/>
                </a:solidFill>
              </a:rPr>
              <a:t>Post-Columbine </a:t>
            </a:r>
            <a:endParaRPr lang="en-US" b="1" dirty="0">
              <a:solidFill>
                <a:srgbClr val="FFFF00"/>
              </a:solidFill>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2400" b="1" dirty="0">
                <a:solidFill>
                  <a:srgbClr val="FFFF00"/>
                </a:solidFill>
              </a:rPr>
              <a:t>Safety Drills – Utility</a:t>
            </a:r>
          </a:p>
          <a:p>
            <a:r>
              <a:rPr lang="en-US" sz="2400" b="1" dirty="0">
                <a:solidFill>
                  <a:srgbClr val="FFFF00"/>
                </a:solidFill>
              </a:rPr>
              <a:t>Alert, Lockdown, Inform, Counter, Evacuate (ALICE) Institute provide training with no empirical evidence to support their effectiveness (Krisch, 2018)</a:t>
            </a:r>
          </a:p>
          <a:p>
            <a:r>
              <a:rPr lang="en-US" sz="2400" b="1" dirty="0">
                <a:solidFill>
                  <a:srgbClr val="FFFF00"/>
                </a:solidFill>
              </a:rPr>
              <a:t>Potential for negative impact on children and school climate (Krisch, 2018; Magliozzi, </a:t>
            </a:r>
            <a:r>
              <a:rPr lang="da-DK" sz="2400" b="1" dirty="0">
                <a:solidFill>
                  <a:srgbClr val="FFFF00"/>
                </a:solidFill>
              </a:rPr>
              <a:t>2018; Peterson et al., 2015).</a:t>
            </a:r>
            <a:r>
              <a:rPr lang="en-US" sz="2400" b="1" dirty="0">
                <a:solidFill>
                  <a:srgbClr val="FFFF00"/>
                </a:solidFill>
              </a:rPr>
              <a:t> </a:t>
            </a:r>
          </a:p>
          <a:p>
            <a:r>
              <a:rPr lang="en-US" sz="2400" b="1" dirty="0">
                <a:solidFill>
                  <a:srgbClr val="FFFF00"/>
                </a:solidFill>
              </a:rPr>
              <a:t>Are students retain and implement what they have learned in a training, especially for students suffering with anxiety or previous exposure to violence (McCoy, Raver, &amp; Sharkey, 2015)</a:t>
            </a:r>
            <a:endParaRPr lang="da-DK" sz="2400" b="1" dirty="0">
              <a:solidFill>
                <a:srgbClr val="FFFF00"/>
              </a:solidFill>
            </a:endParaRPr>
          </a:p>
          <a:p>
            <a:endParaRPr lang="en-US" sz="2400" b="1" dirty="0">
              <a:solidFill>
                <a:srgbClr val="FFFF00"/>
              </a:solidFill>
            </a:endParaRPr>
          </a:p>
          <a:p>
            <a:pPr>
              <a:buFont typeface="Wingdings" panose="05000000000000000000" pitchFamily="2" charset="2"/>
              <a:buChar char="v"/>
            </a:pPr>
            <a:endParaRPr lang="en-US" sz="20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23051194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FFFF00"/>
                </a:solidFill>
                <a:latin typeface="+mn-lt"/>
              </a:rPr>
              <a:t>Target Hardening</a:t>
            </a:r>
          </a:p>
        </p:txBody>
      </p:sp>
      <p:sp>
        <p:nvSpPr>
          <p:cNvPr id="3" name="Content Placeholder 2"/>
          <p:cNvSpPr>
            <a:spLocks noGrp="1"/>
          </p:cNvSpPr>
          <p:nvPr>
            <p:ph idx="1"/>
          </p:nvPr>
        </p:nvSpPr>
        <p:spPr/>
        <p:txBody>
          <a:bodyPr/>
          <a:lstStyle/>
          <a:p>
            <a:pPr marL="514350" indent="-514350">
              <a:buFont typeface="+mj-lt"/>
              <a:buAutoNum type="arabicPeriod"/>
            </a:pPr>
            <a:r>
              <a:rPr lang="en-US" b="1" dirty="0">
                <a:solidFill>
                  <a:srgbClr val="FFFF00"/>
                </a:solidFill>
              </a:rPr>
              <a:t>Ecological and situational controls</a:t>
            </a:r>
          </a:p>
          <a:p>
            <a:pPr marL="914400" lvl="1" indent="-514350">
              <a:buFont typeface="+mj-lt"/>
              <a:buAutoNum type="arabicPeriod"/>
            </a:pPr>
            <a:r>
              <a:rPr lang="en-US" b="1" dirty="0">
                <a:solidFill>
                  <a:srgbClr val="FFFF00"/>
                </a:solidFill>
                <a:latin typeface="+mn-lt"/>
              </a:rPr>
              <a:t>Reduce opportunity for strangers or subject of interest to access location.</a:t>
            </a:r>
          </a:p>
          <a:p>
            <a:pPr marL="914400" lvl="1" indent="-514350">
              <a:buFont typeface="+mj-lt"/>
              <a:buAutoNum type="arabicPeriod"/>
            </a:pPr>
            <a:r>
              <a:rPr lang="en-US" b="1" dirty="0">
                <a:solidFill>
                  <a:srgbClr val="FFFF00"/>
                </a:solidFill>
              </a:rPr>
              <a:t>Availability to access/exits.</a:t>
            </a:r>
          </a:p>
          <a:p>
            <a:pPr marL="914400" lvl="1" indent="-514350">
              <a:buFont typeface="+mj-lt"/>
              <a:buAutoNum type="arabicPeriod"/>
            </a:pPr>
            <a:r>
              <a:rPr lang="en-US" b="1" dirty="0">
                <a:solidFill>
                  <a:srgbClr val="FFFF00"/>
                </a:solidFill>
                <a:latin typeface="+mn-lt"/>
              </a:rPr>
              <a:t>Communication device accessibility.</a:t>
            </a:r>
          </a:p>
          <a:p>
            <a:pPr marL="914400" lvl="1" indent="-514350">
              <a:buFont typeface="+mj-lt"/>
              <a:buAutoNum type="arabicPeriod"/>
            </a:pPr>
            <a:r>
              <a:rPr lang="en-US" b="1" dirty="0">
                <a:solidFill>
                  <a:srgbClr val="FFFF00"/>
                </a:solidFill>
              </a:rPr>
              <a:t>Law enforcement presence.</a:t>
            </a:r>
          </a:p>
          <a:p>
            <a:pPr marL="914400" lvl="1" indent="-514350">
              <a:buFont typeface="+mj-lt"/>
              <a:buAutoNum type="arabicPeriod"/>
            </a:pPr>
            <a:r>
              <a:rPr lang="en-US" b="1" dirty="0">
                <a:solidFill>
                  <a:srgbClr val="FFFF00"/>
                </a:solidFill>
              </a:rPr>
              <a:t>CCTV systems/monitoring.</a:t>
            </a:r>
            <a:endParaRPr lang="en-US" b="1" dirty="0">
              <a:solidFill>
                <a:srgbClr val="FFFF00"/>
              </a:solidFill>
              <a:latin typeface="+mn-lt"/>
            </a:endParaRPr>
          </a:p>
          <a:p>
            <a:pPr marL="914400" lvl="1" indent="-514350">
              <a:buFont typeface="+mj-lt"/>
              <a:buAutoNum type="arabicPeriod"/>
            </a:pPr>
            <a:endParaRPr lang="en-US"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322048737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Hierarchy of Threat Management</a:t>
            </a:r>
            <a:br>
              <a:rPr lang="en-US" b="1" dirty="0">
                <a:solidFill>
                  <a:srgbClr val="FFFF00"/>
                </a:solidFill>
              </a:rPr>
            </a:br>
            <a:r>
              <a:rPr lang="en-US" b="1" dirty="0">
                <a:solidFill>
                  <a:srgbClr val="FFFF00"/>
                </a:solidFill>
              </a:rPr>
              <a:t>(Palarea &amp; Van Horn, 2010)</a:t>
            </a: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2000" b="1" dirty="0">
                <a:solidFill>
                  <a:srgbClr val="FFFF00"/>
                </a:solidFill>
              </a:rPr>
              <a:t>Incarceration/Jail</a:t>
            </a:r>
          </a:p>
          <a:p>
            <a:pPr>
              <a:buFont typeface="Wingdings" panose="05000000000000000000" pitchFamily="2" charset="2"/>
              <a:buChar char="v"/>
            </a:pPr>
            <a:r>
              <a:rPr lang="en-US" sz="2000" b="1" dirty="0">
                <a:solidFill>
                  <a:srgbClr val="FFFF00"/>
                </a:solidFill>
              </a:rPr>
              <a:t>Arrest</a:t>
            </a:r>
          </a:p>
          <a:p>
            <a:pPr>
              <a:buFont typeface="Wingdings" panose="05000000000000000000" pitchFamily="2" charset="2"/>
              <a:buChar char="v"/>
            </a:pPr>
            <a:r>
              <a:rPr lang="en-US" sz="2000" b="1" dirty="0">
                <a:solidFill>
                  <a:srgbClr val="FFFF00"/>
                </a:solidFill>
              </a:rPr>
              <a:t>Hospitalization</a:t>
            </a:r>
          </a:p>
          <a:p>
            <a:pPr>
              <a:buFont typeface="Wingdings" panose="05000000000000000000" pitchFamily="2" charset="2"/>
              <a:buChar char="v"/>
            </a:pPr>
            <a:r>
              <a:rPr lang="en-US" sz="2000" b="1" dirty="0">
                <a:solidFill>
                  <a:srgbClr val="FFFF00"/>
                </a:solidFill>
              </a:rPr>
              <a:t>Restraining Order/Protection Order</a:t>
            </a:r>
          </a:p>
          <a:p>
            <a:pPr>
              <a:buFont typeface="Wingdings" panose="05000000000000000000" pitchFamily="2" charset="2"/>
              <a:buChar char="v"/>
            </a:pPr>
            <a:r>
              <a:rPr lang="en-US" sz="2000" b="1" dirty="0">
                <a:solidFill>
                  <a:srgbClr val="FFFF00"/>
                </a:solidFill>
              </a:rPr>
              <a:t>Refer for outpatient mental health counseling</a:t>
            </a:r>
          </a:p>
          <a:p>
            <a:pPr>
              <a:buFont typeface="Wingdings" panose="05000000000000000000" pitchFamily="2" charset="2"/>
              <a:buChar char="v"/>
            </a:pPr>
            <a:r>
              <a:rPr lang="en-US" sz="2000" b="1" dirty="0">
                <a:solidFill>
                  <a:srgbClr val="FFFF00"/>
                </a:solidFill>
              </a:rPr>
              <a:t>Administrative actions</a:t>
            </a:r>
          </a:p>
          <a:p>
            <a:pPr>
              <a:buFont typeface="Wingdings" panose="05000000000000000000" pitchFamily="2" charset="2"/>
              <a:buChar char="v"/>
            </a:pPr>
            <a:r>
              <a:rPr lang="en-US" sz="2000" b="1" dirty="0">
                <a:solidFill>
                  <a:srgbClr val="FFFF00"/>
                </a:solidFill>
              </a:rPr>
              <a:t>Ecological/physical measures</a:t>
            </a:r>
          </a:p>
          <a:p>
            <a:pPr>
              <a:buFont typeface="Wingdings" panose="05000000000000000000" pitchFamily="2" charset="2"/>
              <a:buChar char="v"/>
            </a:pPr>
            <a:r>
              <a:rPr lang="en-US" sz="2000" b="1" dirty="0">
                <a:solidFill>
                  <a:srgbClr val="FFFF00"/>
                </a:solidFill>
              </a:rPr>
              <a:t>Leverage subject of interest’s social network</a:t>
            </a:r>
          </a:p>
          <a:p>
            <a:pPr>
              <a:buFont typeface="Wingdings" panose="05000000000000000000" pitchFamily="2" charset="2"/>
              <a:buChar char="v"/>
            </a:pPr>
            <a:r>
              <a:rPr lang="en-US" sz="2000" b="1" dirty="0">
                <a:solidFill>
                  <a:srgbClr val="FFFF00"/>
                </a:solidFill>
              </a:rPr>
              <a:t>Notify subject of interest boundaries/consequence</a:t>
            </a:r>
          </a:p>
          <a:p>
            <a:pPr>
              <a:buFont typeface="Wingdings" panose="05000000000000000000" pitchFamily="2" charset="2"/>
              <a:buChar char="v"/>
            </a:pPr>
            <a:r>
              <a:rPr lang="en-US" sz="2000" b="1" dirty="0">
                <a:solidFill>
                  <a:srgbClr val="FFFF00"/>
                </a:solidFill>
              </a:rPr>
              <a:t>Notify subject of interest about safety measures</a:t>
            </a:r>
          </a:p>
          <a:p>
            <a:pPr>
              <a:buFont typeface="Wingdings" panose="05000000000000000000" pitchFamily="2" charset="2"/>
              <a:buChar char="v"/>
            </a:pPr>
            <a:endParaRPr lang="en-US" sz="20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dirty="0"/>
              <a:t>Kostas A. Katsavdakis PhD, ABPP</a:t>
            </a:r>
          </a:p>
        </p:txBody>
      </p:sp>
    </p:spTree>
    <p:extLst>
      <p:ext uri="{BB962C8B-B14F-4D97-AF65-F5344CB8AC3E}">
        <p14:creationId xmlns:p14="http://schemas.microsoft.com/office/powerpoint/2010/main" val="2795120487"/>
      </p:ext>
    </p:extLst>
  </p:cSld>
  <p:clrMapOvr>
    <a:masterClrMapping/>
  </p:clrMapOvr>
</p:sld>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hlink"/>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rgbClr val="FFFF00"/>
            </a:solidFill>
            <a:effectLst>
              <a:outerShdw blurRad="38100" dist="38100" dir="2700000" algn="tl">
                <a:srgbClr val="000000">
                  <a:alpha val="43137"/>
                </a:srgbClr>
              </a:outerShdw>
            </a:effectLst>
            <a:latin typeface="Garamond" pitchFamily="18" charset="0"/>
          </a:defRPr>
        </a:defPPr>
      </a:lstStyle>
    </a:spDef>
    <a:lnDef>
      <a:spPr bwMode="auto">
        <a:xfrm>
          <a:off x="0" y="0"/>
          <a:ext cx="1" cy="1"/>
        </a:xfrm>
        <a:custGeom>
          <a:avLst/>
          <a:gdLst/>
          <a:ahLst/>
          <a:cxnLst/>
          <a:rect l="0" t="0" r="0" b="0"/>
          <a:pathLst/>
        </a:custGeom>
        <a:noFill/>
        <a:ln w="9525" cap="flat" cmpd="sng" algn="ctr">
          <a:solidFill>
            <a:schemeClr val="hlink"/>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rgbClr val="FFFF00"/>
            </a:solidFill>
            <a:effectLst>
              <a:outerShdw blurRad="38100" dist="38100" dir="2700000" algn="tl">
                <a:srgbClr val="000000">
                  <a:alpha val="43137"/>
                </a:srgbClr>
              </a:outerShdw>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Stream</Template>
  <TotalTime>16334</TotalTime>
  <Words>4653</Words>
  <Application>Microsoft Office PowerPoint</Application>
  <PresentationFormat>35mm Slides</PresentationFormat>
  <Paragraphs>521</Paragraphs>
  <Slides>83</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83</vt:i4>
      </vt:variant>
    </vt:vector>
  </HeadingPairs>
  <TitlesOfParts>
    <vt:vector size="91" baseType="lpstr">
      <vt:lpstr>Arial</vt:lpstr>
      <vt:lpstr>Bookman Old Style</vt:lpstr>
      <vt:lpstr>Calibri</vt:lpstr>
      <vt:lpstr>Garamond</vt:lpstr>
      <vt:lpstr>Times</vt:lpstr>
      <vt:lpstr>Times New Roman</vt:lpstr>
      <vt:lpstr>Wingdings</vt:lpstr>
      <vt:lpstr>Stream</vt:lpstr>
      <vt:lpstr>Behavioral Threat Assessment and Management in K-12 Settings July 10th, 2023 Nassau County BOCES</vt:lpstr>
      <vt:lpstr>Outline of Presentation</vt:lpstr>
      <vt:lpstr>PowerPoint Presentation</vt:lpstr>
      <vt:lpstr>School Settings School Shooters, O’Toole, 2000</vt:lpstr>
      <vt:lpstr>Which states require in-school threat assessment teams?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Affective and Predatory Modes of Violence</vt:lpstr>
      <vt:lpstr>What is violence? </vt:lpstr>
      <vt:lpstr>Affective &amp; Predatory Modes of Violence</vt:lpstr>
      <vt:lpstr>Affective and Predatory (continued)</vt:lpstr>
      <vt:lpstr>     Differences and Similarities  between Threat and Risk Assessment</vt:lpstr>
      <vt:lpstr>Threat Assessment, Goodrum et al., 2018</vt:lpstr>
      <vt:lpstr>Risk Assessment, Goodrum et al., 2018</vt:lpstr>
      <vt:lpstr>Risk v. Threat  Assessment (Meloy, et al., 2011)</vt:lpstr>
      <vt:lpstr>Risk v. Threat  Assessment (Meloy, et al., 2011)</vt:lpstr>
      <vt:lpstr>Differences between TA and RA</vt:lpstr>
      <vt:lpstr>Threat Assessment Model</vt:lpstr>
      <vt:lpstr>Threat Assessment Model</vt:lpstr>
      <vt:lpstr>Threat Assessment Model</vt:lpstr>
      <vt:lpstr>Threat Assessment Model</vt:lpstr>
      <vt:lpstr>Implication for Threat Assessment, (Vossekuil, Fein and Berglund, 2015)</vt:lpstr>
      <vt:lpstr>Implication for Threat Assessment, (Vossekuil, Fein and Berglund, 2015)</vt:lpstr>
      <vt:lpstr>Dynamic Factors for  Targeted Violence</vt:lpstr>
      <vt:lpstr>Warning Behaviors (Meloy, Hoffmann, Guldimann &amp; James,  BS&amp;L, 2012; 30:256-279</vt:lpstr>
      <vt:lpstr>Warning Behaviors</vt:lpstr>
      <vt:lpstr>Pathway warning behavior </vt:lpstr>
      <vt:lpstr>Pathway to Targeted or Intended Violence</vt:lpstr>
      <vt:lpstr>Grievance</vt:lpstr>
      <vt:lpstr>Fixation warning behavior </vt:lpstr>
      <vt:lpstr>Identification warning behavior </vt:lpstr>
      <vt:lpstr>Characteristics of Identification Meloy, Mohandie, Knoll &amp; Hoffman, 2015</vt:lpstr>
      <vt:lpstr>Weapon Access and Background</vt:lpstr>
      <vt:lpstr>Weapon Access and Background</vt:lpstr>
      <vt:lpstr>Novel aggression warning behavior</vt:lpstr>
      <vt:lpstr>Energy burst warning behavior</vt:lpstr>
      <vt:lpstr>Leakage warning behavior</vt:lpstr>
      <vt:lpstr>Leakage Warning Behaviors (Hendrix, et al., 2022)</vt:lpstr>
      <vt:lpstr>Leakage Warning Behaviors (Hendrix, et al., 2022)</vt:lpstr>
      <vt:lpstr>Leakage Warning Behaviors (Hendrix, et al., 2022)</vt:lpstr>
      <vt:lpstr>Leakage Warning Behaviors (Hendrix, et al., 2022)</vt:lpstr>
      <vt:lpstr>Leakage Warning Behaviors (Hendrix, et al., 2022)</vt:lpstr>
      <vt:lpstr>Leakage Warning Behaviors (Hendrix, et al., 2022)</vt:lpstr>
      <vt:lpstr>Leakage Warning Behaviors (Hendrix, et al., 2022)</vt:lpstr>
      <vt:lpstr>Leakage Warning Behaviors</vt:lpstr>
      <vt:lpstr>Leakage Warning Behaviors</vt:lpstr>
      <vt:lpstr>Lankford, 2019</vt:lpstr>
      <vt:lpstr>Lankford, 2019</vt:lpstr>
      <vt:lpstr>Leakage and Reports to LE Lankford, 2019</vt:lpstr>
      <vt:lpstr>Last resort warning behavior</vt:lpstr>
      <vt:lpstr>Last resort warning behavior</vt:lpstr>
      <vt:lpstr>PowerPoint Presentation</vt:lpstr>
      <vt:lpstr>Directly communicated threat warning behavior</vt:lpstr>
      <vt:lpstr>Implementation of Threat Assessment and Management</vt:lpstr>
      <vt:lpstr>Threat Management Team Make-Up</vt:lpstr>
      <vt:lpstr>Threat Assessment and Management</vt:lpstr>
      <vt:lpstr>Threat Assessment and Management</vt:lpstr>
      <vt:lpstr> Comprehensive Student Threat Assessment Guidelines (CSTAG)  </vt:lpstr>
      <vt:lpstr>Comprehensive Student Threat Assessment Guidelines (CSTAG) </vt:lpstr>
      <vt:lpstr>Comprehensive  Student Threat Assessment Guidelines (CSTAG)</vt:lpstr>
      <vt:lpstr>Comprehensive Student Threat Assessment Guidelines (CSTAG</vt:lpstr>
      <vt:lpstr>Comprehensive Student Threat Assessment Guidelines (CSTAG)</vt:lpstr>
      <vt:lpstr>SCHOOL THREAT ASSESSMENT IN FLORIDA:  TECHNICAL REPORT OF 2021-2022 CASE DATA,   Jennifer L. Maeng, Dewey G. Cornell, Jordan Kerere, Francis Huang, Timothy Konold, and Kelvin Afolabi 6/1/23 </vt:lpstr>
      <vt:lpstr>SCHOOL THREAT ASSESSMENT IN FLORIDA:  TECHNICAL REPORT OF 2021-2022 CASE DATA,   Jennifer L. Maeng, Dewey G. Cornell, Jordan Kerere, Francis Huang, Timothy Konold, and Kelvin Afolabi 6/1/23 </vt:lpstr>
      <vt:lpstr>SCHOOL THREAT ASSESSMENT IN FLORIDA:  TECHNICAL REPORT OF 2021-2022 CASE DATA,   Jennifer L. Maeng, Dewey G. Cornell, Jordan Kerere, Francis Huang, Timothy Konold, and Kelvin Afolabi 6/1/23 </vt:lpstr>
      <vt:lpstr>SCHOOL THREAT ASSESSMENT IN FLORIDA:  TECHNICAL REPORT OF 2021-2022 CASE DATA,   Jennifer L. Maeng, Dewey G. Cornell, Jordan Kerere, Francis Huang, Timothy Konold, and Kelvin Afolabi 6/1/23 </vt:lpstr>
      <vt:lpstr>PowerPoint Presentation</vt:lpstr>
      <vt:lpstr>Strategy Planning</vt:lpstr>
      <vt:lpstr>Scenario Planning, Douglas, et al., 2013</vt:lpstr>
      <vt:lpstr>Ongoing Training Technical vs. Adaptive Solutions Goodrum, et al., 2018</vt:lpstr>
      <vt:lpstr>Ongoing Training Technical vs. Adaptive Solutions Goodrum, et al., 2018</vt:lpstr>
      <vt:lpstr>Technical vs. Adaptive Solutions Goodrum, et al., 2018</vt:lpstr>
      <vt:lpstr>School Security Measures Post-Columbine </vt:lpstr>
      <vt:lpstr>School Security Measures Post-Columbine </vt:lpstr>
      <vt:lpstr>School Security Measures Post-Columbine </vt:lpstr>
      <vt:lpstr>School Security Measures Post-Columbine </vt:lpstr>
      <vt:lpstr>Target Hardening</vt:lpstr>
      <vt:lpstr>Hierarchy of Threat Management (Palarea &amp; Van Horn, 2010)</vt:lpstr>
    </vt:vector>
  </TitlesOfParts>
  <Company>Menninger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for a Professional Audience</dc:title>
  <dc:creator>alystan</dc:creator>
  <cp:lastModifiedBy>Audre Midura</cp:lastModifiedBy>
  <cp:revision>2536</cp:revision>
  <cp:lastPrinted>2023-07-10T12:06:34Z</cp:lastPrinted>
  <dcterms:created xsi:type="dcterms:W3CDTF">1997-09-23T14:01:36Z</dcterms:created>
  <dcterms:modified xsi:type="dcterms:W3CDTF">2023-07-10T12:07:51Z</dcterms:modified>
</cp:coreProperties>
</file>