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obot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40">
          <p15:clr>
            <a:srgbClr val="A4A3A4"/>
          </p15:clr>
        </p15:guide>
        <p15:guide id="2" pos="2880">
          <p15:clr>
            <a:srgbClr val="A4A3A4"/>
          </p15:clr>
        </p15:guide>
      </p15:sldGuideLst>
    </p:ext>
    <p:ext uri="http://customooxmlschemas.google.com/">
      <go:slidesCustomData xmlns:go="http://customooxmlschemas.google.com/" r:id="rId17" roundtripDataSignature="AMtx7migWoDKq+iE8NAmdiA7O77kOnozl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4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Roboto-regular.fntdata"/><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italic.fntdata"/><Relationship Id="rId14" Type="http://schemas.openxmlformats.org/officeDocument/2006/relationships/font" Target="fonts/Roboto-bold.fntdata"/><Relationship Id="rId17" Type="http://customschemas.google.com/relationships/presentationmetadata" Target="metadata"/><Relationship Id="rId16" Type="http://schemas.openxmlformats.org/officeDocument/2006/relationships/font" Target="fonts/Roboto-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 name="Google Shape;6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 name="Google Shape;66;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 name="Google Shape;7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8" name="Google Shape;7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5" name="Google Shape;8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2" name="Google Shape;9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 name="Shape 9"/>
        <p:cNvGrpSpPr/>
        <p:nvPr/>
      </p:nvGrpSpPr>
      <p:grpSpPr>
        <a:xfrm>
          <a:off x="0" y="0"/>
          <a:ext cx="0" cy="0"/>
          <a:chOff x="0" y="0"/>
          <a:chExt cx="0" cy="0"/>
        </a:xfrm>
      </p:grpSpPr>
      <p:sp>
        <p:nvSpPr>
          <p:cNvPr id="10" name="Google Shape;10;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9"/>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3" name="Google Shape;13;p19"/>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 name="Google Shape;14;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2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7" name="Google Shape;17;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8" name="Shape 18"/>
        <p:cNvGrpSpPr/>
        <p:nvPr/>
      </p:nvGrpSpPr>
      <p:grpSpPr>
        <a:xfrm>
          <a:off x="0" y="0"/>
          <a:ext cx="0" cy="0"/>
          <a:chOff x="0" y="0"/>
          <a:chExt cx="0" cy="0"/>
        </a:xfrm>
      </p:grpSpPr>
      <p:sp>
        <p:nvSpPr>
          <p:cNvPr id="19" name="Google Shape;19;p2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0" name="Google Shape;20;p2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2" name="Shape 22"/>
        <p:cNvGrpSpPr/>
        <p:nvPr/>
      </p:nvGrpSpPr>
      <p:grpSpPr>
        <a:xfrm>
          <a:off x="0" y="0"/>
          <a:ext cx="0" cy="0"/>
          <a:chOff x="0" y="0"/>
          <a:chExt cx="0" cy="0"/>
        </a:xfrm>
      </p:grpSpPr>
      <p:sp>
        <p:nvSpPr>
          <p:cNvPr id="23" name="Google Shape;23;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4" name="Google Shape;24;p22"/>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22"/>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6" name="Google Shape;26;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2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9" name="Google Shape;2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0" name="Shape 30"/>
        <p:cNvGrpSpPr/>
        <p:nvPr/>
      </p:nvGrpSpPr>
      <p:grpSpPr>
        <a:xfrm>
          <a:off x="0" y="0"/>
          <a:ext cx="0" cy="0"/>
          <a:chOff x="0" y="0"/>
          <a:chExt cx="0" cy="0"/>
        </a:xfrm>
      </p:grpSpPr>
      <p:sp>
        <p:nvSpPr>
          <p:cNvPr id="31" name="Google Shape;31;p24"/>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2" name="Google Shape;32;p24"/>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3" name="Google Shape;33;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4" name="Shape 34"/>
        <p:cNvGrpSpPr/>
        <p:nvPr/>
      </p:nvGrpSpPr>
      <p:grpSpPr>
        <a:xfrm>
          <a:off x="0" y="0"/>
          <a:ext cx="0" cy="0"/>
          <a:chOff x="0" y="0"/>
          <a:chExt cx="0" cy="0"/>
        </a:xfrm>
      </p:grpSpPr>
      <p:sp>
        <p:nvSpPr>
          <p:cNvPr id="35" name="Google Shape;35;p25"/>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6" name="Google Shape;36;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7" name="Shape 37"/>
        <p:cNvGrpSpPr/>
        <p:nvPr/>
      </p:nvGrpSpPr>
      <p:grpSpPr>
        <a:xfrm>
          <a:off x="0" y="0"/>
          <a:ext cx="0" cy="0"/>
          <a:chOff x="0" y="0"/>
          <a:chExt cx="0" cy="0"/>
        </a:xfrm>
      </p:grpSpPr>
      <p:sp>
        <p:nvSpPr>
          <p:cNvPr id="38" name="Google Shape;38;p26"/>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 name="Google Shape;39;p26"/>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40" name="Google Shape;40;p26"/>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1" name="Google Shape;41;p26"/>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2" name="Google Shape;42;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27"/>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5" name="Google Shape;45;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28"/>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28"/>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9" name="Google Shape;49;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6.jpg"/><Relationship Id="rId5"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www.youtube.com/watch?v=oQbei5JGiT8" TargetMode="External"/><Relationship Id="rId4" Type="http://schemas.openxmlformats.org/officeDocument/2006/relationships/hyperlink" Target="https://www.tolerance.org/magazine/teaching-consent-doesnt-have-to-be-hard" TargetMode="External"/><Relationship Id="rId5" Type="http://schemas.openxmlformats.org/officeDocument/2006/relationships/hyperlink" Target="https://www.youtube.com/watch?v=1wOqcU79Rh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ncjtc-static.fvtc.edu/Resources/RS00004783.pdf" TargetMode="Externa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www.nsvrc.org/blogs/how-parents-can-talk-their-kids-about-consent" TargetMode="Externa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www.commonsensemedia.org/blog/the-facts-about-online-predators-every-parent-should-know" TargetMode="External"/><Relationship Id="rId4" Type="http://schemas.openxmlformats.org/officeDocument/2006/relationships/image" Target="../media/image3.jpg"/><Relationship Id="rId5" Type="http://schemas.openxmlformats.org/officeDocument/2006/relationships/image" Target="../media/image4.jpg"/></Relationships>
</file>

<file path=ppt/slides/_rels/slide7.xml.rels><?xml version="1.0" encoding="UTF-8" standalone="yes"?><Relationships xmlns="http://schemas.openxmlformats.org/package/2006/relationships"><Relationship Id="rId11" Type="http://schemas.openxmlformats.org/officeDocument/2006/relationships/hyperlink" Target="https://www.enoughabuse.org/images/stories/Bookshelf/Straight_Talk/st_ny_interactive.pdf" TargetMode="External"/><Relationship Id="rId10" Type="http://schemas.openxmlformats.org/officeDocument/2006/relationships/hyperlink" Target="https://www.enoughabuse.org/for-ind/straight-talk-about-csa.html" TargetMode="External"/><Relationship Id="rId13" Type="http://schemas.openxmlformats.org/officeDocument/2006/relationships/hyperlink" Target="https://www.d2l.org/get-involved/advocate/" TargetMode="External"/><Relationship Id="rId12" Type="http://schemas.openxmlformats.org/officeDocument/2006/relationships/hyperlink" Target="https://www.enoughabuse.org/images/stories/Bookshelf/Straight_Talk/st_ny_interactive.pdf"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bing.com/videos/search?q=exploitation+is+not+my+fault&amp;&amp;view=detail&amp;mid=0A0CB6A5D8C0CED2CC740A0CB6A5D8C0CED2CC74&amp;&amp;FORM=VDRVSR" TargetMode="External"/><Relationship Id="rId4" Type="http://schemas.openxmlformats.org/officeDocument/2006/relationships/hyperlink" Target="https://www.bing.com/videos/search?q=exploitation+is+not+my+fault&amp;&amp;view=detail&amp;mid=0A0CB6A5D8C0CED2CC740A0CB6A5D8C0CED2CC74&amp;&amp;FORM=VDRVSR" TargetMode="External"/><Relationship Id="rId9" Type="http://schemas.openxmlformats.org/officeDocument/2006/relationships/hyperlink" Target="https://www.bing.com/videos/search?q=exploitation+is+not+my+fault&amp;&amp;view=detail&amp;mid=0A0CB6A5D8C0CED2CC740A0CB6A5D8C0CED2CC74&amp;&amp;FORM=VDRVSR" TargetMode="External"/><Relationship Id="rId14" Type="http://schemas.openxmlformats.org/officeDocument/2006/relationships/hyperlink" Target="https://www.cdc.gov/violenceprevention/childsexualabuse/fastfact.html" TargetMode="External"/><Relationship Id="rId5" Type="http://schemas.openxmlformats.org/officeDocument/2006/relationships/hyperlink" Target="https://www.bing.com/videos/search?q=exploitation+is+not+my+fault&amp;&amp;view=detail&amp;mid=0A0CB6A5D8C0CED2CC740A0CB6A5D8C0CED2CC74&amp;&amp;FORM=VDRVSR" TargetMode="External"/><Relationship Id="rId6" Type="http://schemas.openxmlformats.org/officeDocument/2006/relationships/hyperlink" Target="https://www.bing.com/videos/search?q=exploitation+is+not+my+fault&amp;&amp;view=detail&amp;mid=0A0CB6A5D8C0CED2CC740A0CB6A5D8C0CED2CC74&amp;&amp;FORM=VDRVSR" TargetMode="External"/><Relationship Id="rId7" Type="http://schemas.openxmlformats.org/officeDocument/2006/relationships/hyperlink" Target="https://www.bing.com/videos/search?q=exploitation+is+not+my+fault&amp;&amp;view=detail&amp;mid=0A0CB6A5D8C0CED2CC740A0CB6A5D8C0CED2CC74&amp;&amp;FORM=VDRVSR" TargetMode="External"/><Relationship Id="rId8" Type="http://schemas.openxmlformats.org/officeDocument/2006/relationships/hyperlink" Target="https://www.bing.com/videos/search?q=exploitation+is+not+my+fault&amp;&amp;view=detail&amp;mid=0A0CB6A5D8C0CED2CC740A0CB6A5D8C0CED2CC74&amp;&amp;FORM=VDRVS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3" name="Shape 53"/>
        <p:cNvGrpSpPr/>
        <p:nvPr/>
      </p:nvGrpSpPr>
      <p:grpSpPr>
        <a:xfrm>
          <a:off x="0" y="0"/>
          <a:ext cx="0" cy="0"/>
          <a:chOff x="0" y="0"/>
          <a:chExt cx="0" cy="0"/>
        </a:xfrm>
      </p:grpSpPr>
      <p:sp>
        <p:nvSpPr>
          <p:cNvPr id="54" name="Google Shape;54;p9"/>
          <p:cNvSpPr txBox="1"/>
          <p:nvPr/>
        </p:nvSpPr>
        <p:spPr>
          <a:xfrm>
            <a:off x="2804975" y="492800"/>
            <a:ext cx="3174900" cy="8004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700"/>
              <a:buFont typeface="Arial"/>
              <a:buNone/>
            </a:pPr>
            <a:r>
              <a:rPr b="1" i="0" lang="en" sz="1700" u="none" cap="none" strike="noStrike">
                <a:solidFill>
                  <a:srgbClr val="FF9900"/>
                </a:solidFill>
                <a:latin typeface="Arial"/>
                <a:ea typeface="Arial"/>
                <a:cs typeface="Arial"/>
                <a:sym typeface="Arial"/>
              </a:rPr>
              <a:t>P</a:t>
            </a:r>
            <a:r>
              <a:rPr b="1" i="0" lang="en" sz="2000" u="none" cap="none" strike="noStrike">
                <a:solidFill>
                  <a:srgbClr val="FF9900"/>
                </a:solidFill>
                <a:latin typeface="Arial"/>
                <a:ea typeface="Arial"/>
                <a:cs typeface="Arial"/>
                <a:sym typeface="Arial"/>
              </a:rPr>
              <a:t>arent Resources for </a:t>
            </a:r>
            <a:endParaRPr b="1" i="0" sz="2000" u="none" cap="none" strike="noStrike">
              <a:solidFill>
                <a:srgbClr val="FF99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700"/>
              <a:buFont typeface="Arial"/>
              <a:buNone/>
            </a:pPr>
            <a:r>
              <a:rPr b="1" i="0" lang="en" sz="2000" u="none" cap="none" strike="noStrike">
                <a:solidFill>
                  <a:srgbClr val="FF9900"/>
                </a:solidFill>
                <a:latin typeface="Arial"/>
                <a:ea typeface="Arial"/>
                <a:cs typeface="Arial"/>
                <a:sym typeface="Arial"/>
              </a:rPr>
              <a:t>Middle School Students</a:t>
            </a:r>
            <a:endParaRPr b="1" i="0" sz="2000" u="none" cap="none" strike="noStrike">
              <a:solidFill>
                <a:srgbClr val="FF9900"/>
              </a:solidFill>
              <a:latin typeface="Arial"/>
              <a:ea typeface="Arial"/>
              <a:cs typeface="Arial"/>
              <a:sym typeface="Arial"/>
            </a:endParaRPr>
          </a:p>
        </p:txBody>
      </p:sp>
      <p:pic>
        <p:nvPicPr>
          <p:cNvPr id="55" name="Google Shape;55;p9"/>
          <p:cNvPicPr preferRelativeResize="0"/>
          <p:nvPr/>
        </p:nvPicPr>
        <p:blipFill rotWithShape="1">
          <a:blip r:embed="rId3">
            <a:alphaModFix/>
          </a:blip>
          <a:srcRect b="0" l="0" r="0" t="0"/>
          <a:stretch/>
        </p:blipFill>
        <p:spPr>
          <a:xfrm>
            <a:off x="358988" y="492800"/>
            <a:ext cx="2760475" cy="3141225"/>
          </a:xfrm>
          <a:prstGeom prst="rect">
            <a:avLst/>
          </a:prstGeom>
          <a:noFill/>
          <a:ln>
            <a:noFill/>
          </a:ln>
        </p:spPr>
      </p:pic>
      <p:pic>
        <p:nvPicPr>
          <p:cNvPr id="56" name="Google Shape;56;p9"/>
          <p:cNvPicPr preferRelativeResize="0"/>
          <p:nvPr/>
        </p:nvPicPr>
        <p:blipFill rotWithShape="1">
          <a:blip r:embed="rId4">
            <a:alphaModFix/>
          </a:blip>
          <a:srcRect b="0" l="0" r="0" t="0"/>
          <a:stretch/>
        </p:blipFill>
        <p:spPr>
          <a:xfrm>
            <a:off x="3293325" y="2328775"/>
            <a:ext cx="3995050" cy="2662326"/>
          </a:xfrm>
          <a:prstGeom prst="rect">
            <a:avLst/>
          </a:prstGeom>
          <a:noFill/>
          <a:ln>
            <a:noFill/>
          </a:ln>
        </p:spPr>
      </p:pic>
      <p:pic>
        <p:nvPicPr>
          <p:cNvPr id="57" name="Google Shape;57;p9"/>
          <p:cNvPicPr preferRelativeResize="0"/>
          <p:nvPr/>
        </p:nvPicPr>
        <p:blipFill rotWithShape="1">
          <a:blip r:embed="rId5">
            <a:alphaModFix/>
          </a:blip>
          <a:srcRect b="0" l="0" r="0" t="0"/>
          <a:stretch/>
        </p:blipFill>
        <p:spPr>
          <a:xfrm>
            <a:off x="6801275" y="281276"/>
            <a:ext cx="1968604" cy="1746549"/>
          </a:xfrm>
          <a:prstGeom prst="rect">
            <a:avLst/>
          </a:prstGeom>
          <a:noFill/>
          <a:ln>
            <a:noFill/>
          </a:ln>
        </p:spPr>
      </p:pic>
      <p:sp>
        <p:nvSpPr>
          <p:cNvPr id="58" name="Google Shape;58;p9"/>
          <p:cNvSpPr txBox="1"/>
          <p:nvPr/>
        </p:nvSpPr>
        <p:spPr>
          <a:xfrm>
            <a:off x="673475" y="4248025"/>
            <a:ext cx="2131500" cy="677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0" i="0" lang="en" sz="1600" u="none" cap="none" strike="noStrike">
                <a:solidFill>
                  <a:srgbClr val="000000"/>
                </a:solidFill>
                <a:latin typeface="Arial"/>
                <a:ea typeface="Arial"/>
                <a:cs typeface="Arial"/>
                <a:sym typeface="Arial"/>
              </a:rPr>
              <a:t>Healthy Relationships</a:t>
            </a: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2" name="Shape 62"/>
        <p:cNvGrpSpPr/>
        <p:nvPr/>
      </p:nvGrpSpPr>
      <p:grpSpPr>
        <a:xfrm>
          <a:off x="0" y="0"/>
          <a:ext cx="0" cy="0"/>
          <a:chOff x="0" y="0"/>
          <a:chExt cx="0" cy="0"/>
        </a:xfrm>
      </p:grpSpPr>
      <p:sp>
        <p:nvSpPr>
          <p:cNvPr id="63" name="Google Shape;63;p11"/>
          <p:cNvSpPr txBox="1"/>
          <p:nvPr/>
        </p:nvSpPr>
        <p:spPr>
          <a:xfrm>
            <a:off x="0" y="0"/>
            <a:ext cx="9144000" cy="5475000"/>
          </a:xfrm>
          <a:prstGeom prst="rect">
            <a:avLst/>
          </a:prstGeom>
          <a:noFill/>
          <a:ln>
            <a:noFill/>
          </a:ln>
        </p:spPr>
        <p:txBody>
          <a:bodyPr anchorCtr="0" anchor="t" bIns="91425" lIns="91425" spcFirstLastPara="1" rIns="91425" wrap="square" tIns="91425">
            <a:spAutoFit/>
          </a:bodyPr>
          <a:lstStyle/>
          <a:p>
            <a:pPr indent="0" lvl="0" marL="0" marR="0" rtl="0" algn="l">
              <a:lnSpc>
                <a:spcPct val="130000"/>
              </a:lnSpc>
              <a:spcBef>
                <a:spcPts val="0"/>
              </a:spcBef>
              <a:spcAft>
                <a:spcPts val="0"/>
              </a:spcAft>
              <a:buClr>
                <a:srgbClr val="000000"/>
              </a:buClr>
              <a:buSzPts val="1400"/>
              <a:buFont typeface="Arial"/>
              <a:buNone/>
            </a:pPr>
            <a:r>
              <a:rPr b="1" i="0" lang="en" sz="1400" u="none" cap="none" strike="noStrike">
                <a:solidFill>
                  <a:schemeClr val="dk1"/>
                </a:solidFill>
                <a:latin typeface="Times New Roman"/>
                <a:ea typeface="Times New Roman"/>
                <a:cs typeface="Times New Roman"/>
                <a:sym typeface="Times New Roman"/>
              </a:rPr>
              <a:t>Middle school</a:t>
            </a:r>
            <a:endParaRPr b="1" i="0" sz="14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400"/>
              </a:spcBef>
              <a:spcAft>
                <a:spcPts val="0"/>
              </a:spcAft>
              <a:buClr>
                <a:srgbClr val="000000"/>
              </a:buClr>
              <a:buSzPts val="1400"/>
              <a:buFont typeface="Arial"/>
              <a:buNone/>
            </a:pPr>
            <a:r>
              <a:rPr b="1" i="0" lang="en" sz="1400" u="none" cap="none" strike="noStrike">
                <a:solidFill>
                  <a:schemeClr val="dk1"/>
                </a:solidFill>
                <a:latin typeface="Times New Roman"/>
                <a:ea typeface="Times New Roman"/>
                <a:cs typeface="Times New Roman"/>
                <a:sym typeface="Times New Roman"/>
              </a:rPr>
              <a:t>Remember that it’s a confusing time and that students might be hearing about sex and relationships from unreliable sources.  </a:t>
            </a:r>
            <a:endParaRPr b="1" i="0" sz="14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1900"/>
              </a:spcBef>
              <a:spcAft>
                <a:spcPts val="0"/>
              </a:spcAft>
              <a:buClr>
                <a:srgbClr val="000000"/>
              </a:buClr>
              <a:buSzPts val="1400"/>
              <a:buFont typeface="Arial"/>
              <a:buNone/>
            </a:pPr>
            <a:r>
              <a:rPr b="0" i="0" lang="en" sz="1400" u="none" cap="none" strike="noStrike">
                <a:solidFill>
                  <a:schemeClr val="dk1"/>
                </a:solidFill>
                <a:latin typeface="Times New Roman"/>
                <a:ea typeface="Times New Roman"/>
                <a:cs typeface="Times New Roman"/>
                <a:sym typeface="Times New Roman"/>
              </a:rPr>
              <a:t>Starting in middle school, students might hear about sex and relationships from their peers, or from the internet. and that can be confusing. </a:t>
            </a:r>
            <a:endParaRPr b="0" i="0" sz="14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1900"/>
              </a:spcBef>
              <a:spcAft>
                <a:spcPts val="0"/>
              </a:spcAft>
              <a:buClr>
                <a:srgbClr val="000000"/>
              </a:buClr>
              <a:buSzPts val="1400"/>
              <a:buFont typeface="Arial"/>
              <a:buNone/>
            </a:pPr>
            <a:r>
              <a:rPr b="0" i="0" lang="en" sz="1400" u="none" cap="none" strike="noStrike">
                <a:solidFill>
                  <a:schemeClr val="dk1"/>
                </a:solidFill>
                <a:latin typeface="Times New Roman"/>
                <a:ea typeface="Times New Roman"/>
                <a:cs typeface="Times New Roman"/>
                <a:sym typeface="Times New Roman"/>
              </a:rPr>
              <a:t>In a health education context, remind them that it’s OK to ask questions from adults they trust. </a:t>
            </a:r>
            <a:endParaRPr b="0" i="0" sz="14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1900"/>
              </a:spcBef>
              <a:spcAft>
                <a:spcPts val="0"/>
              </a:spcAft>
              <a:buClr>
                <a:srgbClr val="000000"/>
              </a:buClr>
              <a:buSzPts val="1400"/>
              <a:buFont typeface="Arial"/>
              <a:buNone/>
            </a:pPr>
            <a:r>
              <a:rPr b="0" i="0" lang="en" sz="1400" u="none" cap="none" strike="noStrike">
                <a:solidFill>
                  <a:schemeClr val="dk1"/>
                </a:solidFill>
                <a:latin typeface="Times New Roman"/>
                <a:ea typeface="Times New Roman"/>
                <a:cs typeface="Times New Roman"/>
                <a:sym typeface="Times New Roman"/>
              </a:rPr>
              <a:t>“It can be difficult for a middle schooler to parse it all on their own,” says Lauren Schneider, a health educator for Somerville Public Schools in Massachusetts. “Trusted adults can provide helpful guidance as teens learn to navigate all the different messages about sex they are receiving.”</a:t>
            </a:r>
            <a:endParaRPr b="0" i="0" sz="14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1900"/>
              </a:spcBef>
              <a:spcAft>
                <a:spcPts val="0"/>
              </a:spcAft>
              <a:buClr>
                <a:srgbClr val="000000"/>
              </a:buClr>
              <a:buSzPts val="1400"/>
              <a:buFont typeface="Arial"/>
              <a:buNone/>
            </a:pPr>
            <a:r>
              <a:rPr b="1" i="0" lang="en" sz="1400" u="none" cap="none" strike="noStrike">
                <a:solidFill>
                  <a:schemeClr val="dk1"/>
                </a:solidFill>
                <a:latin typeface="Times New Roman"/>
                <a:ea typeface="Times New Roman"/>
                <a:cs typeface="Times New Roman"/>
                <a:sym typeface="Times New Roman"/>
              </a:rPr>
              <a:t>Start defining what sexual harassment is</a:t>
            </a:r>
            <a:r>
              <a:rPr b="0" i="0" lang="en" sz="1400" u="none" cap="none" strike="noStrike">
                <a:solidFill>
                  <a:schemeClr val="dk1"/>
                </a:solidFill>
                <a:latin typeface="Times New Roman"/>
                <a:ea typeface="Times New Roman"/>
                <a:cs typeface="Times New Roman"/>
                <a:sym typeface="Times New Roman"/>
              </a:rPr>
              <a:t>. Schneider and her students talk through scenarios in which an adult bothers a child, and a child bothers another child. The emphasis, Schneider says, stays the same as it does with younger children: “Nobody gets to touch you without your permission” and you should be respectful of others’ boundaries, as well.</a:t>
            </a:r>
            <a:endParaRPr b="0" i="0" sz="1400" u="none" cap="none" strike="noStrike">
              <a:solidFill>
                <a:schemeClr val="dk1"/>
              </a:solidFill>
              <a:latin typeface="Times New Roman"/>
              <a:ea typeface="Times New Roman"/>
              <a:cs typeface="Times New Roman"/>
              <a:sym typeface="Times New Roman"/>
            </a:endParaRPr>
          </a:p>
          <a:p>
            <a:pPr indent="-228600" lvl="0" marL="457200" marR="0" rtl="0" algn="l">
              <a:lnSpc>
                <a:spcPct val="150000"/>
              </a:lnSpc>
              <a:spcBef>
                <a:spcPts val="1900"/>
              </a:spcBef>
              <a:spcAft>
                <a:spcPts val="0"/>
              </a:spcAft>
              <a:buClr>
                <a:schemeClr val="dk1"/>
              </a:buClr>
              <a:buSzPts val="1200"/>
              <a:buFont typeface="Times New Roman"/>
              <a:buNone/>
            </a:pPr>
            <a:r>
              <a:t/>
            </a:r>
            <a:endParaRPr b="0" i="0" sz="1200" u="none" cap="none" strike="noStrike">
              <a:solidFill>
                <a:srgbClr val="B01E34"/>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67" name="Shape 67"/>
        <p:cNvGrpSpPr/>
        <p:nvPr/>
      </p:nvGrpSpPr>
      <p:grpSpPr>
        <a:xfrm>
          <a:off x="0" y="0"/>
          <a:ext cx="0" cy="0"/>
          <a:chOff x="0" y="0"/>
          <a:chExt cx="0" cy="0"/>
        </a:xfrm>
      </p:grpSpPr>
      <p:sp>
        <p:nvSpPr>
          <p:cNvPr id="68" name="Google Shape;68;p12"/>
          <p:cNvSpPr txBox="1"/>
          <p:nvPr/>
        </p:nvSpPr>
        <p:spPr>
          <a:xfrm>
            <a:off x="0" y="0"/>
            <a:ext cx="8969700" cy="4884897"/>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0"/>
              </a:spcAft>
              <a:buClr>
                <a:srgbClr val="000000"/>
              </a:buClr>
              <a:buSzPts val="1200"/>
              <a:buFont typeface="Arial"/>
              <a:buNone/>
            </a:pPr>
            <a:r>
              <a:rPr b="1" i="0" lang="en" sz="1200" u="none" cap="none" strike="noStrike">
                <a:solidFill>
                  <a:schemeClr val="dk1"/>
                </a:solidFill>
                <a:latin typeface="Times New Roman"/>
                <a:ea typeface="Times New Roman"/>
                <a:cs typeface="Times New Roman"/>
                <a:sym typeface="Times New Roman"/>
              </a:rPr>
              <a:t>Emphasize the importance of talking with a trusted adult.</a:t>
            </a:r>
            <a:r>
              <a:rPr b="0" i="0" lang="en" sz="1200" u="none" cap="none" strike="noStrike">
                <a:solidFill>
                  <a:schemeClr val="dk1"/>
                </a:solidFill>
                <a:latin typeface="Times New Roman"/>
                <a:ea typeface="Times New Roman"/>
                <a:cs typeface="Times New Roman"/>
                <a:sym typeface="Times New Roman"/>
              </a:rPr>
              <a:t> “At this age, some students think, ‘Well adults just don’t understand,’” Schneider says. “I remind my students, though, that for teachers and parents, it’s our job to keep them safe” and that if they have an interaction they’re uncomfortable with, with either a peer or an adult, they should tell an adult who they trust.</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50000"/>
              </a:lnSpc>
              <a:spcBef>
                <a:spcPts val="1900"/>
              </a:spcBef>
              <a:spcAft>
                <a:spcPts val="0"/>
              </a:spcAft>
              <a:buClr>
                <a:srgbClr val="000000"/>
              </a:buClr>
              <a:buSzPts val="1200"/>
              <a:buFont typeface="Arial"/>
              <a:buNone/>
            </a:pPr>
            <a:r>
              <a:rPr b="1" i="0" lang="en" sz="1200" u="none" cap="none" strike="noStrike">
                <a:solidFill>
                  <a:schemeClr val="dk1"/>
                </a:solidFill>
                <a:latin typeface="Times New Roman"/>
                <a:ea typeface="Times New Roman"/>
                <a:cs typeface="Times New Roman"/>
                <a:sym typeface="Times New Roman"/>
              </a:rPr>
              <a:t>Begin talking about romantic relationships. </a:t>
            </a:r>
            <a:r>
              <a:rPr b="0" i="0" lang="en" sz="1200" u="none" cap="none" strike="noStrike">
                <a:solidFill>
                  <a:schemeClr val="dk1"/>
                </a:solidFill>
                <a:latin typeface="Times New Roman"/>
                <a:ea typeface="Times New Roman"/>
                <a:cs typeface="Times New Roman"/>
                <a:sym typeface="Times New Roman"/>
              </a:rPr>
              <a:t>Kids might not be dating in middle school, but they’re likely at least to be thinking about it. “We talk about how if two partners are going to do something, they have to agree to do it together,” be it holding hands or kissing, or even just talking, says Schneider. She also has kids practice responses when enforcing their own boundaries, so they have an internal script to follow when the need arises.</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30000"/>
              </a:lnSpc>
              <a:spcBef>
                <a:spcPts val="1900"/>
              </a:spcBef>
              <a:spcAft>
                <a:spcPts val="0"/>
              </a:spcAft>
              <a:buClr>
                <a:srgbClr val="000000"/>
              </a:buClr>
              <a:buSzPts val="1200"/>
              <a:buFont typeface="Arial"/>
              <a:buNone/>
            </a:pPr>
            <a:r>
              <a:rPr b="1" i="0" lang="en" sz="1200" u="none" cap="none" strike="noStrike">
                <a:solidFill>
                  <a:schemeClr val="dk1"/>
                </a:solidFill>
                <a:latin typeface="Arial"/>
                <a:ea typeface="Arial"/>
                <a:cs typeface="Arial"/>
                <a:sym typeface="Arial"/>
              </a:rPr>
              <a:t>Resources:</a:t>
            </a:r>
            <a:endParaRPr b="1" i="0" sz="1200" u="none" cap="none" strike="noStrike">
              <a:solidFill>
                <a:schemeClr val="dk1"/>
              </a:solidFill>
              <a:latin typeface="Arial"/>
              <a:ea typeface="Arial"/>
              <a:cs typeface="Arial"/>
              <a:sym typeface="Arial"/>
            </a:endParaRPr>
          </a:p>
          <a:p>
            <a:pPr indent="-304800" lvl="0" marL="457200" marR="0" rtl="0" algn="l">
              <a:lnSpc>
                <a:spcPct val="150000"/>
              </a:lnSpc>
              <a:spcBef>
                <a:spcPts val="200"/>
              </a:spcBef>
              <a:spcAft>
                <a:spcPts val="0"/>
              </a:spcAft>
              <a:buClr>
                <a:schemeClr val="dk1"/>
              </a:buClr>
              <a:buSzPts val="1200"/>
              <a:buFont typeface="Times New Roman"/>
              <a:buChar char="●"/>
            </a:pPr>
            <a:r>
              <a:rPr b="0" i="0" lang="en" sz="1200" u="none" cap="none" strike="noStrike">
                <a:solidFill>
                  <a:srgbClr val="B01E34"/>
                </a:solidFill>
                <a:uFill>
                  <a:noFill/>
                </a:uFill>
                <a:latin typeface="Times New Roman"/>
                <a:ea typeface="Times New Roman"/>
                <a:cs typeface="Times New Roman"/>
                <a:sym typeface="Times New Roman"/>
                <a:hlinkClick r:id="rId3">
                  <a:extLst>
                    <a:ext uri="{A12FA001-AC4F-418D-AE19-62706E023703}">
                      <ahyp:hlinkClr val="tx"/>
                    </a:ext>
                  </a:extLst>
                </a:hlinkClick>
              </a:rPr>
              <a:t>Consent: It’s as Easy as Tea</a:t>
            </a:r>
            <a:r>
              <a:rPr b="0" i="0" lang="en" sz="1200" u="none" cap="none" strike="noStrike">
                <a:solidFill>
                  <a:schemeClr val="dk1"/>
                </a:solidFill>
                <a:latin typeface="Times New Roman"/>
                <a:ea typeface="Times New Roman"/>
                <a:cs typeface="Times New Roman"/>
                <a:sym typeface="Times New Roman"/>
              </a:rPr>
              <a:t> (video)</a:t>
            </a:r>
            <a:endParaRPr b="0" i="0" sz="1200" u="none" cap="none" strike="noStrike">
              <a:solidFill>
                <a:schemeClr val="dk1"/>
              </a:solidFill>
              <a:latin typeface="Times New Roman"/>
              <a:ea typeface="Times New Roman"/>
              <a:cs typeface="Times New Roman"/>
              <a:sym typeface="Times New Roman"/>
            </a:endParaRPr>
          </a:p>
          <a:p>
            <a:pPr indent="-304800" lvl="0" marL="457200" marR="0" rtl="0" algn="l">
              <a:lnSpc>
                <a:spcPct val="150000"/>
              </a:lnSpc>
              <a:spcBef>
                <a:spcPts val="0"/>
              </a:spcBef>
              <a:spcAft>
                <a:spcPts val="0"/>
              </a:spcAft>
              <a:buClr>
                <a:schemeClr val="dk1"/>
              </a:buClr>
              <a:buSzPts val="1200"/>
              <a:buFont typeface="Times New Roman"/>
              <a:buChar char="●"/>
            </a:pPr>
            <a:r>
              <a:rPr b="0" i="0" lang="en" sz="1200" u="none" cap="none" strike="noStrike">
                <a:solidFill>
                  <a:srgbClr val="B01E34"/>
                </a:solidFill>
                <a:uFill>
                  <a:noFill/>
                </a:uFill>
                <a:latin typeface="Times New Roman"/>
                <a:ea typeface="Times New Roman"/>
                <a:cs typeface="Times New Roman"/>
                <a:sym typeface="Times New Roman"/>
                <a:hlinkClick r:id="rId4">
                  <a:extLst>
                    <a:ext uri="{A12FA001-AC4F-418D-AE19-62706E023703}">
                      <ahyp:hlinkClr val="tx"/>
                    </a:ext>
                  </a:extLst>
                </a:hlinkClick>
              </a:rPr>
              <a:t>Teaching Consent Doesn’t Have to be Hard</a:t>
            </a:r>
            <a:endParaRPr b="0" i="0" sz="1200" u="none" cap="none" strike="noStrike">
              <a:solidFill>
                <a:srgbClr val="B01E34"/>
              </a:solidFill>
              <a:latin typeface="Times New Roman"/>
              <a:ea typeface="Times New Roman"/>
              <a:cs typeface="Times New Roman"/>
              <a:sym typeface="Times New Roman"/>
            </a:endParaRPr>
          </a:p>
          <a:p>
            <a:pPr indent="0" lvl="0" marL="0" marR="0" rtl="0" algn="l">
              <a:lnSpc>
                <a:spcPct val="150000"/>
              </a:lnSpc>
              <a:spcBef>
                <a:spcPts val="2400"/>
              </a:spcBef>
              <a:spcAft>
                <a:spcPts val="0"/>
              </a:spcAft>
              <a:buClr>
                <a:srgbClr val="000000"/>
              </a:buClr>
              <a:buSzPts val="1200"/>
              <a:buFont typeface="Arial"/>
              <a:buNone/>
            </a:pPr>
            <a:r>
              <a:t/>
            </a:r>
            <a:endParaRPr b="0" i="0" sz="1200" u="none" cap="none" strike="noStrike">
              <a:solidFill>
                <a:srgbClr val="B01E34"/>
              </a:solidFill>
              <a:highlight>
                <a:srgbClr val="FFFFFF"/>
              </a:highlight>
              <a:latin typeface="Times New Roman"/>
              <a:ea typeface="Times New Roman"/>
              <a:cs typeface="Times New Roman"/>
              <a:sym typeface="Times New Roman"/>
            </a:endParaRPr>
          </a:p>
          <a:p>
            <a:pPr indent="0" lvl="0" marL="0" marR="0" rtl="0" algn="l">
              <a:lnSpc>
                <a:spcPct val="150000"/>
              </a:lnSpc>
              <a:spcBef>
                <a:spcPts val="2400"/>
              </a:spcBef>
              <a:spcAft>
                <a:spcPts val="2400"/>
              </a:spcAft>
              <a:buClr>
                <a:srgbClr val="000000"/>
              </a:buClr>
              <a:buSzPts val="1100"/>
              <a:buFont typeface="Arial"/>
              <a:buNone/>
            </a:pPr>
            <a:r>
              <a:rPr b="0" i="0" lang="en" sz="1100" u="sng" cap="none" strike="noStrike">
                <a:solidFill>
                  <a:srgbClr val="FFC000"/>
                </a:solidFill>
                <a:latin typeface="Arial"/>
                <a:ea typeface="Arial"/>
                <a:cs typeface="Arial"/>
                <a:sym typeface="Arial"/>
                <a:hlinkClick r:id="rId5">
                  <a:extLst>
                    <a:ext uri="{A12FA001-AC4F-418D-AE19-62706E023703}">
                      <ahyp:hlinkClr val="tx"/>
                    </a:ext>
                  </a:extLst>
                </a:hlinkClick>
              </a:rPr>
              <a:t>Consent And Communication - YouTube</a:t>
            </a:r>
            <a:endParaRPr b="0" i="0" sz="1200" u="none" cap="none" strike="noStrike">
              <a:solidFill>
                <a:srgbClr val="FFC000"/>
              </a:solidFill>
              <a:highlight>
                <a:srgbClr val="FFFFFF"/>
              </a:highlight>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2" name="Shape 72"/>
        <p:cNvGrpSpPr/>
        <p:nvPr/>
      </p:nvGrpSpPr>
      <p:grpSpPr>
        <a:xfrm>
          <a:off x="0" y="0"/>
          <a:ext cx="0" cy="0"/>
          <a:chOff x="0" y="0"/>
          <a:chExt cx="0" cy="0"/>
        </a:xfrm>
      </p:grpSpPr>
      <p:sp>
        <p:nvSpPr>
          <p:cNvPr id="73" name="Google Shape;73;p13"/>
          <p:cNvSpPr txBox="1"/>
          <p:nvPr/>
        </p:nvSpPr>
        <p:spPr>
          <a:xfrm>
            <a:off x="88800" y="1979600"/>
            <a:ext cx="9144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rgbClr val="C00000"/>
                </a:solidFill>
                <a:latin typeface="Arial"/>
                <a:ea typeface="Arial"/>
                <a:cs typeface="Arial"/>
                <a:sym typeface="Arial"/>
                <a:hlinkClick r:id="rId3">
                  <a:extLst>
                    <a:ext uri="{A12FA001-AC4F-418D-AE19-62706E023703}">
                      <ahyp:hlinkClr val="tx"/>
                    </a:ext>
                  </a:extLst>
                </a:hlinkClick>
              </a:rPr>
              <a:t>WHAT YOU NEED TO KNOW</a:t>
            </a:r>
            <a:r>
              <a:rPr b="0" i="0" lang="en" sz="1400" u="none" cap="none" strike="noStrike">
                <a:solidFill>
                  <a:srgbClr val="C00000"/>
                </a:solidFill>
                <a:latin typeface="Arial"/>
                <a:ea typeface="Arial"/>
                <a:cs typeface="Arial"/>
                <a:sym typeface="Arial"/>
              </a:rPr>
              <a:t> </a:t>
            </a:r>
            <a:endParaRPr b="0" i="0" sz="1400" u="none" cap="none" strike="noStrike">
              <a:solidFill>
                <a:srgbClr val="C00000"/>
              </a:solidFill>
              <a:latin typeface="Arial"/>
              <a:ea typeface="Arial"/>
              <a:cs typeface="Arial"/>
              <a:sym typeface="Arial"/>
            </a:endParaRPr>
          </a:p>
        </p:txBody>
      </p:sp>
      <p:sp>
        <p:nvSpPr>
          <p:cNvPr id="74" name="Google Shape;74;p13"/>
          <p:cNvSpPr txBox="1"/>
          <p:nvPr/>
        </p:nvSpPr>
        <p:spPr>
          <a:xfrm>
            <a:off x="984300" y="1021700"/>
            <a:ext cx="43443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WHAT YOU NEED TO KNOW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SEX TRAFFICKING AND SEXUAL EXPLOITATION: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Arial"/>
                <a:ea typeface="Arial"/>
                <a:cs typeface="Arial"/>
                <a:sym typeface="Arial"/>
              </a:rPr>
              <a:t>A TRAINING TOOL FOR PARENTS OF TEENS</a:t>
            </a:r>
            <a:endParaRPr b="0" i="0" sz="1400" u="none" cap="none" strike="noStrike">
              <a:solidFill>
                <a:srgbClr val="000000"/>
              </a:solidFill>
              <a:latin typeface="Arial"/>
              <a:ea typeface="Arial"/>
              <a:cs typeface="Arial"/>
              <a:sym typeface="Arial"/>
            </a:endParaRPr>
          </a:p>
        </p:txBody>
      </p:sp>
      <p:pic>
        <p:nvPicPr>
          <p:cNvPr id="75" name="Google Shape;75;p13"/>
          <p:cNvPicPr preferRelativeResize="0"/>
          <p:nvPr/>
        </p:nvPicPr>
        <p:blipFill rotWithShape="1">
          <a:blip r:embed="rId4">
            <a:alphaModFix/>
          </a:blip>
          <a:srcRect b="0" l="0" r="0" t="0"/>
          <a:stretch/>
        </p:blipFill>
        <p:spPr>
          <a:xfrm>
            <a:off x="5377300" y="2506400"/>
            <a:ext cx="3625158" cy="2418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79" name="Shape 79"/>
        <p:cNvGrpSpPr/>
        <p:nvPr/>
      </p:nvGrpSpPr>
      <p:grpSpPr>
        <a:xfrm>
          <a:off x="0" y="0"/>
          <a:ext cx="0" cy="0"/>
          <a:chOff x="0" y="0"/>
          <a:chExt cx="0" cy="0"/>
        </a:xfrm>
      </p:grpSpPr>
      <p:sp>
        <p:nvSpPr>
          <p:cNvPr id="80" name="Google Shape;80;p14"/>
          <p:cNvSpPr txBox="1"/>
          <p:nvPr/>
        </p:nvSpPr>
        <p:spPr>
          <a:xfrm>
            <a:off x="214625" y="2545850"/>
            <a:ext cx="8377500" cy="680156"/>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b="0" i="0" lang="en" sz="1400" u="sng" cap="none" strike="noStrike">
                <a:solidFill>
                  <a:srgbClr val="FFFF00"/>
                </a:solidFill>
                <a:latin typeface="Roboto"/>
                <a:ea typeface="Roboto"/>
                <a:cs typeface="Roboto"/>
                <a:sym typeface="Roboto"/>
                <a:hlinkClick r:id="rId3">
                  <a:extLst>
                    <a:ext uri="{A12FA001-AC4F-418D-AE19-62706E023703}">
                      <ahyp:hlinkClr val="tx"/>
                    </a:ext>
                  </a:extLst>
                </a:hlinkClick>
              </a:rPr>
              <a:t>6 Resources to Help Parents Talk to Kids About Consent | National Sexual Violence Resource Center (NSVRC)</a:t>
            </a:r>
            <a:endParaRPr b="0" i="0" sz="1400" u="sng" cap="none" strike="noStrike">
              <a:solidFill>
                <a:srgbClr val="FFFF00"/>
              </a:solidFill>
              <a:latin typeface="Roboto"/>
              <a:ea typeface="Roboto"/>
              <a:cs typeface="Roboto"/>
              <a:sym typeface="Roboto"/>
            </a:endParaRPr>
          </a:p>
        </p:txBody>
      </p:sp>
      <p:pic>
        <p:nvPicPr>
          <p:cNvPr id="81" name="Google Shape;81;p14"/>
          <p:cNvPicPr preferRelativeResize="0"/>
          <p:nvPr/>
        </p:nvPicPr>
        <p:blipFill rotWithShape="1">
          <a:blip r:embed="rId4">
            <a:alphaModFix/>
          </a:blip>
          <a:srcRect b="0" l="0" r="0" t="0"/>
          <a:stretch/>
        </p:blipFill>
        <p:spPr>
          <a:xfrm>
            <a:off x="152400" y="152400"/>
            <a:ext cx="3373994" cy="2248450"/>
          </a:xfrm>
          <a:prstGeom prst="rect">
            <a:avLst/>
          </a:prstGeom>
          <a:noFill/>
          <a:ln>
            <a:noFill/>
          </a:ln>
        </p:spPr>
      </p:pic>
      <p:sp>
        <p:nvSpPr>
          <p:cNvPr id="82" name="Google Shape;82;p14"/>
          <p:cNvSpPr txBox="1"/>
          <p:nvPr/>
        </p:nvSpPr>
        <p:spPr>
          <a:xfrm>
            <a:off x="4647650" y="1420950"/>
            <a:ext cx="42627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sng" cap="none" strike="noStrike">
                <a:solidFill>
                  <a:srgbClr val="1155CC"/>
                </a:solidFill>
                <a:highlight>
                  <a:schemeClr val="accent6"/>
                </a:highlight>
                <a:latin typeface="Arial"/>
                <a:ea typeface="Arial"/>
                <a:cs typeface="Arial"/>
                <a:sym typeface="Arial"/>
              </a:rPr>
              <a:t>Talking to teens about Consent</a:t>
            </a:r>
            <a:endParaRPr b="1" i="0" sz="1400" u="sng" cap="none" strike="noStrike">
              <a:solidFill>
                <a:srgbClr val="1155CC"/>
              </a:solidFill>
              <a:highlight>
                <a:schemeClr val="accent6"/>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86" name="Shape 86"/>
        <p:cNvGrpSpPr/>
        <p:nvPr/>
      </p:nvGrpSpPr>
      <p:grpSpPr>
        <a:xfrm>
          <a:off x="0" y="0"/>
          <a:ext cx="0" cy="0"/>
          <a:chOff x="0" y="0"/>
          <a:chExt cx="0" cy="0"/>
        </a:xfrm>
      </p:grpSpPr>
      <p:sp>
        <p:nvSpPr>
          <p:cNvPr id="87" name="Google Shape;87;p15"/>
          <p:cNvSpPr txBox="1"/>
          <p:nvPr/>
        </p:nvSpPr>
        <p:spPr>
          <a:xfrm>
            <a:off x="0" y="2849275"/>
            <a:ext cx="9144000" cy="40007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rgbClr val="FF0000"/>
                </a:solidFill>
                <a:latin typeface="Arial"/>
                <a:ea typeface="Arial"/>
                <a:cs typeface="Arial"/>
                <a:sym typeface="Arial"/>
                <a:hlinkClick r:id="rId3">
                  <a:extLst>
                    <a:ext uri="{A12FA001-AC4F-418D-AE19-62706E023703}">
                      <ahyp:hlinkClr val="tx"/>
                    </a:ext>
                  </a:extLst>
                </a:hlinkClick>
              </a:rPr>
              <a:t>The Facts About Online Predators Every Parent Should Know | Common Sense Media</a:t>
            </a:r>
            <a:endParaRPr b="0" i="0" sz="1400" u="none" cap="none" strike="noStrike">
              <a:solidFill>
                <a:srgbClr val="FF0000"/>
              </a:solidFill>
              <a:latin typeface="Arial"/>
              <a:ea typeface="Arial"/>
              <a:cs typeface="Arial"/>
              <a:sym typeface="Arial"/>
            </a:endParaRPr>
          </a:p>
        </p:txBody>
      </p:sp>
      <p:pic>
        <p:nvPicPr>
          <p:cNvPr id="88" name="Google Shape;88;p15"/>
          <p:cNvPicPr preferRelativeResize="0"/>
          <p:nvPr/>
        </p:nvPicPr>
        <p:blipFill rotWithShape="1">
          <a:blip r:embed="rId4">
            <a:alphaModFix/>
          </a:blip>
          <a:srcRect b="0" l="0" r="0" t="0"/>
          <a:stretch/>
        </p:blipFill>
        <p:spPr>
          <a:xfrm>
            <a:off x="5587550" y="152400"/>
            <a:ext cx="3248900" cy="2181225"/>
          </a:xfrm>
          <a:prstGeom prst="rect">
            <a:avLst/>
          </a:prstGeom>
          <a:noFill/>
          <a:ln>
            <a:noFill/>
          </a:ln>
        </p:spPr>
      </p:pic>
      <p:pic>
        <p:nvPicPr>
          <p:cNvPr id="89" name="Google Shape;89;p15"/>
          <p:cNvPicPr preferRelativeResize="0"/>
          <p:nvPr/>
        </p:nvPicPr>
        <p:blipFill rotWithShape="1">
          <a:blip r:embed="rId5">
            <a:alphaModFix/>
          </a:blip>
          <a:srcRect b="0" l="0" r="0" t="0"/>
          <a:stretch/>
        </p:blipFill>
        <p:spPr>
          <a:xfrm>
            <a:off x="152400" y="152400"/>
            <a:ext cx="3553154" cy="25444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93" name="Shape 93"/>
        <p:cNvGrpSpPr/>
        <p:nvPr/>
      </p:nvGrpSpPr>
      <p:grpSpPr>
        <a:xfrm>
          <a:off x="0" y="0"/>
          <a:ext cx="0" cy="0"/>
          <a:chOff x="0" y="0"/>
          <a:chExt cx="0" cy="0"/>
        </a:xfrm>
      </p:grpSpPr>
      <p:sp>
        <p:nvSpPr>
          <p:cNvPr id="94" name="Google Shape;94;p16"/>
          <p:cNvSpPr txBox="1"/>
          <p:nvPr/>
        </p:nvSpPr>
        <p:spPr>
          <a:xfrm>
            <a:off x="152400" y="64171"/>
            <a:ext cx="9102900" cy="3760999"/>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sng" cap="none" strike="noStrike">
              <a:solidFill>
                <a:srgbClr val="FFC000"/>
              </a:solidFill>
              <a:latin typeface="Arial"/>
              <a:ea typeface="Arial"/>
              <a:cs typeface="Arial"/>
              <a:sym typeface="Arial"/>
              <a:hlinkClick r:id="rId3">
                <a:extLst>
                  <a:ext uri="{A12FA001-AC4F-418D-AE19-62706E023703}">
                    <ahyp:hlinkClr val="tx"/>
                  </a:ext>
                </a:extLst>
              </a:hlinkClick>
            </a:endParaRPr>
          </a:p>
          <a:p>
            <a:pPr indent="0" lvl="0" marL="0" marR="0" rtl="0" algn="l">
              <a:lnSpc>
                <a:spcPct val="100000"/>
              </a:lnSpc>
              <a:spcBef>
                <a:spcPts val="0"/>
              </a:spcBef>
              <a:spcAft>
                <a:spcPts val="0"/>
              </a:spcAft>
              <a:buClr>
                <a:srgbClr val="000000"/>
              </a:buClr>
              <a:buSzPts val="1400"/>
              <a:buFont typeface="Arial"/>
              <a:buNone/>
            </a:pPr>
            <a:r>
              <a:t/>
            </a:r>
            <a:endParaRPr b="0" i="0" sz="1400" u="sng" cap="none" strike="noStrike">
              <a:solidFill>
                <a:srgbClr val="FFC000"/>
              </a:solidFill>
              <a:latin typeface="Arial"/>
              <a:ea typeface="Arial"/>
              <a:cs typeface="Arial"/>
              <a:sym typeface="Arial"/>
              <a:hlinkClick r:id="rId4">
                <a:extLst>
                  <a:ext uri="{A12FA001-AC4F-418D-AE19-62706E023703}">
                    <ahyp:hlinkClr val="tx"/>
                  </a:ext>
                </a:extLst>
              </a:hlinkClick>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rgbClr val="FFC000"/>
                </a:solidFill>
                <a:latin typeface="Arial"/>
                <a:ea typeface="Arial"/>
                <a:cs typeface="Arial"/>
                <a:sym typeface="Arial"/>
                <a:hlinkClick r:id="rId5">
                  <a:extLst>
                    <a:ext uri="{A12FA001-AC4F-418D-AE19-62706E023703}">
                      <ahyp:hlinkClr val="tx"/>
                    </a:ext>
                  </a:extLst>
                </a:hlinkClick>
              </a:rPr>
              <a:t>Additional Resources: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sng" cap="none" strike="noStrike">
              <a:solidFill>
                <a:srgbClr val="FFC000"/>
              </a:solidFill>
              <a:latin typeface="Arial"/>
              <a:ea typeface="Arial"/>
              <a:cs typeface="Arial"/>
              <a:sym typeface="Arial"/>
              <a:hlinkClick r:id="rId6">
                <a:extLst>
                  <a:ext uri="{A12FA001-AC4F-418D-AE19-62706E023703}">
                    <ahyp:hlinkClr val="tx"/>
                  </a:ext>
                </a:extLst>
              </a:hlinkClick>
            </a:endParaRPr>
          </a:p>
          <a:p>
            <a:pPr indent="0" lvl="0" marL="0" marR="0" rtl="0" algn="l">
              <a:lnSpc>
                <a:spcPct val="100000"/>
              </a:lnSpc>
              <a:spcBef>
                <a:spcPts val="0"/>
              </a:spcBef>
              <a:spcAft>
                <a:spcPts val="0"/>
              </a:spcAft>
              <a:buClr>
                <a:srgbClr val="000000"/>
              </a:buClr>
              <a:buSzPts val="1400"/>
              <a:buFont typeface="Arial"/>
              <a:buNone/>
            </a:pPr>
            <a:r>
              <a:t/>
            </a:r>
            <a:endParaRPr b="0" i="0" sz="1400" u="sng" cap="none" strike="noStrike">
              <a:solidFill>
                <a:srgbClr val="FFC000"/>
              </a:solidFill>
              <a:latin typeface="Arial"/>
              <a:ea typeface="Arial"/>
              <a:cs typeface="Arial"/>
              <a:sym typeface="Arial"/>
              <a:hlinkClick r:id="rId7">
                <a:extLst>
                  <a:ext uri="{A12FA001-AC4F-418D-AE19-62706E023703}">
                    <ahyp:hlinkClr val="tx"/>
                  </a:ext>
                </a:extLst>
              </a:hlinkClick>
            </a:endParaRPr>
          </a:p>
          <a:p>
            <a:pPr indent="0" lvl="0" marL="0" marR="0" rtl="0" algn="l">
              <a:lnSpc>
                <a:spcPct val="100000"/>
              </a:lnSpc>
              <a:spcBef>
                <a:spcPts val="0"/>
              </a:spcBef>
              <a:spcAft>
                <a:spcPts val="0"/>
              </a:spcAft>
              <a:buClr>
                <a:srgbClr val="000000"/>
              </a:buClr>
              <a:buSzPts val="1400"/>
              <a:buFont typeface="Arial"/>
              <a:buNone/>
            </a:pPr>
            <a:r>
              <a:rPr b="0" i="0" lang="en" sz="1400" u="sng" cap="none" strike="noStrike">
                <a:solidFill>
                  <a:srgbClr val="FFC000"/>
                </a:solidFill>
                <a:latin typeface="Arial"/>
                <a:ea typeface="Arial"/>
                <a:cs typeface="Arial"/>
                <a:sym typeface="Arial"/>
                <a:hlinkClick r:id="rId8">
                  <a:extLst>
                    <a:ext uri="{A12FA001-AC4F-418D-AE19-62706E023703}">
                      <ahyp:hlinkClr val="tx"/>
                    </a:ext>
                  </a:extLst>
                </a:hlinkClick>
              </a:rPr>
              <a:t>T</a:t>
            </a:r>
            <a:r>
              <a:rPr b="1" i="0" lang="en" sz="1400" u="sng" cap="none" strike="noStrike">
                <a:solidFill>
                  <a:srgbClr val="FFC000"/>
                </a:solidFill>
                <a:latin typeface="Arial"/>
                <a:ea typeface="Arial"/>
                <a:cs typeface="Arial"/>
                <a:sym typeface="Arial"/>
                <a:hlinkClick r:id="rId9">
                  <a:extLst>
                    <a:ext uri="{A12FA001-AC4F-418D-AE19-62706E023703}">
                      <ahyp:hlinkClr val="tx"/>
                    </a:ext>
                  </a:extLst>
                </a:hlinkClick>
              </a:rPr>
              <a:t>his Can Happen in Any Family (Full Version) - Bing video</a:t>
            </a:r>
            <a:endParaRPr b="1" i="0" sz="1400" u="none" cap="none" strike="noStrike">
              <a:solidFill>
                <a:srgbClr val="FFC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C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sng" cap="none" strike="noStrike">
                <a:solidFill>
                  <a:srgbClr val="FFC000"/>
                </a:solidFill>
                <a:latin typeface="Arial"/>
                <a:ea typeface="Arial"/>
                <a:cs typeface="Arial"/>
                <a:sym typeface="Arial"/>
                <a:hlinkClick r:id="rId10">
                  <a:extLst>
                    <a:ext uri="{A12FA001-AC4F-418D-AE19-62706E023703}">
                      <ahyp:hlinkClr val="tx"/>
                    </a:ext>
                  </a:extLst>
                </a:hlinkClick>
              </a:rPr>
              <a:t>Prevention Guides for Parents (enoughabuse.org)</a:t>
            </a:r>
            <a:endParaRPr b="1" i="0" sz="1400" u="none" cap="none" strike="noStrike">
              <a:solidFill>
                <a:srgbClr val="FFC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FFC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rPr b="1" i="0" lang="en" sz="1400" u="sng" cap="none" strike="noStrike">
                <a:solidFill>
                  <a:srgbClr val="FFC000"/>
                </a:solidFill>
                <a:latin typeface="Arial"/>
                <a:ea typeface="Arial"/>
                <a:cs typeface="Arial"/>
                <a:sym typeface="Arial"/>
                <a:hlinkClick r:id="rId11">
                  <a:extLst>
                    <a:ext uri="{A12FA001-AC4F-418D-AE19-62706E023703}">
                      <ahyp:hlinkClr val="tx"/>
                    </a:ext>
                  </a:extLst>
                </a:hlinkClick>
              </a:rPr>
              <a:t>st_ny_interactive.pdf (enoughabuse.o</a:t>
            </a:r>
            <a:r>
              <a:rPr b="0" i="0" lang="en" sz="1400" u="sng" cap="none" strike="noStrike">
                <a:solidFill>
                  <a:srgbClr val="FFC000"/>
                </a:solidFill>
                <a:latin typeface="Arial"/>
                <a:ea typeface="Arial"/>
                <a:cs typeface="Arial"/>
                <a:sym typeface="Arial"/>
                <a:hlinkClick r:id="rId12">
                  <a:extLst>
                    <a:ext uri="{A12FA001-AC4F-418D-AE19-62706E023703}">
                      <ahyp:hlinkClr val="tx"/>
                    </a:ext>
                  </a:extLst>
                </a:hlinkClick>
              </a:rPr>
              <a:t>rg)</a:t>
            </a:r>
            <a:endParaRPr b="0" i="0" sz="1400" u="none" cap="none" strike="noStrike">
              <a:solidFill>
                <a:srgbClr val="FFC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FFC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sng" cap="none" strike="noStrike">
                <a:solidFill>
                  <a:srgbClr val="FFC000"/>
                </a:solidFill>
                <a:latin typeface="Arial"/>
                <a:ea typeface="Arial"/>
                <a:cs typeface="Arial"/>
                <a:sym typeface="Arial"/>
                <a:hlinkClick r:id="rId13">
                  <a:extLst>
                    <a:ext uri="{A12FA001-AC4F-418D-AE19-62706E023703}">
                      <ahyp:hlinkClr val="tx"/>
                    </a:ext>
                  </a:extLst>
                </a:hlinkClick>
              </a:rPr>
              <a:t>Advocate for the Issue - Darkness to Light (d2l.org)</a:t>
            </a:r>
            <a:endParaRPr b="1" i="0" sz="1400" u="none" cap="none" strike="noStrike">
              <a:solidFill>
                <a:srgbClr val="FFC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1" i="0" sz="1400" u="none" cap="none" strike="noStrike">
              <a:solidFill>
                <a:srgbClr val="FFC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 sz="1400" u="sng" cap="none" strike="noStrike">
                <a:solidFill>
                  <a:srgbClr val="FFC000"/>
                </a:solidFill>
                <a:latin typeface="Arial"/>
                <a:ea typeface="Arial"/>
                <a:cs typeface="Arial"/>
                <a:sym typeface="Arial"/>
                <a:hlinkClick r:id="rId14">
                  <a:extLst>
                    <a:ext uri="{A12FA001-AC4F-418D-AE19-62706E023703}">
                      <ahyp:hlinkClr val="tx"/>
                    </a:ext>
                  </a:extLst>
                </a:hlinkClick>
              </a:rPr>
              <a:t>Preventing Child Sexual Abuse |Violence Prevention|Injury Center</a:t>
            </a:r>
            <a:endParaRPr b="1" i="0" sz="1400" u="none" cap="none" strike="noStrike">
              <a:solidFill>
                <a:srgbClr val="FFC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chemeClr val="dk1"/>
              </a:buClr>
              <a:buSzPts val="11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george hernandez</dc:creator>
</cp:coreProperties>
</file>