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61" r:id="rId4"/>
    <p:sldId id="262" r:id="rId5"/>
    <p:sldId id="263" r:id="rId6"/>
    <p:sldId id="264" r:id="rId7"/>
    <p:sldId id="265" r:id="rId8"/>
    <p:sldId id="271" r:id="rId9"/>
    <p:sldId id="270" r:id="rId10"/>
    <p:sldId id="272" r:id="rId11"/>
    <p:sldId id="266" r:id="rId12"/>
    <p:sldId id="267" r:id="rId13"/>
    <p:sldId id="268" r:id="rId14"/>
    <p:sldId id="269" r:id="rId15"/>
    <p:sldId id="273" r:id="rId16"/>
    <p:sldId id="274" r:id="rId17"/>
    <p:sldId id="275" r:id="rId18"/>
    <p:sldId id="276" r:id="rId19"/>
    <p:sldId id="277"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7742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6" autoAdjust="0"/>
    <p:restoredTop sz="94660"/>
  </p:normalViewPr>
  <p:slideViewPr>
    <p:cSldViewPr snapToGrid="0">
      <p:cViewPr varScale="1">
        <p:scale>
          <a:sx n="92" d="100"/>
          <a:sy n="92" d="100"/>
        </p:scale>
        <p:origin x="258"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E8DE757-2013-41BF-8B21-8F77B4A7AD69}" type="datetimeFigureOut">
              <a:rPr lang="en-US" smtClean="0"/>
              <a:t>5/6/2021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89C0D2-D9EE-4BDB-B3E7-484FEA91E8B3}" type="slidenum">
              <a:rPr lang="en-US" smtClean="0"/>
              <a:t>‹#›</a:t>
            </a:fld>
            <a:endParaRPr lang="en-US"/>
          </a:p>
        </p:txBody>
      </p:sp>
    </p:spTree>
    <p:extLst>
      <p:ext uri="{BB962C8B-B14F-4D97-AF65-F5344CB8AC3E}">
        <p14:creationId xmlns:p14="http://schemas.microsoft.com/office/powerpoint/2010/main" val="37255953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E8DE757-2013-41BF-8B21-8F77B4A7AD69}" type="datetimeFigureOut">
              <a:rPr lang="en-US" smtClean="0"/>
              <a:t>5/6/2021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89C0D2-D9EE-4BDB-B3E7-484FEA91E8B3}" type="slidenum">
              <a:rPr lang="en-US" smtClean="0"/>
              <a:t>‹#›</a:t>
            </a:fld>
            <a:endParaRPr lang="en-US"/>
          </a:p>
        </p:txBody>
      </p:sp>
    </p:spTree>
    <p:extLst>
      <p:ext uri="{BB962C8B-B14F-4D97-AF65-F5344CB8AC3E}">
        <p14:creationId xmlns:p14="http://schemas.microsoft.com/office/powerpoint/2010/main" val="29146081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E8DE757-2013-41BF-8B21-8F77B4A7AD69}" type="datetimeFigureOut">
              <a:rPr lang="en-US" smtClean="0"/>
              <a:t>5/6/2021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89C0D2-D9EE-4BDB-B3E7-484FEA91E8B3}" type="slidenum">
              <a:rPr lang="en-US" smtClean="0"/>
              <a:t>‹#›</a:t>
            </a:fld>
            <a:endParaRPr lang="en-US"/>
          </a:p>
        </p:txBody>
      </p:sp>
    </p:spTree>
    <p:extLst>
      <p:ext uri="{BB962C8B-B14F-4D97-AF65-F5344CB8AC3E}">
        <p14:creationId xmlns:p14="http://schemas.microsoft.com/office/powerpoint/2010/main" val="24020944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E8DE757-2013-41BF-8B21-8F77B4A7AD69}" type="datetimeFigureOut">
              <a:rPr lang="en-US" smtClean="0"/>
              <a:t>5/6/2021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89C0D2-D9EE-4BDB-B3E7-484FEA91E8B3}" type="slidenum">
              <a:rPr lang="en-US" smtClean="0"/>
              <a:t>‹#›</a:t>
            </a:fld>
            <a:endParaRPr lang="en-US"/>
          </a:p>
        </p:txBody>
      </p:sp>
    </p:spTree>
    <p:extLst>
      <p:ext uri="{BB962C8B-B14F-4D97-AF65-F5344CB8AC3E}">
        <p14:creationId xmlns:p14="http://schemas.microsoft.com/office/powerpoint/2010/main" val="7263957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E8DE757-2013-41BF-8B21-8F77B4A7AD69}" type="datetimeFigureOut">
              <a:rPr lang="en-US" smtClean="0"/>
              <a:t>5/6/2021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B89C0D2-D9EE-4BDB-B3E7-484FEA91E8B3}" type="slidenum">
              <a:rPr lang="en-US" smtClean="0"/>
              <a:t>‹#›</a:t>
            </a:fld>
            <a:endParaRPr lang="en-US"/>
          </a:p>
        </p:txBody>
      </p:sp>
    </p:spTree>
    <p:extLst>
      <p:ext uri="{BB962C8B-B14F-4D97-AF65-F5344CB8AC3E}">
        <p14:creationId xmlns:p14="http://schemas.microsoft.com/office/powerpoint/2010/main" val="25351879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E8DE757-2013-41BF-8B21-8F77B4A7AD69}" type="datetimeFigureOut">
              <a:rPr lang="en-US" smtClean="0"/>
              <a:t>5/6/2021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B89C0D2-D9EE-4BDB-B3E7-484FEA91E8B3}" type="slidenum">
              <a:rPr lang="en-US" smtClean="0"/>
              <a:t>‹#›</a:t>
            </a:fld>
            <a:endParaRPr lang="en-US"/>
          </a:p>
        </p:txBody>
      </p:sp>
    </p:spTree>
    <p:extLst>
      <p:ext uri="{BB962C8B-B14F-4D97-AF65-F5344CB8AC3E}">
        <p14:creationId xmlns:p14="http://schemas.microsoft.com/office/powerpoint/2010/main" val="1542254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E8DE757-2013-41BF-8B21-8F77B4A7AD69}" type="datetimeFigureOut">
              <a:rPr lang="en-US" smtClean="0"/>
              <a:t>5/6/2021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B89C0D2-D9EE-4BDB-B3E7-484FEA91E8B3}" type="slidenum">
              <a:rPr lang="en-US" smtClean="0"/>
              <a:t>‹#›</a:t>
            </a:fld>
            <a:endParaRPr lang="en-US"/>
          </a:p>
        </p:txBody>
      </p:sp>
    </p:spTree>
    <p:extLst>
      <p:ext uri="{BB962C8B-B14F-4D97-AF65-F5344CB8AC3E}">
        <p14:creationId xmlns:p14="http://schemas.microsoft.com/office/powerpoint/2010/main" val="18154885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E8DE757-2013-41BF-8B21-8F77B4A7AD69}" type="datetimeFigureOut">
              <a:rPr lang="en-US" smtClean="0"/>
              <a:t>5/6/2021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89C0D2-D9EE-4BDB-B3E7-484FEA91E8B3}" type="slidenum">
              <a:rPr lang="en-US" smtClean="0"/>
              <a:t>‹#›</a:t>
            </a:fld>
            <a:endParaRPr lang="en-US"/>
          </a:p>
        </p:txBody>
      </p:sp>
    </p:spTree>
    <p:extLst>
      <p:ext uri="{BB962C8B-B14F-4D97-AF65-F5344CB8AC3E}">
        <p14:creationId xmlns:p14="http://schemas.microsoft.com/office/powerpoint/2010/main" val="26522687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E8DE757-2013-41BF-8B21-8F77B4A7AD69}" type="datetimeFigureOut">
              <a:rPr lang="en-US" smtClean="0"/>
              <a:t>5/6/2021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89C0D2-D9EE-4BDB-B3E7-484FEA91E8B3}" type="slidenum">
              <a:rPr lang="en-US" smtClean="0"/>
              <a:t>‹#›</a:t>
            </a:fld>
            <a:endParaRPr lang="en-US"/>
          </a:p>
        </p:txBody>
      </p:sp>
    </p:spTree>
    <p:extLst>
      <p:ext uri="{BB962C8B-B14F-4D97-AF65-F5344CB8AC3E}">
        <p14:creationId xmlns:p14="http://schemas.microsoft.com/office/powerpoint/2010/main" val="22860780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E8DE757-2013-41BF-8B21-8F77B4A7AD69}" type="datetimeFigureOut">
              <a:rPr lang="en-US" smtClean="0"/>
              <a:t>5/6/2021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89C0D2-D9EE-4BDB-B3E7-484FEA91E8B3}" type="slidenum">
              <a:rPr lang="en-US" smtClean="0"/>
              <a:t>‹#›</a:t>
            </a:fld>
            <a:endParaRPr lang="en-US"/>
          </a:p>
        </p:txBody>
      </p:sp>
    </p:spTree>
    <p:extLst>
      <p:ext uri="{BB962C8B-B14F-4D97-AF65-F5344CB8AC3E}">
        <p14:creationId xmlns:p14="http://schemas.microsoft.com/office/powerpoint/2010/main" val="7283034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E8DE757-2013-41BF-8B21-8F77B4A7AD69}" type="datetimeFigureOut">
              <a:rPr lang="en-US" smtClean="0"/>
              <a:t>5/6/2021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89C0D2-D9EE-4BDB-B3E7-484FEA91E8B3}" type="slidenum">
              <a:rPr lang="en-US" smtClean="0"/>
              <a:t>‹#›</a:t>
            </a:fld>
            <a:endParaRPr lang="en-US"/>
          </a:p>
        </p:txBody>
      </p:sp>
    </p:spTree>
    <p:extLst>
      <p:ext uri="{BB962C8B-B14F-4D97-AF65-F5344CB8AC3E}">
        <p14:creationId xmlns:p14="http://schemas.microsoft.com/office/powerpoint/2010/main" val="31735421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8DE757-2013-41BF-8B21-8F77B4A7AD69}" type="datetimeFigureOut">
              <a:rPr lang="en-US" smtClean="0"/>
              <a:t>5/6/2021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89C0D2-D9EE-4BDB-B3E7-484FEA91E8B3}" type="slidenum">
              <a:rPr lang="en-US" smtClean="0"/>
              <a:t>‹#›</a:t>
            </a:fld>
            <a:endParaRPr lang="en-US"/>
          </a:p>
        </p:txBody>
      </p:sp>
    </p:spTree>
    <p:extLst>
      <p:ext uri="{BB962C8B-B14F-4D97-AF65-F5344CB8AC3E}">
        <p14:creationId xmlns:p14="http://schemas.microsoft.com/office/powerpoint/2010/main" val="11024700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hyperlink" Target="https://legislation.nysenate.gov/pdf/bills/2019/A2577B"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www.nysed.gov/common/nysed/files/programs/curriculum-instruction/erins-law-memo-commissioner.pdf"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hyperlink" Target="http://www.nysed.gov/curriculum-instruction/erins-law"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hyperlink" Target="http://www.nysed.gov/common/nysed/files/programs/curriculum-instruction/erins-law-resource-grid.pdf" TargetMode="External"/><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hyperlink" Target="http://www.nysed.gov/common/nysed/files/programs/curriculum-instruction/erins-law-family-resources.pdf"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hyperlink" Target="http://www.nysed.gov/common/nysed/files/programs/curriculum-instruction/erins-law-faqs.pdf" TargetMode="External"/><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hyperlink" Target="https://forms.office.com/r/mHHH1HRnLz"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68400" y="2776538"/>
            <a:ext cx="9144000" cy="2557462"/>
          </a:xfrm>
        </p:spPr>
        <p:txBody>
          <a:bodyPr>
            <a:normAutofit/>
          </a:bodyPr>
          <a:lstStyle/>
          <a:p>
            <a:r>
              <a:rPr lang="en-US" sz="4800" dirty="0" smtClean="0"/>
              <a:t>May 2021</a:t>
            </a:r>
          </a:p>
          <a:p>
            <a:r>
              <a:rPr lang="en-US" sz="6000" dirty="0" smtClean="0"/>
              <a:t>Erin’s Law</a:t>
            </a:r>
            <a:endParaRPr lang="en-US" sz="60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3400" y="385760"/>
            <a:ext cx="6527800" cy="2286005"/>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50224" y="3879850"/>
            <a:ext cx="2759513" cy="2254250"/>
          </a:xfrm>
          <a:prstGeom prst="rect">
            <a:avLst/>
          </a:prstGeom>
        </p:spPr>
      </p:pic>
    </p:spTree>
    <p:extLst>
      <p:ext uri="{BB962C8B-B14F-4D97-AF65-F5344CB8AC3E}">
        <p14:creationId xmlns:p14="http://schemas.microsoft.com/office/powerpoint/2010/main" val="119236364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46075" y="390072"/>
            <a:ext cx="11684000" cy="736599"/>
          </a:xfrm>
          <a:solidFill>
            <a:schemeClr val="accent1">
              <a:lumMod val="75000"/>
            </a:schemeClr>
          </a:solidFill>
        </p:spPr>
        <p:txBody>
          <a:bodyPr/>
          <a:lstStyle/>
          <a:p>
            <a:r>
              <a:rPr lang="en-US" b="1" cap="small" dirty="0" smtClean="0">
                <a:solidFill>
                  <a:schemeClr val="bg1"/>
                </a:solidFill>
                <a:latin typeface="Franklin Gothic Book" panose="020B0503020102020204" pitchFamily="34" charset="0"/>
              </a:rPr>
              <a:t>Erin’s Law</a:t>
            </a:r>
            <a:endParaRPr lang="en-US" b="1" cap="small" dirty="0">
              <a:solidFill>
                <a:schemeClr val="bg1"/>
              </a:solidFill>
              <a:latin typeface="Franklin Gothic Book" panose="020B0503020102020204" pitchFamily="34" charset="0"/>
            </a:endParaRPr>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677525" y="5517356"/>
            <a:ext cx="1352550" cy="1104900"/>
          </a:xfrm>
        </p:spPr>
      </p:pic>
      <p:cxnSp>
        <p:nvCxnSpPr>
          <p:cNvPr id="3" name="Straight Connector 2"/>
          <p:cNvCxnSpPr/>
          <p:nvPr/>
        </p:nvCxnSpPr>
        <p:spPr>
          <a:xfrm>
            <a:off x="355600" y="215900"/>
            <a:ext cx="3365500" cy="0"/>
          </a:xfrm>
          <a:prstGeom prst="line">
            <a:avLst/>
          </a:prstGeom>
          <a:ln w="635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8724900" y="215900"/>
            <a:ext cx="3305175" cy="0"/>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4535487" y="215900"/>
            <a:ext cx="3305175" cy="0"/>
          </a:xfrm>
          <a:prstGeom prst="line">
            <a:avLst/>
          </a:prstGeom>
          <a:ln w="635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pic>
        <p:nvPicPr>
          <p:cNvPr id="11" name="Content Placeholder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5600" y="1530181"/>
            <a:ext cx="3452624" cy="2339690"/>
          </a:xfrm>
          <a:prstGeom prst="rect">
            <a:avLst/>
          </a:prstGeom>
        </p:spPr>
      </p:pic>
      <p:sp>
        <p:nvSpPr>
          <p:cNvPr id="12" name="TextBox 11"/>
          <p:cNvSpPr txBox="1"/>
          <p:nvPr/>
        </p:nvSpPr>
        <p:spPr>
          <a:xfrm>
            <a:off x="355600" y="4273381"/>
            <a:ext cx="4406900" cy="2308324"/>
          </a:xfrm>
          <a:prstGeom prst="rect">
            <a:avLst/>
          </a:prstGeom>
          <a:noFill/>
        </p:spPr>
        <p:txBody>
          <a:bodyPr wrap="square" rtlCol="0">
            <a:spAutoFit/>
          </a:bodyPr>
          <a:lstStyle/>
          <a:p>
            <a:r>
              <a:rPr lang="en-US" sz="2400" dirty="0" smtClean="0"/>
              <a:t>Erin’s Law is named for Erin </a:t>
            </a:r>
            <a:r>
              <a:rPr lang="en-US" sz="2400" dirty="0" err="1" smtClean="0"/>
              <a:t>Merryn</a:t>
            </a:r>
            <a:r>
              <a:rPr lang="en-US" sz="2400" dirty="0" smtClean="0"/>
              <a:t>, an abuse survivor and activist against child sexual abuse who has advocated for similar laws nationwide for over a decade.</a:t>
            </a:r>
            <a:endParaRPr lang="en-US" sz="2400" dirty="0"/>
          </a:p>
        </p:txBody>
      </p:sp>
      <p:sp>
        <p:nvSpPr>
          <p:cNvPr id="13" name="Content Placeholder 4"/>
          <p:cNvSpPr txBox="1">
            <a:spLocks/>
          </p:cNvSpPr>
          <p:nvPr/>
        </p:nvSpPr>
        <p:spPr>
          <a:xfrm>
            <a:off x="5894614" y="1530181"/>
            <a:ext cx="5181600" cy="485429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mtClean="0"/>
              <a:t>In August 2019, New York State became the 37</a:t>
            </a:r>
            <a:r>
              <a:rPr lang="en-US" baseline="30000" smtClean="0"/>
              <a:t>th</a:t>
            </a:r>
            <a:r>
              <a:rPr lang="en-US" smtClean="0"/>
              <a:t> state to sign Erin’s Law into legislation.  New York State’s law (</a:t>
            </a:r>
            <a:r>
              <a:rPr lang="en-US" smtClean="0">
                <a:hlinkClick r:id="rId4"/>
              </a:rPr>
              <a:t>Chapter 187 of the Laws of 2019</a:t>
            </a:r>
            <a:r>
              <a:rPr lang="en-US" smtClean="0"/>
              <a:t>) – known as Erin’s Law – </a:t>
            </a:r>
            <a:r>
              <a:rPr lang="en-US" b="1" smtClean="0"/>
              <a:t>requires </a:t>
            </a:r>
            <a:r>
              <a:rPr lang="en-US" smtClean="0"/>
              <a:t>public schools to teach child sexual abuse and exploitation prevention classes to students in grades K-8</a:t>
            </a:r>
          </a:p>
          <a:p>
            <a:pPr marL="0" indent="0">
              <a:buFont typeface="Arial" panose="020B0604020202020204" pitchFamily="34" charset="0"/>
              <a:buNone/>
            </a:pPr>
            <a:endParaRPr lang="en-US" dirty="0"/>
          </a:p>
        </p:txBody>
      </p:sp>
    </p:spTree>
    <p:extLst>
      <p:ext uri="{BB962C8B-B14F-4D97-AF65-F5344CB8AC3E}">
        <p14:creationId xmlns:p14="http://schemas.microsoft.com/office/powerpoint/2010/main" val="114864035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46075" y="390072"/>
            <a:ext cx="11684000" cy="736599"/>
          </a:xfrm>
          <a:solidFill>
            <a:schemeClr val="accent1">
              <a:lumMod val="75000"/>
            </a:schemeClr>
          </a:solidFill>
        </p:spPr>
        <p:txBody>
          <a:bodyPr/>
          <a:lstStyle/>
          <a:p>
            <a:r>
              <a:rPr lang="en-US" b="1" cap="small" dirty="0" smtClean="0">
                <a:solidFill>
                  <a:schemeClr val="bg1"/>
                </a:solidFill>
                <a:latin typeface="Franklin Gothic Book" panose="020B0503020102020204" pitchFamily="34" charset="0"/>
              </a:rPr>
              <a:t>Erin’s Law</a:t>
            </a:r>
            <a:endParaRPr lang="en-US" b="1" cap="small" dirty="0">
              <a:solidFill>
                <a:schemeClr val="bg1"/>
              </a:solidFill>
              <a:latin typeface="Franklin Gothic Book" panose="020B0503020102020204" pitchFamily="34" charset="0"/>
            </a:endParaRPr>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677525" y="5517356"/>
            <a:ext cx="1352550" cy="1104900"/>
          </a:xfrm>
        </p:spPr>
      </p:pic>
      <p:cxnSp>
        <p:nvCxnSpPr>
          <p:cNvPr id="3" name="Straight Connector 2"/>
          <p:cNvCxnSpPr/>
          <p:nvPr/>
        </p:nvCxnSpPr>
        <p:spPr>
          <a:xfrm>
            <a:off x="355600" y="215900"/>
            <a:ext cx="3365500" cy="0"/>
          </a:xfrm>
          <a:prstGeom prst="line">
            <a:avLst/>
          </a:prstGeom>
          <a:ln w="635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8724900" y="215900"/>
            <a:ext cx="3305175" cy="0"/>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4535487" y="215900"/>
            <a:ext cx="3305175" cy="0"/>
          </a:xfrm>
          <a:prstGeom prst="line">
            <a:avLst/>
          </a:prstGeom>
          <a:ln w="635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346075" y="1596345"/>
            <a:ext cx="11524796" cy="3170099"/>
          </a:xfrm>
          <a:prstGeom prst="rect">
            <a:avLst/>
          </a:prstGeom>
          <a:noFill/>
        </p:spPr>
        <p:txBody>
          <a:bodyPr wrap="square" rtlCol="0">
            <a:spAutoFit/>
          </a:bodyPr>
          <a:lstStyle/>
          <a:p>
            <a:r>
              <a:rPr lang="en-US" sz="4000" dirty="0" smtClean="0"/>
              <a:t>Erin’s Law is intended to help children, teachers, and parents in New York State schools </a:t>
            </a:r>
            <a:r>
              <a:rPr lang="en-US" sz="4000" b="1" dirty="0" smtClean="0"/>
              <a:t>identify sexual abuse</a:t>
            </a:r>
            <a:r>
              <a:rPr lang="en-US" sz="4000" dirty="0" smtClean="0"/>
              <a:t>, and to </a:t>
            </a:r>
            <a:r>
              <a:rPr lang="en-US" sz="4000" b="1" dirty="0" smtClean="0"/>
              <a:t>provide awareness</a:t>
            </a:r>
            <a:r>
              <a:rPr lang="en-US" sz="4000" dirty="0" smtClean="0"/>
              <a:t>, </a:t>
            </a:r>
            <a:r>
              <a:rPr lang="en-US" sz="4000" b="1" dirty="0" smtClean="0"/>
              <a:t>assistance referral</a:t>
            </a:r>
            <a:r>
              <a:rPr lang="en-US" sz="4000" dirty="0" smtClean="0"/>
              <a:t>, or </a:t>
            </a:r>
            <a:r>
              <a:rPr lang="en-US" sz="4000" b="1" dirty="0" smtClean="0"/>
              <a:t>resource information </a:t>
            </a:r>
            <a:r>
              <a:rPr lang="en-US" sz="4000" dirty="0" smtClean="0"/>
              <a:t>for children and families who are victims of sexual abuse.</a:t>
            </a:r>
            <a:endParaRPr lang="en-US" sz="4000" dirty="0"/>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8736" y="5517356"/>
            <a:ext cx="3380013" cy="1126671"/>
          </a:xfrm>
          <a:prstGeom prst="rect">
            <a:avLst/>
          </a:prstGeom>
        </p:spPr>
      </p:pic>
    </p:spTree>
    <p:extLst>
      <p:ext uri="{BB962C8B-B14F-4D97-AF65-F5344CB8AC3E}">
        <p14:creationId xmlns:p14="http://schemas.microsoft.com/office/powerpoint/2010/main" val="386715422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46075" y="390072"/>
            <a:ext cx="11684000" cy="736599"/>
          </a:xfrm>
          <a:solidFill>
            <a:schemeClr val="accent1">
              <a:lumMod val="75000"/>
            </a:schemeClr>
          </a:solidFill>
        </p:spPr>
        <p:txBody>
          <a:bodyPr/>
          <a:lstStyle/>
          <a:p>
            <a:r>
              <a:rPr lang="en-US" b="1" cap="small" dirty="0" smtClean="0">
                <a:solidFill>
                  <a:schemeClr val="bg1"/>
                </a:solidFill>
                <a:latin typeface="Franklin Gothic Book" panose="020B0503020102020204" pitchFamily="34" charset="0"/>
              </a:rPr>
              <a:t>Erin’s Law</a:t>
            </a:r>
            <a:endParaRPr lang="en-US" b="1" cap="small" dirty="0">
              <a:solidFill>
                <a:schemeClr val="bg1"/>
              </a:solidFill>
              <a:latin typeface="Franklin Gothic Book" panose="020B0503020102020204" pitchFamily="34" charset="0"/>
            </a:endParaRPr>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677525" y="5517356"/>
            <a:ext cx="1352550" cy="1104900"/>
          </a:xfrm>
        </p:spPr>
      </p:pic>
      <p:cxnSp>
        <p:nvCxnSpPr>
          <p:cNvPr id="3" name="Straight Connector 2"/>
          <p:cNvCxnSpPr/>
          <p:nvPr/>
        </p:nvCxnSpPr>
        <p:spPr>
          <a:xfrm>
            <a:off x="355600" y="215900"/>
            <a:ext cx="3365500" cy="0"/>
          </a:xfrm>
          <a:prstGeom prst="line">
            <a:avLst/>
          </a:prstGeom>
          <a:ln w="635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8724900" y="215900"/>
            <a:ext cx="3305175" cy="0"/>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4535487" y="215900"/>
            <a:ext cx="3305175" cy="0"/>
          </a:xfrm>
          <a:prstGeom prst="line">
            <a:avLst/>
          </a:prstGeom>
          <a:ln w="635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495300" y="1801019"/>
            <a:ext cx="10858500" cy="3539430"/>
          </a:xfrm>
          <a:prstGeom prst="rect">
            <a:avLst/>
          </a:prstGeom>
          <a:noFill/>
        </p:spPr>
        <p:txBody>
          <a:bodyPr wrap="square" rtlCol="0">
            <a:spAutoFit/>
          </a:bodyPr>
          <a:lstStyle/>
          <a:p>
            <a:r>
              <a:rPr lang="en-US" sz="3200" b="1" dirty="0" smtClean="0"/>
              <a:t>NYSED Guidance Memo- Dated October 2020 - </a:t>
            </a:r>
            <a:r>
              <a:rPr lang="en-US" sz="3200" dirty="0" smtClean="0">
                <a:hlinkClick r:id="rId3"/>
              </a:rPr>
              <a:t>http://www.nysed.gov/common/nysed/files/programs/curriculum-instruction/erins-law-memo-commissioner.pdf</a:t>
            </a:r>
            <a:endParaRPr lang="en-US" sz="3200" dirty="0" smtClean="0"/>
          </a:p>
          <a:p>
            <a:r>
              <a:rPr lang="en-US" sz="3200" b="1" dirty="0" smtClean="0"/>
              <a:t>Erin’s </a:t>
            </a:r>
            <a:r>
              <a:rPr lang="en-US" sz="3200" b="1" dirty="0" smtClean="0"/>
              <a:t>Law FAQ - </a:t>
            </a:r>
            <a:r>
              <a:rPr lang="en-US" sz="3200" dirty="0" smtClean="0">
                <a:hlinkClick r:id="rId3"/>
              </a:rPr>
              <a:t>http://www.nysed.gov/common/nysed/files/programs/curriculum-instruction/erins-law-memo-commissioner.pdf</a:t>
            </a:r>
            <a:endParaRPr lang="en-US" sz="3200" dirty="0" smtClean="0"/>
          </a:p>
          <a:p>
            <a:endParaRPr lang="en-US" sz="3200" dirty="0" smtClean="0"/>
          </a:p>
        </p:txBody>
      </p:sp>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8736" y="5517356"/>
            <a:ext cx="3380013" cy="1126671"/>
          </a:xfrm>
          <a:prstGeom prst="rect">
            <a:avLst/>
          </a:prstGeom>
        </p:spPr>
      </p:pic>
    </p:spTree>
    <p:extLst>
      <p:ext uri="{BB962C8B-B14F-4D97-AF65-F5344CB8AC3E}">
        <p14:creationId xmlns:p14="http://schemas.microsoft.com/office/powerpoint/2010/main" val="9324600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46075" y="390072"/>
            <a:ext cx="11684000" cy="736599"/>
          </a:xfrm>
          <a:solidFill>
            <a:schemeClr val="accent1">
              <a:lumMod val="75000"/>
            </a:schemeClr>
          </a:solidFill>
        </p:spPr>
        <p:txBody>
          <a:bodyPr/>
          <a:lstStyle/>
          <a:p>
            <a:r>
              <a:rPr lang="en-US" b="1" cap="small" dirty="0" smtClean="0">
                <a:solidFill>
                  <a:schemeClr val="bg1"/>
                </a:solidFill>
                <a:latin typeface="Franklin Gothic Book" panose="020B0503020102020204" pitchFamily="34" charset="0"/>
              </a:rPr>
              <a:t>Erin’s Law</a:t>
            </a:r>
            <a:endParaRPr lang="en-US" b="1" cap="small" dirty="0">
              <a:solidFill>
                <a:schemeClr val="bg1"/>
              </a:solidFill>
              <a:latin typeface="Franklin Gothic Book" panose="020B0503020102020204" pitchFamily="34" charset="0"/>
            </a:endParaRPr>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677525" y="5517356"/>
            <a:ext cx="1352550" cy="1104900"/>
          </a:xfrm>
        </p:spPr>
      </p:pic>
      <p:sp>
        <p:nvSpPr>
          <p:cNvPr id="8" name="TextBox 7"/>
          <p:cNvSpPr txBox="1"/>
          <p:nvPr/>
        </p:nvSpPr>
        <p:spPr>
          <a:xfrm>
            <a:off x="495300" y="1801019"/>
            <a:ext cx="10858500" cy="4031873"/>
          </a:xfrm>
          <a:prstGeom prst="rect">
            <a:avLst/>
          </a:prstGeom>
          <a:noFill/>
        </p:spPr>
        <p:txBody>
          <a:bodyPr wrap="square" rtlCol="0">
            <a:spAutoFit/>
          </a:bodyPr>
          <a:lstStyle/>
          <a:p>
            <a:r>
              <a:rPr lang="en-US" sz="3200" dirty="0" smtClean="0"/>
              <a:t>In the Spring and Summer of 2020, The New York State Education Department worked with partners such as the Department of Health, the NYSED Offices of Student Support Services, Office of Children and Family Services, and the New York State Center for School Health to develop a website and resources.</a:t>
            </a:r>
          </a:p>
          <a:p>
            <a:r>
              <a:rPr lang="en-US" sz="3200" dirty="0" smtClean="0">
                <a:hlinkClick r:id="rId3"/>
              </a:rPr>
              <a:t>http://www.nysed.gov/curriculum-instruction/erins-law</a:t>
            </a:r>
            <a:endParaRPr lang="en-US" sz="3200" dirty="0" smtClean="0"/>
          </a:p>
          <a:p>
            <a:endParaRPr lang="en-US" sz="3200" dirty="0" smtClean="0"/>
          </a:p>
        </p:txBody>
      </p:sp>
      <p:cxnSp>
        <p:nvCxnSpPr>
          <p:cNvPr id="3" name="Straight Connector 2"/>
          <p:cNvCxnSpPr/>
          <p:nvPr/>
        </p:nvCxnSpPr>
        <p:spPr>
          <a:xfrm>
            <a:off x="355600" y="215900"/>
            <a:ext cx="3365500" cy="0"/>
          </a:xfrm>
          <a:prstGeom prst="line">
            <a:avLst/>
          </a:prstGeom>
          <a:ln w="635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8724900" y="215900"/>
            <a:ext cx="3305175" cy="0"/>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4535487" y="215900"/>
            <a:ext cx="3305175" cy="0"/>
          </a:xfrm>
          <a:prstGeom prst="line">
            <a:avLst/>
          </a:prstGeom>
          <a:ln w="635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4300" y="5496605"/>
            <a:ext cx="3380013" cy="1126671"/>
          </a:xfrm>
          <a:prstGeom prst="rect">
            <a:avLst/>
          </a:prstGeom>
        </p:spPr>
      </p:pic>
    </p:spTree>
    <p:extLst>
      <p:ext uri="{BB962C8B-B14F-4D97-AF65-F5344CB8AC3E}">
        <p14:creationId xmlns:p14="http://schemas.microsoft.com/office/powerpoint/2010/main" val="310325432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46075" y="390072"/>
            <a:ext cx="11684000" cy="736599"/>
          </a:xfrm>
          <a:solidFill>
            <a:schemeClr val="accent1">
              <a:lumMod val="75000"/>
            </a:schemeClr>
          </a:solidFill>
        </p:spPr>
        <p:txBody>
          <a:bodyPr/>
          <a:lstStyle/>
          <a:p>
            <a:r>
              <a:rPr lang="en-US" b="1" cap="small" dirty="0" smtClean="0">
                <a:solidFill>
                  <a:schemeClr val="bg1"/>
                </a:solidFill>
                <a:latin typeface="Franklin Gothic Book" panose="020B0503020102020204" pitchFamily="34" charset="0"/>
              </a:rPr>
              <a:t>Erin’s Law</a:t>
            </a:r>
            <a:endParaRPr lang="en-US" b="1" cap="small" dirty="0">
              <a:solidFill>
                <a:schemeClr val="bg1"/>
              </a:solidFill>
              <a:latin typeface="Franklin Gothic Book" panose="020B0503020102020204" pitchFamily="34" charset="0"/>
            </a:endParaRPr>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677525" y="5517356"/>
            <a:ext cx="1352550" cy="1104900"/>
          </a:xfrm>
        </p:spPr>
      </p:pic>
      <p:cxnSp>
        <p:nvCxnSpPr>
          <p:cNvPr id="3" name="Straight Connector 2"/>
          <p:cNvCxnSpPr/>
          <p:nvPr/>
        </p:nvCxnSpPr>
        <p:spPr>
          <a:xfrm>
            <a:off x="355600" y="215900"/>
            <a:ext cx="3365500" cy="0"/>
          </a:xfrm>
          <a:prstGeom prst="line">
            <a:avLst/>
          </a:prstGeom>
          <a:ln w="635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8724900" y="215900"/>
            <a:ext cx="3305175" cy="0"/>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4535487" y="215900"/>
            <a:ext cx="3305175" cy="0"/>
          </a:xfrm>
          <a:prstGeom prst="line">
            <a:avLst/>
          </a:prstGeom>
          <a:ln w="635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8736" y="5517356"/>
            <a:ext cx="3380013" cy="1126671"/>
          </a:xfrm>
          <a:prstGeom prst="rect">
            <a:avLst/>
          </a:prstGeom>
        </p:spPr>
      </p:pic>
      <p:sp>
        <p:nvSpPr>
          <p:cNvPr id="4" name="Rounded Rectangle 3"/>
          <p:cNvSpPr/>
          <p:nvPr/>
        </p:nvSpPr>
        <p:spPr>
          <a:xfrm>
            <a:off x="355600" y="1371600"/>
            <a:ext cx="11674475" cy="1338943"/>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latin typeface="Franklin Gothic Book" panose="020B0503020102020204" pitchFamily="34" charset="0"/>
              </a:rPr>
              <a:t>The </a:t>
            </a:r>
            <a:r>
              <a:rPr lang="en-US" b="1" dirty="0" smtClean="0">
                <a:latin typeface="Franklin Gothic Book" panose="020B0503020102020204" pitchFamily="34" charset="0"/>
              </a:rPr>
              <a:t>NYSED encourages </a:t>
            </a:r>
            <a:r>
              <a:rPr lang="en-US" dirty="0" smtClean="0">
                <a:latin typeface="Franklin Gothic Book" panose="020B0503020102020204" pitchFamily="34" charset="0"/>
              </a:rPr>
              <a:t>local school districts to have </a:t>
            </a:r>
            <a:r>
              <a:rPr lang="en-US" b="1" dirty="0" smtClean="0">
                <a:latin typeface="Franklin Gothic Book" panose="020B0503020102020204" pitchFamily="34" charset="0"/>
              </a:rPr>
              <a:t>advisory councils </a:t>
            </a:r>
            <a:r>
              <a:rPr lang="en-US" dirty="0" smtClean="0">
                <a:latin typeface="Franklin Gothic Book" panose="020B0503020102020204" pitchFamily="34" charset="0"/>
              </a:rPr>
              <a:t>that include parents, school psychologists, school counselors, school social workers, school board members, school personnel, students, and community members to give recommendations in the development of the instruction designed to educate students, parents, teachers and other school personnel about the prevention of child abuse and child sexual exploitation</a:t>
            </a:r>
            <a:r>
              <a:rPr lang="en-US" dirty="0" smtClean="0"/>
              <a:t>.</a:t>
            </a:r>
            <a:endParaRPr lang="en-US" dirty="0"/>
          </a:p>
        </p:txBody>
      </p:sp>
      <p:sp>
        <p:nvSpPr>
          <p:cNvPr id="11" name="Rounded Rectangle 10"/>
          <p:cNvSpPr/>
          <p:nvPr/>
        </p:nvSpPr>
        <p:spPr>
          <a:xfrm>
            <a:off x="346075" y="4178413"/>
            <a:ext cx="11674475" cy="1338943"/>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latin typeface="Franklin Gothic Book" panose="020B0503020102020204" pitchFamily="34" charset="0"/>
              </a:rPr>
              <a:t>Although curriculum remains a local decision in New York State, the resources provided on the website can serve as a foundation in curriculum development.</a:t>
            </a:r>
            <a:endParaRPr lang="en-US" dirty="0">
              <a:latin typeface="Franklin Gothic Book" panose="020B0503020102020204" pitchFamily="34" charset="0"/>
            </a:endParaRPr>
          </a:p>
        </p:txBody>
      </p:sp>
      <p:sp>
        <p:nvSpPr>
          <p:cNvPr id="12" name="Rounded Rectangle 11"/>
          <p:cNvSpPr/>
          <p:nvPr/>
        </p:nvSpPr>
        <p:spPr>
          <a:xfrm>
            <a:off x="346074" y="2775006"/>
            <a:ext cx="11674475" cy="1338943"/>
          </a:xfrm>
          <a:prstGeom prst="roundRect">
            <a:avLst/>
          </a:prstGeom>
          <a:solidFill>
            <a:schemeClr val="accent5">
              <a:lumMod val="50000"/>
            </a:schemeClr>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latin typeface="Franklin Gothic Book" panose="020B0503020102020204" pitchFamily="34" charset="0"/>
              </a:rPr>
              <a:t>Local school districts have the flexibility and responsibility to identify appropriate content and resources to implement instruction aligned to the benchmarks that were created.</a:t>
            </a:r>
            <a:endParaRPr lang="en-US" dirty="0">
              <a:latin typeface="Franklin Gothic Book" panose="020B0503020102020204" pitchFamily="34" charset="0"/>
            </a:endParaRPr>
          </a:p>
        </p:txBody>
      </p:sp>
    </p:spTree>
    <p:extLst>
      <p:ext uri="{BB962C8B-B14F-4D97-AF65-F5344CB8AC3E}">
        <p14:creationId xmlns:p14="http://schemas.microsoft.com/office/powerpoint/2010/main" val="19495720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46075" y="390072"/>
            <a:ext cx="11684000" cy="736599"/>
          </a:xfrm>
          <a:solidFill>
            <a:schemeClr val="accent1">
              <a:lumMod val="75000"/>
            </a:schemeClr>
          </a:solidFill>
        </p:spPr>
        <p:txBody>
          <a:bodyPr/>
          <a:lstStyle/>
          <a:p>
            <a:r>
              <a:rPr lang="en-US" b="1" cap="small" dirty="0" smtClean="0">
                <a:solidFill>
                  <a:schemeClr val="bg1"/>
                </a:solidFill>
                <a:latin typeface="Franklin Gothic Book" panose="020B0503020102020204" pitchFamily="34" charset="0"/>
              </a:rPr>
              <a:t>Erin’s Law                Grade Banded K-2 Objectives</a:t>
            </a:r>
            <a:endParaRPr lang="en-US" b="1" cap="small" dirty="0">
              <a:solidFill>
                <a:schemeClr val="bg1"/>
              </a:solidFill>
              <a:latin typeface="Franklin Gothic Book" panose="020B0503020102020204" pitchFamily="34" charset="0"/>
            </a:endParaRPr>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677525" y="5517356"/>
            <a:ext cx="1352550" cy="1104900"/>
          </a:xfrm>
        </p:spPr>
      </p:pic>
      <p:cxnSp>
        <p:nvCxnSpPr>
          <p:cNvPr id="3" name="Straight Connector 2"/>
          <p:cNvCxnSpPr/>
          <p:nvPr/>
        </p:nvCxnSpPr>
        <p:spPr>
          <a:xfrm>
            <a:off x="355600" y="215900"/>
            <a:ext cx="3365500" cy="0"/>
          </a:xfrm>
          <a:prstGeom prst="line">
            <a:avLst/>
          </a:prstGeom>
          <a:ln w="635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8724900" y="215900"/>
            <a:ext cx="3305175" cy="0"/>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4535487" y="215900"/>
            <a:ext cx="3305175" cy="0"/>
          </a:xfrm>
          <a:prstGeom prst="line">
            <a:avLst/>
          </a:prstGeom>
          <a:ln w="635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8736" y="5517356"/>
            <a:ext cx="3380013" cy="1126671"/>
          </a:xfrm>
          <a:prstGeom prst="rect">
            <a:avLst/>
          </a:prstGeom>
        </p:spPr>
      </p:pic>
      <p:sp>
        <p:nvSpPr>
          <p:cNvPr id="4" name="Flowchart: Process 3"/>
          <p:cNvSpPr/>
          <p:nvPr/>
        </p:nvSpPr>
        <p:spPr>
          <a:xfrm>
            <a:off x="355599" y="1492270"/>
            <a:ext cx="1946729" cy="1365229"/>
          </a:xfrm>
          <a:prstGeom prst="flowChartProcess">
            <a:avLst/>
          </a:prstGeom>
          <a:solidFill>
            <a:srgbClr val="C7742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latin typeface="Franklin Gothic Book" panose="020B0503020102020204" pitchFamily="34" charset="0"/>
              </a:rPr>
              <a:t>Students will be able to recognize healthy and unhealthy relationships.</a:t>
            </a:r>
            <a:endParaRPr lang="en-US" sz="1400" dirty="0">
              <a:latin typeface="Franklin Gothic Book" panose="020B0503020102020204" pitchFamily="34" charset="0"/>
            </a:endParaRPr>
          </a:p>
        </p:txBody>
      </p:sp>
      <p:sp>
        <p:nvSpPr>
          <p:cNvPr id="11" name="Flowchart: Process 10"/>
          <p:cNvSpPr/>
          <p:nvPr/>
        </p:nvSpPr>
        <p:spPr>
          <a:xfrm>
            <a:off x="2588758" y="1492269"/>
            <a:ext cx="1946729" cy="1365229"/>
          </a:xfrm>
          <a:prstGeom prst="flowChartProcess">
            <a:avLst/>
          </a:prstGeom>
          <a:solidFill>
            <a:srgbClr val="C7742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latin typeface="Franklin Gothic Book" panose="020B0503020102020204" pitchFamily="34" charset="0"/>
              </a:rPr>
              <a:t>Students will understand that abuse can occur in </a:t>
            </a:r>
            <a:r>
              <a:rPr lang="en-US" sz="1400" b="1" dirty="0" smtClean="0">
                <a:latin typeface="Franklin Gothic Book" panose="020B0503020102020204" pitchFamily="34" charset="0"/>
              </a:rPr>
              <a:t>ANY </a:t>
            </a:r>
            <a:r>
              <a:rPr lang="en-US" sz="1400" dirty="0" smtClean="0">
                <a:latin typeface="Franklin Gothic Book" panose="020B0503020102020204" pitchFamily="34" charset="0"/>
              </a:rPr>
              <a:t>relationship.</a:t>
            </a:r>
            <a:endParaRPr lang="en-US" sz="1400" dirty="0">
              <a:latin typeface="Franklin Gothic Book" panose="020B0503020102020204" pitchFamily="34" charset="0"/>
            </a:endParaRPr>
          </a:p>
        </p:txBody>
      </p:sp>
      <p:sp>
        <p:nvSpPr>
          <p:cNvPr id="12" name="Flowchart: Process 11"/>
          <p:cNvSpPr/>
          <p:nvPr/>
        </p:nvSpPr>
        <p:spPr>
          <a:xfrm>
            <a:off x="4821917" y="1373085"/>
            <a:ext cx="1946729" cy="1603600"/>
          </a:xfrm>
          <a:prstGeom prst="flowChartProcess">
            <a:avLst/>
          </a:prstGeom>
          <a:solidFill>
            <a:srgbClr val="C7742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latin typeface="Franklin Gothic Book" panose="020B0503020102020204" pitchFamily="34" charset="0"/>
              </a:rPr>
              <a:t>Students will understand that their body is theirs and it deserves respect as well as know if some parts of their body are private.</a:t>
            </a:r>
            <a:endParaRPr lang="en-US" sz="1400" dirty="0">
              <a:latin typeface="Franklin Gothic Book" panose="020B0503020102020204" pitchFamily="34" charset="0"/>
            </a:endParaRPr>
          </a:p>
        </p:txBody>
      </p:sp>
      <p:sp>
        <p:nvSpPr>
          <p:cNvPr id="13" name="Flowchart: Process 12"/>
          <p:cNvSpPr/>
          <p:nvPr/>
        </p:nvSpPr>
        <p:spPr>
          <a:xfrm>
            <a:off x="7170056" y="1492268"/>
            <a:ext cx="1946729" cy="1365229"/>
          </a:xfrm>
          <a:prstGeom prst="flowChartProcess">
            <a:avLst/>
          </a:prstGeom>
          <a:solidFill>
            <a:srgbClr val="C7742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latin typeface="Franklin Gothic Book" panose="020B0503020102020204" pitchFamily="34" charset="0"/>
              </a:rPr>
              <a:t>Students will be able to identify and define whether a touch is “comfortable” or “confusing.”</a:t>
            </a:r>
            <a:endParaRPr lang="en-US" sz="1400" dirty="0">
              <a:latin typeface="Franklin Gothic Book" panose="020B0503020102020204" pitchFamily="34" charset="0"/>
            </a:endParaRPr>
          </a:p>
        </p:txBody>
      </p:sp>
      <p:sp>
        <p:nvSpPr>
          <p:cNvPr id="14" name="Flowchart: Process 13"/>
          <p:cNvSpPr/>
          <p:nvPr/>
        </p:nvSpPr>
        <p:spPr>
          <a:xfrm>
            <a:off x="9689645" y="1492268"/>
            <a:ext cx="1946729" cy="1365229"/>
          </a:xfrm>
          <a:prstGeom prst="flowChartProcess">
            <a:avLst/>
          </a:prstGeom>
          <a:solidFill>
            <a:srgbClr val="C7742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latin typeface="Franklin Gothic Book" panose="020B0503020102020204" pitchFamily="34" charset="0"/>
              </a:rPr>
              <a:t>Students will be able to understand how to refuse uncomfortable touches.</a:t>
            </a:r>
            <a:endParaRPr lang="en-US" sz="1400" dirty="0">
              <a:latin typeface="Franklin Gothic Book" panose="020B0503020102020204" pitchFamily="34" charset="0"/>
            </a:endParaRPr>
          </a:p>
        </p:txBody>
      </p:sp>
      <p:sp>
        <p:nvSpPr>
          <p:cNvPr id="15" name="Flowchart: Process 14"/>
          <p:cNvSpPr/>
          <p:nvPr/>
        </p:nvSpPr>
        <p:spPr>
          <a:xfrm>
            <a:off x="361948" y="3223098"/>
            <a:ext cx="1946729" cy="1365229"/>
          </a:xfrm>
          <a:prstGeom prst="flowChartProcess">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latin typeface="Franklin Gothic Book" panose="020B0503020102020204" pitchFamily="34" charset="0"/>
              </a:rPr>
              <a:t>Students will be able to comprehend “NO. Go and Tell.”</a:t>
            </a:r>
            <a:endParaRPr lang="en-US" sz="1400" dirty="0">
              <a:latin typeface="Franklin Gothic Book" panose="020B0503020102020204" pitchFamily="34" charset="0"/>
            </a:endParaRPr>
          </a:p>
        </p:txBody>
      </p:sp>
      <p:sp>
        <p:nvSpPr>
          <p:cNvPr id="16" name="Flowchart: Process 15"/>
          <p:cNvSpPr/>
          <p:nvPr/>
        </p:nvSpPr>
        <p:spPr>
          <a:xfrm>
            <a:off x="2571295" y="3223098"/>
            <a:ext cx="1946729" cy="1365229"/>
          </a:xfrm>
          <a:prstGeom prst="flowChartProcess">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latin typeface="Franklin Gothic Book" panose="020B0503020102020204" pitchFamily="34" charset="0"/>
              </a:rPr>
              <a:t>Students will know what keeps them safe when on the Internet: including not sharing personal information.</a:t>
            </a:r>
            <a:endParaRPr lang="en-US" sz="1400" dirty="0">
              <a:latin typeface="Franklin Gothic Book" panose="020B0503020102020204" pitchFamily="34" charset="0"/>
            </a:endParaRPr>
          </a:p>
        </p:txBody>
      </p:sp>
      <p:sp>
        <p:nvSpPr>
          <p:cNvPr id="17" name="Flowchart: Process 16"/>
          <p:cNvSpPr/>
          <p:nvPr/>
        </p:nvSpPr>
        <p:spPr>
          <a:xfrm>
            <a:off x="4780642" y="3025453"/>
            <a:ext cx="2256972" cy="1690099"/>
          </a:xfrm>
          <a:prstGeom prst="flowChartProcess">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latin typeface="Franklin Gothic Book" panose="020B0503020102020204" pitchFamily="34" charset="0"/>
              </a:rPr>
              <a:t>Students will be able to identify by name two trusted adults who can help with any issues or problems, or, identify a safe adult if lost, hurt, or in need of help. </a:t>
            </a:r>
            <a:endParaRPr lang="en-US" sz="1400" dirty="0">
              <a:latin typeface="Franklin Gothic Book" panose="020B0503020102020204" pitchFamily="34" charset="0"/>
            </a:endParaRPr>
          </a:p>
        </p:txBody>
      </p:sp>
      <p:sp>
        <p:nvSpPr>
          <p:cNvPr id="18" name="Flowchart: Process 17"/>
          <p:cNvSpPr/>
          <p:nvPr/>
        </p:nvSpPr>
        <p:spPr>
          <a:xfrm>
            <a:off x="7170056" y="2984726"/>
            <a:ext cx="2186215" cy="1730826"/>
          </a:xfrm>
          <a:prstGeom prst="flowChartProcess">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latin typeface="Franklin Gothic Book" panose="020B0503020102020204" pitchFamily="34" charset="0"/>
              </a:rPr>
              <a:t>Students will be able to identify the difference between a safe and unsafe secret, when there is an unsafe secret, they must tell a trusted adult</a:t>
            </a:r>
            <a:endParaRPr lang="en-US" sz="1400" dirty="0">
              <a:latin typeface="Franklin Gothic Book" panose="020B0503020102020204" pitchFamily="34" charset="0"/>
            </a:endParaRPr>
          </a:p>
        </p:txBody>
      </p:sp>
      <p:sp>
        <p:nvSpPr>
          <p:cNvPr id="19" name="Flowchart: Process 18"/>
          <p:cNvSpPr/>
          <p:nvPr/>
        </p:nvSpPr>
        <p:spPr>
          <a:xfrm>
            <a:off x="9689644" y="3221394"/>
            <a:ext cx="1946729" cy="1365229"/>
          </a:xfrm>
          <a:prstGeom prst="flowChartProcess">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latin typeface="Franklin Gothic Book" panose="020B0503020102020204" pitchFamily="34" charset="0"/>
              </a:rPr>
              <a:t>Students will be able to identify adults that they can trust and talk to about uncomfortable touch or unsafe secrets.</a:t>
            </a:r>
            <a:endParaRPr lang="en-US" sz="1400" dirty="0">
              <a:latin typeface="Franklin Gothic Book" panose="020B0503020102020204" pitchFamily="34" charset="0"/>
            </a:endParaRPr>
          </a:p>
        </p:txBody>
      </p:sp>
      <p:sp>
        <p:nvSpPr>
          <p:cNvPr id="20" name="Flowchart: Process 19"/>
          <p:cNvSpPr/>
          <p:nvPr/>
        </p:nvSpPr>
        <p:spPr>
          <a:xfrm>
            <a:off x="3224891" y="4834740"/>
            <a:ext cx="1946729" cy="1365229"/>
          </a:xfrm>
          <a:prstGeom prst="flowChartProcess">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latin typeface="Franklin Gothic Book" panose="020B0503020102020204" pitchFamily="34" charset="0"/>
              </a:rPr>
              <a:t>Students will be aware of unknown individuals who claim to know the child or his/her family.</a:t>
            </a:r>
            <a:endParaRPr lang="en-US" sz="1400" dirty="0">
              <a:latin typeface="Franklin Gothic Book" panose="020B0503020102020204" pitchFamily="34" charset="0"/>
            </a:endParaRPr>
          </a:p>
        </p:txBody>
      </p:sp>
      <p:sp>
        <p:nvSpPr>
          <p:cNvPr id="21" name="Flowchart: Process 20"/>
          <p:cNvSpPr/>
          <p:nvPr/>
        </p:nvSpPr>
        <p:spPr>
          <a:xfrm>
            <a:off x="5510891" y="4834740"/>
            <a:ext cx="1946729" cy="1365229"/>
          </a:xfrm>
          <a:prstGeom prst="flowChartProcess">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latin typeface="Franklin Gothic Book" panose="020B0503020102020204" pitchFamily="34" charset="0"/>
              </a:rPr>
              <a:t>Students will be able to understand that abuse, including exploitation and trafficking, is never the student’s fault.</a:t>
            </a:r>
            <a:endParaRPr lang="en-US" sz="1400" dirty="0">
              <a:latin typeface="Franklin Gothic Book" panose="020B0503020102020204" pitchFamily="34" charset="0"/>
            </a:endParaRPr>
          </a:p>
        </p:txBody>
      </p:sp>
    </p:spTree>
    <p:extLst>
      <p:ext uri="{BB962C8B-B14F-4D97-AF65-F5344CB8AC3E}">
        <p14:creationId xmlns:p14="http://schemas.microsoft.com/office/powerpoint/2010/main" val="109865770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46075" y="390072"/>
            <a:ext cx="11684000" cy="736599"/>
          </a:xfrm>
          <a:solidFill>
            <a:schemeClr val="accent1">
              <a:lumMod val="75000"/>
            </a:schemeClr>
          </a:solidFill>
        </p:spPr>
        <p:txBody>
          <a:bodyPr/>
          <a:lstStyle/>
          <a:p>
            <a:r>
              <a:rPr lang="en-US" b="1" cap="small" dirty="0" smtClean="0">
                <a:solidFill>
                  <a:schemeClr val="bg1"/>
                </a:solidFill>
                <a:latin typeface="Franklin Gothic Book" panose="020B0503020102020204" pitchFamily="34" charset="0"/>
              </a:rPr>
              <a:t>Erin’s Law                Grade Banded 3-4 Objectives</a:t>
            </a:r>
            <a:endParaRPr lang="en-US" b="1" cap="small" dirty="0">
              <a:solidFill>
                <a:schemeClr val="bg1"/>
              </a:solidFill>
              <a:latin typeface="Franklin Gothic Book" panose="020B0503020102020204" pitchFamily="34" charset="0"/>
            </a:endParaRPr>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677525" y="5517356"/>
            <a:ext cx="1352550" cy="1104900"/>
          </a:xfrm>
        </p:spPr>
      </p:pic>
      <p:cxnSp>
        <p:nvCxnSpPr>
          <p:cNvPr id="3" name="Straight Connector 2"/>
          <p:cNvCxnSpPr/>
          <p:nvPr/>
        </p:nvCxnSpPr>
        <p:spPr>
          <a:xfrm>
            <a:off x="355600" y="215900"/>
            <a:ext cx="3365500" cy="0"/>
          </a:xfrm>
          <a:prstGeom prst="line">
            <a:avLst/>
          </a:prstGeom>
          <a:ln w="635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8724900" y="215900"/>
            <a:ext cx="3305175" cy="0"/>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4535487" y="215900"/>
            <a:ext cx="3305175" cy="0"/>
          </a:xfrm>
          <a:prstGeom prst="line">
            <a:avLst/>
          </a:prstGeom>
          <a:ln w="635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8736" y="5517356"/>
            <a:ext cx="3380013" cy="1126671"/>
          </a:xfrm>
          <a:prstGeom prst="rect">
            <a:avLst/>
          </a:prstGeom>
        </p:spPr>
      </p:pic>
      <p:sp>
        <p:nvSpPr>
          <p:cNvPr id="4" name="Flowchart: Process 3"/>
          <p:cNvSpPr/>
          <p:nvPr/>
        </p:nvSpPr>
        <p:spPr>
          <a:xfrm>
            <a:off x="355599" y="1492270"/>
            <a:ext cx="1946729" cy="1365229"/>
          </a:xfrm>
          <a:prstGeom prst="flowChartProcess">
            <a:avLst/>
          </a:prstGeom>
          <a:solidFill>
            <a:srgbClr val="C7742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latin typeface="Franklin Gothic Book" panose="020B0503020102020204" pitchFamily="34" charset="0"/>
              </a:rPr>
              <a:t>Students will be able to recognize healthy and unhealthy relationships.</a:t>
            </a:r>
            <a:endParaRPr lang="en-US" sz="1400" dirty="0">
              <a:latin typeface="Franklin Gothic Book" panose="020B0503020102020204" pitchFamily="34" charset="0"/>
            </a:endParaRPr>
          </a:p>
        </p:txBody>
      </p:sp>
      <p:sp>
        <p:nvSpPr>
          <p:cNvPr id="11" name="Flowchart: Process 10"/>
          <p:cNvSpPr/>
          <p:nvPr/>
        </p:nvSpPr>
        <p:spPr>
          <a:xfrm>
            <a:off x="2588758" y="1492269"/>
            <a:ext cx="1946729" cy="1365229"/>
          </a:xfrm>
          <a:prstGeom prst="flowChartProcess">
            <a:avLst/>
          </a:prstGeom>
          <a:solidFill>
            <a:srgbClr val="C7742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latin typeface="Franklin Gothic Book" panose="020B0503020102020204" pitchFamily="34" charset="0"/>
              </a:rPr>
              <a:t>Students will understand that abuse can occur in </a:t>
            </a:r>
            <a:r>
              <a:rPr lang="en-US" sz="1400" b="1" dirty="0" smtClean="0">
                <a:latin typeface="Franklin Gothic Book" panose="020B0503020102020204" pitchFamily="34" charset="0"/>
              </a:rPr>
              <a:t>ANY</a:t>
            </a:r>
            <a:r>
              <a:rPr lang="en-US" sz="1400" dirty="0" smtClean="0">
                <a:latin typeface="Franklin Gothic Book" panose="020B0503020102020204" pitchFamily="34" charset="0"/>
              </a:rPr>
              <a:t> relationship.</a:t>
            </a:r>
            <a:endParaRPr lang="en-US" sz="1400" dirty="0">
              <a:latin typeface="Franklin Gothic Book" panose="020B0503020102020204" pitchFamily="34" charset="0"/>
            </a:endParaRPr>
          </a:p>
        </p:txBody>
      </p:sp>
      <p:sp>
        <p:nvSpPr>
          <p:cNvPr id="12" name="Flowchart: Process 11"/>
          <p:cNvSpPr/>
          <p:nvPr/>
        </p:nvSpPr>
        <p:spPr>
          <a:xfrm>
            <a:off x="4821917" y="1492269"/>
            <a:ext cx="1946729" cy="1365229"/>
          </a:xfrm>
          <a:prstGeom prst="flowChartProcess">
            <a:avLst/>
          </a:prstGeom>
          <a:solidFill>
            <a:srgbClr val="C7742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latin typeface="Franklin Gothic Book" panose="020B0503020102020204" pitchFamily="34" charset="0"/>
              </a:rPr>
              <a:t>Students will be able to identify the bathing suit zone.</a:t>
            </a:r>
            <a:endParaRPr lang="en-US" sz="1400" dirty="0">
              <a:latin typeface="Franklin Gothic Book" panose="020B0503020102020204" pitchFamily="34" charset="0"/>
            </a:endParaRPr>
          </a:p>
        </p:txBody>
      </p:sp>
      <p:sp>
        <p:nvSpPr>
          <p:cNvPr id="13" name="Flowchart: Process 12"/>
          <p:cNvSpPr/>
          <p:nvPr/>
        </p:nvSpPr>
        <p:spPr>
          <a:xfrm>
            <a:off x="7170056" y="1492268"/>
            <a:ext cx="1946729" cy="1365229"/>
          </a:xfrm>
          <a:prstGeom prst="flowChartProcess">
            <a:avLst/>
          </a:prstGeom>
          <a:solidFill>
            <a:srgbClr val="C7742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latin typeface="Franklin Gothic Book" panose="020B0503020102020204" pitchFamily="34" charset="0"/>
              </a:rPr>
              <a:t>Students will have a deeper understanding of “comfortable”, “uncomfortable” or “confusing” touch.</a:t>
            </a:r>
            <a:endParaRPr lang="en-US" sz="1400" dirty="0">
              <a:latin typeface="Franklin Gothic Book" panose="020B0503020102020204" pitchFamily="34" charset="0"/>
            </a:endParaRPr>
          </a:p>
        </p:txBody>
      </p:sp>
      <p:sp>
        <p:nvSpPr>
          <p:cNvPr id="14" name="Flowchart: Process 13"/>
          <p:cNvSpPr/>
          <p:nvPr/>
        </p:nvSpPr>
        <p:spPr>
          <a:xfrm>
            <a:off x="9689645" y="1492268"/>
            <a:ext cx="1946729" cy="1365229"/>
          </a:xfrm>
          <a:prstGeom prst="flowChartProcess">
            <a:avLst/>
          </a:prstGeom>
          <a:solidFill>
            <a:srgbClr val="C7742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latin typeface="Franklin Gothic Book" panose="020B0503020102020204" pitchFamily="34" charset="0"/>
              </a:rPr>
              <a:t>Students will be able to use “NO. Go and Tell” to seek help from a trusted adult.</a:t>
            </a:r>
            <a:endParaRPr lang="en-US" sz="1400" dirty="0">
              <a:latin typeface="Franklin Gothic Book" panose="020B0503020102020204" pitchFamily="34" charset="0"/>
            </a:endParaRPr>
          </a:p>
        </p:txBody>
      </p:sp>
      <p:sp>
        <p:nvSpPr>
          <p:cNvPr id="15" name="Flowchart: Process 14"/>
          <p:cNvSpPr/>
          <p:nvPr/>
        </p:nvSpPr>
        <p:spPr>
          <a:xfrm>
            <a:off x="361948" y="3223098"/>
            <a:ext cx="1946729" cy="1365229"/>
          </a:xfrm>
          <a:prstGeom prst="flowChartProcess">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latin typeface="Franklin Gothic Book" panose="020B0503020102020204" pitchFamily="34" charset="0"/>
              </a:rPr>
              <a:t>Students will know what keeps them safe when on the Internet; including not sharing personal information.</a:t>
            </a:r>
            <a:endParaRPr lang="en-US" sz="1400" dirty="0">
              <a:latin typeface="Franklin Gothic Book" panose="020B0503020102020204" pitchFamily="34" charset="0"/>
            </a:endParaRPr>
          </a:p>
        </p:txBody>
      </p:sp>
      <p:sp>
        <p:nvSpPr>
          <p:cNvPr id="16" name="Flowchart: Process 15"/>
          <p:cNvSpPr/>
          <p:nvPr/>
        </p:nvSpPr>
        <p:spPr>
          <a:xfrm>
            <a:off x="2432957" y="3103912"/>
            <a:ext cx="2102530" cy="1502674"/>
          </a:xfrm>
          <a:prstGeom prst="flowChartProcess">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latin typeface="Franklin Gothic Book" panose="020B0503020102020204" pitchFamily="34" charset="0"/>
              </a:rPr>
              <a:t>Students will be able to recognize that their body belongs to them and they have the right to say when and how someone else can touch it.</a:t>
            </a:r>
            <a:endParaRPr lang="en-US" sz="1400" dirty="0">
              <a:latin typeface="Franklin Gothic Book" panose="020B0503020102020204" pitchFamily="34" charset="0"/>
            </a:endParaRPr>
          </a:p>
        </p:txBody>
      </p:sp>
      <p:sp>
        <p:nvSpPr>
          <p:cNvPr id="17" name="Flowchart: Process 16"/>
          <p:cNvSpPr/>
          <p:nvPr/>
        </p:nvSpPr>
        <p:spPr>
          <a:xfrm>
            <a:off x="4780642" y="3223098"/>
            <a:ext cx="1946729" cy="1365229"/>
          </a:xfrm>
          <a:prstGeom prst="flowChartProcess">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latin typeface="Franklin Gothic Book" panose="020B0503020102020204" pitchFamily="34" charset="0"/>
              </a:rPr>
              <a:t>Students will be able to set personal boundaries and respect the personal boundaries of others.</a:t>
            </a:r>
            <a:endParaRPr lang="en-US" sz="1400" dirty="0">
              <a:latin typeface="Franklin Gothic Book" panose="020B0503020102020204" pitchFamily="34" charset="0"/>
            </a:endParaRPr>
          </a:p>
        </p:txBody>
      </p:sp>
      <p:sp>
        <p:nvSpPr>
          <p:cNvPr id="18" name="Flowchart: Process 17"/>
          <p:cNvSpPr/>
          <p:nvPr/>
        </p:nvSpPr>
        <p:spPr>
          <a:xfrm>
            <a:off x="7170056" y="3103910"/>
            <a:ext cx="2186215" cy="1484417"/>
          </a:xfrm>
          <a:prstGeom prst="flowChartProcess">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latin typeface="Franklin Gothic Book" panose="020B0503020102020204" pitchFamily="34" charset="0"/>
              </a:rPr>
              <a:t>Students will be able to identify and seek help if unhealthy and unsafe behaviors and situations occur, including bullying and abuse</a:t>
            </a:r>
            <a:endParaRPr lang="en-US" sz="1400" dirty="0">
              <a:latin typeface="Franklin Gothic Book" panose="020B0503020102020204" pitchFamily="34" charset="0"/>
            </a:endParaRPr>
          </a:p>
        </p:txBody>
      </p:sp>
      <p:sp>
        <p:nvSpPr>
          <p:cNvPr id="19" name="Flowchart: Process 18"/>
          <p:cNvSpPr/>
          <p:nvPr/>
        </p:nvSpPr>
        <p:spPr>
          <a:xfrm>
            <a:off x="9689644" y="3221394"/>
            <a:ext cx="1946729" cy="1365229"/>
          </a:xfrm>
          <a:prstGeom prst="flowChartProcess">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latin typeface="Franklin Gothic Book" panose="020B0503020102020204" pitchFamily="34" charset="0"/>
              </a:rPr>
              <a:t>Students will be able to quit or refuse to play games involving inappropriate touching.</a:t>
            </a:r>
            <a:endParaRPr lang="en-US" sz="1400" dirty="0">
              <a:latin typeface="Franklin Gothic Book" panose="020B0503020102020204" pitchFamily="34" charset="0"/>
            </a:endParaRPr>
          </a:p>
        </p:txBody>
      </p:sp>
      <p:sp>
        <p:nvSpPr>
          <p:cNvPr id="20" name="Flowchart: Process 19"/>
          <p:cNvSpPr/>
          <p:nvPr/>
        </p:nvSpPr>
        <p:spPr>
          <a:xfrm>
            <a:off x="4780642" y="4953925"/>
            <a:ext cx="1946729" cy="1365229"/>
          </a:xfrm>
          <a:prstGeom prst="flowChartProcess">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latin typeface="Franklin Gothic Book" panose="020B0503020102020204" pitchFamily="34" charset="0"/>
              </a:rPr>
              <a:t>Students will be able to understand that abuse, including exploitation and trafficking, is never the student’s fault</a:t>
            </a:r>
            <a:endParaRPr lang="en-US" sz="1400" dirty="0">
              <a:latin typeface="Franklin Gothic Book" panose="020B0503020102020204" pitchFamily="34" charset="0"/>
            </a:endParaRPr>
          </a:p>
        </p:txBody>
      </p:sp>
    </p:spTree>
    <p:extLst>
      <p:ext uri="{BB962C8B-B14F-4D97-AF65-F5344CB8AC3E}">
        <p14:creationId xmlns:p14="http://schemas.microsoft.com/office/powerpoint/2010/main" val="371014662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46075" y="390072"/>
            <a:ext cx="11684000" cy="736599"/>
          </a:xfrm>
          <a:solidFill>
            <a:schemeClr val="accent1">
              <a:lumMod val="75000"/>
            </a:schemeClr>
          </a:solidFill>
        </p:spPr>
        <p:txBody>
          <a:bodyPr/>
          <a:lstStyle/>
          <a:p>
            <a:r>
              <a:rPr lang="en-US" b="1" cap="small" dirty="0" smtClean="0">
                <a:solidFill>
                  <a:schemeClr val="bg1"/>
                </a:solidFill>
                <a:latin typeface="Franklin Gothic Book" panose="020B0503020102020204" pitchFamily="34" charset="0"/>
              </a:rPr>
              <a:t>Erin’s Law                Grade Banded 5-6 Objectives</a:t>
            </a:r>
            <a:endParaRPr lang="en-US" b="1" cap="small" dirty="0">
              <a:solidFill>
                <a:schemeClr val="bg1"/>
              </a:solidFill>
              <a:latin typeface="Franklin Gothic Book" panose="020B0503020102020204" pitchFamily="34" charset="0"/>
            </a:endParaRPr>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677525" y="5517356"/>
            <a:ext cx="1352550" cy="1104900"/>
          </a:xfrm>
        </p:spPr>
      </p:pic>
      <p:cxnSp>
        <p:nvCxnSpPr>
          <p:cNvPr id="3" name="Straight Connector 2"/>
          <p:cNvCxnSpPr/>
          <p:nvPr/>
        </p:nvCxnSpPr>
        <p:spPr>
          <a:xfrm>
            <a:off x="355600" y="215900"/>
            <a:ext cx="3365500" cy="0"/>
          </a:xfrm>
          <a:prstGeom prst="line">
            <a:avLst/>
          </a:prstGeom>
          <a:ln w="635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8724900" y="215900"/>
            <a:ext cx="3305175" cy="0"/>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4535487" y="215900"/>
            <a:ext cx="3305175" cy="0"/>
          </a:xfrm>
          <a:prstGeom prst="line">
            <a:avLst/>
          </a:prstGeom>
          <a:ln w="635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8736" y="5517356"/>
            <a:ext cx="3380013" cy="1126671"/>
          </a:xfrm>
          <a:prstGeom prst="rect">
            <a:avLst/>
          </a:prstGeom>
        </p:spPr>
      </p:pic>
      <p:sp>
        <p:nvSpPr>
          <p:cNvPr id="4" name="Flowchart: Process 3"/>
          <p:cNvSpPr/>
          <p:nvPr/>
        </p:nvSpPr>
        <p:spPr>
          <a:xfrm>
            <a:off x="355599" y="1492270"/>
            <a:ext cx="1946729" cy="1365229"/>
          </a:xfrm>
          <a:prstGeom prst="flowChartProcess">
            <a:avLst/>
          </a:prstGeom>
          <a:solidFill>
            <a:srgbClr val="C7742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latin typeface="Franklin Gothic Book" panose="020B0503020102020204" pitchFamily="34" charset="0"/>
              </a:rPr>
              <a:t>Students will be able to recognize healthy and unhealthy relationships.</a:t>
            </a:r>
            <a:endParaRPr lang="en-US" sz="1400" dirty="0">
              <a:latin typeface="Franklin Gothic Book" panose="020B0503020102020204" pitchFamily="34" charset="0"/>
            </a:endParaRPr>
          </a:p>
        </p:txBody>
      </p:sp>
      <p:sp>
        <p:nvSpPr>
          <p:cNvPr id="11" name="Flowchart: Process 10"/>
          <p:cNvSpPr/>
          <p:nvPr/>
        </p:nvSpPr>
        <p:spPr>
          <a:xfrm>
            <a:off x="2588758" y="1492269"/>
            <a:ext cx="1946729" cy="1365229"/>
          </a:xfrm>
          <a:prstGeom prst="flowChartProcess">
            <a:avLst/>
          </a:prstGeom>
          <a:solidFill>
            <a:srgbClr val="C7742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latin typeface="Franklin Gothic Book" panose="020B0503020102020204" pitchFamily="34" charset="0"/>
              </a:rPr>
              <a:t>Students will understand that abuse can happen in </a:t>
            </a:r>
            <a:r>
              <a:rPr lang="en-US" sz="1400" b="1" dirty="0" smtClean="0">
                <a:latin typeface="Franklin Gothic Book" panose="020B0503020102020204" pitchFamily="34" charset="0"/>
              </a:rPr>
              <a:t>ANY </a:t>
            </a:r>
            <a:r>
              <a:rPr lang="en-US" sz="1400" dirty="0" smtClean="0">
                <a:latin typeface="Franklin Gothic Book" panose="020B0503020102020204" pitchFamily="34" charset="0"/>
              </a:rPr>
              <a:t>relationship.</a:t>
            </a:r>
            <a:endParaRPr lang="en-US" sz="1400" dirty="0">
              <a:latin typeface="Franklin Gothic Book" panose="020B0503020102020204" pitchFamily="34" charset="0"/>
            </a:endParaRPr>
          </a:p>
        </p:txBody>
      </p:sp>
      <p:sp>
        <p:nvSpPr>
          <p:cNvPr id="12" name="Flowchart: Process 11"/>
          <p:cNvSpPr/>
          <p:nvPr/>
        </p:nvSpPr>
        <p:spPr>
          <a:xfrm>
            <a:off x="4821917" y="1492269"/>
            <a:ext cx="1946729" cy="1365229"/>
          </a:xfrm>
          <a:prstGeom prst="flowChartProcess">
            <a:avLst/>
          </a:prstGeom>
          <a:solidFill>
            <a:srgbClr val="C7742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latin typeface="Franklin Gothic Book" panose="020B0503020102020204" pitchFamily="34" charset="0"/>
              </a:rPr>
              <a:t>Students will be able to describe and understand healthy and safe personal choices.</a:t>
            </a:r>
            <a:endParaRPr lang="en-US" sz="1400" dirty="0">
              <a:latin typeface="Franklin Gothic Book" panose="020B0503020102020204" pitchFamily="34" charset="0"/>
            </a:endParaRPr>
          </a:p>
        </p:txBody>
      </p:sp>
      <p:sp>
        <p:nvSpPr>
          <p:cNvPr id="13" name="Flowchart: Process 12"/>
          <p:cNvSpPr/>
          <p:nvPr/>
        </p:nvSpPr>
        <p:spPr>
          <a:xfrm>
            <a:off x="7170056" y="1300842"/>
            <a:ext cx="2137230" cy="1556655"/>
          </a:xfrm>
          <a:prstGeom prst="flowChartProcess">
            <a:avLst/>
          </a:prstGeom>
          <a:solidFill>
            <a:srgbClr val="C7742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latin typeface="Franklin Gothic Book" panose="020B0503020102020204" pitchFamily="34" charset="0"/>
              </a:rPr>
              <a:t>Students will be able to identify and seek help if unhealthy and unsafe behaviors and situations occur, including bullying and abuse.</a:t>
            </a:r>
            <a:endParaRPr lang="en-US" sz="1400" dirty="0">
              <a:latin typeface="Franklin Gothic Book" panose="020B0503020102020204" pitchFamily="34" charset="0"/>
            </a:endParaRPr>
          </a:p>
        </p:txBody>
      </p:sp>
      <p:sp>
        <p:nvSpPr>
          <p:cNvPr id="14" name="Flowchart: Process 13"/>
          <p:cNvSpPr/>
          <p:nvPr/>
        </p:nvSpPr>
        <p:spPr>
          <a:xfrm>
            <a:off x="9689645" y="1300842"/>
            <a:ext cx="1946729" cy="1556655"/>
          </a:xfrm>
          <a:prstGeom prst="flowChartProcess">
            <a:avLst/>
          </a:prstGeom>
          <a:solidFill>
            <a:srgbClr val="C7742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latin typeface="Franklin Gothic Book" panose="020B0503020102020204" pitchFamily="34" charset="0"/>
              </a:rPr>
              <a:t>Students will be able to identify safe adults that they can report to when confronted with potentially unhealthy or unsafe situations.</a:t>
            </a:r>
            <a:endParaRPr lang="en-US" sz="1400" dirty="0">
              <a:latin typeface="Franklin Gothic Book" panose="020B0503020102020204" pitchFamily="34" charset="0"/>
            </a:endParaRPr>
          </a:p>
        </p:txBody>
      </p:sp>
      <p:sp>
        <p:nvSpPr>
          <p:cNvPr id="15" name="Flowchart: Process 14"/>
          <p:cNvSpPr/>
          <p:nvPr/>
        </p:nvSpPr>
        <p:spPr>
          <a:xfrm>
            <a:off x="361948" y="3223098"/>
            <a:ext cx="1946729" cy="1365229"/>
          </a:xfrm>
          <a:prstGeom prst="flowChartProcess">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latin typeface="Franklin Gothic Book" panose="020B0503020102020204" pitchFamily="34" charset="0"/>
              </a:rPr>
              <a:t>Students will be able to use “NO. Go and Tell” to seek help from a trusted adult.</a:t>
            </a:r>
            <a:endParaRPr lang="en-US" sz="1400" dirty="0">
              <a:latin typeface="Franklin Gothic Book" panose="020B0503020102020204" pitchFamily="34" charset="0"/>
            </a:endParaRPr>
          </a:p>
        </p:txBody>
      </p:sp>
      <p:sp>
        <p:nvSpPr>
          <p:cNvPr id="16" name="Flowchart: Process 15"/>
          <p:cNvSpPr/>
          <p:nvPr/>
        </p:nvSpPr>
        <p:spPr>
          <a:xfrm>
            <a:off x="2571295" y="3223098"/>
            <a:ext cx="1946729" cy="1365229"/>
          </a:xfrm>
          <a:prstGeom prst="flowChartProcess">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latin typeface="Franklin Gothic Book" panose="020B0503020102020204" pitchFamily="34" charset="0"/>
              </a:rPr>
              <a:t>Students will know what keeps them safe when on the Internet; including not sharing personal information.</a:t>
            </a:r>
            <a:endParaRPr lang="en-US" sz="1400" dirty="0">
              <a:latin typeface="Franklin Gothic Book" panose="020B0503020102020204" pitchFamily="34" charset="0"/>
            </a:endParaRPr>
          </a:p>
        </p:txBody>
      </p:sp>
      <p:sp>
        <p:nvSpPr>
          <p:cNvPr id="17" name="Flowchart: Process 16"/>
          <p:cNvSpPr/>
          <p:nvPr/>
        </p:nvSpPr>
        <p:spPr>
          <a:xfrm>
            <a:off x="4780642" y="3223098"/>
            <a:ext cx="2110015" cy="1365229"/>
          </a:xfrm>
          <a:prstGeom prst="flowChartProcess">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latin typeface="Franklin Gothic Book" panose="020B0503020102020204" pitchFamily="34" charset="0"/>
              </a:rPr>
              <a:t>Students will be able to refuse to go alone to meet online acquaintances/strangers</a:t>
            </a:r>
            <a:endParaRPr lang="en-US" sz="1400" dirty="0">
              <a:latin typeface="Franklin Gothic Book" panose="020B0503020102020204" pitchFamily="34" charset="0"/>
            </a:endParaRPr>
          </a:p>
        </p:txBody>
      </p:sp>
      <p:sp>
        <p:nvSpPr>
          <p:cNvPr id="18" name="Flowchart: Process 17"/>
          <p:cNvSpPr/>
          <p:nvPr/>
        </p:nvSpPr>
        <p:spPr>
          <a:xfrm>
            <a:off x="7170056" y="3223098"/>
            <a:ext cx="1946729" cy="1365229"/>
          </a:xfrm>
          <a:prstGeom prst="flowChartProcess">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latin typeface="Franklin Gothic Book" panose="020B0503020102020204" pitchFamily="34" charset="0"/>
              </a:rPr>
              <a:t>Students will understand the basic concept of manipulations and lures.</a:t>
            </a:r>
            <a:endParaRPr lang="en-US" sz="1400" dirty="0">
              <a:latin typeface="Franklin Gothic Book" panose="020B0503020102020204" pitchFamily="34" charset="0"/>
            </a:endParaRPr>
          </a:p>
        </p:txBody>
      </p:sp>
      <p:sp>
        <p:nvSpPr>
          <p:cNvPr id="19" name="Flowchart: Process 18"/>
          <p:cNvSpPr/>
          <p:nvPr/>
        </p:nvSpPr>
        <p:spPr>
          <a:xfrm>
            <a:off x="9689644" y="3221394"/>
            <a:ext cx="1946729" cy="1365229"/>
          </a:xfrm>
          <a:prstGeom prst="flowChartProcess">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latin typeface="Franklin Gothic Book" panose="020B0503020102020204" pitchFamily="34" charset="0"/>
              </a:rPr>
              <a:t>Students will be able to identify different ways that perpetrators might use “lures”.</a:t>
            </a:r>
            <a:endParaRPr lang="en-US" sz="1400" dirty="0">
              <a:latin typeface="Franklin Gothic Book" panose="020B0503020102020204" pitchFamily="34" charset="0"/>
            </a:endParaRPr>
          </a:p>
        </p:txBody>
      </p:sp>
      <p:sp>
        <p:nvSpPr>
          <p:cNvPr id="20" name="Flowchart: Process 19"/>
          <p:cNvSpPr/>
          <p:nvPr/>
        </p:nvSpPr>
        <p:spPr>
          <a:xfrm>
            <a:off x="4780641" y="4834741"/>
            <a:ext cx="1946729" cy="1365229"/>
          </a:xfrm>
          <a:prstGeom prst="flowChartProcess">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latin typeface="Franklin Gothic Book" panose="020B0503020102020204" pitchFamily="34" charset="0"/>
              </a:rPr>
              <a:t>Students will be able to understand that abuse, including exploitation and trafficking, is never the student’s fault.</a:t>
            </a:r>
            <a:endParaRPr lang="en-US" sz="1400" dirty="0">
              <a:latin typeface="Franklin Gothic Book" panose="020B0503020102020204" pitchFamily="34" charset="0"/>
            </a:endParaRPr>
          </a:p>
        </p:txBody>
      </p:sp>
    </p:spTree>
    <p:extLst>
      <p:ext uri="{BB962C8B-B14F-4D97-AF65-F5344CB8AC3E}">
        <p14:creationId xmlns:p14="http://schemas.microsoft.com/office/powerpoint/2010/main" val="177585405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46075" y="390072"/>
            <a:ext cx="11684000" cy="736599"/>
          </a:xfrm>
          <a:solidFill>
            <a:schemeClr val="accent1">
              <a:lumMod val="75000"/>
            </a:schemeClr>
          </a:solidFill>
        </p:spPr>
        <p:txBody>
          <a:bodyPr/>
          <a:lstStyle/>
          <a:p>
            <a:r>
              <a:rPr lang="en-US" b="1" cap="small" dirty="0" smtClean="0">
                <a:solidFill>
                  <a:schemeClr val="bg1"/>
                </a:solidFill>
                <a:latin typeface="Franklin Gothic Book" panose="020B0503020102020204" pitchFamily="34" charset="0"/>
              </a:rPr>
              <a:t>Erin’s Law                Grade Banded 7-8 Objectives</a:t>
            </a:r>
            <a:endParaRPr lang="en-US" b="1" cap="small" dirty="0">
              <a:solidFill>
                <a:schemeClr val="bg1"/>
              </a:solidFill>
              <a:latin typeface="Franklin Gothic Book" panose="020B0503020102020204" pitchFamily="34" charset="0"/>
            </a:endParaRPr>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677525" y="5517356"/>
            <a:ext cx="1352550" cy="1104900"/>
          </a:xfrm>
        </p:spPr>
      </p:pic>
      <p:cxnSp>
        <p:nvCxnSpPr>
          <p:cNvPr id="3" name="Straight Connector 2"/>
          <p:cNvCxnSpPr/>
          <p:nvPr/>
        </p:nvCxnSpPr>
        <p:spPr>
          <a:xfrm>
            <a:off x="355600" y="215900"/>
            <a:ext cx="3365500" cy="0"/>
          </a:xfrm>
          <a:prstGeom prst="line">
            <a:avLst/>
          </a:prstGeom>
          <a:ln w="635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8724900" y="215900"/>
            <a:ext cx="3305175" cy="0"/>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4535487" y="215900"/>
            <a:ext cx="3305175" cy="0"/>
          </a:xfrm>
          <a:prstGeom prst="line">
            <a:avLst/>
          </a:prstGeom>
          <a:ln w="635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8736" y="5517356"/>
            <a:ext cx="3380013" cy="1126671"/>
          </a:xfrm>
          <a:prstGeom prst="rect">
            <a:avLst/>
          </a:prstGeom>
        </p:spPr>
      </p:pic>
      <p:sp>
        <p:nvSpPr>
          <p:cNvPr id="4" name="Flowchart: Process 3"/>
          <p:cNvSpPr/>
          <p:nvPr/>
        </p:nvSpPr>
        <p:spPr>
          <a:xfrm>
            <a:off x="355599" y="1413812"/>
            <a:ext cx="1946729" cy="1365229"/>
          </a:xfrm>
          <a:prstGeom prst="flowChartProcess">
            <a:avLst/>
          </a:prstGeom>
          <a:solidFill>
            <a:srgbClr val="C7742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latin typeface="Franklin Gothic Book" panose="020B0503020102020204" pitchFamily="34" charset="0"/>
              </a:rPr>
              <a:t>Students will be able to recognize healthy and unhealthy relationships, including romantic relationships.</a:t>
            </a:r>
            <a:endParaRPr lang="en-US" sz="1400" dirty="0">
              <a:latin typeface="Franklin Gothic Book" panose="020B0503020102020204" pitchFamily="34" charset="0"/>
            </a:endParaRPr>
          </a:p>
        </p:txBody>
      </p:sp>
      <p:sp>
        <p:nvSpPr>
          <p:cNvPr id="11" name="Flowchart: Process 10"/>
          <p:cNvSpPr/>
          <p:nvPr/>
        </p:nvSpPr>
        <p:spPr>
          <a:xfrm>
            <a:off x="2571294" y="1279370"/>
            <a:ext cx="1946729" cy="1634110"/>
          </a:xfrm>
          <a:prstGeom prst="flowChartProcess">
            <a:avLst/>
          </a:prstGeom>
          <a:solidFill>
            <a:srgbClr val="C7742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latin typeface="Franklin Gothic Book" panose="020B0503020102020204" pitchFamily="34" charset="0"/>
              </a:rPr>
              <a:t>Students will understand how to set personal boundaries and limits on relationships and honor the boundaries of others.</a:t>
            </a:r>
            <a:endParaRPr lang="en-US" sz="1400" dirty="0">
              <a:latin typeface="Franklin Gothic Book" panose="020B0503020102020204" pitchFamily="34" charset="0"/>
            </a:endParaRPr>
          </a:p>
        </p:txBody>
      </p:sp>
      <p:sp>
        <p:nvSpPr>
          <p:cNvPr id="12" name="Flowchart: Process 11"/>
          <p:cNvSpPr/>
          <p:nvPr/>
        </p:nvSpPr>
        <p:spPr>
          <a:xfrm>
            <a:off x="4821917" y="1279370"/>
            <a:ext cx="1946729" cy="1634109"/>
          </a:xfrm>
          <a:prstGeom prst="flowChartProcess">
            <a:avLst/>
          </a:prstGeom>
          <a:solidFill>
            <a:srgbClr val="C7742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latin typeface="Franklin Gothic Book" panose="020B0503020102020204" pitchFamily="34" charset="0"/>
              </a:rPr>
              <a:t>Students will understand that abuse can occur in </a:t>
            </a:r>
            <a:r>
              <a:rPr lang="en-US" sz="1400" b="1" dirty="0" smtClean="0">
                <a:latin typeface="Franklin Gothic Book" panose="020B0503020102020204" pitchFamily="34" charset="0"/>
              </a:rPr>
              <a:t>ANY</a:t>
            </a:r>
            <a:r>
              <a:rPr lang="en-US" sz="1400" dirty="0" smtClean="0">
                <a:latin typeface="Franklin Gothic Book" panose="020B0503020102020204" pitchFamily="34" charset="0"/>
              </a:rPr>
              <a:t> relationship and understand the various types of manipulations and lures.</a:t>
            </a:r>
            <a:endParaRPr lang="en-US" sz="1400" dirty="0">
              <a:latin typeface="Franklin Gothic Book" panose="020B0503020102020204" pitchFamily="34" charset="0"/>
            </a:endParaRPr>
          </a:p>
        </p:txBody>
      </p:sp>
      <p:sp>
        <p:nvSpPr>
          <p:cNvPr id="13" name="Flowchart: Process 12"/>
          <p:cNvSpPr/>
          <p:nvPr/>
        </p:nvSpPr>
        <p:spPr>
          <a:xfrm>
            <a:off x="7170056" y="1492268"/>
            <a:ext cx="1946729" cy="1365229"/>
          </a:xfrm>
          <a:prstGeom prst="flowChartProcess">
            <a:avLst/>
          </a:prstGeom>
          <a:solidFill>
            <a:srgbClr val="C7742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latin typeface="Franklin Gothic Book" panose="020B0503020102020204" pitchFamily="34" charset="0"/>
              </a:rPr>
              <a:t>Students will understand they can stand up for themselves and say “no” without feeling guilty.</a:t>
            </a:r>
            <a:endParaRPr lang="en-US" sz="1400" dirty="0">
              <a:latin typeface="Franklin Gothic Book" panose="020B0503020102020204" pitchFamily="34" charset="0"/>
            </a:endParaRPr>
          </a:p>
        </p:txBody>
      </p:sp>
      <p:sp>
        <p:nvSpPr>
          <p:cNvPr id="14" name="Flowchart: Process 13"/>
          <p:cNvSpPr/>
          <p:nvPr/>
        </p:nvSpPr>
        <p:spPr>
          <a:xfrm>
            <a:off x="9689645" y="1492268"/>
            <a:ext cx="1946729" cy="1365229"/>
          </a:xfrm>
          <a:prstGeom prst="flowChartProcess">
            <a:avLst/>
          </a:prstGeom>
          <a:solidFill>
            <a:srgbClr val="C7742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latin typeface="Franklin Gothic Book" panose="020B0503020102020204" pitchFamily="34" charset="0"/>
              </a:rPr>
              <a:t>Students will be able to help a friend who is in a potentially abusive situation find a trusted adult.</a:t>
            </a:r>
            <a:endParaRPr lang="en-US" sz="1400" dirty="0">
              <a:latin typeface="Franklin Gothic Book" panose="020B0503020102020204" pitchFamily="34" charset="0"/>
            </a:endParaRPr>
          </a:p>
        </p:txBody>
      </p:sp>
      <p:sp>
        <p:nvSpPr>
          <p:cNvPr id="15" name="Flowchart: Process 14"/>
          <p:cNvSpPr/>
          <p:nvPr/>
        </p:nvSpPr>
        <p:spPr>
          <a:xfrm>
            <a:off x="361948" y="3223098"/>
            <a:ext cx="1946729" cy="1365229"/>
          </a:xfrm>
          <a:prstGeom prst="flowChartProcess">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latin typeface="Franklin Gothic Book" panose="020B0503020102020204" pitchFamily="34" charset="0"/>
              </a:rPr>
              <a:t>Students will be able to identify abuse that may occur in person and online: physical, sexual, emotional, and neglect.</a:t>
            </a:r>
            <a:endParaRPr lang="en-US" sz="1400" dirty="0">
              <a:latin typeface="Franklin Gothic Book" panose="020B0503020102020204" pitchFamily="34" charset="0"/>
            </a:endParaRPr>
          </a:p>
        </p:txBody>
      </p:sp>
      <p:sp>
        <p:nvSpPr>
          <p:cNvPr id="16" name="Flowchart: Process 15"/>
          <p:cNvSpPr/>
          <p:nvPr/>
        </p:nvSpPr>
        <p:spPr>
          <a:xfrm>
            <a:off x="2571295" y="3223098"/>
            <a:ext cx="1946729" cy="1365229"/>
          </a:xfrm>
          <a:prstGeom prst="flowChartProcess">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latin typeface="Franklin Gothic Book" panose="020B0503020102020204" pitchFamily="34" charset="0"/>
              </a:rPr>
              <a:t>Students will identify safe adults and peers or seek professional help such as help/abuse lines, counselors, etc. </a:t>
            </a:r>
            <a:endParaRPr lang="en-US" sz="1400" dirty="0">
              <a:latin typeface="Franklin Gothic Book" panose="020B0503020102020204" pitchFamily="34" charset="0"/>
            </a:endParaRPr>
          </a:p>
        </p:txBody>
      </p:sp>
      <p:sp>
        <p:nvSpPr>
          <p:cNvPr id="17" name="Flowchart: Process 16"/>
          <p:cNvSpPr/>
          <p:nvPr/>
        </p:nvSpPr>
        <p:spPr>
          <a:xfrm>
            <a:off x="4780642" y="3223098"/>
            <a:ext cx="1946729" cy="1365229"/>
          </a:xfrm>
          <a:prstGeom prst="flowChartProcess">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latin typeface="Franklin Gothic Book" panose="020B0503020102020204" pitchFamily="34" charset="0"/>
              </a:rPr>
              <a:t>Students will understand the risk caused by sending, requesting, and/or sharing inappropriate materials.</a:t>
            </a:r>
            <a:endParaRPr lang="en-US" sz="1400" dirty="0">
              <a:latin typeface="Franklin Gothic Book" panose="020B0503020102020204" pitchFamily="34" charset="0"/>
            </a:endParaRPr>
          </a:p>
        </p:txBody>
      </p:sp>
      <p:sp>
        <p:nvSpPr>
          <p:cNvPr id="18" name="Flowchart: Process 17"/>
          <p:cNvSpPr/>
          <p:nvPr/>
        </p:nvSpPr>
        <p:spPr>
          <a:xfrm>
            <a:off x="7170056" y="3223098"/>
            <a:ext cx="1946729" cy="1365229"/>
          </a:xfrm>
          <a:prstGeom prst="flowChartProcess">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latin typeface="Franklin Gothic Book" panose="020B0503020102020204" pitchFamily="34" charset="0"/>
              </a:rPr>
              <a:t>Students will be able to understand the importance of keeping personal information private while online.</a:t>
            </a:r>
            <a:endParaRPr lang="en-US" sz="1400" dirty="0">
              <a:latin typeface="Franklin Gothic Book" panose="020B0503020102020204" pitchFamily="34" charset="0"/>
            </a:endParaRPr>
          </a:p>
        </p:txBody>
      </p:sp>
      <p:sp>
        <p:nvSpPr>
          <p:cNvPr id="19" name="Flowchart: Process 18"/>
          <p:cNvSpPr/>
          <p:nvPr/>
        </p:nvSpPr>
        <p:spPr>
          <a:xfrm>
            <a:off x="9307286" y="3037114"/>
            <a:ext cx="2329087" cy="1992086"/>
          </a:xfrm>
          <a:prstGeom prst="flowChartProcess">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latin typeface="Franklin Gothic Book" panose="020B0503020102020204" pitchFamily="34" charset="0"/>
              </a:rPr>
              <a:t>Students will know what keeps them safe them on the Internet by refusing to post, send, or forward inappropriate images of self of others and know how to set privacy settings on social media</a:t>
            </a:r>
            <a:endParaRPr lang="en-US" sz="1400" dirty="0">
              <a:latin typeface="Franklin Gothic Book" panose="020B0503020102020204" pitchFamily="34" charset="0"/>
            </a:endParaRPr>
          </a:p>
        </p:txBody>
      </p:sp>
      <p:sp>
        <p:nvSpPr>
          <p:cNvPr id="21" name="Flowchart: Process 20"/>
          <p:cNvSpPr/>
          <p:nvPr/>
        </p:nvSpPr>
        <p:spPr>
          <a:xfrm>
            <a:off x="4376057" y="4834741"/>
            <a:ext cx="2793999" cy="1365229"/>
          </a:xfrm>
          <a:prstGeom prst="flowChartProcess">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latin typeface="Franklin Gothic Book" panose="020B0503020102020204" pitchFamily="34" charset="0"/>
              </a:rPr>
              <a:t>Students will understand that abuse, exploitation, and trafficking, is never the student’s fault and help is available.</a:t>
            </a:r>
            <a:endParaRPr lang="en-US" sz="1400" dirty="0">
              <a:latin typeface="Franklin Gothic Book" panose="020B0503020102020204" pitchFamily="34" charset="0"/>
            </a:endParaRPr>
          </a:p>
        </p:txBody>
      </p:sp>
    </p:spTree>
    <p:extLst>
      <p:ext uri="{BB962C8B-B14F-4D97-AF65-F5344CB8AC3E}">
        <p14:creationId xmlns:p14="http://schemas.microsoft.com/office/powerpoint/2010/main" val="293239702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46075" y="390072"/>
            <a:ext cx="11684000" cy="736599"/>
          </a:xfrm>
          <a:solidFill>
            <a:schemeClr val="accent1">
              <a:lumMod val="75000"/>
            </a:schemeClr>
          </a:solidFill>
        </p:spPr>
        <p:txBody>
          <a:bodyPr/>
          <a:lstStyle/>
          <a:p>
            <a:r>
              <a:rPr lang="en-US" b="1" cap="small" dirty="0" smtClean="0">
                <a:solidFill>
                  <a:schemeClr val="bg1"/>
                </a:solidFill>
                <a:latin typeface="Franklin Gothic Book" panose="020B0503020102020204" pitchFamily="34" charset="0"/>
              </a:rPr>
              <a:t>Erin’s Law                   Resource Grid For Schools</a:t>
            </a:r>
            <a:endParaRPr lang="en-US" b="1" cap="small" dirty="0">
              <a:solidFill>
                <a:schemeClr val="bg1"/>
              </a:solidFill>
              <a:latin typeface="Franklin Gothic Book" panose="020B0503020102020204" pitchFamily="34" charset="0"/>
            </a:endParaRPr>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677525" y="5517356"/>
            <a:ext cx="1352550" cy="1104900"/>
          </a:xfrm>
        </p:spPr>
      </p:pic>
      <p:cxnSp>
        <p:nvCxnSpPr>
          <p:cNvPr id="3" name="Straight Connector 2"/>
          <p:cNvCxnSpPr/>
          <p:nvPr/>
        </p:nvCxnSpPr>
        <p:spPr>
          <a:xfrm>
            <a:off x="355600" y="215900"/>
            <a:ext cx="3365500" cy="0"/>
          </a:xfrm>
          <a:prstGeom prst="line">
            <a:avLst/>
          </a:prstGeom>
          <a:ln w="635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8724900" y="215900"/>
            <a:ext cx="3305175" cy="0"/>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4535487" y="215900"/>
            <a:ext cx="3305175" cy="0"/>
          </a:xfrm>
          <a:prstGeom prst="line">
            <a:avLst/>
          </a:prstGeom>
          <a:ln w="635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8736" y="5517356"/>
            <a:ext cx="3380013" cy="1126671"/>
          </a:xfrm>
          <a:prstGeom prst="rect">
            <a:avLst/>
          </a:prstGeom>
        </p:spPr>
      </p:pic>
      <p:pic>
        <p:nvPicPr>
          <p:cNvPr id="2" name="Picture 1"/>
          <p:cNvPicPr>
            <a:picLocks noChangeAspect="1"/>
          </p:cNvPicPr>
          <p:nvPr/>
        </p:nvPicPr>
        <p:blipFill>
          <a:blip r:embed="rId4"/>
          <a:stretch>
            <a:fillRect/>
          </a:stretch>
        </p:blipFill>
        <p:spPr>
          <a:xfrm>
            <a:off x="1323975" y="2705098"/>
            <a:ext cx="9353550" cy="2466975"/>
          </a:xfrm>
          <a:prstGeom prst="rect">
            <a:avLst/>
          </a:prstGeom>
        </p:spPr>
      </p:pic>
      <p:sp>
        <p:nvSpPr>
          <p:cNvPr id="4" name="Rectangle 3"/>
          <p:cNvSpPr/>
          <p:nvPr/>
        </p:nvSpPr>
        <p:spPr>
          <a:xfrm>
            <a:off x="346075" y="1326018"/>
            <a:ext cx="11684000" cy="954107"/>
          </a:xfrm>
          <a:prstGeom prst="rect">
            <a:avLst/>
          </a:prstGeom>
        </p:spPr>
        <p:txBody>
          <a:bodyPr wrap="square">
            <a:spAutoFit/>
          </a:bodyPr>
          <a:lstStyle/>
          <a:p>
            <a:r>
              <a:rPr lang="en-US" sz="2800" b="1" dirty="0" smtClean="0">
                <a:hlinkClick r:id="rId5"/>
              </a:rPr>
              <a:t>http://www.nysed.gov/common/nysed/files/programs/curriculum-instruction/erins-law-resource-grid.pdf</a:t>
            </a:r>
            <a:endParaRPr lang="en-US" sz="2800" b="1" dirty="0"/>
          </a:p>
        </p:txBody>
      </p:sp>
    </p:spTree>
    <p:extLst>
      <p:ext uri="{BB962C8B-B14F-4D97-AF65-F5344CB8AC3E}">
        <p14:creationId xmlns:p14="http://schemas.microsoft.com/office/powerpoint/2010/main" val="335422888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46075" y="390072"/>
            <a:ext cx="11684000" cy="736599"/>
          </a:xfrm>
          <a:solidFill>
            <a:schemeClr val="accent1">
              <a:lumMod val="75000"/>
            </a:schemeClr>
          </a:solidFill>
        </p:spPr>
        <p:txBody>
          <a:bodyPr/>
          <a:lstStyle/>
          <a:p>
            <a:r>
              <a:rPr lang="en-US" b="1" cap="small" dirty="0" smtClean="0">
                <a:solidFill>
                  <a:schemeClr val="bg1"/>
                </a:solidFill>
                <a:latin typeface="Franklin Gothic Book" panose="020B0503020102020204" pitchFamily="34" charset="0"/>
              </a:rPr>
              <a:t>Erin’s Law</a:t>
            </a:r>
            <a:endParaRPr lang="en-US" b="1" cap="small" dirty="0">
              <a:solidFill>
                <a:schemeClr val="bg1"/>
              </a:solidFill>
              <a:latin typeface="Franklin Gothic Book" panose="020B0503020102020204" pitchFamily="34" charset="0"/>
            </a:endParaRPr>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677525" y="5517356"/>
            <a:ext cx="1352550" cy="1104900"/>
          </a:xfrm>
        </p:spPr>
      </p:pic>
      <p:cxnSp>
        <p:nvCxnSpPr>
          <p:cNvPr id="3" name="Straight Connector 2"/>
          <p:cNvCxnSpPr/>
          <p:nvPr/>
        </p:nvCxnSpPr>
        <p:spPr>
          <a:xfrm>
            <a:off x="355600" y="215900"/>
            <a:ext cx="3365500" cy="0"/>
          </a:xfrm>
          <a:prstGeom prst="line">
            <a:avLst/>
          </a:prstGeom>
          <a:ln w="635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8724900" y="215900"/>
            <a:ext cx="3305175" cy="0"/>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4535487" y="215900"/>
            <a:ext cx="3305175" cy="0"/>
          </a:xfrm>
          <a:prstGeom prst="line">
            <a:avLst/>
          </a:prstGeom>
          <a:ln w="635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8736" y="5517356"/>
            <a:ext cx="3380013" cy="1126671"/>
          </a:xfrm>
          <a:prstGeom prst="rect">
            <a:avLst/>
          </a:prstGeom>
        </p:spPr>
      </p:pic>
      <p:pic>
        <p:nvPicPr>
          <p:cNvPr id="4" name="Picture 3"/>
          <p:cNvPicPr>
            <a:picLocks noChangeAspect="1"/>
          </p:cNvPicPr>
          <p:nvPr/>
        </p:nvPicPr>
        <p:blipFill>
          <a:blip r:embed="rId4"/>
          <a:stretch>
            <a:fillRect/>
          </a:stretch>
        </p:blipFill>
        <p:spPr>
          <a:xfrm>
            <a:off x="1224644" y="1189497"/>
            <a:ext cx="9318172" cy="4206246"/>
          </a:xfrm>
          <a:prstGeom prst="rect">
            <a:avLst/>
          </a:prstGeom>
        </p:spPr>
      </p:pic>
    </p:spTree>
    <p:extLst>
      <p:ext uri="{BB962C8B-B14F-4D97-AF65-F5344CB8AC3E}">
        <p14:creationId xmlns:p14="http://schemas.microsoft.com/office/powerpoint/2010/main" val="263054249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46075" y="390072"/>
            <a:ext cx="11684000" cy="736599"/>
          </a:xfrm>
          <a:solidFill>
            <a:schemeClr val="accent1">
              <a:lumMod val="75000"/>
            </a:schemeClr>
          </a:solidFill>
        </p:spPr>
        <p:txBody>
          <a:bodyPr/>
          <a:lstStyle/>
          <a:p>
            <a:r>
              <a:rPr lang="en-US" b="1" cap="small" dirty="0" smtClean="0">
                <a:solidFill>
                  <a:schemeClr val="bg1"/>
                </a:solidFill>
                <a:latin typeface="Franklin Gothic Book" panose="020B0503020102020204" pitchFamily="34" charset="0"/>
              </a:rPr>
              <a:t>Erin’s Law</a:t>
            </a:r>
            <a:endParaRPr lang="en-US" b="1" cap="small" dirty="0">
              <a:solidFill>
                <a:schemeClr val="bg1"/>
              </a:solidFill>
              <a:latin typeface="Franklin Gothic Book" panose="020B0503020102020204" pitchFamily="34" charset="0"/>
            </a:endParaRPr>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677525" y="5517356"/>
            <a:ext cx="1352550" cy="1104900"/>
          </a:xfrm>
        </p:spPr>
      </p:pic>
      <p:cxnSp>
        <p:nvCxnSpPr>
          <p:cNvPr id="3" name="Straight Connector 2"/>
          <p:cNvCxnSpPr/>
          <p:nvPr/>
        </p:nvCxnSpPr>
        <p:spPr>
          <a:xfrm>
            <a:off x="355600" y="215900"/>
            <a:ext cx="3365500" cy="0"/>
          </a:xfrm>
          <a:prstGeom prst="line">
            <a:avLst/>
          </a:prstGeom>
          <a:ln w="635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8724900" y="215900"/>
            <a:ext cx="3305175" cy="0"/>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4535487" y="215900"/>
            <a:ext cx="3305175" cy="0"/>
          </a:xfrm>
          <a:prstGeom prst="line">
            <a:avLst/>
          </a:prstGeom>
          <a:ln w="635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8736" y="5517356"/>
            <a:ext cx="3380013" cy="1126671"/>
          </a:xfrm>
          <a:prstGeom prst="rect">
            <a:avLst/>
          </a:prstGeom>
        </p:spPr>
      </p:pic>
      <p:pic>
        <p:nvPicPr>
          <p:cNvPr id="2" name="Picture 1"/>
          <p:cNvPicPr>
            <a:picLocks noChangeAspect="1"/>
          </p:cNvPicPr>
          <p:nvPr/>
        </p:nvPicPr>
        <p:blipFill>
          <a:blip r:embed="rId4"/>
          <a:stretch>
            <a:fillRect/>
          </a:stretch>
        </p:blipFill>
        <p:spPr>
          <a:xfrm>
            <a:off x="1359354" y="1126671"/>
            <a:ext cx="9318171" cy="4487451"/>
          </a:xfrm>
          <a:prstGeom prst="rect">
            <a:avLst/>
          </a:prstGeom>
        </p:spPr>
      </p:pic>
    </p:spTree>
    <p:extLst>
      <p:ext uri="{BB962C8B-B14F-4D97-AF65-F5344CB8AC3E}">
        <p14:creationId xmlns:p14="http://schemas.microsoft.com/office/powerpoint/2010/main" val="48114197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46075" y="390072"/>
            <a:ext cx="11684000" cy="736599"/>
          </a:xfrm>
          <a:solidFill>
            <a:schemeClr val="accent1">
              <a:lumMod val="75000"/>
            </a:schemeClr>
          </a:solidFill>
        </p:spPr>
        <p:txBody>
          <a:bodyPr/>
          <a:lstStyle/>
          <a:p>
            <a:r>
              <a:rPr lang="en-US" b="1" cap="small" dirty="0" smtClean="0">
                <a:solidFill>
                  <a:schemeClr val="bg1"/>
                </a:solidFill>
                <a:latin typeface="Franklin Gothic Book" panose="020B0503020102020204" pitchFamily="34" charset="0"/>
              </a:rPr>
              <a:t>Erin’s Law</a:t>
            </a:r>
            <a:endParaRPr lang="en-US" b="1" cap="small" dirty="0">
              <a:solidFill>
                <a:schemeClr val="bg1"/>
              </a:solidFill>
              <a:latin typeface="Franklin Gothic Book" panose="020B0503020102020204" pitchFamily="34" charset="0"/>
            </a:endParaRPr>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677525" y="5517356"/>
            <a:ext cx="1352550" cy="1104900"/>
          </a:xfrm>
        </p:spPr>
      </p:pic>
      <p:cxnSp>
        <p:nvCxnSpPr>
          <p:cNvPr id="3" name="Straight Connector 2"/>
          <p:cNvCxnSpPr/>
          <p:nvPr/>
        </p:nvCxnSpPr>
        <p:spPr>
          <a:xfrm>
            <a:off x="355600" y="215900"/>
            <a:ext cx="3365500" cy="0"/>
          </a:xfrm>
          <a:prstGeom prst="line">
            <a:avLst/>
          </a:prstGeom>
          <a:ln w="635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8724900" y="215900"/>
            <a:ext cx="3305175" cy="0"/>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4535487" y="215900"/>
            <a:ext cx="3305175" cy="0"/>
          </a:xfrm>
          <a:prstGeom prst="line">
            <a:avLst/>
          </a:prstGeom>
          <a:ln w="635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8736" y="5517356"/>
            <a:ext cx="3380013" cy="1126671"/>
          </a:xfrm>
          <a:prstGeom prst="rect">
            <a:avLst/>
          </a:prstGeom>
        </p:spPr>
      </p:pic>
      <p:pic>
        <p:nvPicPr>
          <p:cNvPr id="6" name="Picture 5"/>
          <p:cNvPicPr>
            <a:picLocks noChangeAspect="1"/>
          </p:cNvPicPr>
          <p:nvPr/>
        </p:nvPicPr>
        <p:blipFill>
          <a:blip r:embed="rId4"/>
          <a:stretch>
            <a:fillRect/>
          </a:stretch>
        </p:blipFill>
        <p:spPr>
          <a:xfrm>
            <a:off x="1485899" y="1300842"/>
            <a:ext cx="9007929" cy="4483154"/>
          </a:xfrm>
          <a:prstGeom prst="rect">
            <a:avLst/>
          </a:prstGeom>
        </p:spPr>
      </p:pic>
    </p:spTree>
    <p:extLst>
      <p:ext uri="{BB962C8B-B14F-4D97-AF65-F5344CB8AC3E}">
        <p14:creationId xmlns:p14="http://schemas.microsoft.com/office/powerpoint/2010/main" val="268681702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46075" y="390072"/>
            <a:ext cx="11684000" cy="736599"/>
          </a:xfrm>
          <a:solidFill>
            <a:schemeClr val="accent1">
              <a:lumMod val="75000"/>
            </a:schemeClr>
          </a:solidFill>
        </p:spPr>
        <p:txBody>
          <a:bodyPr/>
          <a:lstStyle/>
          <a:p>
            <a:r>
              <a:rPr lang="en-US" b="1" cap="small" dirty="0" smtClean="0">
                <a:solidFill>
                  <a:schemeClr val="bg1"/>
                </a:solidFill>
                <a:latin typeface="Franklin Gothic Book" panose="020B0503020102020204" pitchFamily="34" charset="0"/>
              </a:rPr>
              <a:t>Erin’s Law</a:t>
            </a:r>
            <a:endParaRPr lang="en-US" b="1" cap="small" dirty="0">
              <a:solidFill>
                <a:schemeClr val="bg1"/>
              </a:solidFill>
              <a:latin typeface="Franklin Gothic Book" panose="020B0503020102020204" pitchFamily="34" charset="0"/>
            </a:endParaRPr>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677525" y="5517356"/>
            <a:ext cx="1352550" cy="1104900"/>
          </a:xfrm>
        </p:spPr>
      </p:pic>
      <p:cxnSp>
        <p:nvCxnSpPr>
          <p:cNvPr id="3" name="Straight Connector 2"/>
          <p:cNvCxnSpPr/>
          <p:nvPr/>
        </p:nvCxnSpPr>
        <p:spPr>
          <a:xfrm>
            <a:off x="355600" y="215900"/>
            <a:ext cx="3365500" cy="0"/>
          </a:xfrm>
          <a:prstGeom prst="line">
            <a:avLst/>
          </a:prstGeom>
          <a:ln w="635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8724900" y="215900"/>
            <a:ext cx="3305175" cy="0"/>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4535487" y="215900"/>
            <a:ext cx="3305175" cy="0"/>
          </a:xfrm>
          <a:prstGeom prst="line">
            <a:avLst/>
          </a:prstGeom>
          <a:ln w="635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8736" y="5517356"/>
            <a:ext cx="3380013" cy="1126671"/>
          </a:xfrm>
          <a:prstGeom prst="rect">
            <a:avLst/>
          </a:prstGeom>
        </p:spPr>
      </p:pic>
      <p:sp>
        <p:nvSpPr>
          <p:cNvPr id="2" name="TextBox 1"/>
          <p:cNvSpPr txBox="1"/>
          <p:nvPr/>
        </p:nvSpPr>
        <p:spPr>
          <a:xfrm>
            <a:off x="355600" y="1300842"/>
            <a:ext cx="11021786" cy="3416320"/>
          </a:xfrm>
          <a:prstGeom prst="rect">
            <a:avLst/>
          </a:prstGeom>
          <a:noFill/>
        </p:spPr>
        <p:txBody>
          <a:bodyPr wrap="square" rtlCol="0">
            <a:spAutoFit/>
          </a:bodyPr>
          <a:lstStyle/>
          <a:p>
            <a:r>
              <a:rPr lang="en-US" sz="2000" b="1" dirty="0" smtClean="0"/>
              <a:t>Parent Resources</a:t>
            </a:r>
          </a:p>
          <a:p>
            <a:r>
              <a:rPr lang="en-US" dirty="0" smtClean="0"/>
              <a:t>Parents tend to talk to their children about strangers and staying away from people who they do not know, but some may not talk to their children about sexual abuse, feeling unsafe and/or what they should do in uncomfortable situations.</a:t>
            </a:r>
          </a:p>
          <a:p>
            <a:r>
              <a:rPr lang="en-US" dirty="0" smtClean="0"/>
              <a:t>The NYSED has developed a resource grid that parents can easily access to help them better discuss some of these topics with their children, as well as gain a better understanding of what Erin’s Law is and how it is intended to protect children from sexual abuse and exploitation.</a:t>
            </a:r>
          </a:p>
          <a:p>
            <a:endParaRPr lang="en-US" dirty="0"/>
          </a:p>
          <a:p>
            <a:r>
              <a:rPr lang="en-US" b="1" dirty="0" smtClean="0"/>
              <a:t>Link</a:t>
            </a:r>
          </a:p>
          <a:p>
            <a:r>
              <a:rPr lang="en-US" dirty="0" smtClean="0">
                <a:hlinkClick r:id="rId4"/>
              </a:rPr>
              <a:t>http://www.nysed.gov/common/nysed/files/programs/curriculum-instruction/erins-law-family-resources.pdf</a:t>
            </a:r>
            <a:endParaRPr lang="en-US" dirty="0" smtClean="0"/>
          </a:p>
          <a:p>
            <a:endParaRPr lang="en-US" dirty="0"/>
          </a:p>
          <a:p>
            <a:endParaRPr lang="en-US" dirty="0"/>
          </a:p>
        </p:txBody>
      </p:sp>
    </p:spTree>
    <p:extLst>
      <p:ext uri="{BB962C8B-B14F-4D97-AF65-F5344CB8AC3E}">
        <p14:creationId xmlns:p14="http://schemas.microsoft.com/office/powerpoint/2010/main" val="275882363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46075" y="390072"/>
            <a:ext cx="11684000" cy="736599"/>
          </a:xfrm>
          <a:solidFill>
            <a:schemeClr val="accent1">
              <a:lumMod val="75000"/>
            </a:schemeClr>
          </a:solidFill>
        </p:spPr>
        <p:txBody>
          <a:bodyPr/>
          <a:lstStyle/>
          <a:p>
            <a:r>
              <a:rPr lang="en-US" b="1" cap="small" dirty="0" smtClean="0">
                <a:solidFill>
                  <a:schemeClr val="bg1"/>
                </a:solidFill>
                <a:latin typeface="Franklin Gothic Book" panose="020B0503020102020204" pitchFamily="34" charset="0"/>
              </a:rPr>
              <a:t>Erin’s Law</a:t>
            </a:r>
            <a:endParaRPr lang="en-US" b="1" cap="small" dirty="0">
              <a:solidFill>
                <a:schemeClr val="bg1"/>
              </a:solidFill>
              <a:latin typeface="Franklin Gothic Book" panose="020B0503020102020204" pitchFamily="34" charset="0"/>
            </a:endParaRPr>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677525" y="5517356"/>
            <a:ext cx="1352550" cy="1104900"/>
          </a:xfrm>
        </p:spPr>
      </p:pic>
      <p:cxnSp>
        <p:nvCxnSpPr>
          <p:cNvPr id="3" name="Straight Connector 2"/>
          <p:cNvCxnSpPr/>
          <p:nvPr/>
        </p:nvCxnSpPr>
        <p:spPr>
          <a:xfrm>
            <a:off x="355600" y="215900"/>
            <a:ext cx="3365500" cy="0"/>
          </a:xfrm>
          <a:prstGeom prst="line">
            <a:avLst/>
          </a:prstGeom>
          <a:ln w="635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8724900" y="215900"/>
            <a:ext cx="3305175" cy="0"/>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4535487" y="215900"/>
            <a:ext cx="3305175" cy="0"/>
          </a:xfrm>
          <a:prstGeom prst="line">
            <a:avLst/>
          </a:prstGeom>
          <a:ln w="635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8736" y="5517356"/>
            <a:ext cx="3380013" cy="1126671"/>
          </a:xfrm>
          <a:prstGeom prst="rect">
            <a:avLst/>
          </a:prstGeom>
        </p:spPr>
      </p:pic>
      <p:pic>
        <p:nvPicPr>
          <p:cNvPr id="2" name="Picture 1"/>
          <p:cNvPicPr>
            <a:picLocks noChangeAspect="1"/>
          </p:cNvPicPr>
          <p:nvPr/>
        </p:nvPicPr>
        <p:blipFill>
          <a:blip r:embed="rId4"/>
          <a:stretch>
            <a:fillRect/>
          </a:stretch>
        </p:blipFill>
        <p:spPr>
          <a:xfrm>
            <a:off x="636815" y="1126671"/>
            <a:ext cx="10428514" cy="4404590"/>
          </a:xfrm>
          <a:prstGeom prst="rect">
            <a:avLst/>
          </a:prstGeom>
        </p:spPr>
      </p:pic>
    </p:spTree>
    <p:extLst>
      <p:ext uri="{BB962C8B-B14F-4D97-AF65-F5344CB8AC3E}">
        <p14:creationId xmlns:p14="http://schemas.microsoft.com/office/powerpoint/2010/main" val="393651435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46075" y="390072"/>
            <a:ext cx="11684000" cy="736599"/>
          </a:xfrm>
          <a:solidFill>
            <a:schemeClr val="accent1">
              <a:lumMod val="75000"/>
            </a:schemeClr>
          </a:solidFill>
        </p:spPr>
        <p:txBody>
          <a:bodyPr/>
          <a:lstStyle/>
          <a:p>
            <a:r>
              <a:rPr lang="en-US" b="1" cap="small" dirty="0" smtClean="0">
                <a:solidFill>
                  <a:schemeClr val="bg1"/>
                </a:solidFill>
                <a:latin typeface="Franklin Gothic Book" panose="020B0503020102020204" pitchFamily="34" charset="0"/>
              </a:rPr>
              <a:t>Erin’s Law</a:t>
            </a:r>
            <a:endParaRPr lang="en-US" b="1" cap="small" dirty="0">
              <a:solidFill>
                <a:schemeClr val="bg1"/>
              </a:solidFill>
              <a:latin typeface="Franklin Gothic Book" panose="020B0503020102020204" pitchFamily="34" charset="0"/>
            </a:endParaRPr>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677525" y="5517356"/>
            <a:ext cx="1352550" cy="1104900"/>
          </a:xfrm>
        </p:spPr>
      </p:pic>
      <p:cxnSp>
        <p:nvCxnSpPr>
          <p:cNvPr id="3" name="Straight Connector 2"/>
          <p:cNvCxnSpPr/>
          <p:nvPr/>
        </p:nvCxnSpPr>
        <p:spPr>
          <a:xfrm>
            <a:off x="355600" y="215900"/>
            <a:ext cx="3365500" cy="0"/>
          </a:xfrm>
          <a:prstGeom prst="line">
            <a:avLst/>
          </a:prstGeom>
          <a:ln w="635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8724900" y="215900"/>
            <a:ext cx="3305175" cy="0"/>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4535487" y="215900"/>
            <a:ext cx="3305175" cy="0"/>
          </a:xfrm>
          <a:prstGeom prst="line">
            <a:avLst/>
          </a:prstGeom>
          <a:ln w="635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8736" y="5517356"/>
            <a:ext cx="3380013" cy="1126671"/>
          </a:xfrm>
          <a:prstGeom prst="rect">
            <a:avLst/>
          </a:prstGeom>
        </p:spPr>
      </p:pic>
      <p:pic>
        <p:nvPicPr>
          <p:cNvPr id="2" name="Picture 1"/>
          <p:cNvPicPr>
            <a:picLocks noChangeAspect="1"/>
          </p:cNvPicPr>
          <p:nvPr/>
        </p:nvPicPr>
        <p:blipFill>
          <a:blip r:embed="rId4"/>
          <a:stretch>
            <a:fillRect/>
          </a:stretch>
        </p:blipFill>
        <p:spPr>
          <a:xfrm>
            <a:off x="2038350" y="1632857"/>
            <a:ext cx="7658100" cy="4800600"/>
          </a:xfrm>
          <a:prstGeom prst="rect">
            <a:avLst/>
          </a:prstGeom>
        </p:spPr>
      </p:pic>
      <p:sp>
        <p:nvSpPr>
          <p:cNvPr id="4" name="TextBox 3"/>
          <p:cNvSpPr txBox="1"/>
          <p:nvPr/>
        </p:nvSpPr>
        <p:spPr>
          <a:xfrm>
            <a:off x="325211" y="1384186"/>
            <a:ext cx="11704864" cy="707886"/>
          </a:xfrm>
          <a:prstGeom prst="rect">
            <a:avLst/>
          </a:prstGeom>
          <a:noFill/>
        </p:spPr>
        <p:txBody>
          <a:bodyPr wrap="square" rtlCol="0">
            <a:spAutoFit/>
          </a:bodyPr>
          <a:lstStyle/>
          <a:p>
            <a:r>
              <a:rPr lang="en-US" b="1" dirty="0" smtClean="0"/>
              <a:t>FAQ – very helpful </a:t>
            </a:r>
            <a:r>
              <a:rPr lang="en-US" dirty="0" smtClean="0"/>
              <a:t>- </a:t>
            </a:r>
            <a:r>
              <a:rPr lang="en-US" sz="2000" dirty="0" smtClean="0">
                <a:hlinkClick r:id="rId5"/>
              </a:rPr>
              <a:t>http://www.nysed.gov/common/nysed/files/programs/curriculum-instruction/erins-law-faqs.pdf</a:t>
            </a:r>
            <a:endParaRPr lang="en-US" sz="2000" dirty="0"/>
          </a:p>
        </p:txBody>
      </p:sp>
    </p:spTree>
    <p:extLst>
      <p:ext uri="{BB962C8B-B14F-4D97-AF65-F5344CB8AC3E}">
        <p14:creationId xmlns:p14="http://schemas.microsoft.com/office/powerpoint/2010/main" val="122746075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46075" y="390072"/>
            <a:ext cx="11684000" cy="736599"/>
          </a:xfrm>
          <a:solidFill>
            <a:schemeClr val="accent1">
              <a:lumMod val="75000"/>
            </a:schemeClr>
          </a:solidFill>
        </p:spPr>
        <p:txBody>
          <a:bodyPr/>
          <a:lstStyle/>
          <a:p>
            <a:r>
              <a:rPr lang="en-US" b="1" cap="small" dirty="0" smtClean="0">
                <a:solidFill>
                  <a:schemeClr val="bg1"/>
                </a:solidFill>
                <a:latin typeface="Franklin Gothic Book" panose="020B0503020102020204" pitchFamily="34" charset="0"/>
              </a:rPr>
              <a:t>Erin’s Law</a:t>
            </a:r>
            <a:endParaRPr lang="en-US" b="1" cap="small" dirty="0">
              <a:solidFill>
                <a:schemeClr val="bg1"/>
              </a:solidFill>
              <a:latin typeface="Franklin Gothic Book" panose="020B0503020102020204" pitchFamily="34" charset="0"/>
            </a:endParaRPr>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677525" y="5517356"/>
            <a:ext cx="1352550" cy="1104900"/>
          </a:xfrm>
        </p:spPr>
      </p:pic>
      <p:cxnSp>
        <p:nvCxnSpPr>
          <p:cNvPr id="3" name="Straight Connector 2"/>
          <p:cNvCxnSpPr/>
          <p:nvPr/>
        </p:nvCxnSpPr>
        <p:spPr>
          <a:xfrm>
            <a:off x="355600" y="215900"/>
            <a:ext cx="3365500" cy="0"/>
          </a:xfrm>
          <a:prstGeom prst="line">
            <a:avLst/>
          </a:prstGeom>
          <a:ln w="635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8724900" y="215900"/>
            <a:ext cx="3305175" cy="0"/>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4535487" y="215900"/>
            <a:ext cx="3305175" cy="0"/>
          </a:xfrm>
          <a:prstGeom prst="line">
            <a:avLst/>
          </a:prstGeom>
          <a:ln w="635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8736" y="5517356"/>
            <a:ext cx="3380013" cy="1126671"/>
          </a:xfrm>
          <a:prstGeom prst="rect">
            <a:avLst/>
          </a:prstGeom>
        </p:spPr>
      </p:pic>
      <p:sp>
        <p:nvSpPr>
          <p:cNvPr id="2" name="TextBox 1"/>
          <p:cNvSpPr txBox="1"/>
          <p:nvPr/>
        </p:nvSpPr>
        <p:spPr>
          <a:xfrm>
            <a:off x="517525" y="1300842"/>
            <a:ext cx="11674475" cy="3847207"/>
          </a:xfrm>
          <a:prstGeom prst="rect">
            <a:avLst/>
          </a:prstGeom>
          <a:noFill/>
        </p:spPr>
        <p:txBody>
          <a:bodyPr wrap="square" rtlCol="0">
            <a:spAutoFit/>
          </a:bodyPr>
          <a:lstStyle/>
          <a:p>
            <a:r>
              <a:rPr lang="en-US" sz="2400" b="1" dirty="0" smtClean="0"/>
              <a:t>Nassau BOCES will moderate a collaborative project to create age-appropriate units that cover mandates of Erin's Law.  </a:t>
            </a:r>
          </a:p>
          <a:p>
            <a:r>
              <a:rPr lang="en-US" sz="2000" dirty="0" smtClean="0"/>
              <a:t>Group will be moderated by Dr. Donna Bacon, Ph.D., LCSW, MSW.  Dr</a:t>
            </a:r>
            <a:r>
              <a:rPr lang="en-US" sz="2000" dirty="0"/>
              <a:t>. Bacon is the chair of the health studies department at Nassau Community College. </a:t>
            </a:r>
            <a:r>
              <a:rPr lang="en-US" sz="2000" dirty="0" smtClean="0"/>
              <a:t>Dr</a:t>
            </a:r>
            <a:r>
              <a:rPr lang="en-US" sz="2000" dirty="0"/>
              <a:t>. Bacon is also a Certified Facilitator and Trainer for the Identification and Reporting of Child Abuse and Neglect and School Violence and Intervention Workshop</a:t>
            </a:r>
            <a:r>
              <a:rPr lang="en-US" sz="2000" dirty="0" smtClean="0"/>
              <a:t>. Her expertise </a:t>
            </a:r>
            <a:r>
              <a:rPr lang="en-US" sz="2000" dirty="0"/>
              <a:t>will be called upon to direct teachers to develop engaging, relevant and age appropriate units in sexual abuse and </a:t>
            </a:r>
            <a:r>
              <a:rPr lang="en-US" sz="2000" dirty="0" smtClean="0"/>
              <a:t>exploitation </a:t>
            </a:r>
            <a:r>
              <a:rPr lang="en-US" sz="2000" dirty="0"/>
              <a:t>prevention education as required by Erin’s </a:t>
            </a:r>
            <a:r>
              <a:rPr lang="en-US" sz="2000" dirty="0" smtClean="0"/>
              <a:t>Law.</a:t>
            </a:r>
          </a:p>
          <a:p>
            <a:endParaRPr lang="en-US" sz="2400" dirty="0" smtClean="0"/>
          </a:p>
          <a:p>
            <a:r>
              <a:rPr lang="en-US" sz="2400" dirty="0" smtClean="0"/>
              <a:t>If you are interested in working on this project this summer- </a:t>
            </a:r>
            <a:r>
              <a:rPr lang="en-US" sz="2400" dirty="0" smtClean="0">
                <a:hlinkClick r:id="rId4"/>
              </a:rPr>
              <a:t>please fill out this application</a:t>
            </a:r>
            <a:r>
              <a:rPr lang="en-US" sz="2400" dirty="0" smtClean="0"/>
              <a:t>.  All selected persons will be notified by of work schedule by May 30</a:t>
            </a:r>
            <a:r>
              <a:rPr lang="en-US" sz="2400" baseline="30000" dirty="0" smtClean="0"/>
              <a:t>th</a:t>
            </a:r>
            <a:r>
              <a:rPr lang="en-US" sz="2400" dirty="0" smtClean="0"/>
              <a:t> .  </a:t>
            </a:r>
            <a:r>
              <a:rPr lang="en-US" sz="2400" b="1" dirty="0" smtClean="0"/>
              <a:t>Work to begin after July 1.</a:t>
            </a:r>
            <a:endParaRPr lang="en-US" sz="2400" b="1" dirty="0"/>
          </a:p>
        </p:txBody>
      </p:sp>
    </p:spTree>
    <p:extLst>
      <p:ext uri="{BB962C8B-B14F-4D97-AF65-F5344CB8AC3E}">
        <p14:creationId xmlns:p14="http://schemas.microsoft.com/office/powerpoint/2010/main" val="67381828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46075" y="390072"/>
            <a:ext cx="11684000" cy="736599"/>
          </a:xfrm>
          <a:solidFill>
            <a:schemeClr val="accent1">
              <a:lumMod val="75000"/>
            </a:schemeClr>
          </a:solidFill>
        </p:spPr>
        <p:txBody>
          <a:bodyPr/>
          <a:lstStyle/>
          <a:p>
            <a:r>
              <a:rPr lang="en-US" b="1" cap="small" dirty="0" smtClean="0">
                <a:solidFill>
                  <a:schemeClr val="bg1"/>
                </a:solidFill>
                <a:latin typeface="Franklin Gothic Book" panose="020B0503020102020204" pitchFamily="34" charset="0"/>
              </a:rPr>
              <a:t>Erin’s Law</a:t>
            </a:r>
            <a:endParaRPr lang="en-US" b="1" cap="small" dirty="0">
              <a:solidFill>
                <a:schemeClr val="bg1"/>
              </a:solidFill>
              <a:latin typeface="Franklin Gothic Book" panose="020B0503020102020204" pitchFamily="34" charset="0"/>
            </a:endParaRPr>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677525" y="5517356"/>
            <a:ext cx="1352550" cy="1104900"/>
          </a:xfrm>
        </p:spPr>
      </p:pic>
      <p:cxnSp>
        <p:nvCxnSpPr>
          <p:cNvPr id="3" name="Straight Connector 2"/>
          <p:cNvCxnSpPr/>
          <p:nvPr/>
        </p:nvCxnSpPr>
        <p:spPr>
          <a:xfrm>
            <a:off x="355600" y="215900"/>
            <a:ext cx="3365500" cy="0"/>
          </a:xfrm>
          <a:prstGeom prst="line">
            <a:avLst/>
          </a:prstGeom>
          <a:ln w="635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8724900" y="215900"/>
            <a:ext cx="3305175" cy="0"/>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4535487" y="215900"/>
            <a:ext cx="3305175" cy="0"/>
          </a:xfrm>
          <a:prstGeom prst="line">
            <a:avLst/>
          </a:prstGeom>
          <a:ln w="635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8736" y="5517356"/>
            <a:ext cx="3380013" cy="1126671"/>
          </a:xfrm>
          <a:prstGeom prst="rect">
            <a:avLst/>
          </a:prstGeom>
        </p:spPr>
      </p:pic>
      <p:sp>
        <p:nvSpPr>
          <p:cNvPr id="2" name="TextBox 1"/>
          <p:cNvSpPr txBox="1"/>
          <p:nvPr/>
        </p:nvSpPr>
        <p:spPr>
          <a:xfrm>
            <a:off x="591003" y="1485900"/>
            <a:ext cx="10450286" cy="2862322"/>
          </a:xfrm>
          <a:prstGeom prst="rect">
            <a:avLst/>
          </a:prstGeom>
          <a:noFill/>
        </p:spPr>
        <p:txBody>
          <a:bodyPr wrap="square" rtlCol="0">
            <a:spAutoFit/>
          </a:bodyPr>
          <a:lstStyle/>
          <a:p>
            <a:pPr algn="ctr"/>
            <a:r>
              <a:rPr lang="en-US" sz="6000" dirty="0" smtClean="0"/>
              <a:t>Nassau BOCES Mental Health Consortium presents </a:t>
            </a:r>
          </a:p>
          <a:p>
            <a:pPr algn="ctr"/>
            <a:r>
              <a:rPr lang="en-US" sz="6000" dirty="0" smtClean="0"/>
              <a:t>Erin </a:t>
            </a:r>
            <a:r>
              <a:rPr lang="en-US" sz="6000" dirty="0" err="1" smtClean="0"/>
              <a:t>Merryn</a:t>
            </a:r>
            <a:endParaRPr lang="en-US" sz="6000" dirty="0"/>
          </a:p>
        </p:txBody>
      </p:sp>
    </p:spTree>
    <p:extLst>
      <p:ext uri="{BB962C8B-B14F-4D97-AF65-F5344CB8AC3E}">
        <p14:creationId xmlns:p14="http://schemas.microsoft.com/office/powerpoint/2010/main" val="292752378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593</TotalTime>
  <Words>1472</Words>
  <Application>Microsoft Office PowerPoint</Application>
  <PresentationFormat>Widescreen</PresentationFormat>
  <Paragraphs>89</Paragraphs>
  <Slides>19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Calibri</vt:lpstr>
      <vt:lpstr>Calibri Light</vt:lpstr>
      <vt:lpstr>Franklin Gothic Book</vt:lpstr>
      <vt:lpstr>Office Theme</vt:lpstr>
      <vt:lpstr>PowerPoint Presentation</vt:lpstr>
      <vt:lpstr>Erin’s Law</vt:lpstr>
      <vt:lpstr>Erin’s Law</vt:lpstr>
      <vt:lpstr>Erin’s Law</vt:lpstr>
      <vt:lpstr>Erin’s Law</vt:lpstr>
      <vt:lpstr>Erin’s Law</vt:lpstr>
      <vt:lpstr>Erin’s Law                Grade Banded K-2 Objectives</vt:lpstr>
      <vt:lpstr>Erin’s Law                Grade Banded 3-4 Objectives</vt:lpstr>
      <vt:lpstr>Erin’s Law                Grade Banded 5-6 Objectives</vt:lpstr>
      <vt:lpstr>Erin’s Law                Grade Banded 7-8 Objectives</vt:lpstr>
      <vt:lpstr>Erin’s Law                   Resource Grid For Schools</vt:lpstr>
      <vt:lpstr>Erin’s Law</vt:lpstr>
      <vt:lpstr>Erin’s Law</vt:lpstr>
      <vt:lpstr>Erin’s Law</vt:lpstr>
      <vt:lpstr>Erin’s Law</vt:lpstr>
      <vt:lpstr>Erin’s Law</vt:lpstr>
      <vt:lpstr>Erin’s Law</vt:lpstr>
      <vt:lpstr>Erin’s Law</vt:lpstr>
      <vt:lpstr>Erin’s Law</vt:lpstr>
    </vt:vector>
  </TitlesOfParts>
  <Company>Hewlett-Packard Company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Audre Midura</dc:creator>
  <cp:lastModifiedBy>Audre Midura</cp:lastModifiedBy>
  <cp:revision>24</cp:revision>
  <dcterms:created xsi:type="dcterms:W3CDTF">2021-05-03T13:07:27Z</dcterms:created>
  <dcterms:modified xsi:type="dcterms:W3CDTF">2021-05-06T20:01:09Z</dcterms:modified>
</cp:coreProperties>
</file>