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6"/>
  </p:notesMasterIdLst>
  <p:sldIdLst>
    <p:sldId id="1231" r:id="rId2"/>
    <p:sldId id="260" r:id="rId3"/>
    <p:sldId id="1152" r:id="rId4"/>
    <p:sldId id="1164" r:id="rId5"/>
    <p:sldId id="1163" r:id="rId6"/>
    <p:sldId id="1227" r:id="rId7"/>
    <p:sldId id="1224" r:id="rId8"/>
    <p:sldId id="1228" r:id="rId9"/>
    <p:sldId id="1232" r:id="rId10"/>
    <p:sldId id="1229" r:id="rId11"/>
    <p:sldId id="1226" r:id="rId12"/>
    <p:sldId id="1125" r:id="rId13"/>
    <p:sldId id="1170" r:id="rId14"/>
    <p:sldId id="1171" r:id="rId15"/>
    <p:sldId id="1225" r:id="rId16"/>
    <p:sldId id="1180" r:id="rId17"/>
    <p:sldId id="1156" r:id="rId18"/>
    <p:sldId id="739" r:id="rId19"/>
    <p:sldId id="1175" r:id="rId20"/>
    <p:sldId id="1147" r:id="rId21"/>
    <p:sldId id="1132" r:id="rId22"/>
    <p:sldId id="1179" r:id="rId23"/>
    <p:sldId id="1176" r:id="rId24"/>
    <p:sldId id="1150" r:id="rId2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9412"/>
    <p:restoredTop sz="94754"/>
  </p:normalViewPr>
  <p:slideViewPr>
    <p:cSldViewPr snapToGrid="0" snapToObjects="1">
      <p:cViewPr varScale="1">
        <p:scale>
          <a:sx n="89" d="100"/>
          <a:sy n="89" d="100"/>
        </p:scale>
        <p:origin x="192" y="392"/>
      </p:cViewPr>
      <p:guideLst/>
    </p:cSldViewPr>
  </p:slideViewPr>
  <p:outlineViewPr>
    <p:cViewPr>
      <p:scale>
        <a:sx n="33" d="100"/>
        <a:sy n="33" d="100"/>
      </p:scale>
      <p:origin x="0" y="-20632"/>
    </p:cViewPr>
  </p:outlineViewPr>
  <p:notesTextViewPr>
    <p:cViewPr>
      <p:scale>
        <a:sx n="1" d="1"/>
        <a:sy n="1" d="1"/>
      </p:scale>
      <p:origin x="0" y="0"/>
    </p:cViewPr>
  </p:notesTextViewPr>
  <p:sorterViewPr>
    <p:cViewPr>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7C2D4D7-723F-4D59-979A-F801F8496ED7}" type="doc">
      <dgm:prSet loTypeId="urn:microsoft.com/office/officeart/2005/8/layout/vList2" loCatId="list" qsTypeId="urn:microsoft.com/office/officeart/2005/8/quickstyle/simple1" qsCatId="simple" csTypeId="urn:microsoft.com/office/officeart/2005/8/colors/colorful5" csCatId="colorful" phldr="1"/>
      <dgm:spPr/>
      <dgm:t>
        <a:bodyPr/>
        <a:lstStyle/>
        <a:p>
          <a:endParaRPr lang="en-US"/>
        </a:p>
      </dgm:t>
    </dgm:pt>
    <dgm:pt modelId="{40946CF2-32EB-492D-A2EE-E04A50B05CDB}">
      <dgm:prSet/>
      <dgm:spPr/>
      <dgm:t>
        <a:bodyPr/>
        <a:lstStyle/>
        <a:p>
          <a:r>
            <a:rPr lang="en-US"/>
            <a:t>Asking students to process too much information</a:t>
          </a:r>
        </a:p>
      </dgm:t>
    </dgm:pt>
    <dgm:pt modelId="{A87CEC74-2205-48F3-9938-4B50D9D300F3}" type="parTrans" cxnId="{6B00E9E6-43C7-4112-94C6-709CCB4A6B63}">
      <dgm:prSet/>
      <dgm:spPr/>
      <dgm:t>
        <a:bodyPr/>
        <a:lstStyle/>
        <a:p>
          <a:endParaRPr lang="en-US"/>
        </a:p>
      </dgm:t>
    </dgm:pt>
    <dgm:pt modelId="{5CF7D6E8-2045-413E-A091-42BA6EA236D4}" type="sibTrans" cxnId="{6B00E9E6-43C7-4112-94C6-709CCB4A6B63}">
      <dgm:prSet/>
      <dgm:spPr/>
      <dgm:t>
        <a:bodyPr/>
        <a:lstStyle/>
        <a:p>
          <a:endParaRPr lang="en-US"/>
        </a:p>
      </dgm:t>
    </dgm:pt>
    <dgm:pt modelId="{A531C766-5026-4DFB-9E66-3BCA9FA79D30}">
      <dgm:prSet/>
      <dgm:spPr/>
      <dgm:t>
        <a:bodyPr/>
        <a:lstStyle/>
        <a:p>
          <a:r>
            <a:rPr lang="en-US"/>
            <a:t>Giving students too many instructions at once</a:t>
          </a:r>
        </a:p>
      </dgm:t>
    </dgm:pt>
    <dgm:pt modelId="{748F27D8-9749-414B-B2AA-1F66C760F953}" type="parTrans" cxnId="{E2ED47EC-7DD3-4B51-9535-83E5F8706582}">
      <dgm:prSet/>
      <dgm:spPr/>
      <dgm:t>
        <a:bodyPr/>
        <a:lstStyle/>
        <a:p>
          <a:endParaRPr lang="en-US"/>
        </a:p>
      </dgm:t>
    </dgm:pt>
    <dgm:pt modelId="{C91F101E-64EE-4633-9B77-504A92CB0DF2}" type="sibTrans" cxnId="{E2ED47EC-7DD3-4B51-9535-83E5F8706582}">
      <dgm:prSet/>
      <dgm:spPr/>
      <dgm:t>
        <a:bodyPr/>
        <a:lstStyle/>
        <a:p>
          <a:endParaRPr lang="en-US"/>
        </a:p>
      </dgm:t>
    </dgm:pt>
    <dgm:pt modelId="{C489DBA4-A283-485F-8096-E849DC63DF88}">
      <dgm:prSet/>
      <dgm:spPr/>
      <dgm:t>
        <a:bodyPr/>
        <a:lstStyle/>
        <a:p>
          <a:r>
            <a:rPr lang="en-US"/>
            <a:t>Giving students too many choices</a:t>
          </a:r>
        </a:p>
      </dgm:t>
    </dgm:pt>
    <dgm:pt modelId="{4B3EFCD4-5FC7-43CD-9B14-03174DA90545}" type="parTrans" cxnId="{8641EA02-A000-4A9A-BE47-2103C11D73B3}">
      <dgm:prSet/>
      <dgm:spPr/>
      <dgm:t>
        <a:bodyPr/>
        <a:lstStyle/>
        <a:p>
          <a:endParaRPr lang="en-US"/>
        </a:p>
      </dgm:t>
    </dgm:pt>
    <dgm:pt modelId="{6A4EE1F5-FB88-4865-A7DD-65BE03C74E68}" type="sibTrans" cxnId="{8641EA02-A000-4A9A-BE47-2103C11D73B3}">
      <dgm:prSet/>
      <dgm:spPr/>
      <dgm:t>
        <a:bodyPr/>
        <a:lstStyle/>
        <a:p>
          <a:endParaRPr lang="en-US"/>
        </a:p>
      </dgm:t>
    </dgm:pt>
    <dgm:pt modelId="{8A7A959F-7CE9-47F3-B151-57670D961A0D}">
      <dgm:prSet/>
      <dgm:spPr/>
      <dgm:t>
        <a:bodyPr/>
        <a:lstStyle/>
        <a:p>
          <a:r>
            <a:rPr lang="en-US"/>
            <a:t>Technology</a:t>
          </a:r>
        </a:p>
      </dgm:t>
    </dgm:pt>
    <dgm:pt modelId="{EDA0B990-A43F-4ECC-8B31-9AEB4463B099}" type="parTrans" cxnId="{F2B53CD9-C27E-44C4-AC01-438F480C76E1}">
      <dgm:prSet/>
      <dgm:spPr/>
      <dgm:t>
        <a:bodyPr/>
        <a:lstStyle/>
        <a:p>
          <a:endParaRPr lang="en-US"/>
        </a:p>
      </dgm:t>
    </dgm:pt>
    <dgm:pt modelId="{F7CA92BB-042C-46A7-94FE-432C8D85A146}" type="sibTrans" cxnId="{F2B53CD9-C27E-44C4-AC01-438F480C76E1}">
      <dgm:prSet/>
      <dgm:spPr/>
      <dgm:t>
        <a:bodyPr/>
        <a:lstStyle/>
        <a:p>
          <a:endParaRPr lang="en-US"/>
        </a:p>
      </dgm:t>
    </dgm:pt>
    <dgm:pt modelId="{E78BC99B-B0D9-744A-B14D-263B2DDEFE0C}" type="pres">
      <dgm:prSet presAssocID="{C7C2D4D7-723F-4D59-979A-F801F8496ED7}" presName="linear" presStyleCnt="0">
        <dgm:presLayoutVars>
          <dgm:animLvl val="lvl"/>
          <dgm:resizeHandles val="exact"/>
        </dgm:presLayoutVars>
      </dgm:prSet>
      <dgm:spPr/>
    </dgm:pt>
    <dgm:pt modelId="{E6F8C50D-56CE-A24B-99F4-2E4B0288CFD0}" type="pres">
      <dgm:prSet presAssocID="{40946CF2-32EB-492D-A2EE-E04A50B05CDB}" presName="parentText" presStyleLbl="node1" presStyleIdx="0" presStyleCnt="4">
        <dgm:presLayoutVars>
          <dgm:chMax val="0"/>
          <dgm:bulletEnabled val="1"/>
        </dgm:presLayoutVars>
      </dgm:prSet>
      <dgm:spPr/>
    </dgm:pt>
    <dgm:pt modelId="{D7FD6A8B-73DF-0247-9AB8-4B27BC11AB7D}" type="pres">
      <dgm:prSet presAssocID="{5CF7D6E8-2045-413E-A091-42BA6EA236D4}" presName="spacer" presStyleCnt="0"/>
      <dgm:spPr/>
    </dgm:pt>
    <dgm:pt modelId="{B0D26277-CFB6-8C47-AD2D-BE327F19EDC0}" type="pres">
      <dgm:prSet presAssocID="{A531C766-5026-4DFB-9E66-3BCA9FA79D30}" presName="parentText" presStyleLbl="node1" presStyleIdx="1" presStyleCnt="4">
        <dgm:presLayoutVars>
          <dgm:chMax val="0"/>
          <dgm:bulletEnabled val="1"/>
        </dgm:presLayoutVars>
      </dgm:prSet>
      <dgm:spPr/>
    </dgm:pt>
    <dgm:pt modelId="{79B3B8BA-DC4B-C64F-8346-1204DBD88F7D}" type="pres">
      <dgm:prSet presAssocID="{C91F101E-64EE-4633-9B77-504A92CB0DF2}" presName="spacer" presStyleCnt="0"/>
      <dgm:spPr/>
    </dgm:pt>
    <dgm:pt modelId="{24E1F360-8678-314E-8259-EEEFC13D5A00}" type="pres">
      <dgm:prSet presAssocID="{C489DBA4-A283-485F-8096-E849DC63DF88}" presName="parentText" presStyleLbl="node1" presStyleIdx="2" presStyleCnt="4">
        <dgm:presLayoutVars>
          <dgm:chMax val="0"/>
          <dgm:bulletEnabled val="1"/>
        </dgm:presLayoutVars>
      </dgm:prSet>
      <dgm:spPr/>
    </dgm:pt>
    <dgm:pt modelId="{C6C61760-211F-8248-809F-1943B18809B8}" type="pres">
      <dgm:prSet presAssocID="{6A4EE1F5-FB88-4865-A7DD-65BE03C74E68}" presName="spacer" presStyleCnt="0"/>
      <dgm:spPr/>
    </dgm:pt>
    <dgm:pt modelId="{CBBC0A77-D433-D24E-8FD1-55C9656CDAAE}" type="pres">
      <dgm:prSet presAssocID="{8A7A959F-7CE9-47F3-B151-57670D961A0D}" presName="parentText" presStyleLbl="node1" presStyleIdx="3" presStyleCnt="4">
        <dgm:presLayoutVars>
          <dgm:chMax val="0"/>
          <dgm:bulletEnabled val="1"/>
        </dgm:presLayoutVars>
      </dgm:prSet>
      <dgm:spPr/>
    </dgm:pt>
  </dgm:ptLst>
  <dgm:cxnLst>
    <dgm:cxn modelId="{8641EA02-A000-4A9A-BE47-2103C11D73B3}" srcId="{C7C2D4D7-723F-4D59-979A-F801F8496ED7}" destId="{C489DBA4-A283-485F-8096-E849DC63DF88}" srcOrd="2" destOrd="0" parTransId="{4B3EFCD4-5FC7-43CD-9B14-03174DA90545}" sibTransId="{6A4EE1F5-FB88-4865-A7DD-65BE03C74E68}"/>
    <dgm:cxn modelId="{A6641025-0656-394C-BC61-A06272A108E8}" type="presOf" srcId="{A531C766-5026-4DFB-9E66-3BCA9FA79D30}" destId="{B0D26277-CFB6-8C47-AD2D-BE327F19EDC0}" srcOrd="0" destOrd="0" presId="urn:microsoft.com/office/officeart/2005/8/layout/vList2"/>
    <dgm:cxn modelId="{87FFBD58-7186-1C4F-B6EE-320A2C05C62D}" type="presOf" srcId="{C489DBA4-A283-485F-8096-E849DC63DF88}" destId="{24E1F360-8678-314E-8259-EEEFC13D5A00}" srcOrd="0" destOrd="0" presId="urn:microsoft.com/office/officeart/2005/8/layout/vList2"/>
    <dgm:cxn modelId="{4A60B497-D621-464A-B006-EB7F80B19442}" type="presOf" srcId="{C7C2D4D7-723F-4D59-979A-F801F8496ED7}" destId="{E78BC99B-B0D9-744A-B14D-263B2DDEFE0C}" srcOrd="0" destOrd="0" presId="urn:microsoft.com/office/officeart/2005/8/layout/vList2"/>
    <dgm:cxn modelId="{6B241AD5-97C5-E54A-A07B-ACCD48D1C16D}" type="presOf" srcId="{8A7A959F-7CE9-47F3-B151-57670D961A0D}" destId="{CBBC0A77-D433-D24E-8FD1-55C9656CDAAE}" srcOrd="0" destOrd="0" presId="urn:microsoft.com/office/officeart/2005/8/layout/vList2"/>
    <dgm:cxn modelId="{F2B53CD9-C27E-44C4-AC01-438F480C76E1}" srcId="{C7C2D4D7-723F-4D59-979A-F801F8496ED7}" destId="{8A7A959F-7CE9-47F3-B151-57670D961A0D}" srcOrd="3" destOrd="0" parTransId="{EDA0B990-A43F-4ECC-8B31-9AEB4463B099}" sibTransId="{F7CA92BB-042C-46A7-94FE-432C8D85A146}"/>
    <dgm:cxn modelId="{6B00E9E6-43C7-4112-94C6-709CCB4A6B63}" srcId="{C7C2D4D7-723F-4D59-979A-F801F8496ED7}" destId="{40946CF2-32EB-492D-A2EE-E04A50B05CDB}" srcOrd="0" destOrd="0" parTransId="{A87CEC74-2205-48F3-9938-4B50D9D300F3}" sibTransId="{5CF7D6E8-2045-413E-A091-42BA6EA236D4}"/>
    <dgm:cxn modelId="{E2ED47EC-7DD3-4B51-9535-83E5F8706582}" srcId="{C7C2D4D7-723F-4D59-979A-F801F8496ED7}" destId="{A531C766-5026-4DFB-9E66-3BCA9FA79D30}" srcOrd="1" destOrd="0" parTransId="{748F27D8-9749-414B-B2AA-1F66C760F953}" sibTransId="{C91F101E-64EE-4633-9B77-504A92CB0DF2}"/>
    <dgm:cxn modelId="{3995F2F6-2799-CF4A-95C0-534B33B331D2}" type="presOf" srcId="{40946CF2-32EB-492D-A2EE-E04A50B05CDB}" destId="{E6F8C50D-56CE-A24B-99F4-2E4B0288CFD0}" srcOrd="0" destOrd="0" presId="urn:microsoft.com/office/officeart/2005/8/layout/vList2"/>
    <dgm:cxn modelId="{97856603-EA44-2542-AE07-0041C2804035}" type="presParOf" srcId="{E78BC99B-B0D9-744A-B14D-263B2DDEFE0C}" destId="{E6F8C50D-56CE-A24B-99F4-2E4B0288CFD0}" srcOrd="0" destOrd="0" presId="urn:microsoft.com/office/officeart/2005/8/layout/vList2"/>
    <dgm:cxn modelId="{54C3A119-8DB8-EB41-823A-4CAD243D830F}" type="presParOf" srcId="{E78BC99B-B0D9-744A-B14D-263B2DDEFE0C}" destId="{D7FD6A8B-73DF-0247-9AB8-4B27BC11AB7D}" srcOrd="1" destOrd="0" presId="urn:microsoft.com/office/officeart/2005/8/layout/vList2"/>
    <dgm:cxn modelId="{3F2D3EC9-20D7-EB45-B310-BD1D64A7D131}" type="presParOf" srcId="{E78BC99B-B0D9-744A-B14D-263B2DDEFE0C}" destId="{B0D26277-CFB6-8C47-AD2D-BE327F19EDC0}" srcOrd="2" destOrd="0" presId="urn:microsoft.com/office/officeart/2005/8/layout/vList2"/>
    <dgm:cxn modelId="{71D6735A-79BA-954C-B7C5-4E51F5FC4EDC}" type="presParOf" srcId="{E78BC99B-B0D9-744A-B14D-263B2DDEFE0C}" destId="{79B3B8BA-DC4B-C64F-8346-1204DBD88F7D}" srcOrd="3" destOrd="0" presId="urn:microsoft.com/office/officeart/2005/8/layout/vList2"/>
    <dgm:cxn modelId="{4F18B56B-E872-C44F-933B-9DA54D737EC5}" type="presParOf" srcId="{E78BC99B-B0D9-744A-B14D-263B2DDEFE0C}" destId="{24E1F360-8678-314E-8259-EEEFC13D5A00}" srcOrd="4" destOrd="0" presId="urn:microsoft.com/office/officeart/2005/8/layout/vList2"/>
    <dgm:cxn modelId="{FFD5B21E-9B74-EA4E-8766-C4ED29101888}" type="presParOf" srcId="{E78BC99B-B0D9-744A-B14D-263B2DDEFE0C}" destId="{C6C61760-211F-8248-809F-1943B18809B8}" srcOrd="5" destOrd="0" presId="urn:microsoft.com/office/officeart/2005/8/layout/vList2"/>
    <dgm:cxn modelId="{A08575A4-C10B-6C4C-8041-7E96DC572496}" type="presParOf" srcId="{E78BC99B-B0D9-744A-B14D-263B2DDEFE0C}" destId="{CBBC0A77-D433-D24E-8FD1-55C9656CDAAE}"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7D8D790-5730-47A5-BB5B-F398573E01AF}" type="doc">
      <dgm:prSet loTypeId="urn:microsoft.com/office/officeart/2016/7/layout/VerticalDownArrowProcess" loCatId="process" qsTypeId="urn:microsoft.com/office/officeart/2005/8/quickstyle/simple1" qsCatId="simple" csTypeId="urn:microsoft.com/office/officeart/2005/8/colors/colorful5" csCatId="colorful" phldr="1"/>
      <dgm:spPr/>
      <dgm:t>
        <a:bodyPr/>
        <a:lstStyle/>
        <a:p>
          <a:endParaRPr lang="en-US"/>
        </a:p>
      </dgm:t>
    </dgm:pt>
    <dgm:pt modelId="{AFFC4133-1752-4BAF-89EF-3BD33A02DC32}">
      <dgm:prSet/>
      <dgm:spPr/>
      <dgm:t>
        <a:bodyPr/>
        <a:lstStyle/>
        <a:p>
          <a:r>
            <a:rPr lang="en-US"/>
            <a:t>Augment</a:t>
          </a:r>
        </a:p>
      </dgm:t>
    </dgm:pt>
    <dgm:pt modelId="{981E0977-B40B-4393-9884-0B6548EF05DE}" type="parTrans" cxnId="{DD934F36-2F1B-4C06-8CEB-AA63C82D1DD4}">
      <dgm:prSet/>
      <dgm:spPr/>
      <dgm:t>
        <a:bodyPr/>
        <a:lstStyle/>
        <a:p>
          <a:endParaRPr lang="en-US"/>
        </a:p>
      </dgm:t>
    </dgm:pt>
    <dgm:pt modelId="{2C31B964-88B1-4076-A470-58F7F0251368}" type="sibTrans" cxnId="{DD934F36-2F1B-4C06-8CEB-AA63C82D1DD4}">
      <dgm:prSet/>
      <dgm:spPr/>
      <dgm:t>
        <a:bodyPr/>
        <a:lstStyle/>
        <a:p>
          <a:endParaRPr lang="en-US"/>
        </a:p>
      </dgm:t>
    </dgm:pt>
    <dgm:pt modelId="{DF51A2A8-150A-42DD-9FD4-43545BC8F6B5}">
      <dgm:prSet custT="1"/>
      <dgm:spPr/>
      <dgm:t>
        <a:bodyPr/>
        <a:lstStyle/>
        <a:p>
          <a:r>
            <a:rPr lang="en-US" sz="2000" dirty="0"/>
            <a:t>Augment verbal instructions with a visual (explain to the class that because it’s hard to remember everything, you will give kids a visual to remind them—prompt them to check the visual before they ask for your help).</a:t>
          </a:r>
        </a:p>
      </dgm:t>
    </dgm:pt>
    <dgm:pt modelId="{7A7B007C-425C-4672-A776-618EB44D5E14}" type="parTrans" cxnId="{A33A52A4-4D67-49D6-ABBD-77DDDBBE62F5}">
      <dgm:prSet/>
      <dgm:spPr/>
      <dgm:t>
        <a:bodyPr/>
        <a:lstStyle/>
        <a:p>
          <a:endParaRPr lang="en-US"/>
        </a:p>
      </dgm:t>
    </dgm:pt>
    <dgm:pt modelId="{3AEAFC4F-EE35-404A-A6C8-C4DF02BE344F}" type="sibTrans" cxnId="{A33A52A4-4D67-49D6-ABBD-77DDDBBE62F5}">
      <dgm:prSet/>
      <dgm:spPr/>
      <dgm:t>
        <a:bodyPr/>
        <a:lstStyle/>
        <a:p>
          <a:endParaRPr lang="en-US"/>
        </a:p>
      </dgm:t>
    </dgm:pt>
    <dgm:pt modelId="{DD97DD79-5C33-4F1B-A341-7800AFC03FE3}">
      <dgm:prSet/>
      <dgm:spPr/>
      <dgm:t>
        <a:bodyPr/>
        <a:lstStyle/>
        <a:p>
          <a:r>
            <a:rPr lang="en-US"/>
            <a:t>Use</a:t>
          </a:r>
        </a:p>
      </dgm:t>
    </dgm:pt>
    <dgm:pt modelId="{EFD8757D-BE2D-45E2-8362-F248C8C0877A}" type="parTrans" cxnId="{E04F1749-9AF3-44E5-B269-228DE9134009}">
      <dgm:prSet/>
      <dgm:spPr/>
      <dgm:t>
        <a:bodyPr/>
        <a:lstStyle/>
        <a:p>
          <a:endParaRPr lang="en-US"/>
        </a:p>
      </dgm:t>
    </dgm:pt>
    <dgm:pt modelId="{4F5A784E-2E57-485E-BA6C-49CFC4DC52EC}" type="sibTrans" cxnId="{E04F1749-9AF3-44E5-B269-228DE9134009}">
      <dgm:prSet/>
      <dgm:spPr/>
      <dgm:t>
        <a:bodyPr/>
        <a:lstStyle/>
        <a:p>
          <a:endParaRPr lang="en-US"/>
        </a:p>
      </dgm:t>
    </dgm:pt>
    <dgm:pt modelId="{2D96ADBF-B773-4C7F-AFD9-66ADCA3948DC}">
      <dgm:prSet custT="1"/>
      <dgm:spPr/>
      <dgm:t>
        <a:bodyPr/>
        <a:lstStyle/>
        <a:p>
          <a:r>
            <a:rPr lang="en-US" sz="2000" dirty="0"/>
            <a:t>Use a unique or a phrase to signal that you want students to stop everything else and pay attention to what you’re saying</a:t>
          </a:r>
        </a:p>
      </dgm:t>
    </dgm:pt>
    <dgm:pt modelId="{D39EB296-7065-4DEB-8871-2E2B1055780A}" type="parTrans" cxnId="{216E9901-FE6E-4FAB-8D5A-AC00D67807AD}">
      <dgm:prSet/>
      <dgm:spPr/>
      <dgm:t>
        <a:bodyPr/>
        <a:lstStyle/>
        <a:p>
          <a:endParaRPr lang="en-US"/>
        </a:p>
      </dgm:t>
    </dgm:pt>
    <dgm:pt modelId="{1B8346D7-C734-4DAB-B871-625A61413337}" type="sibTrans" cxnId="{216E9901-FE6E-4FAB-8D5A-AC00D67807AD}">
      <dgm:prSet/>
      <dgm:spPr/>
      <dgm:t>
        <a:bodyPr/>
        <a:lstStyle/>
        <a:p>
          <a:endParaRPr lang="en-US"/>
        </a:p>
      </dgm:t>
    </dgm:pt>
    <dgm:pt modelId="{06E7FCDF-2479-4459-9EA9-CB1465F74336}">
      <dgm:prSet/>
      <dgm:spPr/>
      <dgm:t>
        <a:bodyPr/>
        <a:lstStyle/>
        <a:p>
          <a:r>
            <a:rPr lang="en-US"/>
            <a:t>Tell</a:t>
          </a:r>
        </a:p>
      </dgm:t>
    </dgm:pt>
    <dgm:pt modelId="{F8D30E87-F0F8-453D-8E28-76C62EFCBA31}" type="parTrans" cxnId="{47B3DE31-E787-4952-9DF3-88D73C93AB9A}">
      <dgm:prSet/>
      <dgm:spPr/>
      <dgm:t>
        <a:bodyPr/>
        <a:lstStyle/>
        <a:p>
          <a:endParaRPr lang="en-US"/>
        </a:p>
      </dgm:t>
    </dgm:pt>
    <dgm:pt modelId="{5F053828-302B-4B42-9EC3-69153CD98F22}" type="sibTrans" cxnId="{47B3DE31-E787-4952-9DF3-88D73C93AB9A}">
      <dgm:prSet/>
      <dgm:spPr/>
      <dgm:t>
        <a:bodyPr/>
        <a:lstStyle/>
        <a:p>
          <a:endParaRPr lang="en-US"/>
        </a:p>
      </dgm:t>
    </dgm:pt>
    <dgm:pt modelId="{6A6A0289-7939-4479-A33D-FBF20B15DE24}">
      <dgm:prSet custT="1"/>
      <dgm:spPr/>
      <dgm:t>
        <a:bodyPr/>
        <a:lstStyle/>
        <a:p>
          <a:r>
            <a:rPr lang="en-US" sz="2000" dirty="0"/>
            <a:t>Tell students that you will ask a random student to repeat the directions after you give them.</a:t>
          </a:r>
        </a:p>
      </dgm:t>
    </dgm:pt>
    <dgm:pt modelId="{74274FB3-7605-4E66-85FB-2F7B1C7F7854}" type="parTrans" cxnId="{E91819E4-C513-4E3A-8D4A-7A5483B7DBA7}">
      <dgm:prSet/>
      <dgm:spPr/>
      <dgm:t>
        <a:bodyPr/>
        <a:lstStyle/>
        <a:p>
          <a:endParaRPr lang="en-US"/>
        </a:p>
      </dgm:t>
    </dgm:pt>
    <dgm:pt modelId="{51A01944-E22E-49E0-93B5-D6B5207A1F7C}" type="sibTrans" cxnId="{E91819E4-C513-4E3A-8D4A-7A5483B7DBA7}">
      <dgm:prSet/>
      <dgm:spPr/>
      <dgm:t>
        <a:bodyPr/>
        <a:lstStyle/>
        <a:p>
          <a:endParaRPr lang="en-US"/>
        </a:p>
      </dgm:t>
    </dgm:pt>
    <dgm:pt modelId="{C48F4043-C40E-8A49-9578-3DC4FF139ABB}" type="pres">
      <dgm:prSet presAssocID="{77D8D790-5730-47A5-BB5B-F398573E01AF}" presName="Name0" presStyleCnt="0">
        <dgm:presLayoutVars>
          <dgm:dir/>
          <dgm:animLvl val="lvl"/>
          <dgm:resizeHandles val="exact"/>
        </dgm:presLayoutVars>
      </dgm:prSet>
      <dgm:spPr/>
    </dgm:pt>
    <dgm:pt modelId="{27CCBA25-8CD7-E84B-AE3B-5B0759300046}" type="pres">
      <dgm:prSet presAssocID="{06E7FCDF-2479-4459-9EA9-CB1465F74336}" presName="boxAndChildren" presStyleCnt="0"/>
      <dgm:spPr/>
    </dgm:pt>
    <dgm:pt modelId="{81A3B72C-7C1F-A747-8F48-610B0BFBCCBB}" type="pres">
      <dgm:prSet presAssocID="{06E7FCDF-2479-4459-9EA9-CB1465F74336}" presName="parentTextBox" presStyleLbl="alignNode1" presStyleIdx="0" presStyleCnt="3"/>
      <dgm:spPr/>
    </dgm:pt>
    <dgm:pt modelId="{B0F993D2-568E-E44F-8801-42D72DD1A29D}" type="pres">
      <dgm:prSet presAssocID="{06E7FCDF-2479-4459-9EA9-CB1465F74336}" presName="descendantBox" presStyleLbl="bgAccFollowNode1" presStyleIdx="0" presStyleCnt="3"/>
      <dgm:spPr/>
    </dgm:pt>
    <dgm:pt modelId="{908E1FD5-4718-F548-8E2E-C5D5E77B827A}" type="pres">
      <dgm:prSet presAssocID="{4F5A784E-2E57-485E-BA6C-49CFC4DC52EC}" presName="sp" presStyleCnt="0"/>
      <dgm:spPr/>
    </dgm:pt>
    <dgm:pt modelId="{BCF37110-3F3F-F845-99B9-2D9D868F61E9}" type="pres">
      <dgm:prSet presAssocID="{DD97DD79-5C33-4F1B-A341-7800AFC03FE3}" presName="arrowAndChildren" presStyleCnt="0"/>
      <dgm:spPr/>
    </dgm:pt>
    <dgm:pt modelId="{B5B5DAD9-E265-0046-B1CF-4AFB977B5D79}" type="pres">
      <dgm:prSet presAssocID="{DD97DD79-5C33-4F1B-A341-7800AFC03FE3}" presName="parentTextArrow" presStyleLbl="node1" presStyleIdx="0" presStyleCnt="0"/>
      <dgm:spPr/>
    </dgm:pt>
    <dgm:pt modelId="{8207BC37-09A8-7C4F-B613-5FC5AD141D7C}" type="pres">
      <dgm:prSet presAssocID="{DD97DD79-5C33-4F1B-A341-7800AFC03FE3}" presName="arrow" presStyleLbl="alignNode1" presStyleIdx="1" presStyleCnt="3"/>
      <dgm:spPr/>
    </dgm:pt>
    <dgm:pt modelId="{38BCDC2B-5E0F-9640-ADD8-381D669B86B0}" type="pres">
      <dgm:prSet presAssocID="{DD97DD79-5C33-4F1B-A341-7800AFC03FE3}" presName="descendantArrow" presStyleLbl="bgAccFollowNode1" presStyleIdx="1" presStyleCnt="3"/>
      <dgm:spPr/>
    </dgm:pt>
    <dgm:pt modelId="{727E7B6E-297E-0641-815E-E4A340352693}" type="pres">
      <dgm:prSet presAssocID="{2C31B964-88B1-4076-A470-58F7F0251368}" presName="sp" presStyleCnt="0"/>
      <dgm:spPr/>
    </dgm:pt>
    <dgm:pt modelId="{AEE0553E-15CD-244E-BD63-1FB09365E236}" type="pres">
      <dgm:prSet presAssocID="{AFFC4133-1752-4BAF-89EF-3BD33A02DC32}" presName="arrowAndChildren" presStyleCnt="0"/>
      <dgm:spPr/>
    </dgm:pt>
    <dgm:pt modelId="{0EE101F3-C052-914D-9415-4F702D34DE3D}" type="pres">
      <dgm:prSet presAssocID="{AFFC4133-1752-4BAF-89EF-3BD33A02DC32}" presName="parentTextArrow" presStyleLbl="node1" presStyleIdx="0" presStyleCnt="0"/>
      <dgm:spPr/>
    </dgm:pt>
    <dgm:pt modelId="{6879DE18-7147-6644-AAEB-2B7373AC51CA}" type="pres">
      <dgm:prSet presAssocID="{AFFC4133-1752-4BAF-89EF-3BD33A02DC32}" presName="arrow" presStyleLbl="alignNode1" presStyleIdx="2" presStyleCnt="3"/>
      <dgm:spPr/>
    </dgm:pt>
    <dgm:pt modelId="{70661ACC-C011-0447-ACB5-0D8342456185}" type="pres">
      <dgm:prSet presAssocID="{AFFC4133-1752-4BAF-89EF-3BD33A02DC32}" presName="descendantArrow" presStyleLbl="bgAccFollowNode1" presStyleIdx="2" presStyleCnt="3" custScaleX="99578" custScaleY="153937" custLinFactNeighborX="432" custLinFactNeighborY="15160"/>
      <dgm:spPr/>
    </dgm:pt>
  </dgm:ptLst>
  <dgm:cxnLst>
    <dgm:cxn modelId="{216E9901-FE6E-4FAB-8D5A-AC00D67807AD}" srcId="{DD97DD79-5C33-4F1B-A341-7800AFC03FE3}" destId="{2D96ADBF-B773-4C7F-AFD9-66ADCA3948DC}" srcOrd="0" destOrd="0" parTransId="{D39EB296-7065-4DEB-8871-2E2B1055780A}" sibTransId="{1B8346D7-C734-4DAB-B871-625A61413337}"/>
    <dgm:cxn modelId="{BA5E4408-EC74-3449-87DD-19561BA1B1AE}" type="presOf" srcId="{DD97DD79-5C33-4F1B-A341-7800AFC03FE3}" destId="{B5B5DAD9-E265-0046-B1CF-4AFB977B5D79}" srcOrd="0" destOrd="0" presId="urn:microsoft.com/office/officeart/2016/7/layout/VerticalDownArrowProcess"/>
    <dgm:cxn modelId="{A0721C11-04D7-954E-906A-4E007CEB9DFB}" type="presOf" srcId="{DD97DD79-5C33-4F1B-A341-7800AFC03FE3}" destId="{8207BC37-09A8-7C4F-B613-5FC5AD141D7C}" srcOrd="1" destOrd="0" presId="urn:microsoft.com/office/officeart/2016/7/layout/VerticalDownArrowProcess"/>
    <dgm:cxn modelId="{B999A011-D230-514B-B5F1-D6C9370E6976}" type="presOf" srcId="{DF51A2A8-150A-42DD-9FD4-43545BC8F6B5}" destId="{70661ACC-C011-0447-ACB5-0D8342456185}" srcOrd="0" destOrd="0" presId="urn:microsoft.com/office/officeart/2016/7/layout/VerticalDownArrowProcess"/>
    <dgm:cxn modelId="{47B3DE31-E787-4952-9DF3-88D73C93AB9A}" srcId="{77D8D790-5730-47A5-BB5B-F398573E01AF}" destId="{06E7FCDF-2479-4459-9EA9-CB1465F74336}" srcOrd="2" destOrd="0" parTransId="{F8D30E87-F0F8-453D-8E28-76C62EFCBA31}" sibTransId="{5F053828-302B-4B42-9EC3-69153CD98F22}"/>
    <dgm:cxn modelId="{DD934F36-2F1B-4C06-8CEB-AA63C82D1DD4}" srcId="{77D8D790-5730-47A5-BB5B-F398573E01AF}" destId="{AFFC4133-1752-4BAF-89EF-3BD33A02DC32}" srcOrd="0" destOrd="0" parTransId="{981E0977-B40B-4393-9884-0B6548EF05DE}" sibTransId="{2C31B964-88B1-4076-A470-58F7F0251368}"/>
    <dgm:cxn modelId="{E04F1749-9AF3-44E5-B269-228DE9134009}" srcId="{77D8D790-5730-47A5-BB5B-F398573E01AF}" destId="{DD97DD79-5C33-4F1B-A341-7800AFC03FE3}" srcOrd="1" destOrd="0" parTransId="{EFD8757D-BE2D-45E2-8362-F248C8C0877A}" sibTransId="{4F5A784E-2E57-485E-BA6C-49CFC4DC52EC}"/>
    <dgm:cxn modelId="{5819DE5A-5350-444C-AFB3-82C2E0E9B50E}" type="presOf" srcId="{6A6A0289-7939-4479-A33D-FBF20B15DE24}" destId="{B0F993D2-568E-E44F-8801-42D72DD1A29D}" srcOrd="0" destOrd="0" presId="urn:microsoft.com/office/officeart/2016/7/layout/VerticalDownArrowProcess"/>
    <dgm:cxn modelId="{75545688-0E30-B742-B87C-A107F13ED038}" type="presOf" srcId="{AFFC4133-1752-4BAF-89EF-3BD33A02DC32}" destId="{6879DE18-7147-6644-AAEB-2B7373AC51CA}" srcOrd="1" destOrd="0" presId="urn:microsoft.com/office/officeart/2016/7/layout/VerticalDownArrowProcess"/>
    <dgm:cxn modelId="{A33A52A4-4D67-49D6-ABBD-77DDDBBE62F5}" srcId="{AFFC4133-1752-4BAF-89EF-3BD33A02DC32}" destId="{DF51A2A8-150A-42DD-9FD4-43545BC8F6B5}" srcOrd="0" destOrd="0" parTransId="{7A7B007C-425C-4672-A776-618EB44D5E14}" sibTransId="{3AEAFC4F-EE35-404A-A6C8-C4DF02BE344F}"/>
    <dgm:cxn modelId="{6E028BCA-B017-CC4A-B01A-4BD31C731EAE}" type="presOf" srcId="{77D8D790-5730-47A5-BB5B-F398573E01AF}" destId="{C48F4043-C40E-8A49-9578-3DC4FF139ABB}" srcOrd="0" destOrd="0" presId="urn:microsoft.com/office/officeart/2016/7/layout/VerticalDownArrowProcess"/>
    <dgm:cxn modelId="{359146E0-32DF-FC4A-966D-F8283511B22F}" type="presOf" srcId="{06E7FCDF-2479-4459-9EA9-CB1465F74336}" destId="{81A3B72C-7C1F-A747-8F48-610B0BFBCCBB}" srcOrd="0" destOrd="0" presId="urn:microsoft.com/office/officeart/2016/7/layout/VerticalDownArrowProcess"/>
    <dgm:cxn modelId="{E91819E4-C513-4E3A-8D4A-7A5483B7DBA7}" srcId="{06E7FCDF-2479-4459-9EA9-CB1465F74336}" destId="{6A6A0289-7939-4479-A33D-FBF20B15DE24}" srcOrd="0" destOrd="0" parTransId="{74274FB3-7605-4E66-85FB-2F7B1C7F7854}" sibTransId="{51A01944-E22E-49E0-93B5-D6B5207A1F7C}"/>
    <dgm:cxn modelId="{D21DABF9-41BA-3649-86CB-DB9699259095}" type="presOf" srcId="{2D96ADBF-B773-4C7F-AFD9-66ADCA3948DC}" destId="{38BCDC2B-5E0F-9640-ADD8-381D669B86B0}" srcOrd="0" destOrd="0" presId="urn:microsoft.com/office/officeart/2016/7/layout/VerticalDownArrowProcess"/>
    <dgm:cxn modelId="{10219AFD-6739-C445-83F2-DEA6248A6D80}" type="presOf" srcId="{AFFC4133-1752-4BAF-89EF-3BD33A02DC32}" destId="{0EE101F3-C052-914D-9415-4F702D34DE3D}" srcOrd="0" destOrd="0" presId="urn:microsoft.com/office/officeart/2016/7/layout/VerticalDownArrowProcess"/>
    <dgm:cxn modelId="{FB795D47-FCE3-A04F-972C-B977F1142855}" type="presParOf" srcId="{C48F4043-C40E-8A49-9578-3DC4FF139ABB}" destId="{27CCBA25-8CD7-E84B-AE3B-5B0759300046}" srcOrd="0" destOrd="0" presId="urn:microsoft.com/office/officeart/2016/7/layout/VerticalDownArrowProcess"/>
    <dgm:cxn modelId="{AFEA8979-63A7-B946-9547-6AF4A16660C0}" type="presParOf" srcId="{27CCBA25-8CD7-E84B-AE3B-5B0759300046}" destId="{81A3B72C-7C1F-A747-8F48-610B0BFBCCBB}" srcOrd="0" destOrd="0" presId="urn:microsoft.com/office/officeart/2016/7/layout/VerticalDownArrowProcess"/>
    <dgm:cxn modelId="{7A22C309-8060-2740-A78D-096C7EF7EAE3}" type="presParOf" srcId="{27CCBA25-8CD7-E84B-AE3B-5B0759300046}" destId="{B0F993D2-568E-E44F-8801-42D72DD1A29D}" srcOrd="1" destOrd="0" presId="urn:microsoft.com/office/officeart/2016/7/layout/VerticalDownArrowProcess"/>
    <dgm:cxn modelId="{25C32B05-0032-294C-8541-A7C0B6A049F7}" type="presParOf" srcId="{C48F4043-C40E-8A49-9578-3DC4FF139ABB}" destId="{908E1FD5-4718-F548-8E2E-C5D5E77B827A}" srcOrd="1" destOrd="0" presId="urn:microsoft.com/office/officeart/2016/7/layout/VerticalDownArrowProcess"/>
    <dgm:cxn modelId="{9D862241-A512-264B-B8A0-F1A2E13E541D}" type="presParOf" srcId="{C48F4043-C40E-8A49-9578-3DC4FF139ABB}" destId="{BCF37110-3F3F-F845-99B9-2D9D868F61E9}" srcOrd="2" destOrd="0" presId="urn:microsoft.com/office/officeart/2016/7/layout/VerticalDownArrowProcess"/>
    <dgm:cxn modelId="{4D67398E-A116-0244-AED3-9B3569947D15}" type="presParOf" srcId="{BCF37110-3F3F-F845-99B9-2D9D868F61E9}" destId="{B5B5DAD9-E265-0046-B1CF-4AFB977B5D79}" srcOrd="0" destOrd="0" presId="urn:microsoft.com/office/officeart/2016/7/layout/VerticalDownArrowProcess"/>
    <dgm:cxn modelId="{CB7C6310-E36C-BD42-A623-F7B1E2F7FD0C}" type="presParOf" srcId="{BCF37110-3F3F-F845-99B9-2D9D868F61E9}" destId="{8207BC37-09A8-7C4F-B613-5FC5AD141D7C}" srcOrd="1" destOrd="0" presId="urn:microsoft.com/office/officeart/2016/7/layout/VerticalDownArrowProcess"/>
    <dgm:cxn modelId="{27272667-2989-F243-8C75-687BA0C74A3F}" type="presParOf" srcId="{BCF37110-3F3F-F845-99B9-2D9D868F61E9}" destId="{38BCDC2B-5E0F-9640-ADD8-381D669B86B0}" srcOrd="2" destOrd="0" presId="urn:microsoft.com/office/officeart/2016/7/layout/VerticalDownArrowProcess"/>
    <dgm:cxn modelId="{3A5055D5-492A-8044-A78F-839E5492309D}" type="presParOf" srcId="{C48F4043-C40E-8A49-9578-3DC4FF139ABB}" destId="{727E7B6E-297E-0641-815E-E4A340352693}" srcOrd="3" destOrd="0" presId="urn:microsoft.com/office/officeart/2016/7/layout/VerticalDownArrowProcess"/>
    <dgm:cxn modelId="{28ED6946-A9C0-5946-A306-942340CB5EFE}" type="presParOf" srcId="{C48F4043-C40E-8A49-9578-3DC4FF139ABB}" destId="{AEE0553E-15CD-244E-BD63-1FB09365E236}" srcOrd="4" destOrd="0" presId="urn:microsoft.com/office/officeart/2016/7/layout/VerticalDownArrowProcess"/>
    <dgm:cxn modelId="{13BF82C0-ADC4-6F4A-9BC4-6749E990D6A6}" type="presParOf" srcId="{AEE0553E-15CD-244E-BD63-1FB09365E236}" destId="{0EE101F3-C052-914D-9415-4F702D34DE3D}" srcOrd="0" destOrd="0" presId="urn:microsoft.com/office/officeart/2016/7/layout/VerticalDownArrowProcess"/>
    <dgm:cxn modelId="{D88DB6DA-2418-054D-BF65-6873DA9FD7B9}" type="presParOf" srcId="{AEE0553E-15CD-244E-BD63-1FB09365E236}" destId="{6879DE18-7147-6644-AAEB-2B7373AC51CA}" srcOrd="1" destOrd="0" presId="urn:microsoft.com/office/officeart/2016/7/layout/VerticalDownArrowProcess"/>
    <dgm:cxn modelId="{E6BDFDD8-DDCF-9241-B490-1A501548F890}" type="presParOf" srcId="{AEE0553E-15CD-244E-BD63-1FB09365E236}" destId="{70661ACC-C011-0447-ACB5-0D8342456185}" srcOrd="2" destOrd="0" presId="urn:microsoft.com/office/officeart/2016/7/layout/VerticalDownArrow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F66AE173-90FD-4A52-93C1-B7A455E305A4}" type="doc">
      <dgm:prSet loTypeId="urn:microsoft.com/office/officeart/2005/8/layout/vList2" loCatId="list" qsTypeId="urn:microsoft.com/office/officeart/2005/8/quickstyle/simple1" qsCatId="simple" csTypeId="urn:microsoft.com/office/officeart/2005/8/colors/colorful5" csCatId="colorful" phldr="1"/>
      <dgm:spPr/>
      <dgm:t>
        <a:bodyPr/>
        <a:lstStyle/>
        <a:p>
          <a:endParaRPr lang="en-US"/>
        </a:p>
      </dgm:t>
    </dgm:pt>
    <dgm:pt modelId="{8AE15982-2B5B-468F-9B9A-FC309D242B21}">
      <dgm:prSet/>
      <dgm:spPr/>
      <dgm:t>
        <a:bodyPr/>
        <a:lstStyle/>
        <a:p>
          <a:r>
            <a:rPr lang="en-US" dirty="0"/>
            <a:t>Visualization—have kids use vivid visual imagery to help them remember</a:t>
          </a:r>
        </a:p>
      </dgm:t>
    </dgm:pt>
    <dgm:pt modelId="{28AD508F-4C6A-44BB-BE4E-072F2D7438A5}" type="parTrans" cxnId="{8051AA81-313B-4563-A2C1-A3BB0484AB63}">
      <dgm:prSet/>
      <dgm:spPr/>
      <dgm:t>
        <a:bodyPr/>
        <a:lstStyle/>
        <a:p>
          <a:endParaRPr lang="en-US"/>
        </a:p>
      </dgm:t>
    </dgm:pt>
    <dgm:pt modelId="{D0F7C6FF-24D0-4609-8A8D-11812AEA0B09}" type="sibTrans" cxnId="{8051AA81-313B-4563-A2C1-A3BB0484AB63}">
      <dgm:prSet/>
      <dgm:spPr/>
      <dgm:t>
        <a:bodyPr/>
        <a:lstStyle/>
        <a:p>
          <a:endParaRPr lang="en-US"/>
        </a:p>
      </dgm:t>
    </dgm:pt>
    <dgm:pt modelId="{9FAB1D78-F12B-4792-9873-24C4D93F939A}">
      <dgm:prSet/>
      <dgm:spPr/>
      <dgm:t>
        <a:bodyPr/>
        <a:lstStyle/>
        <a:p>
          <a:r>
            <a:rPr lang="en-US" dirty="0"/>
            <a:t>Movement—have kids act out what they’re trying to remember</a:t>
          </a:r>
        </a:p>
      </dgm:t>
    </dgm:pt>
    <dgm:pt modelId="{0C737EC2-2B3C-43C8-B475-A2E4A39106EB}" type="parTrans" cxnId="{65F86011-8B06-470A-8553-6CFC9896FD93}">
      <dgm:prSet/>
      <dgm:spPr/>
      <dgm:t>
        <a:bodyPr/>
        <a:lstStyle/>
        <a:p>
          <a:endParaRPr lang="en-US"/>
        </a:p>
      </dgm:t>
    </dgm:pt>
    <dgm:pt modelId="{5DABC908-00DC-4565-9AF7-A0931FEE15F6}" type="sibTrans" cxnId="{65F86011-8B06-470A-8553-6CFC9896FD93}">
      <dgm:prSet/>
      <dgm:spPr/>
      <dgm:t>
        <a:bodyPr/>
        <a:lstStyle/>
        <a:p>
          <a:endParaRPr lang="en-US"/>
        </a:p>
      </dgm:t>
    </dgm:pt>
    <dgm:pt modelId="{B028D7B0-B053-6B4D-9557-B2144E43FAA0}">
      <dgm:prSet/>
      <dgm:spPr/>
      <dgm:t>
        <a:bodyPr/>
        <a:lstStyle/>
        <a:p>
          <a:r>
            <a:rPr lang="en-US" dirty="0"/>
            <a:t>Teach rehearsal strategies</a:t>
          </a:r>
        </a:p>
      </dgm:t>
    </dgm:pt>
    <dgm:pt modelId="{541DAA52-6D71-884B-84FA-B5129CAE9163}" type="parTrans" cxnId="{4CDC0987-AF9C-1A4A-8C0F-62C1F897C9C9}">
      <dgm:prSet/>
      <dgm:spPr/>
      <dgm:t>
        <a:bodyPr/>
        <a:lstStyle/>
        <a:p>
          <a:endParaRPr lang="en-US"/>
        </a:p>
      </dgm:t>
    </dgm:pt>
    <dgm:pt modelId="{BFF3C249-93D0-8848-8121-C8A98C5ACB43}" type="sibTrans" cxnId="{4CDC0987-AF9C-1A4A-8C0F-62C1F897C9C9}">
      <dgm:prSet/>
      <dgm:spPr/>
      <dgm:t>
        <a:bodyPr/>
        <a:lstStyle/>
        <a:p>
          <a:endParaRPr lang="en-US"/>
        </a:p>
      </dgm:t>
    </dgm:pt>
    <dgm:pt modelId="{E92FC22A-85DC-6146-9BAA-7711C4F5A133}">
      <dgm:prSet/>
      <dgm:spPr/>
      <dgm:t>
        <a:bodyPr/>
        <a:lstStyle/>
        <a:p>
          <a:r>
            <a:rPr lang="en-US" dirty="0"/>
            <a:t>Use rhymes, songs, or other mnemonic devices to help kids remember</a:t>
          </a:r>
        </a:p>
      </dgm:t>
    </dgm:pt>
    <dgm:pt modelId="{9D17B4A9-06B2-174F-9B8A-A6F81D022EA3}" type="parTrans" cxnId="{EB06DC55-00FB-0845-8571-D81EC1E3F247}">
      <dgm:prSet/>
      <dgm:spPr/>
      <dgm:t>
        <a:bodyPr/>
        <a:lstStyle/>
        <a:p>
          <a:endParaRPr lang="en-US"/>
        </a:p>
      </dgm:t>
    </dgm:pt>
    <dgm:pt modelId="{1AA8FF36-A2B1-1943-9E9B-E009E7DE4C34}" type="sibTrans" cxnId="{EB06DC55-00FB-0845-8571-D81EC1E3F247}">
      <dgm:prSet/>
      <dgm:spPr/>
      <dgm:t>
        <a:bodyPr/>
        <a:lstStyle/>
        <a:p>
          <a:endParaRPr lang="en-US"/>
        </a:p>
      </dgm:t>
    </dgm:pt>
    <dgm:pt modelId="{9CC2E132-2233-304F-826A-3AFBD164C29E}">
      <dgm:prSet/>
      <dgm:spPr/>
      <dgm:t>
        <a:bodyPr/>
        <a:lstStyle/>
        <a:p>
          <a:r>
            <a:rPr lang="en-US" dirty="0"/>
            <a:t>Model your own use of memory strategies (e.g., checklists, post-it notes) and explain why you're using them</a:t>
          </a:r>
        </a:p>
      </dgm:t>
    </dgm:pt>
    <dgm:pt modelId="{46B6C1E0-B25F-E848-A6AE-CB00AF609C0F}" type="parTrans" cxnId="{541C1631-5E53-9943-86BE-5C7503B9D9C7}">
      <dgm:prSet/>
      <dgm:spPr/>
      <dgm:t>
        <a:bodyPr/>
        <a:lstStyle/>
        <a:p>
          <a:endParaRPr lang="en-US"/>
        </a:p>
      </dgm:t>
    </dgm:pt>
    <dgm:pt modelId="{A2ECEA4E-AA0E-F647-BE99-33A35DE55544}" type="sibTrans" cxnId="{541C1631-5E53-9943-86BE-5C7503B9D9C7}">
      <dgm:prSet/>
      <dgm:spPr/>
      <dgm:t>
        <a:bodyPr/>
        <a:lstStyle/>
        <a:p>
          <a:endParaRPr lang="en-US"/>
        </a:p>
      </dgm:t>
    </dgm:pt>
    <dgm:pt modelId="{D059004E-F54B-EA49-9B7C-E0E3AF85FAC9}">
      <dgm:prSet/>
      <dgm:spPr/>
      <dgm:t>
        <a:bodyPr/>
        <a:lstStyle/>
        <a:p>
          <a:r>
            <a:rPr lang="en-US" dirty="0"/>
            <a:t>Have students make an association between what they need to remember and a familiar cue</a:t>
          </a:r>
        </a:p>
      </dgm:t>
    </dgm:pt>
    <dgm:pt modelId="{64242483-E913-4443-8618-FCB2724BF432}" type="parTrans" cxnId="{78D463A4-D826-2041-949E-609C4C77C634}">
      <dgm:prSet/>
      <dgm:spPr/>
      <dgm:t>
        <a:bodyPr/>
        <a:lstStyle/>
        <a:p>
          <a:endParaRPr lang="en-US"/>
        </a:p>
      </dgm:t>
    </dgm:pt>
    <dgm:pt modelId="{959CDC07-0CC4-F347-A582-CD3DBE7BF415}" type="sibTrans" cxnId="{78D463A4-D826-2041-949E-609C4C77C634}">
      <dgm:prSet/>
      <dgm:spPr/>
      <dgm:t>
        <a:bodyPr/>
        <a:lstStyle/>
        <a:p>
          <a:endParaRPr lang="en-US"/>
        </a:p>
      </dgm:t>
    </dgm:pt>
    <dgm:pt modelId="{D79B9221-E446-1547-B201-742320ADE173}" type="pres">
      <dgm:prSet presAssocID="{F66AE173-90FD-4A52-93C1-B7A455E305A4}" presName="linear" presStyleCnt="0">
        <dgm:presLayoutVars>
          <dgm:animLvl val="lvl"/>
          <dgm:resizeHandles val="exact"/>
        </dgm:presLayoutVars>
      </dgm:prSet>
      <dgm:spPr/>
    </dgm:pt>
    <dgm:pt modelId="{0CA34879-EA83-AA49-8584-4F4D41E8DF7C}" type="pres">
      <dgm:prSet presAssocID="{8AE15982-2B5B-468F-9B9A-FC309D242B21}" presName="parentText" presStyleLbl="node1" presStyleIdx="0" presStyleCnt="6">
        <dgm:presLayoutVars>
          <dgm:chMax val="0"/>
          <dgm:bulletEnabled val="1"/>
        </dgm:presLayoutVars>
      </dgm:prSet>
      <dgm:spPr/>
    </dgm:pt>
    <dgm:pt modelId="{52C22130-1039-3749-981D-C387CF634C56}" type="pres">
      <dgm:prSet presAssocID="{D0F7C6FF-24D0-4609-8A8D-11812AEA0B09}" presName="spacer" presStyleCnt="0"/>
      <dgm:spPr/>
    </dgm:pt>
    <dgm:pt modelId="{7732686C-CE7F-8543-BA39-A856D16CBD7B}" type="pres">
      <dgm:prSet presAssocID="{D059004E-F54B-EA49-9B7C-E0E3AF85FAC9}" presName="parentText" presStyleLbl="node1" presStyleIdx="1" presStyleCnt="6">
        <dgm:presLayoutVars>
          <dgm:chMax val="0"/>
          <dgm:bulletEnabled val="1"/>
        </dgm:presLayoutVars>
      </dgm:prSet>
      <dgm:spPr/>
    </dgm:pt>
    <dgm:pt modelId="{B57F7BD0-4C22-7A4D-BA61-BCE59E6E53E9}" type="pres">
      <dgm:prSet presAssocID="{959CDC07-0CC4-F347-A582-CD3DBE7BF415}" presName="spacer" presStyleCnt="0"/>
      <dgm:spPr/>
    </dgm:pt>
    <dgm:pt modelId="{83155DFD-C1DF-DB4B-AA7A-4C7439B634C7}" type="pres">
      <dgm:prSet presAssocID="{9FAB1D78-F12B-4792-9873-24C4D93F939A}" presName="parentText" presStyleLbl="node1" presStyleIdx="2" presStyleCnt="6">
        <dgm:presLayoutVars>
          <dgm:chMax val="0"/>
          <dgm:bulletEnabled val="1"/>
        </dgm:presLayoutVars>
      </dgm:prSet>
      <dgm:spPr/>
    </dgm:pt>
    <dgm:pt modelId="{0993705D-49DA-1C4D-8264-E68811D77AFD}" type="pres">
      <dgm:prSet presAssocID="{5DABC908-00DC-4565-9AF7-A0931FEE15F6}" presName="spacer" presStyleCnt="0"/>
      <dgm:spPr/>
    </dgm:pt>
    <dgm:pt modelId="{3B6D6427-9D03-E748-9E02-EC95B0038C53}" type="pres">
      <dgm:prSet presAssocID="{B028D7B0-B053-6B4D-9557-B2144E43FAA0}" presName="parentText" presStyleLbl="node1" presStyleIdx="3" presStyleCnt="6">
        <dgm:presLayoutVars>
          <dgm:chMax val="0"/>
          <dgm:bulletEnabled val="1"/>
        </dgm:presLayoutVars>
      </dgm:prSet>
      <dgm:spPr/>
    </dgm:pt>
    <dgm:pt modelId="{74A2CC79-B720-AF46-92C2-A42B15715CA9}" type="pres">
      <dgm:prSet presAssocID="{BFF3C249-93D0-8848-8121-C8A98C5ACB43}" presName="spacer" presStyleCnt="0"/>
      <dgm:spPr/>
    </dgm:pt>
    <dgm:pt modelId="{7C7BD382-FFFB-4145-B4FA-C8F534AEC187}" type="pres">
      <dgm:prSet presAssocID="{E92FC22A-85DC-6146-9BAA-7711C4F5A133}" presName="parentText" presStyleLbl="node1" presStyleIdx="4" presStyleCnt="6">
        <dgm:presLayoutVars>
          <dgm:chMax val="0"/>
          <dgm:bulletEnabled val="1"/>
        </dgm:presLayoutVars>
      </dgm:prSet>
      <dgm:spPr/>
    </dgm:pt>
    <dgm:pt modelId="{4D98D3A7-A2A4-704E-BC86-DA1575515271}" type="pres">
      <dgm:prSet presAssocID="{1AA8FF36-A2B1-1943-9E9B-E009E7DE4C34}" presName="spacer" presStyleCnt="0"/>
      <dgm:spPr/>
    </dgm:pt>
    <dgm:pt modelId="{9ABAAE91-473C-4940-8617-64086BA595EA}" type="pres">
      <dgm:prSet presAssocID="{9CC2E132-2233-304F-826A-3AFBD164C29E}" presName="parentText" presStyleLbl="node1" presStyleIdx="5" presStyleCnt="6">
        <dgm:presLayoutVars>
          <dgm:chMax val="0"/>
          <dgm:bulletEnabled val="1"/>
        </dgm:presLayoutVars>
      </dgm:prSet>
      <dgm:spPr/>
    </dgm:pt>
  </dgm:ptLst>
  <dgm:cxnLst>
    <dgm:cxn modelId="{65F86011-8B06-470A-8553-6CFC9896FD93}" srcId="{F66AE173-90FD-4A52-93C1-B7A455E305A4}" destId="{9FAB1D78-F12B-4792-9873-24C4D93F939A}" srcOrd="2" destOrd="0" parTransId="{0C737EC2-2B3C-43C8-B475-A2E4A39106EB}" sibTransId="{5DABC908-00DC-4565-9AF7-A0931FEE15F6}"/>
    <dgm:cxn modelId="{645DF521-0B68-8340-A5CF-E05CC4AAF54F}" type="presOf" srcId="{E92FC22A-85DC-6146-9BAA-7711C4F5A133}" destId="{7C7BD382-FFFB-4145-B4FA-C8F534AEC187}" srcOrd="0" destOrd="0" presId="urn:microsoft.com/office/officeart/2005/8/layout/vList2"/>
    <dgm:cxn modelId="{864ED52E-218B-4D40-B835-5F38D3B1030F}" type="presOf" srcId="{F66AE173-90FD-4A52-93C1-B7A455E305A4}" destId="{D79B9221-E446-1547-B201-742320ADE173}" srcOrd="0" destOrd="0" presId="urn:microsoft.com/office/officeart/2005/8/layout/vList2"/>
    <dgm:cxn modelId="{541C1631-5E53-9943-86BE-5C7503B9D9C7}" srcId="{F66AE173-90FD-4A52-93C1-B7A455E305A4}" destId="{9CC2E132-2233-304F-826A-3AFBD164C29E}" srcOrd="5" destOrd="0" parTransId="{46B6C1E0-B25F-E848-A6AE-CB00AF609C0F}" sibTransId="{A2ECEA4E-AA0E-F647-BE99-33A35DE55544}"/>
    <dgm:cxn modelId="{EB06DC55-00FB-0845-8571-D81EC1E3F247}" srcId="{F66AE173-90FD-4A52-93C1-B7A455E305A4}" destId="{E92FC22A-85DC-6146-9BAA-7711C4F5A133}" srcOrd="4" destOrd="0" parTransId="{9D17B4A9-06B2-174F-9B8A-A6F81D022EA3}" sibTransId="{1AA8FF36-A2B1-1943-9E9B-E009E7DE4C34}"/>
    <dgm:cxn modelId="{1B3D4C7D-0B14-5E4B-9A32-B11358418A10}" type="presOf" srcId="{B028D7B0-B053-6B4D-9557-B2144E43FAA0}" destId="{3B6D6427-9D03-E748-9E02-EC95B0038C53}" srcOrd="0" destOrd="0" presId="urn:microsoft.com/office/officeart/2005/8/layout/vList2"/>
    <dgm:cxn modelId="{8051AA81-313B-4563-A2C1-A3BB0484AB63}" srcId="{F66AE173-90FD-4A52-93C1-B7A455E305A4}" destId="{8AE15982-2B5B-468F-9B9A-FC309D242B21}" srcOrd="0" destOrd="0" parTransId="{28AD508F-4C6A-44BB-BE4E-072F2D7438A5}" sibTransId="{D0F7C6FF-24D0-4609-8A8D-11812AEA0B09}"/>
    <dgm:cxn modelId="{4CDC0987-AF9C-1A4A-8C0F-62C1F897C9C9}" srcId="{F66AE173-90FD-4A52-93C1-B7A455E305A4}" destId="{B028D7B0-B053-6B4D-9557-B2144E43FAA0}" srcOrd="3" destOrd="0" parTransId="{541DAA52-6D71-884B-84FA-B5129CAE9163}" sibTransId="{BFF3C249-93D0-8848-8121-C8A98C5ACB43}"/>
    <dgm:cxn modelId="{FD82A98A-939E-854F-865F-221D54D2F96E}" type="presOf" srcId="{D059004E-F54B-EA49-9B7C-E0E3AF85FAC9}" destId="{7732686C-CE7F-8543-BA39-A856D16CBD7B}" srcOrd="0" destOrd="0" presId="urn:microsoft.com/office/officeart/2005/8/layout/vList2"/>
    <dgm:cxn modelId="{5ACDF98A-3854-754E-A35D-12D2CACF9DE2}" type="presOf" srcId="{8AE15982-2B5B-468F-9B9A-FC309D242B21}" destId="{0CA34879-EA83-AA49-8584-4F4D41E8DF7C}" srcOrd="0" destOrd="0" presId="urn:microsoft.com/office/officeart/2005/8/layout/vList2"/>
    <dgm:cxn modelId="{F2342EA4-5A65-7041-A2D7-C6F44B56CF2F}" type="presOf" srcId="{9CC2E132-2233-304F-826A-3AFBD164C29E}" destId="{9ABAAE91-473C-4940-8617-64086BA595EA}" srcOrd="0" destOrd="0" presId="urn:microsoft.com/office/officeart/2005/8/layout/vList2"/>
    <dgm:cxn modelId="{78D463A4-D826-2041-949E-609C4C77C634}" srcId="{F66AE173-90FD-4A52-93C1-B7A455E305A4}" destId="{D059004E-F54B-EA49-9B7C-E0E3AF85FAC9}" srcOrd="1" destOrd="0" parTransId="{64242483-E913-4443-8618-FCB2724BF432}" sibTransId="{959CDC07-0CC4-F347-A582-CD3DBE7BF415}"/>
    <dgm:cxn modelId="{7FA2EFD5-43BE-C641-9589-813376C80C0C}" type="presOf" srcId="{9FAB1D78-F12B-4792-9873-24C4D93F939A}" destId="{83155DFD-C1DF-DB4B-AA7A-4C7439B634C7}" srcOrd="0" destOrd="0" presId="urn:microsoft.com/office/officeart/2005/8/layout/vList2"/>
    <dgm:cxn modelId="{AADAA17B-67A8-7243-AEEA-6C132DFAA0C4}" type="presParOf" srcId="{D79B9221-E446-1547-B201-742320ADE173}" destId="{0CA34879-EA83-AA49-8584-4F4D41E8DF7C}" srcOrd="0" destOrd="0" presId="urn:microsoft.com/office/officeart/2005/8/layout/vList2"/>
    <dgm:cxn modelId="{1189C985-8D96-8C4A-97C8-D53F024C336D}" type="presParOf" srcId="{D79B9221-E446-1547-B201-742320ADE173}" destId="{52C22130-1039-3749-981D-C387CF634C56}" srcOrd="1" destOrd="0" presId="urn:microsoft.com/office/officeart/2005/8/layout/vList2"/>
    <dgm:cxn modelId="{C19A28A8-3D97-8D4C-B517-89857A4A7D28}" type="presParOf" srcId="{D79B9221-E446-1547-B201-742320ADE173}" destId="{7732686C-CE7F-8543-BA39-A856D16CBD7B}" srcOrd="2" destOrd="0" presId="urn:microsoft.com/office/officeart/2005/8/layout/vList2"/>
    <dgm:cxn modelId="{8013A21D-E9E8-8148-B09A-BCD0F0A9D064}" type="presParOf" srcId="{D79B9221-E446-1547-B201-742320ADE173}" destId="{B57F7BD0-4C22-7A4D-BA61-BCE59E6E53E9}" srcOrd="3" destOrd="0" presId="urn:microsoft.com/office/officeart/2005/8/layout/vList2"/>
    <dgm:cxn modelId="{35ABE3C9-BF0A-B742-A6CC-1A7BB6CDF1B0}" type="presParOf" srcId="{D79B9221-E446-1547-B201-742320ADE173}" destId="{83155DFD-C1DF-DB4B-AA7A-4C7439B634C7}" srcOrd="4" destOrd="0" presId="urn:microsoft.com/office/officeart/2005/8/layout/vList2"/>
    <dgm:cxn modelId="{CA057974-E3DE-E34E-93C3-77B796F37A22}" type="presParOf" srcId="{D79B9221-E446-1547-B201-742320ADE173}" destId="{0993705D-49DA-1C4D-8264-E68811D77AFD}" srcOrd="5" destOrd="0" presId="urn:microsoft.com/office/officeart/2005/8/layout/vList2"/>
    <dgm:cxn modelId="{5A2DE132-90B5-2C42-BC6E-6E279564749F}" type="presParOf" srcId="{D79B9221-E446-1547-B201-742320ADE173}" destId="{3B6D6427-9D03-E748-9E02-EC95B0038C53}" srcOrd="6" destOrd="0" presId="urn:microsoft.com/office/officeart/2005/8/layout/vList2"/>
    <dgm:cxn modelId="{7A5861C6-CF74-214E-82EB-15385D0CA1CF}" type="presParOf" srcId="{D79B9221-E446-1547-B201-742320ADE173}" destId="{74A2CC79-B720-AF46-92C2-A42B15715CA9}" srcOrd="7" destOrd="0" presId="urn:microsoft.com/office/officeart/2005/8/layout/vList2"/>
    <dgm:cxn modelId="{29251CE1-979E-A240-9A71-85F4627816FA}" type="presParOf" srcId="{D79B9221-E446-1547-B201-742320ADE173}" destId="{7C7BD382-FFFB-4145-B4FA-C8F534AEC187}" srcOrd="8" destOrd="0" presId="urn:microsoft.com/office/officeart/2005/8/layout/vList2"/>
    <dgm:cxn modelId="{B7AA89AD-D814-8646-849B-00699D20F42B}" type="presParOf" srcId="{D79B9221-E446-1547-B201-742320ADE173}" destId="{4D98D3A7-A2A4-704E-BC86-DA1575515271}" srcOrd="9" destOrd="0" presId="urn:microsoft.com/office/officeart/2005/8/layout/vList2"/>
    <dgm:cxn modelId="{E406F7FF-E337-D340-94F1-E9AA21DA659B}" type="presParOf" srcId="{D79B9221-E446-1547-B201-742320ADE173}" destId="{9ABAAE91-473C-4940-8617-64086BA595EA}" srcOrd="1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6F8C50D-56CE-A24B-99F4-2E4B0288CFD0}">
      <dsp:nvSpPr>
        <dsp:cNvPr id="0" name=""/>
        <dsp:cNvSpPr/>
      </dsp:nvSpPr>
      <dsp:spPr>
        <a:xfrm>
          <a:off x="0" y="68183"/>
          <a:ext cx="6263640" cy="1272960"/>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US" sz="3200" kern="1200"/>
            <a:t>Asking students to process too much information</a:t>
          </a:r>
        </a:p>
      </dsp:txBody>
      <dsp:txXfrm>
        <a:off x="62141" y="130324"/>
        <a:ext cx="6139358" cy="1148678"/>
      </dsp:txXfrm>
    </dsp:sp>
    <dsp:sp modelId="{B0D26277-CFB6-8C47-AD2D-BE327F19EDC0}">
      <dsp:nvSpPr>
        <dsp:cNvPr id="0" name=""/>
        <dsp:cNvSpPr/>
      </dsp:nvSpPr>
      <dsp:spPr>
        <a:xfrm>
          <a:off x="0" y="1433303"/>
          <a:ext cx="6263640" cy="1272960"/>
        </a:xfrm>
        <a:prstGeom prst="roundRect">
          <a:avLst/>
        </a:prstGeom>
        <a:solidFill>
          <a:schemeClr val="accent5">
            <a:hueOff val="-2252848"/>
            <a:satOff val="-5806"/>
            <a:lumOff val="-392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US" sz="3200" kern="1200"/>
            <a:t>Giving students too many instructions at once</a:t>
          </a:r>
        </a:p>
      </dsp:txBody>
      <dsp:txXfrm>
        <a:off x="62141" y="1495444"/>
        <a:ext cx="6139358" cy="1148678"/>
      </dsp:txXfrm>
    </dsp:sp>
    <dsp:sp modelId="{24E1F360-8678-314E-8259-EEEFC13D5A00}">
      <dsp:nvSpPr>
        <dsp:cNvPr id="0" name=""/>
        <dsp:cNvSpPr/>
      </dsp:nvSpPr>
      <dsp:spPr>
        <a:xfrm>
          <a:off x="0" y="2798423"/>
          <a:ext cx="6263640" cy="1272960"/>
        </a:xfrm>
        <a:prstGeom prst="roundRect">
          <a:avLst/>
        </a:prstGeom>
        <a:solidFill>
          <a:schemeClr val="accent5">
            <a:hueOff val="-4505695"/>
            <a:satOff val="-11613"/>
            <a:lumOff val="-784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US" sz="3200" kern="1200"/>
            <a:t>Giving students too many choices</a:t>
          </a:r>
        </a:p>
      </dsp:txBody>
      <dsp:txXfrm>
        <a:off x="62141" y="2860564"/>
        <a:ext cx="6139358" cy="1148678"/>
      </dsp:txXfrm>
    </dsp:sp>
    <dsp:sp modelId="{CBBC0A77-D433-D24E-8FD1-55C9656CDAAE}">
      <dsp:nvSpPr>
        <dsp:cNvPr id="0" name=""/>
        <dsp:cNvSpPr/>
      </dsp:nvSpPr>
      <dsp:spPr>
        <a:xfrm>
          <a:off x="0" y="4163544"/>
          <a:ext cx="6263640" cy="1272960"/>
        </a:xfrm>
        <a:prstGeom prst="roundRect">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US" sz="3200" kern="1200"/>
            <a:t>Technology</a:t>
          </a:r>
        </a:p>
      </dsp:txBody>
      <dsp:txXfrm>
        <a:off x="62141" y="4225685"/>
        <a:ext cx="6139358" cy="114867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1A3B72C-7C1F-A747-8F48-610B0BFBCCBB}">
      <dsp:nvSpPr>
        <dsp:cNvPr id="0" name=""/>
        <dsp:cNvSpPr/>
      </dsp:nvSpPr>
      <dsp:spPr>
        <a:xfrm>
          <a:off x="0" y="4622249"/>
          <a:ext cx="1583849" cy="1393980"/>
        </a:xfrm>
        <a:prstGeom prst="rect">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2643" tIns="199136" rIns="112643" bIns="199136" numCol="1" spcCol="1270" anchor="ctr" anchorCtr="0">
          <a:noAutofit/>
        </a:bodyPr>
        <a:lstStyle/>
        <a:p>
          <a:pPr marL="0" lvl="0" indent="0" algn="ctr" defTabSz="1244600">
            <a:lnSpc>
              <a:spcPct val="90000"/>
            </a:lnSpc>
            <a:spcBef>
              <a:spcPct val="0"/>
            </a:spcBef>
            <a:spcAft>
              <a:spcPct val="35000"/>
            </a:spcAft>
            <a:buNone/>
          </a:pPr>
          <a:r>
            <a:rPr lang="en-US" sz="2800" kern="1200"/>
            <a:t>Tell</a:t>
          </a:r>
        </a:p>
      </dsp:txBody>
      <dsp:txXfrm>
        <a:off x="0" y="4622249"/>
        <a:ext cx="1583849" cy="1393980"/>
      </dsp:txXfrm>
    </dsp:sp>
    <dsp:sp modelId="{B0F993D2-568E-E44F-8801-42D72DD1A29D}">
      <dsp:nvSpPr>
        <dsp:cNvPr id="0" name=""/>
        <dsp:cNvSpPr/>
      </dsp:nvSpPr>
      <dsp:spPr>
        <a:xfrm>
          <a:off x="1583849" y="4622249"/>
          <a:ext cx="4751547" cy="1393980"/>
        </a:xfrm>
        <a:prstGeom prst="rect">
          <a:avLst/>
        </a:prstGeom>
        <a:solidFill>
          <a:schemeClr val="accent5">
            <a:tint val="40000"/>
            <a:alpha val="90000"/>
            <a:hueOff val="0"/>
            <a:satOff val="0"/>
            <a:lumOff val="0"/>
            <a:alphaOff val="0"/>
          </a:schemeClr>
        </a:solidFill>
        <a:ln w="12700" cap="flat" cmpd="sng" algn="ctr">
          <a:solidFill>
            <a:schemeClr val="accent5">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6384" tIns="254000" rIns="96384" bIns="254000" numCol="1" spcCol="1270" anchor="ctr" anchorCtr="0">
          <a:noAutofit/>
        </a:bodyPr>
        <a:lstStyle/>
        <a:p>
          <a:pPr marL="0" lvl="0" indent="0" algn="l" defTabSz="889000">
            <a:lnSpc>
              <a:spcPct val="90000"/>
            </a:lnSpc>
            <a:spcBef>
              <a:spcPct val="0"/>
            </a:spcBef>
            <a:spcAft>
              <a:spcPct val="35000"/>
            </a:spcAft>
            <a:buNone/>
          </a:pPr>
          <a:r>
            <a:rPr lang="en-US" sz="2000" kern="1200" dirty="0"/>
            <a:t>Tell students that you will ask a random student to repeat the directions after you give them.</a:t>
          </a:r>
        </a:p>
      </dsp:txBody>
      <dsp:txXfrm>
        <a:off x="1583849" y="4622249"/>
        <a:ext cx="4751547" cy="1393980"/>
      </dsp:txXfrm>
    </dsp:sp>
    <dsp:sp modelId="{8207BC37-09A8-7C4F-B613-5FC5AD141D7C}">
      <dsp:nvSpPr>
        <dsp:cNvPr id="0" name=""/>
        <dsp:cNvSpPr/>
      </dsp:nvSpPr>
      <dsp:spPr>
        <a:xfrm rot="10800000">
          <a:off x="0" y="2499217"/>
          <a:ext cx="1583849" cy="2143942"/>
        </a:xfrm>
        <a:prstGeom prst="upArrowCallout">
          <a:avLst>
            <a:gd name="adj1" fmla="val 5000"/>
            <a:gd name="adj2" fmla="val 10000"/>
            <a:gd name="adj3" fmla="val 15000"/>
            <a:gd name="adj4" fmla="val 64977"/>
          </a:avLst>
        </a:prstGeom>
        <a:solidFill>
          <a:schemeClr val="accent5">
            <a:hueOff val="-3379271"/>
            <a:satOff val="-8710"/>
            <a:lumOff val="-5883"/>
            <a:alphaOff val="0"/>
          </a:schemeClr>
        </a:solidFill>
        <a:ln w="12700" cap="flat" cmpd="sng" algn="ctr">
          <a:solidFill>
            <a:schemeClr val="accent5">
              <a:hueOff val="-3379271"/>
              <a:satOff val="-8710"/>
              <a:lumOff val="-5883"/>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2643" tIns="199136" rIns="112643" bIns="199136" numCol="1" spcCol="1270" anchor="ctr" anchorCtr="0">
          <a:noAutofit/>
        </a:bodyPr>
        <a:lstStyle/>
        <a:p>
          <a:pPr marL="0" lvl="0" indent="0" algn="ctr" defTabSz="1244600">
            <a:lnSpc>
              <a:spcPct val="90000"/>
            </a:lnSpc>
            <a:spcBef>
              <a:spcPct val="0"/>
            </a:spcBef>
            <a:spcAft>
              <a:spcPct val="35000"/>
            </a:spcAft>
            <a:buNone/>
          </a:pPr>
          <a:r>
            <a:rPr lang="en-US" sz="2800" kern="1200"/>
            <a:t>Use</a:t>
          </a:r>
        </a:p>
      </dsp:txBody>
      <dsp:txXfrm rot="-10800000">
        <a:off x="0" y="2499217"/>
        <a:ext cx="1583849" cy="1393562"/>
      </dsp:txXfrm>
    </dsp:sp>
    <dsp:sp modelId="{38BCDC2B-5E0F-9640-ADD8-381D669B86B0}">
      <dsp:nvSpPr>
        <dsp:cNvPr id="0" name=""/>
        <dsp:cNvSpPr/>
      </dsp:nvSpPr>
      <dsp:spPr>
        <a:xfrm>
          <a:off x="1583849" y="2499217"/>
          <a:ext cx="4751547" cy="1393562"/>
        </a:xfrm>
        <a:prstGeom prst="rect">
          <a:avLst/>
        </a:prstGeom>
        <a:solidFill>
          <a:schemeClr val="accent5">
            <a:tint val="40000"/>
            <a:alpha val="90000"/>
            <a:hueOff val="-3369881"/>
            <a:satOff val="-11416"/>
            <a:lumOff val="-1464"/>
            <a:alphaOff val="0"/>
          </a:schemeClr>
        </a:solidFill>
        <a:ln w="12700" cap="flat" cmpd="sng" algn="ctr">
          <a:solidFill>
            <a:schemeClr val="accent5">
              <a:tint val="40000"/>
              <a:alpha val="90000"/>
              <a:hueOff val="-3369881"/>
              <a:satOff val="-11416"/>
              <a:lumOff val="-1464"/>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6384" tIns="254000" rIns="96384" bIns="254000" numCol="1" spcCol="1270" anchor="ctr" anchorCtr="0">
          <a:noAutofit/>
        </a:bodyPr>
        <a:lstStyle/>
        <a:p>
          <a:pPr marL="0" lvl="0" indent="0" algn="l" defTabSz="889000">
            <a:lnSpc>
              <a:spcPct val="90000"/>
            </a:lnSpc>
            <a:spcBef>
              <a:spcPct val="0"/>
            </a:spcBef>
            <a:spcAft>
              <a:spcPct val="35000"/>
            </a:spcAft>
            <a:buNone/>
          </a:pPr>
          <a:r>
            <a:rPr lang="en-US" sz="2000" kern="1200" dirty="0"/>
            <a:t>Use a unique or a phrase to signal that you want students to stop everything else and pay attention to what you’re saying</a:t>
          </a:r>
        </a:p>
      </dsp:txBody>
      <dsp:txXfrm>
        <a:off x="1583849" y="2499217"/>
        <a:ext cx="4751547" cy="1393562"/>
      </dsp:txXfrm>
    </dsp:sp>
    <dsp:sp modelId="{6879DE18-7147-6644-AAEB-2B7373AC51CA}">
      <dsp:nvSpPr>
        <dsp:cNvPr id="0" name=""/>
        <dsp:cNvSpPr/>
      </dsp:nvSpPr>
      <dsp:spPr>
        <a:xfrm rot="10800000">
          <a:off x="5012" y="376184"/>
          <a:ext cx="1583849" cy="2143942"/>
        </a:xfrm>
        <a:prstGeom prst="upArrowCallout">
          <a:avLst>
            <a:gd name="adj1" fmla="val 5000"/>
            <a:gd name="adj2" fmla="val 10000"/>
            <a:gd name="adj3" fmla="val 15000"/>
            <a:gd name="adj4" fmla="val 64977"/>
          </a:avLst>
        </a:prstGeom>
        <a:solidFill>
          <a:schemeClr val="accent5">
            <a:hueOff val="-6758543"/>
            <a:satOff val="-17419"/>
            <a:lumOff val="-11765"/>
            <a:alphaOff val="0"/>
          </a:schemeClr>
        </a:solidFill>
        <a:ln w="12700" cap="flat" cmpd="sng" algn="ctr">
          <a:solidFill>
            <a:schemeClr val="accent5">
              <a:hueOff val="-6758543"/>
              <a:satOff val="-17419"/>
              <a:lumOff val="-11765"/>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2643" tIns="199136" rIns="112643" bIns="199136" numCol="1" spcCol="1270" anchor="ctr" anchorCtr="0">
          <a:noAutofit/>
        </a:bodyPr>
        <a:lstStyle/>
        <a:p>
          <a:pPr marL="0" lvl="0" indent="0" algn="ctr" defTabSz="1244600">
            <a:lnSpc>
              <a:spcPct val="90000"/>
            </a:lnSpc>
            <a:spcBef>
              <a:spcPct val="0"/>
            </a:spcBef>
            <a:spcAft>
              <a:spcPct val="35000"/>
            </a:spcAft>
            <a:buNone/>
          </a:pPr>
          <a:r>
            <a:rPr lang="en-US" sz="2800" kern="1200"/>
            <a:t>Augment</a:t>
          </a:r>
        </a:p>
      </dsp:txBody>
      <dsp:txXfrm rot="-10800000">
        <a:off x="5012" y="376184"/>
        <a:ext cx="1583849" cy="1393562"/>
      </dsp:txXfrm>
    </dsp:sp>
    <dsp:sp modelId="{70661ACC-C011-0447-ACB5-0D8342456185}">
      <dsp:nvSpPr>
        <dsp:cNvPr id="0" name=""/>
        <dsp:cNvSpPr/>
      </dsp:nvSpPr>
      <dsp:spPr>
        <a:xfrm>
          <a:off x="1603900" y="211625"/>
          <a:ext cx="4731496" cy="2145208"/>
        </a:xfrm>
        <a:prstGeom prst="rect">
          <a:avLst/>
        </a:prstGeom>
        <a:solidFill>
          <a:schemeClr val="accent5">
            <a:tint val="40000"/>
            <a:alpha val="90000"/>
            <a:hueOff val="-6739762"/>
            <a:satOff val="-22832"/>
            <a:lumOff val="-2928"/>
            <a:alphaOff val="0"/>
          </a:schemeClr>
        </a:solidFill>
        <a:ln w="12700" cap="flat" cmpd="sng" algn="ctr">
          <a:solidFill>
            <a:schemeClr val="accent5">
              <a:tint val="40000"/>
              <a:alpha val="90000"/>
              <a:hueOff val="-6739762"/>
              <a:satOff val="-22832"/>
              <a:lumOff val="-2928"/>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6384" tIns="254000" rIns="96384" bIns="254000" numCol="1" spcCol="1270" anchor="ctr" anchorCtr="0">
          <a:noAutofit/>
        </a:bodyPr>
        <a:lstStyle/>
        <a:p>
          <a:pPr marL="0" lvl="0" indent="0" algn="l" defTabSz="889000">
            <a:lnSpc>
              <a:spcPct val="90000"/>
            </a:lnSpc>
            <a:spcBef>
              <a:spcPct val="0"/>
            </a:spcBef>
            <a:spcAft>
              <a:spcPct val="35000"/>
            </a:spcAft>
            <a:buNone/>
          </a:pPr>
          <a:r>
            <a:rPr lang="en-US" sz="2000" kern="1200" dirty="0"/>
            <a:t>Augment verbal instructions with a visual (explain to the class that because it’s hard to remember everything, you will give kids a visual to remind them—prompt them to check the visual before they ask for your help).</a:t>
          </a:r>
        </a:p>
      </dsp:txBody>
      <dsp:txXfrm>
        <a:off x="1603900" y="211625"/>
        <a:ext cx="4731496" cy="214520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CA34879-EA83-AA49-8584-4F4D41E8DF7C}">
      <dsp:nvSpPr>
        <dsp:cNvPr id="0" name=""/>
        <dsp:cNvSpPr/>
      </dsp:nvSpPr>
      <dsp:spPr>
        <a:xfrm>
          <a:off x="0" y="347671"/>
          <a:ext cx="6264275" cy="755820"/>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kern="1200" dirty="0"/>
            <a:t>Visualization—have kids use vivid visual imagery to help them remember</a:t>
          </a:r>
        </a:p>
      </dsp:txBody>
      <dsp:txXfrm>
        <a:off x="36896" y="384567"/>
        <a:ext cx="6190483" cy="682028"/>
      </dsp:txXfrm>
    </dsp:sp>
    <dsp:sp modelId="{7732686C-CE7F-8543-BA39-A856D16CBD7B}">
      <dsp:nvSpPr>
        <dsp:cNvPr id="0" name=""/>
        <dsp:cNvSpPr/>
      </dsp:nvSpPr>
      <dsp:spPr>
        <a:xfrm>
          <a:off x="0" y="1158211"/>
          <a:ext cx="6264275" cy="755820"/>
        </a:xfrm>
        <a:prstGeom prst="roundRect">
          <a:avLst/>
        </a:prstGeom>
        <a:solidFill>
          <a:schemeClr val="accent5">
            <a:hueOff val="-1351709"/>
            <a:satOff val="-3484"/>
            <a:lumOff val="-235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kern="1200" dirty="0"/>
            <a:t>Have students make an association between what they need to remember and a familiar cue</a:t>
          </a:r>
        </a:p>
      </dsp:txBody>
      <dsp:txXfrm>
        <a:off x="36896" y="1195107"/>
        <a:ext cx="6190483" cy="682028"/>
      </dsp:txXfrm>
    </dsp:sp>
    <dsp:sp modelId="{83155DFD-C1DF-DB4B-AA7A-4C7439B634C7}">
      <dsp:nvSpPr>
        <dsp:cNvPr id="0" name=""/>
        <dsp:cNvSpPr/>
      </dsp:nvSpPr>
      <dsp:spPr>
        <a:xfrm>
          <a:off x="0" y="1968751"/>
          <a:ext cx="6264275" cy="755820"/>
        </a:xfrm>
        <a:prstGeom prst="roundRect">
          <a:avLst/>
        </a:prstGeom>
        <a:solidFill>
          <a:schemeClr val="accent5">
            <a:hueOff val="-2703417"/>
            <a:satOff val="-6968"/>
            <a:lumOff val="-470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kern="1200" dirty="0"/>
            <a:t>Movement—have kids act out what they’re trying to remember</a:t>
          </a:r>
        </a:p>
      </dsp:txBody>
      <dsp:txXfrm>
        <a:off x="36896" y="2005647"/>
        <a:ext cx="6190483" cy="682028"/>
      </dsp:txXfrm>
    </dsp:sp>
    <dsp:sp modelId="{3B6D6427-9D03-E748-9E02-EC95B0038C53}">
      <dsp:nvSpPr>
        <dsp:cNvPr id="0" name=""/>
        <dsp:cNvSpPr/>
      </dsp:nvSpPr>
      <dsp:spPr>
        <a:xfrm>
          <a:off x="0" y="2779291"/>
          <a:ext cx="6264275" cy="755820"/>
        </a:xfrm>
        <a:prstGeom prst="roundRect">
          <a:avLst/>
        </a:prstGeom>
        <a:solidFill>
          <a:schemeClr val="accent5">
            <a:hueOff val="-4055126"/>
            <a:satOff val="-10451"/>
            <a:lumOff val="-705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kern="1200" dirty="0"/>
            <a:t>Teach rehearsal strategies</a:t>
          </a:r>
        </a:p>
      </dsp:txBody>
      <dsp:txXfrm>
        <a:off x="36896" y="2816187"/>
        <a:ext cx="6190483" cy="682028"/>
      </dsp:txXfrm>
    </dsp:sp>
    <dsp:sp modelId="{7C7BD382-FFFB-4145-B4FA-C8F534AEC187}">
      <dsp:nvSpPr>
        <dsp:cNvPr id="0" name=""/>
        <dsp:cNvSpPr/>
      </dsp:nvSpPr>
      <dsp:spPr>
        <a:xfrm>
          <a:off x="0" y="3589831"/>
          <a:ext cx="6264275" cy="755820"/>
        </a:xfrm>
        <a:prstGeom prst="roundRect">
          <a:avLst/>
        </a:prstGeom>
        <a:solidFill>
          <a:schemeClr val="accent5">
            <a:hueOff val="-5406834"/>
            <a:satOff val="-13935"/>
            <a:lumOff val="-941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kern="1200" dirty="0"/>
            <a:t>Use rhymes, songs, or other mnemonic devices to help kids remember</a:t>
          </a:r>
        </a:p>
      </dsp:txBody>
      <dsp:txXfrm>
        <a:off x="36896" y="3626727"/>
        <a:ext cx="6190483" cy="682028"/>
      </dsp:txXfrm>
    </dsp:sp>
    <dsp:sp modelId="{9ABAAE91-473C-4940-8617-64086BA595EA}">
      <dsp:nvSpPr>
        <dsp:cNvPr id="0" name=""/>
        <dsp:cNvSpPr/>
      </dsp:nvSpPr>
      <dsp:spPr>
        <a:xfrm>
          <a:off x="0" y="4400371"/>
          <a:ext cx="6264275" cy="755820"/>
        </a:xfrm>
        <a:prstGeom prst="roundRect">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kern="1200" dirty="0"/>
            <a:t>Model your own use of memory strategies (e.g., checklists, post-it notes) and explain why you're using them</a:t>
          </a:r>
        </a:p>
      </dsp:txBody>
      <dsp:txXfrm>
        <a:off x="36896" y="4437267"/>
        <a:ext cx="6190483" cy="682028"/>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16/7/layout/VerticalDownArrowProcess">
  <dgm:title val="Vertical Down Arrow Process"/>
  <dgm:desc val="Use to show a progression; a timeline; sequential steps in a task, process, or workflow; or to emphasize movement or direction. Level 1 text appears inside an arrow shape while Level 2 text appears below the arrow shapes."/>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2" destOrd="0"/>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36"/>
      <dgm:constr type="primFontSz" for="des" forName="parentTextArrow" refType="primFontSz" refFor="des" refForName="parentTextBox" op="equ"/>
      <dgm:constr type="primFontSz" for="des" forName="descendantArrow" val="24"/>
      <dgm:constr type="primFontSz" for="des" forName="descendantArrow" refType="primFontSz" refFor="des" refForName="parentTextArrow" op="lte"/>
      <dgm:constr type="primFontSz" for="des" forName="descendantBox" refType="primFontSz" refFor="des" refForName="parentTextArrow" op="lte"/>
      <dgm:constr type="primFontSz" for="des" forName="descendantBox" refType="primFontSz" refFor="des" refForName="parentTextBox" op="lte"/>
      <dgm:constr type="primFontSz" for="des" forName="descendantArrow" refType="primFontSz" refFor="des" refForName="parentTextBox" op="lte"/>
      <dgm:constr type="primFontSz" for="des" forName="descendantBox" refType="primFontSz" refFor="des" refForName="descendan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onstrLst>
              <dgm:constr type="w" for="ch" forName="parentTextBox" refType="w" fact="0.25"/>
              <dgm:constr type="h" for="ch" forName="parentTextBox" refType="h"/>
              <dgm:constr type="t" for="ch" forName="parentTextBox"/>
              <dgm:constr type="w" for="ch" forName="descendantBox" refType="w" fact="0.75"/>
              <dgm:constr type="l" for="ch" forName="descendantBox" refType="w" fact="0.25"/>
              <dgm:constr type="b" for="ch" forName="descendantBox" refType="h"/>
              <dgm:constr type="h" for="ch" forName="descendantBox" refType="h"/>
            </dgm:constrLst>
            <dgm:ruleLst/>
            <dgm:layoutNode name="parentTextBox" styleLbl="alignNode1">
              <dgm:alg type="tx"/>
              <dgm:shape xmlns:r="http://schemas.openxmlformats.org/officeDocument/2006/relationships" type="rect" r:blip="">
                <dgm:adjLst/>
              </dgm:shape>
              <dgm:presOf axis="self"/>
              <dgm:constrLst>
                <dgm:constr type="primFontSz" refType="h" op="lte" fact="0.5"/>
                <dgm:constr type="lMarg" refType="w" fact="0.2016"/>
                <dgm:constr type="rMarg" refType="w" fact="0.2016"/>
              </dgm:constrLst>
              <dgm:ruleLst>
                <dgm:rule type="primFontSz" val="13" fact="NaN" max="NaN"/>
              </dgm:ruleLst>
            </dgm:layoutNode>
            <dgm:layoutNode name="descendantBox" styleLbl="bgAccFollowNode1">
              <dgm:alg type="tx">
                <dgm:param type="stBulletLvl" val="0"/>
                <dgm:param type="parTxLTRAlign" val="l"/>
              </dgm:alg>
              <dgm:shape xmlns:r="http://schemas.openxmlformats.org/officeDocument/2006/relationships" type="rect" r:blip="">
                <dgm:adjLst/>
              </dgm:shape>
              <dgm:presOf/>
              <dgm:constrLst>
                <dgm:constr type="tMarg" refType="primFontSz"/>
                <dgm:constr type="bMarg" refType="primFontSz"/>
                <dgm:constr type="lMarg" refType="w" fact="0.0575"/>
                <dgm:constr type="rMarg" refType="w" fact="0.0575"/>
              </dgm:constrLst>
              <dgm:presOf axis="des" ptType="node"/>
              <dgm:ruleLst>
                <dgm:rule type="primFontSz" val="11" fact="NaN" max="NaN"/>
              </dgm:ruleLst>
            </dgm:layoutNode>
          </dgm:layoutNode>
        </dgm:if>
        <dgm:else name="Name17">
          <dgm:layoutNode name="arrowAndChildren">
            <dgm:alg type="composite"/>
            <dgm:shape xmlns:r="http://schemas.openxmlformats.org/officeDocument/2006/relationships" r:blip="">
              <dgm:adjLst/>
            </dgm:shape>
            <dgm:presOf/>
            <dgm:constrLst>
              <dgm:constr type="w" for="ch" forName="parentTextArrow" refType="w" fact="0.25"/>
              <dgm:constr type="t" for="ch" forName="parentTextArrow"/>
              <dgm:constr type="h" for="ch" forName="parentTextArrow" refType="h" fact="0.65"/>
              <dgm:constr type="w" for="ch" forName="arrow" refType="w" fact="0.25"/>
              <dgm:constr type="h" for="ch" forName="arrow" refType="h"/>
              <dgm:constr type="l" for="ch" forName="descendantArrow" refType="w" fact="0.25"/>
              <dgm:constr type="w" for="ch" forName="descendantArrow" refType="w" fact="0.75"/>
              <dgm:constr type="b" for="ch" forName="descendantArrow" refType="h" fact="0.65"/>
              <dgm:constr type="h" for="ch" forName="descendantArrow" refType="h" fact="0.65"/>
            </dgm:constrLst>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constr type="primFontSz" refType="h" op="lte" fact="0.5"/>
                <dgm:constr type="lMarg" refType="w" fact="0.2016"/>
                <dgm:constr type="rMarg" refType="w" fact="0.2016"/>
              </dgm:constrLst>
              <dgm:ruleLst>
                <dgm:rule type="primFontSz" val="13" fact="NaN" max="NaN"/>
              </dgm:ruleLst>
            </dgm:layoutNode>
            <dgm:layoutNode name="arrow" styleLbl="alignNode1">
              <dgm:alg type="sp"/>
              <dgm:shape xmlns:r="http://schemas.openxmlformats.org/officeDocument/2006/relationships" rot="180" type="upArrowCallout" r:blip="">
                <dgm:adjLst>
                  <dgm:adj idx="1" val="0.05"/>
                  <dgm:adj idx="2" val="0.1"/>
                  <dgm:adj idx="3" val="0.15"/>
                </dgm:adjLst>
              </dgm:shape>
              <dgm:presOf axis="self"/>
              <dgm:constrLst/>
              <dgm:ruleLst/>
            </dgm:layoutNode>
            <dgm:layoutNode name="descendantArrow" styleLbl="bgAccFollowNode1">
              <dgm:alg type="tx">
                <dgm:param type="stBulletLvl" val="0"/>
                <dgm:param type="parTxLTRAlign" val="l"/>
              </dgm:alg>
              <dgm:shape xmlns:r="http://schemas.openxmlformats.org/officeDocument/2006/relationships" type="rect" r:blip="">
                <dgm:adjLst/>
              </dgm:shape>
              <dgm:presOf axis="des" ptType="node"/>
              <dgm:constrLst>
                <dgm:constr type="tMarg" refType="primFontSz"/>
                <dgm:constr type="bMarg" refType="primFontSz"/>
                <dgm:constr type="lMarg" refType="w" fact="0.0575"/>
                <dgm:constr type="rMarg" refType="w" fact="0.0575"/>
              </dgm:constrLst>
              <dgm:ruleLst>
                <dgm:rule type="primFontSz" val="11" fact="NaN" max="NaN"/>
              </dgm:ruleLst>
            </dgm:layoutNod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533A6FD-8392-7A4B-AF29-47B0398BBE26}" type="datetimeFigureOut">
              <a:rPr lang="en-US" smtClean="0"/>
              <a:t>3/3/23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21EA1DC-9B34-CE49-B6F5-9E359B936C51}" type="slidenum">
              <a:rPr lang="en-US" smtClean="0"/>
              <a:t>‹#›</a:t>
            </a:fld>
            <a:endParaRPr lang="en-US"/>
          </a:p>
        </p:txBody>
      </p:sp>
    </p:spTree>
    <p:extLst>
      <p:ext uri="{BB962C8B-B14F-4D97-AF65-F5344CB8AC3E}">
        <p14:creationId xmlns:p14="http://schemas.microsoft.com/office/powerpoint/2010/main" val="41721000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21EA1DC-9B34-CE49-B6F5-9E359B936C51}" type="slidenum">
              <a:rPr lang="en-US" smtClean="0"/>
              <a:t>16</a:t>
            </a:fld>
            <a:endParaRPr lang="en-US"/>
          </a:p>
        </p:txBody>
      </p:sp>
    </p:spTree>
    <p:extLst>
      <p:ext uri="{BB962C8B-B14F-4D97-AF65-F5344CB8AC3E}">
        <p14:creationId xmlns:p14="http://schemas.microsoft.com/office/powerpoint/2010/main" val="2079162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21EA1DC-9B34-CE49-B6F5-9E359B936C51}" type="slidenum">
              <a:rPr lang="en-US" smtClean="0"/>
              <a:t>20</a:t>
            </a:fld>
            <a:endParaRPr lang="en-US"/>
          </a:p>
        </p:txBody>
      </p:sp>
    </p:spTree>
    <p:extLst>
      <p:ext uri="{BB962C8B-B14F-4D97-AF65-F5344CB8AC3E}">
        <p14:creationId xmlns:p14="http://schemas.microsoft.com/office/powerpoint/2010/main" val="24297396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D6E07F-9914-584B-9D4F-99EB877F0E9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D1E0CB18-0390-2645-B2F4-769C311643D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D970C8A-33B5-4544-8657-85118F229BA3}"/>
              </a:ext>
            </a:extLst>
          </p:cNvPr>
          <p:cNvSpPr>
            <a:spLocks noGrp="1"/>
          </p:cNvSpPr>
          <p:nvPr>
            <p:ph type="dt" sz="half" idx="10"/>
          </p:nvPr>
        </p:nvSpPr>
        <p:spPr/>
        <p:txBody>
          <a:bodyPr/>
          <a:lstStyle/>
          <a:p>
            <a:fld id="{079BFB28-5D0B-DE41-9307-1E9E0D10DE1E}" type="datetimeFigureOut">
              <a:rPr lang="en-US" smtClean="0"/>
              <a:t>3/3/23</a:t>
            </a:fld>
            <a:endParaRPr lang="en-US"/>
          </a:p>
        </p:txBody>
      </p:sp>
      <p:sp>
        <p:nvSpPr>
          <p:cNvPr id="5" name="Footer Placeholder 4">
            <a:extLst>
              <a:ext uri="{FF2B5EF4-FFF2-40B4-BE49-F238E27FC236}">
                <a16:creationId xmlns:a16="http://schemas.microsoft.com/office/drawing/2014/main" id="{1653FF47-D45B-2247-B65D-BE6B1384ED3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FB520EA-B3C9-A641-B498-7A759B2FA75D}"/>
              </a:ext>
            </a:extLst>
          </p:cNvPr>
          <p:cNvSpPr>
            <a:spLocks noGrp="1"/>
          </p:cNvSpPr>
          <p:nvPr>
            <p:ph type="sldNum" sz="quarter" idx="12"/>
          </p:nvPr>
        </p:nvSpPr>
        <p:spPr/>
        <p:txBody>
          <a:bodyPr/>
          <a:lstStyle/>
          <a:p>
            <a:fld id="{14E92D92-23B9-8646-BB73-8B13EA3A38BC}" type="slidenum">
              <a:rPr lang="en-US" smtClean="0"/>
              <a:t>‹#›</a:t>
            </a:fld>
            <a:endParaRPr lang="en-US"/>
          </a:p>
        </p:txBody>
      </p:sp>
    </p:spTree>
    <p:extLst>
      <p:ext uri="{BB962C8B-B14F-4D97-AF65-F5344CB8AC3E}">
        <p14:creationId xmlns:p14="http://schemas.microsoft.com/office/powerpoint/2010/main" val="1471157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0E48DB-4707-B14B-A60E-DC82B055592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FDAAB0C-651A-F84C-A16D-224204C8B54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8F2A007-BE33-F045-82D5-D2DA157E6ED2}"/>
              </a:ext>
            </a:extLst>
          </p:cNvPr>
          <p:cNvSpPr>
            <a:spLocks noGrp="1"/>
          </p:cNvSpPr>
          <p:nvPr>
            <p:ph type="dt" sz="half" idx="10"/>
          </p:nvPr>
        </p:nvSpPr>
        <p:spPr/>
        <p:txBody>
          <a:bodyPr/>
          <a:lstStyle/>
          <a:p>
            <a:fld id="{079BFB28-5D0B-DE41-9307-1E9E0D10DE1E}" type="datetimeFigureOut">
              <a:rPr lang="en-US" smtClean="0"/>
              <a:t>3/3/23</a:t>
            </a:fld>
            <a:endParaRPr lang="en-US"/>
          </a:p>
        </p:txBody>
      </p:sp>
      <p:sp>
        <p:nvSpPr>
          <p:cNvPr id="5" name="Footer Placeholder 4">
            <a:extLst>
              <a:ext uri="{FF2B5EF4-FFF2-40B4-BE49-F238E27FC236}">
                <a16:creationId xmlns:a16="http://schemas.microsoft.com/office/drawing/2014/main" id="{B0F5F82E-54A2-FC43-AF02-7E0D5AF331B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53CFFC4-E127-6943-8DC3-60D657B896FD}"/>
              </a:ext>
            </a:extLst>
          </p:cNvPr>
          <p:cNvSpPr>
            <a:spLocks noGrp="1"/>
          </p:cNvSpPr>
          <p:nvPr>
            <p:ph type="sldNum" sz="quarter" idx="12"/>
          </p:nvPr>
        </p:nvSpPr>
        <p:spPr/>
        <p:txBody>
          <a:bodyPr/>
          <a:lstStyle/>
          <a:p>
            <a:fld id="{14E92D92-23B9-8646-BB73-8B13EA3A38BC}" type="slidenum">
              <a:rPr lang="en-US" smtClean="0"/>
              <a:t>‹#›</a:t>
            </a:fld>
            <a:endParaRPr lang="en-US"/>
          </a:p>
        </p:txBody>
      </p:sp>
    </p:spTree>
    <p:extLst>
      <p:ext uri="{BB962C8B-B14F-4D97-AF65-F5344CB8AC3E}">
        <p14:creationId xmlns:p14="http://schemas.microsoft.com/office/powerpoint/2010/main" val="33337076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FCA0B1-A512-A444-AB02-E25CF80881E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D44E9FA8-EEB4-5A48-8513-38F17D90932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63D0A9B-368D-DA46-9223-A20678B6B6C2}"/>
              </a:ext>
            </a:extLst>
          </p:cNvPr>
          <p:cNvSpPr>
            <a:spLocks noGrp="1"/>
          </p:cNvSpPr>
          <p:nvPr>
            <p:ph type="dt" sz="half" idx="10"/>
          </p:nvPr>
        </p:nvSpPr>
        <p:spPr/>
        <p:txBody>
          <a:bodyPr/>
          <a:lstStyle/>
          <a:p>
            <a:fld id="{079BFB28-5D0B-DE41-9307-1E9E0D10DE1E}" type="datetimeFigureOut">
              <a:rPr lang="en-US" smtClean="0"/>
              <a:t>3/3/23</a:t>
            </a:fld>
            <a:endParaRPr lang="en-US"/>
          </a:p>
        </p:txBody>
      </p:sp>
      <p:sp>
        <p:nvSpPr>
          <p:cNvPr id="5" name="Footer Placeholder 4">
            <a:extLst>
              <a:ext uri="{FF2B5EF4-FFF2-40B4-BE49-F238E27FC236}">
                <a16:creationId xmlns:a16="http://schemas.microsoft.com/office/drawing/2014/main" id="{682C3420-1981-9E4B-BF5C-BDEF6F5DE3D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38CABC-0495-424C-A132-3D64C9A162E4}"/>
              </a:ext>
            </a:extLst>
          </p:cNvPr>
          <p:cNvSpPr>
            <a:spLocks noGrp="1"/>
          </p:cNvSpPr>
          <p:nvPr>
            <p:ph type="sldNum" sz="quarter" idx="12"/>
          </p:nvPr>
        </p:nvSpPr>
        <p:spPr/>
        <p:txBody>
          <a:bodyPr/>
          <a:lstStyle/>
          <a:p>
            <a:fld id="{14E92D92-23B9-8646-BB73-8B13EA3A38BC}" type="slidenum">
              <a:rPr lang="en-US" smtClean="0"/>
              <a:t>‹#›</a:t>
            </a:fld>
            <a:endParaRPr lang="en-US"/>
          </a:p>
        </p:txBody>
      </p:sp>
    </p:spTree>
    <p:extLst>
      <p:ext uri="{BB962C8B-B14F-4D97-AF65-F5344CB8AC3E}">
        <p14:creationId xmlns:p14="http://schemas.microsoft.com/office/powerpoint/2010/main" val="9125254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B26C5B-88C0-0440-AC6C-6A8B26580BA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1849E42-43AA-7A4F-B747-294DC4FF0DA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0D18354-FD7C-CF40-AE2F-99853DD251A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B3B8004-31C7-1348-954C-D9CF4119FB31}"/>
              </a:ext>
            </a:extLst>
          </p:cNvPr>
          <p:cNvSpPr>
            <a:spLocks noGrp="1"/>
          </p:cNvSpPr>
          <p:nvPr>
            <p:ph type="dt" sz="half" idx="10"/>
          </p:nvPr>
        </p:nvSpPr>
        <p:spPr/>
        <p:txBody>
          <a:bodyPr/>
          <a:lstStyle/>
          <a:p>
            <a:fld id="{079BFB28-5D0B-DE41-9307-1E9E0D10DE1E}" type="datetimeFigureOut">
              <a:rPr lang="en-US" smtClean="0"/>
              <a:t>3/3/23</a:t>
            </a:fld>
            <a:endParaRPr lang="en-US"/>
          </a:p>
        </p:txBody>
      </p:sp>
      <p:sp>
        <p:nvSpPr>
          <p:cNvPr id="6" name="Footer Placeholder 5">
            <a:extLst>
              <a:ext uri="{FF2B5EF4-FFF2-40B4-BE49-F238E27FC236}">
                <a16:creationId xmlns:a16="http://schemas.microsoft.com/office/drawing/2014/main" id="{D2512450-943E-B543-87C2-8AEE96881D0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C8AF611-3235-FF49-86EC-32C6AB1DF686}"/>
              </a:ext>
            </a:extLst>
          </p:cNvPr>
          <p:cNvSpPr>
            <a:spLocks noGrp="1"/>
          </p:cNvSpPr>
          <p:nvPr>
            <p:ph type="sldNum" sz="quarter" idx="12"/>
          </p:nvPr>
        </p:nvSpPr>
        <p:spPr/>
        <p:txBody>
          <a:bodyPr/>
          <a:lstStyle/>
          <a:p>
            <a:fld id="{14E92D92-23B9-8646-BB73-8B13EA3A38BC}" type="slidenum">
              <a:rPr lang="en-US" smtClean="0"/>
              <a:t>‹#›</a:t>
            </a:fld>
            <a:endParaRPr lang="en-US"/>
          </a:p>
        </p:txBody>
      </p:sp>
    </p:spTree>
    <p:extLst>
      <p:ext uri="{BB962C8B-B14F-4D97-AF65-F5344CB8AC3E}">
        <p14:creationId xmlns:p14="http://schemas.microsoft.com/office/powerpoint/2010/main" val="39812648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20686E-5E39-0044-BBDA-964E2541AE58}"/>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F35F60A7-E5B7-6F44-A58E-6DD83CEC249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A40A211-D018-9842-9D76-90C27D473E9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8F717D9-A9F4-D541-94D1-32EF138CE4C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9007873-879A-9241-A558-3C00328A2A5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DF050C33-3ADF-2045-A35E-AAA9F5564D13}"/>
              </a:ext>
            </a:extLst>
          </p:cNvPr>
          <p:cNvSpPr>
            <a:spLocks noGrp="1"/>
          </p:cNvSpPr>
          <p:nvPr>
            <p:ph type="dt" sz="half" idx="10"/>
          </p:nvPr>
        </p:nvSpPr>
        <p:spPr/>
        <p:txBody>
          <a:bodyPr/>
          <a:lstStyle/>
          <a:p>
            <a:fld id="{079BFB28-5D0B-DE41-9307-1E9E0D10DE1E}" type="datetimeFigureOut">
              <a:rPr lang="en-US" smtClean="0"/>
              <a:t>3/3/23</a:t>
            </a:fld>
            <a:endParaRPr lang="en-US"/>
          </a:p>
        </p:txBody>
      </p:sp>
      <p:sp>
        <p:nvSpPr>
          <p:cNvPr id="8" name="Footer Placeholder 7">
            <a:extLst>
              <a:ext uri="{FF2B5EF4-FFF2-40B4-BE49-F238E27FC236}">
                <a16:creationId xmlns:a16="http://schemas.microsoft.com/office/drawing/2014/main" id="{2006AE85-A1DA-0D48-A001-36800880A33A}"/>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A7954808-D8B3-DF43-B917-0523B60F8C0B}"/>
              </a:ext>
            </a:extLst>
          </p:cNvPr>
          <p:cNvSpPr>
            <a:spLocks noGrp="1"/>
          </p:cNvSpPr>
          <p:nvPr>
            <p:ph type="sldNum" sz="quarter" idx="12"/>
          </p:nvPr>
        </p:nvSpPr>
        <p:spPr/>
        <p:txBody>
          <a:bodyPr/>
          <a:lstStyle/>
          <a:p>
            <a:fld id="{14E92D92-23B9-8646-BB73-8B13EA3A38BC}" type="slidenum">
              <a:rPr lang="en-US" smtClean="0"/>
              <a:t>‹#›</a:t>
            </a:fld>
            <a:endParaRPr lang="en-US"/>
          </a:p>
        </p:txBody>
      </p:sp>
    </p:spTree>
    <p:extLst>
      <p:ext uri="{BB962C8B-B14F-4D97-AF65-F5344CB8AC3E}">
        <p14:creationId xmlns:p14="http://schemas.microsoft.com/office/powerpoint/2010/main" val="16817596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5779C6-D562-AE41-8900-C1C44A427DD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A07854F-DDED-A64A-8721-9A8F35CD2751}"/>
              </a:ext>
            </a:extLst>
          </p:cNvPr>
          <p:cNvSpPr>
            <a:spLocks noGrp="1"/>
          </p:cNvSpPr>
          <p:nvPr>
            <p:ph type="dt" sz="half" idx="10"/>
          </p:nvPr>
        </p:nvSpPr>
        <p:spPr/>
        <p:txBody>
          <a:bodyPr/>
          <a:lstStyle/>
          <a:p>
            <a:fld id="{079BFB28-5D0B-DE41-9307-1E9E0D10DE1E}" type="datetimeFigureOut">
              <a:rPr lang="en-US" smtClean="0"/>
              <a:t>3/3/23</a:t>
            </a:fld>
            <a:endParaRPr lang="en-US"/>
          </a:p>
        </p:txBody>
      </p:sp>
      <p:sp>
        <p:nvSpPr>
          <p:cNvPr id="4" name="Footer Placeholder 3">
            <a:extLst>
              <a:ext uri="{FF2B5EF4-FFF2-40B4-BE49-F238E27FC236}">
                <a16:creationId xmlns:a16="http://schemas.microsoft.com/office/drawing/2014/main" id="{1CCBB56B-665B-2642-B911-C9ED437D685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1D075155-34A1-0C48-904D-538AF85E4CB7}"/>
              </a:ext>
            </a:extLst>
          </p:cNvPr>
          <p:cNvSpPr>
            <a:spLocks noGrp="1"/>
          </p:cNvSpPr>
          <p:nvPr>
            <p:ph type="sldNum" sz="quarter" idx="12"/>
          </p:nvPr>
        </p:nvSpPr>
        <p:spPr/>
        <p:txBody>
          <a:bodyPr/>
          <a:lstStyle/>
          <a:p>
            <a:fld id="{14E92D92-23B9-8646-BB73-8B13EA3A38BC}" type="slidenum">
              <a:rPr lang="en-US" smtClean="0"/>
              <a:t>‹#›</a:t>
            </a:fld>
            <a:endParaRPr lang="en-US"/>
          </a:p>
        </p:txBody>
      </p:sp>
    </p:spTree>
    <p:extLst>
      <p:ext uri="{BB962C8B-B14F-4D97-AF65-F5344CB8AC3E}">
        <p14:creationId xmlns:p14="http://schemas.microsoft.com/office/powerpoint/2010/main" val="2997298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BF9DAEE-0088-5E45-A071-9C8355CD8CA9}"/>
              </a:ext>
            </a:extLst>
          </p:cNvPr>
          <p:cNvSpPr>
            <a:spLocks noGrp="1"/>
          </p:cNvSpPr>
          <p:nvPr>
            <p:ph type="dt" sz="half" idx="10"/>
          </p:nvPr>
        </p:nvSpPr>
        <p:spPr/>
        <p:txBody>
          <a:bodyPr/>
          <a:lstStyle/>
          <a:p>
            <a:fld id="{079BFB28-5D0B-DE41-9307-1E9E0D10DE1E}" type="datetimeFigureOut">
              <a:rPr lang="en-US" smtClean="0"/>
              <a:t>3/3/23</a:t>
            </a:fld>
            <a:endParaRPr lang="en-US"/>
          </a:p>
        </p:txBody>
      </p:sp>
      <p:sp>
        <p:nvSpPr>
          <p:cNvPr id="3" name="Footer Placeholder 2">
            <a:extLst>
              <a:ext uri="{FF2B5EF4-FFF2-40B4-BE49-F238E27FC236}">
                <a16:creationId xmlns:a16="http://schemas.microsoft.com/office/drawing/2014/main" id="{BFFC5F39-DCBD-4A49-9848-0665325B5CCD}"/>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8D254A2-9F2E-CB46-A288-C300027AF088}"/>
              </a:ext>
            </a:extLst>
          </p:cNvPr>
          <p:cNvSpPr>
            <a:spLocks noGrp="1"/>
          </p:cNvSpPr>
          <p:nvPr>
            <p:ph type="sldNum" sz="quarter" idx="12"/>
          </p:nvPr>
        </p:nvSpPr>
        <p:spPr/>
        <p:txBody>
          <a:bodyPr/>
          <a:lstStyle/>
          <a:p>
            <a:fld id="{14E92D92-23B9-8646-BB73-8B13EA3A38BC}" type="slidenum">
              <a:rPr lang="en-US" smtClean="0"/>
              <a:t>‹#›</a:t>
            </a:fld>
            <a:endParaRPr lang="en-US"/>
          </a:p>
        </p:txBody>
      </p:sp>
    </p:spTree>
    <p:extLst>
      <p:ext uri="{BB962C8B-B14F-4D97-AF65-F5344CB8AC3E}">
        <p14:creationId xmlns:p14="http://schemas.microsoft.com/office/powerpoint/2010/main" val="28444709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710D4A-78CE-7E40-9D23-C53257F8214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6FE8F54-048A-4744-819C-93524790025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695C6DD-5AAE-3E4B-8CB8-8D8214B005A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0F73E6D-C8B8-FC4D-B266-C78868F21EC4}"/>
              </a:ext>
            </a:extLst>
          </p:cNvPr>
          <p:cNvSpPr>
            <a:spLocks noGrp="1"/>
          </p:cNvSpPr>
          <p:nvPr>
            <p:ph type="dt" sz="half" idx="10"/>
          </p:nvPr>
        </p:nvSpPr>
        <p:spPr/>
        <p:txBody>
          <a:bodyPr/>
          <a:lstStyle/>
          <a:p>
            <a:fld id="{079BFB28-5D0B-DE41-9307-1E9E0D10DE1E}" type="datetimeFigureOut">
              <a:rPr lang="en-US" smtClean="0"/>
              <a:t>3/3/23</a:t>
            </a:fld>
            <a:endParaRPr lang="en-US"/>
          </a:p>
        </p:txBody>
      </p:sp>
      <p:sp>
        <p:nvSpPr>
          <p:cNvPr id="6" name="Footer Placeholder 5">
            <a:extLst>
              <a:ext uri="{FF2B5EF4-FFF2-40B4-BE49-F238E27FC236}">
                <a16:creationId xmlns:a16="http://schemas.microsoft.com/office/drawing/2014/main" id="{F8368047-58ED-804C-A039-704555F78DF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B725A1C-49E0-184C-A5BA-5972C8AAC855}"/>
              </a:ext>
            </a:extLst>
          </p:cNvPr>
          <p:cNvSpPr>
            <a:spLocks noGrp="1"/>
          </p:cNvSpPr>
          <p:nvPr>
            <p:ph type="sldNum" sz="quarter" idx="12"/>
          </p:nvPr>
        </p:nvSpPr>
        <p:spPr/>
        <p:txBody>
          <a:bodyPr/>
          <a:lstStyle/>
          <a:p>
            <a:fld id="{14E92D92-23B9-8646-BB73-8B13EA3A38BC}" type="slidenum">
              <a:rPr lang="en-US" smtClean="0"/>
              <a:t>‹#›</a:t>
            </a:fld>
            <a:endParaRPr lang="en-US"/>
          </a:p>
        </p:txBody>
      </p:sp>
    </p:spTree>
    <p:extLst>
      <p:ext uri="{BB962C8B-B14F-4D97-AF65-F5344CB8AC3E}">
        <p14:creationId xmlns:p14="http://schemas.microsoft.com/office/powerpoint/2010/main" val="16236326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7490B9-4A18-1A4E-8C08-9915DAC816D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2C2DE0E-7F47-C941-9804-3F825E75B56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8D42A6A-F349-0947-8383-D27D954A108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6D708C7-6CA3-5340-972C-7F3B920EE269}"/>
              </a:ext>
            </a:extLst>
          </p:cNvPr>
          <p:cNvSpPr>
            <a:spLocks noGrp="1"/>
          </p:cNvSpPr>
          <p:nvPr>
            <p:ph type="dt" sz="half" idx="10"/>
          </p:nvPr>
        </p:nvSpPr>
        <p:spPr/>
        <p:txBody>
          <a:bodyPr/>
          <a:lstStyle/>
          <a:p>
            <a:fld id="{079BFB28-5D0B-DE41-9307-1E9E0D10DE1E}" type="datetimeFigureOut">
              <a:rPr lang="en-US" smtClean="0"/>
              <a:t>3/3/23</a:t>
            </a:fld>
            <a:endParaRPr lang="en-US"/>
          </a:p>
        </p:txBody>
      </p:sp>
      <p:sp>
        <p:nvSpPr>
          <p:cNvPr id="6" name="Footer Placeholder 5">
            <a:extLst>
              <a:ext uri="{FF2B5EF4-FFF2-40B4-BE49-F238E27FC236}">
                <a16:creationId xmlns:a16="http://schemas.microsoft.com/office/drawing/2014/main" id="{CC1B5539-0E94-784F-8DBB-95FFB06BFDE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2A589EA-BF3A-754E-8C81-E4FC0B19972E}"/>
              </a:ext>
            </a:extLst>
          </p:cNvPr>
          <p:cNvSpPr>
            <a:spLocks noGrp="1"/>
          </p:cNvSpPr>
          <p:nvPr>
            <p:ph type="sldNum" sz="quarter" idx="12"/>
          </p:nvPr>
        </p:nvSpPr>
        <p:spPr/>
        <p:txBody>
          <a:bodyPr/>
          <a:lstStyle/>
          <a:p>
            <a:fld id="{14E92D92-23B9-8646-BB73-8B13EA3A38BC}" type="slidenum">
              <a:rPr lang="en-US" smtClean="0"/>
              <a:t>‹#›</a:t>
            </a:fld>
            <a:endParaRPr lang="en-US"/>
          </a:p>
        </p:txBody>
      </p:sp>
    </p:spTree>
    <p:extLst>
      <p:ext uri="{BB962C8B-B14F-4D97-AF65-F5344CB8AC3E}">
        <p14:creationId xmlns:p14="http://schemas.microsoft.com/office/powerpoint/2010/main" val="6101581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7A077B-A148-2342-B46C-0E52ED91074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C357601-2993-3846-B4D5-C76F805C4F9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CBE8DA5-A0A6-9242-A5F0-E8B3C29651D0}"/>
              </a:ext>
            </a:extLst>
          </p:cNvPr>
          <p:cNvSpPr>
            <a:spLocks noGrp="1"/>
          </p:cNvSpPr>
          <p:nvPr>
            <p:ph type="dt" sz="half" idx="10"/>
          </p:nvPr>
        </p:nvSpPr>
        <p:spPr/>
        <p:txBody>
          <a:bodyPr/>
          <a:lstStyle/>
          <a:p>
            <a:fld id="{079BFB28-5D0B-DE41-9307-1E9E0D10DE1E}" type="datetimeFigureOut">
              <a:rPr lang="en-US" smtClean="0"/>
              <a:t>3/3/23</a:t>
            </a:fld>
            <a:endParaRPr lang="en-US"/>
          </a:p>
        </p:txBody>
      </p:sp>
      <p:sp>
        <p:nvSpPr>
          <p:cNvPr id="5" name="Footer Placeholder 4">
            <a:extLst>
              <a:ext uri="{FF2B5EF4-FFF2-40B4-BE49-F238E27FC236}">
                <a16:creationId xmlns:a16="http://schemas.microsoft.com/office/drawing/2014/main" id="{AC38891A-BB8A-044D-9019-D26A2C1234B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D8F7B7B-AC3A-F147-91DA-FF66B5E5E81A}"/>
              </a:ext>
            </a:extLst>
          </p:cNvPr>
          <p:cNvSpPr>
            <a:spLocks noGrp="1"/>
          </p:cNvSpPr>
          <p:nvPr>
            <p:ph type="sldNum" sz="quarter" idx="12"/>
          </p:nvPr>
        </p:nvSpPr>
        <p:spPr/>
        <p:txBody>
          <a:bodyPr/>
          <a:lstStyle/>
          <a:p>
            <a:fld id="{14E92D92-23B9-8646-BB73-8B13EA3A38BC}" type="slidenum">
              <a:rPr lang="en-US" smtClean="0"/>
              <a:t>‹#›</a:t>
            </a:fld>
            <a:endParaRPr lang="en-US"/>
          </a:p>
        </p:txBody>
      </p:sp>
    </p:spTree>
    <p:extLst>
      <p:ext uri="{BB962C8B-B14F-4D97-AF65-F5344CB8AC3E}">
        <p14:creationId xmlns:p14="http://schemas.microsoft.com/office/powerpoint/2010/main" val="32583381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C4E5CCA-394F-2843-AA36-1C3FE8EDAC85}"/>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721DCA32-297A-3146-AB87-AA4A90A3F22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9F5A17F-D843-294D-8BCD-2845784CA5D2}"/>
              </a:ext>
            </a:extLst>
          </p:cNvPr>
          <p:cNvSpPr>
            <a:spLocks noGrp="1"/>
          </p:cNvSpPr>
          <p:nvPr>
            <p:ph type="dt" sz="half" idx="10"/>
          </p:nvPr>
        </p:nvSpPr>
        <p:spPr/>
        <p:txBody>
          <a:bodyPr/>
          <a:lstStyle/>
          <a:p>
            <a:fld id="{079BFB28-5D0B-DE41-9307-1E9E0D10DE1E}" type="datetimeFigureOut">
              <a:rPr lang="en-US" smtClean="0"/>
              <a:t>3/3/23</a:t>
            </a:fld>
            <a:endParaRPr lang="en-US"/>
          </a:p>
        </p:txBody>
      </p:sp>
      <p:sp>
        <p:nvSpPr>
          <p:cNvPr id="5" name="Footer Placeholder 4">
            <a:extLst>
              <a:ext uri="{FF2B5EF4-FFF2-40B4-BE49-F238E27FC236}">
                <a16:creationId xmlns:a16="http://schemas.microsoft.com/office/drawing/2014/main" id="{169FB3B9-4555-0E4B-9DD1-538427D5546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79D00E3-B373-8547-A0C7-221C3830B247}"/>
              </a:ext>
            </a:extLst>
          </p:cNvPr>
          <p:cNvSpPr>
            <a:spLocks noGrp="1"/>
          </p:cNvSpPr>
          <p:nvPr>
            <p:ph type="sldNum" sz="quarter" idx="12"/>
          </p:nvPr>
        </p:nvSpPr>
        <p:spPr/>
        <p:txBody>
          <a:bodyPr/>
          <a:lstStyle/>
          <a:p>
            <a:fld id="{14E92D92-23B9-8646-BB73-8B13EA3A38BC}" type="slidenum">
              <a:rPr lang="en-US" smtClean="0"/>
              <a:t>‹#›</a:t>
            </a:fld>
            <a:endParaRPr lang="en-US"/>
          </a:p>
        </p:txBody>
      </p:sp>
    </p:spTree>
    <p:extLst>
      <p:ext uri="{BB962C8B-B14F-4D97-AF65-F5344CB8AC3E}">
        <p14:creationId xmlns:p14="http://schemas.microsoft.com/office/powerpoint/2010/main" val="9129044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5F51F77-0E27-CA4D-A000-FB6501DDA1B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2C157C0-C724-244C-96EB-0C2D8B5A385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F59A543-830C-B94A-80A3-E49160E4812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79BFB28-5D0B-DE41-9307-1E9E0D10DE1E}" type="datetimeFigureOut">
              <a:rPr lang="en-US" smtClean="0"/>
              <a:t>3/3/23</a:t>
            </a:fld>
            <a:endParaRPr lang="en-US"/>
          </a:p>
        </p:txBody>
      </p:sp>
      <p:sp>
        <p:nvSpPr>
          <p:cNvPr id="5" name="Footer Placeholder 4">
            <a:extLst>
              <a:ext uri="{FF2B5EF4-FFF2-40B4-BE49-F238E27FC236}">
                <a16:creationId xmlns:a16="http://schemas.microsoft.com/office/drawing/2014/main" id="{030B2512-FB50-584A-AE28-E3AD2BEC26C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56DC58D5-C837-2242-8E3D-CCA4F749806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4E92D92-23B9-8646-BB73-8B13EA3A38BC}" type="slidenum">
              <a:rPr lang="en-US" smtClean="0"/>
              <a:t>‹#›</a:t>
            </a:fld>
            <a:endParaRPr lang="en-US"/>
          </a:p>
        </p:txBody>
      </p:sp>
    </p:spTree>
    <p:extLst>
      <p:ext uri="{BB962C8B-B14F-4D97-AF65-F5344CB8AC3E}">
        <p14:creationId xmlns:p14="http://schemas.microsoft.com/office/powerpoint/2010/main" val="272146638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7.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slideLayout" Target="../slideLayouts/slideLayout7.xml"/><Relationship Id="rId1" Type="http://schemas.openxmlformats.org/officeDocument/2006/relationships/video" Target="https://www.youtube.com/embed/tx0aY0TZ87k?feature=oembed" TargetMode="External"/><Relationship Id="rId4" Type="http://schemas.openxmlformats.org/officeDocument/2006/relationships/hyperlink" Target="https://www.youtube.com/watch?v=tx0aY0TZ87k" TargetMode="Externa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hyperlink" Target="https://www.dropbox.com/sh/whlg4tmcusb1fle/AACpXFuquCJZwkD2PjptABb9a?dl=0" TargetMode="Externa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62FE08-CD4C-B72E-64EE-91CA3935A240}"/>
              </a:ext>
            </a:extLst>
          </p:cNvPr>
          <p:cNvSpPr>
            <a:spLocks noGrp="1"/>
          </p:cNvSpPr>
          <p:nvPr>
            <p:ph type="title"/>
          </p:nvPr>
        </p:nvSpPr>
        <p:spPr/>
        <p:txBody>
          <a:bodyPr/>
          <a:lstStyle/>
          <a:p>
            <a:r>
              <a:rPr lang="en-US" dirty="0"/>
              <a:t>And what about the pandemic?</a:t>
            </a:r>
          </a:p>
        </p:txBody>
      </p:sp>
      <p:sp>
        <p:nvSpPr>
          <p:cNvPr id="3" name="Content Placeholder 2">
            <a:extLst>
              <a:ext uri="{FF2B5EF4-FFF2-40B4-BE49-F238E27FC236}">
                <a16:creationId xmlns:a16="http://schemas.microsoft.com/office/drawing/2014/main" id="{954330F4-E354-D9C8-2903-E11118DADA06}"/>
              </a:ext>
            </a:extLst>
          </p:cNvPr>
          <p:cNvSpPr>
            <a:spLocks noGrp="1"/>
          </p:cNvSpPr>
          <p:nvPr>
            <p:ph idx="1"/>
          </p:nvPr>
        </p:nvSpPr>
        <p:spPr>
          <a:xfrm>
            <a:off x="838200" y="1825625"/>
            <a:ext cx="7144265" cy="4351338"/>
          </a:xfrm>
        </p:spPr>
        <p:txBody>
          <a:bodyPr>
            <a:normAutofit fontScale="92500" lnSpcReduction="10000"/>
          </a:bodyPr>
          <a:lstStyle/>
          <a:p>
            <a:pPr marL="0" indent="0">
              <a:buNone/>
            </a:pPr>
            <a:r>
              <a:rPr lang="en-US" sz="2800" dirty="0"/>
              <a:t>Two negative consequences:</a:t>
            </a:r>
          </a:p>
          <a:p>
            <a:pPr marL="457200" indent="-457200">
              <a:buFont typeface="+mj-lt"/>
              <a:buAutoNum type="arabicPeriod"/>
            </a:pPr>
            <a:r>
              <a:rPr lang="en-US" sz="2800" dirty="0"/>
              <a:t>Teachers build in a natural progression of gradually reducing supports (scaffolding) for executive skills, so that each grade level expects just a bit more from students. The pandemic disrupted that process. (think of a ladder with missing rungs).</a:t>
            </a:r>
          </a:p>
          <a:p>
            <a:pPr marL="457200" indent="-457200">
              <a:buFont typeface="+mj-lt"/>
              <a:buAutoNum type="arabicPeriod"/>
            </a:pPr>
            <a:r>
              <a:rPr lang="en-US" sz="2800" dirty="0"/>
              <a:t>Because of the disruptions caused by the pandemic, students also had 2 years of practicing bad habits (procrastination, impulsivity, short fuses). It’s hard to tear down those neural circuits!</a:t>
            </a:r>
          </a:p>
        </p:txBody>
      </p:sp>
      <p:pic>
        <p:nvPicPr>
          <p:cNvPr id="4" name="Picture 3">
            <a:extLst>
              <a:ext uri="{FF2B5EF4-FFF2-40B4-BE49-F238E27FC236}">
                <a16:creationId xmlns:a16="http://schemas.microsoft.com/office/drawing/2014/main" id="{BFAD14CC-CD22-3423-638F-6875C4DBA009}"/>
              </a:ext>
            </a:extLst>
          </p:cNvPr>
          <p:cNvPicPr>
            <a:picLocks noChangeAspect="1"/>
          </p:cNvPicPr>
          <p:nvPr/>
        </p:nvPicPr>
        <p:blipFill>
          <a:blip r:embed="rId2"/>
          <a:stretch>
            <a:fillRect/>
          </a:stretch>
        </p:blipFill>
        <p:spPr>
          <a:xfrm>
            <a:off x="7982465" y="1716799"/>
            <a:ext cx="1346886" cy="2458022"/>
          </a:xfrm>
          <a:prstGeom prst="rect">
            <a:avLst/>
          </a:prstGeom>
        </p:spPr>
      </p:pic>
      <p:pic>
        <p:nvPicPr>
          <p:cNvPr id="7" name="Picture 6">
            <a:extLst>
              <a:ext uri="{FF2B5EF4-FFF2-40B4-BE49-F238E27FC236}">
                <a16:creationId xmlns:a16="http://schemas.microsoft.com/office/drawing/2014/main" id="{4C180C11-875F-E28D-E3B6-B2D387B3BDD8}"/>
              </a:ext>
            </a:extLst>
          </p:cNvPr>
          <p:cNvPicPr>
            <a:picLocks noChangeAspect="1"/>
          </p:cNvPicPr>
          <p:nvPr/>
        </p:nvPicPr>
        <p:blipFill>
          <a:blip r:embed="rId2"/>
          <a:stretch>
            <a:fillRect/>
          </a:stretch>
        </p:blipFill>
        <p:spPr>
          <a:xfrm>
            <a:off x="10079711" y="1716799"/>
            <a:ext cx="1346886" cy="2458022"/>
          </a:xfrm>
          <a:prstGeom prst="rect">
            <a:avLst/>
          </a:prstGeom>
        </p:spPr>
      </p:pic>
      <p:sp>
        <p:nvSpPr>
          <p:cNvPr id="9" name="Rectangle 8">
            <a:extLst>
              <a:ext uri="{FF2B5EF4-FFF2-40B4-BE49-F238E27FC236}">
                <a16:creationId xmlns:a16="http://schemas.microsoft.com/office/drawing/2014/main" id="{0C4DE4D7-9F3D-01E8-7976-533D2C3D583B}"/>
              </a:ext>
            </a:extLst>
          </p:cNvPr>
          <p:cNvSpPr/>
          <p:nvPr/>
        </p:nvSpPr>
        <p:spPr>
          <a:xfrm>
            <a:off x="10280771" y="2665862"/>
            <a:ext cx="905844" cy="5055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572663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4" name="Rectangle 33">
            <a:extLst>
              <a:ext uri="{FF2B5EF4-FFF2-40B4-BE49-F238E27FC236}">
                <a16:creationId xmlns:a16="http://schemas.microsoft.com/office/drawing/2014/main" id="{32E62931-8EB4-42BB-BAAB-D8757BE66D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9963D04-0EAD-FA40-8C4C-235AA756F466}"/>
              </a:ext>
            </a:extLst>
          </p:cNvPr>
          <p:cNvSpPr>
            <a:spLocks noGrp="1"/>
          </p:cNvSpPr>
          <p:nvPr>
            <p:ph type="ctrTitle"/>
          </p:nvPr>
        </p:nvSpPr>
        <p:spPr>
          <a:xfrm>
            <a:off x="6367461" y="1231474"/>
            <a:ext cx="4984813" cy="1099789"/>
          </a:xfrm>
          <a:noFill/>
        </p:spPr>
        <p:txBody>
          <a:bodyPr>
            <a:normAutofit/>
          </a:bodyPr>
          <a:lstStyle/>
          <a:p>
            <a:pPr algn="l"/>
            <a:r>
              <a:rPr lang="en-US" sz="5200" dirty="0"/>
              <a:t>Working Memory</a:t>
            </a:r>
          </a:p>
        </p:txBody>
      </p:sp>
      <p:sp>
        <p:nvSpPr>
          <p:cNvPr id="3" name="Subtitle 2">
            <a:extLst>
              <a:ext uri="{FF2B5EF4-FFF2-40B4-BE49-F238E27FC236}">
                <a16:creationId xmlns:a16="http://schemas.microsoft.com/office/drawing/2014/main" id="{B8F44ECC-6ABA-B747-8797-3919ADE4B17A}"/>
              </a:ext>
            </a:extLst>
          </p:cNvPr>
          <p:cNvSpPr>
            <a:spLocks noGrp="1"/>
          </p:cNvSpPr>
          <p:nvPr>
            <p:ph type="subTitle" idx="1"/>
          </p:nvPr>
        </p:nvSpPr>
        <p:spPr>
          <a:xfrm>
            <a:off x="6367461" y="2808515"/>
            <a:ext cx="4984813" cy="3320820"/>
          </a:xfrm>
          <a:noFill/>
        </p:spPr>
        <p:txBody>
          <a:bodyPr>
            <a:normAutofit/>
          </a:bodyPr>
          <a:lstStyle/>
          <a:p>
            <a:pPr algn="l"/>
            <a:r>
              <a:rPr lang="en-US" sz="2800" dirty="0"/>
              <a:t>The ability to hold information in memory while performing complex tasks. It incorporates the ability to draw on past learning or experience to apply to the situation at hand or to project into the future. </a:t>
            </a:r>
          </a:p>
        </p:txBody>
      </p:sp>
      <p:pic>
        <p:nvPicPr>
          <p:cNvPr id="30" name="Picture 29">
            <a:extLst>
              <a:ext uri="{FF2B5EF4-FFF2-40B4-BE49-F238E27FC236}">
                <a16:creationId xmlns:a16="http://schemas.microsoft.com/office/drawing/2014/main" id="{0D80D0A0-AF36-DFFE-0553-146900002BE4}"/>
              </a:ext>
            </a:extLst>
          </p:cNvPr>
          <p:cNvPicPr>
            <a:picLocks noChangeAspect="1"/>
          </p:cNvPicPr>
          <p:nvPr/>
        </p:nvPicPr>
        <p:blipFill rotWithShape="1">
          <a:blip r:embed="rId2"/>
          <a:srcRect l="17358" r="38638" b="-1"/>
          <a:stretch/>
        </p:blipFill>
        <p:spPr>
          <a:xfrm>
            <a:off x="0" y="10"/>
            <a:ext cx="6005512" cy="6857990"/>
          </a:xfrm>
          <a:prstGeom prst="rect">
            <a:avLst/>
          </a:prstGeom>
        </p:spPr>
      </p:pic>
    </p:spTree>
    <p:extLst>
      <p:ext uri="{BB962C8B-B14F-4D97-AF65-F5344CB8AC3E}">
        <p14:creationId xmlns:p14="http://schemas.microsoft.com/office/powerpoint/2010/main" val="12294304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Stack of magazines on table">
            <a:extLst>
              <a:ext uri="{FF2B5EF4-FFF2-40B4-BE49-F238E27FC236}">
                <a16:creationId xmlns:a16="http://schemas.microsoft.com/office/drawing/2014/main" id="{FBAD0BDB-CAD9-5583-BD25-89F52F053715}"/>
              </a:ext>
            </a:extLst>
          </p:cNvPr>
          <p:cNvPicPr>
            <a:picLocks noChangeAspect="1"/>
          </p:cNvPicPr>
          <p:nvPr/>
        </p:nvPicPr>
        <p:blipFill rotWithShape="1">
          <a:blip r:embed="rId2"/>
          <a:srcRect t="14498" r="9091" b="8894"/>
          <a:stretch/>
        </p:blipFill>
        <p:spPr>
          <a:xfrm>
            <a:off x="20" y="10"/>
            <a:ext cx="12191980" cy="6857990"/>
          </a:xfrm>
          <a:prstGeom prst="rect">
            <a:avLst/>
          </a:prstGeom>
        </p:spPr>
      </p:pic>
      <p:sp>
        <p:nvSpPr>
          <p:cNvPr id="16" name="Rectangle 15">
            <a:extLst>
              <a:ext uri="{FF2B5EF4-FFF2-40B4-BE49-F238E27FC236}">
                <a16:creationId xmlns:a16="http://schemas.microsoft.com/office/drawing/2014/main" id="{86C7B4A1-154A-4DF0-AC46-F88D75A2E0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6884" y="321176"/>
            <a:ext cx="7197772" cy="5896743"/>
          </a:xfrm>
          <a:prstGeom prst="rect">
            <a:avLst/>
          </a:prstGeom>
          <a:solidFill>
            <a:schemeClr val="bg1">
              <a:alpha val="90000"/>
            </a:schemeClr>
          </a:solidFill>
          <a:ln w="127000" cap="sq" cmpd="thinThick">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9E20DADB-A3FD-C546-97A5-202A8EDD0157}"/>
              </a:ext>
            </a:extLst>
          </p:cNvPr>
          <p:cNvSpPr>
            <a:spLocks noGrp="1"/>
          </p:cNvSpPr>
          <p:nvPr>
            <p:ph idx="1"/>
          </p:nvPr>
        </p:nvSpPr>
        <p:spPr>
          <a:xfrm>
            <a:off x="625864" y="927367"/>
            <a:ext cx="6619811" cy="5120893"/>
          </a:xfrm>
        </p:spPr>
        <p:txBody>
          <a:bodyPr>
            <a:normAutofit/>
          </a:bodyPr>
          <a:lstStyle/>
          <a:p>
            <a:pPr marL="0" indent="0">
              <a:buNone/>
            </a:pPr>
            <a:r>
              <a:rPr lang="en-US" sz="2400" dirty="0"/>
              <a:t>“WM allows us to hold and manipulate information in the mind over short periods of time. It’s like a mental workspace or note pad where we manipulate important information in the course of our every day lives. But it is very limited in two fundamental ways:</a:t>
            </a:r>
          </a:p>
          <a:p>
            <a:pPr marL="514350" indent="-514350">
              <a:buFont typeface="+mj-lt"/>
              <a:buAutoNum type="arabicPeriod"/>
            </a:pPr>
            <a:r>
              <a:rPr lang="en-US" sz="2400" dirty="0"/>
              <a:t>The length of time it can hold new information;</a:t>
            </a:r>
          </a:p>
          <a:p>
            <a:pPr marL="514350" indent="-514350">
              <a:buFont typeface="+mj-lt"/>
              <a:buAutoNum type="arabicPeriod"/>
            </a:pPr>
            <a:r>
              <a:rPr lang="en-US" sz="2400" dirty="0"/>
              <a:t>The amount of information it can juggle at any one time.</a:t>
            </a:r>
          </a:p>
          <a:p>
            <a:pPr marL="0" indent="0">
              <a:buNone/>
            </a:pPr>
            <a:r>
              <a:rPr lang="en-US" sz="2400" dirty="0"/>
              <a:t>In fact, one of the most salient features of working memory is its time and space limitations.”</a:t>
            </a:r>
          </a:p>
          <a:p>
            <a:pPr marL="0" indent="0">
              <a:buNone/>
            </a:pPr>
            <a:r>
              <a:rPr lang="en-US" sz="2400" dirty="0"/>
              <a:t>~Bailey, F. &amp; </a:t>
            </a:r>
            <a:r>
              <a:rPr lang="en-US" sz="2400" dirty="0" err="1"/>
              <a:t>Pransky</a:t>
            </a:r>
            <a:r>
              <a:rPr lang="en-US" sz="2400" dirty="0"/>
              <a:t>, K. (2014). </a:t>
            </a:r>
            <a:r>
              <a:rPr lang="en-US" sz="2400" i="1" dirty="0"/>
              <a:t>Memory at work in the classroom. Alexandria VA: ASCD</a:t>
            </a:r>
            <a:r>
              <a:rPr lang="en-US" sz="2400" dirty="0"/>
              <a:t> </a:t>
            </a:r>
          </a:p>
        </p:txBody>
      </p:sp>
    </p:spTree>
    <p:extLst>
      <p:ext uri="{BB962C8B-B14F-4D97-AF65-F5344CB8AC3E}">
        <p14:creationId xmlns:p14="http://schemas.microsoft.com/office/powerpoint/2010/main" val="38363214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DA2E7C1E-2B5A-4BBA-AE51-1CD8C19309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6">
            <a:extLst>
              <a:ext uri="{FF2B5EF4-FFF2-40B4-BE49-F238E27FC236}">
                <a16:creationId xmlns:a16="http://schemas.microsoft.com/office/drawing/2014/main" id="{43DF76B1-5174-4FAF-9D19-FFEE984268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38200" y="720953"/>
            <a:ext cx="10515600" cy="5416094"/>
          </a:xfrm>
          <a:custGeom>
            <a:avLst/>
            <a:gdLst>
              <a:gd name="connsiteX0" fmla="*/ 0 w 10515600"/>
              <a:gd name="connsiteY0" fmla="*/ 0 h 5416094"/>
              <a:gd name="connsiteX1" fmla="*/ 552069 w 10515600"/>
              <a:gd name="connsiteY1" fmla="*/ 0 h 5416094"/>
              <a:gd name="connsiteX2" fmla="*/ 893826 w 10515600"/>
              <a:gd name="connsiteY2" fmla="*/ 0 h 5416094"/>
              <a:gd name="connsiteX3" fmla="*/ 1761363 w 10515600"/>
              <a:gd name="connsiteY3" fmla="*/ 0 h 5416094"/>
              <a:gd name="connsiteX4" fmla="*/ 2313432 w 10515600"/>
              <a:gd name="connsiteY4" fmla="*/ 0 h 5416094"/>
              <a:gd name="connsiteX5" fmla="*/ 2865501 w 10515600"/>
              <a:gd name="connsiteY5" fmla="*/ 0 h 5416094"/>
              <a:gd name="connsiteX6" fmla="*/ 3733038 w 10515600"/>
              <a:gd name="connsiteY6" fmla="*/ 0 h 5416094"/>
              <a:gd name="connsiteX7" fmla="*/ 4179951 w 10515600"/>
              <a:gd name="connsiteY7" fmla="*/ 0 h 5416094"/>
              <a:gd name="connsiteX8" fmla="*/ 5047488 w 10515600"/>
              <a:gd name="connsiteY8" fmla="*/ 0 h 5416094"/>
              <a:gd name="connsiteX9" fmla="*/ 5915025 w 10515600"/>
              <a:gd name="connsiteY9" fmla="*/ 0 h 5416094"/>
              <a:gd name="connsiteX10" fmla="*/ 6572250 w 10515600"/>
              <a:gd name="connsiteY10" fmla="*/ 0 h 5416094"/>
              <a:gd name="connsiteX11" fmla="*/ 7439787 w 10515600"/>
              <a:gd name="connsiteY11" fmla="*/ 0 h 5416094"/>
              <a:gd name="connsiteX12" fmla="*/ 7991856 w 10515600"/>
              <a:gd name="connsiteY12" fmla="*/ 0 h 5416094"/>
              <a:gd name="connsiteX13" fmla="*/ 8543925 w 10515600"/>
              <a:gd name="connsiteY13" fmla="*/ 0 h 5416094"/>
              <a:gd name="connsiteX14" fmla="*/ 9306306 w 10515600"/>
              <a:gd name="connsiteY14" fmla="*/ 0 h 5416094"/>
              <a:gd name="connsiteX15" fmla="*/ 9858375 w 10515600"/>
              <a:gd name="connsiteY15" fmla="*/ 0 h 5416094"/>
              <a:gd name="connsiteX16" fmla="*/ 10515600 w 10515600"/>
              <a:gd name="connsiteY16" fmla="*/ 0 h 5416094"/>
              <a:gd name="connsiteX17" fmla="*/ 10515600 w 10515600"/>
              <a:gd name="connsiteY17" fmla="*/ 785334 h 5416094"/>
              <a:gd name="connsiteX18" fmla="*/ 10515600 w 10515600"/>
              <a:gd name="connsiteY18" fmla="*/ 1516506 h 5416094"/>
              <a:gd name="connsiteX19" fmla="*/ 10515600 w 10515600"/>
              <a:gd name="connsiteY19" fmla="*/ 2247679 h 5416094"/>
              <a:gd name="connsiteX20" fmla="*/ 10515600 w 10515600"/>
              <a:gd name="connsiteY20" fmla="*/ 2762208 h 5416094"/>
              <a:gd name="connsiteX21" fmla="*/ 10515600 w 10515600"/>
              <a:gd name="connsiteY21" fmla="*/ 3330898 h 5416094"/>
              <a:gd name="connsiteX22" fmla="*/ 10515600 w 10515600"/>
              <a:gd name="connsiteY22" fmla="*/ 4062071 h 5416094"/>
              <a:gd name="connsiteX23" fmla="*/ 10515600 w 10515600"/>
              <a:gd name="connsiteY23" fmla="*/ 4684921 h 5416094"/>
              <a:gd name="connsiteX24" fmla="*/ 10515600 w 10515600"/>
              <a:gd name="connsiteY24" fmla="*/ 5416094 h 5416094"/>
              <a:gd name="connsiteX25" fmla="*/ 9753219 w 10515600"/>
              <a:gd name="connsiteY25" fmla="*/ 5416094 h 5416094"/>
              <a:gd name="connsiteX26" fmla="*/ 9411462 w 10515600"/>
              <a:gd name="connsiteY26" fmla="*/ 5416094 h 5416094"/>
              <a:gd name="connsiteX27" fmla="*/ 8754237 w 10515600"/>
              <a:gd name="connsiteY27" fmla="*/ 5416094 h 5416094"/>
              <a:gd name="connsiteX28" fmla="*/ 8307324 w 10515600"/>
              <a:gd name="connsiteY28" fmla="*/ 5416094 h 5416094"/>
              <a:gd name="connsiteX29" fmla="*/ 7544943 w 10515600"/>
              <a:gd name="connsiteY29" fmla="*/ 5416094 h 5416094"/>
              <a:gd name="connsiteX30" fmla="*/ 7098030 w 10515600"/>
              <a:gd name="connsiteY30" fmla="*/ 5416094 h 5416094"/>
              <a:gd name="connsiteX31" fmla="*/ 6335649 w 10515600"/>
              <a:gd name="connsiteY31" fmla="*/ 5416094 h 5416094"/>
              <a:gd name="connsiteX32" fmla="*/ 5993892 w 10515600"/>
              <a:gd name="connsiteY32" fmla="*/ 5416094 h 5416094"/>
              <a:gd name="connsiteX33" fmla="*/ 5231511 w 10515600"/>
              <a:gd name="connsiteY33" fmla="*/ 5416094 h 5416094"/>
              <a:gd name="connsiteX34" fmla="*/ 4784598 w 10515600"/>
              <a:gd name="connsiteY34" fmla="*/ 5416094 h 5416094"/>
              <a:gd name="connsiteX35" fmla="*/ 4442841 w 10515600"/>
              <a:gd name="connsiteY35" fmla="*/ 5416094 h 5416094"/>
              <a:gd name="connsiteX36" fmla="*/ 3995928 w 10515600"/>
              <a:gd name="connsiteY36" fmla="*/ 5416094 h 5416094"/>
              <a:gd name="connsiteX37" fmla="*/ 3233547 w 10515600"/>
              <a:gd name="connsiteY37" fmla="*/ 5416094 h 5416094"/>
              <a:gd name="connsiteX38" fmla="*/ 2786634 w 10515600"/>
              <a:gd name="connsiteY38" fmla="*/ 5416094 h 5416094"/>
              <a:gd name="connsiteX39" fmla="*/ 2444877 w 10515600"/>
              <a:gd name="connsiteY39" fmla="*/ 5416094 h 5416094"/>
              <a:gd name="connsiteX40" fmla="*/ 1997964 w 10515600"/>
              <a:gd name="connsiteY40" fmla="*/ 5416094 h 5416094"/>
              <a:gd name="connsiteX41" fmla="*/ 1445895 w 10515600"/>
              <a:gd name="connsiteY41" fmla="*/ 5416094 h 5416094"/>
              <a:gd name="connsiteX42" fmla="*/ 788670 w 10515600"/>
              <a:gd name="connsiteY42" fmla="*/ 5416094 h 5416094"/>
              <a:gd name="connsiteX43" fmla="*/ 0 w 10515600"/>
              <a:gd name="connsiteY43" fmla="*/ 5416094 h 5416094"/>
              <a:gd name="connsiteX44" fmla="*/ 0 w 10515600"/>
              <a:gd name="connsiteY44" fmla="*/ 4630760 h 5416094"/>
              <a:gd name="connsiteX45" fmla="*/ 0 w 10515600"/>
              <a:gd name="connsiteY45" fmla="*/ 3953749 h 5416094"/>
              <a:gd name="connsiteX46" fmla="*/ 0 w 10515600"/>
              <a:gd name="connsiteY46" fmla="*/ 3276737 h 5416094"/>
              <a:gd name="connsiteX47" fmla="*/ 0 w 10515600"/>
              <a:gd name="connsiteY47" fmla="*/ 2599725 h 5416094"/>
              <a:gd name="connsiteX48" fmla="*/ 0 w 10515600"/>
              <a:gd name="connsiteY48" fmla="*/ 1922713 h 5416094"/>
              <a:gd name="connsiteX49" fmla="*/ 0 w 10515600"/>
              <a:gd name="connsiteY49" fmla="*/ 1299863 h 5416094"/>
              <a:gd name="connsiteX50" fmla="*/ 0 w 10515600"/>
              <a:gd name="connsiteY50" fmla="*/ 0 h 54160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10515600" h="5416094" extrusionOk="0">
                <a:moveTo>
                  <a:pt x="0" y="0"/>
                </a:moveTo>
                <a:cubicBezTo>
                  <a:pt x="230793" y="14353"/>
                  <a:pt x="332416" y="21392"/>
                  <a:pt x="552069" y="0"/>
                </a:cubicBezTo>
                <a:cubicBezTo>
                  <a:pt x="771722" y="-21392"/>
                  <a:pt x="761737" y="-14337"/>
                  <a:pt x="893826" y="0"/>
                </a:cubicBezTo>
                <a:cubicBezTo>
                  <a:pt x="1025915" y="14337"/>
                  <a:pt x="1441584" y="-15498"/>
                  <a:pt x="1761363" y="0"/>
                </a:cubicBezTo>
                <a:cubicBezTo>
                  <a:pt x="2081142" y="15498"/>
                  <a:pt x="2111503" y="7278"/>
                  <a:pt x="2313432" y="0"/>
                </a:cubicBezTo>
                <a:cubicBezTo>
                  <a:pt x="2515361" y="-7278"/>
                  <a:pt x="2743584" y="-17845"/>
                  <a:pt x="2865501" y="0"/>
                </a:cubicBezTo>
                <a:cubicBezTo>
                  <a:pt x="2987418" y="17845"/>
                  <a:pt x="3345183" y="8208"/>
                  <a:pt x="3733038" y="0"/>
                </a:cubicBezTo>
                <a:cubicBezTo>
                  <a:pt x="4120893" y="-8208"/>
                  <a:pt x="4009066" y="-3159"/>
                  <a:pt x="4179951" y="0"/>
                </a:cubicBezTo>
                <a:cubicBezTo>
                  <a:pt x="4350836" y="3159"/>
                  <a:pt x="4735020" y="17517"/>
                  <a:pt x="5047488" y="0"/>
                </a:cubicBezTo>
                <a:cubicBezTo>
                  <a:pt x="5359956" y="-17517"/>
                  <a:pt x="5662148" y="-17777"/>
                  <a:pt x="5915025" y="0"/>
                </a:cubicBezTo>
                <a:cubicBezTo>
                  <a:pt x="6167902" y="17777"/>
                  <a:pt x="6308797" y="30350"/>
                  <a:pt x="6572250" y="0"/>
                </a:cubicBezTo>
                <a:cubicBezTo>
                  <a:pt x="6835703" y="-30350"/>
                  <a:pt x="7107419" y="-9627"/>
                  <a:pt x="7439787" y="0"/>
                </a:cubicBezTo>
                <a:cubicBezTo>
                  <a:pt x="7772155" y="9627"/>
                  <a:pt x="7844034" y="-9098"/>
                  <a:pt x="7991856" y="0"/>
                </a:cubicBezTo>
                <a:cubicBezTo>
                  <a:pt x="8139678" y="9098"/>
                  <a:pt x="8289889" y="-20239"/>
                  <a:pt x="8543925" y="0"/>
                </a:cubicBezTo>
                <a:cubicBezTo>
                  <a:pt x="8797961" y="20239"/>
                  <a:pt x="8994198" y="29575"/>
                  <a:pt x="9306306" y="0"/>
                </a:cubicBezTo>
                <a:cubicBezTo>
                  <a:pt x="9618414" y="-29575"/>
                  <a:pt x="9739118" y="-23835"/>
                  <a:pt x="9858375" y="0"/>
                </a:cubicBezTo>
                <a:cubicBezTo>
                  <a:pt x="9977632" y="23835"/>
                  <a:pt x="10370488" y="-4069"/>
                  <a:pt x="10515600" y="0"/>
                </a:cubicBezTo>
                <a:cubicBezTo>
                  <a:pt x="10524919" y="196329"/>
                  <a:pt x="10549062" y="488432"/>
                  <a:pt x="10515600" y="785334"/>
                </a:cubicBezTo>
                <a:cubicBezTo>
                  <a:pt x="10482138" y="1082236"/>
                  <a:pt x="10536385" y="1323726"/>
                  <a:pt x="10515600" y="1516506"/>
                </a:cubicBezTo>
                <a:cubicBezTo>
                  <a:pt x="10494815" y="1709286"/>
                  <a:pt x="10546328" y="2097632"/>
                  <a:pt x="10515600" y="2247679"/>
                </a:cubicBezTo>
                <a:cubicBezTo>
                  <a:pt x="10484872" y="2397726"/>
                  <a:pt x="10491771" y="2577292"/>
                  <a:pt x="10515600" y="2762208"/>
                </a:cubicBezTo>
                <a:cubicBezTo>
                  <a:pt x="10539429" y="2947124"/>
                  <a:pt x="10511007" y="3105736"/>
                  <a:pt x="10515600" y="3330898"/>
                </a:cubicBezTo>
                <a:cubicBezTo>
                  <a:pt x="10520194" y="3556060"/>
                  <a:pt x="10497393" y="3882611"/>
                  <a:pt x="10515600" y="4062071"/>
                </a:cubicBezTo>
                <a:cubicBezTo>
                  <a:pt x="10533807" y="4241531"/>
                  <a:pt x="10544791" y="4505155"/>
                  <a:pt x="10515600" y="4684921"/>
                </a:cubicBezTo>
                <a:cubicBezTo>
                  <a:pt x="10486410" y="4864687"/>
                  <a:pt x="10497356" y="5246484"/>
                  <a:pt x="10515600" y="5416094"/>
                </a:cubicBezTo>
                <a:cubicBezTo>
                  <a:pt x="10245623" y="5445692"/>
                  <a:pt x="10029676" y="5415505"/>
                  <a:pt x="9753219" y="5416094"/>
                </a:cubicBezTo>
                <a:cubicBezTo>
                  <a:pt x="9476762" y="5416683"/>
                  <a:pt x="9553148" y="5422760"/>
                  <a:pt x="9411462" y="5416094"/>
                </a:cubicBezTo>
                <a:cubicBezTo>
                  <a:pt x="9269776" y="5409428"/>
                  <a:pt x="8927709" y="5385012"/>
                  <a:pt x="8754237" y="5416094"/>
                </a:cubicBezTo>
                <a:cubicBezTo>
                  <a:pt x="8580766" y="5447176"/>
                  <a:pt x="8413264" y="5410024"/>
                  <a:pt x="8307324" y="5416094"/>
                </a:cubicBezTo>
                <a:cubicBezTo>
                  <a:pt x="8201384" y="5422164"/>
                  <a:pt x="7912690" y="5421686"/>
                  <a:pt x="7544943" y="5416094"/>
                </a:cubicBezTo>
                <a:cubicBezTo>
                  <a:pt x="7177196" y="5410502"/>
                  <a:pt x="7304235" y="5418502"/>
                  <a:pt x="7098030" y="5416094"/>
                </a:cubicBezTo>
                <a:cubicBezTo>
                  <a:pt x="6891825" y="5413686"/>
                  <a:pt x="6541479" y="5434609"/>
                  <a:pt x="6335649" y="5416094"/>
                </a:cubicBezTo>
                <a:cubicBezTo>
                  <a:pt x="6129819" y="5397579"/>
                  <a:pt x="6106541" y="5402791"/>
                  <a:pt x="5993892" y="5416094"/>
                </a:cubicBezTo>
                <a:cubicBezTo>
                  <a:pt x="5881243" y="5429397"/>
                  <a:pt x="5545248" y="5437743"/>
                  <a:pt x="5231511" y="5416094"/>
                </a:cubicBezTo>
                <a:cubicBezTo>
                  <a:pt x="4917774" y="5394445"/>
                  <a:pt x="4963237" y="5426599"/>
                  <a:pt x="4784598" y="5416094"/>
                </a:cubicBezTo>
                <a:cubicBezTo>
                  <a:pt x="4605959" y="5405589"/>
                  <a:pt x="4605904" y="5406658"/>
                  <a:pt x="4442841" y="5416094"/>
                </a:cubicBezTo>
                <a:cubicBezTo>
                  <a:pt x="4279778" y="5425530"/>
                  <a:pt x="4177180" y="5426138"/>
                  <a:pt x="3995928" y="5416094"/>
                </a:cubicBezTo>
                <a:cubicBezTo>
                  <a:pt x="3814676" y="5406050"/>
                  <a:pt x="3516440" y="5429234"/>
                  <a:pt x="3233547" y="5416094"/>
                </a:cubicBezTo>
                <a:cubicBezTo>
                  <a:pt x="2950654" y="5402954"/>
                  <a:pt x="2884354" y="5436103"/>
                  <a:pt x="2786634" y="5416094"/>
                </a:cubicBezTo>
                <a:cubicBezTo>
                  <a:pt x="2688914" y="5396085"/>
                  <a:pt x="2522958" y="5423232"/>
                  <a:pt x="2444877" y="5416094"/>
                </a:cubicBezTo>
                <a:cubicBezTo>
                  <a:pt x="2366796" y="5408956"/>
                  <a:pt x="2104768" y="5395479"/>
                  <a:pt x="1997964" y="5416094"/>
                </a:cubicBezTo>
                <a:cubicBezTo>
                  <a:pt x="1891160" y="5436709"/>
                  <a:pt x="1573016" y="5412376"/>
                  <a:pt x="1445895" y="5416094"/>
                </a:cubicBezTo>
                <a:cubicBezTo>
                  <a:pt x="1318774" y="5419812"/>
                  <a:pt x="986443" y="5400529"/>
                  <a:pt x="788670" y="5416094"/>
                </a:cubicBezTo>
                <a:cubicBezTo>
                  <a:pt x="590897" y="5431659"/>
                  <a:pt x="363709" y="5381266"/>
                  <a:pt x="0" y="5416094"/>
                </a:cubicBezTo>
                <a:cubicBezTo>
                  <a:pt x="-22973" y="5218643"/>
                  <a:pt x="-26699" y="5010779"/>
                  <a:pt x="0" y="4630760"/>
                </a:cubicBezTo>
                <a:cubicBezTo>
                  <a:pt x="26699" y="4250741"/>
                  <a:pt x="-15389" y="4196664"/>
                  <a:pt x="0" y="3953749"/>
                </a:cubicBezTo>
                <a:cubicBezTo>
                  <a:pt x="15389" y="3710834"/>
                  <a:pt x="468" y="3611311"/>
                  <a:pt x="0" y="3276737"/>
                </a:cubicBezTo>
                <a:cubicBezTo>
                  <a:pt x="-468" y="2942163"/>
                  <a:pt x="15360" y="2781998"/>
                  <a:pt x="0" y="2599725"/>
                </a:cubicBezTo>
                <a:cubicBezTo>
                  <a:pt x="-15360" y="2417452"/>
                  <a:pt x="14816" y="2100232"/>
                  <a:pt x="0" y="1922713"/>
                </a:cubicBezTo>
                <a:cubicBezTo>
                  <a:pt x="-14816" y="1745194"/>
                  <a:pt x="-24648" y="1604167"/>
                  <a:pt x="0" y="1299863"/>
                </a:cubicBezTo>
                <a:cubicBezTo>
                  <a:pt x="24648" y="995559"/>
                  <a:pt x="2182" y="279525"/>
                  <a:pt x="0" y="0"/>
                </a:cubicBezTo>
                <a:close/>
              </a:path>
            </a:pathLst>
          </a:custGeom>
          <a:noFill/>
          <a:ln w="4762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DD408AFC-3C4D-EF46-954E-001220A4379F}"/>
              </a:ext>
            </a:extLst>
          </p:cNvPr>
          <p:cNvPicPr>
            <a:picLocks noChangeAspect="1"/>
          </p:cNvPicPr>
          <p:nvPr/>
        </p:nvPicPr>
        <p:blipFill>
          <a:blip r:embed="rId2"/>
          <a:stretch>
            <a:fillRect/>
          </a:stretch>
        </p:blipFill>
        <p:spPr>
          <a:xfrm>
            <a:off x="2377293" y="914400"/>
            <a:ext cx="7361214" cy="4968819"/>
          </a:xfrm>
          <a:prstGeom prst="rect">
            <a:avLst/>
          </a:prstGeom>
        </p:spPr>
      </p:pic>
    </p:spTree>
    <p:extLst>
      <p:ext uri="{BB962C8B-B14F-4D97-AF65-F5344CB8AC3E}">
        <p14:creationId xmlns:p14="http://schemas.microsoft.com/office/powerpoint/2010/main" val="33003096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03E4A2-5A0B-B445-8DA4-1B20446C505B}"/>
              </a:ext>
            </a:extLst>
          </p:cNvPr>
          <p:cNvSpPr>
            <a:spLocks noGrp="1"/>
          </p:cNvSpPr>
          <p:nvPr>
            <p:ph type="title"/>
          </p:nvPr>
        </p:nvSpPr>
        <p:spPr>
          <a:xfrm>
            <a:off x="1640156" y="700310"/>
            <a:ext cx="8911687" cy="1280890"/>
          </a:xfrm>
        </p:spPr>
        <p:txBody>
          <a:bodyPr/>
          <a:lstStyle/>
          <a:p>
            <a:pPr algn="ctr"/>
            <a:r>
              <a:rPr lang="en-US">
                <a:cs typeface="Calibri" panose="020F0502020204030204" pitchFamily="34" charset="0"/>
              </a:rPr>
              <a:t>Limits of Working Memory</a:t>
            </a:r>
          </a:p>
        </p:txBody>
      </p:sp>
      <p:sp>
        <p:nvSpPr>
          <p:cNvPr id="3" name="Content Placeholder 2">
            <a:extLst>
              <a:ext uri="{FF2B5EF4-FFF2-40B4-BE49-F238E27FC236}">
                <a16:creationId xmlns:a16="http://schemas.microsoft.com/office/drawing/2014/main" id="{912F949A-8F70-C345-9D33-DBCD214E68D6}"/>
              </a:ext>
            </a:extLst>
          </p:cNvPr>
          <p:cNvSpPr>
            <a:spLocks noGrp="1"/>
          </p:cNvSpPr>
          <p:nvPr>
            <p:ph idx="1"/>
          </p:nvPr>
        </p:nvSpPr>
        <p:spPr>
          <a:xfrm>
            <a:off x="2297934" y="2715837"/>
            <a:ext cx="7772400" cy="3012934"/>
          </a:xfrm>
        </p:spPr>
        <p:txBody>
          <a:bodyPr>
            <a:normAutofit/>
          </a:bodyPr>
          <a:lstStyle/>
          <a:p>
            <a:pPr marL="0" indent="0">
              <a:buNone/>
            </a:pPr>
            <a:r>
              <a:rPr lang="en-US" sz="3600" dirty="0">
                <a:cs typeface="Calibri" panose="020F0502020204030204" pitchFamily="34" charset="0"/>
              </a:rPr>
              <a:t>Working memory has a capacity of </a:t>
            </a:r>
            <a:r>
              <a:rPr lang="en-US" sz="3600" dirty="0">
                <a:solidFill>
                  <a:srgbClr val="FF0000"/>
                </a:solidFill>
                <a:cs typeface="Calibri" panose="020F0502020204030204" pitchFamily="34" charset="0"/>
              </a:rPr>
              <a:t>about four chunks in young adults</a:t>
            </a:r>
            <a:r>
              <a:rPr lang="en-US" sz="3600" dirty="0">
                <a:cs typeface="Calibri" panose="020F0502020204030204" pitchFamily="34" charset="0"/>
              </a:rPr>
              <a:t> (and fewer in children and old adults). </a:t>
            </a:r>
          </a:p>
          <a:p>
            <a:pPr marL="0" indent="0" algn="r">
              <a:buNone/>
            </a:pPr>
            <a:r>
              <a:rPr lang="en-US" sz="2400" i="1" dirty="0">
                <a:cs typeface="Calibri" panose="020F0502020204030204" pitchFamily="34" charset="0"/>
              </a:rPr>
              <a:t>~Cowen, N. (2005). Working Memory Capacity.</a:t>
            </a:r>
          </a:p>
        </p:txBody>
      </p:sp>
    </p:spTree>
    <p:extLst>
      <p:ext uri="{BB962C8B-B14F-4D97-AF65-F5344CB8AC3E}">
        <p14:creationId xmlns:p14="http://schemas.microsoft.com/office/powerpoint/2010/main" val="21869780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17EC265-EF57-3C2B-A868-2D46F1AAE91D}"/>
              </a:ext>
            </a:extLst>
          </p:cNvPr>
          <p:cNvSpPr>
            <a:spLocks noGrp="1"/>
          </p:cNvSpPr>
          <p:nvPr>
            <p:ph type="title"/>
          </p:nvPr>
        </p:nvSpPr>
        <p:spPr>
          <a:xfrm>
            <a:off x="6617110" y="1685930"/>
            <a:ext cx="4806184" cy="848454"/>
          </a:xfrm>
          <a:noFill/>
        </p:spPr>
        <p:txBody>
          <a:bodyPr vert="horz" lIns="91440" tIns="45720" rIns="91440" bIns="45720" rtlCol="0" anchor="b">
            <a:normAutofit/>
          </a:bodyPr>
          <a:lstStyle/>
          <a:p>
            <a:r>
              <a:rPr lang="en-US" sz="4800" dirty="0"/>
              <a:t>Try this...</a:t>
            </a:r>
          </a:p>
        </p:txBody>
      </p:sp>
      <p:pic>
        <p:nvPicPr>
          <p:cNvPr id="7" name="Picture 6">
            <a:extLst>
              <a:ext uri="{FF2B5EF4-FFF2-40B4-BE49-F238E27FC236}">
                <a16:creationId xmlns:a16="http://schemas.microsoft.com/office/drawing/2014/main" id="{332A1FC1-7C7D-B001-3B6A-FDBA045EF1E2}"/>
              </a:ext>
            </a:extLst>
          </p:cNvPr>
          <p:cNvPicPr>
            <a:picLocks noChangeAspect="1"/>
          </p:cNvPicPr>
          <p:nvPr/>
        </p:nvPicPr>
        <p:blipFill rotWithShape="1">
          <a:blip r:embed="rId2"/>
          <a:srcRect l="9690" r="40231"/>
          <a:stretch/>
        </p:blipFill>
        <p:spPr>
          <a:xfrm>
            <a:off x="20" y="10"/>
            <a:ext cx="6105635" cy="6857990"/>
          </a:xfrm>
          <a:prstGeom prst="rect">
            <a:avLst/>
          </a:prstGeom>
        </p:spPr>
      </p:pic>
      <p:sp>
        <p:nvSpPr>
          <p:cNvPr id="2" name="TextBox 1">
            <a:extLst>
              <a:ext uri="{FF2B5EF4-FFF2-40B4-BE49-F238E27FC236}">
                <a16:creationId xmlns:a16="http://schemas.microsoft.com/office/drawing/2014/main" id="{FA069DA7-B41F-662D-6E56-8C1D3389F8AF}"/>
              </a:ext>
            </a:extLst>
          </p:cNvPr>
          <p:cNvSpPr txBox="1"/>
          <p:nvPr/>
        </p:nvSpPr>
        <p:spPr>
          <a:xfrm>
            <a:off x="5872163" y="2943225"/>
            <a:ext cx="5551131" cy="3785652"/>
          </a:xfrm>
          <a:prstGeom prst="rect">
            <a:avLst/>
          </a:prstGeom>
          <a:noFill/>
        </p:spPr>
        <p:txBody>
          <a:bodyPr wrap="square" rtlCol="0">
            <a:spAutoFit/>
          </a:bodyPr>
          <a:lstStyle/>
          <a:p>
            <a:r>
              <a:rPr lang="en-US" sz="2400" dirty="0"/>
              <a:t>Say your phone number backwards. That’s do-able</a:t>
            </a:r>
            <a:r>
              <a:rPr lang="en-US" sz="2400"/>
              <a:t>, right?</a:t>
            </a:r>
            <a:endParaRPr lang="en-US" sz="2400" dirty="0"/>
          </a:p>
          <a:p>
            <a:endParaRPr lang="en-US" sz="2400" dirty="0"/>
          </a:p>
          <a:p>
            <a:r>
              <a:rPr lang="en-US" sz="2400" dirty="0"/>
              <a:t>Now let’s make it a little harder: With the forward sequence of your phone number, add 1 to the first number, 2 to the second number, three to the third number. Keep the sequence going for 10 numbers—how far can you get before you lose track and have to regroup?</a:t>
            </a:r>
          </a:p>
        </p:txBody>
      </p:sp>
    </p:spTree>
    <p:extLst>
      <p:ext uri="{BB962C8B-B14F-4D97-AF65-F5344CB8AC3E}">
        <p14:creationId xmlns:p14="http://schemas.microsoft.com/office/powerpoint/2010/main" val="40160854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7671E8-1913-8FE3-CD1E-E90EB3BEC6AD}"/>
              </a:ext>
            </a:extLst>
          </p:cNvPr>
          <p:cNvSpPr>
            <a:spLocks noGrp="1"/>
          </p:cNvSpPr>
          <p:nvPr>
            <p:ph type="title"/>
          </p:nvPr>
        </p:nvSpPr>
        <p:spPr>
          <a:xfrm>
            <a:off x="691079" y="238259"/>
            <a:ext cx="10325000" cy="1442463"/>
          </a:xfrm>
        </p:spPr>
        <p:txBody>
          <a:bodyPr>
            <a:normAutofit/>
          </a:bodyPr>
          <a:lstStyle/>
          <a:p>
            <a:pPr algn="ctr"/>
            <a:r>
              <a:rPr lang="en-US" sz="3600" dirty="0"/>
              <a:t>Teachers ask: What can we do to increase </a:t>
            </a:r>
            <a:br>
              <a:rPr lang="en-US" sz="3600" dirty="0"/>
            </a:br>
            <a:r>
              <a:rPr lang="en-US" sz="3600" dirty="0"/>
              <a:t>working memory?</a:t>
            </a:r>
          </a:p>
        </p:txBody>
      </p:sp>
      <p:sp>
        <p:nvSpPr>
          <p:cNvPr id="3" name="Content Placeholder 2">
            <a:extLst>
              <a:ext uri="{FF2B5EF4-FFF2-40B4-BE49-F238E27FC236}">
                <a16:creationId xmlns:a16="http://schemas.microsoft.com/office/drawing/2014/main" id="{7C0A45F3-FFF5-D43D-B219-ED6B3E7C2270}"/>
              </a:ext>
            </a:extLst>
          </p:cNvPr>
          <p:cNvSpPr>
            <a:spLocks noGrp="1"/>
          </p:cNvSpPr>
          <p:nvPr>
            <p:ph idx="1"/>
          </p:nvPr>
        </p:nvSpPr>
        <p:spPr>
          <a:xfrm>
            <a:off x="691079" y="1957617"/>
            <a:ext cx="10325000" cy="4816699"/>
          </a:xfrm>
        </p:spPr>
        <p:txBody>
          <a:bodyPr>
            <a:normAutofit lnSpcReduction="10000"/>
          </a:bodyPr>
          <a:lstStyle/>
          <a:p>
            <a:pPr marL="0" indent="0" algn="ctr">
              <a:buNone/>
            </a:pPr>
            <a:r>
              <a:rPr lang="en-US" sz="3500" dirty="0"/>
              <a:t>Psychologists offer 2 strategies:</a:t>
            </a:r>
          </a:p>
          <a:p>
            <a:pPr marL="0" indent="0" algn="ctr">
              <a:buNone/>
            </a:pPr>
            <a:endParaRPr lang="en-US" sz="1700" dirty="0"/>
          </a:p>
          <a:p>
            <a:r>
              <a:rPr lang="en-US" sz="3000" dirty="0"/>
              <a:t>Strategy #1: Wait</a:t>
            </a:r>
          </a:p>
          <a:p>
            <a:r>
              <a:rPr lang="en-US" sz="3000" dirty="0"/>
              <a:t>Strategy #2: Nothing</a:t>
            </a:r>
          </a:p>
          <a:p>
            <a:pPr marL="0" indent="0">
              <a:buNone/>
            </a:pPr>
            <a:endParaRPr lang="en-US" sz="1700" dirty="0"/>
          </a:p>
          <a:p>
            <a:pPr marL="0" indent="0">
              <a:buNone/>
            </a:pPr>
            <a:r>
              <a:rPr lang="en-US" sz="3000" i="1" dirty="0">
                <a:solidFill>
                  <a:srgbClr val="FF0000"/>
                </a:solidFill>
              </a:rPr>
              <a:t>“There is no workout regime that students can undertake, no diet they can follow, and no computer games they can play. WM develops on its own schedule, and—at least so far—we don’t know how to create artificial improvement.” </a:t>
            </a:r>
          </a:p>
          <a:p>
            <a:pPr marL="0" indent="0">
              <a:buNone/>
            </a:pPr>
            <a:r>
              <a:rPr lang="en-US" sz="3000" i="1" dirty="0"/>
              <a:t>~</a:t>
            </a:r>
            <a:r>
              <a:rPr lang="en-US" sz="2200" i="1" dirty="0">
                <a:solidFill>
                  <a:schemeClr val="tx1"/>
                </a:solidFill>
              </a:rPr>
              <a:t>Watson, A. C. (2017). Learning Begins: The Science of Working Memory and  Attention for the Classroom Teacher. </a:t>
            </a:r>
          </a:p>
          <a:p>
            <a:pPr marL="0" indent="0">
              <a:buNone/>
            </a:pPr>
            <a:endParaRPr lang="en-US" sz="2800" i="1" dirty="0">
              <a:solidFill>
                <a:srgbClr val="FF0000"/>
              </a:solidFill>
            </a:endParaRPr>
          </a:p>
        </p:txBody>
      </p:sp>
    </p:spTree>
    <p:extLst>
      <p:ext uri="{BB962C8B-B14F-4D97-AF65-F5344CB8AC3E}">
        <p14:creationId xmlns:p14="http://schemas.microsoft.com/office/powerpoint/2010/main" val="31256378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B05607-BCA6-8A2F-3421-2365E526134F}"/>
              </a:ext>
            </a:extLst>
          </p:cNvPr>
          <p:cNvSpPr>
            <a:spLocks noGrp="1"/>
          </p:cNvSpPr>
          <p:nvPr>
            <p:ph type="title"/>
          </p:nvPr>
        </p:nvSpPr>
        <p:spPr>
          <a:xfrm>
            <a:off x="524741" y="620392"/>
            <a:ext cx="3808268" cy="5504688"/>
          </a:xfrm>
        </p:spPr>
        <p:txBody>
          <a:bodyPr>
            <a:normAutofit/>
          </a:bodyPr>
          <a:lstStyle/>
          <a:p>
            <a:r>
              <a:rPr lang="en-US" sz="6000" dirty="0"/>
              <a:t>What causes working memory overload?</a:t>
            </a:r>
          </a:p>
        </p:txBody>
      </p:sp>
      <p:graphicFrame>
        <p:nvGraphicFramePr>
          <p:cNvPr id="5" name="Content Placeholder 2">
            <a:extLst>
              <a:ext uri="{FF2B5EF4-FFF2-40B4-BE49-F238E27FC236}">
                <a16:creationId xmlns:a16="http://schemas.microsoft.com/office/drawing/2014/main" id="{1BE43263-EDF3-39BB-FF74-9C92D2106D9C}"/>
              </a:ext>
            </a:extLst>
          </p:cNvPr>
          <p:cNvGraphicFramePr>
            <a:graphicFrameLocks noGrp="1"/>
          </p:cNvGraphicFramePr>
          <p:nvPr>
            <p:ph idx="1"/>
            <p:extLst>
              <p:ext uri="{D42A27DB-BD31-4B8C-83A1-F6EECF244321}">
                <p14:modId xmlns:p14="http://schemas.microsoft.com/office/powerpoint/2010/main" val="1842856585"/>
              </p:ext>
            </p:extLst>
          </p:nvPr>
        </p:nvGraphicFramePr>
        <p:xfrm>
          <a:off x="5468389" y="620392"/>
          <a:ext cx="6263640" cy="55046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0372690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83D1C4-13BA-AB1E-F88C-65F90F324BBC}"/>
              </a:ext>
            </a:extLst>
          </p:cNvPr>
          <p:cNvSpPr>
            <a:spLocks noGrp="1"/>
          </p:cNvSpPr>
          <p:nvPr>
            <p:ph type="title"/>
          </p:nvPr>
        </p:nvSpPr>
        <p:spPr/>
        <p:txBody>
          <a:bodyPr/>
          <a:lstStyle/>
          <a:p>
            <a:r>
              <a:rPr lang="en-US" dirty="0"/>
              <a:t>Examples of working memory </a:t>
            </a:r>
            <a:r>
              <a:rPr lang="en-US"/>
              <a:t>challenges that you see</a:t>
            </a:r>
          </a:p>
        </p:txBody>
      </p:sp>
      <p:sp>
        <p:nvSpPr>
          <p:cNvPr id="4" name="Content Placeholder 3">
            <a:extLst>
              <a:ext uri="{FF2B5EF4-FFF2-40B4-BE49-F238E27FC236}">
                <a16:creationId xmlns:a16="http://schemas.microsoft.com/office/drawing/2014/main" id="{8BB44F66-C641-2A96-DC4A-568A566FDDB2}"/>
              </a:ext>
            </a:extLst>
          </p:cNvPr>
          <p:cNvSpPr>
            <a:spLocks noGrp="1"/>
          </p:cNvSpPr>
          <p:nvPr>
            <p:ph sz="half" idx="1"/>
          </p:nvPr>
        </p:nvSpPr>
        <p:spPr/>
        <p:txBody>
          <a:bodyPr/>
          <a:lstStyle/>
          <a:p>
            <a:r>
              <a:rPr lang="en-US" dirty="0"/>
              <a:t>Don’t hear instructions 1st time</a:t>
            </a:r>
          </a:p>
          <a:p>
            <a:r>
              <a:rPr lang="en-US" dirty="0"/>
              <a:t>Forget to bring materials to class</a:t>
            </a:r>
          </a:p>
          <a:p>
            <a:r>
              <a:rPr lang="en-US" dirty="0"/>
              <a:t>Forget to charge iPad</a:t>
            </a:r>
          </a:p>
          <a:p>
            <a:r>
              <a:rPr lang="en-US" dirty="0"/>
              <a:t>Forgot yesterday’s lessons</a:t>
            </a:r>
          </a:p>
          <a:p>
            <a:r>
              <a:rPr lang="en-US" dirty="0"/>
              <a:t>Jackets when it’s 20 below zero</a:t>
            </a:r>
          </a:p>
          <a:p>
            <a:r>
              <a:rPr lang="en-US" dirty="0"/>
              <a:t>Frequent absences</a:t>
            </a:r>
          </a:p>
          <a:p>
            <a:r>
              <a:rPr lang="en-US" dirty="0"/>
              <a:t>Misremember instructions</a:t>
            </a:r>
          </a:p>
          <a:p>
            <a:r>
              <a:rPr lang="en-US" dirty="0"/>
              <a:t>Misinterprets instructions</a:t>
            </a:r>
          </a:p>
          <a:p>
            <a:endParaRPr lang="en-US" dirty="0"/>
          </a:p>
        </p:txBody>
      </p:sp>
      <p:sp>
        <p:nvSpPr>
          <p:cNvPr id="5" name="Content Placeholder 4">
            <a:extLst>
              <a:ext uri="{FF2B5EF4-FFF2-40B4-BE49-F238E27FC236}">
                <a16:creationId xmlns:a16="http://schemas.microsoft.com/office/drawing/2014/main" id="{0F568D5D-3DF4-6178-E2CD-536221379BBF}"/>
              </a:ext>
            </a:extLst>
          </p:cNvPr>
          <p:cNvSpPr>
            <a:spLocks noGrp="1"/>
          </p:cNvSpPr>
          <p:nvPr>
            <p:ph sz="half" idx="2"/>
          </p:nvPr>
        </p:nvSpPr>
        <p:spPr/>
        <p:txBody>
          <a:bodyPr/>
          <a:lstStyle/>
          <a:p>
            <a:r>
              <a:rPr lang="en-US" dirty="0"/>
              <a:t>Miss portions of instructions</a:t>
            </a:r>
          </a:p>
        </p:txBody>
      </p:sp>
    </p:spTree>
    <p:extLst>
      <p:ext uri="{BB962C8B-B14F-4D97-AF65-F5344CB8AC3E}">
        <p14:creationId xmlns:p14="http://schemas.microsoft.com/office/powerpoint/2010/main" val="9871239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683EAF-C7FC-A2C5-5EAB-C5BBBA415FFD}"/>
              </a:ext>
            </a:extLst>
          </p:cNvPr>
          <p:cNvSpPr>
            <a:spLocks noGrp="1"/>
          </p:cNvSpPr>
          <p:nvPr>
            <p:ph type="title"/>
          </p:nvPr>
        </p:nvSpPr>
        <p:spPr>
          <a:xfrm>
            <a:off x="640080" y="325369"/>
            <a:ext cx="4368602" cy="1956841"/>
          </a:xfrm>
        </p:spPr>
        <p:txBody>
          <a:bodyPr anchor="b">
            <a:normAutofit/>
          </a:bodyPr>
          <a:lstStyle/>
          <a:p>
            <a:r>
              <a:rPr lang="en-US" sz="4200"/>
              <a:t>What does working memory </a:t>
            </a:r>
            <a:br>
              <a:rPr lang="en-US" sz="4200"/>
            </a:br>
            <a:r>
              <a:rPr lang="en-US" sz="4200"/>
              <a:t>overload look like?</a:t>
            </a:r>
          </a:p>
        </p:txBody>
      </p:sp>
      <p:sp>
        <p:nvSpPr>
          <p:cNvPr id="3" name="Content Placeholder 2">
            <a:extLst>
              <a:ext uri="{FF2B5EF4-FFF2-40B4-BE49-F238E27FC236}">
                <a16:creationId xmlns:a16="http://schemas.microsoft.com/office/drawing/2014/main" id="{9101D641-7170-FAB4-3D7C-1EB92B1DC2DC}"/>
              </a:ext>
            </a:extLst>
          </p:cNvPr>
          <p:cNvSpPr>
            <a:spLocks noGrp="1"/>
          </p:cNvSpPr>
          <p:nvPr>
            <p:ph idx="1"/>
          </p:nvPr>
        </p:nvSpPr>
        <p:spPr>
          <a:xfrm>
            <a:off x="640080" y="2872899"/>
            <a:ext cx="4243589" cy="3320668"/>
          </a:xfrm>
        </p:spPr>
        <p:txBody>
          <a:bodyPr>
            <a:normAutofit lnSpcReduction="10000"/>
          </a:bodyPr>
          <a:lstStyle/>
          <a:p>
            <a:r>
              <a:rPr lang="en-US" sz="3200" dirty="0"/>
              <a:t>Difficulty processing while remembering</a:t>
            </a:r>
          </a:p>
          <a:p>
            <a:r>
              <a:rPr lang="en-US" sz="3200" dirty="0"/>
              <a:t>Atypical distractibility</a:t>
            </a:r>
          </a:p>
          <a:p>
            <a:r>
              <a:rPr lang="en-US" sz="3200" dirty="0"/>
              <a:t>Catastrophic failure (i.e., surprising difficulty with simple cognitive processes)</a:t>
            </a:r>
          </a:p>
        </p:txBody>
      </p:sp>
      <p:pic>
        <p:nvPicPr>
          <p:cNvPr id="5" name="Picture 4" descr="Person with idea concept">
            <a:extLst>
              <a:ext uri="{FF2B5EF4-FFF2-40B4-BE49-F238E27FC236}">
                <a16:creationId xmlns:a16="http://schemas.microsoft.com/office/drawing/2014/main" id="{33139F30-6854-59C9-C103-0FFD42B813AB}"/>
              </a:ext>
            </a:extLst>
          </p:cNvPr>
          <p:cNvPicPr>
            <a:picLocks noChangeAspect="1"/>
          </p:cNvPicPr>
          <p:nvPr/>
        </p:nvPicPr>
        <p:blipFill rotWithShape="1">
          <a:blip r:embed="rId2"/>
          <a:srcRect l="20755" r="12292" b="-1"/>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8482306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A23F03-E284-557E-B162-B23B0830A0DE}"/>
              </a:ext>
            </a:extLst>
          </p:cNvPr>
          <p:cNvSpPr>
            <a:spLocks noGrp="1"/>
          </p:cNvSpPr>
          <p:nvPr>
            <p:ph type="title"/>
          </p:nvPr>
        </p:nvSpPr>
        <p:spPr/>
        <p:txBody>
          <a:bodyPr/>
          <a:lstStyle/>
          <a:p>
            <a:pPr algn="ctr"/>
            <a:r>
              <a:rPr lang="en-US" dirty="0"/>
              <a:t>Let’s recap</a:t>
            </a:r>
          </a:p>
        </p:txBody>
      </p:sp>
      <p:sp>
        <p:nvSpPr>
          <p:cNvPr id="3" name="Content Placeholder 2">
            <a:extLst>
              <a:ext uri="{FF2B5EF4-FFF2-40B4-BE49-F238E27FC236}">
                <a16:creationId xmlns:a16="http://schemas.microsoft.com/office/drawing/2014/main" id="{2DF1C195-137E-90E2-470D-E28FDE3C95AC}"/>
              </a:ext>
            </a:extLst>
          </p:cNvPr>
          <p:cNvSpPr>
            <a:spLocks noGrp="1"/>
          </p:cNvSpPr>
          <p:nvPr>
            <p:ph idx="1"/>
          </p:nvPr>
        </p:nvSpPr>
        <p:spPr/>
        <p:txBody>
          <a:bodyPr>
            <a:normAutofit/>
          </a:bodyPr>
          <a:lstStyle/>
          <a:p>
            <a:pPr marL="0" indent="0">
              <a:buNone/>
            </a:pPr>
            <a:r>
              <a:rPr lang="en-US" sz="3200" i="1" dirty="0"/>
              <a:t>Research shows that WM is </a:t>
            </a:r>
            <a:r>
              <a:rPr lang="en-US" sz="3200" i="1" dirty="0">
                <a:solidFill>
                  <a:srgbClr val="FF0000"/>
                </a:solidFill>
              </a:rPr>
              <a:t>crucial</a:t>
            </a:r>
            <a:r>
              <a:rPr lang="en-US" sz="3200" i="1" dirty="0"/>
              <a:t> for learning, </a:t>
            </a:r>
            <a:r>
              <a:rPr lang="en-US" sz="3200" i="1" dirty="0">
                <a:solidFill>
                  <a:srgbClr val="FF0000"/>
                </a:solidFill>
              </a:rPr>
              <a:t>small</a:t>
            </a:r>
            <a:r>
              <a:rPr lang="en-US" sz="3200" i="1" dirty="0"/>
              <a:t> in both capacity and duration, and </a:t>
            </a:r>
            <a:r>
              <a:rPr lang="en-US" sz="3200" i="1" dirty="0">
                <a:solidFill>
                  <a:srgbClr val="FF0000"/>
                </a:solidFill>
              </a:rPr>
              <a:t>impervious to artificial improvement</a:t>
            </a:r>
            <a:r>
              <a:rPr lang="en-US" sz="3200" i="1" dirty="0"/>
              <a:t>. </a:t>
            </a:r>
          </a:p>
          <a:p>
            <a:pPr marL="0" indent="0" algn="ctr">
              <a:buNone/>
            </a:pPr>
            <a:endParaRPr lang="en-US" sz="3200" dirty="0"/>
          </a:p>
          <a:p>
            <a:pPr marL="0" indent="0" algn="ctr">
              <a:buNone/>
            </a:pPr>
            <a:r>
              <a:rPr lang="en-US" sz="3200" dirty="0"/>
              <a:t>So, where does that leave us?</a:t>
            </a:r>
          </a:p>
          <a:p>
            <a:pPr marL="0" indent="0" algn="ctr">
              <a:buNone/>
            </a:pPr>
            <a:endParaRPr lang="en-US" sz="2000" i="1" dirty="0">
              <a:solidFill>
                <a:srgbClr val="FF0000"/>
              </a:solidFill>
            </a:endParaRPr>
          </a:p>
          <a:p>
            <a:pPr marL="0" indent="0" algn="ctr">
              <a:buNone/>
            </a:pPr>
            <a:r>
              <a:rPr lang="en-US" sz="3200" i="1" dirty="0">
                <a:solidFill>
                  <a:srgbClr val="FF0000"/>
                </a:solidFill>
              </a:rPr>
              <a:t>We must become experts at teaching </a:t>
            </a:r>
          </a:p>
          <a:p>
            <a:pPr marL="0" indent="0" algn="ctr">
              <a:buNone/>
            </a:pPr>
            <a:r>
              <a:rPr lang="en-US" sz="3200" i="1" dirty="0">
                <a:solidFill>
                  <a:srgbClr val="FF0000"/>
                </a:solidFill>
              </a:rPr>
              <a:t>within our students’ WM limits.</a:t>
            </a:r>
          </a:p>
        </p:txBody>
      </p:sp>
    </p:spTree>
    <p:extLst>
      <p:ext uri="{BB962C8B-B14F-4D97-AF65-F5344CB8AC3E}">
        <p14:creationId xmlns:p14="http://schemas.microsoft.com/office/powerpoint/2010/main" val="29160509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AA81DC-286F-2741-B3B7-E9169E1BC6D5}"/>
              </a:ext>
            </a:extLst>
          </p:cNvPr>
          <p:cNvSpPr>
            <a:spLocks noGrp="1"/>
          </p:cNvSpPr>
          <p:nvPr>
            <p:ph type="title"/>
          </p:nvPr>
        </p:nvSpPr>
        <p:spPr>
          <a:xfrm>
            <a:off x="6413111" y="640081"/>
            <a:ext cx="5138808" cy="3352473"/>
          </a:xfrm>
          <a:noFill/>
        </p:spPr>
        <p:txBody>
          <a:bodyPr vert="horz" lIns="91440" tIns="45720" rIns="91440" bIns="45720" rtlCol="0" anchor="b">
            <a:normAutofit/>
          </a:bodyPr>
          <a:lstStyle/>
          <a:p>
            <a:pPr algn="ctr"/>
            <a:r>
              <a:rPr lang="en-US" sz="5600" kern="1200">
                <a:solidFill>
                  <a:schemeClr val="tx1"/>
                </a:solidFill>
                <a:latin typeface="+mj-lt"/>
                <a:ea typeface="+mj-ea"/>
                <a:cs typeface="+mj-cs"/>
              </a:rPr>
              <a:t>Classroom strategies to support working memory</a:t>
            </a:r>
          </a:p>
        </p:txBody>
      </p:sp>
      <p:sp>
        <p:nvSpPr>
          <p:cNvPr id="21" name="Rectangle 20">
            <a:extLst>
              <a:ext uri="{FF2B5EF4-FFF2-40B4-BE49-F238E27FC236}">
                <a16:creationId xmlns:a16="http://schemas.microsoft.com/office/drawing/2014/main" id="{4913D8DA-B72B-46FB-9E5D-656A0EB0A4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1"/>
            <a:ext cx="6107584" cy="6861717"/>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ounded Rectangle 26">
            <a:extLst>
              <a:ext uri="{FF2B5EF4-FFF2-40B4-BE49-F238E27FC236}">
                <a16:creationId xmlns:a16="http://schemas.microsoft.com/office/drawing/2014/main" id="{63CDDC8E-3FD0-4545-A664-7661835B45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6745" y="640080"/>
            <a:ext cx="4809175" cy="5577818"/>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Graphic 17" descr="Head with Gears">
            <a:extLst>
              <a:ext uri="{FF2B5EF4-FFF2-40B4-BE49-F238E27FC236}">
                <a16:creationId xmlns:a16="http://schemas.microsoft.com/office/drawing/2014/main" id="{19E0FBB6-C2DC-498B-9157-2B33BD52D1BF}"/>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66500" y="1344157"/>
            <a:ext cx="4169664" cy="4169664"/>
          </a:xfrm>
          <a:prstGeom prst="rect">
            <a:avLst/>
          </a:prstGeom>
          <a:effectLst/>
        </p:spPr>
      </p:pic>
    </p:spTree>
    <p:extLst>
      <p:ext uri="{BB962C8B-B14F-4D97-AF65-F5344CB8AC3E}">
        <p14:creationId xmlns:p14="http://schemas.microsoft.com/office/powerpoint/2010/main" val="4262090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8BB3815-1634-3D4A-A19F-87E517616D42}"/>
              </a:ext>
            </a:extLst>
          </p:cNvPr>
          <p:cNvSpPr>
            <a:spLocks noGrp="1"/>
          </p:cNvSpPr>
          <p:nvPr>
            <p:ph type="title"/>
          </p:nvPr>
        </p:nvSpPr>
        <p:spPr>
          <a:xfrm>
            <a:off x="524741" y="620392"/>
            <a:ext cx="3808268" cy="5504688"/>
          </a:xfrm>
        </p:spPr>
        <p:txBody>
          <a:bodyPr>
            <a:normAutofit/>
          </a:bodyPr>
          <a:lstStyle/>
          <a:p>
            <a:r>
              <a:rPr lang="en-US" sz="6000">
                <a:solidFill>
                  <a:schemeClr val="accent5"/>
                </a:solidFill>
              </a:rPr>
              <a:t>Provide Cues and Supports</a:t>
            </a:r>
          </a:p>
        </p:txBody>
      </p:sp>
      <p:graphicFrame>
        <p:nvGraphicFramePr>
          <p:cNvPr id="7" name="Content Placeholder 4">
            <a:extLst>
              <a:ext uri="{FF2B5EF4-FFF2-40B4-BE49-F238E27FC236}">
                <a16:creationId xmlns:a16="http://schemas.microsoft.com/office/drawing/2014/main" id="{890031BC-2171-45BE-BBDF-8302C1634A53}"/>
              </a:ext>
            </a:extLst>
          </p:cNvPr>
          <p:cNvGraphicFramePr>
            <a:graphicFrameLocks noGrp="1"/>
          </p:cNvGraphicFramePr>
          <p:nvPr>
            <p:ph idx="1"/>
            <p:extLst>
              <p:ext uri="{D42A27DB-BD31-4B8C-83A1-F6EECF244321}">
                <p14:modId xmlns:p14="http://schemas.microsoft.com/office/powerpoint/2010/main" val="999599101"/>
              </p:ext>
            </p:extLst>
          </p:nvPr>
        </p:nvGraphicFramePr>
        <p:xfrm>
          <a:off x="5021451" y="108489"/>
          <a:ext cx="6335397" cy="601659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33386606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E88A7D-FAA0-A141-BB6B-0365B08647F6}"/>
              </a:ext>
            </a:extLst>
          </p:cNvPr>
          <p:cNvSpPr>
            <a:spLocks noGrp="1"/>
          </p:cNvSpPr>
          <p:nvPr>
            <p:ph type="title" idx="4294967295"/>
          </p:nvPr>
        </p:nvSpPr>
        <p:spPr>
          <a:xfrm>
            <a:off x="650929" y="620713"/>
            <a:ext cx="3806825" cy="5503862"/>
          </a:xfrm>
        </p:spPr>
        <p:txBody>
          <a:bodyPr>
            <a:normAutofit/>
          </a:bodyPr>
          <a:lstStyle/>
          <a:p>
            <a:r>
              <a:rPr lang="en-US" sz="6000" dirty="0">
                <a:solidFill>
                  <a:schemeClr val="accent5"/>
                </a:solidFill>
              </a:rPr>
              <a:t>Strategies to Help Kids Remember</a:t>
            </a:r>
          </a:p>
        </p:txBody>
      </p:sp>
      <p:graphicFrame>
        <p:nvGraphicFramePr>
          <p:cNvPr id="5" name="Content Placeholder 2">
            <a:extLst>
              <a:ext uri="{FF2B5EF4-FFF2-40B4-BE49-F238E27FC236}">
                <a16:creationId xmlns:a16="http://schemas.microsoft.com/office/drawing/2014/main" id="{FA5E2AB7-9EF5-4B24-80A3-B2A61B408D9C}"/>
              </a:ext>
            </a:extLst>
          </p:cNvPr>
          <p:cNvGraphicFramePr>
            <a:graphicFrameLocks noGrp="1"/>
          </p:cNvGraphicFramePr>
          <p:nvPr>
            <p:ph idx="4294967295"/>
            <p:extLst>
              <p:ext uri="{D42A27DB-BD31-4B8C-83A1-F6EECF244321}">
                <p14:modId xmlns:p14="http://schemas.microsoft.com/office/powerpoint/2010/main" val="1012293794"/>
              </p:ext>
            </p:extLst>
          </p:nvPr>
        </p:nvGraphicFramePr>
        <p:xfrm>
          <a:off x="4687504" y="677069"/>
          <a:ext cx="6264275" cy="550386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8874486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nline Media 3" descr="7 Ways to Remember">
            <a:hlinkClick r:id="" action="ppaction://media"/>
            <a:extLst>
              <a:ext uri="{FF2B5EF4-FFF2-40B4-BE49-F238E27FC236}">
                <a16:creationId xmlns:a16="http://schemas.microsoft.com/office/drawing/2014/main" id="{B84A5650-47CB-51F6-6895-9935569B074F}"/>
              </a:ext>
            </a:extLst>
          </p:cNvPr>
          <p:cNvPicPr>
            <a:picLocks noRot="1" noChangeAspect="1"/>
          </p:cNvPicPr>
          <p:nvPr>
            <a:videoFile r:link="rId1"/>
          </p:nvPr>
        </p:nvPicPr>
        <p:blipFill>
          <a:blip r:embed="rId3"/>
          <a:stretch>
            <a:fillRect/>
          </a:stretch>
        </p:blipFill>
        <p:spPr>
          <a:xfrm>
            <a:off x="2138289" y="1192893"/>
            <a:ext cx="8346084" cy="4715538"/>
          </a:xfrm>
          <a:prstGeom prst="rect">
            <a:avLst/>
          </a:prstGeom>
        </p:spPr>
      </p:pic>
      <p:sp>
        <p:nvSpPr>
          <p:cNvPr id="2" name="TextBox 1">
            <a:extLst>
              <a:ext uri="{FF2B5EF4-FFF2-40B4-BE49-F238E27FC236}">
                <a16:creationId xmlns:a16="http://schemas.microsoft.com/office/drawing/2014/main" id="{2D9C10A5-BF0E-C53E-D8A6-5D0169EAFEF6}"/>
              </a:ext>
            </a:extLst>
          </p:cNvPr>
          <p:cNvSpPr txBox="1"/>
          <p:nvPr/>
        </p:nvSpPr>
        <p:spPr>
          <a:xfrm>
            <a:off x="3885121" y="6129338"/>
            <a:ext cx="4905317" cy="369332"/>
          </a:xfrm>
          <a:prstGeom prst="rect">
            <a:avLst/>
          </a:prstGeom>
          <a:noFill/>
        </p:spPr>
        <p:txBody>
          <a:bodyPr wrap="none" rtlCol="0">
            <a:spAutoFit/>
          </a:bodyPr>
          <a:lstStyle/>
          <a:p>
            <a:r>
              <a:rPr lang="en-US" dirty="0">
                <a:hlinkClick r:id="rId4"/>
              </a:rPr>
              <a:t>https://www.youtube.com/watch?v=tx0aY0TZ87k</a:t>
            </a:r>
            <a:r>
              <a:rPr lang="en-US" dirty="0"/>
              <a:t> </a:t>
            </a:r>
          </a:p>
        </p:txBody>
      </p:sp>
    </p:spTree>
    <p:extLst>
      <p:ext uri="{BB962C8B-B14F-4D97-AF65-F5344CB8AC3E}">
        <p14:creationId xmlns:p14="http://schemas.microsoft.com/office/powerpoint/2010/main" val="38432849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934F1179-B481-4F9E-BCA3-AFB972070F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ight Triangle 11">
            <a:extLst>
              <a:ext uri="{FF2B5EF4-FFF2-40B4-BE49-F238E27FC236}">
                <a16:creationId xmlns:a16="http://schemas.microsoft.com/office/drawing/2014/main" id="{827DC2C4-B485-428A-BF4A-472D2967F4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EE04B5EB-F158-4507-90DD-BD23620C7C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B9F63233-01BB-E44D-BB68-3B2789337C67}"/>
              </a:ext>
            </a:extLst>
          </p:cNvPr>
          <p:cNvSpPr>
            <a:spLocks noGrp="1"/>
          </p:cNvSpPr>
          <p:nvPr>
            <p:ph type="ctrTitle"/>
          </p:nvPr>
        </p:nvSpPr>
        <p:spPr>
          <a:xfrm>
            <a:off x="1285241" y="1008993"/>
            <a:ext cx="9231410" cy="3542045"/>
          </a:xfrm>
        </p:spPr>
        <p:txBody>
          <a:bodyPr anchor="b">
            <a:noAutofit/>
          </a:bodyPr>
          <a:lstStyle/>
          <a:p>
            <a:r>
              <a:rPr lang="en-US" sz="8800" dirty="0"/>
              <a:t>Create a Classroom Routine </a:t>
            </a:r>
          </a:p>
        </p:txBody>
      </p:sp>
      <p:sp>
        <p:nvSpPr>
          <p:cNvPr id="5" name="Subtitle 4">
            <a:extLst>
              <a:ext uri="{FF2B5EF4-FFF2-40B4-BE49-F238E27FC236}">
                <a16:creationId xmlns:a16="http://schemas.microsoft.com/office/drawing/2014/main" id="{7260C1B2-5C2B-D84E-9DC8-EE2D9C7292B9}"/>
              </a:ext>
            </a:extLst>
          </p:cNvPr>
          <p:cNvSpPr>
            <a:spLocks noGrp="1"/>
          </p:cNvSpPr>
          <p:nvPr>
            <p:ph type="subTitle" idx="1"/>
          </p:nvPr>
        </p:nvSpPr>
        <p:spPr>
          <a:xfrm>
            <a:off x="1285241" y="4582814"/>
            <a:ext cx="7132335" cy="1312657"/>
          </a:xfrm>
        </p:spPr>
        <p:txBody>
          <a:bodyPr anchor="t">
            <a:normAutofit/>
          </a:bodyPr>
          <a:lstStyle/>
          <a:p>
            <a:pPr algn="l"/>
            <a:endParaRPr lang="en-US"/>
          </a:p>
        </p:txBody>
      </p:sp>
    </p:spTree>
    <p:extLst>
      <p:ext uri="{BB962C8B-B14F-4D97-AF65-F5344CB8AC3E}">
        <p14:creationId xmlns:p14="http://schemas.microsoft.com/office/powerpoint/2010/main" val="42644576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lt">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4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AD318CC-E2A8-4E27-9548-A047A78999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687FD65-C736-8C4A-828A-7B74C85ACE79}"/>
              </a:ext>
            </a:extLst>
          </p:cNvPr>
          <p:cNvSpPr>
            <a:spLocks noGrp="1"/>
          </p:cNvSpPr>
          <p:nvPr>
            <p:ph type="title"/>
          </p:nvPr>
        </p:nvSpPr>
        <p:spPr>
          <a:xfrm>
            <a:off x="645065" y="1463040"/>
            <a:ext cx="3796306" cy="2690949"/>
          </a:xfrm>
        </p:spPr>
        <p:txBody>
          <a:bodyPr anchor="t">
            <a:normAutofit/>
          </a:bodyPr>
          <a:lstStyle/>
          <a:p>
            <a:r>
              <a:rPr lang="en-US" sz="3700">
                <a:cs typeface="Calibri" panose="020F0502020204030204" pitchFamily="34" charset="0"/>
              </a:rPr>
              <a:t>Embedding executive skills</a:t>
            </a:r>
            <a:br>
              <a:rPr lang="en-US" sz="3700">
                <a:cs typeface="Calibri" panose="020F0502020204030204" pitchFamily="34" charset="0"/>
              </a:rPr>
            </a:br>
            <a:r>
              <a:rPr lang="en-US" sz="3700">
                <a:cs typeface="Calibri" panose="020F0502020204030204" pitchFamily="34" charset="0"/>
              </a:rPr>
              <a:t>into daily classroom routines</a:t>
            </a:r>
          </a:p>
        </p:txBody>
      </p:sp>
      <p:grpSp>
        <p:nvGrpSpPr>
          <p:cNvPr id="10" name="Group 9">
            <a:extLst>
              <a:ext uri="{FF2B5EF4-FFF2-40B4-BE49-F238E27FC236}">
                <a16:creationId xmlns:a16="http://schemas.microsoft.com/office/drawing/2014/main" id="{B14B560F-9DD7-4302-A60B-EBD3EF59B07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09667" y="4415246"/>
            <a:ext cx="11982332" cy="2087795"/>
            <a:chOff x="143163" y="5763486"/>
            <a:chExt cx="11982332" cy="739555"/>
          </a:xfrm>
        </p:grpSpPr>
        <p:sp>
          <p:nvSpPr>
            <p:cNvPr id="11" name="Rectangle 10">
              <a:extLst>
                <a:ext uri="{FF2B5EF4-FFF2-40B4-BE49-F238E27FC236}">
                  <a16:creationId xmlns:a16="http://schemas.microsoft.com/office/drawing/2014/main" id="{3A9A4357-BD1D-4622-A4FE-766E6AB8DE8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357444" y="5763486"/>
              <a:ext cx="11768051" cy="73955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Connector 11">
              <a:extLst>
                <a:ext uri="{FF2B5EF4-FFF2-40B4-BE49-F238E27FC236}">
                  <a16:creationId xmlns:a16="http://schemas.microsoft.com/office/drawing/2014/main" id="{C21D6966-343E-49AC-A026-D2497E0C3CA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flipH="1">
              <a:off x="143163" y="5763486"/>
              <a:ext cx="1" cy="739555"/>
            </a:xfrm>
            <a:prstGeom prst="line">
              <a:avLst/>
            </a:prstGeom>
            <a:ln w="177800">
              <a:solidFill>
                <a:schemeClr val="accent4"/>
              </a:solidFill>
            </a:ln>
          </p:spPr>
          <p:style>
            <a:lnRef idx="1">
              <a:schemeClr val="accent1"/>
            </a:lnRef>
            <a:fillRef idx="0">
              <a:schemeClr val="accent1"/>
            </a:fillRef>
            <a:effectRef idx="0">
              <a:schemeClr val="accent1"/>
            </a:effectRef>
            <a:fontRef idx="minor">
              <a:schemeClr val="tx1"/>
            </a:fontRef>
          </p:style>
        </p:cxnSp>
      </p:grpSp>
      <p:sp>
        <p:nvSpPr>
          <p:cNvPr id="14" name="Rectangle 13">
            <a:extLst>
              <a:ext uri="{FF2B5EF4-FFF2-40B4-BE49-F238E27FC236}">
                <a16:creationId xmlns:a16="http://schemas.microsoft.com/office/drawing/2014/main" id="{2C1BBA94-3F40-40AA-8BB9-E69E25E537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33706" y="587829"/>
            <a:ext cx="6505300" cy="5682342"/>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A2E8169C-599C-1546-8F4C-D8E4D3F4D226}"/>
              </a:ext>
            </a:extLst>
          </p:cNvPr>
          <p:cNvSpPr>
            <a:spLocks noGrp="1"/>
          </p:cNvSpPr>
          <p:nvPr>
            <p:ph idx="1"/>
          </p:nvPr>
        </p:nvSpPr>
        <p:spPr>
          <a:xfrm>
            <a:off x="5656218" y="1463039"/>
            <a:ext cx="5542387" cy="4300447"/>
          </a:xfrm>
        </p:spPr>
        <p:txBody>
          <a:bodyPr anchor="t">
            <a:normAutofit fontScale="92500" lnSpcReduction="20000"/>
          </a:bodyPr>
          <a:lstStyle/>
          <a:p>
            <a:pPr marL="457200" indent="-457200">
              <a:buFont typeface="+mj-lt"/>
              <a:buAutoNum type="arabicPeriod"/>
            </a:pPr>
            <a:r>
              <a:rPr lang="en-US" dirty="0">
                <a:cs typeface="Calibri" panose="020F0502020204030204" pitchFamily="34" charset="0"/>
              </a:rPr>
              <a:t>List the steps in the routine</a:t>
            </a:r>
          </a:p>
          <a:p>
            <a:pPr marL="457200" indent="-457200">
              <a:buFont typeface="+mj-lt"/>
              <a:buAutoNum type="arabicPeriod"/>
            </a:pPr>
            <a:r>
              <a:rPr lang="en-US" dirty="0">
                <a:cs typeface="Calibri" panose="020F0502020204030204" pitchFamily="34" charset="0"/>
              </a:rPr>
              <a:t>Explain why the routine is helpful</a:t>
            </a:r>
          </a:p>
          <a:p>
            <a:pPr marL="457200" indent="-457200">
              <a:buFont typeface="+mj-lt"/>
              <a:buAutoNum type="arabicPeriod"/>
            </a:pPr>
            <a:r>
              <a:rPr lang="en-US" dirty="0">
                <a:cs typeface="Calibri" panose="020F0502020204030204" pitchFamily="34" charset="0"/>
              </a:rPr>
              <a:t>Walk students through the steps repeatedly</a:t>
            </a:r>
          </a:p>
          <a:p>
            <a:pPr marL="457200" indent="-457200">
              <a:buFont typeface="+mj-lt"/>
              <a:buAutoNum type="arabicPeriod"/>
            </a:pPr>
            <a:r>
              <a:rPr lang="en-US" dirty="0">
                <a:cs typeface="Calibri" panose="020F0502020204030204" pitchFamily="34" charset="0"/>
              </a:rPr>
              <a:t>Create a visual that outlines the routine</a:t>
            </a:r>
          </a:p>
          <a:p>
            <a:pPr marL="457200" indent="-457200">
              <a:buFont typeface="+mj-lt"/>
              <a:buAutoNum type="arabicPeriod"/>
            </a:pPr>
            <a:r>
              <a:rPr lang="en-US" dirty="0">
                <a:cs typeface="Calibri" panose="020F0502020204030204" pitchFamily="34" charset="0"/>
              </a:rPr>
              <a:t>Fade the prompts by having students use the visual to follow the routine</a:t>
            </a:r>
          </a:p>
          <a:p>
            <a:pPr marL="457200" indent="-457200">
              <a:buFont typeface="+mj-lt"/>
              <a:buAutoNum type="arabicPeriod"/>
            </a:pPr>
            <a:r>
              <a:rPr lang="en-US" dirty="0">
                <a:cs typeface="Calibri" panose="020F0502020204030204" pitchFamily="34" charset="0"/>
              </a:rPr>
              <a:t>Periodically talk with kids about the steps in the routine and why they’re important</a:t>
            </a:r>
          </a:p>
        </p:txBody>
      </p:sp>
    </p:spTree>
    <p:extLst>
      <p:ext uri="{BB962C8B-B14F-4D97-AF65-F5344CB8AC3E}">
        <p14:creationId xmlns:p14="http://schemas.microsoft.com/office/powerpoint/2010/main" val="374451234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0FE2D22C-409B-48AF-B24F-7988A8F7F84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90464369-70FA-42AF-948F-80664CA7BF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2146816"/>
          </a:xfrm>
          <a:prstGeom prst="rect">
            <a:avLst/>
          </a:prstGeom>
          <a:solidFill>
            <a:schemeClr val="bg1">
              <a:lumMod val="85000"/>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p:cNvSpPr>
            <a:spLocks noGrp="1"/>
          </p:cNvSpPr>
          <p:nvPr>
            <p:ph type="title"/>
          </p:nvPr>
        </p:nvSpPr>
        <p:spPr>
          <a:xfrm>
            <a:off x="5764783" y="349664"/>
            <a:ext cx="5845571" cy="1638377"/>
          </a:xfrm>
        </p:spPr>
        <p:txBody>
          <a:bodyPr anchor="b">
            <a:normAutofit/>
          </a:bodyPr>
          <a:lstStyle/>
          <a:p>
            <a:r>
              <a:rPr lang="en-US" sz="4800">
                <a:cs typeface="Calibri" panose="020F0502020204030204" pitchFamily="34" charset="0"/>
              </a:rPr>
              <a:t>Beginning of the Day Routine</a:t>
            </a:r>
          </a:p>
        </p:txBody>
      </p:sp>
      <p:sp>
        <p:nvSpPr>
          <p:cNvPr id="17" name="Rectangle 16">
            <a:extLst>
              <a:ext uri="{FF2B5EF4-FFF2-40B4-BE49-F238E27FC236}">
                <a16:creationId xmlns:a16="http://schemas.microsoft.com/office/drawing/2014/main" id="{A648176E-454C-437C-B0FC-9B82FCF32B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06441" y="6131892"/>
            <a:ext cx="524256"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5998176" y="277912"/>
            <a:ext cx="524256" cy="1186339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CC552A98-EF7D-4D42-AB69-066B786AB5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9185" y="399675"/>
            <a:ext cx="4647368" cy="5809932"/>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Content Placeholder 5">
            <a:extLst>
              <a:ext uri="{FF2B5EF4-FFF2-40B4-BE49-F238E27FC236}">
                <a16:creationId xmlns:a16="http://schemas.microsoft.com/office/drawing/2014/main" id="{EE3BFF2B-6416-2C49-93B8-5C26F8178228}"/>
              </a:ext>
            </a:extLst>
          </p:cNvPr>
          <p:cNvPicPr>
            <a:picLocks noChangeAspect="1"/>
          </p:cNvPicPr>
          <p:nvPr/>
        </p:nvPicPr>
        <p:blipFill rotWithShape="1">
          <a:blip r:embed="rId2">
            <a:extLst>
              <a:ext uri="{28A0092B-C50C-407E-A947-70E740481C1C}">
                <a14:useLocalDpi xmlns:a14="http://schemas.microsoft.com/office/drawing/2010/main" val="0"/>
              </a:ext>
            </a:extLst>
          </a:blip>
          <a:srcRect r="5203" b="-3"/>
          <a:stretch/>
        </p:blipFill>
        <p:spPr bwMode="auto">
          <a:xfrm rot="5400000">
            <a:off x="-23818" y="1186882"/>
            <a:ext cx="5353373" cy="4235516"/>
          </a:xfrm>
          <a:prstGeom prst="rect">
            <a:avLst/>
          </a:prstGeom>
          <a:solidFill>
            <a:srgbClr val="FFFFFF"/>
          </a:solidFill>
          <a:extLst>
            <a:ext uri="{91240B29-F687-4F45-9708-019B960494DF}">
              <a14:hiddenLine xmlns:a14="http://schemas.microsoft.com/office/drawing/2010/main" w="9525">
                <a:solidFill>
                  <a:srgbClr val="000000"/>
                </a:solidFill>
                <a:miter lim="800000"/>
                <a:headEnd/>
                <a:tailEnd/>
              </a14:hiddenLine>
            </a:ext>
          </a:extLst>
        </p:spPr>
      </p:pic>
      <p:sp>
        <p:nvSpPr>
          <p:cNvPr id="10" name="Content Placeholder 9">
            <a:extLst>
              <a:ext uri="{FF2B5EF4-FFF2-40B4-BE49-F238E27FC236}">
                <a16:creationId xmlns:a16="http://schemas.microsoft.com/office/drawing/2014/main" id="{D9232E9E-CB92-482D-8A5C-82742577CD80}"/>
              </a:ext>
            </a:extLst>
          </p:cNvPr>
          <p:cNvSpPr>
            <a:spLocks noGrp="1"/>
          </p:cNvSpPr>
          <p:nvPr>
            <p:ph idx="1"/>
          </p:nvPr>
        </p:nvSpPr>
        <p:spPr>
          <a:xfrm>
            <a:off x="5758441" y="2146816"/>
            <a:ext cx="5845571" cy="3497527"/>
          </a:xfrm>
        </p:spPr>
        <p:txBody>
          <a:bodyPr anchor="ctr">
            <a:normAutofit/>
          </a:bodyPr>
          <a:lstStyle/>
          <a:p>
            <a:pPr marL="0" indent="0">
              <a:buNone/>
            </a:pPr>
            <a:r>
              <a:rPr lang="en-US" sz="2000" dirty="0"/>
              <a:t>Questions to ask kids:</a:t>
            </a:r>
          </a:p>
          <a:p>
            <a:pPr marL="457200" indent="-457200">
              <a:buAutoNum type="arabicPeriod"/>
            </a:pPr>
            <a:r>
              <a:rPr lang="en-US" sz="2000" dirty="0"/>
              <a:t>Why is this routine helpful?</a:t>
            </a:r>
          </a:p>
          <a:p>
            <a:pPr marL="457200" indent="-457200">
              <a:buAutoNum type="arabicPeriod"/>
            </a:pPr>
            <a:r>
              <a:rPr lang="en-US" sz="2000" dirty="0"/>
              <a:t>Why do I post the routine so everybody can see it?</a:t>
            </a:r>
          </a:p>
          <a:p>
            <a:pPr marL="457200" indent="-457200">
              <a:buAutoNum type="arabicPeriod"/>
            </a:pPr>
            <a:r>
              <a:rPr lang="en-US" sz="2000" dirty="0"/>
              <a:t>What would happen if we didn’t have a routine to get the day started?</a:t>
            </a:r>
          </a:p>
          <a:p>
            <a:pPr marL="457200" indent="-457200">
              <a:buAutoNum type="arabicPeriod"/>
            </a:pPr>
            <a:r>
              <a:rPr lang="en-US" sz="2000" dirty="0"/>
              <a:t>Ask about specific items (Why do we unpack our backpacks? What would happen if people put their lunchboxes anywhere they wanted?)</a:t>
            </a:r>
          </a:p>
        </p:txBody>
      </p:sp>
    </p:spTree>
    <p:extLst>
      <p:ext uri="{BB962C8B-B14F-4D97-AF65-F5344CB8AC3E}">
        <p14:creationId xmlns:p14="http://schemas.microsoft.com/office/powerpoint/2010/main" val="165034887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C61293E-6EBE-43EF-A52C-9BEBFD767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1D5DF33-400D-D84D-8A22-030072ACFEF6}"/>
              </a:ext>
            </a:extLst>
          </p:cNvPr>
          <p:cNvSpPr>
            <a:spLocks noGrp="1"/>
          </p:cNvSpPr>
          <p:nvPr>
            <p:ph type="title"/>
          </p:nvPr>
        </p:nvSpPr>
        <p:spPr>
          <a:xfrm>
            <a:off x="5297762" y="329184"/>
            <a:ext cx="6251110" cy="1783080"/>
          </a:xfrm>
        </p:spPr>
        <p:txBody>
          <a:bodyPr anchor="b">
            <a:normAutofit/>
          </a:bodyPr>
          <a:lstStyle/>
          <a:p>
            <a:r>
              <a:rPr lang="en-US" sz="5400"/>
              <a:t>End of Day Routine</a:t>
            </a:r>
          </a:p>
        </p:txBody>
      </p:sp>
      <p:pic>
        <p:nvPicPr>
          <p:cNvPr id="5" name="Picture 4" descr="School supplies in a box">
            <a:extLst>
              <a:ext uri="{FF2B5EF4-FFF2-40B4-BE49-F238E27FC236}">
                <a16:creationId xmlns:a16="http://schemas.microsoft.com/office/drawing/2014/main" id="{97B680BB-C4E6-4614-BFCA-FBF1174CB031}"/>
              </a:ext>
            </a:extLst>
          </p:cNvPr>
          <p:cNvPicPr>
            <a:picLocks noChangeAspect="1"/>
          </p:cNvPicPr>
          <p:nvPr/>
        </p:nvPicPr>
        <p:blipFill rotWithShape="1">
          <a:blip r:embed="rId2"/>
          <a:srcRect l="24613" r="30226"/>
          <a:stretch/>
        </p:blipFill>
        <p:spPr>
          <a:xfrm>
            <a:off x="1" y="10"/>
            <a:ext cx="4657344" cy="6857990"/>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p:spPr>
      </p:pic>
      <p:sp>
        <p:nvSpPr>
          <p:cNvPr id="11" name="sketchy line">
            <a:extLst>
              <a:ext uri="{FF2B5EF4-FFF2-40B4-BE49-F238E27FC236}">
                <a16:creationId xmlns:a16="http://schemas.microsoft.com/office/drawing/2014/main" id="{21540236-BFD5-4A9D-8840-4703E7F768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97762" y="2374947"/>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CB35FA07-D859-E848-8E3F-76C47477D050}"/>
              </a:ext>
            </a:extLst>
          </p:cNvPr>
          <p:cNvSpPr>
            <a:spLocks noGrp="1"/>
          </p:cNvSpPr>
          <p:nvPr>
            <p:ph idx="1"/>
          </p:nvPr>
        </p:nvSpPr>
        <p:spPr>
          <a:xfrm>
            <a:off x="5297762" y="2706624"/>
            <a:ext cx="6251110" cy="3483864"/>
          </a:xfrm>
        </p:spPr>
        <p:txBody>
          <a:bodyPr>
            <a:normAutofit fontScale="92500" lnSpcReduction="10000"/>
          </a:bodyPr>
          <a:lstStyle/>
          <a:p>
            <a:pPr marL="514350" lvl="0" indent="-514350">
              <a:buFont typeface="+mj-lt"/>
              <a:buAutoNum type="arabicPeriod"/>
            </a:pPr>
            <a:r>
              <a:rPr lang="en-US" sz="2400" dirty="0"/>
              <a:t>Give each student a homework folder (choose a color that is easily identifiable)</a:t>
            </a:r>
          </a:p>
          <a:p>
            <a:pPr marL="514350" lvl="0" indent="-514350">
              <a:buFont typeface="+mj-lt"/>
              <a:buAutoNum type="arabicPeriod"/>
            </a:pPr>
            <a:r>
              <a:rPr lang="en-US" sz="2400" dirty="0"/>
              <a:t>Explain to class that at the end of class, you will list on the board every item students need to bring home (books, worksheets, permission slips)</a:t>
            </a:r>
          </a:p>
          <a:p>
            <a:pPr marL="514350" lvl="0" indent="-514350">
              <a:buFont typeface="+mj-lt"/>
              <a:buAutoNum type="arabicPeriod"/>
            </a:pPr>
            <a:r>
              <a:rPr lang="en-US" sz="2400" dirty="0"/>
              <a:t>Have students work in pairs to make sure everything is in the homework folder</a:t>
            </a:r>
          </a:p>
          <a:p>
            <a:pPr marL="514350" lvl="0" indent="-514350">
              <a:buFont typeface="+mj-lt"/>
              <a:buAutoNum type="arabicPeriod"/>
            </a:pPr>
            <a:r>
              <a:rPr lang="en-US" sz="2400" dirty="0"/>
              <a:t>Routine is done when all homework folders are off the desk, placed in students’ backpacks</a:t>
            </a:r>
          </a:p>
          <a:p>
            <a:pPr marL="514350" indent="-514350">
              <a:buFont typeface="+mj-lt"/>
              <a:buAutoNum type="arabicPeriod"/>
            </a:pPr>
            <a:endParaRPr lang="en-US" sz="2000" dirty="0"/>
          </a:p>
        </p:txBody>
      </p:sp>
    </p:spTree>
    <p:extLst>
      <p:ext uri="{BB962C8B-B14F-4D97-AF65-F5344CB8AC3E}">
        <p14:creationId xmlns:p14="http://schemas.microsoft.com/office/powerpoint/2010/main" val="77327081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934F1179-B481-4F9E-BCA3-AFB972070F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ight Triangle 11">
            <a:extLst>
              <a:ext uri="{FF2B5EF4-FFF2-40B4-BE49-F238E27FC236}">
                <a16:creationId xmlns:a16="http://schemas.microsoft.com/office/drawing/2014/main" id="{827DC2C4-B485-428A-BF4A-472D2967F4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EE04B5EB-F158-4507-90DD-BD23620C7C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B9F63233-01BB-E44D-BB68-3B2789337C67}"/>
              </a:ext>
            </a:extLst>
          </p:cNvPr>
          <p:cNvSpPr>
            <a:spLocks noGrp="1"/>
          </p:cNvSpPr>
          <p:nvPr>
            <p:ph type="ctrTitle"/>
          </p:nvPr>
        </p:nvSpPr>
        <p:spPr>
          <a:xfrm>
            <a:off x="1285241" y="1008993"/>
            <a:ext cx="9231410" cy="3542045"/>
          </a:xfrm>
        </p:spPr>
        <p:txBody>
          <a:bodyPr anchor="b">
            <a:normAutofit fontScale="90000"/>
          </a:bodyPr>
          <a:lstStyle/>
          <a:p>
            <a:pPr algn="l"/>
            <a:r>
              <a:rPr lang="en-US" sz="11500"/>
              <a:t>Set a Classroom Challenge</a:t>
            </a:r>
          </a:p>
        </p:txBody>
      </p:sp>
      <p:sp>
        <p:nvSpPr>
          <p:cNvPr id="5" name="Subtitle 4">
            <a:extLst>
              <a:ext uri="{FF2B5EF4-FFF2-40B4-BE49-F238E27FC236}">
                <a16:creationId xmlns:a16="http://schemas.microsoft.com/office/drawing/2014/main" id="{7260C1B2-5C2B-D84E-9DC8-EE2D9C7292B9}"/>
              </a:ext>
            </a:extLst>
          </p:cNvPr>
          <p:cNvSpPr>
            <a:spLocks noGrp="1"/>
          </p:cNvSpPr>
          <p:nvPr>
            <p:ph type="subTitle" idx="1"/>
          </p:nvPr>
        </p:nvSpPr>
        <p:spPr>
          <a:xfrm>
            <a:off x="1285241" y="4582814"/>
            <a:ext cx="7132335" cy="1312657"/>
          </a:xfrm>
        </p:spPr>
        <p:txBody>
          <a:bodyPr anchor="t">
            <a:normAutofit/>
          </a:bodyPr>
          <a:lstStyle/>
          <a:p>
            <a:pPr algn="l"/>
            <a:endParaRPr lang="en-US"/>
          </a:p>
        </p:txBody>
      </p:sp>
    </p:spTree>
    <p:extLst>
      <p:ext uri="{BB962C8B-B14F-4D97-AF65-F5344CB8AC3E}">
        <p14:creationId xmlns:p14="http://schemas.microsoft.com/office/powerpoint/2010/main" val="16114302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lt">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4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D109A1C-19C4-7148-BEFF-2DECDC7CDEFE}"/>
              </a:ext>
            </a:extLst>
          </p:cNvPr>
          <p:cNvSpPr>
            <a:spLocks noGrp="1"/>
          </p:cNvSpPr>
          <p:nvPr>
            <p:ph type="title"/>
          </p:nvPr>
        </p:nvSpPr>
        <p:spPr/>
        <p:txBody>
          <a:bodyPr/>
          <a:lstStyle/>
          <a:p>
            <a:pPr algn="ctr"/>
            <a:r>
              <a:rPr lang="en-US"/>
              <a:t>Set a Classroom Challenge</a:t>
            </a:r>
          </a:p>
        </p:txBody>
      </p:sp>
      <p:sp>
        <p:nvSpPr>
          <p:cNvPr id="5" name="Content Placeholder 4">
            <a:extLst>
              <a:ext uri="{FF2B5EF4-FFF2-40B4-BE49-F238E27FC236}">
                <a16:creationId xmlns:a16="http://schemas.microsoft.com/office/drawing/2014/main" id="{F98E9135-E656-A641-A031-F1A80C630639}"/>
              </a:ext>
            </a:extLst>
          </p:cNvPr>
          <p:cNvSpPr>
            <a:spLocks noGrp="1"/>
          </p:cNvSpPr>
          <p:nvPr>
            <p:ph idx="1"/>
          </p:nvPr>
        </p:nvSpPr>
        <p:spPr/>
        <p:txBody>
          <a:bodyPr>
            <a:normAutofit fontScale="92500" lnSpcReduction="10000"/>
          </a:bodyPr>
          <a:lstStyle/>
          <a:p>
            <a:pPr marL="0" indent="0">
              <a:buNone/>
            </a:pPr>
            <a:r>
              <a:rPr lang="en-US" dirty="0">
                <a:latin typeface="Chalkboard" panose="03050602040202020205" pitchFamily="66" charset="77"/>
              </a:rPr>
              <a:t>CHALLENGE FOR THE DAY: </a:t>
            </a:r>
          </a:p>
          <a:p>
            <a:pPr marL="0" indent="0">
              <a:buNone/>
            </a:pPr>
            <a:r>
              <a:rPr lang="en-US" dirty="0">
                <a:latin typeface="Chalkboard" panose="03050602040202020205" pitchFamily="66" charset="77"/>
              </a:rPr>
              <a:t>Everybody remembers to put their homework on the top of their desk as soon as they get to the classroom</a:t>
            </a:r>
          </a:p>
          <a:p>
            <a:pPr marL="0" indent="0">
              <a:buNone/>
            </a:pPr>
            <a:endParaRPr lang="en-US" dirty="0">
              <a:latin typeface="Chalkboard" panose="03050602040202020205" pitchFamily="66" charset="77"/>
            </a:endParaRPr>
          </a:p>
          <a:p>
            <a:pPr marL="0" indent="0">
              <a:buNone/>
            </a:pPr>
            <a:r>
              <a:rPr lang="en-US" dirty="0">
                <a:latin typeface="Chalkboard" panose="03050602040202020205" pitchFamily="66" charset="77"/>
              </a:rPr>
              <a:t>CHALLENGE FOR THE DAY: </a:t>
            </a:r>
          </a:p>
          <a:p>
            <a:pPr marL="0" indent="0">
              <a:buNone/>
            </a:pPr>
            <a:r>
              <a:rPr lang="en-US" dirty="0">
                <a:latin typeface="Chalkboard" panose="03050602040202020205" pitchFamily="66" charset="77"/>
              </a:rPr>
              <a:t>Everyone does each step in the getting ready for school routine</a:t>
            </a:r>
          </a:p>
          <a:p>
            <a:pPr marL="0" indent="0">
              <a:buNone/>
            </a:pPr>
            <a:endParaRPr lang="en-US" dirty="0">
              <a:latin typeface="Chalkboard" panose="03050602040202020205" pitchFamily="66" charset="77"/>
            </a:endParaRPr>
          </a:p>
          <a:p>
            <a:pPr marL="0" indent="0">
              <a:buNone/>
            </a:pPr>
            <a:r>
              <a:rPr lang="en-US" dirty="0">
                <a:latin typeface="Chalkboard" panose="03050602040202020205" pitchFamily="66" charset="77"/>
              </a:rPr>
              <a:t>CHALLENGE FOR THE DAY: </a:t>
            </a:r>
          </a:p>
          <a:p>
            <a:pPr marL="0" indent="0">
              <a:buNone/>
            </a:pPr>
            <a:r>
              <a:rPr lang="en-US" dirty="0">
                <a:latin typeface="Chalkboard" panose="03050602040202020205" pitchFamily="66" charset="77"/>
              </a:rPr>
              <a:t>Everybody puts everything in their backpacks that need to go home at the end of the day</a:t>
            </a:r>
          </a:p>
        </p:txBody>
      </p:sp>
    </p:spTree>
    <p:extLst>
      <p:ext uri="{BB962C8B-B14F-4D97-AF65-F5344CB8AC3E}">
        <p14:creationId xmlns:p14="http://schemas.microsoft.com/office/powerpoint/2010/main" val="119767849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09160C-76CC-1A4B-B864-EDDD0798C627}"/>
              </a:ext>
            </a:extLst>
          </p:cNvPr>
          <p:cNvSpPr>
            <a:spLocks noGrp="1"/>
          </p:cNvSpPr>
          <p:nvPr>
            <p:ph type="title"/>
          </p:nvPr>
        </p:nvSpPr>
        <p:spPr/>
        <p:txBody>
          <a:bodyPr/>
          <a:lstStyle/>
          <a:p>
            <a:pPr algn="ctr"/>
            <a:r>
              <a:rPr lang="en-US" dirty="0"/>
              <a:t>Adaptations for individual children</a:t>
            </a:r>
          </a:p>
        </p:txBody>
      </p:sp>
      <p:sp>
        <p:nvSpPr>
          <p:cNvPr id="3" name="Content Placeholder 2">
            <a:extLst>
              <a:ext uri="{FF2B5EF4-FFF2-40B4-BE49-F238E27FC236}">
                <a16:creationId xmlns:a16="http://schemas.microsoft.com/office/drawing/2014/main" id="{06EE821F-296D-AF4D-A4EB-8B3576F80E73}"/>
              </a:ext>
            </a:extLst>
          </p:cNvPr>
          <p:cNvSpPr>
            <a:spLocks noGrp="1"/>
          </p:cNvSpPr>
          <p:nvPr>
            <p:ph idx="1"/>
          </p:nvPr>
        </p:nvSpPr>
        <p:spPr/>
        <p:txBody>
          <a:bodyPr/>
          <a:lstStyle/>
          <a:p>
            <a:r>
              <a:rPr lang="en-US" dirty="0"/>
              <a:t>You can create routines and checklists for individual students as well</a:t>
            </a:r>
          </a:p>
          <a:p>
            <a:r>
              <a:rPr lang="en-US" dirty="0"/>
              <a:t>As much as possible, create the routine or checklist </a:t>
            </a:r>
            <a:r>
              <a:rPr lang="en-US" dirty="0">
                <a:solidFill>
                  <a:srgbClr val="FF0000"/>
                </a:solidFill>
              </a:rPr>
              <a:t>with input from the student</a:t>
            </a:r>
            <a:r>
              <a:rPr lang="en-US" dirty="0"/>
              <a:t>.</a:t>
            </a:r>
          </a:p>
          <a:p>
            <a:r>
              <a:rPr lang="en-US" dirty="0"/>
              <a:t>For students who are easily overwhelmed, some teachers create a checklist with one item per page and they put the checklist in a 3-ring binder. As the student does each step, they turn to the next page to see the next step.</a:t>
            </a:r>
          </a:p>
        </p:txBody>
      </p:sp>
    </p:spTree>
    <p:extLst>
      <p:ext uri="{BB962C8B-B14F-4D97-AF65-F5344CB8AC3E}">
        <p14:creationId xmlns:p14="http://schemas.microsoft.com/office/powerpoint/2010/main" val="277380670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A53587E-6B8A-9143-953D-7BACB3F816DF}"/>
              </a:ext>
            </a:extLst>
          </p:cNvPr>
          <p:cNvSpPr>
            <a:spLocks noGrp="1"/>
          </p:cNvSpPr>
          <p:nvPr>
            <p:ph type="title"/>
          </p:nvPr>
        </p:nvSpPr>
        <p:spPr>
          <a:xfrm>
            <a:off x="831850" y="2486819"/>
            <a:ext cx="10515600" cy="2852737"/>
          </a:xfrm>
        </p:spPr>
        <p:txBody>
          <a:bodyPr>
            <a:normAutofit fontScale="90000"/>
          </a:bodyPr>
          <a:lstStyle/>
          <a:p>
            <a:pPr algn="ctr"/>
            <a:r>
              <a:rPr lang="en-US" dirty="0"/>
              <a:t>ACTIVITY:</a:t>
            </a:r>
            <a:br>
              <a:rPr lang="en-US" dirty="0"/>
            </a:br>
            <a:br>
              <a:rPr lang="en-US" dirty="0"/>
            </a:br>
            <a:r>
              <a:rPr lang="en-US" sz="3600" dirty="0"/>
              <a:t>Decide how you want to use the information included in this presentation to incorporate working memory accommodations and strategies into your classrooms.</a:t>
            </a:r>
            <a:br>
              <a:rPr lang="en-US" dirty="0"/>
            </a:br>
            <a:endParaRPr lang="en-US" dirty="0"/>
          </a:p>
        </p:txBody>
      </p:sp>
      <p:sp>
        <p:nvSpPr>
          <p:cNvPr id="5" name="Text Placeholder 4">
            <a:extLst>
              <a:ext uri="{FF2B5EF4-FFF2-40B4-BE49-F238E27FC236}">
                <a16:creationId xmlns:a16="http://schemas.microsoft.com/office/drawing/2014/main" id="{9A703D6F-A998-4943-86D1-5142A03712FC}"/>
              </a:ext>
            </a:extLst>
          </p:cNvPr>
          <p:cNvSpPr>
            <a:spLocks noGrp="1"/>
          </p:cNvSpPr>
          <p:nvPr>
            <p:ph type="body" idx="1"/>
          </p:nvPr>
        </p:nvSpPr>
        <p:spPr>
          <a:xfrm>
            <a:off x="844550" y="4920933"/>
            <a:ext cx="10515600" cy="1500187"/>
          </a:xfrm>
        </p:spPr>
        <p:txBody>
          <a:bodyPr/>
          <a:lstStyle/>
          <a:p>
            <a:pPr algn="ctr"/>
            <a:r>
              <a:rPr lang="en-US" dirty="0"/>
              <a:t>[NOTE: If you want to design classroom routines to support working memory, your handout includes a planning form]</a:t>
            </a:r>
          </a:p>
        </p:txBody>
      </p:sp>
    </p:spTree>
    <p:extLst>
      <p:ext uri="{BB962C8B-B14F-4D97-AF65-F5344CB8AC3E}">
        <p14:creationId xmlns:p14="http://schemas.microsoft.com/office/powerpoint/2010/main" val="409946036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1ABB2BE-E0F7-3048-9E95-A1384CAA380F}"/>
              </a:ext>
            </a:extLst>
          </p:cNvPr>
          <p:cNvSpPr>
            <a:spLocks noGrp="1"/>
          </p:cNvSpPr>
          <p:nvPr>
            <p:ph type="title"/>
          </p:nvPr>
        </p:nvSpPr>
        <p:spPr/>
        <p:txBody>
          <a:bodyPr/>
          <a:lstStyle/>
          <a:p>
            <a:r>
              <a:rPr lang="en-US"/>
              <a:t>Additional Resources</a:t>
            </a:r>
          </a:p>
        </p:txBody>
      </p:sp>
      <p:sp>
        <p:nvSpPr>
          <p:cNvPr id="5" name="Text Placeholder 4">
            <a:extLst>
              <a:ext uri="{FF2B5EF4-FFF2-40B4-BE49-F238E27FC236}">
                <a16:creationId xmlns:a16="http://schemas.microsoft.com/office/drawing/2014/main" id="{26FFF0A7-9178-7F45-A716-DFB6C590C2DE}"/>
              </a:ext>
            </a:extLst>
          </p:cNvPr>
          <p:cNvSpPr>
            <a:spLocks noGrp="1"/>
          </p:cNvSpPr>
          <p:nvPr>
            <p:ph type="body" idx="1"/>
          </p:nvPr>
        </p:nvSpPr>
        <p:spPr/>
        <p:txBody>
          <a:bodyPr/>
          <a:lstStyle/>
          <a:p>
            <a:r>
              <a:rPr lang="en-US" u="sng">
                <a:hlinkClick r:id="rId2"/>
              </a:rPr>
              <a:t>https://www.dropbox.com/sh/whlg4tmcusb1fle/AACpXFuquCJZwkD2PjptABb9a?dl=0</a:t>
            </a:r>
            <a:r>
              <a:rPr lang="en-US" u="sng"/>
              <a:t> </a:t>
            </a:r>
            <a:r>
              <a:rPr lang="en-US"/>
              <a:t>(ES Supplementary Materials)</a:t>
            </a:r>
          </a:p>
          <a:p>
            <a:endParaRPr lang="en-US"/>
          </a:p>
        </p:txBody>
      </p:sp>
    </p:spTree>
    <p:extLst>
      <p:ext uri="{BB962C8B-B14F-4D97-AF65-F5344CB8AC3E}">
        <p14:creationId xmlns:p14="http://schemas.microsoft.com/office/powerpoint/2010/main" val="127727561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803</TotalTime>
  <Words>1223</Words>
  <Application>Microsoft Macintosh PowerPoint</Application>
  <PresentationFormat>Widescreen</PresentationFormat>
  <Paragraphs>107</Paragraphs>
  <Slides>24</Slides>
  <Notes>2</Notes>
  <HiddenSlides>0</HiddenSlides>
  <MMClips>1</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24</vt:i4>
      </vt:variant>
    </vt:vector>
  </HeadingPairs>
  <TitlesOfParts>
    <vt:vector size="29" baseType="lpstr">
      <vt:lpstr>Arial</vt:lpstr>
      <vt:lpstr>Calibri</vt:lpstr>
      <vt:lpstr>Calibri Light</vt:lpstr>
      <vt:lpstr>Chalkboard</vt:lpstr>
      <vt:lpstr>Office Theme</vt:lpstr>
      <vt:lpstr>And what about the pandemic?</vt:lpstr>
      <vt:lpstr>Working Memory</vt:lpstr>
      <vt:lpstr>PowerPoint Presentation</vt:lpstr>
      <vt:lpstr>PowerPoint Presentation</vt:lpstr>
      <vt:lpstr>Limits of Working Memory</vt:lpstr>
      <vt:lpstr>Try this...</vt:lpstr>
      <vt:lpstr>Teachers ask: What can we do to increase  working memory?</vt:lpstr>
      <vt:lpstr>What causes working memory overload?</vt:lpstr>
      <vt:lpstr>Examples of working memory challenges that you see</vt:lpstr>
      <vt:lpstr>What does working memory  overload look like?</vt:lpstr>
      <vt:lpstr>Let’s recap</vt:lpstr>
      <vt:lpstr>Classroom strategies to support working memory</vt:lpstr>
      <vt:lpstr>Provide Cues and Supports</vt:lpstr>
      <vt:lpstr>Strategies to Help Kids Remember</vt:lpstr>
      <vt:lpstr>PowerPoint Presentation</vt:lpstr>
      <vt:lpstr>Create a Classroom Routine </vt:lpstr>
      <vt:lpstr>Embedding executive skills into daily classroom routines</vt:lpstr>
      <vt:lpstr>Beginning of the Day Routine</vt:lpstr>
      <vt:lpstr>End of Day Routine</vt:lpstr>
      <vt:lpstr>Set a Classroom Challenge</vt:lpstr>
      <vt:lpstr>Set a Classroom Challenge</vt:lpstr>
      <vt:lpstr>Adaptations for individual children</vt:lpstr>
      <vt:lpstr>ACTIVITY:  Decide how you want to use the information included in this presentation to incorporate working memory accommodations and strategies into your classrooms. </vt:lpstr>
      <vt:lpstr>Additional Resources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Peg Dawson</dc:creator>
  <cp:lastModifiedBy>Peg Dawson</cp:lastModifiedBy>
  <cp:revision>29</cp:revision>
  <dcterms:created xsi:type="dcterms:W3CDTF">2021-10-21T10:15:34Z</dcterms:created>
  <dcterms:modified xsi:type="dcterms:W3CDTF">2023-03-03T18:13:06Z</dcterms:modified>
</cp:coreProperties>
</file>