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61" r:id="rId2"/>
    <p:sldId id="1122" r:id="rId3"/>
    <p:sldId id="843" r:id="rId4"/>
    <p:sldId id="1112" r:id="rId5"/>
    <p:sldId id="859" r:id="rId6"/>
    <p:sldId id="1114" r:id="rId7"/>
    <p:sldId id="1123" r:id="rId8"/>
    <p:sldId id="1005" r:id="rId9"/>
    <p:sldId id="260" r:id="rId10"/>
    <p:sldId id="1124" r:id="rId11"/>
    <p:sldId id="256" r:id="rId12"/>
    <p:sldId id="257" r:id="rId13"/>
    <p:sldId id="258" r:id="rId14"/>
    <p:sldId id="1125" r:id="rId15"/>
    <p:sldId id="1141" r:id="rId16"/>
    <p:sldId id="1127" r:id="rId17"/>
    <p:sldId id="1137" r:id="rId18"/>
    <p:sldId id="1135" r:id="rId19"/>
    <p:sldId id="1142" r:id="rId20"/>
    <p:sldId id="1015" r:id="rId21"/>
    <p:sldId id="1126" r:id="rId22"/>
    <p:sldId id="1143" r:id="rId23"/>
    <p:sldId id="1138" r:id="rId24"/>
    <p:sldId id="1139" r:id="rId25"/>
    <p:sldId id="1140" r:id="rId26"/>
    <p:sldId id="1144" r:id="rId27"/>
    <p:sldId id="1129" r:id="rId28"/>
    <p:sldId id="1145" r:id="rId29"/>
    <p:sldId id="1130" r:id="rId30"/>
    <p:sldId id="1146" r:id="rId31"/>
    <p:sldId id="1131" r:id="rId32"/>
    <p:sldId id="1147" r:id="rId33"/>
    <p:sldId id="1132" r:id="rId34"/>
    <p:sldId id="1148" r:id="rId35"/>
    <p:sldId id="1133" r:id="rId36"/>
    <p:sldId id="1149" r:id="rId37"/>
    <p:sldId id="113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94694"/>
  </p:normalViewPr>
  <p:slideViewPr>
    <p:cSldViewPr snapToGrid="0" snapToObjects="1">
      <p:cViewPr varScale="1">
        <p:scale>
          <a:sx n="117" d="100"/>
          <a:sy n="117" d="100"/>
        </p:scale>
        <p:origin x="568" y="168"/>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33A6FD-8392-7A4B-AF29-47B0398BBE26}" type="datetimeFigureOut">
              <a:rPr lang="en-US" smtClean="0"/>
              <a:t>10/25/21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1EA1DC-9B34-CE49-B6F5-9E359B936C51}" type="slidenum">
              <a:rPr lang="en-US" smtClean="0"/>
              <a:t>‹#›</a:t>
            </a:fld>
            <a:endParaRPr lang="en-US"/>
          </a:p>
        </p:txBody>
      </p:sp>
    </p:spTree>
    <p:extLst>
      <p:ext uri="{BB962C8B-B14F-4D97-AF65-F5344CB8AC3E}">
        <p14:creationId xmlns:p14="http://schemas.microsoft.com/office/powerpoint/2010/main" val="4172100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09509B-28D5-5744-A2DD-08D7A9B1CBFC}" type="slidenum">
              <a:rPr lang="en-US" altLang="x-none" smtClean="0"/>
              <a:pPr/>
              <a:t>8</a:t>
            </a:fld>
            <a:endParaRPr lang="en-US" altLang="x-none"/>
          </a:p>
        </p:txBody>
      </p:sp>
    </p:spTree>
    <p:extLst>
      <p:ext uri="{BB962C8B-B14F-4D97-AF65-F5344CB8AC3E}">
        <p14:creationId xmlns:p14="http://schemas.microsoft.com/office/powerpoint/2010/main" val="1490150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696220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EA1DC-9B34-CE49-B6F5-9E359B936C51}" type="slidenum">
              <a:rPr lang="en-US" smtClean="0"/>
              <a:t>28</a:t>
            </a:fld>
            <a:endParaRPr lang="en-US"/>
          </a:p>
        </p:txBody>
      </p:sp>
    </p:spTree>
    <p:extLst>
      <p:ext uri="{BB962C8B-B14F-4D97-AF65-F5344CB8AC3E}">
        <p14:creationId xmlns:p14="http://schemas.microsoft.com/office/powerpoint/2010/main" val="1180666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EA1DC-9B34-CE49-B6F5-9E359B936C51}" type="slidenum">
              <a:rPr lang="en-US" smtClean="0"/>
              <a:t>30</a:t>
            </a:fld>
            <a:endParaRPr lang="en-US"/>
          </a:p>
        </p:txBody>
      </p:sp>
    </p:spTree>
    <p:extLst>
      <p:ext uri="{BB962C8B-B14F-4D97-AF65-F5344CB8AC3E}">
        <p14:creationId xmlns:p14="http://schemas.microsoft.com/office/powerpoint/2010/main" val="4005064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EA1DC-9B34-CE49-B6F5-9E359B936C51}" type="slidenum">
              <a:rPr lang="en-US" smtClean="0"/>
              <a:t>32</a:t>
            </a:fld>
            <a:endParaRPr lang="en-US"/>
          </a:p>
        </p:txBody>
      </p:sp>
    </p:spTree>
    <p:extLst>
      <p:ext uri="{BB962C8B-B14F-4D97-AF65-F5344CB8AC3E}">
        <p14:creationId xmlns:p14="http://schemas.microsoft.com/office/powerpoint/2010/main" val="2429739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EA1DC-9B34-CE49-B6F5-9E359B936C51}" type="slidenum">
              <a:rPr lang="en-US" smtClean="0"/>
              <a:t>34</a:t>
            </a:fld>
            <a:endParaRPr lang="en-US"/>
          </a:p>
        </p:txBody>
      </p:sp>
    </p:spTree>
    <p:extLst>
      <p:ext uri="{BB962C8B-B14F-4D97-AF65-F5344CB8AC3E}">
        <p14:creationId xmlns:p14="http://schemas.microsoft.com/office/powerpoint/2010/main" val="3815774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EA1DC-9B34-CE49-B6F5-9E359B936C51}" type="slidenum">
              <a:rPr lang="en-US" smtClean="0"/>
              <a:t>36</a:t>
            </a:fld>
            <a:endParaRPr lang="en-US"/>
          </a:p>
        </p:txBody>
      </p:sp>
    </p:spTree>
    <p:extLst>
      <p:ext uri="{BB962C8B-B14F-4D97-AF65-F5344CB8AC3E}">
        <p14:creationId xmlns:p14="http://schemas.microsoft.com/office/powerpoint/2010/main" val="1670314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6E07F-9914-584B-9D4F-99EB877F0E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E0CB18-0390-2645-B2F4-769C311643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D970C8A-33B5-4544-8657-85118F229BA3}"/>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5" name="Footer Placeholder 4">
            <a:extLst>
              <a:ext uri="{FF2B5EF4-FFF2-40B4-BE49-F238E27FC236}">
                <a16:creationId xmlns:a16="http://schemas.microsoft.com/office/drawing/2014/main" id="{1653FF47-D45B-2247-B65D-BE6B1384ED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520EA-B3C9-A641-B498-7A759B2FA75D}"/>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147115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E48DB-4707-B14B-A60E-DC82B05559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DAAB0C-651A-F84C-A16D-224204C8B5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F2A007-BE33-F045-82D5-D2DA157E6ED2}"/>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5" name="Footer Placeholder 4">
            <a:extLst>
              <a:ext uri="{FF2B5EF4-FFF2-40B4-BE49-F238E27FC236}">
                <a16:creationId xmlns:a16="http://schemas.microsoft.com/office/drawing/2014/main" id="{B0F5F82E-54A2-FC43-AF02-7E0D5AF331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3CFFC4-E127-6943-8DC3-60D657B896FD}"/>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3333707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CA0B1-A512-A444-AB02-E25CF80881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4E9FA8-EEB4-5A48-8513-38F17D9093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3D0A9B-368D-DA46-9223-A20678B6B6C2}"/>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5" name="Footer Placeholder 4">
            <a:extLst>
              <a:ext uri="{FF2B5EF4-FFF2-40B4-BE49-F238E27FC236}">
                <a16:creationId xmlns:a16="http://schemas.microsoft.com/office/drawing/2014/main" id="{682C3420-1981-9E4B-BF5C-BDEF6F5DE3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8CABC-0495-424C-A132-3D64C9A162E4}"/>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912525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26C5B-88C0-0440-AC6C-6A8B26580B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849E42-43AA-7A4F-B747-294DC4FF0D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D18354-FD7C-CF40-AE2F-99853DD251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3B8004-31C7-1348-954C-D9CF4119FB31}"/>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6" name="Footer Placeholder 5">
            <a:extLst>
              <a:ext uri="{FF2B5EF4-FFF2-40B4-BE49-F238E27FC236}">
                <a16:creationId xmlns:a16="http://schemas.microsoft.com/office/drawing/2014/main" id="{D2512450-943E-B543-87C2-8AEE96881D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8AF611-3235-FF49-86EC-32C6AB1DF686}"/>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398126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686E-5E39-0044-BBDA-964E2541AE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5F60A7-E5B7-6F44-A58E-6DD83CEC24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40A211-D018-9842-9D76-90C27D473E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F717D9-A9F4-D541-94D1-32EF138CE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9007873-879A-9241-A558-3C00328A2A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050C33-3ADF-2045-A35E-AAA9F5564D13}"/>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8" name="Footer Placeholder 7">
            <a:extLst>
              <a:ext uri="{FF2B5EF4-FFF2-40B4-BE49-F238E27FC236}">
                <a16:creationId xmlns:a16="http://schemas.microsoft.com/office/drawing/2014/main" id="{2006AE85-A1DA-0D48-A001-36800880A3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954808-D8B3-DF43-B917-0523B60F8C0B}"/>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1681759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779C6-D562-AE41-8900-C1C44A427D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07854F-DDED-A64A-8721-9A8F35CD2751}"/>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4" name="Footer Placeholder 3">
            <a:extLst>
              <a:ext uri="{FF2B5EF4-FFF2-40B4-BE49-F238E27FC236}">
                <a16:creationId xmlns:a16="http://schemas.microsoft.com/office/drawing/2014/main" id="{1CCBB56B-665B-2642-B911-C9ED437D68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075155-34A1-0C48-904D-538AF85E4CB7}"/>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29972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9DAEE-0088-5E45-A071-9C8355CD8CA9}"/>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3" name="Footer Placeholder 2">
            <a:extLst>
              <a:ext uri="{FF2B5EF4-FFF2-40B4-BE49-F238E27FC236}">
                <a16:creationId xmlns:a16="http://schemas.microsoft.com/office/drawing/2014/main" id="{BFFC5F39-DCBD-4A49-9848-0665325B5C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D254A2-9F2E-CB46-A288-C300027AF088}"/>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284447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10D4A-78CE-7E40-9D23-C53257F821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FE8F54-048A-4744-819C-9352479002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95C6DD-5AAE-3E4B-8CB8-8D8214B00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F73E6D-C8B8-FC4D-B266-C78868F21EC4}"/>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6" name="Footer Placeholder 5">
            <a:extLst>
              <a:ext uri="{FF2B5EF4-FFF2-40B4-BE49-F238E27FC236}">
                <a16:creationId xmlns:a16="http://schemas.microsoft.com/office/drawing/2014/main" id="{F8368047-58ED-804C-A039-704555F78D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725A1C-49E0-184C-A5BA-5972C8AAC855}"/>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1623632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490B9-4A18-1A4E-8C08-9915DAC816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C2DE0E-7F47-C941-9804-3F825E75B5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D42A6A-F349-0947-8383-D27D954A10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D708C7-6CA3-5340-972C-7F3B920EE269}"/>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6" name="Footer Placeholder 5">
            <a:extLst>
              <a:ext uri="{FF2B5EF4-FFF2-40B4-BE49-F238E27FC236}">
                <a16:creationId xmlns:a16="http://schemas.microsoft.com/office/drawing/2014/main" id="{CC1B5539-0E94-784F-8DBB-95FFB06BFD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A589EA-BF3A-754E-8C81-E4FC0B19972E}"/>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610158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077B-A148-2342-B46C-0E52ED91074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357601-2993-3846-B4D5-C76F805C4F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BE8DA5-A0A6-9242-A5F0-E8B3C29651D0}"/>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5" name="Footer Placeholder 4">
            <a:extLst>
              <a:ext uri="{FF2B5EF4-FFF2-40B4-BE49-F238E27FC236}">
                <a16:creationId xmlns:a16="http://schemas.microsoft.com/office/drawing/2014/main" id="{AC38891A-BB8A-044D-9019-D26A2C1234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8F7B7B-AC3A-F147-91DA-FF66B5E5E81A}"/>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3258338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4E5CCA-394F-2843-AA36-1C3FE8EDAC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1DCA32-297A-3146-AB87-AA4A90A3F2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5A17F-D843-294D-8BCD-2845784CA5D2}"/>
              </a:ext>
            </a:extLst>
          </p:cNvPr>
          <p:cNvSpPr>
            <a:spLocks noGrp="1"/>
          </p:cNvSpPr>
          <p:nvPr>
            <p:ph type="dt" sz="half" idx="10"/>
          </p:nvPr>
        </p:nvSpPr>
        <p:spPr/>
        <p:txBody>
          <a:bodyPr/>
          <a:lstStyle/>
          <a:p>
            <a:fld id="{079BFB28-5D0B-DE41-9307-1E9E0D10DE1E}" type="datetimeFigureOut">
              <a:rPr lang="en-US" smtClean="0"/>
              <a:t>10/25/21</a:t>
            </a:fld>
            <a:endParaRPr lang="en-US"/>
          </a:p>
        </p:txBody>
      </p:sp>
      <p:sp>
        <p:nvSpPr>
          <p:cNvPr id="5" name="Footer Placeholder 4">
            <a:extLst>
              <a:ext uri="{FF2B5EF4-FFF2-40B4-BE49-F238E27FC236}">
                <a16:creationId xmlns:a16="http://schemas.microsoft.com/office/drawing/2014/main" id="{169FB3B9-4555-0E4B-9DD1-538427D55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9D00E3-B373-8547-A0C7-221C3830B247}"/>
              </a:ext>
            </a:extLst>
          </p:cNvPr>
          <p:cNvSpPr>
            <a:spLocks noGrp="1"/>
          </p:cNvSpPr>
          <p:nvPr>
            <p:ph type="sldNum" sz="quarter" idx="12"/>
          </p:nvPr>
        </p:nvSpPr>
        <p:spPr/>
        <p:txBody>
          <a:bodyPr/>
          <a:lstStyle/>
          <a:p>
            <a:fld id="{14E92D92-23B9-8646-BB73-8B13EA3A38BC}" type="slidenum">
              <a:rPr lang="en-US" smtClean="0"/>
              <a:t>‹#›</a:t>
            </a:fld>
            <a:endParaRPr lang="en-US"/>
          </a:p>
        </p:txBody>
      </p:sp>
    </p:spTree>
    <p:extLst>
      <p:ext uri="{BB962C8B-B14F-4D97-AF65-F5344CB8AC3E}">
        <p14:creationId xmlns:p14="http://schemas.microsoft.com/office/powerpoint/2010/main" val="912904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51F77-0E27-CA4D-A000-FB6501DDA1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C157C0-C724-244C-96EB-0C2D8B5A38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59A543-830C-B94A-80A3-E49160E481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BFB28-5D0B-DE41-9307-1E9E0D10DE1E}" type="datetimeFigureOut">
              <a:rPr lang="en-US" smtClean="0"/>
              <a:t>10/25/21</a:t>
            </a:fld>
            <a:endParaRPr lang="en-US"/>
          </a:p>
        </p:txBody>
      </p:sp>
      <p:sp>
        <p:nvSpPr>
          <p:cNvPr id="5" name="Footer Placeholder 4">
            <a:extLst>
              <a:ext uri="{FF2B5EF4-FFF2-40B4-BE49-F238E27FC236}">
                <a16:creationId xmlns:a16="http://schemas.microsoft.com/office/drawing/2014/main" id="{030B2512-FB50-584A-AE28-E3AD2BEC26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DC58D5-C837-2242-8E3D-CCA4F74980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E92D92-23B9-8646-BB73-8B13EA3A38BC}" type="slidenum">
              <a:rPr lang="en-US" smtClean="0"/>
              <a:t>‹#›</a:t>
            </a:fld>
            <a:endParaRPr lang="en-US"/>
          </a:p>
        </p:txBody>
      </p:sp>
    </p:spTree>
    <p:extLst>
      <p:ext uri="{BB962C8B-B14F-4D97-AF65-F5344CB8AC3E}">
        <p14:creationId xmlns:p14="http://schemas.microsoft.com/office/powerpoint/2010/main" val="2721466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ytimes.com/2021/04/16/opinion/ezra-klein-podcast-alison-gopnik.html?referringSource=articleShare" TargetMode="Externa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efs2therescue.com/" TargetMode="Externa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www.dropbox.com/sh/kxcn8hpa2h442ys/AADs8twDyP4JKwBsQ5lXKnTwa?dl=0"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www.dropbox.com/sh/kxcn8hpa2h442ys/AADs8twDyP4JKwBsQ5lXKnTwa?dl=0" TargetMode="External"/><Relationship Id="rId2" Type="http://schemas.openxmlformats.org/officeDocument/2006/relationships/image" Target="../media/image14.tif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tiff"/><Relationship Id="rId1" Type="http://schemas.openxmlformats.org/officeDocument/2006/relationships/slideLayout" Target="../slideLayouts/slideLayout2.xml"/><Relationship Id="rId5" Type="http://schemas.openxmlformats.org/officeDocument/2006/relationships/image" Target="../media/image20.tiff"/><Relationship Id="rId4" Type="http://schemas.openxmlformats.org/officeDocument/2006/relationships/image" Target="../media/image19.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E6050D-119E-9344-9AAD-1DEBB86A2B0B}"/>
              </a:ext>
            </a:extLst>
          </p:cNvPr>
          <p:cNvSpPr>
            <a:spLocks noGrp="1"/>
          </p:cNvSpPr>
          <p:nvPr>
            <p:ph type="ctrTitle"/>
          </p:nvPr>
        </p:nvSpPr>
        <p:spPr>
          <a:xfrm>
            <a:off x="1285241" y="1008993"/>
            <a:ext cx="9231410" cy="3542045"/>
          </a:xfrm>
        </p:spPr>
        <p:txBody>
          <a:bodyPr anchor="b">
            <a:normAutofit/>
          </a:bodyPr>
          <a:lstStyle/>
          <a:p>
            <a:pPr algn="l"/>
            <a:r>
              <a:rPr lang="en-US" sz="11500"/>
              <a:t>Executive Skills Recap</a:t>
            </a:r>
          </a:p>
        </p:txBody>
      </p:sp>
      <p:sp>
        <p:nvSpPr>
          <p:cNvPr id="3" name="Subtitle 2">
            <a:extLst>
              <a:ext uri="{FF2B5EF4-FFF2-40B4-BE49-F238E27FC236}">
                <a16:creationId xmlns:a16="http://schemas.microsoft.com/office/drawing/2014/main" id="{80F34415-F5B6-5443-98DE-399DDD8C2173}"/>
              </a:ext>
            </a:extLst>
          </p:cNvPr>
          <p:cNvSpPr>
            <a:spLocks noGrp="1"/>
          </p:cNvSpPr>
          <p:nvPr>
            <p:ph type="subTitle" idx="1"/>
          </p:nvPr>
        </p:nvSpPr>
        <p:spPr>
          <a:xfrm>
            <a:off x="1285241" y="4582814"/>
            <a:ext cx="7132335" cy="1312657"/>
          </a:xfrm>
        </p:spPr>
        <p:txBody>
          <a:bodyPr anchor="t">
            <a:normAutofit/>
          </a:bodyPr>
          <a:lstStyle/>
          <a:p>
            <a:pPr algn="l"/>
            <a:endParaRPr lang="en-US" dirty="0"/>
          </a:p>
        </p:txBody>
      </p:sp>
    </p:spTree>
    <p:extLst>
      <p:ext uri="{BB962C8B-B14F-4D97-AF65-F5344CB8AC3E}">
        <p14:creationId xmlns:p14="http://schemas.microsoft.com/office/powerpoint/2010/main" val="197791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01708C-4DD1-4140-8D7F-A0B5274764FD}"/>
              </a:ext>
            </a:extLst>
          </p:cNvPr>
          <p:cNvSpPr>
            <a:spLocks noGrp="1"/>
          </p:cNvSpPr>
          <p:nvPr>
            <p:ph type="title"/>
          </p:nvPr>
        </p:nvSpPr>
        <p:spPr>
          <a:xfrm>
            <a:off x="643467" y="1698171"/>
            <a:ext cx="3962061" cy="4516360"/>
          </a:xfrm>
        </p:spPr>
        <p:txBody>
          <a:bodyPr anchor="t">
            <a:normAutofit/>
          </a:bodyPr>
          <a:lstStyle/>
          <a:p>
            <a:r>
              <a:rPr lang="en-US" sz="3600">
                <a:cs typeface="Calibri" panose="020F0502020204030204" pitchFamily="34" charset="0"/>
              </a:rPr>
              <a:t>3 Key Concepts about Executive Skills</a:t>
            </a:r>
            <a:br>
              <a:rPr lang="en-US" sz="3600">
                <a:latin typeface="Calibri" panose="020F0502020204030204" pitchFamily="34" charset="0"/>
                <a:cs typeface="Calibri" panose="020F0502020204030204" pitchFamily="34" charset="0"/>
              </a:rPr>
            </a:br>
            <a:endParaRPr lang="en-US" sz="360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4C3BA69-8BFB-304E-A829-8A490114A5BA}"/>
              </a:ext>
            </a:extLst>
          </p:cNvPr>
          <p:cNvSpPr>
            <a:spLocks noGrp="1"/>
          </p:cNvSpPr>
          <p:nvPr>
            <p:ph idx="1"/>
          </p:nvPr>
        </p:nvSpPr>
        <p:spPr>
          <a:xfrm>
            <a:off x="5070020" y="1698170"/>
            <a:ext cx="6478513" cy="4516361"/>
          </a:xfrm>
        </p:spPr>
        <p:txBody>
          <a:bodyPr>
            <a:normAutofit/>
          </a:bodyPr>
          <a:lstStyle/>
          <a:p>
            <a:r>
              <a:rPr lang="en-US" sz="2400" dirty="0">
                <a:cs typeface="Calibri" panose="020F0502020204030204" pitchFamily="34" charset="0"/>
              </a:rPr>
              <a:t>What they are: brain-based skills that take a minimum of 25 years to reach full maturation.</a:t>
            </a:r>
          </a:p>
          <a:p>
            <a:pPr marL="0" indent="0">
              <a:buNone/>
            </a:pPr>
            <a:endParaRPr lang="en-US" sz="2400" dirty="0">
              <a:cs typeface="Calibri" panose="020F0502020204030204" pitchFamily="34" charset="0"/>
            </a:endParaRPr>
          </a:p>
          <a:p>
            <a:r>
              <a:rPr lang="en-US" sz="2400" dirty="0">
                <a:cs typeface="Calibri" panose="020F0502020204030204" pitchFamily="34" charset="0"/>
              </a:rPr>
              <a:t>Until these skills are fully mature, it’s the job of parents and teachers (and adults who work with kids) to act as surrogate frontal lobes.</a:t>
            </a:r>
          </a:p>
          <a:p>
            <a:pPr marL="0" indent="0">
              <a:buNone/>
            </a:pPr>
            <a:endParaRPr lang="en-US" sz="2400" dirty="0">
              <a:cs typeface="Calibri" panose="020F0502020204030204" pitchFamily="34" charset="0"/>
            </a:endParaRPr>
          </a:p>
          <a:p>
            <a:r>
              <a:rPr lang="en-US" sz="2400" dirty="0">
                <a:cs typeface="Calibri" panose="020F0502020204030204" pitchFamily="34" charset="0"/>
              </a:rPr>
              <a:t>It is also the job of parents, teachers, etc. to ensure that kids grow their own executive skills.</a:t>
            </a:r>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7879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F0C698-5251-934C-AC51-53639A5F3334}"/>
              </a:ext>
            </a:extLst>
          </p:cNvPr>
          <p:cNvSpPr>
            <a:spLocks noGrp="1"/>
          </p:cNvSpPr>
          <p:nvPr>
            <p:ph type="title"/>
          </p:nvPr>
        </p:nvSpPr>
        <p:spPr>
          <a:xfrm>
            <a:off x="965199" y="851517"/>
            <a:ext cx="5130795" cy="1461778"/>
          </a:xfrm>
        </p:spPr>
        <p:txBody>
          <a:bodyPr>
            <a:normAutofit/>
          </a:bodyPr>
          <a:lstStyle/>
          <a:p>
            <a:r>
              <a:rPr lang="en-US" sz="4000" dirty="0">
                <a:latin typeface="Calibri" panose="020F0502020204030204" pitchFamily="34" charset="0"/>
                <a:cs typeface="Calibri" panose="020F0502020204030204" pitchFamily="34" charset="0"/>
              </a:rPr>
              <a:t>An interesting take on child development…</a:t>
            </a:r>
          </a:p>
        </p:txBody>
      </p:sp>
      <p:sp>
        <p:nvSpPr>
          <p:cNvPr id="3" name="Content Placeholder 2">
            <a:extLst>
              <a:ext uri="{FF2B5EF4-FFF2-40B4-BE49-F238E27FC236}">
                <a16:creationId xmlns:a16="http://schemas.microsoft.com/office/drawing/2014/main" id="{16ABE843-3808-714E-9097-31DE5268BE8D}"/>
              </a:ext>
            </a:extLst>
          </p:cNvPr>
          <p:cNvSpPr>
            <a:spLocks noGrp="1"/>
          </p:cNvSpPr>
          <p:nvPr>
            <p:ph idx="1"/>
          </p:nvPr>
        </p:nvSpPr>
        <p:spPr>
          <a:xfrm>
            <a:off x="965200" y="2470248"/>
            <a:ext cx="4784090" cy="3536236"/>
          </a:xfrm>
        </p:spPr>
        <p:txBody>
          <a:bodyPr>
            <a:normAutofit fontScale="92500"/>
          </a:bodyPr>
          <a:lstStyle/>
          <a:p>
            <a:pPr marL="0" indent="0">
              <a:buNone/>
            </a:pPr>
            <a:r>
              <a:rPr lang="en-US" sz="2400" dirty="0">
                <a:latin typeface="Calibri" panose="020F0502020204030204" pitchFamily="34" charset="0"/>
                <a:cs typeface="Calibri" panose="020F0502020204030204" pitchFamily="34" charset="0"/>
                <a:hlinkClick r:id="rId2"/>
              </a:rPr>
              <a:t>https://www.nytimes.com/2021/04/16/opinion/ezra-klein-podcast-alison-gopnik.html?referringSource=articleShare</a:t>
            </a: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r>
              <a:rPr lang="en-US" sz="2400" dirty="0">
                <a:latin typeface="Calibri" panose="020F0502020204030204" pitchFamily="34" charset="0"/>
                <a:cs typeface="Calibri" panose="020F0502020204030204" pitchFamily="34" charset="0"/>
              </a:rPr>
              <a:t>Alison Gopnik runs the Cognitive Development and Learning Lab at UC Berkeley and is in both the philosophy and the psychology departments and is part of the A.I. working group.</a:t>
            </a:r>
          </a:p>
        </p:txBody>
      </p:sp>
      <p:sp>
        <p:nvSpPr>
          <p:cNvPr id="14" name="Freeform: Shape 13">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Brain in head">
            <a:extLst>
              <a:ext uri="{FF2B5EF4-FFF2-40B4-BE49-F238E27FC236}">
                <a16:creationId xmlns:a16="http://schemas.microsoft.com/office/drawing/2014/main" id="{62B085B6-0AD9-402E-91CD-0E57ED230F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35330" y="2105470"/>
            <a:ext cx="3217333" cy="3217333"/>
          </a:xfrm>
          <a:prstGeom prst="rect">
            <a:avLst/>
          </a:prstGeom>
        </p:spPr>
      </p:pic>
    </p:spTree>
    <p:extLst>
      <p:ext uri="{BB962C8B-B14F-4D97-AF65-F5344CB8AC3E}">
        <p14:creationId xmlns:p14="http://schemas.microsoft.com/office/powerpoint/2010/main" val="2020414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56B83-F231-4848-B3E4-249CD1A3B230}"/>
              </a:ext>
            </a:extLst>
          </p:cNvPr>
          <p:cNvSpPr>
            <a:spLocks noGrp="1"/>
          </p:cNvSpPr>
          <p:nvPr>
            <p:ph type="title"/>
          </p:nvPr>
        </p:nvSpPr>
        <p:spPr>
          <a:xfrm>
            <a:off x="4965430" y="629268"/>
            <a:ext cx="6586491" cy="1286160"/>
          </a:xfrm>
        </p:spPr>
        <p:txBody>
          <a:bodyPr anchor="b">
            <a:normAutofit/>
          </a:bodyPr>
          <a:lstStyle/>
          <a:p>
            <a:r>
              <a:rPr lang="en-US" sz="3100" dirty="0">
                <a:latin typeface="Calibri" panose="020F0502020204030204" pitchFamily="34" charset="0"/>
                <a:cs typeface="Calibri" panose="020F0502020204030204" pitchFamily="34" charset="0"/>
              </a:rPr>
              <a:t>Food for thought…from Alison Gopnik</a:t>
            </a:r>
            <a:br>
              <a:rPr lang="en-US" sz="3100" dirty="0">
                <a:latin typeface="Calibri" panose="020F0502020204030204" pitchFamily="34" charset="0"/>
                <a:cs typeface="Calibri" panose="020F0502020204030204" pitchFamily="34" charset="0"/>
              </a:rPr>
            </a:br>
            <a:endParaRPr lang="en-US" sz="31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D553B4F-3BAF-524A-BA3E-66319952785D}"/>
              </a:ext>
            </a:extLst>
          </p:cNvPr>
          <p:cNvSpPr>
            <a:spLocks noGrp="1"/>
          </p:cNvSpPr>
          <p:nvPr>
            <p:ph idx="1"/>
          </p:nvPr>
        </p:nvSpPr>
        <p:spPr>
          <a:xfrm>
            <a:off x="4965430" y="2314807"/>
            <a:ext cx="6586491" cy="4270685"/>
          </a:xfrm>
        </p:spPr>
        <p:txBody>
          <a:bodyPr>
            <a:normAutofit lnSpcReduction="10000"/>
          </a:bodyPr>
          <a:lstStyle/>
          <a:p>
            <a:pPr marL="0" indent="0">
              <a:buNone/>
            </a:pPr>
            <a:r>
              <a:rPr lang="en-US" sz="2400" dirty="0">
                <a:latin typeface="Calibri" panose="020F0502020204030204" pitchFamily="34" charset="0"/>
                <a:cs typeface="Calibri" panose="020F0502020204030204" pitchFamily="34" charset="0"/>
              </a:rPr>
              <a:t>I think a really deep idea that comes out of computer science originally — in fact, came out of the original design of the computer — is this idea of the explore or exploit trade-off is what they call it. So if you’re thinking about intelligence, there’s a real genuine tradeoff between your ability to explore as many options as you can versus your ability to quickly, efficiently commit to a particular option and implement it. And it turns out that even if you just do the math, it’s really impossible to get a system that optimizes both of those things at the same time, that is exploring and exploiting simultaneously because they’re really deeply in tension with one another.</a:t>
            </a:r>
          </a:p>
        </p:txBody>
      </p:sp>
      <p:pic>
        <p:nvPicPr>
          <p:cNvPr id="14" name="Picture 13" descr="Magnifying glass on clear background">
            <a:extLst>
              <a:ext uri="{FF2B5EF4-FFF2-40B4-BE49-F238E27FC236}">
                <a16:creationId xmlns:a16="http://schemas.microsoft.com/office/drawing/2014/main" id="{42FC4801-B502-45DB-84D0-3978C8F621C1}"/>
              </a:ext>
            </a:extLst>
          </p:cNvPr>
          <p:cNvPicPr>
            <a:picLocks noChangeAspect="1"/>
          </p:cNvPicPr>
          <p:nvPr/>
        </p:nvPicPr>
        <p:blipFill rotWithShape="1">
          <a:blip r:embed="rId2"/>
          <a:srcRect l="40580" r="14300" b="-1"/>
          <a:stretch/>
        </p:blipFill>
        <p:spPr>
          <a:xfrm>
            <a:off x="20" y="10"/>
            <a:ext cx="4635571" cy="6857990"/>
          </a:xfrm>
          <a:prstGeom prst="rect">
            <a:avLst/>
          </a:prstGeom>
          <a:effectLst/>
        </p:spPr>
      </p:pic>
      <p:cxnSp>
        <p:nvCxnSpPr>
          <p:cNvPr id="18" name="Straight Connector 1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E193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7385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956B83-F231-4848-B3E4-249CD1A3B230}"/>
              </a:ext>
            </a:extLst>
          </p:cNvPr>
          <p:cNvSpPr>
            <a:spLocks noGrp="1"/>
          </p:cNvSpPr>
          <p:nvPr>
            <p:ph type="title"/>
          </p:nvPr>
        </p:nvSpPr>
        <p:spPr>
          <a:xfrm>
            <a:off x="1075767" y="1188637"/>
            <a:ext cx="2988234" cy="4480726"/>
          </a:xfrm>
        </p:spPr>
        <p:txBody>
          <a:bodyPr>
            <a:normAutofit/>
          </a:bodyPr>
          <a:lstStyle/>
          <a:p>
            <a:pPr algn="r"/>
            <a:r>
              <a:rPr lang="en-US" sz="3600" dirty="0">
                <a:latin typeface="Calibri" panose="020F0502020204030204" pitchFamily="34" charset="0"/>
                <a:cs typeface="Calibri" panose="020F0502020204030204" pitchFamily="34" charset="0"/>
              </a:rPr>
              <a:t>Food for thought…from Alison Gopnik</a:t>
            </a:r>
            <a:br>
              <a:rPr lang="en-US" sz="3600" dirty="0">
                <a:latin typeface="Calibri" panose="020F0502020204030204" pitchFamily="34" charset="0"/>
                <a:cs typeface="Calibri" panose="020F0502020204030204" pitchFamily="34" charset="0"/>
              </a:rPr>
            </a:br>
            <a:br>
              <a:rPr lang="en-US" sz="3600" dirty="0"/>
            </a:br>
            <a:endParaRPr lang="en-US" sz="3600" dirty="0"/>
          </a:p>
        </p:txBody>
      </p:sp>
      <p:cxnSp>
        <p:nvCxnSpPr>
          <p:cNvPr id="14" name="Straight Connector 13">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D553B4F-3BAF-524A-BA3E-66319952785D}"/>
              </a:ext>
            </a:extLst>
          </p:cNvPr>
          <p:cNvSpPr>
            <a:spLocks noGrp="1"/>
          </p:cNvSpPr>
          <p:nvPr>
            <p:ph idx="1"/>
          </p:nvPr>
        </p:nvSpPr>
        <p:spPr>
          <a:xfrm>
            <a:off x="5111671" y="959369"/>
            <a:ext cx="5756181" cy="5036697"/>
          </a:xfrm>
        </p:spPr>
        <p:txBody>
          <a:bodyPr anchor="ctr">
            <a:normAutofit/>
          </a:bodyPr>
          <a:lstStyle/>
          <a:p>
            <a:pPr marL="0" indent="0">
              <a:buNone/>
            </a:pPr>
            <a:r>
              <a:rPr lang="en-US" sz="2400" dirty="0">
                <a:latin typeface="Calibri" panose="020F0502020204030204" pitchFamily="34" charset="0"/>
                <a:cs typeface="Calibri" panose="020F0502020204030204" pitchFamily="34" charset="0"/>
              </a:rPr>
              <a:t>So you’ve got one creature that’s really designed to explore, to learn, to change. That’s the child form. And then you’ve got this other creature that’s really designed to exploit, as computer scientists say, to go out, find resources, </a:t>
            </a:r>
            <a:r>
              <a:rPr lang="en-US" sz="2400" dirty="0">
                <a:solidFill>
                  <a:srgbClr val="FF0000"/>
                </a:solidFill>
                <a:latin typeface="Calibri" panose="020F0502020204030204" pitchFamily="34" charset="0"/>
                <a:cs typeface="Calibri" panose="020F0502020204030204" pitchFamily="34" charset="0"/>
              </a:rPr>
              <a:t>make plans, make things happen</a:t>
            </a:r>
            <a:r>
              <a:rPr lang="en-US" sz="2400" dirty="0">
                <a:latin typeface="Calibri" panose="020F0502020204030204" pitchFamily="34" charset="0"/>
                <a:cs typeface="Calibri" panose="020F0502020204030204" pitchFamily="34" charset="0"/>
              </a:rPr>
              <a:t>…And the idea is that </a:t>
            </a:r>
            <a:r>
              <a:rPr lang="en-US" sz="2400" dirty="0">
                <a:solidFill>
                  <a:srgbClr val="FF0000"/>
                </a:solidFill>
                <a:latin typeface="Calibri" panose="020F0502020204030204" pitchFamily="34" charset="0"/>
                <a:cs typeface="Calibri" panose="020F0502020204030204" pitchFamily="34" charset="0"/>
              </a:rPr>
              <a:t>those two different developmental and evolutionary agendas come with really different kinds of cognition</a:t>
            </a:r>
            <a:r>
              <a:rPr lang="en-US" sz="2400" dirty="0">
                <a:latin typeface="Calibri" panose="020F0502020204030204" pitchFamily="34" charset="0"/>
                <a:cs typeface="Calibri" panose="020F0502020204030204" pitchFamily="34" charset="0"/>
              </a:rPr>
              <a:t>, really different kinds of computation, really different kinds of brains, and I think with very different kinds of experiences of the world. </a:t>
            </a:r>
          </a:p>
        </p:txBody>
      </p:sp>
    </p:spTree>
    <p:extLst>
      <p:ext uri="{BB962C8B-B14F-4D97-AF65-F5344CB8AC3E}">
        <p14:creationId xmlns:p14="http://schemas.microsoft.com/office/powerpoint/2010/main" val="2171385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956B83-F231-4848-B3E4-249CD1A3B230}"/>
              </a:ext>
            </a:extLst>
          </p:cNvPr>
          <p:cNvSpPr>
            <a:spLocks noGrp="1"/>
          </p:cNvSpPr>
          <p:nvPr>
            <p:ph type="title"/>
          </p:nvPr>
        </p:nvSpPr>
        <p:spPr>
          <a:xfrm>
            <a:off x="1006900" y="1188637"/>
            <a:ext cx="3141430" cy="4480726"/>
          </a:xfrm>
        </p:spPr>
        <p:txBody>
          <a:bodyPr>
            <a:normAutofit/>
          </a:bodyPr>
          <a:lstStyle/>
          <a:p>
            <a:pPr algn="r"/>
            <a:r>
              <a:rPr lang="en-US" sz="2800" dirty="0">
                <a:latin typeface="Calibri" panose="020F0502020204030204" pitchFamily="34" charset="0"/>
                <a:cs typeface="Calibri" panose="020F0502020204030204" pitchFamily="34" charset="0"/>
              </a:rPr>
              <a:t>Food for thought…from Alison Gopnik</a:t>
            </a:r>
            <a:br>
              <a:rPr lang="en-US" sz="3600" dirty="0">
                <a:latin typeface="Calibri" panose="020F0502020204030204" pitchFamily="34" charset="0"/>
                <a:cs typeface="Calibri" panose="020F0502020204030204" pitchFamily="34" charset="0"/>
              </a:rPr>
            </a:br>
            <a:br>
              <a:rPr lang="en-US" sz="3600" dirty="0"/>
            </a:br>
            <a:endParaRPr lang="en-US" sz="3600" dirty="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D553B4F-3BAF-524A-BA3E-66319952785D}"/>
              </a:ext>
            </a:extLst>
          </p:cNvPr>
          <p:cNvSpPr>
            <a:spLocks noGrp="1"/>
          </p:cNvSpPr>
          <p:nvPr>
            <p:ph idx="1"/>
          </p:nvPr>
        </p:nvSpPr>
        <p:spPr>
          <a:xfrm>
            <a:off x="4812037" y="1038545"/>
            <a:ext cx="5840697" cy="4630818"/>
          </a:xfrm>
        </p:spPr>
        <p:txBody>
          <a:bodyPr anchor="ctr">
            <a:normAutofit fontScale="92500"/>
          </a:bodyPr>
          <a:lstStyle/>
          <a:p>
            <a:pPr marL="0" indent="0">
              <a:buNone/>
            </a:pPr>
            <a:r>
              <a:rPr lang="en-US" sz="2400" dirty="0"/>
              <a:t>So what you’ll see when you look at a chart of synaptic development, for instance, is, you’ve got this early period when many, many, many new connections are being made. And then you’ve got this later period where the connections that are used a lot that are working well, they get maintained, they get strengthened, they get to be more efficient. And then the ones that aren’t are pruned, as neuroscientists say. They kind of disappear. The consequence of that is that you have this young brain that has a lot of what neuroscientists call plasticity. It can change really easily, essentially. But it’s not very good at putting on its jacket and getting into preschool in the morning. </a:t>
            </a:r>
          </a:p>
        </p:txBody>
      </p:sp>
    </p:spTree>
    <p:extLst>
      <p:ext uri="{BB962C8B-B14F-4D97-AF65-F5344CB8AC3E}">
        <p14:creationId xmlns:p14="http://schemas.microsoft.com/office/powerpoint/2010/main" val="1132105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RI2.mp4">
            <a:hlinkClick r:id="" action="ppaction://media"/>
            <a:extLst>
              <a:ext uri="{FF2B5EF4-FFF2-40B4-BE49-F238E27FC236}">
                <a16:creationId xmlns:a16="http://schemas.microsoft.com/office/drawing/2014/main" id="{B66AE9ED-A817-5E43-A2CE-B570AB096F5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64228" y="-2786742"/>
            <a:ext cx="15152914" cy="9470571"/>
          </a:xfrm>
          <a:prstGeom prst="rect">
            <a:avLst/>
          </a:prstGeom>
        </p:spPr>
      </p:pic>
    </p:spTree>
    <p:extLst>
      <p:ext uri="{BB962C8B-B14F-4D97-AF65-F5344CB8AC3E}">
        <p14:creationId xmlns:p14="http://schemas.microsoft.com/office/powerpoint/2010/main" val="192589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8B7D82-0B24-A54A-B02D-8DDB6A3E67D9}"/>
              </a:ext>
            </a:extLst>
          </p:cNvPr>
          <p:cNvSpPr>
            <a:spLocks noGrp="1"/>
          </p:cNvSpPr>
          <p:nvPr>
            <p:ph type="title"/>
          </p:nvPr>
        </p:nvSpPr>
        <p:spPr>
          <a:xfrm>
            <a:off x="2025548" y="589853"/>
            <a:ext cx="8911687" cy="1280890"/>
          </a:xfrm>
        </p:spPr>
        <p:txBody>
          <a:bodyPr>
            <a:normAutofit fontScale="90000"/>
          </a:bodyPr>
          <a:lstStyle/>
          <a:p>
            <a:pPr algn="ctr"/>
            <a:r>
              <a:rPr lang="en-US" dirty="0">
                <a:solidFill>
                  <a:schemeClr val="bg2">
                    <a:lumMod val="25000"/>
                  </a:schemeClr>
                </a:solidFill>
                <a:latin typeface="Century Gothic" panose="020B0502020202020204" pitchFamily="34" charset="0"/>
                <a:cs typeface="Calibri" panose="020F0502020204030204" pitchFamily="34" charset="0"/>
              </a:rPr>
              <a:t>Executive Skills that Underlie </a:t>
            </a:r>
            <a:br>
              <a:rPr lang="en-US" dirty="0">
                <a:solidFill>
                  <a:schemeClr val="bg2">
                    <a:lumMod val="25000"/>
                  </a:schemeClr>
                </a:solidFill>
                <a:latin typeface="Century Gothic" panose="020B0502020202020204" pitchFamily="34" charset="0"/>
                <a:cs typeface="Calibri" panose="020F0502020204030204" pitchFamily="34" charset="0"/>
              </a:rPr>
            </a:br>
            <a:r>
              <a:rPr lang="en-US" dirty="0">
                <a:solidFill>
                  <a:schemeClr val="bg2">
                    <a:lumMod val="25000"/>
                  </a:schemeClr>
                </a:solidFill>
                <a:latin typeface="Century Gothic" panose="020B0502020202020204" pitchFamily="34" charset="0"/>
                <a:cs typeface="Calibri" panose="020F0502020204030204" pitchFamily="34" charset="0"/>
              </a:rPr>
              <a:t>School Success</a:t>
            </a:r>
          </a:p>
        </p:txBody>
      </p:sp>
      <p:sp>
        <p:nvSpPr>
          <p:cNvPr id="8" name="Text Placeholder 7">
            <a:extLst>
              <a:ext uri="{FF2B5EF4-FFF2-40B4-BE49-F238E27FC236}">
                <a16:creationId xmlns:a16="http://schemas.microsoft.com/office/drawing/2014/main" id="{D6493DE4-B83A-DC4F-96C0-027AA390DAFD}"/>
              </a:ext>
            </a:extLst>
          </p:cNvPr>
          <p:cNvSpPr>
            <a:spLocks noGrp="1"/>
          </p:cNvSpPr>
          <p:nvPr>
            <p:ph type="body" idx="1"/>
          </p:nvPr>
        </p:nvSpPr>
        <p:spPr>
          <a:xfrm>
            <a:off x="2004928" y="2018841"/>
            <a:ext cx="3992732" cy="576262"/>
          </a:xfrm>
        </p:spPr>
        <p:txBody>
          <a:bodyPr/>
          <a:lstStyle/>
          <a:p>
            <a:pPr algn="ctr"/>
            <a:r>
              <a:rPr lang="en-US" u="sng" dirty="0"/>
              <a:t>Foundational Skills</a:t>
            </a:r>
          </a:p>
        </p:txBody>
      </p:sp>
      <p:sp>
        <p:nvSpPr>
          <p:cNvPr id="9" name="Content Placeholder 8">
            <a:extLst>
              <a:ext uri="{FF2B5EF4-FFF2-40B4-BE49-F238E27FC236}">
                <a16:creationId xmlns:a16="http://schemas.microsoft.com/office/drawing/2014/main" id="{05D2D7DB-5608-FB42-B627-907D238A1FF8}"/>
              </a:ext>
            </a:extLst>
          </p:cNvPr>
          <p:cNvSpPr>
            <a:spLocks noGrp="1"/>
          </p:cNvSpPr>
          <p:nvPr>
            <p:ph sz="half" idx="2"/>
          </p:nvPr>
        </p:nvSpPr>
        <p:spPr>
          <a:xfrm>
            <a:off x="2372709" y="2743201"/>
            <a:ext cx="3257170" cy="2515545"/>
          </a:xfrm>
        </p:spPr>
        <p:txBody>
          <a:bodyPr>
            <a:normAutofit/>
          </a:bodyPr>
          <a:lstStyle/>
          <a:p>
            <a:r>
              <a:rPr lang="en-US" sz="2100" dirty="0"/>
              <a:t>Response Inhibition</a:t>
            </a:r>
          </a:p>
          <a:p>
            <a:r>
              <a:rPr lang="en-US" sz="2100" dirty="0"/>
              <a:t>Working Memory</a:t>
            </a:r>
          </a:p>
          <a:p>
            <a:r>
              <a:rPr lang="en-US" sz="2100" dirty="0"/>
              <a:t>Emotional Control</a:t>
            </a:r>
          </a:p>
          <a:p>
            <a:r>
              <a:rPr lang="en-US" sz="2100" dirty="0"/>
              <a:t>Flexibility</a:t>
            </a:r>
          </a:p>
          <a:p>
            <a:r>
              <a:rPr lang="en-US" sz="2100" dirty="0"/>
              <a:t>Sustained Attention</a:t>
            </a:r>
          </a:p>
          <a:p>
            <a:r>
              <a:rPr lang="en-US" sz="2100" dirty="0"/>
              <a:t>Task Initiation</a:t>
            </a:r>
          </a:p>
        </p:txBody>
      </p:sp>
      <p:sp>
        <p:nvSpPr>
          <p:cNvPr id="10" name="Text Placeholder 9">
            <a:extLst>
              <a:ext uri="{FF2B5EF4-FFF2-40B4-BE49-F238E27FC236}">
                <a16:creationId xmlns:a16="http://schemas.microsoft.com/office/drawing/2014/main" id="{769C552A-7F61-5140-8008-38CA115B0E72}"/>
              </a:ext>
            </a:extLst>
          </p:cNvPr>
          <p:cNvSpPr>
            <a:spLocks noGrp="1"/>
          </p:cNvSpPr>
          <p:nvPr>
            <p:ph type="body" sz="quarter" idx="3"/>
          </p:nvPr>
        </p:nvSpPr>
        <p:spPr>
          <a:xfrm>
            <a:off x="6194342" y="2018840"/>
            <a:ext cx="3999001" cy="576262"/>
          </a:xfrm>
        </p:spPr>
        <p:txBody>
          <a:bodyPr/>
          <a:lstStyle/>
          <a:p>
            <a:pPr algn="ctr"/>
            <a:r>
              <a:rPr lang="en-US" u="sng" dirty="0"/>
              <a:t>Advanced Skills</a:t>
            </a:r>
          </a:p>
        </p:txBody>
      </p:sp>
      <p:sp>
        <p:nvSpPr>
          <p:cNvPr id="11" name="Content Placeholder 10">
            <a:extLst>
              <a:ext uri="{FF2B5EF4-FFF2-40B4-BE49-F238E27FC236}">
                <a16:creationId xmlns:a16="http://schemas.microsoft.com/office/drawing/2014/main" id="{D9F28B44-86BF-3F4F-9996-FE04294BC7E1}"/>
              </a:ext>
            </a:extLst>
          </p:cNvPr>
          <p:cNvSpPr>
            <a:spLocks noGrp="1"/>
          </p:cNvSpPr>
          <p:nvPr>
            <p:ph sz="quarter" idx="4"/>
          </p:nvPr>
        </p:nvSpPr>
        <p:spPr>
          <a:xfrm>
            <a:off x="6705600" y="2743200"/>
            <a:ext cx="3254006" cy="2515545"/>
          </a:xfrm>
        </p:spPr>
        <p:txBody>
          <a:bodyPr>
            <a:normAutofit/>
          </a:bodyPr>
          <a:lstStyle/>
          <a:p>
            <a:r>
              <a:rPr lang="en-US" sz="2100" dirty="0"/>
              <a:t>Planning/Prioritizing</a:t>
            </a:r>
          </a:p>
          <a:p>
            <a:r>
              <a:rPr lang="en-US" sz="2100" dirty="0"/>
              <a:t>Organization</a:t>
            </a:r>
          </a:p>
          <a:p>
            <a:r>
              <a:rPr lang="en-US" sz="2100" dirty="0"/>
              <a:t>Time Management</a:t>
            </a:r>
          </a:p>
          <a:p>
            <a:r>
              <a:rPr lang="en-US" sz="2100" dirty="0"/>
              <a:t>Goal-Directed Persistence</a:t>
            </a:r>
          </a:p>
          <a:p>
            <a:r>
              <a:rPr lang="en-US" sz="2100" dirty="0"/>
              <a:t>Metacognition</a:t>
            </a:r>
          </a:p>
        </p:txBody>
      </p:sp>
    </p:spTree>
    <p:extLst>
      <p:ext uri="{BB962C8B-B14F-4D97-AF65-F5344CB8AC3E}">
        <p14:creationId xmlns:p14="http://schemas.microsoft.com/office/powerpoint/2010/main" val="1899719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B8F44ECC-6ABA-B747-8797-3919ADE4B17A}"/>
              </a:ext>
            </a:extLst>
          </p:cNvPr>
          <p:cNvSpPr>
            <a:spLocks noGrp="1"/>
          </p:cNvSpPr>
          <p:nvPr>
            <p:ph type="subTitle" idx="1"/>
          </p:nvPr>
        </p:nvSpPr>
        <p:spPr>
          <a:xfrm>
            <a:off x="4439633" y="4518923"/>
            <a:ext cx="3312734" cy="1141851"/>
          </a:xfrm>
          <a:noFill/>
        </p:spPr>
        <p:txBody>
          <a:bodyPr>
            <a:normAutofit/>
          </a:bodyPr>
          <a:lstStyle/>
          <a:p>
            <a:r>
              <a:rPr lang="en-US" dirty="0">
                <a:solidFill>
                  <a:srgbClr val="080808"/>
                </a:solidFill>
              </a:rPr>
              <a:t>The ability to stop and think before you say or do something</a:t>
            </a:r>
          </a:p>
        </p:txBody>
      </p:sp>
      <p:sp>
        <p:nvSpPr>
          <p:cNvPr id="2" name="Title 1">
            <a:extLst>
              <a:ext uri="{FF2B5EF4-FFF2-40B4-BE49-F238E27FC236}">
                <a16:creationId xmlns:a16="http://schemas.microsoft.com/office/drawing/2014/main" id="{39963D04-0EAD-FA40-8C4C-235AA756F466}"/>
              </a:ext>
            </a:extLst>
          </p:cNvPr>
          <p:cNvSpPr>
            <a:spLocks noGrp="1"/>
          </p:cNvSpPr>
          <p:nvPr>
            <p:ph type="ctrTitle"/>
          </p:nvPr>
        </p:nvSpPr>
        <p:spPr>
          <a:xfrm>
            <a:off x="3204642" y="2353641"/>
            <a:ext cx="5782716" cy="2150719"/>
          </a:xfrm>
          <a:noFill/>
        </p:spPr>
        <p:txBody>
          <a:bodyPr anchor="ctr">
            <a:normAutofit/>
          </a:bodyPr>
          <a:lstStyle/>
          <a:p>
            <a:r>
              <a:rPr lang="en-US" sz="3600" dirty="0">
                <a:solidFill>
                  <a:srgbClr val="080808"/>
                </a:solidFill>
              </a:rPr>
              <a:t>Response Inhibition</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29430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742AC8B-F7F8-45CC-BFF5-27E8A564B8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ight Triangle 13">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0C68A69-A865-D145-9384-255F2155C716}"/>
              </a:ext>
            </a:extLst>
          </p:cNvPr>
          <p:cNvSpPr>
            <a:spLocks noGrp="1"/>
          </p:cNvSpPr>
          <p:nvPr>
            <p:ph type="title"/>
          </p:nvPr>
        </p:nvSpPr>
        <p:spPr>
          <a:xfrm>
            <a:off x="965200" y="1383527"/>
            <a:ext cx="6117158" cy="4175166"/>
          </a:xfrm>
        </p:spPr>
        <p:txBody>
          <a:bodyPr vert="horz" lIns="91440" tIns="45720" rIns="91440" bIns="45720" rtlCol="0" anchor="ctr">
            <a:normAutofit/>
          </a:bodyPr>
          <a:lstStyle/>
          <a:p>
            <a:pPr algn="r"/>
            <a:r>
              <a:rPr lang="en-US" sz="3600" kern="1200" dirty="0">
                <a:solidFill>
                  <a:schemeClr val="tx1"/>
                </a:solidFill>
                <a:latin typeface="+mj-lt"/>
                <a:ea typeface="+mj-ea"/>
                <a:cs typeface="+mj-cs"/>
              </a:rPr>
              <a:t>What specific behaviors are associated with response inhibition in young children?</a:t>
            </a:r>
          </a:p>
        </p:txBody>
      </p:sp>
      <p:sp>
        <p:nvSpPr>
          <p:cNvPr id="5" name="Text Placeholder 4">
            <a:extLst>
              <a:ext uri="{FF2B5EF4-FFF2-40B4-BE49-F238E27FC236}">
                <a16:creationId xmlns:a16="http://schemas.microsoft.com/office/drawing/2014/main" id="{4CAF215B-02EE-8A46-9998-87E7A0844DE7}"/>
              </a:ext>
            </a:extLst>
          </p:cNvPr>
          <p:cNvSpPr>
            <a:spLocks noGrp="1"/>
          </p:cNvSpPr>
          <p:nvPr>
            <p:ph type="body" idx="1"/>
          </p:nvPr>
        </p:nvSpPr>
        <p:spPr>
          <a:xfrm>
            <a:off x="8013517" y="2671638"/>
            <a:ext cx="3086502" cy="1598946"/>
          </a:xfrm>
        </p:spPr>
        <p:txBody>
          <a:bodyPr vert="horz" lIns="91440" tIns="45720" rIns="91440" bIns="45720" rtlCol="0" anchor="ctr">
            <a:normAutofit/>
          </a:bodyPr>
          <a:lstStyle/>
          <a:p>
            <a:r>
              <a:rPr lang="en-US" sz="2800" dirty="0">
                <a:solidFill>
                  <a:schemeClr val="tx1"/>
                </a:solidFill>
              </a:rPr>
              <a:t>Several examples:</a:t>
            </a:r>
            <a:endParaRPr lang="en-US" sz="2800" kern="1200" dirty="0">
              <a:solidFill>
                <a:schemeClr val="tx1"/>
              </a:solidFill>
              <a:latin typeface="+mn-lt"/>
              <a:ea typeface="+mn-ea"/>
              <a:cs typeface="+mn-cs"/>
            </a:endParaRPr>
          </a:p>
        </p:txBody>
      </p:sp>
    </p:spTree>
    <p:extLst>
      <p:ext uri="{BB962C8B-B14F-4D97-AF65-F5344CB8AC3E}">
        <p14:creationId xmlns:p14="http://schemas.microsoft.com/office/powerpoint/2010/main" val="433416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66B738-2028-434D-9B61-09D7CA2EEB53}"/>
              </a:ext>
            </a:extLst>
          </p:cNvPr>
          <p:cNvPicPr>
            <a:picLocks noChangeAspect="1"/>
          </p:cNvPicPr>
          <p:nvPr/>
        </p:nvPicPr>
        <p:blipFill>
          <a:blip r:embed="rId2"/>
          <a:stretch>
            <a:fillRect/>
          </a:stretch>
        </p:blipFill>
        <p:spPr>
          <a:xfrm>
            <a:off x="1984513" y="643467"/>
            <a:ext cx="8222974" cy="5571065"/>
          </a:xfrm>
          <a:prstGeom prst="rect">
            <a:avLst/>
          </a:prstGeom>
          <a:ln>
            <a:noFill/>
          </a:ln>
        </p:spPr>
      </p:pic>
      <p:sp>
        <p:nvSpPr>
          <p:cNvPr id="2" name="Title 1">
            <a:extLst>
              <a:ext uri="{FF2B5EF4-FFF2-40B4-BE49-F238E27FC236}">
                <a16:creationId xmlns:a16="http://schemas.microsoft.com/office/drawing/2014/main" id="{23D025C2-5307-E64A-88EB-4A833F3E07D3}"/>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E5162509-D744-C549-94CD-D1FC6B2BE849}"/>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580164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12">
            <a:extLst>
              <a:ext uri="{FF2B5EF4-FFF2-40B4-BE49-F238E27FC236}">
                <a16:creationId xmlns:a16="http://schemas.microsoft.com/office/drawing/2014/main" id="{864DE13E-58EB-4475-B79C-0D4FC6512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endParaRPr lang="en-US"/>
          </a:p>
        </p:txBody>
      </p:sp>
      <p:pic>
        <p:nvPicPr>
          <p:cNvPr id="2" name="Picture 1">
            <a:extLst>
              <a:ext uri="{FF2B5EF4-FFF2-40B4-BE49-F238E27FC236}">
                <a16:creationId xmlns:a16="http://schemas.microsoft.com/office/drawing/2014/main" id="{6ABB3A03-3492-E849-8011-856EFA33CCD4}"/>
              </a:ext>
            </a:extLst>
          </p:cNvPr>
          <p:cNvPicPr>
            <a:picLocks noChangeAspect="1"/>
          </p:cNvPicPr>
          <p:nvPr/>
        </p:nvPicPr>
        <p:blipFill>
          <a:blip r:embed="rId2"/>
          <a:stretch>
            <a:fillRect/>
          </a:stretch>
        </p:blipFill>
        <p:spPr>
          <a:xfrm>
            <a:off x="958506" y="732290"/>
            <a:ext cx="5137494" cy="3108183"/>
          </a:xfrm>
          <a:prstGeom prst="rect">
            <a:avLst/>
          </a:prstGeom>
        </p:spPr>
      </p:pic>
      <p:cxnSp>
        <p:nvCxnSpPr>
          <p:cNvPr id="15" name="Straight Connector 14">
            <a:extLst>
              <a:ext uri="{FF2B5EF4-FFF2-40B4-BE49-F238E27FC236}">
                <a16:creationId xmlns:a16="http://schemas.microsoft.com/office/drawing/2014/main" id="{02E9B2EE-76CA-47F3-9977-3F2FCB7FD2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739239"/>
            <a:ext cx="0" cy="32004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DDC3137-24F1-CF4D-9C23-765997034F75}"/>
              </a:ext>
            </a:extLst>
          </p:cNvPr>
          <p:cNvPicPr>
            <a:picLocks noChangeAspect="1"/>
          </p:cNvPicPr>
          <p:nvPr/>
        </p:nvPicPr>
        <p:blipFill>
          <a:blip r:embed="rId3"/>
          <a:stretch>
            <a:fillRect/>
          </a:stretch>
        </p:blipFill>
        <p:spPr>
          <a:xfrm>
            <a:off x="4648434" y="3614057"/>
            <a:ext cx="6679598" cy="2421354"/>
          </a:xfrm>
          <a:prstGeom prst="rect">
            <a:avLst/>
          </a:prstGeom>
        </p:spPr>
      </p:pic>
    </p:spTree>
    <p:extLst>
      <p:ext uri="{BB962C8B-B14F-4D97-AF65-F5344CB8AC3E}">
        <p14:creationId xmlns:p14="http://schemas.microsoft.com/office/powerpoint/2010/main" val="296595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6D46A14-B484-EF4E-8028-8D2E3ECF7CB7}"/>
              </a:ext>
            </a:extLst>
          </p:cNvPr>
          <p:cNvPicPr>
            <a:picLocks noChangeAspect="1"/>
          </p:cNvPicPr>
          <p:nvPr/>
        </p:nvPicPr>
        <p:blipFill>
          <a:blip r:embed="rId2"/>
          <a:stretch>
            <a:fillRect/>
          </a:stretch>
        </p:blipFill>
        <p:spPr>
          <a:xfrm>
            <a:off x="1384300" y="984250"/>
            <a:ext cx="9423400" cy="4889500"/>
          </a:xfrm>
          <a:prstGeom prst="rect">
            <a:avLst/>
          </a:prstGeom>
        </p:spPr>
      </p:pic>
    </p:spTree>
    <p:extLst>
      <p:ext uri="{BB962C8B-B14F-4D97-AF65-F5344CB8AC3E}">
        <p14:creationId xmlns:p14="http://schemas.microsoft.com/office/powerpoint/2010/main" val="1921067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4742AC8B-F7F8-45CC-BFF5-27E8A564B8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AA81DC-286F-2741-B3B7-E9169E1BC6D5}"/>
              </a:ext>
            </a:extLst>
          </p:cNvPr>
          <p:cNvSpPr>
            <a:spLocks noGrp="1"/>
          </p:cNvSpPr>
          <p:nvPr>
            <p:ph type="title"/>
          </p:nvPr>
        </p:nvSpPr>
        <p:spPr>
          <a:xfrm>
            <a:off x="965200" y="1383527"/>
            <a:ext cx="6117158" cy="4175166"/>
          </a:xfrm>
        </p:spPr>
        <p:txBody>
          <a:bodyPr vert="horz" lIns="91440" tIns="45720" rIns="91440" bIns="45720" rtlCol="0" anchor="ctr">
            <a:normAutofit/>
          </a:bodyPr>
          <a:lstStyle/>
          <a:p>
            <a:pPr algn="r"/>
            <a:r>
              <a:rPr lang="en-US" dirty="0"/>
              <a:t>Ten c</a:t>
            </a:r>
            <a:r>
              <a:rPr lang="en-US" kern="1200" dirty="0">
                <a:solidFill>
                  <a:schemeClr val="tx1"/>
                </a:solidFill>
                <a:latin typeface="+mj-lt"/>
                <a:ea typeface="+mj-ea"/>
                <a:cs typeface="+mj-cs"/>
              </a:rPr>
              <a:t>lassroom strategies to support response inhibition</a:t>
            </a:r>
          </a:p>
        </p:txBody>
      </p:sp>
      <p:sp>
        <p:nvSpPr>
          <p:cNvPr id="3" name="Text Placeholder 2">
            <a:extLst>
              <a:ext uri="{FF2B5EF4-FFF2-40B4-BE49-F238E27FC236}">
                <a16:creationId xmlns:a16="http://schemas.microsoft.com/office/drawing/2014/main" id="{B386C69B-FA93-A94B-B5D6-5EDEBA3785C5}"/>
              </a:ext>
            </a:extLst>
          </p:cNvPr>
          <p:cNvSpPr>
            <a:spLocks noGrp="1"/>
          </p:cNvSpPr>
          <p:nvPr>
            <p:ph type="body" idx="1"/>
          </p:nvPr>
        </p:nvSpPr>
        <p:spPr>
          <a:xfrm>
            <a:off x="8013517" y="2671638"/>
            <a:ext cx="3086502" cy="1598946"/>
          </a:xfrm>
        </p:spPr>
        <p:txBody>
          <a:bodyPr vert="horz" lIns="91440" tIns="45720" rIns="91440" bIns="45720" rtlCol="0" anchor="ctr">
            <a:normAutofit/>
          </a:bodyPr>
          <a:lstStyle/>
          <a:p>
            <a:endParaRPr lang="en-US" sz="2400" kern="1200">
              <a:solidFill>
                <a:schemeClr val="tx1"/>
              </a:solidFill>
              <a:latin typeface="+mn-lt"/>
              <a:ea typeface="+mn-ea"/>
              <a:cs typeface="+mn-cs"/>
            </a:endParaRPr>
          </a:p>
        </p:txBody>
      </p:sp>
    </p:spTree>
    <p:extLst>
      <p:ext uri="{BB962C8B-B14F-4D97-AF65-F5344CB8AC3E}">
        <p14:creationId xmlns:p14="http://schemas.microsoft.com/office/powerpoint/2010/main" val="426209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Super Heroes</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96715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29A9ABB9-3FE5-49D5-B8B3-4489C4CE4F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4300" y="2395983"/>
            <a:ext cx="0" cy="2228850"/>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pic>
        <p:nvPicPr>
          <p:cNvPr id="7" name="Shape 67" descr="Icon&#10;&#10;Description automatically generated">
            <a:extLst>
              <a:ext uri="{FF2B5EF4-FFF2-40B4-BE49-F238E27FC236}">
                <a16:creationId xmlns:a16="http://schemas.microsoft.com/office/drawing/2014/main" id="{6BB8E406-C3A1-614A-B83F-245C2C634D89}"/>
              </a:ext>
            </a:extLst>
          </p:cNvPr>
          <p:cNvPicPr/>
          <p:nvPr/>
        </p:nvPicPr>
        <p:blipFill>
          <a:blip r:embed="rId2">
            <a:alphaModFix/>
          </a:blip>
          <a:stretch>
            <a:fillRect/>
          </a:stretch>
        </p:blipFill>
        <p:spPr>
          <a:xfrm>
            <a:off x="641350" y="1357313"/>
            <a:ext cx="3994150" cy="4303713"/>
          </a:xfrm>
          <a:prstGeom prst="rect">
            <a:avLst/>
          </a:prstGeom>
        </p:spPr>
      </p:pic>
      <p:pic>
        <p:nvPicPr>
          <p:cNvPr id="6" name="Content Placeholder 5" descr="C:\Users\LocalUser\Downloads\photo 2 (1).JPG">
            <a:extLst>
              <a:ext uri="{FF2B5EF4-FFF2-40B4-BE49-F238E27FC236}">
                <a16:creationId xmlns:a16="http://schemas.microsoft.com/office/drawing/2014/main" id="{ABD7E797-F4E7-0241-ABD0-DF6756BDFA43}"/>
              </a:ext>
            </a:extLst>
          </p:cNvPr>
          <p:cNvPicPr>
            <a:picLocks noGrp="1"/>
          </p:cNvPicPr>
          <p:nvPr>
            <p:ph idx="1"/>
          </p:nvPr>
        </p:nvPicPr>
        <p:blipFill>
          <a:blip r:embed="rId3" cstate="print"/>
          <a:srcRect/>
          <a:stretch>
            <a:fillRect/>
          </a:stretch>
        </p:blipFill>
        <p:spPr bwMode="auto">
          <a:xfrm>
            <a:off x="4687888" y="1357313"/>
            <a:ext cx="3209925" cy="4303713"/>
          </a:xfrm>
          <a:prstGeom prst="rect">
            <a:avLst/>
          </a:prstGeom>
        </p:spPr>
      </p:pic>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a:xfrm>
            <a:off x="8540496" y="1282700"/>
            <a:ext cx="2799907" cy="4455416"/>
          </a:xfrm>
        </p:spPr>
        <p:txBody>
          <a:bodyPr anchor="ctr">
            <a:normAutofit/>
          </a:bodyPr>
          <a:lstStyle/>
          <a:p>
            <a:r>
              <a:rPr lang="en-US" sz="4000" dirty="0"/>
              <a:t>Super Heroes</a:t>
            </a:r>
          </a:p>
        </p:txBody>
      </p:sp>
    </p:spTree>
    <p:extLst>
      <p:ext uri="{BB962C8B-B14F-4D97-AF65-F5344CB8AC3E}">
        <p14:creationId xmlns:p14="http://schemas.microsoft.com/office/powerpoint/2010/main" val="2457105854"/>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A55215-77D9-5F46-ABDF-27830A21FC11}"/>
              </a:ext>
            </a:extLst>
          </p:cNvPr>
          <p:cNvSpPr>
            <a:spLocks noGrp="1"/>
          </p:cNvSpPr>
          <p:nvPr>
            <p:ph type="title"/>
          </p:nvPr>
        </p:nvSpPr>
        <p:spPr>
          <a:xfrm>
            <a:off x="836612" y="4005944"/>
            <a:ext cx="4127274" cy="2261622"/>
          </a:xfrm>
        </p:spPr>
        <p:txBody>
          <a:bodyPr>
            <a:noAutofit/>
          </a:bodyPr>
          <a:lstStyle/>
          <a:p>
            <a:r>
              <a:rPr lang="en-US" sz="2000" dirty="0"/>
              <a:t>Created by Mara </a:t>
            </a:r>
            <a:r>
              <a:rPr lang="en-US" sz="2000" dirty="0" err="1"/>
              <a:t>Berkin</a:t>
            </a:r>
            <a:r>
              <a:rPr lang="en-US" sz="2000" dirty="0"/>
              <a:t> and Nicola Dakin, the </a:t>
            </a:r>
            <a:r>
              <a:rPr lang="en-US" sz="2000" dirty="0" err="1"/>
              <a:t>Montcrest</a:t>
            </a:r>
            <a:r>
              <a:rPr lang="en-US" sz="2000" dirty="0"/>
              <a:t> School, Toronto, Canada</a:t>
            </a:r>
            <a:br>
              <a:rPr lang="en-US" sz="2000" dirty="0"/>
            </a:br>
            <a:r>
              <a:rPr lang="en-US" sz="2000" dirty="0"/>
              <a:t>(available from </a:t>
            </a:r>
            <a:r>
              <a:rPr lang="en-US" sz="2000" dirty="0">
                <a:hlinkClick r:id="rId2"/>
              </a:rPr>
              <a:t>http://efs2therescue</a:t>
            </a:r>
            <a:r>
              <a:rPr lang="en-US" sz="2000">
                <a:hlinkClick r:id="rId2"/>
              </a:rPr>
              <a:t>.com</a:t>
            </a:r>
            <a:r>
              <a:rPr lang="en-US" sz="2000"/>
              <a:t>)</a:t>
            </a:r>
            <a:br>
              <a:rPr lang="en-US" sz="2000" dirty="0"/>
            </a:br>
            <a:r>
              <a:rPr lang="en-US" sz="2000" dirty="0"/>
              <a:t>NOTE: These are copyrighted materials. Pleasure purchase them for use.</a:t>
            </a:r>
          </a:p>
        </p:txBody>
      </p:sp>
      <p:sp>
        <p:nvSpPr>
          <p:cNvPr id="6" name="Text Placeholder 5">
            <a:extLst>
              <a:ext uri="{FF2B5EF4-FFF2-40B4-BE49-F238E27FC236}">
                <a16:creationId xmlns:a16="http://schemas.microsoft.com/office/drawing/2014/main" id="{4ABB247E-2410-4C49-BC2F-15C4EB22194A}"/>
              </a:ext>
            </a:extLst>
          </p:cNvPr>
          <p:cNvSpPr>
            <a:spLocks noGrp="1"/>
          </p:cNvSpPr>
          <p:nvPr>
            <p:ph type="body" sz="half" idx="2"/>
          </p:nvPr>
        </p:nvSpPr>
        <p:spPr>
          <a:xfrm>
            <a:off x="839787" y="242092"/>
            <a:ext cx="3932237" cy="4515887"/>
          </a:xfrm>
        </p:spPr>
        <p:txBody>
          <a:bodyPr>
            <a:normAutofit/>
          </a:bodyPr>
          <a:lstStyle/>
          <a:p>
            <a:endParaRPr lang="en-US" sz="2800" dirty="0"/>
          </a:p>
          <a:p>
            <a:r>
              <a:rPr lang="en-US" sz="2800" dirty="0"/>
              <a:t>“Stop-A-Tron is an amazing inhibition robot, and his best power is that he </a:t>
            </a:r>
            <a:r>
              <a:rPr lang="en-US" sz="2800" i="1" dirty="0"/>
              <a:t>stops</a:t>
            </a:r>
            <a:r>
              <a:rPr lang="en-US" sz="2800" dirty="0"/>
              <a:t> before he gets his best ideas…The most important feature of Stop-A-Tron is the giant stop sign on his chest.”</a:t>
            </a:r>
          </a:p>
        </p:txBody>
      </p:sp>
      <p:pic>
        <p:nvPicPr>
          <p:cNvPr id="7" name="Shape 67" descr="Icon&#10;&#10;Description automatically generated">
            <a:extLst>
              <a:ext uri="{FF2B5EF4-FFF2-40B4-BE49-F238E27FC236}">
                <a16:creationId xmlns:a16="http://schemas.microsoft.com/office/drawing/2014/main" id="{4B24DEF7-6D45-0344-B1D9-C447DB23D702}"/>
              </a:ext>
            </a:extLst>
          </p:cNvPr>
          <p:cNvPicPr>
            <a:picLocks noGrp="1"/>
          </p:cNvPicPr>
          <p:nvPr>
            <p:ph type="pic" idx="1"/>
          </p:nvPr>
        </p:nvPicPr>
        <p:blipFill>
          <a:blip r:embed="rId3">
            <a:alphaModFix/>
          </a:blip>
          <a:srcRect t="3381" b="3381"/>
          <a:stretch>
            <a:fillRect/>
          </a:stretch>
        </p:blipFill>
        <p:spPr>
          <a:prstGeom prst="rect">
            <a:avLst/>
          </a:prstGeom>
        </p:spPr>
      </p:pic>
    </p:spTree>
    <p:extLst>
      <p:ext uri="{BB962C8B-B14F-4D97-AF65-F5344CB8AC3E}">
        <p14:creationId xmlns:p14="http://schemas.microsoft.com/office/powerpoint/2010/main" val="2407370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DF6EA6-7FF2-2245-93EF-0FE49B3A7847}"/>
              </a:ext>
            </a:extLst>
          </p:cNvPr>
          <p:cNvSpPr>
            <a:spLocks noGrp="1"/>
          </p:cNvSpPr>
          <p:nvPr>
            <p:ph type="title"/>
          </p:nvPr>
        </p:nvSpPr>
        <p:spPr>
          <a:xfrm>
            <a:off x="836612" y="4914900"/>
            <a:ext cx="3834765" cy="1239838"/>
          </a:xfrm>
        </p:spPr>
        <p:txBody>
          <a:bodyPr>
            <a:normAutofit fontScale="90000"/>
          </a:bodyPr>
          <a:lstStyle/>
          <a:p>
            <a:r>
              <a:rPr lang="en-US" dirty="0"/>
              <a:t>Created by teachers at </a:t>
            </a:r>
            <a:r>
              <a:rPr lang="en-US" dirty="0" err="1"/>
              <a:t>Moharimet</a:t>
            </a:r>
            <a:r>
              <a:rPr lang="en-US" dirty="0"/>
              <a:t> Elementary School, </a:t>
            </a:r>
            <a:r>
              <a:rPr lang="en-US" dirty="0" err="1"/>
              <a:t>Madbury</a:t>
            </a:r>
            <a:r>
              <a:rPr lang="en-US" dirty="0"/>
              <a:t> NH</a:t>
            </a:r>
          </a:p>
        </p:txBody>
      </p:sp>
      <p:sp>
        <p:nvSpPr>
          <p:cNvPr id="5" name="Picture Placeholder 4">
            <a:extLst>
              <a:ext uri="{FF2B5EF4-FFF2-40B4-BE49-F238E27FC236}">
                <a16:creationId xmlns:a16="http://schemas.microsoft.com/office/drawing/2014/main" id="{4D18A8EB-E928-154E-881A-FCF5C7F96931}"/>
              </a:ext>
            </a:extLst>
          </p:cNvPr>
          <p:cNvSpPr>
            <a:spLocks noGrp="1"/>
          </p:cNvSpPr>
          <p:nvPr>
            <p:ph type="pic" idx="1"/>
          </p:nvPr>
        </p:nvSpPr>
        <p:spPr/>
      </p:sp>
      <p:sp>
        <p:nvSpPr>
          <p:cNvPr id="6" name="Text Placeholder 5">
            <a:extLst>
              <a:ext uri="{FF2B5EF4-FFF2-40B4-BE49-F238E27FC236}">
                <a16:creationId xmlns:a16="http://schemas.microsoft.com/office/drawing/2014/main" id="{9254DD6B-51DC-EA40-AF27-0F48667DB08C}"/>
              </a:ext>
            </a:extLst>
          </p:cNvPr>
          <p:cNvSpPr>
            <a:spLocks noGrp="1"/>
          </p:cNvSpPr>
          <p:nvPr>
            <p:ph type="body" sz="half" idx="2"/>
          </p:nvPr>
        </p:nvSpPr>
        <p:spPr>
          <a:xfrm>
            <a:off x="836612" y="703262"/>
            <a:ext cx="3932237" cy="3811588"/>
          </a:xfrm>
        </p:spPr>
        <p:txBody>
          <a:bodyPr/>
          <a:lstStyle/>
          <a:p>
            <a:endParaRPr lang="en-US" dirty="0"/>
          </a:p>
        </p:txBody>
      </p:sp>
      <p:sp>
        <p:nvSpPr>
          <p:cNvPr id="8" name="Content Placeholder 2">
            <a:extLst>
              <a:ext uri="{FF2B5EF4-FFF2-40B4-BE49-F238E27FC236}">
                <a16:creationId xmlns:a16="http://schemas.microsoft.com/office/drawing/2014/main" id="{F3A627D9-65D1-4743-A2AB-D1D530A4C4A5}"/>
              </a:ext>
            </a:extLst>
          </p:cNvPr>
          <p:cNvSpPr>
            <a:spLocks noGrp="1"/>
          </p:cNvSpPr>
          <p:nvPr>
            <p:ph sz="half" idx="1"/>
          </p:nvPr>
        </p:nvSpPr>
        <p:spPr>
          <a:xfrm>
            <a:off x="6096000" y="996950"/>
            <a:ext cx="4954292" cy="4864100"/>
          </a:xfrm>
        </p:spPr>
        <p:txBody>
          <a:bodyPr>
            <a:normAutofit fontScale="62500" lnSpcReduction="20000"/>
          </a:bodyPr>
          <a:lstStyle/>
          <a:p>
            <a:pPr algn="ctr">
              <a:buNone/>
            </a:pPr>
            <a:r>
              <a:rPr lang="en-US" sz="5100" dirty="0">
                <a:solidFill>
                  <a:srgbClr val="FF0000"/>
                </a:solidFill>
              </a:rPr>
              <a:t>STOP-A-SAURUS</a:t>
            </a:r>
          </a:p>
          <a:p>
            <a:pPr algn="ctr">
              <a:lnSpc>
                <a:spcPct val="160000"/>
              </a:lnSpc>
              <a:buNone/>
            </a:pPr>
            <a:r>
              <a:rPr lang="en-US" sz="2400" dirty="0">
                <a:latin typeface="Century Gothic" panose="020B0502020202020204" pitchFamily="34" charset="0"/>
                <a:cs typeface="Arabic Typesetting" pitchFamily="66" charset="-78"/>
              </a:rPr>
              <a:t>“Think of a time when you were told to WAIT or STOP”</a:t>
            </a:r>
          </a:p>
          <a:p>
            <a:pPr>
              <a:lnSpc>
                <a:spcPct val="160000"/>
              </a:lnSpc>
              <a:buFont typeface="Wingdings" pitchFamily="2" charset="2"/>
              <a:buChar char="v"/>
            </a:pPr>
            <a:r>
              <a:rPr lang="en-US" sz="2400" dirty="0">
                <a:latin typeface="Century Gothic" panose="020B0502020202020204" pitchFamily="34" charset="0"/>
                <a:cs typeface="Arabic Typesetting" pitchFamily="66" charset="-78"/>
              </a:rPr>
              <a:t>Waits turn</a:t>
            </a:r>
          </a:p>
          <a:p>
            <a:pPr>
              <a:lnSpc>
                <a:spcPct val="160000"/>
              </a:lnSpc>
              <a:buFont typeface="Wingdings" pitchFamily="2" charset="2"/>
              <a:buChar char="v"/>
            </a:pPr>
            <a:r>
              <a:rPr lang="en-US" sz="2400" dirty="0">
                <a:latin typeface="Century Gothic" panose="020B0502020202020204" pitchFamily="34" charset="0"/>
                <a:cs typeface="Arabic Typesetting" pitchFamily="66" charset="-78"/>
              </a:rPr>
              <a:t>Listens to and follows all directions</a:t>
            </a:r>
          </a:p>
          <a:p>
            <a:pPr>
              <a:lnSpc>
                <a:spcPct val="160000"/>
              </a:lnSpc>
              <a:buFont typeface="Wingdings" pitchFamily="2" charset="2"/>
              <a:buChar char="v"/>
            </a:pPr>
            <a:r>
              <a:rPr lang="en-US" sz="2400" dirty="0">
                <a:latin typeface="Century Gothic" panose="020B0502020202020204" pitchFamily="34" charset="0"/>
                <a:cs typeface="Arabic Typesetting" pitchFamily="66" charset="-78"/>
              </a:rPr>
              <a:t>Listens to the person talking</a:t>
            </a:r>
          </a:p>
          <a:p>
            <a:pPr>
              <a:lnSpc>
                <a:spcPct val="160000"/>
              </a:lnSpc>
              <a:buFont typeface="Wingdings" pitchFamily="2" charset="2"/>
              <a:buChar char="v"/>
            </a:pPr>
            <a:r>
              <a:rPr lang="en-US" sz="2400" dirty="0">
                <a:latin typeface="Century Gothic" panose="020B0502020202020204" pitchFamily="34" charset="0"/>
                <a:cs typeface="Arabic Typesetting" pitchFamily="66" charset="-78"/>
              </a:rPr>
              <a:t>Thinks of others’ feelings</a:t>
            </a:r>
          </a:p>
          <a:p>
            <a:pPr>
              <a:lnSpc>
                <a:spcPct val="160000"/>
              </a:lnSpc>
              <a:buFont typeface="Wingdings" pitchFamily="2" charset="2"/>
              <a:buChar char="v"/>
            </a:pPr>
            <a:r>
              <a:rPr lang="en-US" sz="2400" dirty="0">
                <a:latin typeface="Century Gothic" panose="020B0502020202020204" pitchFamily="34" charset="0"/>
                <a:cs typeface="Arabic Typesetting" pitchFamily="66" charset="-78"/>
              </a:rPr>
              <a:t>Respectful</a:t>
            </a:r>
          </a:p>
          <a:p>
            <a:pPr>
              <a:lnSpc>
                <a:spcPct val="160000"/>
              </a:lnSpc>
              <a:buFont typeface="Wingdings" pitchFamily="2" charset="2"/>
              <a:buChar char="v"/>
            </a:pPr>
            <a:r>
              <a:rPr lang="en-US" sz="2400" dirty="0">
                <a:latin typeface="Century Gothic" panose="020B0502020202020204" pitchFamily="34" charset="0"/>
                <a:cs typeface="Arabic Typesetting" pitchFamily="66" charset="-78"/>
              </a:rPr>
              <a:t>Raises hand</a:t>
            </a:r>
          </a:p>
          <a:p>
            <a:pPr>
              <a:lnSpc>
                <a:spcPct val="160000"/>
              </a:lnSpc>
              <a:buFont typeface="Wingdings" pitchFamily="2" charset="2"/>
              <a:buChar char="v"/>
            </a:pPr>
            <a:r>
              <a:rPr lang="en-US" sz="2400" dirty="0">
                <a:latin typeface="Century Gothic" panose="020B0502020202020204" pitchFamily="34" charset="0"/>
                <a:cs typeface="Arabic Typesetting" pitchFamily="66" charset="-78"/>
              </a:rPr>
              <a:t>Personal space </a:t>
            </a:r>
          </a:p>
          <a:p>
            <a:pPr lvl="1">
              <a:lnSpc>
                <a:spcPct val="160000"/>
              </a:lnSpc>
              <a:buFont typeface="Wingdings" pitchFamily="2" charset="2"/>
              <a:buChar char="v"/>
            </a:pPr>
            <a:r>
              <a:rPr lang="en-US" sz="2400" dirty="0">
                <a:latin typeface="Century Gothic" panose="020B0502020202020204" pitchFamily="34" charset="0"/>
                <a:cs typeface="Arabic Typesetting" pitchFamily="66" charset="-78"/>
              </a:rPr>
              <a:t>(hands and feet to self)</a:t>
            </a:r>
          </a:p>
          <a:p>
            <a:endParaRPr lang="en-US" dirty="0"/>
          </a:p>
        </p:txBody>
      </p:sp>
      <p:pic>
        <p:nvPicPr>
          <p:cNvPr id="9" name="Content Placeholder 5" descr="C:\Users\LocalUser\Downloads\photo 2 (1).JPG">
            <a:extLst>
              <a:ext uri="{FF2B5EF4-FFF2-40B4-BE49-F238E27FC236}">
                <a16:creationId xmlns:a16="http://schemas.microsoft.com/office/drawing/2014/main" id="{4A6CC3A1-453E-0C40-A75D-534C84DB5EE9}"/>
              </a:ext>
            </a:extLst>
          </p:cNvPr>
          <p:cNvPicPr>
            <a:picLocks noGrp="1"/>
          </p:cNvPicPr>
          <p:nvPr>
            <p:ph idx="1"/>
          </p:nvPr>
        </p:nvPicPr>
        <p:blipFill>
          <a:blip r:embed="rId2" cstate="print"/>
          <a:srcRect/>
          <a:stretch>
            <a:fillRect/>
          </a:stretch>
        </p:blipFill>
        <p:spPr bwMode="auto">
          <a:xfrm>
            <a:off x="1249679" y="457200"/>
            <a:ext cx="3209925" cy="4303713"/>
          </a:xfrm>
          <a:prstGeom prst="rect">
            <a:avLst/>
          </a:prstGeom>
        </p:spPr>
      </p:pic>
    </p:spTree>
    <p:extLst>
      <p:ext uri="{BB962C8B-B14F-4D97-AF65-F5344CB8AC3E}">
        <p14:creationId xmlns:p14="http://schemas.microsoft.com/office/powerpoint/2010/main" val="1080914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Posters</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92171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p:nvPr/>
        </p:nvSpPr>
        <p:spPr>
          <a:xfrm>
            <a:off x="5168333" y="425967"/>
            <a:ext cx="6716000" cy="3208800"/>
          </a:xfrm>
          <a:prstGeom prst="rect">
            <a:avLst/>
          </a:prstGeom>
          <a:noFill/>
          <a:ln>
            <a:noFill/>
          </a:ln>
        </p:spPr>
        <p:txBody>
          <a:bodyPr wrap="square" lIns="121900" tIns="121900" rIns="121900" bIns="121900" anchor="t" anchorCtr="0">
            <a:noAutofit/>
          </a:bodyPr>
          <a:lstStyle/>
          <a:p>
            <a:r>
              <a:rPr lang="en" sz="6400" b="1">
                <a:latin typeface="Comic Sans MS"/>
                <a:ea typeface="Comic Sans MS"/>
                <a:cs typeface="Comic Sans MS"/>
                <a:sym typeface="Comic Sans MS"/>
              </a:rPr>
              <a:t>Stop And Think</a:t>
            </a:r>
          </a:p>
          <a:p>
            <a:r>
              <a:rPr lang="en" sz="4800">
                <a:latin typeface="Comic Sans MS"/>
                <a:ea typeface="Comic Sans MS"/>
                <a:cs typeface="Comic Sans MS"/>
                <a:sym typeface="Comic Sans MS"/>
              </a:rPr>
              <a:t>    </a:t>
            </a:r>
          </a:p>
        </p:txBody>
      </p:sp>
      <p:sp>
        <p:nvSpPr>
          <p:cNvPr id="64" name="Shape 64"/>
          <p:cNvSpPr txBox="1"/>
          <p:nvPr/>
        </p:nvSpPr>
        <p:spPr>
          <a:xfrm>
            <a:off x="5168333" y="5793067"/>
            <a:ext cx="6658000" cy="954000"/>
          </a:xfrm>
          <a:prstGeom prst="rect">
            <a:avLst/>
          </a:prstGeom>
          <a:noFill/>
          <a:ln>
            <a:noFill/>
          </a:ln>
        </p:spPr>
        <p:txBody>
          <a:bodyPr wrap="square" lIns="121900" tIns="121900" rIns="121900" bIns="121900" anchor="t" anchorCtr="0">
            <a:noAutofit/>
          </a:bodyPr>
          <a:lstStyle/>
          <a:p>
            <a:pPr algn="ctr"/>
            <a:r>
              <a:rPr lang="en" sz="4800">
                <a:latin typeface="Comic Sans MS"/>
                <a:ea typeface="Comic Sans MS"/>
                <a:cs typeface="Comic Sans MS"/>
                <a:sym typeface="Comic Sans MS"/>
              </a:rPr>
              <a:t>Response Inhibition</a:t>
            </a:r>
          </a:p>
        </p:txBody>
      </p:sp>
      <p:sp>
        <p:nvSpPr>
          <p:cNvPr id="65" name="Shape 65"/>
          <p:cNvSpPr txBox="1"/>
          <p:nvPr/>
        </p:nvSpPr>
        <p:spPr>
          <a:xfrm>
            <a:off x="884333" y="5541833"/>
            <a:ext cx="3336800" cy="792400"/>
          </a:xfrm>
          <a:prstGeom prst="rect">
            <a:avLst/>
          </a:prstGeom>
          <a:noFill/>
          <a:ln>
            <a:noFill/>
          </a:ln>
        </p:spPr>
        <p:txBody>
          <a:bodyPr wrap="square" lIns="121900" tIns="121900" rIns="121900" bIns="121900" anchor="t" anchorCtr="0">
            <a:noAutofit/>
          </a:bodyPr>
          <a:lstStyle/>
          <a:p>
            <a:pPr algn="ctr"/>
            <a:endParaRPr sz="3200">
              <a:latin typeface="Comic Sans MS"/>
              <a:ea typeface="Comic Sans MS"/>
              <a:cs typeface="Comic Sans MS"/>
              <a:sym typeface="Comic Sans MS"/>
            </a:endParaRPr>
          </a:p>
        </p:txBody>
      </p:sp>
      <p:sp>
        <p:nvSpPr>
          <p:cNvPr id="66" name="Shape 66"/>
          <p:cNvSpPr txBox="1"/>
          <p:nvPr/>
        </p:nvSpPr>
        <p:spPr>
          <a:xfrm>
            <a:off x="4843067" y="1735733"/>
            <a:ext cx="7095200" cy="4057200"/>
          </a:xfrm>
          <a:prstGeom prst="rect">
            <a:avLst/>
          </a:prstGeom>
          <a:noFill/>
          <a:ln>
            <a:noFill/>
          </a:ln>
        </p:spPr>
        <p:txBody>
          <a:bodyPr wrap="square" lIns="121900" tIns="121900" rIns="121900" bIns="121900" anchor="t" anchorCtr="0">
            <a:noAutofit/>
          </a:bodyPr>
          <a:lstStyle/>
          <a:p>
            <a:pPr algn="ctr"/>
            <a:r>
              <a:rPr lang="en" sz="3200">
                <a:latin typeface="Comic Sans MS"/>
                <a:ea typeface="Comic Sans MS"/>
                <a:cs typeface="Comic Sans MS"/>
                <a:sym typeface="Comic Sans MS"/>
              </a:rPr>
              <a:t>Does your body ever move too fast for your brain?</a:t>
            </a:r>
          </a:p>
          <a:p>
            <a:pPr marL="609585" indent="-507987">
              <a:buSzPct val="100000"/>
              <a:buFont typeface="Comic Sans MS"/>
              <a:buChar char="●"/>
            </a:pPr>
            <a:r>
              <a:rPr lang="en" sz="3200" b="1">
                <a:latin typeface="Comic Sans MS"/>
                <a:ea typeface="Comic Sans MS"/>
                <a:cs typeface="Comic Sans MS"/>
                <a:sym typeface="Comic Sans MS"/>
              </a:rPr>
              <a:t>Stop</a:t>
            </a:r>
            <a:r>
              <a:rPr lang="en" sz="3200">
                <a:latin typeface="Comic Sans MS"/>
                <a:ea typeface="Comic Sans MS"/>
                <a:cs typeface="Comic Sans MS"/>
                <a:sym typeface="Comic Sans MS"/>
              </a:rPr>
              <a:t> what you’re doing.</a:t>
            </a:r>
          </a:p>
          <a:p>
            <a:pPr marL="609585" indent="-507987">
              <a:buSzPct val="100000"/>
              <a:buFont typeface="Comic Sans MS"/>
              <a:buChar char="●"/>
            </a:pPr>
            <a:r>
              <a:rPr lang="en" sz="3200">
                <a:latin typeface="Comic Sans MS"/>
                <a:ea typeface="Comic Sans MS"/>
                <a:cs typeface="Comic Sans MS"/>
                <a:sym typeface="Comic Sans MS"/>
              </a:rPr>
              <a:t>Freeze like a statue.</a:t>
            </a:r>
          </a:p>
          <a:p>
            <a:pPr marL="609585" indent="-507987">
              <a:buSzPct val="100000"/>
              <a:buFont typeface="Comic Sans MS"/>
              <a:buChar char="●"/>
            </a:pPr>
            <a:r>
              <a:rPr lang="en" sz="3200">
                <a:latin typeface="Comic Sans MS"/>
                <a:ea typeface="Comic Sans MS"/>
                <a:cs typeface="Comic Sans MS"/>
                <a:sym typeface="Comic Sans MS"/>
              </a:rPr>
              <a:t>Take a few deep breaths.</a:t>
            </a:r>
          </a:p>
          <a:p>
            <a:pPr marL="609585" indent="-507987">
              <a:buSzPct val="100000"/>
              <a:buFont typeface="Comic Sans MS"/>
              <a:buChar char="●"/>
            </a:pPr>
            <a:r>
              <a:rPr lang="en" sz="3200" b="1">
                <a:latin typeface="Comic Sans MS"/>
                <a:ea typeface="Comic Sans MS"/>
                <a:cs typeface="Comic Sans MS"/>
                <a:sym typeface="Comic Sans MS"/>
              </a:rPr>
              <a:t>Think</a:t>
            </a:r>
            <a:r>
              <a:rPr lang="en" sz="3200">
                <a:latin typeface="Comic Sans MS"/>
                <a:ea typeface="Comic Sans MS"/>
                <a:cs typeface="Comic Sans MS"/>
                <a:sym typeface="Comic Sans MS"/>
              </a:rPr>
              <a:t> about what to do next.</a:t>
            </a:r>
          </a:p>
          <a:p>
            <a:pPr marL="609585" indent="-507987">
              <a:buSzPct val="100000"/>
              <a:buFont typeface="Comic Sans MS"/>
              <a:buChar char="●"/>
            </a:pPr>
            <a:r>
              <a:rPr lang="en" sz="3200">
                <a:latin typeface="Comic Sans MS"/>
                <a:ea typeface="Comic Sans MS"/>
                <a:cs typeface="Comic Sans MS"/>
                <a:sym typeface="Comic Sans MS"/>
              </a:rPr>
              <a:t>Get help if you need it.</a:t>
            </a:r>
          </a:p>
        </p:txBody>
      </p:sp>
      <p:pic>
        <p:nvPicPr>
          <p:cNvPr id="67" name="Shape 67"/>
          <p:cNvPicPr preferRelativeResize="0"/>
          <p:nvPr/>
        </p:nvPicPr>
        <p:blipFill>
          <a:blip r:embed="rId3">
            <a:alphaModFix/>
          </a:blip>
          <a:stretch>
            <a:fillRect/>
          </a:stretch>
        </p:blipFill>
        <p:spPr>
          <a:xfrm>
            <a:off x="157133" y="425967"/>
            <a:ext cx="4064000" cy="4478133"/>
          </a:xfrm>
          <a:prstGeom prst="rect">
            <a:avLst/>
          </a:prstGeom>
          <a:noFill/>
          <a:ln>
            <a:noFill/>
          </a:ln>
        </p:spPr>
      </p:pic>
      <p:sp>
        <p:nvSpPr>
          <p:cNvPr id="68" name="Shape 68"/>
          <p:cNvSpPr txBox="1"/>
          <p:nvPr/>
        </p:nvSpPr>
        <p:spPr>
          <a:xfrm>
            <a:off x="605533" y="4904100"/>
            <a:ext cx="3517200" cy="946400"/>
          </a:xfrm>
          <a:prstGeom prst="rect">
            <a:avLst/>
          </a:prstGeom>
          <a:noFill/>
          <a:ln>
            <a:noFill/>
          </a:ln>
        </p:spPr>
        <p:txBody>
          <a:bodyPr wrap="square" lIns="121900" tIns="121900" rIns="121900" bIns="121900" anchor="t" anchorCtr="0">
            <a:noAutofit/>
          </a:bodyPr>
          <a:lstStyle/>
          <a:p>
            <a:pPr algn="ctr"/>
            <a:r>
              <a:rPr lang="en" sz="3200">
                <a:latin typeface="Comic Sans MS"/>
                <a:ea typeface="Comic Sans MS"/>
                <a:cs typeface="Comic Sans MS"/>
                <a:sym typeface="Comic Sans MS"/>
              </a:rPr>
              <a:t>Stop aTron</a:t>
            </a:r>
          </a:p>
        </p:txBody>
      </p:sp>
    </p:spTree>
    <p:extLst>
      <p:ext uri="{BB962C8B-B14F-4D97-AF65-F5344CB8AC3E}">
        <p14:creationId xmlns:p14="http://schemas.microsoft.com/office/powerpoint/2010/main" val="3423918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a:xfrm>
            <a:off x="1279448" y="518649"/>
            <a:ext cx="3058621" cy="1457002"/>
          </a:xfrm>
        </p:spPr>
        <p:txBody>
          <a:bodyPr anchor="b">
            <a:normAutofit/>
          </a:bodyPr>
          <a:lstStyle/>
          <a:p>
            <a:r>
              <a:rPr lang="en-US" sz="4000" dirty="0"/>
              <a:t>Posters</a:t>
            </a:r>
          </a:p>
        </p:txBody>
      </p:sp>
      <p:grpSp>
        <p:nvGrpSpPr>
          <p:cNvPr id="17" name="Group 16">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518649"/>
            <a:ext cx="1128382" cy="847206"/>
            <a:chOff x="8183879" y="1000124"/>
            <a:chExt cx="1562267" cy="1172973"/>
          </a:xfrm>
        </p:grpSpPr>
        <p:sp>
          <p:nvSpPr>
            <p:cNvPr id="18"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9"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12" name="Content Placeholder 11">
            <a:extLst>
              <a:ext uri="{FF2B5EF4-FFF2-40B4-BE49-F238E27FC236}">
                <a16:creationId xmlns:a16="http://schemas.microsoft.com/office/drawing/2014/main" id="{562F3EE3-9847-4FA2-9D14-F2165BE22276}"/>
              </a:ext>
            </a:extLst>
          </p:cNvPr>
          <p:cNvSpPr>
            <a:spLocks noGrp="1"/>
          </p:cNvSpPr>
          <p:nvPr>
            <p:ph idx="1"/>
          </p:nvPr>
        </p:nvSpPr>
        <p:spPr>
          <a:xfrm>
            <a:off x="1166408" y="2435362"/>
            <a:ext cx="3058623" cy="3272324"/>
          </a:xfrm>
        </p:spPr>
        <p:txBody>
          <a:bodyPr anchor="t">
            <a:normAutofit/>
          </a:bodyPr>
          <a:lstStyle/>
          <a:p>
            <a:pPr marL="0" indent="0">
              <a:buNone/>
            </a:pPr>
            <a:r>
              <a:rPr lang="en-US" dirty="0"/>
              <a:t>Created by Ingrid Baron (available from Teachers Pay Teachers)</a:t>
            </a:r>
          </a:p>
        </p:txBody>
      </p:sp>
      <p:pic>
        <p:nvPicPr>
          <p:cNvPr id="8" name="Content Placeholder 7">
            <a:extLst>
              <a:ext uri="{FF2B5EF4-FFF2-40B4-BE49-F238E27FC236}">
                <a16:creationId xmlns:a16="http://schemas.microsoft.com/office/drawing/2014/main" id="{93031A26-5CB1-7945-8A43-2241AACFF937}"/>
              </a:ext>
            </a:extLst>
          </p:cNvPr>
          <p:cNvPicPr>
            <a:picLocks noChangeAspect="1"/>
          </p:cNvPicPr>
          <p:nvPr/>
        </p:nvPicPr>
        <p:blipFill>
          <a:blip r:embed="rId2"/>
          <a:stretch>
            <a:fillRect/>
          </a:stretch>
        </p:blipFill>
        <p:spPr>
          <a:xfrm>
            <a:off x="4225031" y="518649"/>
            <a:ext cx="7583977" cy="5820702"/>
          </a:xfrm>
          <a:prstGeom prst="rect">
            <a:avLst/>
          </a:prstGeom>
        </p:spPr>
      </p:pic>
    </p:spTree>
    <p:extLst>
      <p:ext uri="{BB962C8B-B14F-4D97-AF65-F5344CB8AC3E}">
        <p14:creationId xmlns:p14="http://schemas.microsoft.com/office/powerpoint/2010/main" val="4002299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Teach Lessons</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31505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p:txBody>
          <a:bodyPr/>
          <a:lstStyle/>
          <a:p>
            <a:pPr algn="ctr"/>
            <a:r>
              <a:rPr lang="en-US" dirty="0"/>
              <a:t>Teach Lessons</a:t>
            </a:r>
          </a:p>
        </p:txBody>
      </p:sp>
      <p:sp>
        <p:nvSpPr>
          <p:cNvPr id="5" name="Content Placeholder 4">
            <a:extLst>
              <a:ext uri="{FF2B5EF4-FFF2-40B4-BE49-F238E27FC236}">
                <a16:creationId xmlns:a16="http://schemas.microsoft.com/office/drawing/2014/main" id="{F98E9135-E656-A641-A031-F1A80C630639}"/>
              </a:ext>
            </a:extLst>
          </p:cNvPr>
          <p:cNvSpPr>
            <a:spLocks noGrp="1"/>
          </p:cNvSpPr>
          <p:nvPr>
            <p:ph idx="1"/>
          </p:nvPr>
        </p:nvSpPr>
        <p:spPr/>
        <p:txBody>
          <a:bodyPr/>
          <a:lstStyle/>
          <a:p>
            <a:pPr marL="0" indent="0">
              <a:buNone/>
            </a:pPr>
            <a:r>
              <a:rPr lang="en-US" dirty="0">
                <a:hlinkClick r:id="rId2"/>
              </a:rPr>
              <a:t>https://www.dropbox.com/sh/kxcn8hpa2h442ys/AADs8twDyP4JKwBsQ5lXKnTwa?dl=0</a:t>
            </a:r>
            <a:endParaRPr lang="en-US" dirty="0"/>
          </a:p>
          <a:p>
            <a:pPr marL="0" indent="0">
              <a:buNone/>
            </a:pPr>
            <a:endParaRPr lang="en-US" dirty="0"/>
          </a:p>
        </p:txBody>
      </p:sp>
    </p:spTree>
    <p:extLst>
      <p:ext uri="{BB962C8B-B14F-4D97-AF65-F5344CB8AC3E}">
        <p14:creationId xmlns:p14="http://schemas.microsoft.com/office/powerpoint/2010/main" val="1559120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9DFC68-EC88-824F-83AA-717E955CF6F1}"/>
              </a:ext>
            </a:extLst>
          </p:cNvPr>
          <p:cNvSpPr>
            <a:spLocks noGrp="1"/>
          </p:cNvSpPr>
          <p:nvPr>
            <p:ph type="title"/>
          </p:nvPr>
        </p:nvSpPr>
        <p:spPr/>
        <p:txBody>
          <a:bodyPr/>
          <a:lstStyle/>
          <a:p>
            <a:r>
              <a:rPr lang="en-US" dirty="0"/>
              <a:t>Train Your Brain Lesson</a:t>
            </a:r>
          </a:p>
        </p:txBody>
      </p:sp>
      <p:pic>
        <p:nvPicPr>
          <p:cNvPr id="7" name="Content Placeholder 6">
            <a:extLst>
              <a:ext uri="{FF2B5EF4-FFF2-40B4-BE49-F238E27FC236}">
                <a16:creationId xmlns:a16="http://schemas.microsoft.com/office/drawing/2014/main" id="{976BE84A-2EF3-9E4A-9A22-2B7E65B04215}"/>
              </a:ext>
            </a:extLst>
          </p:cNvPr>
          <p:cNvPicPr>
            <a:picLocks noGrp="1" noChangeAspect="1"/>
          </p:cNvPicPr>
          <p:nvPr>
            <p:ph sz="half" idx="1"/>
          </p:nvPr>
        </p:nvPicPr>
        <p:blipFill>
          <a:blip r:embed="rId2"/>
          <a:stretch>
            <a:fillRect/>
          </a:stretch>
        </p:blipFill>
        <p:spPr>
          <a:xfrm>
            <a:off x="116762" y="1255363"/>
            <a:ext cx="5903038" cy="4893771"/>
          </a:xfrm>
          <a:prstGeom prst="rect">
            <a:avLst/>
          </a:prstGeom>
        </p:spPr>
      </p:pic>
      <p:pic>
        <p:nvPicPr>
          <p:cNvPr id="8" name="Content Placeholder 7">
            <a:extLst>
              <a:ext uri="{FF2B5EF4-FFF2-40B4-BE49-F238E27FC236}">
                <a16:creationId xmlns:a16="http://schemas.microsoft.com/office/drawing/2014/main" id="{4A3F9CC1-9212-3B48-AF97-27FB3D7B243F}"/>
              </a:ext>
            </a:extLst>
          </p:cNvPr>
          <p:cNvPicPr>
            <a:picLocks noGrp="1" noChangeAspect="1"/>
          </p:cNvPicPr>
          <p:nvPr>
            <p:ph sz="half" idx="2"/>
          </p:nvPr>
        </p:nvPicPr>
        <p:blipFill>
          <a:blip r:embed="rId3"/>
          <a:stretch>
            <a:fillRect/>
          </a:stretch>
        </p:blipFill>
        <p:spPr>
          <a:xfrm>
            <a:off x="6096000" y="1096686"/>
            <a:ext cx="5947417" cy="5052448"/>
          </a:xfrm>
          <a:prstGeom prst="rect">
            <a:avLst/>
          </a:prstGeom>
        </p:spPr>
      </p:pic>
    </p:spTree>
    <p:extLst>
      <p:ext uri="{BB962C8B-B14F-4D97-AF65-F5344CB8AC3E}">
        <p14:creationId xmlns:p14="http://schemas.microsoft.com/office/powerpoint/2010/main" val="2924977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FBAE2F-A0CB-E840-9611-63DDA274EBD5}"/>
              </a:ext>
            </a:extLst>
          </p:cNvPr>
          <p:cNvSpPr>
            <a:spLocks noGrp="1"/>
          </p:cNvSpPr>
          <p:nvPr>
            <p:ph type="title"/>
          </p:nvPr>
        </p:nvSpPr>
        <p:spPr/>
        <p:txBody>
          <a:bodyPr/>
          <a:lstStyle/>
          <a:p>
            <a:r>
              <a:rPr lang="en-US" dirty="0"/>
              <a:t>Train Your Brain Lesson</a:t>
            </a:r>
          </a:p>
        </p:txBody>
      </p:sp>
      <p:pic>
        <p:nvPicPr>
          <p:cNvPr id="8" name="Content Placeholder 7">
            <a:extLst>
              <a:ext uri="{FF2B5EF4-FFF2-40B4-BE49-F238E27FC236}">
                <a16:creationId xmlns:a16="http://schemas.microsoft.com/office/drawing/2014/main" id="{22341B93-D500-CC48-A08A-025DB678F31D}"/>
              </a:ext>
            </a:extLst>
          </p:cNvPr>
          <p:cNvPicPr>
            <a:picLocks noGrp="1" noChangeAspect="1"/>
          </p:cNvPicPr>
          <p:nvPr>
            <p:ph idx="1"/>
          </p:nvPr>
        </p:nvPicPr>
        <p:blipFill>
          <a:blip r:embed="rId2"/>
          <a:stretch>
            <a:fillRect/>
          </a:stretch>
        </p:blipFill>
        <p:spPr>
          <a:xfrm>
            <a:off x="4632397" y="457201"/>
            <a:ext cx="6623851" cy="5403850"/>
          </a:xfrm>
          <a:prstGeom prst="rect">
            <a:avLst/>
          </a:prstGeom>
        </p:spPr>
      </p:pic>
      <p:sp>
        <p:nvSpPr>
          <p:cNvPr id="7" name="Text Placeholder 6">
            <a:extLst>
              <a:ext uri="{FF2B5EF4-FFF2-40B4-BE49-F238E27FC236}">
                <a16:creationId xmlns:a16="http://schemas.microsoft.com/office/drawing/2014/main" id="{DC0456CD-2623-7C42-B556-23882F721237}"/>
              </a:ext>
            </a:extLst>
          </p:cNvPr>
          <p:cNvSpPr>
            <a:spLocks noGrp="1"/>
          </p:cNvSpPr>
          <p:nvPr>
            <p:ph type="body" sz="half" idx="2"/>
          </p:nvPr>
        </p:nvSpPr>
        <p:spPr/>
        <p:txBody>
          <a:bodyPr/>
          <a:lstStyle/>
          <a:p>
            <a:r>
              <a:rPr lang="en-US" dirty="0">
                <a:hlinkClick r:id="rId3"/>
              </a:rPr>
              <a:t>https://www.dropbox.com/sh/kxcn8hpa2h442ys/AADs8twDyP4JKwBsQ5lXKnTwa?dl=0</a:t>
            </a:r>
            <a:endParaRPr lang="en-US" dirty="0"/>
          </a:p>
          <a:p>
            <a:r>
              <a:rPr lang="en-US" dirty="0"/>
              <a:t>(Sesame Street: “The Waiting Game”)</a:t>
            </a:r>
          </a:p>
        </p:txBody>
      </p:sp>
    </p:spTree>
    <p:extLst>
      <p:ext uri="{BB962C8B-B14F-4D97-AF65-F5344CB8AC3E}">
        <p14:creationId xmlns:p14="http://schemas.microsoft.com/office/powerpoint/2010/main" val="2516867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Play Games</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333284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a:xfrm>
            <a:off x="923588" y="564746"/>
            <a:ext cx="3764635" cy="848532"/>
          </a:xfrm>
        </p:spPr>
        <p:txBody>
          <a:bodyPr>
            <a:normAutofit/>
          </a:bodyPr>
          <a:lstStyle/>
          <a:p>
            <a:pPr algn="ctr"/>
            <a:r>
              <a:rPr lang="en-US" sz="3600" dirty="0"/>
              <a:t>Play Games</a:t>
            </a:r>
          </a:p>
        </p:txBody>
      </p:sp>
      <p:sp>
        <p:nvSpPr>
          <p:cNvPr id="2" name="Text Placeholder 1">
            <a:extLst>
              <a:ext uri="{FF2B5EF4-FFF2-40B4-BE49-F238E27FC236}">
                <a16:creationId xmlns:a16="http://schemas.microsoft.com/office/drawing/2014/main" id="{7A26E981-3B41-1B4C-98CA-44C8379A9F5C}"/>
              </a:ext>
            </a:extLst>
          </p:cNvPr>
          <p:cNvSpPr>
            <a:spLocks noGrp="1"/>
          </p:cNvSpPr>
          <p:nvPr>
            <p:ph type="body" sz="half" idx="2"/>
          </p:nvPr>
        </p:nvSpPr>
        <p:spPr/>
        <p:txBody>
          <a:bodyPr/>
          <a:lstStyle/>
          <a:p>
            <a:pPr marL="285750" indent="-285750">
              <a:buFont typeface="Arial" panose="020B0604020202020204" pitchFamily="34" charset="0"/>
              <a:buChar char="•"/>
            </a:pPr>
            <a:r>
              <a:rPr lang="en-US" sz="2000" dirty="0"/>
              <a:t>Simon Says</a:t>
            </a:r>
          </a:p>
          <a:p>
            <a:pPr marL="285750" indent="-285750">
              <a:buFont typeface="Arial" panose="020B0604020202020204" pitchFamily="34" charset="0"/>
              <a:buChar char="•"/>
            </a:pPr>
            <a:r>
              <a:rPr lang="en-US" sz="2000" dirty="0"/>
              <a:t>Red Light Green Light</a:t>
            </a:r>
          </a:p>
          <a:p>
            <a:endParaRPr lang="en-US" dirty="0"/>
          </a:p>
          <a:p>
            <a:r>
              <a:rPr lang="en-US" sz="1800" dirty="0"/>
              <a:t>See Ingrid Baron’s ideas at Teachers Pay Teachers</a:t>
            </a:r>
          </a:p>
        </p:txBody>
      </p:sp>
      <p:pic>
        <p:nvPicPr>
          <p:cNvPr id="6" name="Content Placeholder 6">
            <a:extLst>
              <a:ext uri="{FF2B5EF4-FFF2-40B4-BE49-F238E27FC236}">
                <a16:creationId xmlns:a16="http://schemas.microsoft.com/office/drawing/2014/main" id="{01728632-4D6A-0049-A870-98B18FC51E92}"/>
              </a:ext>
            </a:extLst>
          </p:cNvPr>
          <p:cNvPicPr>
            <a:picLocks noGrp="1" noChangeAspect="1"/>
          </p:cNvPicPr>
          <p:nvPr>
            <p:ph idx="1"/>
          </p:nvPr>
        </p:nvPicPr>
        <p:blipFill>
          <a:blip r:embed="rId2"/>
          <a:stretch>
            <a:fillRect/>
          </a:stretch>
        </p:blipFill>
        <p:spPr>
          <a:xfrm>
            <a:off x="5183188" y="1040463"/>
            <a:ext cx="6172200" cy="4767549"/>
          </a:xfrm>
          <a:prstGeom prst="rect">
            <a:avLst/>
          </a:prstGeom>
        </p:spPr>
      </p:pic>
    </p:spTree>
    <p:extLst>
      <p:ext uri="{BB962C8B-B14F-4D97-AF65-F5344CB8AC3E}">
        <p14:creationId xmlns:p14="http://schemas.microsoft.com/office/powerpoint/2010/main" val="3286787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Read Stories</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46924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p:txBody>
          <a:bodyPr/>
          <a:lstStyle/>
          <a:p>
            <a:pPr algn="ctr"/>
            <a:r>
              <a:rPr lang="en-US" dirty="0"/>
              <a:t>Read Stories</a:t>
            </a:r>
          </a:p>
        </p:txBody>
      </p:sp>
      <p:sp>
        <p:nvSpPr>
          <p:cNvPr id="5" name="Content Placeholder 4">
            <a:extLst>
              <a:ext uri="{FF2B5EF4-FFF2-40B4-BE49-F238E27FC236}">
                <a16:creationId xmlns:a16="http://schemas.microsoft.com/office/drawing/2014/main" id="{F98E9135-E656-A641-A031-F1A80C630639}"/>
              </a:ext>
            </a:extLst>
          </p:cNvPr>
          <p:cNvSpPr>
            <a:spLocks noGrp="1"/>
          </p:cNvSpPr>
          <p:nvPr>
            <p:ph idx="1"/>
          </p:nvPr>
        </p:nvSpPr>
        <p:spPr/>
        <p:txBody>
          <a:bodyPr/>
          <a:lstStyle/>
          <a:p>
            <a:r>
              <a:rPr lang="en-US" i="1" dirty="0"/>
              <a:t>Interrupting Chicken</a:t>
            </a:r>
            <a:r>
              <a:rPr lang="en-US" dirty="0"/>
              <a:t> by David Ezra Stein</a:t>
            </a:r>
          </a:p>
          <a:p>
            <a:r>
              <a:rPr lang="en-US" i="1" dirty="0"/>
              <a:t>Waiting Is Not Easy!</a:t>
            </a:r>
            <a:r>
              <a:rPr lang="en-US" dirty="0"/>
              <a:t> by Mo Willems</a:t>
            </a:r>
          </a:p>
          <a:p>
            <a:r>
              <a:rPr lang="en-US" i="1" dirty="0"/>
              <a:t>Goldilocks and the Three Dinosaurs</a:t>
            </a:r>
            <a:r>
              <a:rPr lang="en-US" dirty="0"/>
              <a:t> by Mo Willems</a:t>
            </a:r>
          </a:p>
          <a:p>
            <a:r>
              <a:rPr lang="en-US" i="1" dirty="0"/>
              <a:t>If You Ever Want to Bring an Alligator to School, Don’t!</a:t>
            </a:r>
            <a:r>
              <a:rPr lang="en-US" dirty="0"/>
              <a:t> by Elise Parsley</a:t>
            </a:r>
          </a:p>
          <a:p>
            <a:r>
              <a:rPr lang="en-US" i="1" dirty="0"/>
              <a:t>Ricky Sticky Fingers</a:t>
            </a:r>
            <a:r>
              <a:rPr lang="en-US" dirty="0"/>
              <a:t> by Julia Cook</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11124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Create Scenarios</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278413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p:txBody>
          <a:bodyPr/>
          <a:lstStyle/>
          <a:p>
            <a:pPr algn="ctr"/>
            <a:r>
              <a:rPr lang="en-US" dirty="0"/>
              <a:t>Create scenarios/vignettes to practice response inhibition</a:t>
            </a:r>
          </a:p>
        </p:txBody>
      </p:sp>
      <p:sp>
        <p:nvSpPr>
          <p:cNvPr id="5" name="Content Placeholder 4">
            <a:extLst>
              <a:ext uri="{FF2B5EF4-FFF2-40B4-BE49-F238E27FC236}">
                <a16:creationId xmlns:a16="http://schemas.microsoft.com/office/drawing/2014/main" id="{F98E9135-E656-A641-A031-F1A80C630639}"/>
              </a:ext>
            </a:extLst>
          </p:cNvPr>
          <p:cNvSpPr>
            <a:spLocks noGrp="1"/>
          </p:cNvSpPr>
          <p:nvPr>
            <p:ph idx="1"/>
          </p:nvPr>
        </p:nvSpPr>
        <p:spPr/>
        <p:txBody>
          <a:bodyPr/>
          <a:lstStyle/>
          <a:p>
            <a:pPr marL="0" indent="0">
              <a:buNone/>
            </a:pPr>
            <a:r>
              <a:rPr lang="en-US" dirty="0"/>
              <a:t>What could you say to yourself if… OR</a:t>
            </a:r>
          </a:p>
          <a:p>
            <a:pPr marL="0" indent="0">
              <a:buNone/>
            </a:pPr>
            <a:r>
              <a:rPr lang="en-US" dirty="0"/>
              <a:t>What could you do if…</a:t>
            </a:r>
          </a:p>
          <a:p>
            <a:pPr marL="0" indent="0">
              <a:buNone/>
            </a:pPr>
            <a:endParaRPr lang="en-US" sz="1400" dirty="0"/>
          </a:p>
          <a:p>
            <a:pPr marL="690563" indent="-227013"/>
            <a:r>
              <a:rPr lang="en-US" dirty="0"/>
              <a:t>You </a:t>
            </a:r>
            <a:r>
              <a:rPr lang="en-US" i="1" dirty="0"/>
              <a:t>really </a:t>
            </a:r>
            <a:r>
              <a:rPr lang="en-US" dirty="0"/>
              <a:t>wanted to say something during morning meeting but someone else was talking</a:t>
            </a:r>
          </a:p>
          <a:p>
            <a:pPr marL="690563" indent="-227013"/>
            <a:r>
              <a:rPr lang="en-US" dirty="0"/>
              <a:t>You wanted a turn on the swings at recess, but all the swings were taken</a:t>
            </a:r>
          </a:p>
          <a:p>
            <a:pPr marL="690563" indent="-227013"/>
            <a:r>
              <a:rPr lang="en-US" dirty="0"/>
              <a:t>You want to get up and move, but you have to stay at  your desk until you finish your  math</a:t>
            </a:r>
          </a:p>
        </p:txBody>
      </p:sp>
    </p:spTree>
    <p:extLst>
      <p:ext uri="{BB962C8B-B14F-4D97-AF65-F5344CB8AC3E}">
        <p14:creationId xmlns:p14="http://schemas.microsoft.com/office/powerpoint/2010/main" val="4225252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fontScale="90000"/>
          </a:bodyPr>
          <a:lstStyle/>
          <a:p>
            <a:pPr algn="l"/>
            <a:r>
              <a:rPr lang="en-US" sz="11500" dirty="0"/>
              <a:t>Set a Classroom Challenge</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161143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p:txBody>
          <a:bodyPr/>
          <a:lstStyle/>
          <a:p>
            <a:pPr algn="ctr"/>
            <a:r>
              <a:rPr lang="en-US" dirty="0"/>
              <a:t>Set a Classroom Challenge</a:t>
            </a:r>
          </a:p>
        </p:txBody>
      </p:sp>
      <p:sp>
        <p:nvSpPr>
          <p:cNvPr id="5" name="Content Placeholder 4">
            <a:extLst>
              <a:ext uri="{FF2B5EF4-FFF2-40B4-BE49-F238E27FC236}">
                <a16:creationId xmlns:a16="http://schemas.microsoft.com/office/drawing/2014/main" id="{F98E9135-E656-A641-A031-F1A80C630639}"/>
              </a:ext>
            </a:extLst>
          </p:cNvPr>
          <p:cNvSpPr>
            <a:spLocks noGrp="1"/>
          </p:cNvSpPr>
          <p:nvPr>
            <p:ph idx="1"/>
          </p:nvPr>
        </p:nvSpPr>
        <p:spPr/>
        <p:txBody>
          <a:bodyPr>
            <a:normAutofit lnSpcReduction="10000"/>
          </a:bodyPr>
          <a:lstStyle/>
          <a:p>
            <a:pPr marL="0" indent="0">
              <a:buNone/>
            </a:pPr>
            <a:r>
              <a:rPr lang="en-US" dirty="0">
                <a:latin typeface="Chalkboard" panose="03050602040202020205" pitchFamily="66" charset="77"/>
              </a:rPr>
              <a:t>CHALLENGE FOR THE DAY: </a:t>
            </a:r>
          </a:p>
          <a:p>
            <a:pPr marL="0" indent="0">
              <a:buNone/>
            </a:pPr>
            <a:r>
              <a:rPr lang="en-US" dirty="0">
                <a:latin typeface="Chalkboard" panose="03050602040202020205" pitchFamily="66" charset="77"/>
              </a:rPr>
              <a:t>No more than 5 call-outs during story time</a:t>
            </a:r>
          </a:p>
          <a:p>
            <a:pPr marL="0" indent="0">
              <a:buNone/>
            </a:pPr>
            <a:endParaRPr lang="en-US" dirty="0">
              <a:latin typeface="Chalkboard" panose="03050602040202020205" pitchFamily="66" charset="77"/>
            </a:endParaRPr>
          </a:p>
          <a:p>
            <a:pPr marL="0" indent="0">
              <a:buNone/>
            </a:pPr>
            <a:r>
              <a:rPr lang="en-US" dirty="0">
                <a:latin typeface="Chalkboard" panose="03050602040202020205" pitchFamily="66" charset="77"/>
              </a:rPr>
              <a:t>CHALLENGE FOR THE DAY: </a:t>
            </a:r>
          </a:p>
          <a:p>
            <a:pPr marL="0" indent="0">
              <a:buNone/>
            </a:pPr>
            <a:r>
              <a:rPr lang="en-US" dirty="0">
                <a:latin typeface="Chalkboard" panose="03050602040202020205" pitchFamily="66" charset="77"/>
              </a:rPr>
              <a:t>Everyone checks their work before handing in their math</a:t>
            </a:r>
          </a:p>
          <a:p>
            <a:pPr marL="0" indent="0">
              <a:buNone/>
            </a:pPr>
            <a:endParaRPr lang="en-US" dirty="0">
              <a:latin typeface="Chalkboard" panose="03050602040202020205" pitchFamily="66" charset="77"/>
            </a:endParaRPr>
          </a:p>
          <a:p>
            <a:pPr marL="0" indent="0">
              <a:buNone/>
            </a:pPr>
            <a:r>
              <a:rPr lang="en-US" dirty="0">
                <a:latin typeface="Chalkboard" panose="03050602040202020205" pitchFamily="66" charset="77"/>
              </a:rPr>
              <a:t>CHALLENGE FOR THE DAY: </a:t>
            </a:r>
          </a:p>
          <a:p>
            <a:pPr marL="0" indent="0">
              <a:buNone/>
            </a:pPr>
            <a:r>
              <a:rPr lang="en-US" dirty="0">
                <a:latin typeface="Chalkboard" panose="03050602040202020205" pitchFamily="66" charset="77"/>
              </a:rPr>
              <a:t>Everyone listens to ALL the instructions before beginning </a:t>
            </a:r>
            <a:r>
              <a:rPr lang="en-US">
                <a:latin typeface="Chalkboard" panose="03050602040202020205" pitchFamily="66" charset="77"/>
              </a:rPr>
              <a:t>science activity</a:t>
            </a:r>
            <a:endParaRPr lang="en-US" dirty="0">
              <a:latin typeface="Chalkboard" panose="03050602040202020205" pitchFamily="66" charset="77"/>
            </a:endParaRPr>
          </a:p>
        </p:txBody>
      </p:sp>
    </p:spTree>
    <p:extLst>
      <p:ext uri="{BB962C8B-B14F-4D97-AF65-F5344CB8AC3E}">
        <p14:creationId xmlns:p14="http://schemas.microsoft.com/office/powerpoint/2010/main" val="1197678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Post Positive Feedback</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401616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825AC39-5F85-4CAA-8A81-A1287086B2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95DA4D23-37FC-4B90-8188-F0377C5F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417162" cy="6858000"/>
          </a:xfrm>
          <a:custGeom>
            <a:avLst/>
            <a:gdLst>
              <a:gd name="connsiteX0" fmla="*/ 0 w 4417162"/>
              <a:gd name="connsiteY0" fmla="*/ 0 h 6858000"/>
              <a:gd name="connsiteX1" fmla="*/ 144378 w 4417162"/>
              <a:gd name="connsiteY1" fmla="*/ 0 h 6858000"/>
              <a:gd name="connsiteX2" fmla="*/ 2310062 w 4417162"/>
              <a:gd name="connsiteY2" fmla="*/ 0 h 6858000"/>
              <a:gd name="connsiteX3" fmla="*/ 4227367 w 4417162"/>
              <a:gd name="connsiteY3" fmla="*/ 0 h 6858000"/>
              <a:gd name="connsiteX4" fmla="*/ 4232407 w 4417162"/>
              <a:gd name="connsiteY4" fmla="*/ 66675 h 6858000"/>
              <a:gd name="connsiteX5" fmla="*/ 4240804 w 4417162"/>
              <a:gd name="connsiteY5" fmla="*/ 122237 h 6858000"/>
              <a:gd name="connsiteX6" fmla="*/ 4250882 w 4417162"/>
              <a:gd name="connsiteY6" fmla="*/ 174625 h 6858000"/>
              <a:gd name="connsiteX7" fmla="*/ 4267678 w 4417162"/>
              <a:gd name="connsiteY7" fmla="*/ 217487 h 6858000"/>
              <a:gd name="connsiteX8" fmla="*/ 4284474 w 4417162"/>
              <a:gd name="connsiteY8" fmla="*/ 260350 h 6858000"/>
              <a:gd name="connsiteX9" fmla="*/ 4304629 w 4417162"/>
              <a:gd name="connsiteY9" fmla="*/ 296862 h 6858000"/>
              <a:gd name="connsiteX10" fmla="*/ 4324784 w 4417162"/>
              <a:gd name="connsiteY10" fmla="*/ 334962 h 6858000"/>
              <a:gd name="connsiteX11" fmla="*/ 4343260 w 4417162"/>
              <a:gd name="connsiteY11" fmla="*/ 369887 h 6858000"/>
              <a:gd name="connsiteX12" fmla="*/ 4361735 w 4417162"/>
              <a:gd name="connsiteY12" fmla="*/ 409575 h 6858000"/>
              <a:gd name="connsiteX13" fmla="*/ 4378531 w 4417162"/>
              <a:gd name="connsiteY13" fmla="*/ 450850 h 6858000"/>
              <a:gd name="connsiteX14" fmla="*/ 4393648 w 4417162"/>
              <a:gd name="connsiteY14" fmla="*/ 496887 h 6858000"/>
              <a:gd name="connsiteX15" fmla="*/ 4405405 w 4417162"/>
              <a:gd name="connsiteY15" fmla="*/ 546100 h 6858000"/>
              <a:gd name="connsiteX16" fmla="*/ 4413803 w 4417162"/>
              <a:gd name="connsiteY16" fmla="*/ 606425 h 6858000"/>
              <a:gd name="connsiteX17" fmla="*/ 4417162 w 4417162"/>
              <a:gd name="connsiteY17" fmla="*/ 673100 h 6858000"/>
              <a:gd name="connsiteX18" fmla="*/ 4413803 w 4417162"/>
              <a:gd name="connsiteY18" fmla="*/ 744537 h 6858000"/>
              <a:gd name="connsiteX19" fmla="*/ 4405405 w 4417162"/>
              <a:gd name="connsiteY19" fmla="*/ 801687 h 6858000"/>
              <a:gd name="connsiteX20" fmla="*/ 4393648 w 4417162"/>
              <a:gd name="connsiteY20" fmla="*/ 854075 h 6858000"/>
              <a:gd name="connsiteX21" fmla="*/ 4378531 w 4417162"/>
              <a:gd name="connsiteY21" fmla="*/ 901700 h 6858000"/>
              <a:gd name="connsiteX22" fmla="*/ 4361735 w 4417162"/>
              <a:gd name="connsiteY22" fmla="*/ 942975 h 6858000"/>
              <a:gd name="connsiteX23" fmla="*/ 4341580 w 4417162"/>
              <a:gd name="connsiteY23" fmla="*/ 981075 h 6858000"/>
              <a:gd name="connsiteX24" fmla="*/ 4321425 w 4417162"/>
              <a:gd name="connsiteY24" fmla="*/ 1017587 h 6858000"/>
              <a:gd name="connsiteX25" fmla="*/ 4301270 w 4417162"/>
              <a:gd name="connsiteY25" fmla="*/ 1055687 h 6858000"/>
              <a:gd name="connsiteX26" fmla="*/ 4282794 w 4417162"/>
              <a:gd name="connsiteY26" fmla="*/ 1095375 h 6858000"/>
              <a:gd name="connsiteX27" fmla="*/ 4264318 w 4417162"/>
              <a:gd name="connsiteY27" fmla="*/ 1136650 h 6858000"/>
              <a:gd name="connsiteX28" fmla="*/ 4249203 w 4417162"/>
              <a:gd name="connsiteY28" fmla="*/ 1182687 h 6858000"/>
              <a:gd name="connsiteX29" fmla="*/ 4239125 w 4417162"/>
              <a:gd name="connsiteY29" fmla="*/ 1235075 h 6858000"/>
              <a:gd name="connsiteX30" fmla="*/ 4229047 w 4417162"/>
              <a:gd name="connsiteY30" fmla="*/ 1295400 h 6858000"/>
              <a:gd name="connsiteX31" fmla="*/ 4227367 w 4417162"/>
              <a:gd name="connsiteY31" fmla="*/ 1363662 h 6858000"/>
              <a:gd name="connsiteX32" fmla="*/ 4229047 w 4417162"/>
              <a:gd name="connsiteY32" fmla="*/ 1431925 h 6858000"/>
              <a:gd name="connsiteX33" fmla="*/ 4239125 w 4417162"/>
              <a:gd name="connsiteY33" fmla="*/ 1492250 h 6858000"/>
              <a:gd name="connsiteX34" fmla="*/ 4249203 w 4417162"/>
              <a:gd name="connsiteY34" fmla="*/ 1544637 h 6858000"/>
              <a:gd name="connsiteX35" fmla="*/ 4264318 w 4417162"/>
              <a:gd name="connsiteY35" fmla="*/ 1589087 h 6858000"/>
              <a:gd name="connsiteX36" fmla="*/ 4282794 w 4417162"/>
              <a:gd name="connsiteY36" fmla="*/ 1631950 h 6858000"/>
              <a:gd name="connsiteX37" fmla="*/ 4301270 w 4417162"/>
              <a:gd name="connsiteY37" fmla="*/ 1671637 h 6858000"/>
              <a:gd name="connsiteX38" fmla="*/ 4321425 w 4417162"/>
              <a:gd name="connsiteY38" fmla="*/ 1708150 h 6858000"/>
              <a:gd name="connsiteX39" fmla="*/ 4341580 w 4417162"/>
              <a:gd name="connsiteY39" fmla="*/ 1743075 h 6858000"/>
              <a:gd name="connsiteX40" fmla="*/ 4361735 w 4417162"/>
              <a:gd name="connsiteY40" fmla="*/ 1782762 h 6858000"/>
              <a:gd name="connsiteX41" fmla="*/ 4378531 w 4417162"/>
              <a:gd name="connsiteY41" fmla="*/ 1824037 h 6858000"/>
              <a:gd name="connsiteX42" fmla="*/ 4393648 w 4417162"/>
              <a:gd name="connsiteY42" fmla="*/ 1870075 h 6858000"/>
              <a:gd name="connsiteX43" fmla="*/ 4405405 w 4417162"/>
              <a:gd name="connsiteY43" fmla="*/ 1922462 h 6858000"/>
              <a:gd name="connsiteX44" fmla="*/ 4413803 w 4417162"/>
              <a:gd name="connsiteY44" fmla="*/ 1982787 h 6858000"/>
              <a:gd name="connsiteX45" fmla="*/ 4417162 w 4417162"/>
              <a:gd name="connsiteY45" fmla="*/ 2051050 h 6858000"/>
              <a:gd name="connsiteX46" fmla="*/ 4413803 w 4417162"/>
              <a:gd name="connsiteY46" fmla="*/ 2119312 h 6858000"/>
              <a:gd name="connsiteX47" fmla="*/ 4405405 w 4417162"/>
              <a:gd name="connsiteY47" fmla="*/ 2179637 h 6858000"/>
              <a:gd name="connsiteX48" fmla="*/ 4393648 w 4417162"/>
              <a:gd name="connsiteY48" fmla="*/ 2232025 h 6858000"/>
              <a:gd name="connsiteX49" fmla="*/ 4378531 w 4417162"/>
              <a:gd name="connsiteY49" fmla="*/ 2278062 h 6858000"/>
              <a:gd name="connsiteX50" fmla="*/ 4361735 w 4417162"/>
              <a:gd name="connsiteY50" fmla="*/ 2319337 h 6858000"/>
              <a:gd name="connsiteX51" fmla="*/ 4341580 w 4417162"/>
              <a:gd name="connsiteY51" fmla="*/ 2359025 h 6858000"/>
              <a:gd name="connsiteX52" fmla="*/ 4321425 w 4417162"/>
              <a:gd name="connsiteY52" fmla="*/ 2395537 h 6858000"/>
              <a:gd name="connsiteX53" fmla="*/ 4301270 w 4417162"/>
              <a:gd name="connsiteY53" fmla="*/ 2433637 h 6858000"/>
              <a:gd name="connsiteX54" fmla="*/ 4282794 w 4417162"/>
              <a:gd name="connsiteY54" fmla="*/ 2471737 h 6858000"/>
              <a:gd name="connsiteX55" fmla="*/ 4264318 w 4417162"/>
              <a:gd name="connsiteY55" fmla="*/ 2513012 h 6858000"/>
              <a:gd name="connsiteX56" fmla="*/ 4249203 w 4417162"/>
              <a:gd name="connsiteY56" fmla="*/ 2560637 h 6858000"/>
              <a:gd name="connsiteX57" fmla="*/ 4239125 w 4417162"/>
              <a:gd name="connsiteY57" fmla="*/ 2613025 h 6858000"/>
              <a:gd name="connsiteX58" fmla="*/ 4229047 w 4417162"/>
              <a:gd name="connsiteY58" fmla="*/ 2671762 h 6858000"/>
              <a:gd name="connsiteX59" fmla="*/ 4227367 w 4417162"/>
              <a:gd name="connsiteY59" fmla="*/ 2741612 h 6858000"/>
              <a:gd name="connsiteX60" fmla="*/ 4229047 w 4417162"/>
              <a:gd name="connsiteY60" fmla="*/ 2809875 h 6858000"/>
              <a:gd name="connsiteX61" fmla="*/ 4239125 w 4417162"/>
              <a:gd name="connsiteY61" fmla="*/ 2868612 h 6858000"/>
              <a:gd name="connsiteX62" fmla="*/ 4249203 w 4417162"/>
              <a:gd name="connsiteY62" fmla="*/ 2922587 h 6858000"/>
              <a:gd name="connsiteX63" fmla="*/ 4264318 w 4417162"/>
              <a:gd name="connsiteY63" fmla="*/ 2967037 h 6858000"/>
              <a:gd name="connsiteX64" fmla="*/ 4282794 w 4417162"/>
              <a:gd name="connsiteY64" fmla="*/ 3009900 h 6858000"/>
              <a:gd name="connsiteX65" fmla="*/ 4301270 w 4417162"/>
              <a:gd name="connsiteY65" fmla="*/ 3046412 h 6858000"/>
              <a:gd name="connsiteX66" fmla="*/ 4321425 w 4417162"/>
              <a:gd name="connsiteY66" fmla="*/ 3084512 h 6858000"/>
              <a:gd name="connsiteX67" fmla="*/ 4341580 w 4417162"/>
              <a:gd name="connsiteY67" fmla="*/ 3121025 h 6858000"/>
              <a:gd name="connsiteX68" fmla="*/ 4361735 w 4417162"/>
              <a:gd name="connsiteY68" fmla="*/ 3160712 h 6858000"/>
              <a:gd name="connsiteX69" fmla="*/ 4378531 w 4417162"/>
              <a:gd name="connsiteY69" fmla="*/ 3201987 h 6858000"/>
              <a:gd name="connsiteX70" fmla="*/ 4393648 w 4417162"/>
              <a:gd name="connsiteY70" fmla="*/ 3248025 h 6858000"/>
              <a:gd name="connsiteX71" fmla="*/ 4405405 w 4417162"/>
              <a:gd name="connsiteY71" fmla="*/ 3300412 h 6858000"/>
              <a:gd name="connsiteX72" fmla="*/ 4413803 w 4417162"/>
              <a:gd name="connsiteY72" fmla="*/ 3360737 h 6858000"/>
              <a:gd name="connsiteX73" fmla="*/ 4417162 w 4417162"/>
              <a:gd name="connsiteY73" fmla="*/ 3427412 h 6858000"/>
              <a:gd name="connsiteX74" fmla="*/ 4413803 w 4417162"/>
              <a:gd name="connsiteY74" fmla="*/ 3497262 h 6858000"/>
              <a:gd name="connsiteX75" fmla="*/ 4405405 w 4417162"/>
              <a:gd name="connsiteY75" fmla="*/ 3557587 h 6858000"/>
              <a:gd name="connsiteX76" fmla="*/ 4393648 w 4417162"/>
              <a:gd name="connsiteY76" fmla="*/ 3609975 h 6858000"/>
              <a:gd name="connsiteX77" fmla="*/ 4378531 w 4417162"/>
              <a:gd name="connsiteY77" fmla="*/ 3656012 h 6858000"/>
              <a:gd name="connsiteX78" fmla="*/ 4361735 w 4417162"/>
              <a:gd name="connsiteY78" fmla="*/ 3697287 h 6858000"/>
              <a:gd name="connsiteX79" fmla="*/ 4341580 w 4417162"/>
              <a:gd name="connsiteY79" fmla="*/ 3736975 h 6858000"/>
              <a:gd name="connsiteX80" fmla="*/ 4301270 w 4417162"/>
              <a:gd name="connsiteY80" fmla="*/ 3811587 h 6858000"/>
              <a:gd name="connsiteX81" fmla="*/ 4282794 w 4417162"/>
              <a:gd name="connsiteY81" fmla="*/ 3848100 h 6858000"/>
              <a:gd name="connsiteX82" fmla="*/ 4264318 w 4417162"/>
              <a:gd name="connsiteY82" fmla="*/ 3890962 h 6858000"/>
              <a:gd name="connsiteX83" fmla="*/ 4249203 w 4417162"/>
              <a:gd name="connsiteY83" fmla="*/ 3935412 h 6858000"/>
              <a:gd name="connsiteX84" fmla="*/ 4239125 w 4417162"/>
              <a:gd name="connsiteY84" fmla="*/ 3987800 h 6858000"/>
              <a:gd name="connsiteX85" fmla="*/ 4229047 w 4417162"/>
              <a:gd name="connsiteY85" fmla="*/ 4048125 h 6858000"/>
              <a:gd name="connsiteX86" fmla="*/ 4227367 w 4417162"/>
              <a:gd name="connsiteY86" fmla="*/ 4116387 h 6858000"/>
              <a:gd name="connsiteX87" fmla="*/ 4229047 w 4417162"/>
              <a:gd name="connsiteY87" fmla="*/ 4186237 h 6858000"/>
              <a:gd name="connsiteX88" fmla="*/ 4239125 w 4417162"/>
              <a:gd name="connsiteY88" fmla="*/ 4244975 h 6858000"/>
              <a:gd name="connsiteX89" fmla="*/ 4249203 w 4417162"/>
              <a:gd name="connsiteY89" fmla="*/ 4297362 h 6858000"/>
              <a:gd name="connsiteX90" fmla="*/ 4264318 w 4417162"/>
              <a:gd name="connsiteY90" fmla="*/ 4343400 h 6858000"/>
              <a:gd name="connsiteX91" fmla="*/ 4282794 w 4417162"/>
              <a:gd name="connsiteY91" fmla="*/ 4386262 h 6858000"/>
              <a:gd name="connsiteX92" fmla="*/ 4301270 w 4417162"/>
              <a:gd name="connsiteY92" fmla="*/ 4424362 h 6858000"/>
              <a:gd name="connsiteX93" fmla="*/ 4341580 w 4417162"/>
              <a:gd name="connsiteY93" fmla="*/ 4498975 h 6858000"/>
              <a:gd name="connsiteX94" fmla="*/ 4361735 w 4417162"/>
              <a:gd name="connsiteY94" fmla="*/ 4537075 h 6858000"/>
              <a:gd name="connsiteX95" fmla="*/ 4378531 w 4417162"/>
              <a:gd name="connsiteY95" fmla="*/ 4579937 h 6858000"/>
              <a:gd name="connsiteX96" fmla="*/ 4393648 w 4417162"/>
              <a:gd name="connsiteY96" fmla="*/ 4625975 h 6858000"/>
              <a:gd name="connsiteX97" fmla="*/ 4405405 w 4417162"/>
              <a:gd name="connsiteY97" fmla="*/ 4678362 h 6858000"/>
              <a:gd name="connsiteX98" fmla="*/ 4413803 w 4417162"/>
              <a:gd name="connsiteY98" fmla="*/ 4738687 h 6858000"/>
              <a:gd name="connsiteX99" fmla="*/ 4417162 w 4417162"/>
              <a:gd name="connsiteY99" fmla="*/ 4806950 h 6858000"/>
              <a:gd name="connsiteX100" fmla="*/ 4413803 w 4417162"/>
              <a:gd name="connsiteY100" fmla="*/ 4875212 h 6858000"/>
              <a:gd name="connsiteX101" fmla="*/ 4405405 w 4417162"/>
              <a:gd name="connsiteY101" fmla="*/ 4935537 h 6858000"/>
              <a:gd name="connsiteX102" fmla="*/ 4393648 w 4417162"/>
              <a:gd name="connsiteY102" fmla="*/ 4987925 h 6858000"/>
              <a:gd name="connsiteX103" fmla="*/ 4378531 w 4417162"/>
              <a:gd name="connsiteY103" fmla="*/ 5033962 h 6858000"/>
              <a:gd name="connsiteX104" fmla="*/ 4361735 w 4417162"/>
              <a:gd name="connsiteY104" fmla="*/ 5075237 h 6858000"/>
              <a:gd name="connsiteX105" fmla="*/ 4341580 w 4417162"/>
              <a:gd name="connsiteY105" fmla="*/ 5114925 h 6858000"/>
              <a:gd name="connsiteX106" fmla="*/ 4321425 w 4417162"/>
              <a:gd name="connsiteY106" fmla="*/ 5149850 h 6858000"/>
              <a:gd name="connsiteX107" fmla="*/ 4301270 w 4417162"/>
              <a:gd name="connsiteY107" fmla="*/ 5186362 h 6858000"/>
              <a:gd name="connsiteX108" fmla="*/ 4282794 w 4417162"/>
              <a:gd name="connsiteY108" fmla="*/ 5226050 h 6858000"/>
              <a:gd name="connsiteX109" fmla="*/ 4264318 w 4417162"/>
              <a:gd name="connsiteY109" fmla="*/ 5268912 h 6858000"/>
              <a:gd name="connsiteX110" fmla="*/ 4249203 w 4417162"/>
              <a:gd name="connsiteY110" fmla="*/ 5313362 h 6858000"/>
              <a:gd name="connsiteX111" fmla="*/ 4239125 w 4417162"/>
              <a:gd name="connsiteY111" fmla="*/ 5365750 h 6858000"/>
              <a:gd name="connsiteX112" fmla="*/ 4229047 w 4417162"/>
              <a:gd name="connsiteY112" fmla="*/ 5426075 h 6858000"/>
              <a:gd name="connsiteX113" fmla="*/ 4227367 w 4417162"/>
              <a:gd name="connsiteY113" fmla="*/ 5494337 h 6858000"/>
              <a:gd name="connsiteX114" fmla="*/ 4229047 w 4417162"/>
              <a:gd name="connsiteY114" fmla="*/ 5562600 h 6858000"/>
              <a:gd name="connsiteX115" fmla="*/ 4239125 w 4417162"/>
              <a:gd name="connsiteY115" fmla="*/ 5622925 h 6858000"/>
              <a:gd name="connsiteX116" fmla="*/ 4249203 w 4417162"/>
              <a:gd name="connsiteY116" fmla="*/ 5675312 h 6858000"/>
              <a:gd name="connsiteX117" fmla="*/ 4264318 w 4417162"/>
              <a:gd name="connsiteY117" fmla="*/ 5721350 h 6858000"/>
              <a:gd name="connsiteX118" fmla="*/ 4282794 w 4417162"/>
              <a:gd name="connsiteY118" fmla="*/ 5762625 h 6858000"/>
              <a:gd name="connsiteX119" fmla="*/ 4301270 w 4417162"/>
              <a:gd name="connsiteY119" fmla="*/ 5802312 h 6858000"/>
              <a:gd name="connsiteX120" fmla="*/ 4321425 w 4417162"/>
              <a:gd name="connsiteY120" fmla="*/ 5840412 h 6858000"/>
              <a:gd name="connsiteX121" fmla="*/ 4341580 w 4417162"/>
              <a:gd name="connsiteY121" fmla="*/ 5876925 h 6858000"/>
              <a:gd name="connsiteX122" fmla="*/ 4361735 w 4417162"/>
              <a:gd name="connsiteY122" fmla="*/ 5915025 h 6858000"/>
              <a:gd name="connsiteX123" fmla="*/ 4378531 w 4417162"/>
              <a:gd name="connsiteY123" fmla="*/ 5956300 h 6858000"/>
              <a:gd name="connsiteX124" fmla="*/ 4393648 w 4417162"/>
              <a:gd name="connsiteY124" fmla="*/ 6003925 h 6858000"/>
              <a:gd name="connsiteX125" fmla="*/ 4405405 w 4417162"/>
              <a:gd name="connsiteY125" fmla="*/ 6056312 h 6858000"/>
              <a:gd name="connsiteX126" fmla="*/ 4413803 w 4417162"/>
              <a:gd name="connsiteY126" fmla="*/ 6113462 h 6858000"/>
              <a:gd name="connsiteX127" fmla="*/ 4417162 w 4417162"/>
              <a:gd name="connsiteY127" fmla="*/ 6183312 h 6858000"/>
              <a:gd name="connsiteX128" fmla="*/ 4413803 w 4417162"/>
              <a:gd name="connsiteY128" fmla="*/ 6251575 h 6858000"/>
              <a:gd name="connsiteX129" fmla="*/ 4405405 w 4417162"/>
              <a:gd name="connsiteY129" fmla="*/ 6311900 h 6858000"/>
              <a:gd name="connsiteX130" fmla="*/ 4393648 w 4417162"/>
              <a:gd name="connsiteY130" fmla="*/ 6361112 h 6858000"/>
              <a:gd name="connsiteX131" fmla="*/ 4378531 w 4417162"/>
              <a:gd name="connsiteY131" fmla="*/ 6407150 h 6858000"/>
              <a:gd name="connsiteX132" fmla="*/ 4361735 w 4417162"/>
              <a:gd name="connsiteY132" fmla="*/ 6448425 h 6858000"/>
              <a:gd name="connsiteX133" fmla="*/ 4343260 w 4417162"/>
              <a:gd name="connsiteY133" fmla="*/ 6488112 h 6858000"/>
              <a:gd name="connsiteX134" fmla="*/ 4324784 w 4417162"/>
              <a:gd name="connsiteY134" fmla="*/ 6523037 h 6858000"/>
              <a:gd name="connsiteX135" fmla="*/ 4304629 w 4417162"/>
              <a:gd name="connsiteY135" fmla="*/ 6561137 h 6858000"/>
              <a:gd name="connsiteX136" fmla="*/ 4284474 w 4417162"/>
              <a:gd name="connsiteY136" fmla="*/ 6597650 h 6858000"/>
              <a:gd name="connsiteX137" fmla="*/ 4267678 w 4417162"/>
              <a:gd name="connsiteY137" fmla="*/ 6640512 h 6858000"/>
              <a:gd name="connsiteX138" fmla="*/ 4250882 w 4417162"/>
              <a:gd name="connsiteY138" fmla="*/ 6683375 h 6858000"/>
              <a:gd name="connsiteX139" fmla="*/ 4240804 w 4417162"/>
              <a:gd name="connsiteY139" fmla="*/ 6735762 h 6858000"/>
              <a:gd name="connsiteX140" fmla="*/ 4232407 w 4417162"/>
              <a:gd name="connsiteY140" fmla="*/ 6791325 h 6858000"/>
              <a:gd name="connsiteX141" fmla="*/ 4227367 w 4417162"/>
              <a:gd name="connsiteY141" fmla="*/ 6858000 h 6858000"/>
              <a:gd name="connsiteX142" fmla="*/ 2310062 w 4417162"/>
              <a:gd name="connsiteY142" fmla="*/ 6858000 h 6858000"/>
              <a:gd name="connsiteX143" fmla="*/ 144378 w 4417162"/>
              <a:gd name="connsiteY143" fmla="*/ 6858000 h 6858000"/>
              <a:gd name="connsiteX144" fmla="*/ 0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0" y="0"/>
                </a:moveTo>
                <a:lnTo>
                  <a:pt x="144378" y="0"/>
                </a:lnTo>
                <a:lnTo>
                  <a:pt x="2310062" y="0"/>
                </a:lnTo>
                <a:lnTo>
                  <a:pt x="4227367" y="0"/>
                </a:lnTo>
                <a:lnTo>
                  <a:pt x="4232407" y="66675"/>
                </a:lnTo>
                <a:lnTo>
                  <a:pt x="4240804" y="122237"/>
                </a:lnTo>
                <a:lnTo>
                  <a:pt x="4250882" y="174625"/>
                </a:lnTo>
                <a:lnTo>
                  <a:pt x="4267678" y="217487"/>
                </a:lnTo>
                <a:lnTo>
                  <a:pt x="4284474" y="260350"/>
                </a:lnTo>
                <a:lnTo>
                  <a:pt x="4304629" y="296862"/>
                </a:lnTo>
                <a:lnTo>
                  <a:pt x="4324784" y="334962"/>
                </a:lnTo>
                <a:lnTo>
                  <a:pt x="4343260" y="369887"/>
                </a:lnTo>
                <a:lnTo>
                  <a:pt x="4361735" y="409575"/>
                </a:lnTo>
                <a:lnTo>
                  <a:pt x="4378531" y="450850"/>
                </a:lnTo>
                <a:lnTo>
                  <a:pt x="4393648" y="496887"/>
                </a:lnTo>
                <a:lnTo>
                  <a:pt x="4405405" y="546100"/>
                </a:lnTo>
                <a:lnTo>
                  <a:pt x="4413803" y="606425"/>
                </a:lnTo>
                <a:lnTo>
                  <a:pt x="4417162" y="673100"/>
                </a:lnTo>
                <a:lnTo>
                  <a:pt x="4413803" y="744537"/>
                </a:lnTo>
                <a:lnTo>
                  <a:pt x="4405405" y="801687"/>
                </a:lnTo>
                <a:lnTo>
                  <a:pt x="4393648" y="854075"/>
                </a:lnTo>
                <a:lnTo>
                  <a:pt x="4378531" y="901700"/>
                </a:lnTo>
                <a:lnTo>
                  <a:pt x="4361735" y="942975"/>
                </a:lnTo>
                <a:lnTo>
                  <a:pt x="4341580" y="981075"/>
                </a:lnTo>
                <a:lnTo>
                  <a:pt x="4321425" y="1017587"/>
                </a:lnTo>
                <a:lnTo>
                  <a:pt x="4301270" y="1055687"/>
                </a:lnTo>
                <a:lnTo>
                  <a:pt x="4282794" y="1095375"/>
                </a:lnTo>
                <a:lnTo>
                  <a:pt x="4264318" y="1136650"/>
                </a:lnTo>
                <a:lnTo>
                  <a:pt x="4249203" y="1182687"/>
                </a:lnTo>
                <a:lnTo>
                  <a:pt x="4239125" y="1235075"/>
                </a:lnTo>
                <a:lnTo>
                  <a:pt x="4229047" y="1295400"/>
                </a:lnTo>
                <a:lnTo>
                  <a:pt x="4227367" y="1363662"/>
                </a:lnTo>
                <a:lnTo>
                  <a:pt x="4229047" y="1431925"/>
                </a:lnTo>
                <a:lnTo>
                  <a:pt x="4239125" y="1492250"/>
                </a:lnTo>
                <a:lnTo>
                  <a:pt x="4249203" y="1544637"/>
                </a:lnTo>
                <a:lnTo>
                  <a:pt x="4264318" y="1589087"/>
                </a:lnTo>
                <a:lnTo>
                  <a:pt x="4282794" y="1631950"/>
                </a:lnTo>
                <a:lnTo>
                  <a:pt x="4301270" y="1671637"/>
                </a:lnTo>
                <a:lnTo>
                  <a:pt x="4321425" y="1708150"/>
                </a:lnTo>
                <a:lnTo>
                  <a:pt x="4341580" y="1743075"/>
                </a:lnTo>
                <a:lnTo>
                  <a:pt x="4361735" y="1782762"/>
                </a:lnTo>
                <a:lnTo>
                  <a:pt x="4378531" y="1824037"/>
                </a:lnTo>
                <a:lnTo>
                  <a:pt x="4393648" y="1870075"/>
                </a:lnTo>
                <a:lnTo>
                  <a:pt x="4405405" y="1922462"/>
                </a:lnTo>
                <a:lnTo>
                  <a:pt x="4413803" y="1982787"/>
                </a:lnTo>
                <a:lnTo>
                  <a:pt x="4417162" y="2051050"/>
                </a:lnTo>
                <a:lnTo>
                  <a:pt x="4413803" y="2119312"/>
                </a:lnTo>
                <a:lnTo>
                  <a:pt x="4405405" y="2179637"/>
                </a:lnTo>
                <a:lnTo>
                  <a:pt x="4393648" y="2232025"/>
                </a:lnTo>
                <a:lnTo>
                  <a:pt x="4378531" y="2278062"/>
                </a:lnTo>
                <a:lnTo>
                  <a:pt x="4361735" y="2319337"/>
                </a:lnTo>
                <a:lnTo>
                  <a:pt x="4341580" y="2359025"/>
                </a:lnTo>
                <a:lnTo>
                  <a:pt x="4321425" y="2395537"/>
                </a:lnTo>
                <a:lnTo>
                  <a:pt x="4301270" y="2433637"/>
                </a:lnTo>
                <a:lnTo>
                  <a:pt x="4282794" y="2471737"/>
                </a:lnTo>
                <a:lnTo>
                  <a:pt x="4264318" y="2513012"/>
                </a:lnTo>
                <a:lnTo>
                  <a:pt x="4249203" y="2560637"/>
                </a:lnTo>
                <a:lnTo>
                  <a:pt x="4239125" y="2613025"/>
                </a:lnTo>
                <a:lnTo>
                  <a:pt x="4229047" y="2671762"/>
                </a:lnTo>
                <a:lnTo>
                  <a:pt x="4227367" y="2741612"/>
                </a:lnTo>
                <a:lnTo>
                  <a:pt x="4229047" y="2809875"/>
                </a:lnTo>
                <a:lnTo>
                  <a:pt x="4239125" y="2868612"/>
                </a:lnTo>
                <a:lnTo>
                  <a:pt x="4249203" y="2922587"/>
                </a:lnTo>
                <a:lnTo>
                  <a:pt x="4264318" y="2967037"/>
                </a:lnTo>
                <a:lnTo>
                  <a:pt x="4282794" y="3009900"/>
                </a:lnTo>
                <a:lnTo>
                  <a:pt x="4301270" y="3046412"/>
                </a:lnTo>
                <a:lnTo>
                  <a:pt x="4321425" y="3084512"/>
                </a:lnTo>
                <a:lnTo>
                  <a:pt x="4341580" y="3121025"/>
                </a:lnTo>
                <a:lnTo>
                  <a:pt x="4361735" y="3160712"/>
                </a:lnTo>
                <a:lnTo>
                  <a:pt x="4378531" y="3201987"/>
                </a:lnTo>
                <a:lnTo>
                  <a:pt x="4393648" y="3248025"/>
                </a:lnTo>
                <a:lnTo>
                  <a:pt x="4405405" y="3300412"/>
                </a:lnTo>
                <a:lnTo>
                  <a:pt x="4413803" y="3360737"/>
                </a:lnTo>
                <a:lnTo>
                  <a:pt x="4417162" y="3427412"/>
                </a:lnTo>
                <a:lnTo>
                  <a:pt x="4413803" y="3497262"/>
                </a:lnTo>
                <a:lnTo>
                  <a:pt x="4405405" y="3557587"/>
                </a:lnTo>
                <a:lnTo>
                  <a:pt x="4393648" y="3609975"/>
                </a:lnTo>
                <a:lnTo>
                  <a:pt x="4378531" y="3656012"/>
                </a:lnTo>
                <a:lnTo>
                  <a:pt x="4361735" y="3697287"/>
                </a:lnTo>
                <a:lnTo>
                  <a:pt x="4341580" y="3736975"/>
                </a:lnTo>
                <a:lnTo>
                  <a:pt x="4301270" y="3811587"/>
                </a:lnTo>
                <a:lnTo>
                  <a:pt x="4282794" y="3848100"/>
                </a:lnTo>
                <a:lnTo>
                  <a:pt x="4264318" y="3890962"/>
                </a:lnTo>
                <a:lnTo>
                  <a:pt x="4249203" y="3935412"/>
                </a:lnTo>
                <a:lnTo>
                  <a:pt x="4239125" y="3987800"/>
                </a:lnTo>
                <a:lnTo>
                  <a:pt x="4229047" y="4048125"/>
                </a:lnTo>
                <a:lnTo>
                  <a:pt x="4227367" y="4116387"/>
                </a:lnTo>
                <a:lnTo>
                  <a:pt x="4229047" y="4186237"/>
                </a:lnTo>
                <a:lnTo>
                  <a:pt x="4239125" y="4244975"/>
                </a:lnTo>
                <a:lnTo>
                  <a:pt x="4249203" y="4297362"/>
                </a:lnTo>
                <a:lnTo>
                  <a:pt x="4264318" y="4343400"/>
                </a:lnTo>
                <a:lnTo>
                  <a:pt x="4282794" y="4386262"/>
                </a:lnTo>
                <a:lnTo>
                  <a:pt x="4301270" y="4424362"/>
                </a:lnTo>
                <a:lnTo>
                  <a:pt x="4341580" y="4498975"/>
                </a:lnTo>
                <a:lnTo>
                  <a:pt x="4361735" y="4537075"/>
                </a:lnTo>
                <a:lnTo>
                  <a:pt x="4378531" y="4579937"/>
                </a:lnTo>
                <a:lnTo>
                  <a:pt x="4393648" y="4625975"/>
                </a:lnTo>
                <a:lnTo>
                  <a:pt x="4405405" y="4678362"/>
                </a:lnTo>
                <a:lnTo>
                  <a:pt x="4413803" y="4738687"/>
                </a:lnTo>
                <a:lnTo>
                  <a:pt x="4417162" y="4806950"/>
                </a:lnTo>
                <a:lnTo>
                  <a:pt x="4413803" y="4875212"/>
                </a:lnTo>
                <a:lnTo>
                  <a:pt x="4405405" y="4935537"/>
                </a:lnTo>
                <a:lnTo>
                  <a:pt x="4393648" y="4987925"/>
                </a:lnTo>
                <a:lnTo>
                  <a:pt x="4378531" y="5033962"/>
                </a:lnTo>
                <a:lnTo>
                  <a:pt x="4361735" y="5075237"/>
                </a:lnTo>
                <a:lnTo>
                  <a:pt x="4341580" y="5114925"/>
                </a:lnTo>
                <a:lnTo>
                  <a:pt x="4321425" y="5149850"/>
                </a:lnTo>
                <a:lnTo>
                  <a:pt x="4301270" y="5186362"/>
                </a:lnTo>
                <a:lnTo>
                  <a:pt x="4282794" y="5226050"/>
                </a:lnTo>
                <a:lnTo>
                  <a:pt x="4264318" y="5268912"/>
                </a:lnTo>
                <a:lnTo>
                  <a:pt x="4249203" y="5313362"/>
                </a:lnTo>
                <a:lnTo>
                  <a:pt x="4239125" y="5365750"/>
                </a:lnTo>
                <a:lnTo>
                  <a:pt x="4229047" y="5426075"/>
                </a:lnTo>
                <a:lnTo>
                  <a:pt x="4227367" y="5494337"/>
                </a:lnTo>
                <a:lnTo>
                  <a:pt x="4229047" y="5562600"/>
                </a:lnTo>
                <a:lnTo>
                  <a:pt x="4239125" y="5622925"/>
                </a:lnTo>
                <a:lnTo>
                  <a:pt x="4249203" y="5675312"/>
                </a:lnTo>
                <a:lnTo>
                  <a:pt x="4264318" y="5721350"/>
                </a:lnTo>
                <a:lnTo>
                  <a:pt x="4282794" y="5762625"/>
                </a:lnTo>
                <a:lnTo>
                  <a:pt x="4301270" y="5802312"/>
                </a:lnTo>
                <a:lnTo>
                  <a:pt x="4321425" y="5840412"/>
                </a:lnTo>
                <a:lnTo>
                  <a:pt x="4341580" y="5876925"/>
                </a:lnTo>
                <a:lnTo>
                  <a:pt x="4361735" y="5915025"/>
                </a:lnTo>
                <a:lnTo>
                  <a:pt x="4378531" y="5956300"/>
                </a:lnTo>
                <a:lnTo>
                  <a:pt x="4393648" y="6003925"/>
                </a:lnTo>
                <a:lnTo>
                  <a:pt x="4405405" y="6056312"/>
                </a:lnTo>
                <a:lnTo>
                  <a:pt x="4413803" y="6113462"/>
                </a:lnTo>
                <a:lnTo>
                  <a:pt x="4417162" y="6183312"/>
                </a:lnTo>
                <a:lnTo>
                  <a:pt x="4413803" y="6251575"/>
                </a:lnTo>
                <a:lnTo>
                  <a:pt x="4405405" y="6311900"/>
                </a:lnTo>
                <a:lnTo>
                  <a:pt x="4393648" y="6361112"/>
                </a:lnTo>
                <a:lnTo>
                  <a:pt x="4378531" y="6407150"/>
                </a:lnTo>
                <a:lnTo>
                  <a:pt x="4361735" y="6448425"/>
                </a:lnTo>
                <a:lnTo>
                  <a:pt x="4343260" y="6488112"/>
                </a:lnTo>
                <a:lnTo>
                  <a:pt x="4324784" y="6523037"/>
                </a:lnTo>
                <a:lnTo>
                  <a:pt x="4304629" y="6561137"/>
                </a:lnTo>
                <a:lnTo>
                  <a:pt x="4284474" y="6597650"/>
                </a:lnTo>
                <a:lnTo>
                  <a:pt x="4267678" y="6640512"/>
                </a:lnTo>
                <a:lnTo>
                  <a:pt x="4250882" y="6683375"/>
                </a:lnTo>
                <a:lnTo>
                  <a:pt x="4240804" y="6735762"/>
                </a:lnTo>
                <a:lnTo>
                  <a:pt x="4232407" y="6791325"/>
                </a:lnTo>
                <a:lnTo>
                  <a:pt x="4227367" y="6858000"/>
                </a:lnTo>
                <a:lnTo>
                  <a:pt x="2310062" y="6858000"/>
                </a:lnTo>
                <a:lnTo>
                  <a:pt x="144378" y="6858000"/>
                </a:lnTo>
                <a:lnTo>
                  <a:pt x="0" y="6858000"/>
                </a:lnTo>
                <a:close/>
              </a:path>
            </a:pathLst>
          </a:custGeom>
          <a:solidFill>
            <a:srgbClr val="FFFFFF"/>
          </a:solidFill>
          <a:ln w="0">
            <a:noFill/>
            <a:prstDash val="solid"/>
            <a:round/>
            <a:headEnd/>
            <a:tailEnd/>
          </a:ln>
        </p:spPr>
      </p:sp>
      <p:sp useBgFill="1">
        <p:nvSpPr>
          <p:cNvPr id="13" name="Freeform: Shape 12">
            <a:extLst>
              <a:ext uri="{FF2B5EF4-FFF2-40B4-BE49-F238E27FC236}">
                <a16:creationId xmlns:a16="http://schemas.microsoft.com/office/drawing/2014/main" id="{A7A4B465-FBCC-4CD4-89A1-82992A7B47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272784" cy="6858000"/>
          </a:xfrm>
          <a:custGeom>
            <a:avLst/>
            <a:gdLst>
              <a:gd name="connsiteX0" fmla="*/ 0 w 4272784"/>
              <a:gd name="connsiteY0" fmla="*/ 0 h 6858000"/>
              <a:gd name="connsiteX1" fmla="*/ 4082989 w 4272784"/>
              <a:gd name="connsiteY1" fmla="*/ 0 h 6858000"/>
              <a:gd name="connsiteX2" fmla="*/ 4088029 w 4272784"/>
              <a:gd name="connsiteY2" fmla="*/ 66675 h 6858000"/>
              <a:gd name="connsiteX3" fmla="*/ 4096426 w 4272784"/>
              <a:gd name="connsiteY3" fmla="*/ 122237 h 6858000"/>
              <a:gd name="connsiteX4" fmla="*/ 4106504 w 4272784"/>
              <a:gd name="connsiteY4" fmla="*/ 174625 h 6858000"/>
              <a:gd name="connsiteX5" fmla="*/ 4123300 w 4272784"/>
              <a:gd name="connsiteY5" fmla="*/ 217487 h 6858000"/>
              <a:gd name="connsiteX6" fmla="*/ 4140096 w 4272784"/>
              <a:gd name="connsiteY6" fmla="*/ 260350 h 6858000"/>
              <a:gd name="connsiteX7" fmla="*/ 4160251 w 4272784"/>
              <a:gd name="connsiteY7" fmla="*/ 296862 h 6858000"/>
              <a:gd name="connsiteX8" fmla="*/ 4180406 w 4272784"/>
              <a:gd name="connsiteY8" fmla="*/ 334962 h 6858000"/>
              <a:gd name="connsiteX9" fmla="*/ 4198882 w 4272784"/>
              <a:gd name="connsiteY9" fmla="*/ 369887 h 6858000"/>
              <a:gd name="connsiteX10" fmla="*/ 4217357 w 4272784"/>
              <a:gd name="connsiteY10" fmla="*/ 409575 h 6858000"/>
              <a:gd name="connsiteX11" fmla="*/ 4234153 w 4272784"/>
              <a:gd name="connsiteY11" fmla="*/ 450850 h 6858000"/>
              <a:gd name="connsiteX12" fmla="*/ 4249270 w 4272784"/>
              <a:gd name="connsiteY12" fmla="*/ 496887 h 6858000"/>
              <a:gd name="connsiteX13" fmla="*/ 4261027 w 4272784"/>
              <a:gd name="connsiteY13" fmla="*/ 546100 h 6858000"/>
              <a:gd name="connsiteX14" fmla="*/ 4269425 w 4272784"/>
              <a:gd name="connsiteY14" fmla="*/ 606425 h 6858000"/>
              <a:gd name="connsiteX15" fmla="*/ 4272784 w 4272784"/>
              <a:gd name="connsiteY15" fmla="*/ 673100 h 6858000"/>
              <a:gd name="connsiteX16" fmla="*/ 4269425 w 4272784"/>
              <a:gd name="connsiteY16" fmla="*/ 744537 h 6858000"/>
              <a:gd name="connsiteX17" fmla="*/ 4261027 w 4272784"/>
              <a:gd name="connsiteY17" fmla="*/ 801687 h 6858000"/>
              <a:gd name="connsiteX18" fmla="*/ 4249270 w 4272784"/>
              <a:gd name="connsiteY18" fmla="*/ 854075 h 6858000"/>
              <a:gd name="connsiteX19" fmla="*/ 4234153 w 4272784"/>
              <a:gd name="connsiteY19" fmla="*/ 901700 h 6858000"/>
              <a:gd name="connsiteX20" fmla="*/ 4217357 w 4272784"/>
              <a:gd name="connsiteY20" fmla="*/ 942975 h 6858000"/>
              <a:gd name="connsiteX21" fmla="*/ 4197202 w 4272784"/>
              <a:gd name="connsiteY21" fmla="*/ 981075 h 6858000"/>
              <a:gd name="connsiteX22" fmla="*/ 4177047 w 4272784"/>
              <a:gd name="connsiteY22" fmla="*/ 1017587 h 6858000"/>
              <a:gd name="connsiteX23" fmla="*/ 4156892 w 4272784"/>
              <a:gd name="connsiteY23" fmla="*/ 1055687 h 6858000"/>
              <a:gd name="connsiteX24" fmla="*/ 4138416 w 4272784"/>
              <a:gd name="connsiteY24" fmla="*/ 1095375 h 6858000"/>
              <a:gd name="connsiteX25" fmla="*/ 4119940 w 4272784"/>
              <a:gd name="connsiteY25" fmla="*/ 1136650 h 6858000"/>
              <a:gd name="connsiteX26" fmla="*/ 4104825 w 4272784"/>
              <a:gd name="connsiteY26" fmla="*/ 1182687 h 6858000"/>
              <a:gd name="connsiteX27" fmla="*/ 4094747 w 4272784"/>
              <a:gd name="connsiteY27" fmla="*/ 1235075 h 6858000"/>
              <a:gd name="connsiteX28" fmla="*/ 4084669 w 4272784"/>
              <a:gd name="connsiteY28" fmla="*/ 1295400 h 6858000"/>
              <a:gd name="connsiteX29" fmla="*/ 4082989 w 4272784"/>
              <a:gd name="connsiteY29" fmla="*/ 1363662 h 6858000"/>
              <a:gd name="connsiteX30" fmla="*/ 4084669 w 4272784"/>
              <a:gd name="connsiteY30" fmla="*/ 1431925 h 6858000"/>
              <a:gd name="connsiteX31" fmla="*/ 4094747 w 4272784"/>
              <a:gd name="connsiteY31" fmla="*/ 1492250 h 6858000"/>
              <a:gd name="connsiteX32" fmla="*/ 4104825 w 4272784"/>
              <a:gd name="connsiteY32" fmla="*/ 1544637 h 6858000"/>
              <a:gd name="connsiteX33" fmla="*/ 4119940 w 4272784"/>
              <a:gd name="connsiteY33" fmla="*/ 1589087 h 6858000"/>
              <a:gd name="connsiteX34" fmla="*/ 4138416 w 4272784"/>
              <a:gd name="connsiteY34" fmla="*/ 1631950 h 6858000"/>
              <a:gd name="connsiteX35" fmla="*/ 4156892 w 4272784"/>
              <a:gd name="connsiteY35" fmla="*/ 1671637 h 6858000"/>
              <a:gd name="connsiteX36" fmla="*/ 4177047 w 4272784"/>
              <a:gd name="connsiteY36" fmla="*/ 1708150 h 6858000"/>
              <a:gd name="connsiteX37" fmla="*/ 4197202 w 4272784"/>
              <a:gd name="connsiteY37" fmla="*/ 1743075 h 6858000"/>
              <a:gd name="connsiteX38" fmla="*/ 4217357 w 4272784"/>
              <a:gd name="connsiteY38" fmla="*/ 1782762 h 6858000"/>
              <a:gd name="connsiteX39" fmla="*/ 4234153 w 4272784"/>
              <a:gd name="connsiteY39" fmla="*/ 1824037 h 6858000"/>
              <a:gd name="connsiteX40" fmla="*/ 4249270 w 4272784"/>
              <a:gd name="connsiteY40" fmla="*/ 1870075 h 6858000"/>
              <a:gd name="connsiteX41" fmla="*/ 4261027 w 4272784"/>
              <a:gd name="connsiteY41" fmla="*/ 1922462 h 6858000"/>
              <a:gd name="connsiteX42" fmla="*/ 4269425 w 4272784"/>
              <a:gd name="connsiteY42" fmla="*/ 1982787 h 6858000"/>
              <a:gd name="connsiteX43" fmla="*/ 4272784 w 4272784"/>
              <a:gd name="connsiteY43" fmla="*/ 2051050 h 6858000"/>
              <a:gd name="connsiteX44" fmla="*/ 4269425 w 4272784"/>
              <a:gd name="connsiteY44" fmla="*/ 2119312 h 6858000"/>
              <a:gd name="connsiteX45" fmla="*/ 4261027 w 4272784"/>
              <a:gd name="connsiteY45" fmla="*/ 2179637 h 6858000"/>
              <a:gd name="connsiteX46" fmla="*/ 4249270 w 4272784"/>
              <a:gd name="connsiteY46" fmla="*/ 2232025 h 6858000"/>
              <a:gd name="connsiteX47" fmla="*/ 4234153 w 4272784"/>
              <a:gd name="connsiteY47" fmla="*/ 2278062 h 6858000"/>
              <a:gd name="connsiteX48" fmla="*/ 4217357 w 4272784"/>
              <a:gd name="connsiteY48" fmla="*/ 2319337 h 6858000"/>
              <a:gd name="connsiteX49" fmla="*/ 4197202 w 4272784"/>
              <a:gd name="connsiteY49" fmla="*/ 2359025 h 6858000"/>
              <a:gd name="connsiteX50" fmla="*/ 4177047 w 4272784"/>
              <a:gd name="connsiteY50" fmla="*/ 2395537 h 6858000"/>
              <a:gd name="connsiteX51" fmla="*/ 4156892 w 4272784"/>
              <a:gd name="connsiteY51" fmla="*/ 2433637 h 6858000"/>
              <a:gd name="connsiteX52" fmla="*/ 4138416 w 4272784"/>
              <a:gd name="connsiteY52" fmla="*/ 2471737 h 6858000"/>
              <a:gd name="connsiteX53" fmla="*/ 4119940 w 4272784"/>
              <a:gd name="connsiteY53" fmla="*/ 2513012 h 6858000"/>
              <a:gd name="connsiteX54" fmla="*/ 4104825 w 4272784"/>
              <a:gd name="connsiteY54" fmla="*/ 2560637 h 6858000"/>
              <a:gd name="connsiteX55" fmla="*/ 4094747 w 4272784"/>
              <a:gd name="connsiteY55" fmla="*/ 2613025 h 6858000"/>
              <a:gd name="connsiteX56" fmla="*/ 4084669 w 4272784"/>
              <a:gd name="connsiteY56" fmla="*/ 2671762 h 6858000"/>
              <a:gd name="connsiteX57" fmla="*/ 4082989 w 4272784"/>
              <a:gd name="connsiteY57" fmla="*/ 2741612 h 6858000"/>
              <a:gd name="connsiteX58" fmla="*/ 4084669 w 4272784"/>
              <a:gd name="connsiteY58" fmla="*/ 2809875 h 6858000"/>
              <a:gd name="connsiteX59" fmla="*/ 4094747 w 4272784"/>
              <a:gd name="connsiteY59" fmla="*/ 2868612 h 6858000"/>
              <a:gd name="connsiteX60" fmla="*/ 4104825 w 4272784"/>
              <a:gd name="connsiteY60" fmla="*/ 2922587 h 6858000"/>
              <a:gd name="connsiteX61" fmla="*/ 4119940 w 4272784"/>
              <a:gd name="connsiteY61" fmla="*/ 2967037 h 6858000"/>
              <a:gd name="connsiteX62" fmla="*/ 4138416 w 4272784"/>
              <a:gd name="connsiteY62" fmla="*/ 3009900 h 6858000"/>
              <a:gd name="connsiteX63" fmla="*/ 4156892 w 4272784"/>
              <a:gd name="connsiteY63" fmla="*/ 3046412 h 6858000"/>
              <a:gd name="connsiteX64" fmla="*/ 4177047 w 4272784"/>
              <a:gd name="connsiteY64" fmla="*/ 3084512 h 6858000"/>
              <a:gd name="connsiteX65" fmla="*/ 4197202 w 4272784"/>
              <a:gd name="connsiteY65" fmla="*/ 3121025 h 6858000"/>
              <a:gd name="connsiteX66" fmla="*/ 4217357 w 4272784"/>
              <a:gd name="connsiteY66" fmla="*/ 3160712 h 6858000"/>
              <a:gd name="connsiteX67" fmla="*/ 4234153 w 4272784"/>
              <a:gd name="connsiteY67" fmla="*/ 3201987 h 6858000"/>
              <a:gd name="connsiteX68" fmla="*/ 4249270 w 4272784"/>
              <a:gd name="connsiteY68" fmla="*/ 3248025 h 6858000"/>
              <a:gd name="connsiteX69" fmla="*/ 4261027 w 4272784"/>
              <a:gd name="connsiteY69" fmla="*/ 3300412 h 6858000"/>
              <a:gd name="connsiteX70" fmla="*/ 4269425 w 4272784"/>
              <a:gd name="connsiteY70" fmla="*/ 3360737 h 6858000"/>
              <a:gd name="connsiteX71" fmla="*/ 4272784 w 4272784"/>
              <a:gd name="connsiteY71" fmla="*/ 3427412 h 6858000"/>
              <a:gd name="connsiteX72" fmla="*/ 4269425 w 4272784"/>
              <a:gd name="connsiteY72" fmla="*/ 3497262 h 6858000"/>
              <a:gd name="connsiteX73" fmla="*/ 4261027 w 4272784"/>
              <a:gd name="connsiteY73" fmla="*/ 3557587 h 6858000"/>
              <a:gd name="connsiteX74" fmla="*/ 4249270 w 4272784"/>
              <a:gd name="connsiteY74" fmla="*/ 3609975 h 6858000"/>
              <a:gd name="connsiteX75" fmla="*/ 4234153 w 4272784"/>
              <a:gd name="connsiteY75" fmla="*/ 3656012 h 6858000"/>
              <a:gd name="connsiteX76" fmla="*/ 4217357 w 4272784"/>
              <a:gd name="connsiteY76" fmla="*/ 3697287 h 6858000"/>
              <a:gd name="connsiteX77" fmla="*/ 4197202 w 4272784"/>
              <a:gd name="connsiteY77" fmla="*/ 3736975 h 6858000"/>
              <a:gd name="connsiteX78" fmla="*/ 4156892 w 4272784"/>
              <a:gd name="connsiteY78" fmla="*/ 3811587 h 6858000"/>
              <a:gd name="connsiteX79" fmla="*/ 4138416 w 4272784"/>
              <a:gd name="connsiteY79" fmla="*/ 3848100 h 6858000"/>
              <a:gd name="connsiteX80" fmla="*/ 4119940 w 4272784"/>
              <a:gd name="connsiteY80" fmla="*/ 3890962 h 6858000"/>
              <a:gd name="connsiteX81" fmla="*/ 4104825 w 4272784"/>
              <a:gd name="connsiteY81" fmla="*/ 3935412 h 6858000"/>
              <a:gd name="connsiteX82" fmla="*/ 4094747 w 4272784"/>
              <a:gd name="connsiteY82" fmla="*/ 3987800 h 6858000"/>
              <a:gd name="connsiteX83" fmla="*/ 4084669 w 4272784"/>
              <a:gd name="connsiteY83" fmla="*/ 4048125 h 6858000"/>
              <a:gd name="connsiteX84" fmla="*/ 4082989 w 4272784"/>
              <a:gd name="connsiteY84" fmla="*/ 4116387 h 6858000"/>
              <a:gd name="connsiteX85" fmla="*/ 4084669 w 4272784"/>
              <a:gd name="connsiteY85" fmla="*/ 4186237 h 6858000"/>
              <a:gd name="connsiteX86" fmla="*/ 4094747 w 4272784"/>
              <a:gd name="connsiteY86" fmla="*/ 4244975 h 6858000"/>
              <a:gd name="connsiteX87" fmla="*/ 4104825 w 4272784"/>
              <a:gd name="connsiteY87" fmla="*/ 4297362 h 6858000"/>
              <a:gd name="connsiteX88" fmla="*/ 4119940 w 4272784"/>
              <a:gd name="connsiteY88" fmla="*/ 4343400 h 6858000"/>
              <a:gd name="connsiteX89" fmla="*/ 4138416 w 4272784"/>
              <a:gd name="connsiteY89" fmla="*/ 4386262 h 6858000"/>
              <a:gd name="connsiteX90" fmla="*/ 4156892 w 4272784"/>
              <a:gd name="connsiteY90" fmla="*/ 4424362 h 6858000"/>
              <a:gd name="connsiteX91" fmla="*/ 4197202 w 4272784"/>
              <a:gd name="connsiteY91" fmla="*/ 4498975 h 6858000"/>
              <a:gd name="connsiteX92" fmla="*/ 4217357 w 4272784"/>
              <a:gd name="connsiteY92" fmla="*/ 4537075 h 6858000"/>
              <a:gd name="connsiteX93" fmla="*/ 4234153 w 4272784"/>
              <a:gd name="connsiteY93" fmla="*/ 4579937 h 6858000"/>
              <a:gd name="connsiteX94" fmla="*/ 4249270 w 4272784"/>
              <a:gd name="connsiteY94" fmla="*/ 4625975 h 6858000"/>
              <a:gd name="connsiteX95" fmla="*/ 4261027 w 4272784"/>
              <a:gd name="connsiteY95" fmla="*/ 4678362 h 6858000"/>
              <a:gd name="connsiteX96" fmla="*/ 4269425 w 4272784"/>
              <a:gd name="connsiteY96" fmla="*/ 4738687 h 6858000"/>
              <a:gd name="connsiteX97" fmla="*/ 4272784 w 4272784"/>
              <a:gd name="connsiteY97" fmla="*/ 4806950 h 6858000"/>
              <a:gd name="connsiteX98" fmla="*/ 4269425 w 4272784"/>
              <a:gd name="connsiteY98" fmla="*/ 4875212 h 6858000"/>
              <a:gd name="connsiteX99" fmla="*/ 4261027 w 4272784"/>
              <a:gd name="connsiteY99" fmla="*/ 4935537 h 6858000"/>
              <a:gd name="connsiteX100" fmla="*/ 4249270 w 4272784"/>
              <a:gd name="connsiteY100" fmla="*/ 4987925 h 6858000"/>
              <a:gd name="connsiteX101" fmla="*/ 4234153 w 4272784"/>
              <a:gd name="connsiteY101" fmla="*/ 5033962 h 6858000"/>
              <a:gd name="connsiteX102" fmla="*/ 4217357 w 4272784"/>
              <a:gd name="connsiteY102" fmla="*/ 5075237 h 6858000"/>
              <a:gd name="connsiteX103" fmla="*/ 4197202 w 4272784"/>
              <a:gd name="connsiteY103" fmla="*/ 5114925 h 6858000"/>
              <a:gd name="connsiteX104" fmla="*/ 4177047 w 4272784"/>
              <a:gd name="connsiteY104" fmla="*/ 5149850 h 6858000"/>
              <a:gd name="connsiteX105" fmla="*/ 4156892 w 4272784"/>
              <a:gd name="connsiteY105" fmla="*/ 5186362 h 6858000"/>
              <a:gd name="connsiteX106" fmla="*/ 4138416 w 4272784"/>
              <a:gd name="connsiteY106" fmla="*/ 5226050 h 6858000"/>
              <a:gd name="connsiteX107" fmla="*/ 4119940 w 4272784"/>
              <a:gd name="connsiteY107" fmla="*/ 5268912 h 6858000"/>
              <a:gd name="connsiteX108" fmla="*/ 4104825 w 4272784"/>
              <a:gd name="connsiteY108" fmla="*/ 5313362 h 6858000"/>
              <a:gd name="connsiteX109" fmla="*/ 4094747 w 4272784"/>
              <a:gd name="connsiteY109" fmla="*/ 5365750 h 6858000"/>
              <a:gd name="connsiteX110" fmla="*/ 4084669 w 4272784"/>
              <a:gd name="connsiteY110" fmla="*/ 5426075 h 6858000"/>
              <a:gd name="connsiteX111" fmla="*/ 4082989 w 4272784"/>
              <a:gd name="connsiteY111" fmla="*/ 5494337 h 6858000"/>
              <a:gd name="connsiteX112" fmla="*/ 4084669 w 4272784"/>
              <a:gd name="connsiteY112" fmla="*/ 5562600 h 6858000"/>
              <a:gd name="connsiteX113" fmla="*/ 4094747 w 4272784"/>
              <a:gd name="connsiteY113" fmla="*/ 5622925 h 6858000"/>
              <a:gd name="connsiteX114" fmla="*/ 4104825 w 4272784"/>
              <a:gd name="connsiteY114" fmla="*/ 5675312 h 6858000"/>
              <a:gd name="connsiteX115" fmla="*/ 4119940 w 4272784"/>
              <a:gd name="connsiteY115" fmla="*/ 5721350 h 6858000"/>
              <a:gd name="connsiteX116" fmla="*/ 4138416 w 4272784"/>
              <a:gd name="connsiteY116" fmla="*/ 5762625 h 6858000"/>
              <a:gd name="connsiteX117" fmla="*/ 4156892 w 4272784"/>
              <a:gd name="connsiteY117" fmla="*/ 5802312 h 6858000"/>
              <a:gd name="connsiteX118" fmla="*/ 4177047 w 4272784"/>
              <a:gd name="connsiteY118" fmla="*/ 5840412 h 6858000"/>
              <a:gd name="connsiteX119" fmla="*/ 4197202 w 4272784"/>
              <a:gd name="connsiteY119" fmla="*/ 5876925 h 6858000"/>
              <a:gd name="connsiteX120" fmla="*/ 4217357 w 4272784"/>
              <a:gd name="connsiteY120" fmla="*/ 5915025 h 6858000"/>
              <a:gd name="connsiteX121" fmla="*/ 4234153 w 4272784"/>
              <a:gd name="connsiteY121" fmla="*/ 5956300 h 6858000"/>
              <a:gd name="connsiteX122" fmla="*/ 4249270 w 4272784"/>
              <a:gd name="connsiteY122" fmla="*/ 6003925 h 6858000"/>
              <a:gd name="connsiteX123" fmla="*/ 4261027 w 4272784"/>
              <a:gd name="connsiteY123" fmla="*/ 6056312 h 6858000"/>
              <a:gd name="connsiteX124" fmla="*/ 4269425 w 4272784"/>
              <a:gd name="connsiteY124" fmla="*/ 6113462 h 6858000"/>
              <a:gd name="connsiteX125" fmla="*/ 4272784 w 4272784"/>
              <a:gd name="connsiteY125" fmla="*/ 6183312 h 6858000"/>
              <a:gd name="connsiteX126" fmla="*/ 4269425 w 4272784"/>
              <a:gd name="connsiteY126" fmla="*/ 6251575 h 6858000"/>
              <a:gd name="connsiteX127" fmla="*/ 4261027 w 4272784"/>
              <a:gd name="connsiteY127" fmla="*/ 6311900 h 6858000"/>
              <a:gd name="connsiteX128" fmla="*/ 4249270 w 4272784"/>
              <a:gd name="connsiteY128" fmla="*/ 6361112 h 6858000"/>
              <a:gd name="connsiteX129" fmla="*/ 4234153 w 4272784"/>
              <a:gd name="connsiteY129" fmla="*/ 6407150 h 6858000"/>
              <a:gd name="connsiteX130" fmla="*/ 4217357 w 4272784"/>
              <a:gd name="connsiteY130" fmla="*/ 6448425 h 6858000"/>
              <a:gd name="connsiteX131" fmla="*/ 4198882 w 4272784"/>
              <a:gd name="connsiteY131" fmla="*/ 6488112 h 6858000"/>
              <a:gd name="connsiteX132" fmla="*/ 4180406 w 4272784"/>
              <a:gd name="connsiteY132" fmla="*/ 6523037 h 6858000"/>
              <a:gd name="connsiteX133" fmla="*/ 4160251 w 4272784"/>
              <a:gd name="connsiteY133" fmla="*/ 6561137 h 6858000"/>
              <a:gd name="connsiteX134" fmla="*/ 4140096 w 4272784"/>
              <a:gd name="connsiteY134" fmla="*/ 6597650 h 6858000"/>
              <a:gd name="connsiteX135" fmla="*/ 4123300 w 4272784"/>
              <a:gd name="connsiteY135" fmla="*/ 6640512 h 6858000"/>
              <a:gd name="connsiteX136" fmla="*/ 4106504 w 4272784"/>
              <a:gd name="connsiteY136" fmla="*/ 6683375 h 6858000"/>
              <a:gd name="connsiteX137" fmla="*/ 4096426 w 4272784"/>
              <a:gd name="connsiteY137" fmla="*/ 6735762 h 6858000"/>
              <a:gd name="connsiteX138" fmla="*/ 4088029 w 4272784"/>
              <a:gd name="connsiteY138" fmla="*/ 6791325 h 6858000"/>
              <a:gd name="connsiteX139" fmla="*/ 4082989 w 4272784"/>
              <a:gd name="connsiteY139" fmla="*/ 6858000 h 6858000"/>
              <a:gd name="connsiteX140" fmla="*/ 0 w 427278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272784" h="6858000">
                <a:moveTo>
                  <a:pt x="0" y="0"/>
                </a:moveTo>
                <a:lnTo>
                  <a:pt x="4082989" y="0"/>
                </a:lnTo>
                <a:lnTo>
                  <a:pt x="4088029" y="66675"/>
                </a:lnTo>
                <a:lnTo>
                  <a:pt x="4096426" y="122237"/>
                </a:lnTo>
                <a:lnTo>
                  <a:pt x="4106504" y="174625"/>
                </a:lnTo>
                <a:lnTo>
                  <a:pt x="4123300" y="217487"/>
                </a:lnTo>
                <a:lnTo>
                  <a:pt x="4140096" y="260350"/>
                </a:lnTo>
                <a:lnTo>
                  <a:pt x="4160251" y="296862"/>
                </a:lnTo>
                <a:lnTo>
                  <a:pt x="4180406" y="334962"/>
                </a:lnTo>
                <a:lnTo>
                  <a:pt x="4198882" y="369887"/>
                </a:lnTo>
                <a:lnTo>
                  <a:pt x="4217357" y="409575"/>
                </a:lnTo>
                <a:lnTo>
                  <a:pt x="4234153" y="450850"/>
                </a:lnTo>
                <a:lnTo>
                  <a:pt x="4249270" y="496887"/>
                </a:lnTo>
                <a:lnTo>
                  <a:pt x="4261027" y="546100"/>
                </a:lnTo>
                <a:lnTo>
                  <a:pt x="4269425" y="606425"/>
                </a:lnTo>
                <a:lnTo>
                  <a:pt x="4272784" y="673100"/>
                </a:lnTo>
                <a:lnTo>
                  <a:pt x="4269425" y="744537"/>
                </a:lnTo>
                <a:lnTo>
                  <a:pt x="4261027" y="801687"/>
                </a:lnTo>
                <a:lnTo>
                  <a:pt x="4249270" y="854075"/>
                </a:lnTo>
                <a:lnTo>
                  <a:pt x="4234153" y="901700"/>
                </a:lnTo>
                <a:lnTo>
                  <a:pt x="4217357" y="942975"/>
                </a:lnTo>
                <a:lnTo>
                  <a:pt x="4197202" y="981075"/>
                </a:lnTo>
                <a:lnTo>
                  <a:pt x="4177047" y="1017587"/>
                </a:lnTo>
                <a:lnTo>
                  <a:pt x="4156892" y="1055687"/>
                </a:lnTo>
                <a:lnTo>
                  <a:pt x="4138416" y="1095375"/>
                </a:lnTo>
                <a:lnTo>
                  <a:pt x="4119940" y="1136650"/>
                </a:lnTo>
                <a:lnTo>
                  <a:pt x="4104825" y="1182687"/>
                </a:lnTo>
                <a:lnTo>
                  <a:pt x="4094747" y="1235075"/>
                </a:lnTo>
                <a:lnTo>
                  <a:pt x="4084669" y="1295400"/>
                </a:lnTo>
                <a:lnTo>
                  <a:pt x="4082989" y="1363662"/>
                </a:lnTo>
                <a:lnTo>
                  <a:pt x="4084669" y="1431925"/>
                </a:lnTo>
                <a:lnTo>
                  <a:pt x="4094747" y="1492250"/>
                </a:lnTo>
                <a:lnTo>
                  <a:pt x="4104825" y="1544637"/>
                </a:lnTo>
                <a:lnTo>
                  <a:pt x="4119940" y="1589087"/>
                </a:lnTo>
                <a:lnTo>
                  <a:pt x="4138416" y="1631950"/>
                </a:lnTo>
                <a:lnTo>
                  <a:pt x="4156892" y="1671637"/>
                </a:lnTo>
                <a:lnTo>
                  <a:pt x="4177047" y="1708150"/>
                </a:lnTo>
                <a:lnTo>
                  <a:pt x="4197202" y="1743075"/>
                </a:lnTo>
                <a:lnTo>
                  <a:pt x="4217357" y="1782762"/>
                </a:lnTo>
                <a:lnTo>
                  <a:pt x="4234153" y="1824037"/>
                </a:lnTo>
                <a:lnTo>
                  <a:pt x="4249270" y="1870075"/>
                </a:lnTo>
                <a:lnTo>
                  <a:pt x="4261027" y="1922462"/>
                </a:lnTo>
                <a:lnTo>
                  <a:pt x="4269425" y="1982787"/>
                </a:lnTo>
                <a:lnTo>
                  <a:pt x="4272784" y="2051050"/>
                </a:lnTo>
                <a:lnTo>
                  <a:pt x="4269425" y="2119312"/>
                </a:lnTo>
                <a:lnTo>
                  <a:pt x="4261027" y="2179637"/>
                </a:lnTo>
                <a:lnTo>
                  <a:pt x="4249270" y="2232025"/>
                </a:lnTo>
                <a:lnTo>
                  <a:pt x="4234153" y="2278062"/>
                </a:lnTo>
                <a:lnTo>
                  <a:pt x="4217357" y="2319337"/>
                </a:lnTo>
                <a:lnTo>
                  <a:pt x="4197202" y="2359025"/>
                </a:lnTo>
                <a:lnTo>
                  <a:pt x="4177047" y="2395537"/>
                </a:lnTo>
                <a:lnTo>
                  <a:pt x="4156892" y="2433637"/>
                </a:lnTo>
                <a:lnTo>
                  <a:pt x="4138416" y="2471737"/>
                </a:lnTo>
                <a:lnTo>
                  <a:pt x="4119940" y="2513012"/>
                </a:lnTo>
                <a:lnTo>
                  <a:pt x="4104825" y="2560637"/>
                </a:lnTo>
                <a:lnTo>
                  <a:pt x="4094747" y="2613025"/>
                </a:lnTo>
                <a:lnTo>
                  <a:pt x="4084669" y="2671762"/>
                </a:lnTo>
                <a:lnTo>
                  <a:pt x="4082989" y="2741612"/>
                </a:lnTo>
                <a:lnTo>
                  <a:pt x="4084669" y="2809875"/>
                </a:lnTo>
                <a:lnTo>
                  <a:pt x="4094747" y="2868612"/>
                </a:lnTo>
                <a:lnTo>
                  <a:pt x="4104825" y="2922587"/>
                </a:lnTo>
                <a:lnTo>
                  <a:pt x="4119940" y="2967037"/>
                </a:lnTo>
                <a:lnTo>
                  <a:pt x="4138416" y="3009900"/>
                </a:lnTo>
                <a:lnTo>
                  <a:pt x="4156892" y="3046412"/>
                </a:lnTo>
                <a:lnTo>
                  <a:pt x="4177047" y="3084512"/>
                </a:lnTo>
                <a:lnTo>
                  <a:pt x="4197202" y="3121025"/>
                </a:lnTo>
                <a:lnTo>
                  <a:pt x="4217357" y="3160712"/>
                </a:lnTo>
                <a:lnTo>
                  <a:pt x="4234153" y="3201987"/>
                </a:lnTo>
                <a:lnTo>
                  <a:pt x="4249270" y="3248025"/>
                </a:lnTo>
                <a:lnTo>
                  <a:pt x="4261027" y="3300412"/>
                </a:lnTo>
                <a:lnTo>
                  <a:pt x="4269425" y="3360737"/>
                </a:lnTo>
                <a:lnTo>
                  <a:pt x="4272784" y="3427412"/>
                </a:lnTo>
                <a:lnTo>
                  <a:pt x="4269425" y="3497262"/>
                </a:lnTo>
                <a:lnTo>
                  <a:pt x="4261027" y="3557587"/>
                </a:lnTo>
                <a:lnTo>
                  <a:pt x="4249270" y="3609975"/>
                </a:lnTo>
                <a:lnTo>
                  <a:pt x="4234153" y="3656012"/>
                </a:lnTo>
                <a:lnTo>
                  <a:pt x="4217357" y="3697287"/>
                </a:lnTo>
                <a:lnTo>
                  <a:pt x="4197202" y="3736975"/>
                </a:lnTo>
                <a:lnTo>
                  <a:pt x="4156892" y="3811587"/>
                </a:lnTo>
                <a:lnTo>
                  <a:pt x="4138416" y="3848100"/>
                </a:lnTo>
                <a:lnTo>
                  <a:pt x="4119940" y="3890962"/>
                </a:lnTo>
                <a:lnTo>
                  <a:pt x="4104825" y="3935412"/>
                </a:lnTo>
                <a:lnTo>
                  <a:pt x="4094747" y="3987800"/>
                </a:lnTo>
                <a:lnTo>
                  <a:pt x="4084669" y="4048125"/>
                </a:lnTo>
                <a:lnTo>
                  <a:pt x="4082989" y="4116387"/>
                </a:lnTo>
                <a:lnTo>
                  <a:pt x="4084669" y="4186237"/>
                </a:lnTo>
                <a:lnTo>
                  <a:pt x="4094747" y="4244975"/>
                </a:lnTo>
                <a:lnTo>
                  <a:pt x="4104825" y="4297362"/>
                </a:lnTo>
                <a:lnTo>
                  <a:pt x="4119940" y="4343400"/>
                </a:lnTo>
                <a:lnTo>
                  <a:pt x="4138416" y="4386262"/>
                </a:lnTo>
                <a:lnTo>
                  <a:pt x="4156892" y="4424362"/>
                </a:lnTo>
                <a:lnTo>
                  <a:pt x="4197202" y="4498975"/>
                </a:lnTo>
                <a:lnTo>
                  <a:pt x="4217357" y="4537075"/>
                </a:lnTo>
                <a:lnTo>
                  <a:pt x="4234153" y="4579937"/>
                </a:lnTo>
                <a:lnTo>
                  <a:pt x="4249270" y="4625975"/>
                </a:lnTo>
                <a:lnTo>
                  <a:pt x="4261027" y="4678362"/>
                </a:lnTo>
                <a:lnTo>
                  <a:pt x="4269425" y="4738687"/>
                </a:lnTo>
                <a:lnTo>
                  <a:pt x="4272784" y="4806950"/>
                </a:lnTo>
                <a:lnTo>
                  <a:pt x="4269425" y="4875212"/>
                </a:lnTo>
                <a:lnTo>
                  <a:pt x="4261027" y="4935537"/>
                </a:lnTo>
                <a:lnTo>
                  <a:pt x="4249270" y="4987925"/>
                </a:lnTo>
                <a:lnTo>
                  <a:pt x="4234153" y="5033962"/>
                </a:lnTo>
                <a:lnTo>
                  <a:pt x="4217357" y="5075237"/>
                </a:lnTo>
                <a:lnTo>
                  <a:pt x="4197202" y="5114925"/>
                </a:lnTo>
                <a:lnTo>
                  <a:pt x="4177047" y="5149850"/>
                </a:lnTo>
                <a:lnTo>
                  <a:pt x="4156892" y="5186362"/>
                </a:lnTo>
                <a:lnTo>
                  <a:pt x="4138416" y="5226050"/>
                </a:lnTo>
                <a:lnTo>
                  <a:pt x="4119940" y="5268912"/>
                </a:lnTo>
                <a:lnTo>
                  <a:pt x="4104825" y="5313362"/>
                </a:lnTo>
                <a:lnTo>
                  <a:pt x="4094747" y="5365750"/>
                </a:lnTo>
                <a:lnTo>
                  <a:pt x="4084669" y="5426075"/>
                </a:lnTo>
                <a:lnTo>
                  <a:pt x="4082989" y="5494337"/>
                </a:lnTo>
                <a:lnTo>
                  <a:pt x="4084669" y="5562600"/>
                </a:lnTo>
                <a:lnTo>
                  <a:pt x="4094747" y="5622925"/>
                </a:lnTo>
                <a:lnTo>
                  <a:pt x="4104825" y="5675312"/>
                </a:lnTo>
                <a:lnTo>
                  <a:pt x="4119940" y="5721350"/>
                </a:lnTo>
                <a:lnTo>
                  <a:pt x="4138416" y="5762625"/>
                </a:lnTo>
                <a:lnTo>
                  <a:pt x="4156892" y="5802312"/>
                </a:lnTo>
                <a:lnTo>
                  <a:pt x="4177047" y="5840412"/>
                </a:lnTo>
                <a:lnTo>
                  <a:pt x="4197202" y="5876925"/>
                </a:lnTo>
                <a:lnTo>
                  <a:pt x="4217357" y="5915025"/>
                </a:lnTo>
                <a:lnTo>
                  <a:pt x="4234153" y="5956300"/>
                </a:lnTo>
                <a:lnTo>
                  <a:pt x="4249270" y="6003925"/>
                </a:lnTo>
                <a:lnTo>
                  <a:pt x="4261027" y="6056312"/>
                </a:lnTo>
                <a:lnTo>
                  <a:pt x="4269425" y="6113462"/>
                </a:lnTo>
                <a:lnTo>
                  <a:pt x="4272784" y="6183312"/>
                </a:lnTo>
                <a:lnTo>
                  <a:pt x="4269425" y="6251575"/>
                </a:lnTo>
                <a:lnTo>
                  <a:pt x="4261027" y="6311900"/>
                </a:lnTo>
                <a:lnTo>
                  <a:pt x="4249270" y="6361112"/>
                </a:lnTo>
                <a:lnTo>
                  <a:pt x="4234153" y="6407150"/>
                </a:lnTo>
                <a:lnTo>
                  <a:pt x="4217357" y="6448425"/>
                </a:lnTo>
                <a:lnTo>
                  <a:pt x="4198882" y="6488112"/>
                </a:lnTo>
                <a:lnTo>
                  <a:pt x="4180406" y="6523037"/>
                </a:lnTo>
                <a:lnTo>
                  <a:pt x="4160251" y="6561137"/>
                </a:lnTo>
                <a:lnTo>
                  <a:pt x="4140096" y="6597650"/>
                </a:lnTo>
                <a:lnTo>
                  <a:pt x="4123300" y="6640512"/>
                </a:lnTo>
                <a:lnTo>
                  <a:pt x="4106504" y="6683375"/>
                </a:lnTo>
                <a:lnTo>
                  <a:pt x="4096426" y="6735762"/>
                </a:lnTo>
                <a:lnTo>
                  <a:pt x="4088029" y="6791325"/>
                </a:lnTo>
                <a:lnTo>
                  <a:pt x="4082989" y="6858000"/>
                </a:lnTo>
                <a:lnTo>
                  <a:pt x="0" y="6858000"/>
                </a:lnTo>
                <a:close/>
              </a:path>
            </a:pathLst>
          </a:custGeom>
          <a:ln w="0">
            <a:noFill/>
            <a:prstDash val="solid"/>
            <a:round/>
            <a:headEnd/>
            <a:tailEnd/>
          </a:ln>
        </p:spPr>
        <p:txBody>
          <a:bodyPr/>
          <a:lstStyle/>
          <a:p>
            <a:endParaRPr lang="en-US" dirty="0"/>
          </a:p>
        </p:txBody>
      </p:sp>
      <p:sp>
        <p:nvSpPr>
          <p:cNvPr id="15" name="Freeform: Shape 14">
            <a:extLst>
              <a:ext uri="{FF2B5EF4-FFF2-40B4-BE49-F238E27FC236}">
                <a16:creationId xmlns:a16="http://schemas.microsoft.com/office/drawing/2014/main" id="{909E572F-9CDC-4214-9D42-FF00176495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17162" cy="6858000"/>
          </a:xfrm>
          <a:custGeom>
            <a:avLst/>
            <a:gdLst>
              <a:gd name="connsiteX0" fmla="*/ 4417162 w 4417162"/>
              <a:gd name="connsiteY0" fmla="*/ 0 h 6858000"/>
              <a:gd name="connsiteX1" fmla="*/ 334174 w 4417162"/>
              <a:gd name="connsiteY1" fmla="*/ 0 h 6858000"/>
              <a:gd name="connsiteX2" fmla="*/ 334173 w 4417162"/>
              <a:gd name="connsiteY2" fmla="*/ 0 h 6858000"/>
              <a:gd name="connsiteX3" fmla="*/ 189795 w 4417162"/>
              <a:gd name="connsiteY3" fmla="*/ 0 h 6858000"/>
              <a:gd name="connsiteX4" fmla="*/ 184756 w 4417162"/>
              <a:gd name="connsiteY4" fmla="*/ 66675 h 6858000"/>
              <a:gd name="connsiteX5" fmla="*/ 176358 w 4417162"/>
              <a:gd name="connsiteY5" fmla="*/ 122237 h 6858000"/>
              <a:gd name="connsiteX6" fmla="*/ 166281 w 4417162"/>
              <a:gd name="connsiteY6" fmla="*/ 174625 h 6858000"/>
              <a:gd name="connsiteX7" fmla="*/ 149485 w 4417162"/>
              <a:gd name="connsiteY7" fmla="*/ 217487 h 6858000"/>
              <a:gd name="connsiteX8" fmla="*/ 132689 w 4417162"/>
              <a:gd name="connsiteY8" fmla="*/ 260350 h 6858000"/>
              <a:gd name="connsiteX9" fmla="*/ 112534 w 4417162"/>
              <a:gd name="connsiteY9" fmla="*/ 296862 h 6858000"/>
              <a:gd name="connsiteX10" fmla="*/ 92379 w 4417162"/>
              <a:gd name="connsiteY10" fmla="*/ 334962 h 6858000"/>
              <a:gd name="connsiteX11" fmla="*/ 73903 w 4417162"/>
              <a:gd name="connsiteY11" fmla="*/ 369887 h 6858000"/>
              <a:gd name="connsiteX12" fmla="*/ 55427 w 4417162"/>
              <a:gd name="connsiteY12" fmla="*/ 409575 h 6858000"/>
              <a:gd name="connsiteX13" fmla="*/ 38632 w 4417162"/>
              <a:gd name="connsiteY13" fmla="*/ 450850 h 6858000"/>
              <a:gd name="connsiteX14" fmla="*/ 23515 w 4417162"/>
              <a:gd name="connsiteY14" fmla="*/ 496887 h 6858000"/>
              <a:gd name="connsiteX15" fmla="*/ 11758 w 4417162"/>
              <a:gd name="connsiteY15" fmla="*/ 546100 h 6858000"/>
              <a:gd name="connsiteX16" fmla="*/ 3359 w 4417162"/>
              <a:gd name="connsiteY16" fmla="*/ 606425 h 6858000"/>
              <a:gd name="connsiteX17" fmla="*/ 0 w 4417162"/>
              <a:gd name="connsiteY17" fmla="*/ 673100 h 6858000"/>
              <a:gd name="connsiteX18" fmla="*/ 3359 w 4417162"/>
              <a:gd name="connsiteY18" fmla="*/ 744537 h 6858000"/>
              <a:gd name="connsiteX19" fmla="*/ 11758 w 4417162"/>
              <a:gd name="connsiteY19" fmla="*/ 801687 h 6858000"/>
              <a:gd name="connsiteX20" fmla="*/ 23515 w 4417162"/>
              <a:gd name="connsiteY20" fmla="*/ 854075 h 6858000"/>
              <a:gd name="connsiteX21" fmla="*/ 38632 w 4417162"/>
              <a:gd name="connsiteY21" fmla="*/ 901700 h 6858000"/>
              <a:gd name="connsiteX22" fmla="*/ 55427 w 4417162"/>
              <a:gd name="connsiteY22" fmla="*/ 942975 h 6858000"/>
              <a:gd name="connsiteX23" fmla="*/ 75583 w 4417162"/>
              <a:gd name="connsiteY23" fmla="*/ 981075 h 6858000"/>
              <a:gd name="connsiteX24" fmla="*/ 95738 w 4417162"/>
              <a:gd name="connsiteY24" fmla="*/ 1017587 h 6858000"/>
              <a:gd name="connsiteX25" fmla="*/ 115893 w 4417162"/>
              <a:gd name="connsiteY25" fmla="*/ 1055687 h 6858000"/>
              <a:gd name="connsiteX26" fmla="*/ 134368 w 4417162"/>
              <a:gd name="connsiteY26" fmla="*/ 1095375 h 6858000"/>
              <a:gd name="connsiteX27" fmla="*/ 152844 w 4417162"/>
              <a:gd name="connsiteY27" fmla="*/ 1136650 h 6858000"/>
              <a:gd name="connsiteX28" fmla="*/ 167960 w 4417162"/>
              <a:gd name="connsiteY28" fmla="*/ 1182687 h 6858000"/>
              <a:gd name="connsiteX29" fmla="*/ 178038 w 4417162"/>
              <a:gd name="connsiteY29" fmla="*/ 1235075 h 6858000"/>
              <a:gd name="connsiteX30" fmla="*/ 188115 w 4417162"/>
              <a:gd name="connsiteY30" fmla="*/ 1295400 h 6858000"/>
              <a:gd name="connsiteX31" fmla="*/ 189795 w 4417162"/>
              <a:gd name="connsiteY31" fmla="*/ 1363662 h 6858000"/>
              <a:gd name="connsiteX32" fmla="*/ 188115 w 4417162"/>
              <a:gd name="connsiteY32" fmla="*/ 1431925 h 6858000"/>
              <a:gd name="connsiteX33" fmla="*/ 178038 w 4417162"/>
              <a:gd name="connsiteY33" fmla="*/ 1492250 h 6858000"/>
              <a:gd name="connsiteX34" fmla="*/ 167960 w 4417162"/>
              <a:gd name="connsiteY34" fmla="*/ 1544637 h 6858000"/>
              <a:gd name="connsiteX35" fmla="*/ 152844 w 4417162"/>
              <a:gd name="connsiteY35" fmla="*/ 1589087 h 6858000"/>
              <a:gd name="connsiteX36" fmla="*/ 134368 w 4417162"/>
              <a:gd name="connsiteY36" fmla="*/ 1631950 h 6858000"/>
              <a:gd name="connsiteX37" fmla="*/ 115893 w 4417162"/>
              <a:gd name="connsiteY37" fmla="*/ 1671637 h 6858000"/>
              <a:gd name="connsiteX38" fmla="*/ 95738 w 4417162"/>
              <a:gd name="connsiteY38" fmla="*/ 1708150 h 6858000"/>
              <a:gd name="connsiteX39" fmla="*/ 75583 w 4417162"/>
              <a:gd name="connsiteY39" fmla="*/ 1743075 h 6858000"/>
              <a:gd name="connsiteX40" fmla="*/ 55427 w 4417162"/>
              <a:gd name="connsiteY40" fmla="*/ 1782762 h 6858000"/>
              <a:gd name="connsiteX41" fmla="*/ 38632 w 4417162"/>
              <a:gd name="connsiteY41" fmla="*/ 1824037 h 6858000"/>
              <a:gd name="connsiteX42" fmla="*/ 23515 w 4417162"/>
              <a:gd name="connsiteY42" fmla="*/ 1870075 h 6858000"/>
              <a:gd name="connsiteX43" fmla="*/ 11758 w 4417162"/>
              <a:gd name="connsiteY43" fmla="*/ 1922462 h 6858000"/>
              <a:gd name="connsiteX44" fmla="*/ 3359 w 4417162"/>
              <a:gd name="connsiteY44" fmla="*/ 1982787 h 6858000"/>
              <a:gd name="connsiteX45" fmla="*/ 0 w 4417162"/>
              <a:gd name="connsiteY45" fmla="*/ 2051050 h 6858000"/>
              <a:gd name="connsiteX46" fmla="*/ 3359 w 4417162"/>
              <a:gd name="connsiteY46" fmla="*/ 2119312 h 6858000"/>
              <a:gd name="connsiteX47" fmla="*/ 11758 w 4417162"/>
              <a:gd name="connsiteY47" fmla="*/ 2179637 h 6858000"/>
              <a:gd name="connsiteX48" fmla="*/ 23515 w 4417162"/>
              <a:gd name="connsiteY48" fmla="*/ 2232025 h 6858000"/>
              <a:gd name="connsiteX49" fmla="*/ 38632 w 4417162"/>
              <a:gd name="connsiteY49" fmla="*/ 2278062 h 6858000"/>
              <a:gd name="connsiteX50" fmla="*/ 55427 w 4417162"/>
              <a:gd name="connsiteY50" fmla="*/ 2319337 h 6858000"/>
              <a:gd name="connsiteX51" fmla="*/ 75583 w 4417162"/>
              <a:gd name="connsiteY51" fmla="*/ 2359025 h 6858000"/>
              <a:gd name="connsiteX52" fmla="*/ 95738 w 4417162"/>
              <a:gd name="connsiteY52" fmla="*/ 2395537 h 6858000"/>
              <a:gd name="connsiteX53" fmla="*/ 115893 w 4417162"/>
              <a:gd name="connsiteY53" fmla="*/ 2433637 h 6858000"/>
              <a:gd name="connsiteX54" fmla="*/ 134368 w 4417162"/>
              <a:gd name="connsiteY54" fmla="*/ 2471737 h 6858000"/>
              <a:gd name="connsiteX55" fmla="*/ 152844 w 4417162"/>
              <a:gd name="connsiteY55" fmla="*/ 2513012 h 6858000"/>
              <a:gd name="connsiteX56" fmla="*/ 167960 w 4417162"/>
              <a:gd name="connsiteY56" fmla="*/ 2560637 h 6858000"/>
              <a:gd name="connsiteX57" fmla="*/ 178038 w 4417162"/>
              <a:gd name="connsiteY57" fmla="*/ 2613025 h 6858000"/>
              <a:gd name="connsiteX58" fmla="*/ 188115 w 4417162"/>
              <a:gd name="connsiteY58" fmla="*/ 2671762 h 6858000"/>
              <a:gd name="connsiteX59" fmla="*/ 189795 w 4417162"/>
              <a:gd name="connsiteY59" fmla="*/ 2741612 h 6858000"/>
              <a:gd name="connsiteX60" fmla="*/ 188115 w 4417162"/>
              <a:gd name="connsiteY60" fmla="*/ 2809875 h 6858000"/>
              <a:gd name="connsiteX61" fmla="*/ 178038 w 4417162"/>
              <a:gd name="connsiteY61" fmla="*/ 2868612 h 6858000"/>
              <a:gd name="connsiteX62" fmla="*/ 167960 w 4417162"/>
              <a:gd name="connsiteY62" fmla="*/ 2922587 h 6858000"/>
              <a:gd name="connsiteX63" fmla="*/ 152844 w 4417162"/>
              <a:gd name="connsiteY63" fmla="*/ 2967037 h 6858000"/>
              <a:gd name="connsiteX64" fmla="*/ 134368 w 4417162"/>
              <a:gd name="connsiteY64" fmla="*/ 3009900 h 6858000"/>
              <a:gd name="connsiteX65" fmla="*/ 115893 w 4417162"/>
              <a:gd name="connsiteY65" fmla="*/ 3046412 h 6858000"/>
              <a:gd name="connsiteX66" fmla="*/ 95738 w 4417162"/>
              <a:gd name="connsiteY66" fmla="*/ 3084512 h 6858000"/>
              <a:gd name="connsiteX67" fmla="*/ 75583 w 4417162"/>
              <a:gd name="connsiteY67" fmla="*/ 3121025 h 6858000"/>
              <a:gd name="connsiteX68" fmla="*/ 55427 w 4417162"/>
              <a:gd name="connsiteY68" fmla="*/ 3160712 h 6858000"/>
              <a:gd name="connsiteX69" fmla="*/ 38632 w 4417162"/>
              <a:gd name="connsiteY69" fmla="*/ 3201987 h 6858000"/>
              <a:gd name="connsiteX70" fmla="*/ 23515 w 4417162"/>
              <a:gd name="connsiteY70" fmla="*/ 3248025 h 6858000"/>
              <a:gd name="connsiteX71" fmla="*/ 11758 w 4417162"/>
              <a:gd name="connsiteY71" fmla="*/ 3300412 h 6858000"/>
              <a:gd name="connsiteX72" fmla="*/ 3359 w 4417162"/>
              <a:gd name="connsiteY72" fmla="*/ 3360737 h 6858000"/>
              <a:gd name="connsiteX73" fmla="*/ 0 w 4417162"/>
              <a:gd name="connsiteY73" fmla="*/ 3427412 h 6858000"/>
              <a:gd name="connsiteX74" fmla="*/ 3359 w 4417162"/>
              <a:gd name="connsiteY74" fmla="*/ 3497262 h 6858000"/>
              <a:gd name="connsiteX75" fmla="*/ 11758 w 4417162"/>
              <a:gd name="connsiteY75" fmla="*/ 3557587 h 6858000"/>
              <a:gd name="connsiteX76" fmla="*/ 23515 w 4417162"/>
              <a:gd name="connsiteY76" fmla="*/ 3609975 h 6858000"/>
              <a:gd name="connsiteX77" fmla="*/ 38632 w 4417162"/>
              <a:gd name="connsiteY77" fmla="*/ 3656012 h 6858000"/>
              <a:gd name="connsiteX78" fmla="*/ 55427 w 4417162"/>
              <a:gd name="connsiteY78" fmla="*/ 3697287 h 6858000"/>
              <a:gd name="connsiteX79" fmla="*/ 75583 w 4417162"/>
              <a:gd name="connsiteY79" fmla="*/ 3736975 h 6858000"/>
              <a:gd name="connsiteX80" fmla="*/ 115893 w 4417162"/>
              <a:gd name="connsiteY80" fmla="*/ 3811587 h 6858000"/>
              <a:gd name="connsiteX81" fmla="*/ 134368 w 4417162"/>
              <a:gd name="connsiteY81" fmla="*/ 3848100 h 6858000"/>
              <a:gd name="connsiteX82" fmla="*/ 152844 w 4417162"/>
              <a:gd name="connsiteY82" fmla="*/ 3890962 h 6858000"/>
              <a:gd name="connsiteX83" fmla="*/ 167960 w 4417162"/>
              <a:gd name="connsiteY83" fmla="*/ 3935412 h 6858000"/>
              <a:gd name="connsiteX84" fmla="*/ 178038 w 4417162"/>
              <a:gd name="connsiteY84" fmla="*/ 3987800 h 6858000"/>
              <a:gd name="connsiteX85" fmla="*/ 188115 w 4417162"/>
              <a:gd name="connsiteY85" fmla="*/ 4048125 h 6858000"/>
              <a:gd name="connsiteX86" fmla="*/ 189795 w 4417162"/>
              <a:gd name="connsiteY86" fmla="*/ 4116387 h 6858000"/>
              <a:gd name="connsiteX87" fmla="*/ 188115 w 4417162"/>
              <a:gd name="connsiteY87" fmla="*/ 4186237 h 6858000"/>
              <a:gd name="connsiteX88" fmla="*/ 178038 w 4417162"/>
              <a:gd name="connsiteY88" fmla="*/ 4244975 h 6858000"/>
              <a:gd name="connsiteX89" fmla="*/ 167960 w 4417162"/>
              <a:gd name="connsiteY89" fmla="*/ 4297362 h 6858000"/>
              <a:gd name="connsiteX90" fmla="*/ 152844 w 4417162"/>
              <a:gd name="connsiteY90" fmla="*/ 4343400 h 6858000"/>
              <a:gd name="connsiteX91" fmla="*/ 134368 w 4417162"/>
              <a:gd name="connsiteY91" fmla="*/ 4386262 h 6858000"/>
              <a:gd name="connsiteX92" fmla="*/ 115893 w 4417162"/>
              <a:gd name="connsiteY92" fmla="*/ 4424362 h 6858000"/>
              <a:gd name="connsiteX93" fmla="*/ 75583 w 4417162"/>
              <a:gd name="connsiteY93" fmla="*/ 4498975 h 6858000"/>
              <a:gd name="connsiteX94" fmla="*/ 55427 w 4417162"/>
              <a:gd name="connsiteY94" fmla="*/ 4537075 h 6858000"/>
              <a:gd name="connsiteX95" fmla="*/ 38632 w 4417162"/>
              <a:gd name="connsiteY95" fmla="*/ 4579937 h 6858000"/>
              <a:gd name="connsiteX96" fmla="*/ 23515 w 4417162"/>
              <a:gd name="connsiteY96" fmla="*/ 4625975 h 6858000"/>
              <a:gd name="connsiteX97" fmla="*/ 11758 w 4417162"/>
              <a:gd name="connsiteY97" fmla="*/ 4678362 h 6858000"/>
              <a:gd name="connsiteX98" fmla="*/ 3359 w 4417162"/>
              <a:gd name="connsiteY98" fmla="*/ 4738687 h 6858000"/>
              <a:gd name="connsiteX99" fmla="*/ 0 w 4417162"/>
              <a:gd name="connsiteY99" fmla="*/ 4806950 h 6858000"/>
              <a:gd name="connsiteX100" fmla="*/ 3359 w 4417162"/>
              <a:gd name="connsiteY100" fmla="*/ 4875212 h 6858000"/>
              <a:gd name="connsiteX101" fmla="*/ 11758 w 4417162"/>
              <a:gd name="connsiteY101" fmla="*/ 4935537 h 6858000"/>
              <a:gd name="connsiteX102" fmla="*/ 23515 w 4417162"/>
              <a:gd name="connsiteY102" fmla="*/ 4987925 h 6858000"/>
              <a:gd name="connsiteX103" fmla="*/ 38632 w 4417162"/>
              <a:gd name="connsiteY103" fmla="*/ 5033962 h 6858000"/>
              <a:gd name="connsiteX104" fmla="*/ 55427 w 4417162"/>
              <a:gd name="connsiteY104" fmla="*/ 5075237 h 6858000"/>
              <a:gd name="connsiteX105" fmla="*/ 75583 w 4417162"/>
              <a:gd name="connsiteY105" fmla="*/ 5114925 h 6858000"/>
              <a:gd name="connsiteX106" fmla="*/ 95738 w 4417162"/>
              <a:gd name="connsiteY106" fmla="*/ 5149850 h 6858000"/>
              <a:gd name="connsiteX107" fmla="*/ 115893 w 4417162"/>
              <a:gd name="connsiteY107" fmla="*/ 5186362 h 6858000"/>
              <a:gd name="connsiteX108" fmla="*/ 134368 w 4417162"/>
              <a:gd name="connsiteY108" fmla="*/ 5226050 h 6858000"/>
              <a:gd name="connsiteX109" fmla="*/ 152844 w 4417162"/>
              <a:gd name="connsiteY109" fmla="*/ 5268912 h 6858000"/>
              <a:gd name="connsiteX110" fmla="*/ 167960 w 4417162"/>
              <a:gd name="connsiteY110" fmla="*/ 5313362 h 6858000"/>
              <a:gd name="connsiteX111" fmla="*/ 178038 w 4417162"/>
              <a:gd name="connsiteY111" fmla="*/ 5365750 h 6858000"/>
              <a:gd name="connsiteX112" fmla="*/ 188115 w 4417162"/>
              <a:gd name="connsiteY112" fmla="*/ 5426075 h 6858000"/>
              <a:gd name="connsiteX113" fmla="*/ 189795 w 4417162"/>
              <a:gd name="connsiteY113" fmla="*/ 5494337 h 6858000"/>
              <a:gd name="connsiteX114" fmla="*/ 188115 w 4417162"/>
              <a:gd name="connsiteY114" fmla="*/ 5562600 h 6858000"/>
              <a:gd name="connsiteX115" fmla="*/ 178038 w 4417162"/>
              <a:gd name="connsiteY115" fmla="*/ 5622925 h 6858000"/>
              <a:gd name="connsiteX116" fmla="*/ 167960 w 4417162"/>
              <a:gd name="connsiteY116" fmla="*/ 5675312 h 6858000"/>
              <a:gd name="connsiteX117" fmla="*/ 152844 w 4417162"/>
              <a:gd name="connsiteY117" fmla="*/ 5721350 h 6858000"/>
              <a:gd name="connsiteX118" fmla="*/ 134368 w 4417162"/>
              <a:gd name="connsiteY118" fmla="*/ 5762625 h 6858000"/>
              <a:gd name="connsiteX119" fmla="*/ 115893 w 4417162"/>
              <a:gd name="connsiteY119" fmla="*/ 5802312 h 6858000"/>
              <a:gd name="connsiteX120" fmla="*/ 95738 w 4417162"/>
              <a:gd name="connsiteY120" fmla="*/ 5840412 h 6858000"/>
              <a:gd name="connsiteX121" fmla="*/ 75583 w 4417162"/>
              <a:gd name="connsiteY121" fmla="*/ 5876925 h 6858000"/>
              <a:gd name="connsiteX122" fmla="*/ 55427 w 4417162"/>
              <a:gd name="connsiteY122" fmla="*/ 5915025 h 6858000"/>
              <a:gd name="connsiteX123" fmla="*/ 38632 w 4417162"/>
              <a:gd name="connsiteY123" fmla="*/ 5956300 h 6858000"/>
              <a:gd name="connsiteX124" fmla="*/ 23515 w 4417162"/>
              <a:gd name="connsiteY124" fmla="*/ 6003925 h 6858000"/>
              <a:gd name="connsiteX125" fmla="*/ 11758 w 4417162"/>
              <a:gd name="connsiteY125" fmla="*/ 6056312 h 6858000"/>
              <a:gd name="connsiteX126" fmla="*/ 3359 w 4417162"/>
              <a:gd name="connsiteY126" fmla="*/ 6113462 h 6858000"/>
              <a:gd name="connsiteX127" fmla="*/ 0 w 4417162"/>
              <a:gd name="connsiteY127" fmla="*/ 6183312 h 6858000"/>
              <a:gd name="connsiteX128" fmla="*/ 3359 w 4417162"/>
              <a:gd name="connsiteY128" fmla="*/ 6251575 h 6858000"/>
              <a:gd name="connsiteX129" fmla="*/ 11758 w 4417162"/>
              <a:gd name="connsiteY129" fmla="*/ 6311900 h 6858000"/>
              <a:gd name="connsiteX130" fmla="*/ 23515 w 4417162"/>
              <a:gd name="connsiteY130" fmla="*/ 6361112 h 6858000"/>
              <a:gd name="connsiteX131" fmla="*/ 38632 w 4417162"/>
              <a:gd name="connsiteY131" fmla="*/ 6407150 h 6858000"/>
              <a:gd name="connsiteX132" fmla="*/ 55427 w 4417162"/>
              <a:gd name="connsiteY132" fmla="*/ 6448425 h 6858000"/>
              <a:gd name="connsiteX133" fmla="*/ 73903 w 4417162"/>
              <a:gd name="connsiteY133" fmla="*/ 6488112 h 6858000"/>
              <a:gd name="connsiteX134" fmla="*/ 92379 w 4417162"/>
              <a:gd name="connsiteY134" fmla="*/ 6523037 h 6858000"/>
              <a:gd name="connsiteX135" fmla="*/ 112534 w 4417162"/>
              <a:gd name="connsiteY135" fmla="*/ 6561137 h 6858000"/>
              <a:gd name="connsiteX136" fmla="*/ 132689 w 4417162"/>
              <a:gd name="connsiteY136" fmla="*/ 6597650 h 6858000"/>
              <a:gd name="connsiteX137" fmla="*/ 149485 w 4417162"/>
              <a:gd name="connsiteY137" fmla="*/ 6640512 h 6858000"/>
              <a:gd name="connsiteX138" fmla="*/ 166281 w 4417162"/>
              <a:gd name="connsiteY138" fmla="*/ 6683375 h 6858000"/>
              <a:gd name="connsiteX139" fmla="*/ 176358 w 4417162"/>
              <a:gd name="connsiteY139" fmla="*/ 6735762 h 6858000"/>
              <a:gd name="connsiteX140" fmla="*/ 184756 w 4417162"/>
              <a:gd name="connsiteY140" fmla="*/ 6791325 h 6858000"/>
              <a:gd name="connsiteX141" fmla="*/ 189795 w 4417162"/>
              <a:gd name="connsiteY141" fmla="*/ 6858000 h 6858000"/>
              <a:gd name="connsiteX142" fmla="*/ 334173 w 4417162"/>
              <a:gd name="connsiteY142" fmla="*/ 6858000 h 6858000"/>
              <a:gd name="connsiteX143" fmla="*/ 334174 w 4417162"/>
              <a:gd name="connsiteY143" fmla="*/ 6858000 h 6858000"/>
              <a:gd name="connsiteX144" fmla="*/ 4417162 w 4417162"/>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417162" h="6858000">
                <a:moveTo>
                  <a:pt x="4417162" y="0"/>
                </a:move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4417162"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a:xfrm>
            <a:off x="457201" y="723406"/>
            <a:ext cx="3234018" cy="3826728"/>
          </a:xfrm>
        </p:spPr>
        <p:txBody>
          <a:bodyPr vert="horz" lIns="91440" tIns="45720" rIns="91440" bIns="45720" rtlCol="0" anchor="b">
            <a:normAutofit/>
          </a:bodyPr>
          <a:lstStyle/>
          <a:p>
            <a:pPr algn="ctr"/>
            <a:r>
              <a:rPr lang="en-US" sz="4500" kern="1200">
                <a:solidFill>
                  <a:schemeClr val="tx1"/>
                </a:solidFill>
                <a:latin typeface="+mj-lt"/>
                <a:ea typeface="+mj-ea"/>
                <a:cs typeface="+mj-cs"/>
              </a:rPr>
              <a:t>Give Kids Recognition for </a:t>
            </a:r>
            <a:br>
              <a:rPr lang="en-US" sz="4500" kern="1200">
                <a:solidFill>
                  <a:schemeClr val="tx1"/>
                </a:solidFill>
                <a:latin typeface="+mj-lt"/>
                <a:ea typeface="+mj-ea"/>
                <a:cs typeface="+mj-cs"/>
              </a:rPr>
            </a:br>
            <a:r>
              <a:rPr lang="en-US" sz="4500" kern="1200">
                <a:solidFill>
                  <a:schemeClr val="tx1"/>
                </a:solidFill>
                <a:latin typeface="+mj-lt"/>
                <a:ea typeface="+mj-ea"/>
                <a:cs typeface="+mj-cs"/>
              </a:rPr>
              <a:t>Showing Response Inhibition</a:t>
            </a:r>
          </a:p>
        </p:txBody>
      </p:sp>
      <p:pic>
        <p:nvPicPr>
          <p:cNvPr id="2" name="Content Placeholder 1">
            <a:extLst>
              <a:ext uri="{FF2B5EF4-FFF2-40B4-BE49-F238E27FC236}">
                <a16:creationId xmlns:a16="http://schemas.microsoft.com/office/drawing/2014/main" id="{A3B8C00B-6669-3746-A60D-A1B8D1BEF508}"/>
              </a:ext>
            </a:extLst>
          </p:cNvPr>
          <p:cNvPicPr>
            <a:picLocks noGrp="1" noChangeAspect="1"/>
          </p:cNvPicPr>
          <p:nvPr>
            <p:ph idx="1"/>
          </p:nvPr>
        </p:nvPicPr>
        <p:blipFill>
          <a:blip r:embed="rId2"/>
          <a:stretch>
            <a:fillRect/>
          </a:stretch>
        </p:blipFill>
        <p:spPr>
          <a:xfrm>
            <a:off x="4499974" y="573437"/>
            <a:ext cx="7688050" cy="5362414"/>
          </a:xfrm>
          <a:prstGeom prst="rect">
            <a:avLst/>
          </a:prstGeom>
        </p:spPr>
      </p:pic>
    </p:spTree>
    <p:extLst>
      <p:ext uri="{BB962C8B-B14F-4D97-AF65-F5344CB8AC3E}">
        <p14:creationId xmlns:p14="http://schemas.microsoft.com/office/powerpoint/2010/main" val="20842346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9F63233-01BB-E44D-BB68-3B2789337C67}"/>
              </a:ext>
            </a:extLst>
          </p:cNvPr>
          <p:cNvSpPr>
            <a:spLocks noGrp="1"/>
          </p:cNvSpPr>
          <p:nvPr>
            <p:ph type="ctrTitle"/>
          </p:nvPr>
        </p:nvSpPr>
        <p:spPr>
          <a:xfrm>
            <a:off x="1285241" y="1008993"/>
            <a:ext cx="9231410" cy="3542045"/>
          </a:xfrm>
        </p:spPr>
        <p:txBody>
          <a:bodyPr anchor="b">
            <a:normAutofit/>
          </a:bodyPr>
          <a:lstStyle/>
          <a:p>
            <a:pPr algn="l"/>
            <a:r>
              <a:rPr lang="en-US" sz="11500" dirty="0"/>
              <a:t>Teach Kids to Self-Monitor</a:t>
            </a:r>
          </a:p>
        </p:txBody>
      </p:sp>
      <p:sp>
        <p:nvSpPr>
          <p:cNvPr id="5" name="Subtitle 4">
            <a:extLst>
              <a:ext uri="{FF2B5EF4-FFF2-40B4-BE49-F238E27FC236}">
                <a16:creationId xmlns:a16="http://schemas.microsoft.com/office/drawing/2014/main" id="{7260C1B2-5C2B-D84E-9DC8-EE2D9C7292B9}"/>
              </a:ext>
            </a:extLst>
          </p:cNvPr>
          <p:cNvSpPr>
            <a:spLocks noGrp="1"/>
          </p:cNvSpPr>
          <p:nvPr>
            <p:ph type="subTitle" idx="1"/>
          </p:nvPr>
        </p:nvSpPr>
        <p:spPr>
          <a:xfrm>
            <a:off x="1285241" y="4582814"/>
            <a:ext cx="7132335" cy="1312657"/>
          </a:xfrm>
        </p:spPr>
        <p:txBody>
          <a:bodyPr anchor="t">
            <a:normAutofit/>
          </a:bodyPr>
          <a:lstStyle/>
          <a:p>
            <a:pPr algn="l"/>
            <a:endParaRPr lang="en-US"/>
          </a:p>
        </p:txBody>
      </p:sp>
    </p:spTree>
    <p:extLst>
      <p:ext uri="{BB962C8B-B14F-4D97-AF65-F5344CB8AC3E}">
        <p14:creationId xmlns:p14="http://schemas.microsoft.com/office/powerpoint/2010/main" val="30749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109A1C-19C4-7148-BEFF-2DECDC7CDEFE}"/>
              </a:ext>
            </a:extLst>
          </p:cNvPr>
          <p:cNvSpPr>
            <a:spLocks noGrp="1"/>
          </p:cNvSpPr>
          <p:nvPr>
            <p:ph type="title"/>
          </p:nvPr>
        </p:nvSpPr>
        <p:spPr/>
        <p:txBody>
          <a:bodyPr/>
          <a:lstStyle/>
          <a:p>
            <a:pPr algn="ctr"/>
            <a:r>
              <a:rPr lang="en-US" dirty="0"/>
              <a:t>Teach Kids to Self-Monitor</a:t>
            </a:r>
          </a:p>
        </p:txBody>
      </p:sp>
      <p:pic>
        <p:nvPicPr>
          <p:cNvPr id="2" name="Content Placeholder 1">
            <a:extLst>
              <a:ext uri="{FF2B5EF4-FFF2-40B4-BE49-F238E27FC236}">
                <a16:creationId xmlns:a16="http://schemas.microsoft.com/office/drawing/2014/main" id="{A1D3FA3E-87A2-C546-B48B-AFFBD3704C9D}"/>
              </a:ext>
            </a:extLst>
          </p:cNvPr>
          <p:cNvPicPr>
            <a:picLocks noGrp="1" noChangeAspect="1"/>
          </p:cNvPicPr>
          <p:nvPr>
            <p:ph idx="1"/>
          </p:nvPr>
        </p:nvPicPr>
        <p:blipFill>
          <a:blip r:embed="rId2"/>
          <a:stretch>
            <a:fillRect/>
          </a:stretch>
        </p:blipFill>
        <p:spPr>
          <a:xfrm>
            <a:off x="280143" y="1364313"/>
            <a:ext cx="3336182" cy="3098288"/>
          </a:xfrm>
          <a:prstGeom prst="rect">
            <a:avLst/>
          </a:prstGeom>
        </p:spPr>
      </p:pic>
      <p:pic>
        <p:nvPicPr>
          <p:cNvPr id="3" name="Picture 2">
            <a:extLst>
              <a:ext uri="{FF2B5EF4-FFF2-40B4-BE49-F238E27FC236}">
                <a16:creationId xmlns:a16="http://schemas.microsoft.com/office/drawing/2014/main" id="{5978B69A-1D8B-4D4F-B958-8E0C9A41EA20}"/>
              </a:ext>
            </a:extLst>
          </p:cNvPr>
          <p:cNvPicPr>
            <a:picLocks noChangeAspect="1"/>
          </p:cNvPicPr>
          <p:nvPr/>
        </p:nvPicPr>
        <p:blipFill>
          <a:blip r:embed="rId3"/>
          <a:stretch>
            <a:fillRect/>
          </a:stretch>
        </p:blipFill>
        <p:spPr>
          <a:xfrm>
            <a:off x="6204519" y="1619795"/>
            <a:ext cx="3297496" cy="3223203"/>
          </a:xfrm>
          <a:prstGeom prst="rect">
            <a:avLst/>
          </a:prstGeom>
        </p:spPr>
      </p:pic>
      <p:pic>
        <p:nvPicPr>
          <p:cNvPr id="6" name="Picture 5">
            <a:extLst>
              <a:ext uri="{FF2B5EF4-FFF2-40B4-BE49-F238E27FC236}">
                <a16:creationId xmlns:a16="http://schemas.microsoft.com/office/drawing/2014/main" id="{AF82BA6A-EF71-EA4A-A6CD-546494D79A9F}"/>
              </a:ext>
            </a:extLst>
          </p:cNvPr>
          <p:cNvPicPr>
            <a:picLocks noChangeAspect="1"/>
          </p:cNvPicPr>
          <p:nvPr/>
        </p:nvPicPr>
        <p:blipFill>
          <a:blip r:embed="rId4"/>
          <a:stretch>
            <a:fillRect/>
          </a:stretch>
        </p:blipFill>
        <p:spPr>
          <a:xfrm>
            <a:off x="2473008" y="2923493"/>
            <a:ext cx="3297496" cy="3331905"/>
          </a:xfrm>
          <a:prstGeom prst="rect">
            <a:avLst/>
          </a:prstGeom>
        </p:spPr>
      </p:pic>
      <p:pic>
        <p:nvPicPr>
          <p:cNvPr id="7" name="Picture 6">
            <a:extLst>
              <a:ext uri="{FF2B5EF4-FFF2-40B4-BE49-F238E27FC236}">
                <a16:creationId xmlns:a16="http://schemas.microsoft.com/office/drawing/2014/main" id="{88CFD0E2-6BB8-774C-A80D-AFC946B90452}"/>
              </a:ext>
            </a:extLst>
          </p:cNvPr>
          <p:cNvPicPr>
            <a:picLocks noChangeAspect="1"/>
          </p:cNvPicPr>
          <p:nvPr/>
        </p:nvPicPr>
        <p:blipFill>
          <a:blip r:embed="rId5"/>
          <a:stretch>
            <a:fillRect/>
          </a:stretch>
        </p:blipFill>
        <p:spPr>
          <a:xfrm>
            <a:off x="8614361" y="3393011"/>
            <a:ext cx="3297496" cy="3275365"/>
          </a:xfrm>
          <a:prstGeom prst="rect">
            <a:avLst/>
          </a:prstGeom>
        </p:spPr>
      </p:pic>
    </p:spTree>
    <p:extLst>
      <p:ext uri="{BB962C8B-B14F-4D97-AF65-F5344CB8AC3E}">
        <p14:creationId xmlns:p14="http://schemas.microsoft.com/office/powerpoint/2010/main" val="1387720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1066</Words>
  <Application>Microsoft Macintosh PowerPoint</Application>
  <PresentationFormat>Widescreen</PresentationFormat>
  <Paragraphs>116</Paragraphs>
  <Slides>37</Slides>
  <Notes>7</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Calibri Light</vt:lpstr>
      <vt:lpstr>Century Gothic</vt:lpstr>
      <vt:lpstr>Chalkboard</vt:lpstr>
      <vt:lpstr>Comic Sans MS</vt:lpstr>
      <vt:lpstr>Wingdings</vt:lpstr>
      <vt:lpstr>Office Theme</vt:lpstr>
      <vt:lpstr>Executive Skills Recap</vt:lpstr>
      <vt:lpstr>3 Key Concepts about Executive Skills </vt:lpstr>
      <vt:lpstr>An interesting take on child development…</vt:lpstr>
      <vt:lpstr>Food for thought…from Alison Gopnik </vt:lpstr>
      <vt:lpstr>Food for thought…from Alison Gopnik  </vt:lpstr>
      <vt:lpstr>Food for thought…from Alison Gopnik  </vt:lpstr>
      <vt:lpstr>PowerPoint Presentation</vt:lpstr>
      <vt:lpstr>Executive Skills that Underlie  School Success</vt:lpstr>
      <vt:lpstr>Response Inhibition</vt:lpstr>
      <vt:lpstr>What specific behaviors are associated with response inhibition in young children?</vt:lpstr>
      <vt:lpstr> </vt:lpstr>
      <vt:lpstr>PowerPoint Presentation</vt:lpstr>
      <vt:lpstr>PowerPoint Presentation</vt:lpstr>
      <vt:lpstr>Ten classroom strategies to support response inhibition</vt:lpstr>
      <vt:lpstr>Super Heroes</vt:lpstr>
      <vt:lpstr>Super Heroes</vt:lpstr>
      <vt:lpstr>Created by Mara Berkin and Nicola Dakin, the Montcrest School, Toronto, Canada (available from http://efs2therescue.com) NOTE: These are copyrighted materials. Pleasure purchase them for use.</vt:lpstr>
      <vt:lpstr>Created by teachers at Moharimet Elementary School, Madbury NH</vt:lpstr>
      <vt:lpstr>Posters</vt:lpstr>
      <vt:lpstr>PowerPoint Presentation</vt:lpstr>
      <vt:lpstr>Posters</vt:lpstr>
      <vt:lpstr>Teach Lessons</vt:lpstr>
      <vt:lpstr>Teach Lessons</vt:lpstr>
      <vt:lpstr>Train Your Brain Lesson</vt:lpstr>
      <vt:lpstr>Train Your Brain Lesson</vt:lpstr>
      <vt:lpstr>Play Games</vt:lpstr>
      <vt:lpstr>Play Games</vt:lpstr>
      <vt:lpstr>Read Stories</vt:lpstr>
      <vt:lpstr>Read Stories</vt:lpstr>
      <vt:lpstr>Create Scenarios</vt:lpstr>
      <vt:lpstr>Create scenarios/vignettes to practice response inhibition</vt:lpstr>
      <vt:lpstr>Set a Classroom Challenge</vt:lpstr>
      <vt:lpstr>Set a Classroom Challenge</vt:lpstr>
      <vt:lpstr>Post Positive Feedback</vt:lpstr>
      <vt:lpstr>Give Kids Recognition for  Showing Response Inhibition</vt:lpstr>
      <vt:lpstr>Teach Kids to Self-Monitor</vt:lpstr>
      <vt:lpstr>Teach Kids to Self-Monitor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Peg Dawson</dc:creator>
  <cp:lastModifiedBy>Peg Dawson</cp:lastModifiedBy>
  <cp:revision>6</cp:revision>
  <dcterms:created xsi:type="dcterms:W3CDTF">2021-10-21T10:15:34Z</dcterms:created>
  <dcterms:modified xsi:type="dcterms:W3CDTF">2021-10-25T14:01:51Z</dcterms:modified>
</cp:coreProperties>
</file>