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sldx" ContentType="application/vnd.openxmlformats-officedocument.presentationml.slide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32160-F7C0-4847-8A84-AEBE4445D453}" type="datetimeFigureOut">
              <a:rPr lang="en-US" smtClean="0"/>
              <a:t>2/4/12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3BC9B-C81D-8F49-858B-7CD626859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79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D7A9-DBE2-4775-AE80-1A92C94A00F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6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88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4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89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2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29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80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8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6DA84-BD6B-D440-9F91-57F7D95301FA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131B6-94EF-FD40-9C12-47DAA24BF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0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4" Type="http://schemas.openxmlformats.org/officeDocument/2006/relationships/image" Target="../media/image9.jpeg"/><Relationship Id="rId5" Type="http://schemas.openxmlformats.org/officeDocument/2006/relationships/image" Target="../media/image10.gif"/><Relationship Id="rId6" Type="http://schemas.openxmlformats.org/officeDocument/2006/relationships/hyperlink" Target="http://images.google.com/imgres?imgurl=http://www.holster.co.uk/wp-content/uploads/pencils.jpg&amp;imgrefurl=http://www.holster.co.uk/blog/a-pencil-necks-dream&amp;usg=__Gx73nlU46CEnKPZU3wMLoWdm6Ic=&amp;h=365&amp;w=500&amp;sz=44&amp;hl=en&amp;start=40&amp;sig2=Nu2R8HhBfyjURLfCmRPN4w&amp;tbnid=FG8hfGP6Nz9g1M:&amp;tbnh=95&amp;tbnw=130&amp;prev=/images?q=pencils&amp;gbv=2&amp;ndsp=18&amp;hl=en&amp;safe=active&amp;sa=N&amp;start=36&amp;ei=Hj8ISp24HaKimAfxmomBBQ" TargetMode="External"/><Relationship Id="rId7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Office_PowerPoint_Slide1122222222211.sldx"/><Relationship Id="rId5" Type="http://schemas.openxmlformats.org/officeDocument/2006/relationships/image" Target="../media/image1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2.bin"/><Relationship Id="rId5" Type="http://schemas.openxmlformats.org/officeDocument/2006/relationships/package" Target="../embeddings/Microsoft_Office_PowerPoint_Slide2233333333322.sldx"/><Relationship Id="rId6" Type="http://schemas.openxmlformats.org/officeDocument/2006/relationships/image" Target="../media/image1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3C8C93"/>
                </a:solidFill>
              </a:rPr>
              <a:t>School-wide example:</a:t>
            </a:r>
            <a:br>
              <a:rPr lang="en-US" dirty="0" smtClean="0">
                <a:solidFill>
                  <a:srgbClr val="3C8C93"/>
                </a:solidFill>
              </a:rPr>
            </a:br>
            <a:r>
              <a:rPr lang="en-US" dirty="0" smtClean="0">
                <a:solidFill>
                  <a:srgbClr val="3C8C93"/>
                </a:solidFill>
              </a:rPr>
              <a:t>Teaching Organizational Skills</a:t>
            </a:r>
            <a:endParaRPr lang="en-US" dirty="0">
              <a:solidFill>
                <a:srgbClr val="3C8C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mtClean="0"/>
              <a:t>Salinas Kansas Model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Curtis.Stevens</a:t>
            </a:r>
            <a:r>
              <a:rPr lang="en-US" dirty="0"/>
              <a:t>@usd305.</a:t>
            </a:r>
            <a:r>
              <a:rPr lang="en-US" dirty="0" smtClean="0"/>
              <a:t>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349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83058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SALINA SOUTH MIDDLE SCHOOL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>STUDENT ORGANIZATION SYSTEM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4" name="Picture 2" descr="http://ww3.montreat.edu/tutor/images/disorganizedma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590800"/>
            <a:ext cx="2181072" cy="3733800"/>
          </a:xfrm>
          <a:prstGeom prst="rect">
            <a:avLst/>
          </a:prstGeom>
          <a:noFill/>
        </p:spPr>
      </p:pic>
      <p:pic>
        <p:nvPicPr>
          <p:cNvPr id="6" name="Picture 6" descr="http://www.viggenz.com/Images/Home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276600"/>
            <a:ext cx="28575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717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-1"/>
          <a:ext cx="9143999" cy="6858001"/>
        </p:xfrm>
        <a:graphic>
          <a:graphicData uri="http://schemas.openxmlformats.org/drawingml/2006/table">
            <a:tbl>
              <a:tblPr/>
              <a:tblGrid>
                <a:gridCol w="1724440"/>
                <a:gridCol w="1551996"/>
                <a:gridCol w="1528364"/>
                <a:gridCol w="1447889"/>
                <a:gridCol w="1484296"/>
                <a:gridCol w="1407014"/>
              </a:tblGrid>
              <a:tr h="7475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Times New Roman"/>
                          <a:cs typeface="Times New Roman"/>
                        </a:rPr>
                        <a:t>Cougar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latin typeface="Arial"/>
                          <a:ea typeface="Times New Roman"/>
                          <a:cs typeface="Times New Roman"/>
                        </a:rPr>
                        <a:t>HONOR Code…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Classrooms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Halls/ Outside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1" cap="small" spc="25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Lunchroom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Assemblies Concerts &amp; </a:t>
                      </a:r>
                      <a:r>
                        <a:rPr lang="en-US" sz="8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Special events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Athletic Activities &amp; </a:t>
                      </a:r>
                      <a:r>
                        <a:rPr lang="en-US" sz="800" b="1" cap="small" spc="25" dirty="0">
                          <a:latin typeface="Arial"/>
                          <a:ea typeface="Times New Roman"/>
                          <a:cs typeface="Times New Roman"/>
                        </a:rPr>
                        <a:t>locker rooms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u="sng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en-US" sz="800" b="1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onesty - </a:t>
                      </a:r>
                      <a:r>
                        <a:rPr lang="en-US" sz="600" dirty="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Times New Roman"/>
                        </a:rPr>
                        <a:t>adherence to moral and ethical principles; soundness of moral character; integrity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honest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trustworthy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Engage in honest and ethical behavior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Do your own work;  Give your personal best;  Respond honestly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 Do the right thing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Engage in honest and ethical behavior.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Take lost items to the office; report to an adult supervisor when others are engaging in negative or harmful behavior.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inclusive – invite others to join you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Take only what you can eat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Practice good manners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Eat your own food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Leave others food/utensils alone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Support the performers/presenters with your attention and appropriate applause. 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Model positive behavior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Accept officials calls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Follow all guidelines set up by the event 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Pay admission fee, stay in designated area, follow directives of adults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7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sng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en-US" sz="800" b="0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wnership - </a:t>
                      </a:r>
                      <a:r>
                        <a:rPr lang="en-US" sz="600" dirty="0">
                          <a:latin typeface="Calibri"/>
                          <a:ea typeface="Calibri"/>
                          <a:cs typeface="Times New Roman"/>
                        </a:rPr>
                        <a:t>trait of being answerable to someone for something; able to make rational decisions on one's own </a:t>
                      </a: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on time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prepared for class.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Comply with classroom rules and expectations 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Listen when others are talking.  Assignments are completed and turned in on time.  Materials are brought to class.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Take care of yourself, your belongings, and your school.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Arrive and leave at appropriate time.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Wait at grade level door, keep lockers clean, pick up trash.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Clean up after self.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Use lunch time wisely.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The student’s area is clean after they leave.  Eat first, talk later, pick up area.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Take care of personal needs before/after event.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Stay in designated areas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Get drink, use restroom;  Follow directions from adults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Help keep the facility clean.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Take care of facility and equipment.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Pick up and throw away trash when you leave.   Don’t jump on bleachers.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7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Commu</a:t>
                      </a:r>
                      <a:r>
                        <a:rPr lang="en-US" sz="1300" b="0" u="sng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US" sz="800" b="0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ication - </a:t>
                      </a:r>
                      <a:r>
                        <a:rPr lang="en-US" sz="600" dirty="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Times New Roman"/>
                        </a:rPr>
                        <a:t>to express thoughts, feelings, or information easily and effectively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Communicate in a positive manner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Appropriately participate in discussions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Speak respectfully with a positive attitude.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Ask questions, as needed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Politely ask for help, not answers.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Use appropriate and courteous verbal and non verbal language.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Use appropriate language and volume.   Say “excuse me” when passing in a crowded hallway. 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Use appropriate language and volume level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No profanity; Talk using a “three foot voice.”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Limit conversations to appropriate times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Applaud politely.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Turn off/silence cell phones.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Report problems to appropriate adults.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Communicate in a positive manner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Ask an administrator or staff member for help.  Encourage each other on the court.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700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sng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en-US" sz="800" b="0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rganization - </a:t>
                      </a:r>
                      <a:r>
                        <a:rPr lang="en-US" sz="600" dirty="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600" dirty="0">
                          <a:latin typeface="Calibri"/>
                          <a:ea typeface="Times New Roman"/>
                          <a:cs typeface="Times New Roman"/>
                        </a:rPr>
                        <a:t>o put together into an orderly, functional, structured whole; to arrange in a coherent form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Have binder and materials with you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Complete planner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>
                          <a:latin typeface="Calibri"/>
                          <a:ea typeface="Calibri"/>
                          <a:cs typeface="Times New Roman"/>
                        </a:rPr>
                        <a:t>Keep papers where they can be easily found.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Walk on right side of hallway/sidewalks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Keep locker neat and clean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Keep area free of debris – pick up spills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Go through lines as directed by staff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Line up appropriately in designated areas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Sit in assigned areas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Enter/exit area without bothering others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Have appropriate equipment for PE/practice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Keep items locked in lockers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Take home and launder clothes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Have activity ticket or admission.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301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u="sng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r</a:t>
                      </a:r>
                      <a:r>
                        <a:rPr lang="en-US" sz="800" b="0" cap="small" spc="25" dirty="0">
                          <a:latin typeface="Bodoni MT Black"/>
                          <a:ea typeface="Times New Roman"/>
                          <a:cs typeface="Times New Roman"/>
                        </a:rPr>
                        <a:t>espect - </a:t>
                      </a:r>
                      <a:r>
                        <a:rPr lang="en-US" sz="600" dirty="0">
                          <a:solidFill>
                            <a:srgbClr val="333333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proper acceptance or courtesy; show regard or consideration for; a sense of the worth or excellence of a person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courteous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Treat others the way you want to be treated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Respect self, others and property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Allow everyone to learn in their own way 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Everyone uses “please” and “thank you.”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Respect others’ personal space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Help others.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One’s behavior does not interfere with others.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A student drops his books, someone helps pick them up. Leave others’ lockers alone, keeping hands/feet to self.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courteous to lunchroom staff and others.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Good manners are practiced.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Students raise hand to ask permission.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 Use “please” and “thank you.”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Attention is on the speaker, sit quietly, keep hands to self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Be on time and stay until the event is over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Applaud positively at the appropriate time.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Show sportsmanship.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Do not bully, threaten, or harass others in the locker room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Encourage SMS teams in a positive manner.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latin typeface="Calibri"/>
                          <a:ea typeface="Calibri"/>
                          <a:cs typeface="Times New Roman"/>
                        </a:rPr>
                        <a:t>Ex. Cheer for SMS teams and not taunt the opposing team, officials, etc.</a:t>
                      </a:r>
                      <a:endParaRPr lang="en-US" sz="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684" marR="376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Oval Callout 5"/>
          <p:cNvSpPr/>
          <p:nvPr/>
        </p:nvSpPr>
        <p:spPr>
          <a:xfrm>
            <a:off x="5029200" y="762000"/>
            <a:ext cx="3429000" cy="2590800"/>
          </a:xfrm>
          <a:prstGeom prst="wedgeEllipseCallout">
            <a:avLst>
              <a:gd name="adj1" fmla="val -100566"/>
              <a:gd name="adj2" fmla="val 87353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DURING THIS TRAINING SESSION STUDENTS WILL LEARN HOW TO STAY ORGANIZED.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9318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2 BASIC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153400" cy="4068763"/>
          </a:xfrm>
        </p:spPr>
        <p:txBody>
          <a:bodyPr/>
          <a:lstStyle/>
          <a:p>
            <a:r>
              <a:rPr lang="en-US" dirty="0" smtClean="0"/>
              <a:t>COMPLETE THE WORK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TURN THE WORK IN</a:t>
            </a:r>
          </a:p>
        </p:txBody>
      </p:sp>
      <p:pic>
        <p:nvPicPr>
          <p:cNvPr id="2052" name="Picture 4" descr="http://www.fsu.edu/~truancy/ontask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2057400"/>
            <a:ext cx="1428750" cy="1552575"/>
          </a:xfrm>
          <a:prstGeom prst="rect">
            <a:avLst/>
          </a:prstGeom>
          <a:noFill/>
        </p:spPr>
      </p:pic>
      <p:pic>
        <p:nvPicPr>
          <p:cNvPr id="2054" name="Picture 6" descr="http://www.viggenz.com/Images/Home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733800"/>
            <a:ext cx="28575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0340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5 BASIC</a:t>
            </a:r>
            <a:br>
              <a:rPr lang="en-US" dirty="0" smtClean="0"/>
            </a:br>
            <a:r>
              <a:rPr lang="en-US" dirty="0" smtClean="0"/>
              <a:t>RULES OF THE BINDER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DIVIDE SUBJECTS WITH TABS</a:t>
            </a:r>
          </a:p>
          <a:p>
            <a:pPr marL="514350" indent="-514350">
              <a:buAutoNum type="arabicPeriod"/>
            </a:pPr>
            <a:r>
              <a:rPr lang="en-US" dirty="0" smtClean="0"/>
              <a:t>TRASH ASSIGNMENTS NO LONGER NEEDED</a:t>
            </a:r>
          </a:p>
          <a:p>
            <a:pPr marL="514350" indent="-514350">
              <a:buAutoNum type="arabicPeriod"/>
            </a:pPr>
            <a:r>
              <a:rPr lang="en-US" dirty="0" smtClean="0"/>
              <a:t>PUT DUE DATES ON ALL ASSIGNMENTS</a:t>
            </a:r>
          </a:p>
          <a:p>
            <a:pPr marL="514350" indent="-514350">
              <a:buAutoNum type="arabicPeriod"/>
            </a:pPr>
            <a:r>
              <a:rPr lang="en-US" dirty="0" smtClean="0"/>
              <a:t>POCKET FOR INCOMPLETE HOMEWORK /COMPLETED HOMEWORK</a:t>
            </a:r>
          </a:p>
          <a:p>
            <a:pPr marL="514350" indent="-514350">
              <a:buAutoNum type="arabicPeriod"/>
            </a:pPr>
            <a:r>
              <a:rPr lang="en-US" dirty="0" smtClean="0"/>
              <a:t>KEEP IT WITH YOU ALL OF THE TIME</a:t>
            </a:r>
            <a:endParaRPr lang="en-US" dirty="0"/>
          </a:p>
        </p:txBody>
      </p:sp>
      <p:pic>
        <p:nvPicPr>
          <p:cNvPr id="1026" name="Picture 2" descr="http://www.themut.com/images/products/1125153219-fullp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5519" y="4108442"/>
            <a:ext cx="2058481" cy="228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7188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PROVIDE A VISUAL OF THE WORKLOAD</a:t>
            </a:r>
            <a:endParaRPr lang="en-US" dirty="0"/>
          </a:p>
        </p:txBody>
      </p:sp>
      <p:pic>
        <p:nvPicPr>
          <p:cNvPr id="19460" name="Picture 4" descr="http://i.ehow.com/images/GlobalPhoto/Articles/4482286/800px-3ringbinder-main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525404"/>
            <a:ext cx="7810335" cy="5011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INCOMPLETE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47244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COMPLETED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386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abilityonecatalog.com/imgLg/75300095944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077200" cy="5384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048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     </a:t>
            </a:r>
            <a:r>
              <a:rPr lang="en-US" sz="3600" b="1" dirty="0" smtClean="0"/>
              <a:t>IMPORTANT COURSE DOCUMENTS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6781800" y="1828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MATH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2057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SCIENCE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243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ENGLISH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590800" y="27432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SOCIAL S.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30480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PROGRESS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3810000"/>
            <a:ext cx="548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*KEEP NOTES  IN THIS SECTION ON LOOSE LEAF PAPER.</a:t>
            </a:r>
          </a:p>
          <a:p>
            <a:endParaRPr lang="en-US" sz="1800" b="1" dirty="0" smtClean="0"/>
          </a:p>
          <a:p>
            <a:r>
              <a:rPr lang="en-US" sz="1800" b="1" u="sng" dirty="0" smtClean="0"/>
              <a:t>*KEEP ALL ASSIGNMENTS THE TEACHER </a:t>
            </a:r>
            <a:br>
              <a:rPr lang="en-US" sz="1800" b="1" u="sng" dirty="0" smtClean="0"/>
            </a:br>
            <a:r>
              <a:rPr lang="en-US" sz="1800" b="1" u="sng" dirty="0" smtClean="0"/>
              <a:t>   WANTS YOU TO HAVE YEAR LONG.</a:t>
            </a:r>
            <a:endParaRPr lang="en-US" sz="1800" b="1" u="sng" dirty="0"/>
          </a:p>
        </p:txBody>
      </p:sp>
    </p:spTree>
    <p:extLst>
      <p:ext uri="{BB962C8B-B14F-4D97-AF65-F5344CB8AC3E}">
        <p14:creationId xmlns:p14="http://schemas.microsoft.com/office/powerpoint/2010/main" val="8027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301114"/>
            <a:ext cx="7780867" cy="5252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19200" y="457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PENCIL BAG: PENCILS, ERASERS, PAPER CLIPS, PENS, AND CALCULATOR</a:t>
            </a:r>
            <a:endParaRPr lang="en-US" dirty="0"/>
          </a:p>
        </p:txBody>
      </p:sp>
      <p:pic>
        <p:nvPicPr>
          <p:cNvPr id="10242" name="Picture 2" descr="http://www.understandingmoney.gov.au/image/calculato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362200"/>
            <a:ext cx="1957859" cy="2762250"/>
          </a:xfrm>
          <a:prstGeom prst="rect">
            <a:avLst/>
          </a:prstGeom>
          <a:noFill/>
        </p:spPr>
      </p:pic>
      <p:pic>
        <p:nvPicPr>
          <p:cNvPr id="10244" name="Picture 4" descr="http://www.adproductstogo.com/images/aakron_white_stick_pens_2_rus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810000"/>
            <a:ext cx="1477760" cy="1219200"/>
          </a:xfrm>
          <a:prstGeom prst="rect">
            <a:avLst/>
          </a:prstGeom>
          <a:noFill/>
        </p:spPr>
      </p:pic>
      <p:pic>
        <p:nvPicPr>
          <p:cNvPr id="10246" name="Picture 6" descr="http://school.discoveryeducation.com/clipart/images/eras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3810000"/>
            <a:ext cx="1930400" cy="1219200"/>
          </a:xfrm>
          <a:prstGeom prst="rect">
            <a:avLst/>
          </a:prstGeom>
          <a:noFill/>
        </p:spPr>
      </p:pic>
      <p:pic>
        <p:nvPicPr>
          <p:cNvPr id="10248" name="Picture 8" descr="http://tbn1.google.com/images?q=tbn:FG8hfGP6Nz9g1M:http://www.holster.co.uk/wp-content/uploads/pencils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2895600"/>
            <a:ext cx="3352800" cy="90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5770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pcmspltw.com/images/loose%20leaf%20Pa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76400" y="1524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LOOSE LEAF PAPER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97203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" y="1691004"/>
            <a:ext cx="7696200" cy="506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685800" y="7620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STUDENT PLANNER/HANDBOOK</a:t>
            </a:r>
            <a:endParaRPr lang="en-US" sz="3600" b="1" dirty="0"/>
          </a:p>
        </p:txBody>
      </p:sp>
      <p:sp>
        <p:nvSpPr>
          <p:cNvPr id="4" name="Oval Callout 3"/>
          <p:cNvSpPr/>
          <p:nvPr/>
        </p:nvSpPr>
        <p:spPr>
          <a:xfrm>
            <a:off x="457200" y="1752600"/>
            <a:ext cx="3124200" cy="1371600"/>
          </a:xfrm>
          <a:prstGeom prst="wedgeEllipseCallout">
            <a:avLst>
              <a:gd name="adj1" fmla="val 75401"/>
              <a:gd name="adj2" fmla="val 50008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Planner needs to be filled out weekly on Mondays.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440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.ehow.com/images/GlobalPhoto/Articles/4482286/800px-3ringbinder-main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906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INCOMPLETE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COMPLETED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152400" y="14478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HOMEWORK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ASSIGNMENT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1828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DUE DATE: 4-1-09</a:t>
            </a:r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>
            <a:off x="2895600" y="381000"/>
            <a:ext cx="3048000" cy="1600200"/>
          </a:xfrm>
          <a:prstGeom prst="cloudCallout">
            <a:avLst>
              <a:gd name="adj1" fmla="val -86064"/>
              <a:gd name="adj2" fmla="val 798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Due Dates at the top of each page.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74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.ehow.com/images/GlobalPhoto/Articles/4482286/800px-3ringbinder-main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35074"/>
            <a:ext cx="8763000" cy="56229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COMPLETED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228600" y="12954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276600" y="228600"/>
            <a:ext cx="2971800" cy="1143000"/>
          </a:xfrm>
          <a:prstGeom prst="cloudCallout">
            <a:avLst>
              <a:gd name="adj1" fmla="val -86064"/>
              <a:gd name="adj2" fmla="val 798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Prioritize assignments by due dates.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Vertical Scroll 8"/>
          <p:cNvSpPr/>
          <p:nvPr/>
        </p:nvSpPr>
        <p:spPr>
          <a:xfrm>
            <a:off x="228600" y="22860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Vertical Scroll 9"/>
          <p:cNvSpPr/>
          <p:nvPr/>
        </p:nvSpPr>
        <p:spPr>
          <a:xfrm>
            <a:off x="304800" y="31242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7338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DUE 1-1-10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26670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DUE 2-12-10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219200" y="17526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DUE 3-12-10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INCOMPLETE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3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.ehow.com/images/GlobalPhoto/Articles/4482286/800px-3ringbinder-main_F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COMPLETED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5867400" y="17526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276600" y="0"/>
            <a:ext cx="3581400" cy="1752600"/>
          </a:xfrm>
          <a:prstGeom prst="cloudCallout">
            <a:avLst>
              <a:gd name="adj1" fmla="val 76375"/>
              <a:gd name="adj2" fmla="val 7037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STUDENT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ALWAYS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KNOWS WHERE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COMPLETED WORK IS</a:t>
            </a:r>
          </a:p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LOCATED.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Vertical Scroll 8"/>
          <p:cNvSpPr/>
          <p:nvPr/>
        </p:nvSpPr>
        <p:spPr>
          <a:xfrm>
            <a:off x="304800" y="19050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Vertical Scroll 9"/>
          <p:cNvSpPr/>
          <p:nvPr/>
        </p:nvSpPr>
        <p:spPr>
          <a:xfrm>
            <a:off x="228600" y="3048000"/>
            <a:ext cx="3505200" cy="27432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37338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DUE 1-1-10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2362200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DUE </a:t>
            </a:r>
            <a:r>
              <a:rPr lang="en-US" sz="2000" dirty="0" smtClean="0"/>
              <a:t>2-12-10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934200" y="2438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READY TO TURN IN.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4648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Impact" pitchFamily="34" charset="0"/>
              </a:rPr>
              <a:t>INCOMPLETE</a:t>
            </a:r>
          </a:p>
          <a:p>
            <a:r>
              <a:rPr lang="en-US" sz="2400" dirty="0" smtClean="0">
                <a:latin typeface="Impact" pitchFamily="34" charset="0"/>
              </a:rPr>
              <a:t>HOMEWORK</a:t>
            </a:r>
            <a:endParaRPr lang="en-US" sz="2400" dirty="0"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79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ootprintsrecruiting.com/listings/home/262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838" y="1752600"/>
            <a:ext cx="8279027" cy="5105400"/>
          </a:xfrm>
          <a:prstGeom prst="rect">
            <a:avLst/>
          </a:prstGeom>
          <a:noFill/>
        </p:spPr>
      </p:pic>
      <p:sp>
        <p:nvSpPr>
          <p:cNvPr id="3" name="Vertical Scroll 2"/>
          <p:cNvSpPr/>
          <p:nvPr/>
        </p:nvSpPr>
        <p:spPr>
          <a:xfrm>
            <a:off x="3581400" y="3276600"/>
            <a:ext cx="1600200" cy="1447800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914400"/>
            <a:ext cx="693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TURNING THE ASSIGNMENT IN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86200" y="3581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DUE</a:t>
            </a:r>
          </a:p>
          <a:p>
            <a:r>
              <a:rPr lang="en-US" sz="1800" b="1" dirty="0" smtClean="0"/>
              <a:t>TODAY!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844211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plconsulting.com.au/tools/graphics/circle_of_concern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457200"/>
            <a:ext cx="7721600" cy="5791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914400" y="4876800"/>
            <a:ext cx="175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GRADES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62400" y="2286000"/>
            <a:ext cx="1524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GRADES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 rot="19350909">
            <a:off x="1435778" y="3307089"/>
            <a:ext cx="23622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>
            <a:off x="5932055" y="304800"/>
            <a:ext cx="3200400" cy="1981200"/>
          </a:xfrm>
          <a:prstGeom prst="cloudCallout">
            <a:avLst>
              <a:gd name="adj1" fmla="val -88815"/>
              <a:gd name="adj2" fmla="val 62323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ORGANIZED STUDENTS LEARN THAT GRADES ARE WITHIN HIS/HER CONTROL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86361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81000"/>
            <a:ext cx="624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       SCHOOL-WIDE</a:t>
            </a:r>
          </a:p>
          <a:p>
            <a:r>
              <a:rPr lang="en-US" sz="4800" dirty="0" smtClean="0"/>
              <a:t>   MONITORING SYSTEM</a:t>
            </a:r>
            <a:endParaRPr lang="en-US" sz="48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Slide" r:id="rId4" imgW="4570388" imgH="3427437" progId="PowerPoint.Slide.12">
                  <p:embed/>
                </p:oleObj>
              </mc:Choice>
              <mc:Fallback>
                <p:oleObj name="Slide" r:id="rId4" imgW="4570388" imgH="342743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245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-304800" y="0"/>
          <a:ext cx="9448800" cy="680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Slide" r:id="rId5" imgW="4570388" imgH="3427437" progId="PowerPoint.Slide.12">
                  <p:embed/>
                </p:oleObj>
              </mc:Choice>
              <mc:Fallback>
                <p:oleObj name="Slide" r:id="rId5" imgW="4570388" imgH="3427437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04800" y="0"/>
                        <a:ext cx="9448800" cy="68086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8552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1047</Words>
  <Application>Microsoft Macintosh PowerPoint</Application>
  <PresentationFormat>On-screen Show (4:3)</PresentationFormat>
  <Paragraphs>167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Slide</vt:lpstr>
      <vt:lpstr>School-wide example: Teaching Organizational Skills</vt:lpstr>
      <vt:lpstr>SALINA SOUTH MIDDLE SCHOOL STUDENT ORGANIZATION SYSTEM</vt:lpstr>
      <vt:lpstr>PowerPoint Presentation</vt:lpstr>
      <vt:lpstr>2 BASIC GOALS</vt:lpstr>
      <vt:lpstr>THE 5 BASIC RULES OF THE BINDER</vt:lpstr>
      <vt:lpstr>PROVIDE A VISUAL OF THE WORKLOAD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School-wide example: Teaching Organizational Skills</dc:title>
  <dc:creator>Peg Dawson</dc:creator>
  <cp:lastModifiedBy>Peg Dawson</cp:lastModifiedBy>
  <cp:revision>2</cp:revision>
  <dcterms:created xsi:type="dcterms:W3CDTF">2012-01-19T20:23:39Z</dcterms:created>
  <dcterms:modified xsi:type="dcterms:W3CDTF">2012-02-04T12:09:42Z</dcterms:modified>
</cp:coreProperties>
</file>