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1" r:id="rId4"/>
    <p:sldId id="267" r:id="rId5"/>
    <p:sldId id="262" r:id="rId6"/>
    <p:sldId id="268" r:id="rId7"/>
    <p:sldId id="269" r:id="rId8"/>
    <p:sldId id="270" r:id="rId9"/>
    <p:sldId id="272" r:id="rId10"/>
    <p:sldId id="274" r:id="rId11"/>
    <p:sldId id="260" r:id="rId12"/>
    <p:sldId id="258" r:id="rId13"/>
    <p:sldId id="271" r:id="rId14"/>
    <p:sldId id="266" r:id="rId15"/>
    <p:sldId id="259" r:id="rId16"/>
    <p:sldId id="263" r:id="rId17"/>
    <p:sldId id="264" r:id="rId18"/>
    <p:sldId id="276" r:id="rId19"/>
    <p:sldId id="275"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587884-E02F-427C-BA85-DFD74CC92810}" v="445" dt="2022-08-01T13:30:32.227"/>
    <p1510:client id="{CF9705F7-55FD-47D9-ABCB-24BB0183C255}" v="60" dt="2022-07-29T14:43:17.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22523-6399-4A38-B97C-1D8F1205A98A}" type="datetimeFigureOut">
              <a:rPr lang="en-US" smtClean="0"/>
              <a:t>8/7/2023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7501FE-6C12-491C-B6CD-787D51143F03}" type="slidenum">
              <a:rPr lang="en-US" smtClean="0"/>
              <a:t>‹#›</a:t>
            </a:fld>
            <a:endParaRPr lang="en-US"/>
          </a:p>
        </p:txBody>
      </p:sp>
    </p:spTree>
    <p:extLst>
      <p:ext uri="{BB962C8B-B14F-4D97-AF65-F5344CB8AC3E}">
        <p14:creationId xmlns:p14="http://schemas.microsoft.com/office/powerpoint/2010/main" val="245666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28B7B-76C2-7443-69F1-580BE161E6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561D2A-2F64-DCD7-843C-C88AD4090B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35CE06-C1F7-2CAE-5D22-7F106C2C094C}"/>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5" name="Footer Placeholder 4">
            <a:extLst>
              <a:ext uri="{FF2B5EF4-FFF2-40B4-BE49-F238E27FC236}">
                <a16:creationId xmlns:a16="http://schemas.microsoft.com/office/drawing/2014/main" id="{451B8A03-292D-7F18-5D5B-0A9D809CC7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5540C-A307-8E0F-9B3C-8A2AC461E399}"/>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311567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6CA3D-8829-B759-CF2E-3C65580524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C1FA6B-B21F-FB94-0B15-6FAD2431C2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50D1E1-C16A-9CD8-3FC9-D837C8060F67}"/>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5" name="Footer Placeholder 4">
            <a:extLst>
              <a:ext uri="{FF2B5EF4-FFF2-40B4-BE49-F238E27FC236}">
                <a16:creationId xmlns:a16="http://schemas.microsoft.com/office/drawing/2014/main" id="{FA6366A2-4191-0F67-00B2-03DA7D0C39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A99B16-A34D-BBDB-76A5-278E077EEB8B}"/>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9002438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1B65-C21B-2591-D3CC-CF6C04BA52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D01F46-8304-A185-A92B-0DF1624637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952323-5248-6D30-F595-6066FAA1E0EF}"/>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5" name="Footer Placeholder 4">
            <a:extLst>
              <a:ext uri="{FF2B5EF4-FFF2-40B4-BE49-F238E27FC236}">
                <a16:creationId xmlns:a16="http://schemas.microsoft.com/office/drawing/2014/main" id="{8EF4962D-D2F0-29BF-8719-57FE44646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194A4-8540-B173-31CF-29D92D304B01}"/>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3666846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02097-8FF6-91CE-5008-61BD015938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968CBC-0670-D0DC-ED02-3870E13DBD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D9AB46-A96F-2E74-ACD0-75F2E169B4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10DF58-E7CC-C8A9-D063-FA83F20E3113}"/>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6" name="Footer Placeholder 5">
            <a:extLst>
              <a:ext uri="{FF2B5EF4-FFF2-40B4-BE49-F238E27FC236}">
                <a16:creationId xmlns:a16="http://schemas.microsoft.com/office/drawing/2014/main" id="{8CCB445E-2B8F-3B2E-07CE-64701882C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B90F29-7B19-4908-B325-9FDABD428C6D}"/>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3397403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364ED-B208-D960-EB27-F31CB6FA8C9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5B46D2-FCF5-A896-2DC6-75A78416B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73B4C8-F8FD-936A-43C6-27601EB201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EB12EF-4465-833A-0A74-C188130C5E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A4D493-5F1B-97C6-339A-C1DC5EC74D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BC90D9-1371-90C7-3CC3-CDD2027E70D4}"/>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8" name="Footer Placeholder 7">
            <a:extLst>
              <a:ext uri="{FF2B5EF4-FFF2-40B4-BE49-F238E27FC236}">
                <a16:creationId xmlns:a16="http://schemas.microsoft.com/office/drawing/2014/main" id="{1D14F47A-41EA-801D-EF6A-AA1EA9B149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5F98F4-8643-E9FE-29C8-1947357F2604}"/>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3731830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3F1F6-C56C-4F7D-98EF-26075EA239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D5148A0-9829-69E6-3F2A-6C612C0E28FC}"/>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4" name="Footer Placeholder 3">
            <a:extLst>
              <a:ext uri="{FF2B5EF4-FFF2-40B4-BE49-F238E27FC236}">
                <a16:creationId xmlns:a16="http://schemas.microsoft.com/office/drawing/2014/main" id="{6D14C5E8-C281-87FD-79B3-247C5DBE27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57DAE2-957C-9054-944D-9F4DF096DE56}"/>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3205484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CFA2FD-868D-D08B-42DC-72882AC537DB}"/>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3" name="Footer Placeholder 2">
            <a:extLst>
              <a:ext uri="{FF2B5EF4-FFF2-40B4-BE49-F238E27FC236}">
                <a16:creationId xmlns:a16="http://schemas.microsoft.com/office/drawing/2014/main" id="{3B79247A-354C-18A3-8CC6-E0E38EC7C9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DBA72A-164C-C3E8-8185-DCA28F2EE42D}"/>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1116717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C447C-A3A9-4D3E-E7D5-ECC093F271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9B18A6-D28D-A717-107F-373BF761AC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3AFF68-20AF-C1EA-061C-E44E7DB3F7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C8977A-DC0B-60D6-0F08-A934BEEE020C}"/>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6" name="Footer Placeholder 5">
            <a:extLst>
              <a:ext uri="{FF2B5EF4-FFF2-40B4-BE49-F238E27FC236}">
                <a16:creationId xmlns:a16="http://schemas.microsoft.com/office/drawing/2014/main" id="{07A8F54D-90AF-2833-A907-A887F404E7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18D9E7-712A-68AD-BE57-39E6E1BBB2EC}"/>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431398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92AF0-FA85-A6A5-B604-0388D0F39F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0976D87-9861-42C4-9DB9-427842EA3A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F6617A-41BC-5485-5CE1-B0858E25E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EB3742-F053-7047-03B9-AF2F471D0EE0}"/>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6" name="Footer Placeholder 5">
            <a:extLst>
              <a:ext uri="{FF2B5EF4-FFF2-40B4-BE49-F238E27FC236}">
                <a16:creationId xmlns:a16="http://schemas.microsoft.com/office/drawing/2014/main" id="{41404FF6-C615-6951-08DA-45D58393AA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7507AD-7288-23FE-832D-9786647475C7}"/>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1745791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08EE-A5D9-4854-2D29-8D269F8ECC8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4BF0A6-FAC8-2A00-E8DD-A7309F73607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628F69-BE07-08D9-0422-4427241E2E56}"/>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5" name="Footer Placeholder 4">
            <a:extLst>
              <a:ext uri="{FF2B5EF4-FFF2-40B4-BE49-F238E27FC236}">
                <a16:creationId xmlns:a16="http://schemas.microsoft.com/office/drawing/2014/main" id="{3739042C-B13A-8953-9141-22476D2C0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49E602-2A9B-A9C4-FB08-404B1E80BF01}"/>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1958852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7A87BD-17D9-D467-4F21-235B9F022A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A92C0D-8A68-AFD0-E3F3-508489B417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55F92-281A-5E22-A6E4-811E121BBAF4}"/>
              </a:ext>
            </a:extLst>
          </p:cNvPr>
          <p:cNvSpPr>
            <a:spLocks noGrp="1"/>
          </p:cNvSpPr>
          <p:nvPr>
            <p:ph type="dt" sz="half" idx="10"/>
          </p:nvPr>
        </p:nvSpPr>
        <p:spPr/>
        <p:txBody>
          <a:bodyPr/>
          <a:lstStyle/>
          <a:p>
            <a:fld id="{08199733-F30C-4188-9842-9CB4D6E82267}" type="datetimeFigureOut">
              <a:rPr lang="en-US" smtClean="0"/>
              <a:t>8/7/2023</a:t>
            </a:fld>
            <a:endParaRPr lang="en-US"/>
          </a:p>
        </p:txBody>
      </p:sp>
      <p:sp>
        <p:nvSpPr>
          <p:cNvPr id="5" name="Footer Placeholder 4">
            <a:extLst>
              <a:ext uri="{FF2B5EF4-FFF2-40B4-BE49-F238E27FC236}">
                <a16:creationId xmlns:a16="http://schemas.microsoft.com/office/drawing/2014/main" id="{0876B208-D005-8B89-B93C-F65913643B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13201E-0CA1-CEF4-1AAE-98F4C7B02FFE}"/>
              </a:ext>
            </a:extLst>
          </p:cNvPr>
          <p:cNvSpPr>
            <a:spLocks noGrp="1"/>
          </p:cNvSpPr>
          <p:nvPr>
            <p:ph type="sldNum" sz="quarter" idx="12"/>
          </p:nvPr>
        </p:nvSpPr>
        <p:spPr/>
        <p:txBody>
          <a:bodyPr/>
          <a:lstStyle/>
          <a:p>
            <a:fld id="{DE43B9B2-6F9C-4FA6-8BEC-4EE1F400B0DB}" type="slidenum">
              <a:rPr lang="en-US" smtClean="0"/>
              <a:t>‹#›</a:t>
            </a:fld>
            <a:endParaRPr lang="en-US"/>
          </a:p>
        </p:txBody>
      </p:sp>
    </p:spTree>
    <p:extLst>
      <p:ext uri="{BB962C8B-B14F-4D97-AF65-F5344CB8AC3E}">
        <p14:creationId xmlns:p14="http://schemas.microsoft.com/office/powerpoint/2010/main" val="3185871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FA41EE-7A74-032F-735D-B72691CD03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5AC5E3-A8D8-8C50-023F-E1137879C1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0BCDBD-8F35-E573-0838-641740BB5E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199733-F30C-4188-9842-9CB4D6E82267}" type="datetimeFigureOut">
              <a:rPr lang="en-US" smtClean="0"/>
              <a:t>8/7/2023</a:t>
            </a:fld>
            <a:endParaRPr lang="en-US"/>
          </a:p>
        </p:txBody>
      </p:sp>
      <p:sp>
        <p:nvSpPr>
          <p:cNvPr id="5" name="Footer Placeholder 4">
            <a:extLst>
              <a:ext uri="{FF2B5EF4-FFF2-40B4-BE49-F238E27FC236}">
                <a16:creationId xmlns:a16="http://schemas.microsoft.com/office/drawing/2014/main" id="{8D3D352D-73A5-4C07-74A5-CDFFE3FE86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D5FDF2-3DDF-7952-31CE-25401FA74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43B9B2-6F9C-4FA6-8BEC-4EE1F400B0DB}" type="slidenum">
              <a:rPr lang="en-US" smtClean="0"/>
              <a:t>‹#›</a:t>
            </a:fld>
            <a:endParaRPr lang="en-US"/>
          </a:p>
        </p:txBody>
      </p:sp>
    </p:spTree>
    <p:extLst>
      <p:ext uri="{BB962C8B-B14F-4D97-AF65-F5344CB8AC3E}">
        <p14:creationId xmlns:p14="http://schemas.microsoft.com/office/powerpoint/2010/main" val="1245461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mentalhealth.gov/what-to-look-for"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www.nami.org/About-Mental-Illness/Warning-Signs-and-Symptoms"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youth.gov/youth-topics/youth-mental-health/school-based#:~:text=The%20ways%20school%20districts%20implement%20school-based%20mental%20health,identification%20of%20mental%20health%20challenges%2C%20and%20treatment%20options."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omh.ny.gov/" TargetMode="External"/><Relationship Id="rId2" Type="http://schemas.openxmlformats.org/officeDocument/2006/relationships/hyperlink" Target="http://www.mhanc.org/"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sco.org/featured-programs/madonna-heights/" TargetMode="External"/><Relationship Id="rId2" Type="http://schemas.openxmlformats.org/officeDocument/2006/relationships/hyperlink" Target="http://www.epicli.org/south-shore-child-guidance/"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northshorechildguidance.org/" TargetMode="External"/><Relationship Id="rId2" Type="http://schemas.openxmlformats.org/officeDocument/2006/relationships/hyperlink" Target="https://www.lifqhc.com/health-care-location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F7F8F-DD53-60DA-BBD1-C7B1F8F1C8F5}"/>
              </a:ext>
            </a:extLst>
          </p:cNvPr>
          <p:cNvSpPr>
            <a:spLocks noGrp="1"/>
          </p:cNvSpPr>
          <p:nvPr>
            <p:ph type="ctrTitle"/>
          </p:nvPr>
        </p:nvSpPr>
        <p:spPr>
          <a:xfrm>
            <a:off x="1524000" y="1722438"/>
            <a:ext cx="9144000" cy="2387600"/>
          </a:xfrm>
        </p:spPr>
        <p:txBody>
          <a:bodyPr/>
          <a:lstStyle/>
          <a:p>
            <a:r>
              <a:rPr lang="en-US" b="1" dirty="0">
                <a:latin typeface="Tahoma" panose="020B0604030504040204" pitchFamily="34" charset="0"/>
                <a:ea typeface="Tahoma" panose="020B0604030504040204" pitchFamily="34" charset="0"/>
                <a:cs typeface="Tahoma" panose="020B0604030504040204" pitchFamily="34" charset="0"/>
              </a:rPr>
              <a:t>Understanding Mental Health in Schools</a:t>
            </a:r>
          </a:p>
        </p:txBody>
      </p:sp>
    </p:spTree>
    <p:extLst>
      <p:ext uri="{BB962C8B-B14F-4D97-AF65-F5344CB8AC3E}">
        <p14:creationId xmlns:p14="http://schemas.microsoft.com/office/powerpoint/2010/main" val="1101597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AFD3865-2183-F330-8328-909AC0F42F2A}"/>
              </a:ext>
            </a:extLst>
          </p:cNvPr>
          <p:cNvSpPr txBox="1"/>
          <p:nvPr/>
        </p:nvSpPr>
        <p:spPr>
          <a:xfrm>
            <a:off x="1866900" y="752475"/>
            <a:ext cx="8458200" cy="830997"/>
          </a:xfrm>
          <a:prstGeom prst="rect">
            <a:avLst/>
          </a:prstGeom>
          <a:noFill/>
        </p:spPr>
        <p:txBody>
          <a:bodyPr wrap="square" rtlCol="0">
            <a:spAutoFit/>
          </a:bodyPr>
          <a:lstStyle/>
          <a:p>
            <a:pPr algn="ctr"/>
            <a:r>
              <a:rPr lang="en-US" sz="4800" b="1" dirty="0">
                <a:latin typeface="Tahoma" panose="020B0604030504040204" pitchFamily="34" charset="0"/>
                <a:ea typeface="Tahoma" panose="020B0604030504040204" pitchFamily="34" charset="0"/>
                <a:cs typeface="Tahoma" panose="020B0604030504040204" pitchFamily="34" charset="0"/>
              </a:rPr>
              <a:t>What is Mental Health?</a:t>
            </a:r>
          </a:p>
        </p:txBody>
      </p:sp>
      <p:sp>
        <p:nvSpPr>
          <p:cNvPr id="5" name="TextBox 4">
            <a:extLst>
              <a:ext uri="{FF2B5EF4-FFF2-40B4-BE49-F238E27FC236}">
                <a16:creationId xmlns:a16="http://schemas.microsoft.com/office/drawing/2014/main" id="{6096B32C-20FE-C7F4-7FB5-3752E16B6BC0}"/>
              </a:ext>
            </a:extLst>
          </p:cNvPr>
          <p:cNvSpPr txBox="1"/>
          <p:nvPr/>
        </p:nvSpPr>
        <p:spPr>
          <a:xfrm>
            <a:off x="1890873" y="2147275"/>
            <a:ext cx="8696325" cy="707886"/>
          </a:xfrm>
          <a:prstGeom prst="rect">
            <a:avLst/>
          </a:prstGeom>
          <a:noFill/>
        </p:spPr>
        <p:txBody>
          <a:bodyPr wrap="squar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Mental health refers to the maintenance of successful mental activity. </a:t>
            </a:r>
          </a:p>
        </p:txBody>
      </p:sp>
      <p:sp>
        <p:nvSpPr>
          <p:cNvPr id="6" name="TextBox 5">
            <a:extLst>
              <a:ext uri="{FF2B5EF4-FFF2-40B4-BE49-F238E27FC236}">
                <a16:creationId xmlns:a16="http://schemas.microsoft.com/office/drawing/2014/main" id="{49CE4B3C-BB93-0AD3-1ABA-BCF3447B44CF}"/>
              </a:ext>
            </a:extLst>
          </p:cNvPr>
          <p:cNvSpPr txBox="1"/>
          <p:nvPr/>
        </p:nvSpPr>
        <p:spPr>
          <a:xfrm>
            <a:off x="1857535" y="3518793"/>
            <a:ext cx="8534400" cy="707886"/>
          </a:xfrm>
          <a:prstGeom prst="rect">
            <a:avLst/>
          </a:prstGeom>
          <a:noFill/>
        </p:spPr>
        <p:txBody>
          <a:bodyPr wrap="squar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This includes maintaining productive daily activities and maintaining fulfilling relationships with others.  </a:t>
            </a:r>
          </a:p>
        </p:txBody>
      </p:sp>
      <p:sp>
        <p:nvSpPr>
          <p:cNvPr id="7" name="TextBox 6">
            <a:extLst>
              <a:ext uri="{FF2B5EF4-FFF2-40B4-BE49-F238E27FC236}">
                <a16:creationId xmlns:a16="http://schemas.microsoft.com/office/drawing/2014/main" id="{58CD5992-3E37-2F7F-5475-013C7379A59C}"/>
              </a:ext>
            </a:extLst>
          </p:cNvPr>
          <p:cNvSpPr txBox="1"/>
          <p:nvPr/>
        </p:nvSpPr>
        <p:spPr>
          <a:xfrm>
            <a:off x="1890873" y="4960545"/>
            <a:ext cx="8467725" cy="707886"/>
          </a:xfrm>
          <a:prstGeom prst="rect">
            <a:avLst/>
          </a:prstGeom>
          <a:noFill/>
        </p:spPr>
        <p:txBody>
          <a:bodyPr wrap="squar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It also includes maintaining the abilities to adapt to change and to cope with stresses.</a:t>
            </a:r>
          </a:p>
        </p:txBody>
      </p:sp>
    </p:spTree>
    <p:extLst>
      <p:ext uri="{BB962C8B-B14F-4D97-AF65-F5344CB8AC3E}">
        <p14:creationId xmlns:p14="http://schemas.microsoft.com/office/powerpoint/2010/main" val="1092183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D82E635-AA56-64AA-9B87-DCB5E7ADE79E}"/>
              </a:ext>
            </a:extLst>
          </p:cNvPr>
          <p:cNvSpPr txBox="1"/>
          <p:nvPr/>
        </p:nvSpPr>
        <p:spPr>
          <a:xfrm>
            <a:off x="534256" y="1813173"/>
            <a:ext cx="11311846" cy="1015663"/>
          </a:xfrm>
          <a:prstGeom prst="rect">
            <a:avLst/>
          </a:prstGeom>
          <a:noFill/>
        </p:spPr>
        <p:txBody>
          <a:bodyPr wrap="square" rtlCol="0">
            <a:spAutoFit/>
          </a:bodyPr>
          <a:lstStyle/>
          <a:p>
            <a:pPr algn="l"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Mental health conditions can also begin to develop in young children. Because they’re still learning how to identify and talk about thoughts and emotions, their most obvious symptoms are behavioral. Symptoms in children may include the following:</a:t>
            </a:r>
          </a:p>
        </p:txBody>
      </p:sp>
      <p:sp>
        <p:nvSpPr>
          <p:cNvPr id="3" name="TextBox 2">
            <a:extLst>
              <a:ext uri="{FF2B5EF4-FFF2-40B4-BE49-F238E27FC236}">
                <a16:creationId xmlns:a16="http://schemas.microsoft.com/office/drawing/2014/main" id="{3AC03CDF-94EC-4127-B4C8-A52AF306DD3D}"/>
              </a:ext>
            </a:extLst>
          </p:cNvPr>
          <p:cNvSpPr txBox="1"/>
          <p:nvPr/>
        </p:nvSpPr>
        <p:spPr>
          <a:xfrm>
            <a:off x="1594642" y="443388"/>
            <a:ext cx="9405139" cy="646331"/>
          </a:xfrm>
          <a:prstGeom prst="rect">
            <a:avLst/>
          </a:prstGeom>
          <a:noFill/>
        </p:spPr>
        <p:txBody>
          <a:bodyPr wrap="none" rtlCol="0">
            <a:spAutoFit/>
          </a:bodyPr>
          <a:lstStyle/>
          <a:p>
            <a:r>
              <a:rPr lang="en-US" sz="3600" b="1" dirty="0">
                <a:latin typeface="Tahoma" panose="020B0604030504040204" pitchFamily="34" charset="0"/>
                <a:ea typeface="Tahoma" panose="020B0604030504040204" pitchFamily="34" charset="0"/>
                <a:cs typeface="Tahoma" panose="020B0604030504040204" pitchFamily="34" charset="0"/>
              </a:rPr>
              <a:t>What Mental Illness Actually Looks Like</a:t>
            </a:r>
          </a:p>
        </p:txBody>
      </p:sp>
      <p:sp>
        <p:nvSpPr>
          <p:cNvPr id="5" name="TextBox 4">
            <a:extLst>
              <a:ext uri="{FF2B5EF4-FFF2-40B4-BE49-F238E27FC236}">
                <a16:creationId xmlns:a16="http://schemas.microsoft.com/office/drawing/2014/main" id="{290391B1-9AD0-6B30-B62E-7802C50F243D}"/>
              </a:ext>
            </a:extLst>
          </p:cNvPr>
          <p:cNvSpPr txBox="1"/>
          <p:nvPr/>
        </p:nvSpPr>
        <p:spPr>
          <a:xfrm>
            <a:off x="534256" y="2960955"/>
            <a:ext cx="11525912" cy="3600986"/>
          </a:xfrm>
          <a:prstGeom prst="rect">
            <a:avLst/>
          </a:prstGeom>
          <a:noFill/>
        </p:spPr>
        <p:txBody>
          <a:bodyPr wrap="none" rtlCol="0">
            <a:spAutoFit/>
          </a:bodyPr>
          <a:lstStyle/>
          <a:p>
            <a:pPr algn="l" fontAlgn="t"/>
            <a:endParaRPr lang="en-US" b="0"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a:p>
            <a:pP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1. Changes in school performance</a:t>
            </a:r>
          </a:p>
          <a:p>
            <a:pP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2. Excessive worry or anxiety, for instance fighting to avoid bed or school</a:t>
            </a:r>
          </a:p>
          <a:p>
            <a:pP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3. Hyperactive behavior</a:t>
            </a:r>
          </a:p>
          <a:p>
            <a:pP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4. Frequent nightmares</a:t>
            </a:r>
          </a:p>
          <a:p>
            <a:pP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5. Frequent disobedience or aggression</a:t>
            </a:r>
          </a:p>
          <a:p>
            <a:pP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6. Frequent temper tantrums</a:t>
            </a:r>
          </a:p>
          <a:p>
            <a:pPr fontAlgn="t"/>
            <a:r>
              <a:rPr lang="en-US" sz="2400" b="1" dirty="0">
                <a:solidFill>
                  <a:srgbClr val="353535"/>
                </a:solidFill>
                <a:latin typeface="Tahoma" panose="020B0604030504040204" pitchFamily="34" charset="0"/>
                <a:ea typeface="Tahoma" panose="020B0604030504040204" pitchFamily="34" charset="0"/>
                <a:cs typeface="Tahoma" panose="020B0604030504040204" pitchFamily="34" charset="0"/>
              </a:rPr>
              <a:t>7. Being emotionally distant</a:t>
            </a:r>
          </a:p>
          <a:p>
            <a:pP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8. Having </a:t>
            </a:r>
            <a:r>
              <a:rPr lang="en-US" sz="2400" b="1" dirty="0">
                <a:solidFill>
                  <a:srgbClr val="353535"/>
                </a:solidFill>
                <a:latin typeface="Tahoma" panose="020B0604030504040204" pitchFamily="34" charset="0"/>
                <a:ea typeface="Tahoma" panose="020B0604030504040204" pitchFamily="34" charset="0"/>
                <a:cs typeface="Tahoma" panose="020B0604030504040204" pitchFamily="34" charset="0"/>
              </a:rPr>
              <a:t>an outburst over something other may consider to be “small”</a:t>
            </a:r>
            <a:endPar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2869501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B0D9CC-866D-4336-655C-D08150C3503C}"/>
              </a:ext>
            </a:extLst>
          </p:cNvPr>
          <p:cNvSpPr txBox="1"/>
          <p:nvPr/>
        </p:nvSpPr>
        <p:spPr>
          <a:xfrm>
            <a:off x="856181" y="4675415"/>
            <a:ext cx="10253608" cy="1015663"/>
          </a:xfrm>
          <a:prstGeom prst="rect">
            <a:avLst/>
          </a:prstGeom>
          <a:noFill/>
        </p:spPr>
        <p:txBody>
          <a:bodyPr wrap="square">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Approximately 50% of students age 14 and older who are living with a mental illness drop out of high school.  This is the highest dropout rate of any disability group.</a:t>
            </a:r>
          </a:p>
        </p:txBody>
      </p:sp>
      <p:sp>
        <p:nvSpPr>
          <p:cNvPr id="4" name="TextBox 3">
            <a:extLst>
              <a:ext uri="{FF2B5EF4-FFF2-40B4-BE49-F238E27FC236}">
                <a16:creationId xmlns:a16="http://schemas.microsoft.com/office/drawing/2014/main" id="{32479378-052C-AEB0-55C7-DB8D20E7CACA}"/>
              </a:ext>
            </a:extLst>
          </p:cNvPr>
          <p:cNvSpPr txBox="1"/>
          <p:nvPr/>
        </p:nvSpPr>
        <p:spPr>
          <a:xfrm>
            <a:off x="3213242" y="607775"/>
            <a:ext cx="6098144" cy="646331"/>
          </a:xfrm>
          <a:prstGeom prst="rect">
            <a:avLst/>
          </a:prstGeom>
          <a:noFill/>
        </p:spPr>
        <p:txBody>
          <a:bodyPr wrap="none" rtlCol="0">
            <a:spAutoFit/>
          </a:bodyPr>
          <a:lstStyle/>
          <a:p>
            <a:r>
              <a:rPr lang="en-US" sz="3600" b="1" dirty="0">
                <a:latin typeface="Tahoma" panose="020B0604030504040204" pitchFamily="34" charset="0"/>
                <a:ea typeface="Tahoma" panose="020B0604030504040204" pitchFamily="34" charset="0"/>
                <a:cs typeface="Tahoma" panose="020B0604030504040204" pitchFamily="34" charset="0"/>
              </a:rPr>
              <a:t>Mental Illness in Children</a:t>
            </a:r>
          </a:p>
        </p:txBody>
      </p:sp>
      <p:sp>
        <p:nvSpPr>
          <p:cNvPr id="5" name="TextBox 4">
            <a:extLst>
              <a:ext uri="{FF2B5EF4-FFF2-40B4-BE49-F238E27FC236}">
                <a16:creationId xmlns:a16="http://schemas.microsoft.com/office/drawing/2014/main" id="{71F45086-A23E-BA07-4787-9D5E406BE224}"/>
              </a:ext>
            </a:extLst>
          </p:cNvPr>
          <p:cNvSpPr txBox="1"/>
          <p:nvPr/>
        </p:nvSpPr>
        <p:spPr>
          <a:xfrm>
            <a:off x="969196" y="3183949"/>
            <a:ext cx="10253608" cy="1015663"/>
          </a:xfrm>
          <a:prstGeom prst="rect">
            <a:avLst/>
          </a:prstGeom>
          <a:noFill/>
        </p:spPr>
        <p:txBody>
          <a:bodyPr wrap="square">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Suicide is the second leading cause of death in young adolescents ages 10 to 14.  Over 90% of children and adolescents who die by suicide have a mental disorder. </a:t>
            </a:r>
          </a:p>
        </p:txBody>
      </p:sp>
      <p:sp>
        <p:nvSpPr>
          <p:cNvPr id="6" name="TextBox 5">
            <a:extLst>
              <a:ext uri="{FF2B5EF4-FFF2-40B4-BE49-F238E27FC236}">
                <a16:creationId xmlns:a16="http://schemas.microsoft.com/office/drawing/2014/main" id="{E0DC94B3-6583-21DF-EEE9-CD5C988B4D43}"/>
              </a:ext>
            </a:extLst>
          </p:cNvPr>
          <p:cNvSpPr txBox="1"/>
          <p:nvPr/>
        </p:nvSpPr>
        <p:spPr>
          <a:xfrm>
            <a:off x="969196" y="1760731"/>
            <a:ext cx="10253608" cy="707886"/>
          </a:xfrm>
          <a:prstGeom prst="rect">
            <a:avLst/>
          </a:prstGeom>
          <a:noFill/>
        </p:spPr>
        <p:txBody>
          <a:bodyPr wrap="square">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According to a study funded by the National Institute of Mental Health, 65% of boys and 75% of girls in juvenile detention have at least one mental illness. </a:t>
            </a:r>
          </a:p>
        </p:txBody>
      </p:sp>
    </p:spTree>
    <p:extLst>
      <p:ext uri="{BB962C8B-B14F-4D97-AF65-F5344CB8AC3E}">
        <p14:creationId xmlns:p14="http://schemas.microsoft.com/office/powerpoint/2010/main" val="3798971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90E20D-AA4A-8839-8442-95D414C92F6D}"/>
              </a:ext>
            </a:extLst>
          </p:cNvPr>
          <p:cNvSpPr txBox="1"/>
          <p:nvPr/>
        </p:nvSpPr>
        <p:spPr>
          <a:xfrm>
            <a:off x="452062" y="1379336"/>
            <a:ext cx="11455686" cy="1323439"/>
          </a:xfrm>
          <a:prstGeom prst="rect">
            <a:avLst/>
          </a:prstGeom>
          <a:noFill/>
        </p:spPr>
        <p:txBody>
          <a:bodyPr wrap="square" rtlCol="0">
            <a:spAutoFit/>
          </a:bodyPr>
          <a:lstStyle/>
          <a:p>
            <a:r>
              <a:rPr lang="en-US" sz="2000" b="1"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Children can experience different types of mental health problems. These problems can affect your thinking, mood, and behavior. Many symptoms of mental health disorders are common. The symptoms can add up to the level of a disorder if these symptoms are more severe and/or long-lasting and affect your functioning. </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3" name="Rectangle: Rounded Corners 2">
            <a:extLst>
              <a:ext uri="{FF2B5EF4-FFF2-40B4-BE49-F238E27FC236}">
                <a16:creationId xmlns:a16="http://schemas.microsoft.com/office/drawing/2014/main" id="{83851F2D-97FC-86A2-A21A-0304416F001F}"/>
              </a:ext>
            </a:extLst>
          </p:cNvPr>
          <p:cNvSpPr/>
          <p:nvPr/>
        </p:nvSpPr>
        <p:spPr>
          <a:xfrm>
            <a:off x="452062" y="2702774"/>
            <a:ext cx="11179106" cy="35850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Anxiety Disorders</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Depression</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Obsessive –Compulsive</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Mood Disorder</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Personality Disorder</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PTSD</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Substance Use</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Suicidal Behavior</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 Eating Disorders </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 Psychotic Disorders</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 Trauma and Stress Related Disorders</a:t>
            </a:r>
          </a:p>
        </p:txBody>
      </p:sp>
      <p:sp>
        <p:nvSpPr>
          <p:cNvPr id="4" name="TextBox 3">
            <a:extLst>
              <a:ext uri="{FF2B5EF4-FFF2-40B4-BE49-F238E27FC236}">
                <a16:creationId xmlns:a16="http://schemas.microsoft.com/office/drawing/2014/main" id="{13349DE6-4CB6-2EE4-4D5F-F3435F9FC110}"/>
              </a:ext>
            </a:extLst>
          </p:cNvPr>
          <p:cNvSpPr txBox="1"/>
          <p:nvPr/>
        </p:nvSpPr>
        <p:spPr>
          <a:xfrm>
            <a:off x="109175" y="292597"/>
            <a:ext cx="12141465"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Common Mental Health Diagnoses in Children </a:t>
            </a:r>
          </a:p>
        </p:txBody>
      </p:sp>
      <p:sp>
        <p:nvSpPr>
          <p:cNvPr id="5" name="TextBox 4">
            <a:extLst>
              <a:ext uri="{FF2B5EF4-FFF2-40B4-BE49-F238E27FC236}">
                <a16:creationId xmlns:a16="http://schemas.microsoft.com/office/drawing/2014/main" id="{B56493C4-D96B-1A82-A5FD-EFCD8F0FEE20}"/>
              </a:ext>
            </a:extLst>
          </p:cNvPr>
          <p:cNvSpPr txBox="1"/>
          <p:nvPr/>
        </p:nvSpPr>
        <p:spPr>
          <a:xfrm>
            <a:off x="945222" y="6287784"/>
            <a:ext cx="10164566" cy="461665"/>
          </a:xfrm>
          <a:prstGeom prst="rect">
            <a:avLst/>
          </a:prstGeom>
          <a:noFill/>
        </p:spPr>
        <p:txBody>
          <a:bodyPr wrap="square" rtlCol="0">
            <a:spAutoFit/>
          </a:bodyPr>
          <a:lstStyle/>
          <a:p>
            <a:pPr algn="ctr"/>
            <a:r>
              <a:rPr lang="en-US" sz="2400" dirty="0">
                <a:hlinkClick r:id="rId2"/>
              </a:rPr>
              <a:t>What To Look For | MentalHealth.gov</a:t>
            </a:r>
            <a:endParaRPr lang="en-US" sz="2400" b="1" dirty="0"/>
          </a:p>
        </p:txBody>
      </p:sp>
    </p:spTree>
    <p:extLst>
      <p:ext uri="{BB962C8B-B14F-4D97-AF65-F5344CB8AC3E}">
        <p14:creationId xmlns:p14="http://schemas.microsoft.com/office/powerpoint/2010/main" val="3126222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5BEFA9-A19B-B9D4-66CB-975BCEEDD776}"/>
              </a:ext>
            </a:extLst>
          </p:cNvPr>
          <p:cNvSpPr txBox="1"/>
          <p:nvPr/>
        </p:nvSpPr>
        <p:spPr>
          <a:xfrm>
            <a:off x="2904262" y="403377"/>
            <a:ext cx="6383479"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Breakdown of Disorders</a:t>
            </a:r>
          </a:p>
        </p:txBody>
      </p:sp>
      <p:sp>
        <p:nvSpPr>
          <p:cNvPr id="5" name="TextBox 4">
            <a:extLst>
              <a:ext uri="{FF2B5EF4-FFF2-40B4-BE49-F238E27FC236}">
                <a16:creationId xmlns:a16="http://schemas.microsoft.com/office/drawing/2014/main" id="{967E6222-8DDD-E879-9134-3D10AAA19718}"/>
              </a:ext>
            </a:extLst>
          </p:cNvPr>
          <p:cNvSpPr txBox="1"/>
          <p:nvPr/>
        </p:nvSpPr>
        <p:spPr>
          <a:xfrm>
            <a:off x="969196" y="1760731"/>
            <a:ext cx="10253608" cy="1077218"/>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Anxiety Disorders: </a:t>
            </a:r>
            <a:r>
              <a:rPr lang="en-US" sz="2000" b="1" dirty="0">
                <a:latin typeface="Tahoma" panose="020B0604030504040204" pitchFamily="34" charset="0"/>
                <a:ea typeface="Tahoma" panose="020B0604030504040204" pitchFamily="34" charset="0"/>
                <a:cs typeface="Tahoma" panose="020B0604030504040204" pitchFamily="34" charset="0"/>
              </a:rPr>
              <a:t>Children with anxiety disorder respond to certain things or situations with fear and dread, as well as with physical signs of nervousness, such as rapid heartbeat and sweating. </a:t>
            </a:r>
          </a:p>
        </p:txBody>
      </p:sp>
      <p:sp>
        <p:nvSpPr>
          <p:cNvPr id="6" name="TextBox 5">
            <a:extLst>
              <a:ext uri="{FF2B5EF4-FFF2-40B4-BE49-F238E27FC236}">
                <a16:creationId xmlns:a16="http://schemas.microsoft.com/office/drawing/2014/main" id="{A7A0FAE7-17CC-97D5-B564-DD3B2D9D4FB1}"/>
              </a:ext>
            </a:extLst>
          </p:cNvPr>
          <p:cNvSpPr txBox="1"/>
          <p:nvPr/>
        </p:nvSpPr>
        <p:spPr>
          <a:xfrm>
            <a:off x="969196" y="3216147"/>
            <a:ext cx="10253608" cy="1692771"/>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Depression: </a:t>
            </a:r>
            <a:r>
              <a:rPr lang="en-US" sz="2000" b="1" dirty="0">
                <a:latin typeface="Tahoma" panose="020B0604030504040204" pitchFamily="34" charset="0"/>
                <a:ea typeface="Tahoma" panose="020B0604030504040204" pitchFamily="34" charset="0"/>
                <a:cs typeface="Tahoma" panose="020B0604030504040204" pitchFamily="34" charset="0"/>
              </a:rPr>
              <a:t>Adolescent depression is different from the normal “blues” and everyday emotions that children go through as they develop.  Just because a child seems sad doesn’t necessarily mean they have significant depression.  Depression is sadness that becomes persistent or interferes with normal social activities, interests, schoolwork or family life. </a:t>
            </a:r>
          </a:p>
        </p:txBody>
      </p:sp>
      <p:sp>
        <p:nvSpPr>
          <p:cNvPr id="7" name="TextBox 6">
            <a:extLst>
              <a:ext uri="{FF2B5EF4-FFF2-40B4-BE49-F238E27FC236}">
                <a16:creationId xmlns:a16="http://schemas.microsoft.com/office/drawing/2014/main" id="{A3AAA658-BC3B-704D-04F1-EA5A5B9FFAE2}"/>
              </a:ext>
            </a:extLst>
          </p:cNvPr>
          <p:cNvSpPr txBox="1"/>
          <p:nvPr/>
        </p:nvSpPr>
        <p:spPr>
          <a:xfrm>
            <a:off x="969196" y="5174100"/>
            <a:ext cx="10253608" cy="1384995"/>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OCD: </a:t>
            </a:r>
            <a:r>
              <a:rPr lang="en-US" sz="2000" b="1" dirty="0">
                <a:latin typeface="Tahoma" panose="020B0604030504040204" pitchFamily="34" charset="0"/>
                <a:ea typeface="Tahoma" panose="020B0604030504040204" pitchFamily="34" charset="0"/>
                <a:cs typeface="Tahoma" panose="020B0604030504040204" pitchFamily="34" charset="0"/>
              </a:rPr>
              <a:t>Obsessive Compulsives Disorder means that the thoughts and behaviors are in opposite or in conflict with what the child believes and wants.  It is because these thoughts are so conflictual that the child experiences significant distress, leading to their engagement of compulsions. </a:t>
            </a:r>
          </a:p>
        </p:txBody>
      </p:sp>
    </p:spTree>
    <p:extLst>
      <p:ext uri="{BB962C8B-B14F-4D97-AF65-F5344CB8AC3E}">
        <p14:creationId xmlns:p14="http://schemas.microsoft.com/office/powerpoint/2010/main" val="310842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0B7A42-9FA9-2873-3617-D1B43FCE8DE8}"/>
              </a:ext>
            </a:extLst>
          </p:cNvPr>
          <p:cNvSpPr txBox="1"/>
          <p:nvPr/>
        </p:nvSpPr>
        <p:spPr>
          <a:xfrm>
            <a:off x="2904262" y="403377"/>
            <a:ext cx="6383479"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Breakdown of Disorders</a:t>
            </a:r>
          </a:p>
        </p:txBody>
      </p:sp>
      <p:sp>
        <p:nvSpPr>
          <p:cNvPr id="3" name="TextBox 2">
            <a:extLst>
              <a:ext uri="{FF2B5EF4-FFF2-40B4-BE49-F238E27FC236}">
                <a16:creationId xmlns:a16="http://schemas.microsoft.com/office/drawing/2014/main" id="{6CC0CFC4-ED5C-AF0D-F0D1-F330F44E49DB}"/>
              </a:ext>
            </a:extLst>
          </p:cNvPr>
          <p:cNvSpPr txBox="1"/>
          <p:nvPr/>
        </p:nvSpPr>
        <p:spPr>
          <a:xfrm>
            <a:off x="969196" y="2060175"/>
            <a:ext cx="10253608" cy="1077218"/>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Mood Disorders: </a:t>
            </a:r>
            <a:r>
              <a:rPr lang="en-US" sz="2000" b="1" dirty="0">
                <a:latin typeface="Tahoma" panose="020B0604030504040204" pitchFamily="34" charset="0"/>
                <a:ea typeface="Tahoma" panose="020B0604030504040204" pitchFamily="34" charset="0"/>
                <a:cs typeface="Tahoma" panose="020B0604030504040204" pitchFamily="34" charset="0"/>
              </a:rPr>
              <a:t>Children with these disorders involve persistent feelings of sadness and/or rapidly changing moods or behavior.   These include but are not limited to bipolar disorder and depression.</a:t>
            </a:r>
          </a:p>
        </p:txBody>
      </p:sp>
      <p:sp>
        <p:nvSpPr>
          <p:cNvPr id="4" name="TextBox 3">
            <a:extLst>
              <a:ext uri="{FF2B5EF4-FFF2-40B4-BE49-F238E27FC236}">
                <a16:creationId xmlns:a16="http://schemas.microsoft.com/office/drawing/2014/main" id="{6591AE0B-062A-609F-C6E8-3A2D093D33A2}"/>
              </a:ext>
            </a:extLst>
          </p:cNvPr>
          <p:cNvSpPr txBox="1"/>
          <p:nvPr/>
        </p:nvSpPr>
        <p:spPr>
          <a:xfrm>
            <a:off x="969196" y="3922930"/>
            <a:ext cx="10253608" cy="1692771"/>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Personality Disorder: </a:t>
            </a:r>
            <a:r>
              <a:rPr lang="en-US" sz="2000" b="1" dirty="0">
                <a:latin typeface="Tahoma" panose="020B0604030504040204" pitchFamily="34" charset="0"/>
                <a:ea typeface="Tahoma" panose="020B0604030504040204" pitchFamily="34" charset="0"/>
                <a:cs typeface="Tahoma" panose="020B0604030504040204" pitchFamily="34" charset="0"/>
              </a:rPr>
              <a:t>Children with these disorders find it difficult to have good relationships with others, regardless of the environment or circumstance.  Children who suffer from this disorder have problems maintaining healthy relationships and often blame circumstances or people around them for problems they have created. </a:t>
            </a:r>
          </a:p>
        </p:txBody>
      </p:sp>
    </p:spTree>
    <p:extLst>
      <p:ext uri="{BB962C8B-B14F-4D97-AF65-F5344CB8AC3E}">
        <p14:creationId xmlns:p14="http://schemas.microsoft.com/office/powerpoint/2010/main" val="819134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B584B0D-8D38-3B94-4191-338CECCEADE4}"/>
              </a:ext>
            </a:extLst>
          </p:cNvPr>
          <p:cNvSpPr txBox="1"/>
          <p:nvPr/>
        </p:nvSpPr>
        <p:spPr>
          <a:xfrm>
            <a:off x="969196" y="2139149"/>
            <a:ext cx="10253608" cy="1384995"/>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PTSD: </a:t>
            </a:r>
            <a:r>
              <a:rPr lang="en-US" sz="2000" b="1" dirty="0">
                <a:latin typeface="Tahoma" panose="020B0604030504040204" pitchFamily="34" charset="0"/>
                <a:ea typeface="Tahoma" panose="020B0604030504040204" pitchFamily="34" charset="0"/>
                <a:cs typeface="Tahoma" panose="020B0604030504040204" pitchFamily="34" charset="0"/>
              </a:rPr>
              <a:t>Children who have PTSD have symptoms such as persistent, frightening thoughts and memories or flashbacks of a traumatic event or events.  PTSD can be accompanied by depression, substance abuse and anxiety.</a:t>
            </a:r>
          </a:p>
        </p:txBody>
      </p:sp>
      <p:sp>
        <p:nvSpPr>
          <p:cNvPr id="3" name="TextBox 2">
            <a:extLst>
              <a:ext uri="{FF2B5EF4-FFF2-40B4-BE49-F238E27FC236}">
                <a16:creationId xmlns:a16="http://schemas.microsoft.com/office/drawing/2014/main" id="{53A67378-8FB5-8DCF-FF26-A294B460D22E}"/>
              </a:ext>
            </a:extLst>
          </p:cNvPr>
          <p:cNvSpPr txBox="1"/>
          <p:nvPr/>
        </p:nvSpPr>
        <p:spPr>
          <a:xfrm>
            <a:off x="2904262" y="403377"/>
            <a:ext cx="6383479"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Breakdown of Disorders</a:t>
            </a:r>
          </a:p>
        </p:txBody>
      </p:sp>
      <p:sp>
        <p:nvSpPr>
          <p:cNvPr id="6" name="TextBox 5">
            <a:extLst>
              <a:ext uri="{FF2B5EF4-FFF2-40B4-BE49-F238E27FC236}">
                <a16:creationId xmlns:a16="http://schemas.microsoft.com/office/drawing/2014/main" id="{C4E398C6-F776-491D-5C59-7D83CA341B42}"/>
              </a:ext>
            </a:extLst>
          </p:cNvPr>
          <p:cNvSpPr txBox="1"/>
          <p:nvPr/>
        </p:nvSpPr>
        <p:spPr>
          <a:xfrm>
            <a:off x="969196" y="4026353"/>
            <a:ext cx="10253608" cy="2000548"/>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Substance Abuse: </a:t>
            </a:r>
            <a:r>
              <a:rPr lang="en-US" sz="2000" b="1" dirty="0">
                <a:latin typeface="Tahoma" panose="020B0604030504040204" pitchFamily="34" charset="0"/>
                <a:ea typeface="Tahoma" panose="020B0604030504040204" pitchFamily="34" charset="0"/>
                <a:cs typeface="Tahoma" panose="020B0604030504040204" pitchFamily="34" charset="0"/>
              </a:rPr>
              <a:t>Individuals who abuse alcohol or drugs (prescription and illegal substances) show various signs and symptoms. These can include poor hygiene, excessive tardiness, declining grades, lack of caring, and appearing impaired.</a:t>
            </a:r>
          </a:p>
          <a:p>
            <a:endParaRPr lang="en-US" sz="2000" b="1" dirty="0">
              <a:latin typeface="Tahoma" panose="020B0604030504040204" pitchFamily="34" charset="0"/>
              <a:ea typeface="Tahoma" panose="020B0604030504040204" pitchFamily="34" charset="0"/>
              <a:cs typeface="Tahoma" panose="020B0604030504040204" pitchFamily="34" charset="0"/>
            </a:endParaRPr>
          </a:p>
          <a:p>
            <a:endParaRPr lang="en-US"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91944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CFD41E-6137-BEF2-1903-C80BF7D35E40}"/>
              </a:ext>
            </a:extLst>
          </p:cNvPr>
          <p:cNvSpPr txBox="1"/>
          <p:nvPr/>
        </p:nvSpPr>
        <p:spPr>
          <a:xfrm>
            <a:off x="969196" y="3938688"/>
            <a:ext cx="10253608" cy="1077218"/>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Eating Disorders: </a:t>
            </a:r>
            <a:r>
              <a:rPr lang="en-US" sz="2000" b="1" dirty="0">
                <a:latin typeface="Tahoma" panose="020B0604030504040204" pitchFamily="34" charset="0"/>
                <a:ea typeface="Tahoma" panose="020B0604030504040204" pitchFamily="34" charset="0"/>
                <a:cs typeface="Tahoma" panose="020B0604030504040204" pitchFamily="34" charset="0"/>
              </a:rPr>
              <a:t>Eating disorders such as anorexia and bulimia involve body image concerns which result in severe weight loss that can affect a child or adolescent’s health. </a:t>
            </a:r>
          </a:p>
        </p:txBody>
      </p:sp>
      <p:sp>
        <p:nvSpPr>
          <p:cNvPr id="3" name="TextBox 2">
            <a:extLst>
              <a:ext uri="{FF2B5EF4-FFF2-40B4-BE49-F238E27FC236}">
                <a16:creationId xmlns:a16="http://schemas.microsoft.com/office/drawing/2014/main" id="{C566C7BE-B8E2-1B6C-9F32-210D43DEEE2C}"/>
              </a:ext>
            </a:extLst>
          </p:cNvPr>
          <p:cNvSpPr txBox="1"/>
          <p:nvPr/>
        </p:nvSpPr>
        <p:spPr>
          <a:xfrm>
            <a:off x="2904260" y="458241"/>
            <a:ext cx="6383479"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Breakdown of Disorders</a:t>
            </a:r>
          </a:p>
        </p:txBody>
      </p:sp>
      <p:sp>
        <p:nvSpPr>
          <p:cNvPr id="4" name="TextBox 3">
            <a:extLst>
              <a:ext uri="{FF2B5EF4-FFF2-40B4-BE49-F238E27FC236}">
                <a16:creationId xmlns:a16="http://schemas.microsoft.com/office/drawing/2014/main" id="{6B689DFD-11C5-45D7-862D-D703FD21FFB3}"/>
              </a:ext>
            </a:extLst>
          </p:cNvPr>
          <p:cNvSpPr txBox="1"/>
          <p:nvPr/>
        </p:nvSpPr>
        <p:spPr>
          <a:xfrm>
            <a:off x="969196" y="2138997"/>
            <a:ext cx="10253608" cy="1384995"/>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Suicidal Behavior: </a:t>
            </a:r>
            <a:r>
              <a:rPr lang="en-US" sz="2000" b="1" dirty="0">
                <a:latin typeface="Tahoma" panose="020B0604030504040204" pitchFamily="34" charset="0"/>
                <a:ea typeface="Tahoma" panose="020B0604030504040204" pitchFamily="34" charset="0"/>
                <a:cs typeface="Tahoma" panose="020B0604030504040204" pitchFamily="34" charset="0"/>
              </a:rPr>
              <a:t>Suicide affects people of all backgrounds, and no one is immune.  Most children and adolescents who attempt suicide show warning signs.  It is vital that families are aware of these signs and discuss concerns, ideally prior to a life-threatening mental health crisis. </a:t>
            </a:r>
          </a:p>
        </p:txBody>
      </p:sp>
    </p:spTree>
    <p:extLst>
      <p:ext uri="{BB962C8B-B14F-4D97-AF65-F5344CB8AC3E}">
        <p14:creationId xmlns:p14="http://schemas.microsoft.com/office/powerpoint/2010/main" val="2132671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58B5DC-8DB3-94D5-3939-F64281E266AB}"/>
              </a:ext>
            </a:extLst>
          </p:cNvPr>
          <p:cNvSpPr txBox="1"/>
          <p:nvPr/>
        </p:nvSpPr>
        <p:spPr>
          <a:xfrm>
            <a:off x="2904260" y="458241"/>
            <a:ext cx="6383479"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Breakdown of Disorders</a:t>
            </a:r>
          </a:p>
        </p:txBody>
      </p:sp>
      <p:sp>
        <p:nvSpPr>
          <p:cNvPr id="3" name="TextBox 2">
            <a:extLst>
              <a:ext uri="{FF2B5EF4-FFF2-40B4-BE49-F238E27FC236}">
                <a16:creationId xmlns:a16="http://schemas.microsoft.com/office/drawing/2014/main" id="{6DD78F35-A4DF-E459-C8C7-084BA660856C}"/>
              </a:ext>
            </a:extLst>
          </p:cNvPr>
          <p:cNvSpPr txBox="1"/>
          <p:nvPr/>
        </p:nvSpPr>
        <p:spPr>
          <a:xfrm>
            <a:off x="969196" y="2138997"/>
            <a:ext cx="10253608" cy="1384995"/>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Psychotic Disorders: </a:t>
            </a:r>
            <a:r>
              <a:rPr lang="en-US" sz="2000" b="1" dirty="0">
                <a:latin typeface="Tahoma" panose="020B0604030504040204" pitchFamily="34" charset="0"/>
                <a:ea typeface="Tahoma" panose="020B0604030504040204" pitchFamily="34" charset="0"/>
                <a:cs typeface="Tahoma" panose="020B0604030504040204" pitchFamily="34" charset="0"/>
              </a:rPr>
              <a:t>Individuals with psychotic disorders experience a range of symptoms. These can range from hallucinations to delusions. Schizophrenia is one example of a psychotic disorder.</a:t>
            </a:r>
          </a:p>
          <a:p>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A00BBFD3-0688-B77E-ADFE-CF28ABA84F8D}"/>
              </a:ext>
            </a:extLst>
          </p:cNvPr>
          <p:cNvSpPr txBox="1"/>
          <p:nvPr/>
        </p:nvSpPr>
        <p:spPr>
          <a:xfrm>
            <a:off x="969196" y="4130471"/>
            <a:ext cx="10253608" cy="2000548"/>
          </a:xfrm>
          <a:prstGeom prst="rect">
            <a:avLst/>
          </a:prstGeom>
          <a:noFill/>
        </p:spPr>
        <p:txBody>
          <a:bodyPr wrap="square">
            <a:spAutoFit/>
          </a:bodyPr>
          <a:lstStyle/>
          <a:p>
            <a:r>
              <a:rPr lang="en-US" sz="2400" b="1" dirty="0">
                <a:solidFill>
                  <a:srgbClr val="FF0000"/>
                </a:solidFill>
                <a:latin typeface="Tahoma" panose="020B0604030504040204" pitchFamily="34" charset="0"/>
                <a:ea typeface="Tahoma" panose="020B0604030504040204" pitchFamily="34" charset="0"/>
                <a:cs typeface="Tahoma" panose="020B0604030504040204" pitchFamily="34" charset="0"/>
              </a:rPr>
              <a:t>Trauma and Stress Related: </a:t>
            </a:r>
            <a:r>
              <a:rPr lang="en-US" sz="2000" b="1" dirty="0">
                <a:latin typeface="Tahoma" panose="020B0604030504040204" pitchFamily="34" charset="0"/>
                <a:ea typeface="Tahoma" panose="020B0604030504040204" pitchFamily="34" charset="0"/>
                <a:cs typeface="Tahoma" panose="020B0604030504040204" pitchFamily="34" charset="0"/>
              </a:rPr>
              <a:t>Childhood traumatic stress occurs when violent or dangerous events overwhelm a child’s or adolescent’s ability to cope.  They may have events such as neglect, sexual abuse, serious accidents, life-threatening illness, military stressors and more.  They may become anxious, fearful, have a hard time concentrating or start to feel depressed </a:t>
            </a:r>
            <a:r>
              <a:rPr lang="en-US" sz="2000" b="1">
                <a:latin typeface="Tahoma" panose="020B0604030504040204" pitchFamily="34" charset="0"/>
                <a:ea typeface="Tahoma" panose="020B0604030504040204" pitchFamily="34" charset="0"/>
                <a:cs typeface="Tahoma" panose="020B0604030504040204" pitchFamily="34" charset="0"/>
              </a:rPr>
              <a:t>and alone. </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8062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EFC6C1-0F8F-4BE1-A158-68F70E3841CF}"/>
              </a:ext>
            </a:extLst>
          </p:cNvPr>
          <p:cNvSpPr txBox="1"/>
          <p:nvPr/>
        </p:nvSpPr>
        <p:spPr>
          <a:xfrm>
            <a:off x="509586" y="2062364"/>
            <a:ext cx="11172825" cy="3693319"/>
          </a:xfrm>
          <a:prstGeom prst="rect">
            <a:avLst/>
          </a:prstGeom>
          <a:noFill/>
        </p:spPr>
        <p:txBody>
          <a:bodyPr wrap="square" rtlCol="0">
            <a:spAutoFit/>
          </a:bodyPr>
          <a:lstStyle/>
          <a:p>
            <a:pPr algn="ct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Trying to tell the difference between what expected behaviors are and what might be the signs of a mental illness isn't always easy. </a:t>
            </a:r>
          </a:p>
          <a:p>
            <a:pPr algn="ctr" fontAlgn="t"/>
            <a:endPar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a:p>
            <a:pPr algn="ct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There's no easy test that can let someone know if there is mental illness or if actions and thoughts might be typical behaviors of a person or the result of a physical illness.</a:t>
            </a:r>
          </a:p>
          <a:p>
            <a:pPr algn="ctr" fontAlgn="t"/>
            <a:endPar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a:p>
            <a:pPr algn="ctr" fontAlgn="t"/>
            <a:r>
              <a:rPr lang="en-US" sz="24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Each illness has its own symptoms, but common signs of mental illness in adults and adolescents can include the following:</a:t>
            </a:r>
          </a:p>
          <a:p>
            <a:endParaRPr lang="en-US" dirty="0"/>
          </a:p>
        </p:txBody>
      </p:sp>
      <p:sp>
        <p:nvSpPr>
          <p:cNvPr id="3" name="TextBox 2">
            <a:extLst>
              <a:ext uri="{FF2B5EF4-FFF2-40B4-BE49-F238E27FC236}">
                <a16:creationId xmlns:a16="http://schemas.microsoft.com/office/drawing/2014/main" id="{29799DEB-5C36-4FAC-B9E6-1BF1F1217838}"/>
              </a:ext>
            </a:extLst>
          </p:cNvPr>
          <p:cNvSpPr txBox="1"/>
          <p:nvPr/>
        </p:nvSpPr>
        <p:spPr>
          <a:xfrm>
            <a:off x="1082743" y="388295"/>
            <a:ext cx="10277060" cy="707886"/>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Warning Signs of Mental Health</a:t>
            </a:r>
          </a:p>
        </p:txBody>
      </p:sp>
      <p:sp>
        <p:nvSpPr>
          <p:cNvPr id="4" name="TextBox 3">
            <a:extLst>
              <a:ext uri="{FF2B5EF4-FFF2-40B4-BE49-F238E27FC236}">
                <a16:creationId xmlns:a16="http://schemas.microsoft.com/office/drawing/2014/main" id="{6BECC6BF-BF77-677A-7EE1-5DC8F4BF3654}"/>
              </a:ext>
            </a:extLst>
          </p:cNvPr>
          <p:cNvSpPr txBox="1"/>
          <p:nvPr/>
        </p:nvSpPr>
        <p:spPr>
          <a:xfrm>
            <a:off x="2817858" y="6205591"/>
            <a:ext cx="6556282" cy="369332"/>
          </a:xfrm>
          <a:prstGeom prst="rect">
            <a:avLst/>
          </a:prstGeom>
          <a:noFill/>
        </p:spPr>
        <p:txBody>
          <a:bodyPr wrap="none" rtlCol="0">
            <a:spAutoFit/>
          </a:bodyPr>
          <a:lstStyle/>
          <a:p>
            <a:r>
              <a:rPr lang="en-US" dirty="0">
                <a:hlinkClick r:id="rId2"/>
              </a:rPr>
              <a:t>Know the Warning Signs | NAMI: National Alliance on Mental Illness</a:t>
            </a:r>
            <a:endParaRPr lang="en-US" dirty="0"/>
          </a:p>
        </p:txBody>
      </p:sp>
    </p:spTree>
    <p:extLst>
      <p:ext uri="{BB962C8B-B14F-4D97-AF65-F5344CB8AC3E}">
        <p14:creationId xmlns:p14="http://schemas.microsoft.com/office/powerpoint/2010/main" val="9544072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3A53EB-DCF3-AA47-BA55-0306CD0363B3}"/>
              </a:ext>
            </a:extLst>
          </p:cNvPr>
          <p:cNvSpPr txBox="1"/>
          <p:nvPr/>
        </p:nvSpPr>
        <p:spPr>
          <a:xfrm>
            <a:off x="1095984" y="1738948"/>
            <a:ext cx="10236411" cy="4401205"/>
          </a:xfrm>
          <a:prstGeom prst="rect">
            <a:avLst/>
          </a:prstGeom>
          <a:noFill/>
        </p:spPr>
        <p:txBody>
          <a:bodyPr wrap="square" rtlCol="0">
            <a:spAutoFit/>
          </a:bodyPr>
          <a:lstStyle/>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1. Excessive worrying or fear</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2. Feeling excessively sad or low</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3. Confused thinking or problems concentrating and learning</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4. Extreme mood changes, including uncontrollable “highs” or feelings of euphoria</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5. Prolonged or strong feelings of irritability or anger</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6. Avoiding friends and social activities</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7. Difficulties understanding or relating to other people</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8. Changes in sleeping habits or feeling tired and low energy</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9. Changes in eating habits such as increased hunger or lack of appetite</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10. Overuse of substances like alcohol or drugs</a:t>
            </a:r>
          </a:p>
          <a:p>
            <a:pPr fontAlgn="t"/>
            <a:r>
              <a:rPr lang="en-US" sz="2000" b="1" dirty="0">
                <a:solidFill>
                  <a:srgbClr val="353535"/>
                </a:solidFill>
                <a:latin typeface="Tahoma" panose="020B0604030504040204" pitchFamily="34" charset="0"/>
                <a:ea typeface="Tahoma" panose="020B0604030504040204" pitchFamily="34" charset="0"/>
                <a:cs typeface="Tahoma" panose="020B0604030504040204" pitchFamily="34" charset="0"/>
              </a:rPr>
              <a:t>11. </a:t>
            </a:r>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Thinking about suicide</a:t>
            </a:r>
          </a:p>
          <a:p>
            <a:pPr fontAlgn="t"/>
            <a:r>
              <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rPr>
              <a:t>12. Inability to carry out daily activities or handle daily problems and stress</a:t>
            </a:r>
          </a:p>
          <a:p>
            <a:pPr algn="ctr" fontAlgn="t"/>
            <a:endParaRPr lang="en-US" sz="2000" b="1" i="0" u="none" strike="noStrike" dirty="0">
              <a:solidFill>
                <a:srgbClr val="353535"/>
              </a:solidFill>
              <a:effectLst/>
            </a:endParaRPr>
          </a:p>
        </p:txBody>
      </p:sp>
      <p:sp>
        <p:nvSpPr>
          <p:cNvPr id="3" name="TextBox 2">
            <a:extLst>
              <a:ext uri="{FF2B5EF4-FFF2-40B4-BE49-F238E27FC236}">
                <a16:creationId xmlns:a16="http://schemas.microsoft.com/office/drawing/2014/main" id="{15EA66E0-C8C9-901D-4475-A3D5CE3E49D5}"/>
              </a:ext>
            </a:extLst>
          </p:cNvPr>
          <p:cNvSpPr txBox="1"/>
          <p:nvPr/>
        </p:nvSpPr>
        <p:spPr>
          <a:xfrm>
            <a:off x="1916010" y="317738"/>
            <a:ext cx="8359981"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Warning Signs of Mental Health</a:t>
            </a:r>
          </a:p>
        </p:txBody>
      </p:sp>
    </p:spTree>
    <p:extLst>
      <p:ext uri="{BB962C8B-B14F-4D97-AF65-F5344CB8AC3E}">
        <p14:creationId xmlns:p14="http://schemas.microsoft.com/office/powerpoint/2010/main" val="766988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473594B-BB36-6000-E10B-538209E8B61C}"/>
              </a:ext>
            </a:extLst>
          </p:cNvPr>
          <p:cNvSpPr/>
          <p:nvPr/>
        </p:nvSpPr>
        <p:spPr>
          <a:xfrm>
            <a:off x="2178122" y="4749275"/>
            <a:ext cx="7798086" cy="5653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anose="020B0604020202020204" pitchFamily="34" charset="0"/>
              <a:buChar char="•"/>
            </a:pPr>
            <a:endParaRPr lang="en-US" sz="2000" b="0" i="0" dirty="0">
              <a:solidFill>
                <a:schemeClr val="bg1"/>
              </a:solidFill>
              <a:effectLst/>
              <a:latin typeface="Tahoma" panose="020B0604030504040204" pitchFamily="34" charset="0"/>
            </a:endParaRPr>
          </a:p>
        </p:txBody>
      </p:sp>
      <p:sp>
        <p:nvSpPr>
          <p:cNvPr id="2" name="TextBox 1">
            <a:extLst>
              <a:ext uri="{FF2B5EF4-FFF2-40B4-BE49-F238E27FC236}">
                <a16:creationId xmlns:a16="http://schemas.microsoft.com/office/drawing/2014/main" id="{F4A730F1-F2C1-8351-1500-57C5BE65AEBD}"/>
              </a:ext>
            </a:extLst>
          </p:cNvPr>
          <p:cNvSpPr txBox="1"/>
          <p:nvPr/>
        </p:nvSpPr>
        <p:spPr>
          <a:xfrm>
            <a:off x="814759" y="317738"/>
            <a:ext cx="10562508" cy="707886"/>
          </a:xfrm>
          <a:prstGeom prst="rect">
            <a:avLst/>
          </a:prstGeom>
          <a:noFill/>
        </p:spPr>
        <p:txBody>
          <a:bodyPr wrap="non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Behaviors become symptoms when they</a:t>
            </a:r>
          </a:p>
        </p:txBody>
      </p:sp>
      <p:sp>
        <p:nvSpPr>
          <p:cNvPr id="3" name="TextBox 2">
            <a:extLst>
              <a:ext uri="{FF2B5EF4-FFF2-40B4-BE49-F238E27FC236}">
                <a16:creationId xmlns:a16="http://schemas.microsoft.com/office/drawing/2014/main" id="{FE1A827C-E448-EE31-04D8-2807BC24217F}"/>
              </a:ext>
            </a:extLst>
          </p:cNvPr>
          <p:cNvSpPr txBox="1"/>
          <p:nvPr/>
        </p:nvSpPr>
        <p:spPr>
          <a:xfrm>
            <a:off x="1095984" y="1738948"/>
            <a:ext cx="10236411" cy="2862322"/>
          </a:xfrm>
          <a:prstGeom prst="rect">
            <a:avLst/>
          </a:prstGeom>
          <a:noFill/>
        </p:spPr>
        <p:txBody>
          <a:bodyPr wrap="square" rtlCol="0">
            <a:spAutoFit/>
          </a:bodyPr>
          <a:lstStyle/>
          <a:p>
            <a:pPr marL="457200" indent="-457200" fontAlgn="t">
              <a:buAutoNum type="arabicPeriod"/>
            </a:pPr>
            <a:r>
              <a:rPr lang="en-US" sz="2000" b="1" dirty="0">
                <a:solidFill>
                  <a:srgbClr val="353535"/>
                </a:solidFill>
                <a:latin typeface="Tahoma" panose="020B0604030504040204" pitchFamily="34" charset="0"/>
                <a:ea typeface="Tahoma" panose="020B0604030504040204" pitchFamily="34" charset="0"/>
                <a:cs typeface="Tahoma" panose="020B0604030504040204" pitchFamily="34" charset="0"/>
              </a:rPr>
              <a:t>Occur frequently</a:t>
            </a:r>
          </a:p>
          <a:p>
            <a:pPr marL="457200" indent="-457200" fontAlgn="t">
              <a:buAutoNum type="arabicPeriod"/>
            </a:pPr>
            <a:endPar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fontAlgn="t">
              <a:buAutoNum type="arabicPeriod"/>
            </a:pPr>
            <a:r>
              <a:rPr lang="en-US" sz="2000" b="1" dirty="0">
                <a:solidFill>
                  <a:srgbClr val="353535"/>
                </a:solidFill>
                <a:latin typeface="Tahoma" panose="020B0604030504040204" pitchFamily="34" charset="0"/>
                <a:ea typeface="Tahoma" panose="020B0604030504040204" pitchFamily="34" charset="0"/>
                <a:cs typeface="Tahoma" panose="020B0604030504040204" pitchFamily="34" charset="0"/>
              </a:rPr>
              <a:t>Occur at an unusual time</a:t>
            </a:r>
          </a:p>
          <a:p>
            <a:pPr marL="457200" indent="-457200" fontAlgn="t">
              <a:buAutoNum type="arabicPeriod"/>
            </a:pPr>
            <a:endPar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fontAlgn="t">
              <a:buAutoNum type="arabicPeriod"/>
            </a:pPr>
            <a:r>
              <a:rPr lang="en-US" sz="2000" b="1" dirty="0">
                <a:solidFill>
                  <a:srgbClr val="353535"/>
                </a:solidFill>
                <a:latin typeface="Tahoma" panose="020B0604030504040204" pitchFamily="34" charset="0"/>
                <a:ea typeface="Tahoma" panose="020B0604030504040204" pitchFamily="34" charset="0"/>
                <a:cs typeface="Tahoma" panose="020B0604030504040204" pitchFamily="34" charset="0"/>
              </a:rPr>
              <a:t>Last a long time</a:t>
            </a:r>
          </a:p>
          <a:p>
            <a:pPr marL="457200" indent="-457200" fontAlgn="t">
              <a:buAutoNum type="arabicPeriod"/>
            </a:pPr>
            <a:endPar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a:p>
            <a:pPr marL="457200" indent="-457200" fontAlgn="t">
              <a:buAutoNum type="arabicPeriod"/>
            </a:pPr>
            <a:r>
              <a:rPr lang="en-US" sz="2000" b="1" dirty="0">
                <a:solidFill>
                  <a:srgbClr val="353535"/>
                </a:solidFill>
                <a:latin typeface="Tahoma" panose="020B0604030504040204" pitchFamily="34" charset="0"/>
                <a:ea typeface="Tahoma" panose="020B0604030504040204" pitchFamily="34" charset="0"/>
                <a:cs typeface="Tahoma" panose="020B0604030504040204" pitchFamily="34" charset="0"/>
              </a:rPr>
              <a:t>Cause significant disruption to the child’s and/or family’s ability to function.</a:t>
            </a:r>
          </a:p>
          <a:p>
            <a:pPr marL="457200" indent="-457200" fontAlgn="t">
              <a:buAutoNum type="arabicPeriod"/>
            </a:pPr>
            <a:endParaRPr lang="en-US" sz="2000" b="1" i="0" u="none" strike="noStrike" dirty="0">
              <a:solidFill>
                <a:srgbClr val="353535"/>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3FDAA549-5C11-D7A2-1B3C-1E5F50CBB3F4}"/>
              </a:ext>
            </a:extLst>
          </p:cNvPr>
          <p:cNvSpPr txBox="1"/>
          <p:nvPr/>
        </p:nvSpPr>
        <p:spPr>
          <a:xfrm>
            <a:off x="958959" y="5715458"/>
            <a:ext cx="10236411" cy="707886"/>
          </a:xfrm>
          <a:prstGeom prst="rect">
            <a:avLst/>
          </a:prstGeom>
          <a:noFill/>
        </p:spPr>
        <p:txBody>
          <a:bodyPr wrap="square" rtlCol="0">
            <a:spAutoFit/>
          </a:bodyPr>
          <a:lstStyle/>
          <a:p>
            <a:pPr algn="ctr" fontAlgn="t"/>
            <a:r>
              <a:rPr lang="en-US" sz="2000" b="1" i="0" u="none" strike="noStrike" dirty="0">
                <a:effectLst/>
                <a:latin typeface="Tahoma" panose="020B0604030504040204" pitchFamily="34" charset="0"/>
                <a:ea typeface="Tahoma" panose="020B0604030504040204" pitchFamily="34" charset="0"/>
                <a:cs typeface="Tahoma" panose="020B0604030504040204" pitchFamily="34" charset="0"/>
              </a:rPr>
              <a:t>When a child experiences several signs together, they should be seen by a mental </a:t>
            </a:r>
            <a:r>
              <a:rPr lang="en-US" sz="2000" b="1" i="0" u="none" strike="noStrike">
                <a:effectLst/>
                <a:latin typeface="Tahoma" panose="020B0604030504040204" pitchFamily="34" charset="0"/>
                <a:ea typeface="Tahoma" panose="020B0604030504040204" pitchFamily="34" charset="0"/>
                <a:cs typeface="Tahoma" panose="020B0604030504040204" pitchFamily="34" charset="0"/>
              </a:rPr>
              <a:t>health professional. </a:t>
            </a:r>
            <a:r>
              <a:rPr lang="en-US" sz="2000" b="1" i="0" u="none" strike="noStrike">
                <a:solidFill>
                  <a:schemeClr val="bg1"/>
                </a:solidFill>
                <a:effectLst/>
                <a:latin typeface="Tahoma" panose="020B0604030504040204" pitchFamily="34" charset="0"/>
                <a:ea typeface="Tahoma" panose="020B0604030504040204" pitchFamily="34" charset="0"/>
                <a:cs typeface="Tahoma" panose="020B0604030504040204" pitchFamily="34" charset="0"/>
              </a:rPr>
              <a:t>.</a:t>
            </a:r>
            <a:endParaRPr lang="en-US" sz="2000" b="1" i="0" u="none" strike="noStrike" dirty="0">
              <a:solidFill>
                <a:schemeClr val="bg1"/>
              </a:solidFill>
              <a:effectLst/>
            </a:endParaRPr>
          </a:p>
        </p:txBody>
      </p:sp>
      <p:sp>
        <p:nvSpPr>
          <p:cNvPr id="8" name="TextBox 7">
            <a:extLst>
              <a:ext uri="{FF2B5EF4-FFF2-40B4-BE49-F238E27FC236}">
                <a16:creationId xmlns:a16="http://schemas.microsoft.com/office/drawing/2014/main" id="{B9771D74-2A5E-BF00-A2A2-D10979B7332D}"/>
              </a:ext>
            </a:extLst>
          </p:cNvPr>
          <p:cNvSpPr txBox="1"/>
          <p:nvPr/>
        </p:nvSpPr>
        <p:spPr>
          <a:xfrm>
            <a:off x="977794" y="4802078"/>
            <a:ext cx="10236411" cy="400110"/>
          </a:xfrm>
          <a:prstGeom prst="rect">
            <a:avLst/>
          </a:prstGeom>
          <a:noFill/>
        </p:spPr>
        <p:txBody>
          <a:bodyPr wrap="square" rtlCol="0">
            <a:spAutoFit/>
          </a:bodyPr>
          <a:lstStyle/>
          <a:p>
            <a:pPr algn="ctr" fontAlgn="t"/>
            <a:r>
              <a:rPr lang="en-US" sz="2000" b="1" i="0" u="none" strike="noStrike" dirty="0">
                <a:solidFill>
                  <a:schemeClr val="bg1"/>
                </a:solidFill>
                <a:effectLst/>
                <a:latin typeface="Tahoma" panose="020B0604030504040204" pitchFamily="34" charset="0"/>
                <a:ea typeface="Tahoma" panose="020B0604030504040204" pitchFamily="34" charset="0"/>
                <a:cs typeface="Tahoma" panose="020B0604030504040204" pitchFamily="34" charset="0"/>
              </a:rPr>
              <a:t>No one sign necessarily means that there is a problem.</a:t>
            </a:r>
            <a:endParaRPr lang="en-US" sz="2000" b="1" i="0" u="none" strike="noStrike" dirty="0">
              <a:solidFill>
                <a:schemeClr val="bg1"/>
              </a:solidFill>
              <a:effectLst/>
            </a:endParaRPr>
          </a:p>
        </p:txBody>
      </p:sp>
    </p:spTree>
    <p:extLst>
      <p:ext uri="{BB962C8B-B14F-4D97-AF65-F5344CB8AC3E}">
        <p14:creationId xmlns:p14="http://schemas.microsoft.com/office/powerpoint/2010/main" val="3141090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8B860F-9E03-8A50-2618-22BD2D3F91A0}"/>
              </a:ext>
            </a:extLst>
          </p:cNvPr>
          <p:cNvSpPr txBox="1"/>
          <p:nvPr/>
        </p:nvSpPr>
        <p:spPr>
          <a:xfrm>
            <a:off x="1067585" y="171398"/>
            <a:ext cx="10312400" cy="707886"/>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What can Educators do?</a:t>
            </a:r>
          </a:p>
        </p:txBody>
      </p:sp>
      <p:sp>
        <p:nvSpPr>
          <p:cNvPr id="3" name="TextBox 2">
            <a:extLst>
              <a:ext uri="{FF2B5EF4-FFF2-40B4-BE49-F238E27FC236}">
                <a16:creationId xmlns:a16="http://schemas.microsoft.com/office/drawing/2014/main" id="{E7AA8374-8DDC-AC44-FFFA-D6F59FA7A72F}"/>
              </a:ext>
            </a:extLst>
          </p:cNvPr>
          <p:cNvSpPr txBox="1"/>
          <p:nvPr/>
        </p:nvSpPr>
        <p:spPr>
          <a:xfrm>
            <a:off x="825500" y="1143000"/>
            <a:ext cx="10426700" cy="830997"/>
          </a:xfrm>
          <a:prstGeom prst="rect">
            <a:avLst/>
          </a:prstGeom>
          <a:noFill/>
        </p:spPr>
        <p:txBody>
          <a:bodyPr wrap="square" rtlCol="0">
            <a:spAutoFit/>
          </a:bodyPr>
          <a:lstStyle/>
          <a:p>
            <a:pPr algn="ctr"/>
            <a:r>
              <a:rPr lang="en-US" sz="24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You can support the mental health of all students in your classroom and school, not just individual students who may exhibit behavioral issues.</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Rounded Corners 3">
            <a:extLst>
              <a:ext uri="{FF2B5EF4-FFF2-40B4-BE49-F238E27FC236}">
                <a16:creationId xmlns:a16="http://schemas.microsoft.com/office/drawing/2014/main" id="{E308C4DA-5F4C-CCE4-A6B0-1C5F60445989}"/>
              </a:ext>
            </a:extLst>
          </p:cNvPr>
          <p:cNvSpPr/>
          <p:nvPr/>
        </p:nvSpPr>
        <p:spPr>
          <a:xfrm>
            <a:off x="974619" y="2591656"/>
            <a:ext cx="10277581" cy="3123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Arial" panose="020B0604020202020204" pitchFamily="34" charset="0"/>
              <a:buChar char="•"/>
            </a:pPr>
            <a:r>
              <a:rPr lang="en-US" sz="2000" b="0" i="0" dirty="0">
                <a:solidFill>
                  <a:schemeClr val="bg1"/>
                </a:solidFill>
                <a:effectLst/>
                <a:latin typeface="Tahoma" panose="020B0604030504040204" pitchFamily="34" charset="0"/>
              </a:rPr>
              <a:t>Promote social and emotional competency and build resilience</a:t>
            </a:r>
          </a:p>
          <a:p>
            <a:pPr algn="ctr">
              <a:buFont typeface="Arial" panose="020B0604020202020204" pitchFamily="34" charset="0"/>
              <a:buChar char="•"/>
            </a:pPr>
            <a:r>
              <a:rPr lang="en-US" sz="2000" b="0" i="0" dirty="0">
                <a:solidFill>
                  <a:schemeClr val="bg1"/>
                </a:solidFill>
                <a:effectLst/>
                <a:latin typeface="Tahoma" panose="020B0604030504040204" pitchFamily="34" charset="0"/>
              </a:rPr>
              <a:t>Help ensure a positive, safe school environment</a:t>
            </a:r>
          </a:p>
          <a:p>
            <a:pPr algn="ctr">
              <a:buFont typeface="Arial" panose="020B0604020202020204" pitchFamily="34" charset="0"/>
              <a:buChar char="•"/>
            </a:pPr>
            <a:r>
              <a:rPr lang="en-US" sz="2000" b="0" i="0" dirty="0">
                <a:solidFill>
                  <a:schemeClr val="bg1"/>
                </a:solidFill>
                <a:effectLst/>
                <a:latin typeface="Tahoma" panose="020B0604030504040204" pitchFamily="34" charset="0"/>
              </a:rPr>
              <a:t>Teach and reinforce positive behaviors and decision-making</a:t>
            </a:r>
          </a:p>
          <a:p>
            <a:pPr algn="ctr">
              <a:buFont typeface="Arial" panose="020B0604020202020204" pitchFamily="34" charset="0"/>
              <a:buChar char="•"/>
            </a:pPr>
            <a:r>
              <a:rPr lang="en-US" sz="2000" b="0" i="0" dirty="0">
                <a:solidFill>
                  <a:schemeClr val="bg1"/>
                </a:solidFill>
                <a:effectLst/>
                <a:latin typeface="Tahoma" panose="020B0604030504040204" pitchFamily="34" charset="0"/>
              </a:rPr>
              <a:t>Encourage helping others</a:t>
            </a:r>
          </a:p>
          <a:p>
            <a:pPr algn="ctr">
              <a:buFont typeface="Arial" panose="020B0604020202020204" pitchFamily="34" charset="0"/>
              <a:buChar char="•"/>
            </a:pPr>
            <a:r>
              <a:rPr lang="en-US" sz="2000" b="0" i="0" dirty="0">
                <a:solidFill>
                  <a:schemeClr val="bg1"/>
                </a:solidFill>
                <a:effectLst/>
                <a:latin typeface="Tahoma" panose="020B0604030504040204" pitchFamily="34" charset="0"/>
              </a:rPr>
              <a:t>Encourage good physical health</a:t>
            </a:r>
          </a:p>
          <a:p>
            <a:pPr algn="ctr">
              <a:buFont typeface="Arial" panose="020B0604020202020204" pitchFamily="34" charset="0"/>
              <a:buChar char="•"/>
            </a:pPr>
            <a:r>
              <a:rPr lang="en-US" sz="2000" b="0" i="0" dirty="0">
                <a:solidFill>
                  <a:schemeClr val="bg1"/>
                </a:solidFill>
                <a:effectLst/>
                <a:latin typeface="Tahoma" panose="020B0604030504040204" pitchFamily="34" charset="0"/>
              </a:rPr>
              <a:t>Help ensure access to school-based mental health supports</a:t>
            </a:r>
          </a:p>
        </p:txBody>
      </p:sp>
    </p:spTree>
    <p:extLst>
      <p:ext uri="{BB962C8B-B14F-4D97-AF65-F5344CB8AC3E}">
        <p14:creationId xmlns:p14="http://schemas.microsoft.com/office/powerpoint/2010/main" val="1112299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CB2DFB-77CD-329E-A359-020317007DFA}"/>
              </a:ext>
            </a:extLst>
          </p:cNvPr>
          <p:cNvSpPr txBox="1"/>
          <p:nvPr/>
        </p:nvSpPr>
        <p:spPr>
          <a:xfrm>
            <a:off x="4115264" y="6219054"/>
            <a:ext cx="3961469" cy="369332"/>
          </a:xfrm>
          <a:prstGeom prst="rect">
            <a:avLst/>
          </a:prstGeom>
          <a:noFill/>
        </p:spPr>
        <p:txBody>
          <a:bodyPr wrap="none" rtlCol="0">
            <a:spAutoFit/>
          </a:bodyPr>
          <a:lstStyle/>
          <a:p>
            <a:r>
              <a:rPr lang="en-US" dirty="0">
                <a:hlinkClick r:id="rId2"/>
              </a:rPr>
              <a:t>School Based Mental Health | Youth.gov</a:t>
            </a:r>
            <a:endParaRPr lang="en-US" dirty="0"/>
          </a:p>
        </p:txBody>
      </p:sp>
      <p:sp>
        <p:nvSpPr>
          <p:cNvPr id="3" name="TextBox 2">
            <a:extLst>
              <a:ext uri="{FF2B5EF4-FFF2-40B4-BE49-F238E27FC236}">
                <a16:creationId xmlns:a16="http://schemas.microsoft.com/office/drawing/2014/main" id="{DA4E8E82-EAE3-939D-58FC-35C5B32281A7}"/>
              </a:ext>
            </a:extLst>
          </p:cNvPr>
          <p:cNvSpPr txBox="1"/>
          <p:nvPr/>
        </p:nvSpPr>
        <p:spPr>
          <a:xfrm>
            <a:off x="1030840" y="454280"/>
            <a:ext cx="10130319" cy="707886"/>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Who Can You Turn to in Your District</a:t>
            </a:r>
          </a:p>
        </p:txBody>
      </p:sp>
      <p:sp>
        <p:nvSpPr>
          <p:cNvPr id="4" name="TextBox 3">
            <a:extLst>
              <a:ext uri="{FF2B5EF4-FFF2-40B4-BE49-F238E27FC236}">
                <a16:creationId xmlns:a16="http://schemas.microsoft.com/office/drawing/2014/main" id="{3EE9444B-F0D9-3432-31DF-F95BBD30D8DD}"/>
              </a:ext>
            </a:extLst>
          </p:cNvPr>
          <p:cNvSpPr txBox="1"/>
          <p:nvPr/>
        </p:nvSpPr>
        <p:spPr>
          <a:xfrm>
            <a:off x="571500" y="1244599"/>
            <a:ext cx="10777875" cy="1323439"/>
          </a:xfrm>
          <a:prstGeom prst="rect">
            <a:avLst/>
          </a:prstGeom>
          <a:noFill/>
        </p:spPr>
        <p:txBody>
          <a:bodyPr wrap="square" rtlCol="0">
            <a:spAutoFit/>
          </a:bodyPr>
          <a:lstStyle/>
          <a:p>
            <a:pPr algn="ctr"/>
            <a:r>
              <a:rPr lang="en-US" sz="2000" b="0" i="0" dirty="0">
                <a:solidFill>
                  <a:srgbClr val="333333"/>
                </a:solidFill>
                <a:effectLst/>
              </a:rPr>
              <a:t>For educators, it is mandatory to develop and focus on a positive learning environment where students can thrive. Students </a:t>
            </a:r>
            <a:r>
              <a:rPr lang="en-US" sz="2000" dirty="0">
                <a:solidFill>
                  <a:srgbClr val="333333"/>
                </a:solidFill>
              </a:rPr>
              <a:t>may </a:t>
            </a:r>
            <a:r>
              <a:rPr lang="en-US" sz="2000" b="0" i="0" dirty="0">
                <a:solidFill>
                  <a:srgbClr val="333333"/>
                </a:solidFill>
                <a:effectLst/>
              </a:rPr>
              <a:t>seek a teacher’s assistance or advice. When a child is exhibiting concerning behavior in our district the following person can be contacted and made aware of the situation:</a:t>
            </a:r>
            <a:endParaRPr lang="en-US" sz="2000" dirty="0"/>
          </a:p>
        </p:txBody>
      </p:sp>
      <p:sp>
        <p:nvSpPr>
          <p:cNvPr id="6" name="Rectangle: Rounded Corners 5">
            <a:extLst>
              <a:ext uri="{FF2B5EF4-FFF2-40B4-BE49-F238E27FC236}">
                <a16:creationId xmlns:a16="http://schemas.microsoft.com/office/drawing/2014/main" id="{DD5EAA99-6380-C91C-3D65-A7F9BF361AC9}"/>
              </a:ext>
            </a:extLst>
          </p:cNvPr>
          <p:cNvSpPr/>
          <p:nvPr/>
        </p:nvSpPr>
        <p:spPr>
          <a:xfrm>
            <a:off x="957207" y="2875815"/>
            <a:ext cx="10277581" cy="31233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PLEASE FILL IN YOUR SCHOOL/DISTICTS Mental Health Staff</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School Psychologists</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School Counselors</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School Social Workers</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Principals / Assistant Principals</a:t>
            </a:r>
          </a:p>
          <a:p>
            <a:pPr marL="342900" indent="-342900" algn="ctr">
              <a:buAutoNum type="arabicPeriod"/>
            </a:pPr>
            <a:r>
              <a:rPr lang="en-US" sz="2000" dirty="0">
                <a:latin typeface="Tahoma" panose="020B0604030504040204" pitchFamily="34" charset="0"/>
                <a:ea typeface="Tahoma" panose="020B0604030504040204" pitchFamily="34" charset="0"/>
                <a:cs typeface="Tahoma" panose="020B0604030504040204" pitchFamily="34" charset="0"/>
              </a:rPr>
              <a:t>School nurse</a:t>
            </a:r>
          </a:p>
          <a:p>
            <a:pPr algn="ctr"/>
            <a:endParaRPr lang="en-US" sz="2000" dirty="0"/>
          </a:p>
        </p:txBody>
      </p:sp>
    </p:spTree>
    <p:extLst>
      <p:ext uri="{BB962C8B-B14F-4D97-AF65-F5344CB8AC3E}">
        <p14:creationId xmlns:p14="http://schemas.microsoft.com/office/powerpoint/2010/main" val="42060740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218C0-551A-7A40-7968-63303CB07B85}"/>
              </a:ext>
            </a:extLst>
          </p:cNvPr>
          <p:cNvSpPr txBox="1"/>
          <p:nvPr/>
        </p:nvSpPr>
        <p:spPr>
          <a:xfrm>
            <a:off x="375777" y="136837"/>
            <a:ext cx="11816223" cy="1323439"/>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How to Access Crisis Support and Other Mental Health Services</a:t>
            </a:r>
          </a:p>
        </p:txBody>
      </p:sp>
      <p:sp>
        <p:nvSpPr>
          <p:cNvPr id="3" name="TextBox 2">
            <a:extLst>
              <a:ext uri="{FF2B5EF4-FFF2-40B4-BE49-F238E27FC236}">
                <a16:creationId xmlns:a16="http://schemas.microsoft.com/office/drawing/2014/main" id="{61B769FE-C8DF-C268-CCD1-DF523F523B2C}"/>
              </a:ext>
            </a:extLst>
          </p:cNvPr>
          <p:cNvSpPr txBox="1"/>
          <p:nvPr/>
        </p:nvSpPr>
        <p:spPr>
          <a:xfrm>
            <a:off x="4602782" y="1535820"/>
            <a:ext cx="3175869" cy="400110"/>
          </a:xfrm>
          <a:prstGeom prst="rect">
            <a:avLst/>
          </a:prstGeom>
          <a:noFill/>
        </p:spPr>
        <p:txBody>
          <a:bodyPr wrap="non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Resources for Children </a:t>
            </a:r>
          </a:p>
        </p:txBody>
      </p:sp>
      <p:sp>
        <p:nvSpPr>
          <p:cNvPr id="4" name="TextBox 3">
            <a:extLst>
              <a:ext uri="{FF2B5EF4-FFF2-40B4-BE49-F238E27FC236}">
                <a16:creationId xmlns:a16="http://schemas.microsoft.com/office/drawing/2014/main" id="{03630BE1-68C4-E3DC-67BD-6482C58B9A36}"/>
              </a:ext>
            </a:extLst>
          </p:cNvPr>
          <p:cNvSpPr txBox="1"/>
          <p:nvPr/>
        </p:nvSpPr>
        <p:spPr>
          <a:xfrm>
            <a:off x="573805" y="2028405"/>
            <a:ext cx="8969339" cy="4524315"/>
          </a:xfrm>
          <a:prstGeom prst="rect">
            <a:avLst/>
          </a:prstGeom>
          <a:noFill/>
        </p:spPr>
        <p:txBody>
          <a:bodyPr wrap="square" rtlCol="0">
            <a:spAutoFit/>
          </a:bodyPr>
          <a:lstStyle/>
          <a:p>
            <a:pPr algn="l"/>
            <a:endPar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pPr algn="l"/>
            <a:r>
              <a:rPr lang="en-US" b="1" dirty="0">
                <a:solidFill>
                  <a:srgbClr val="FF0000"/>
                </a:solidFill>
                <a:latin typeface="Tahoma" panose="020B0604030504040204" pitchFamily="34" charset="0"/>
                <a:ea typeface="Tahoma" panose="020B0604030504040204" pitchFamily="34" charset="0"/>
                <a:cs typeface="Tahoma" panose="020B0604030504040204" pitchFamily="34" charset="0"/>
              </a:rPr>
              <a:t>If you have a partnership with NORTHWELL Please enter the contact information here.</a:t>
            </a:r>
          </a:p>
          <a:p>
            <a:pPr algn="l"/>
            <a:endParaRPr lang="en-US" b="1" i="0" dirty="0">
              <a:solidFill>
                <a:srgbClr val="FF0000"/>
              </a:solidFill>
              <a:effectLst/>
              <a:latin typeface="Tahoma" panose="020B0604030504040204" pitchFamily="34" charset="0"/>
              <a:ea typeface="Tahoma" panose="020B0604030504040204" pitchFamily="34" charset="0"/>
              <a:cs typeface="Tahoma" panose="020B0604030504040204" pitchFamily="34" charset="0"/>
            </a:endParaRPr>
          </a:p>
          <a:p>
            <a:pPr algn="l"/>
            <a:endParaRPr lang="en-US" dirty="0">
              <a:solidFill>
                <a:srgbClr val="333333"/>
              </a:solidFill>
              <a:latin typeface="Tahoma" panose="020B0604030504040204" pitchFamily="34" charset="0"/>
              <a:ea typeface="Tahoma" panose="020B0604030504040204" pitchFamily="34" charset="0"/>
              <a:cs typeface="Tahoma" panose="020B0604030504040204" pitchFamily="34" charset="0"/>
            </a:endParaRPr>
          </a:p>
          <a:p>
            <a:pPr algn="l"/>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Mental Health Association of Nassau County</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16 Main Street Hempstead, NY 11550 (516) 489-2322</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Fax: (516) 489-2784</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u="sng" dirty="0">
                <a:solidFill>
                  <a:srgbClr val="1A0DAB"/>
                </a:solidFill>
                <a:effectLst/>
                <a:latin typeface="Tahoma" panose="020B0604030504040204" pitchFamily="34" charset="0"/>
                <a:ea typeface="Tahoma" panose="020B0604030504040204" pitchFamily="34" charset="0"/>
                <a:cs typeface="Tahoma" panose="020B0604030504040204" pitchFamily="34" charset="0"/>
                <a:hlinkClick r:id="rId2"/>
              </a:rPr>
              <a:t>www.mhanc.org</a:t>
            </a:r>
            <a:endParaRPr lang="en-US" b="0" i="0" u="sng" dirty="0">
              <a:solidFill>
                <a:srgbClr val="1A0DAB"/>
              </a:solidFill>
              <a:effectLst/>
              <a:latin typeface="Tahoma" panose="020B0604030504040204" pitchFamily="34" charset="0"/>
              <a:ea typeface="Tahoma" panose="020B0604030504040204" pitchFamily="34" charset="0"/>
              <a:cs typeface="Tahoma" panose="020B0604030504040204" pitchFamily="34" charset="0"/>
            </a:endParaRPr>
          </a:p>
          <a:p>
            <a:pPr algn="l"/>
            <a:endPar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pPr algn="l"/>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Sagamore Children’s Center</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197 Half Hollow Road Dix Hills, NY 11746 (631) 370-1701</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Fax: (631) 370-1714</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u="sng" dirty="0">
                <a:solidFill>
                  <a:srgbClr val="1A0DAB"/>
                </a:solidFill>
                <a:effectLst/>
                <a:latin typeface="Tahoma" panose="020B0604030504040204" pitchFamily="34" charset="0"/>
                <a:ea typeface="Tahoma" panose="020B0604030504040204" pitchFamily="34" charset="0"/>
                <a:cs typeface="Tahoma" panose="020B0604030504040204" pitchFamily="34" charset="0"/>
                <a:hlinkClick r:id="rId3"/>
              </a:rPr>
              <a:t>www.omh.ny.gov</a:t>
            </a:r>
            <a:endParaRPr lang="en-US" b="0" i="0" u="sng" dirty="0">
              <a:solidFill>
                <a:srgbClr val="1A0DAB"/>
              </a:solidFill>
              <a:effectLst/>
              <a:latin typeface="Tahoma" panose="020B0604030504040204" pitchFamily="34" charset="0"/>
              <a:ea typeface="Tahoma" panose="020B0604030504040204" pitchFamily="34" charset="0"/>
              <a:cs typeface="Tahoma" panose="020B0604030504040204" pitchFamily="34" charset="0"/>
            </a:endParaRPr>
          </a:p>
          <a:p>
            <a:pPr algn="l"/>
            <a:endPar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Tree>
    <p:extLst>
      <p:ext uri="{BB962C8B-B14F-4D97-AF65-F5344CB8AC3E}">
        <p14:creationId xmlns:p14="http://schemas.microsoft.com/office/powerpoint/2010/main" val="2663302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83EF06-7980-4A11-3FF7-0976B837871B}"/>
              </a:ext>
            </a:extLst>
          </p:cNvPr>
          <p:cNvSpPr txBox="1"/>
          <p:nvPr/>
        </p:nvSpPr>
        <p:spPr>
          <a:xfrm>
            <a:off x="1448883" y="12732"/>
            <a:ext cx="9482589" cy="1323439"/>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How to Access Crisis Support and Other Mental Health Services</a:t>
            </a:r>
          </a:p>
        </p:txBody>
      </p:sp>
      <p:sp>
        <p:nvSpPr>
          <p:cNvPr id="3" name="TextBox 2">
            <a:extLst>
              <a:ext uri="{FF2B5EF4-FFF2-40B4-BE49-F238E27FC236}">
                <a16:creationId xmlns:a16="http://schemas.microsoft.com/office/drawing/2014/main" id="{438BF702-9FC1-9006-536C-C318BC7F872D}"/>
              </a:ext>
            </a:extLst>
          </p:cNvPr>
          <p:cNvSpPr txBox="1"/>
          <p:nvPr/>
        </p:nvSpPr>
        <p:spPr>
          <a:xfrm>
            <a:off x="4706377" y="1598652"/>
            <a:ext cx="3161443" cy="400110"/>
          </a:xfrm>
          <a:prstGeom prst="rect">
            <a:avLst/>
          </a:prstGeom>
          <a:noFill/>
        </p:spPr>
        <p:txBody>
          <a:bodyPr wrap="non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Resources for Families </a:t>
            </a:r>
          </a:p>
        </p:txBody>
      </p:sp>
      <p:sp>
        <p:nvSpPr>
          <p:cNvPr id="4" name="TextBox 3">
            <a:extLst>
              <a:ext uri="{FF2B5EF4-FFF2-40B4-BE49-F238E27FC236}">
                <a16:creationId xmlns:a16="http://schemas.microsoft.com/office/drawing/2014/main" id="{3C345424-D1AB-EEAB-A137-7EE5CCB0F5A5}"/>
              </a:ext>
            </a:extLst>
          </p:cNvPr>
          <p:cNvSpPr txBox="1"/>
          <p:nvPr/>
        </p:nvSpPr>
        <p:spPr>
          <a:xfrm>
            <a:off x="493157" y="2320953"/>
            <a:ext cx="11394039" cy="3693319"/>
          </a:xfrm>
          <a:prstGeom prst="rect">
            <a:avLst/>
          </a:prstGeom>
          <a:noFill/>
        </p:spPr>
        <p:txBody>
          <a:bodyPr wrap="square" rtlCol="0">
            <a:spAutoFit/>
          </a:bodyPr>
          <a:lstStyle/>
          <a:p>
            <a:pPr algn="l"/>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South Shore Child Guidance Center - Pathways Program</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91 Guy Lombardo Avenue</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Freeport, NY 11520</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(516) 868-3030</a:t>
            </a:r>
          </a:p>
          <a:p>
            <a:pPr algn="l"/>
            <a: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t>Fax: (516) 868-3374</a:t>
            </a:r>
            <a:br>
              <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b="0" i="0" u="sng" dirty="0">
                <a:solidFill>
                  <a:srgbClr val="1A0DAB"/>
                </a:solidFill>
                <a:effectLst/>
                <a:latin typeface="Tahoma" panose="020B0604030504040204" pitchFamily="34" charset="0"/>
                <a:ea typeface="Tahoma" panose="020B0604030504040204" pitchFamily="34" charset="0"/>
                <a:cs typeface="Tahoma" panose="020B0604030504040204" pitchFamily="34" charset="0"/>
                <a:hlinkClick r:id="rId2"/>
              </a:rPr>
              <a:t>www.epicli.org/south-shore-child-guidance/</a:t>
            </a:r>
            <a:endParaRPr lang="en-US" b="0" i="0"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SCO Family Services Clinic - Outpatient Mental Health For Children, Adolescents &amp; Adults</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151 Burrs Ln, Dix Hills, NY 11746</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(631) 253-3480</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u="sng" dirty="0">
                <a:solidFill>
                  <a:srgbClr val="1A0DAB"/>
                </a:solidFill>
                <a:effectLst/>
                <a:latin typeface="Tahoma" panose="020B0604030504040204" pitchFamily="34" charset="0"/>
                <a:ea typeface="Tahoma" panose="020B0604030504040204" pitchFamily="34" charset="0"/>
                <a:cs typeface="Tahoma" panose="020B0604030504040204" pitchFamily="34" charset="0"/>
                <a:hlinkClick r:id="rId3"/>
              </a:rPr>
              <a:t>https://sco.org/featured-programs/madonna-heights/</a:t>
            </a:r>
            <a:endPar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86865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83EF06-7980-4A11-3FF7-0976B837871B}"/>
              </a:ext>
            </a:extLst>
          </p:cNvPr>
          <p:cNvSpPr txBox="1"/>
          <p:nvPr/>
        </p:nvSpPr>
        <p:spPr>
          <a:xfrm>
            <a:off x="1448883" y="12732"/>
            <a:ext cx="9482589" cy="1323439"/>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How to Access Crisis Support and Other Mental Health Services</a:t>
            </a:r>
          </a:p>
        </p:txBody>
      </p:sp>
      <p:sp>
        <p:nvSpPr>
          <p:cNvPr id="3" name="TextBox 2">
            <a:extLst>
              <a:ext uri="{FF2B5EF4-FFF2-40B4-BE49-F238E27FC236}">
                <a16:creationId xmlns:a16="http://schemas.microsoft.com/office/drawing/2014/main" id="{438BF702-9FC1-9006-536C-C318BC7F872D}"/>
              </a:ext>
            </a:extLst>
          </p:cNvPr>
          <p:cNvSpPr txBox="1"/>
          <p:nvPr/>
        </p:nvSpPr>
        <p:spPr>
          <a:xfrm>
            <a:off x="4706377" y="1598652"/>
            <a:ext cx="3161443" cy="400110"/>
          </a:xfrm>
          <a:prstGeom prst="rect">
            <a:avLst/>
          </a:prstGeom>
          <a:noFill/>
        </p:spPr>
        <p:txBody>
          <a:bodyPr wrap="none" rtlCol="0">
            <a:sp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Resources for Families </a:t>
            </a:r>
          </a:p>
        </p:txBody>
      </p:sp>
      <p:sp>
        <p:nvSpPr>
          <p:cNvPr id="4" name="TextBox 3">
            <a:extLst>
              <a:ext uri="{FF2B5EF4-FFF2-40B4-BE49-F238E27FC236}">
                <a16:creationId xmlns:a16="http://schemas.microsoft.com/office/drawing/2014/main" id="{3C345424-D1AB-EEAB-A137-7EE5CCB0F5A5}"/>
              </a:ext>
            </a:extLst>
          </p:cNvPr>
          <p:cNvSpPr txBox="1"/>
          <p:nvPr/>
        </p:nvSpPr>
        <p:spPr>
          <a:xfrm>
            <a:off x="493157" y="2320953"/>
            <a:ext cx="11394039" cy="3416320"/>
          </a:xfrm>
          <a:prstGeom prst="rect">
            <a:avLst/>
          </a:prstGeom>
          <a:noFill/>
        </p:spPr>
        <p:txBody>
          <a:bodyPr wrap="square" rtlCol="0">
            <a:spAutoFit/>
          </a:bodyPr>
          <a:lstStyle/>
          <a:p>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Roosevelt Family Health Center</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380 Nassau Rd, Roosevelt, NY 11575</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(516) 571-8600</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u="sng" dirty="0">
                <a:solidFill>
                  <a:srgbClr val="1A0DAB"/>
                </a:solidFill>
                <a:effectLst/>
                <a:latin typeface="Tahoma" panose="020B0604030504040204" pitchFamily="34" charset="0"/>
                <a:ea typeface="Tahoma" panose="020B0604030504040204" pitchFamily="34" charset="0"/>
                <a:cs typeface="Tahoma" panose="020B0604030504040204" pitchFamily="34" charset="0"/>
                <a:hlinkClick r:id="rId2"/>
              </a:rPr>
              <a:t>https://www.lifqhc.com/health-care-locations/</a:t>
            </a:r>
            <a:endParaRPr lang="en-US" u="sng" dirty="0">
              <a:solidFill>
                <a:srgbClr val="1A0DAB"/>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North Shore Child &amp; Family Guidance Center</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80 North Service Road – L.I.E., Manhasset, NY 11030</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t>(516) 484-3174</a:t>
            </a:r>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r>
              <a:rPr lang="en-US" u="sng" dirty="0">
                <a:solidFill>
                  <a:srgbClr val="1A0DAB"/>
                </a:solidFill>
                <a:effectLst/>
                <a:latin typeface="Tahoma" panose="020B0604030504040204" pitchFamily="34" charset="0"/>
                <a:ea typeface="Tahoma" panose="020B0604030504040204" pitchFamily="34" charset="0"/>
                <a:cs typeface="Tahoma" panose="020B0604030504040204" pitchFamily="34" charset="0"/>
                <a:hlinkClick r:id="rId3"/>
              </a:rPr>
              <a:t>https://www.northshorechildguidance.org</a:t>
            </a:r>
            <a:endParaRPr lang="en-US" u="sng" dirty="0">
              <a:solidFill>
                <a:srgbClr val="1A0DAB"/>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endParaRPr>
          </a:p>
          <a:p>
            <a:br>
              <a:rPr lang="en-US"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6056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60BFA9-E3F6-50D0-00B4-7DBB5F41A1E3}"/>
              </a:ext>
            </a:extLst>
          </p:cNvPr>
          <p:cNvSpPr txBox="1"/>
          <p:nvPr/>
        </p:nvSpPr>
        <p:spPr>
          <a:xfrm>
            <a:off x="1354705" y="382601"/>
            <a:ext cx="9482589" cy="707886"/>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Other Important Numbers</a:t>
            </a:r>
          </a:p>
        </p:txBody>
      </p:sp>
      <p:sp>
        <p:nvSpPr>
          <p:cNvPr id="3" name="TextBox 2">
            <a:extLst>
              <a:ext uri="{FF2B5EF4-FFF2-40B4-BE49-F238E27FC236}">
                <a16:creationId xmlns:a16="http://schemas.microsoft.com/office/drawing/2014/main" id="{8E2790E9-9E18-F738-96C3-105F8D546876}"/>
              </a:ext>
            </a:extLst>
          </p:cNvPr>
          <p:cNvSpPr txBox="1"/>
          <p:nvPr/>
        </p:nvSpPr>
        <p:spPr>
          <a:xfrm>
            <a:off x="493157" y="1868890"/>
            <a:ext cx="11394039" cy="3293209"/>
          </a:xfrm>
          <a:prstGeom prst="rect">
            <a:avLst/>
          </a:prstGeom>
          <a:noFill/>
        </p:spPr>
        <p:txBody>
          <a:bodyPr wrap="square" rtlCol="0">
            <a:spAutoFit/>
          </a:bodyPr>
          <a:lstStyle/>
          <a:p>
            <a:pPr algn="ctr">
              <a:lnSpc>
                <a:spcPct val="120000"/>
              </a:lnSpc>
            </a:pPr>
            <a:r>
              <a:rPr lang="en-US" altLang="en-US" sz="2000" b="1" dirty="0">
                <a:solidFill>
                  <a:srgbClr val="0000FF"/>
                </a:solidFill>
                <a:latin typeface="Tahoma" panose="020B0604030504040204" pitchFamily="34" charset="0"/>
                <a:ea typeface="Tahoma" panose="020B0604030504040204" pitchFamily="34" charset="0"/>
                <a:cs typeface="Tahoma" panose="020B0604030504040204" pitchFamily="34" charset="0"/>
              </a:rPr>
              <a:t>The following are Mental Health Services Staff, Students, and their Families can access for mental health assistance:</a:t>
            </a:r>
          </a:p>
          <a:p>
            <a:pPr>
              <a:lnSpc>
                <a:spcPct val="120000"/>
              </a:lnSpc>
            </a:pPr>
            <a:endParaRPr lang="en-US" altLang="en-US" sz="2000" b="1"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a:lnSpc>
                <a:spcPct val="120000"/>
              </a:lnSpc>
            </a:pPr>
            <a:r>
              <a:rPr lang="en-US" sz="2000" b="1" dirty="0">
                <a:effectLst/>
                <a:latin typeface="Tahoma" panose="020B0604030504040204" pitchFamily="34" charset="0"/>
                <a:ea typeface="Tahoma" panose="020B0604030504040204" pitchFamily="34" charset="0"/>
                <a:cs typeface="Tahoma" panose="020B0604030504040204" pitchFamily="34" charset="0"/>
              </a:rPr>
              <a:t>    1.	988 – Suicide and Crisi</a:t>
            </a:r>
            <a:r>
              <a:rPr lang="en-US" sz="2000" b="1" dirty="0">
                <a:latin typeface="Tahoma" panose="020B0604030504040204" pitchFamily="34" charset="0"/>
                <a:ea typeface="Tahoma" panose="020B0604030504040204" pitchFamily="34" charset="0"/>
                <a:cs typeface="Tahoma" panose="020B0604030504040204" pitchFamily="34" charset="0"/>
              </a:rPr>
              <a:t>s Lifeline</a:t>
            </a:r>
            <a:endParaRPr lang="en-US" sz="2000" b="1" dirty="0">
              <a:effectLst/>
              <a:latin typeface="Tahoma" panose="020B0604030504040204" pitchFamily="34" charset="0"/>
              <a:ea typeface="Tahoma" panose="020B0604030504040204" pitchFamily="34" charset="0"/>
              <a:cs typeface="Tahoma" panose="020B0604030504040204" pitchFamily="34" charset="0"/>
            </a:endParaRPr>
          </a:p>
          <a:p>
            <a:pPr>
              <a:lnSpc>
                <a:spcPct val="120000"/>
              </a:lnSpc>
            </a:pPr>
            <a:r>
              <a:rPr lang="en-US" sz="2000" b="1" dirty="0">
                <a:latin typeface="Tahoma" panose="020B0604030504040204" pitchFamily="34" charset="0"/>
                <a:ea typeface="Tahoma" panose="020B0604030504040204" pitchFamily="34" charset="0"/>
                <a:cs typeface="Tahoma" panose="020B0604030504040204" pitchFamily="34" charset="0"/>
              </a:rPr>
              <a:t>    2.	Substance Abuse and Mental Health Services Administration (SAMHSA) </a:t>
            </a:r>
          </a:p>
          <a:p>
            <a:pPr>
              <a:lnSpc>
                <a:spcPct val="120000"/>
              </a:lnSpc>
            </a:pPr>
            <a:r>
              <a:rPr lang="en-US" sz="2000" b="1" dirty="0">
                <a:latin typeface="Tahoma" panose="020B0604030504040204" pitchFamily="34" charset="0"/>
                <a:ea typeface="Tahoma" panose="020B0604030504040204" pitchFamily="34" charset="0"/>
                <a:cs typeface="Tahoma" panose="020B0604030504040204" pitchFamily="34" charset="0"/>
              </a:rPr>
              <a:t>	1-800-	662-HELP (4357)</a:t>
            </a:r>
          </a:p>
          <a:p>
            <a:pPr>
              <a:lnSpc>
                <a:spcPct val="120000"/>
              </a:lnSpc>
            </a:pPr>
            <a:r>
              <a:rPr lang="en-US" sz="2000" b="1" dirty="0">
                <a:latin typeface="Tahoma" panose="020B0604030504040204" pitchFamily="34" charset="0"/>
                <a:ea typeface="Tahoma" panose="020B0604030504040204" pitchFamily="34" charset="0"/>
                <a:cs typeface="Tahoma" panose="020B0604030504040204" pitchFamily="34" charset="0"/>
              </a:rPr>
              <a:t>    </a:t>
            </a:r>
            <a:r>
              <a:rPr lang="en-US" sz="2000" b="1" dirty="0">
                <a:effectLst/>
                <a:latin typeface="Tahoma" panose="020B0604030504040204" pitchFamily="34" charset="0"/>
                <a:ea typeface="Tahoma" panose="020B0604030504040204" pitchFamily="34" charset="0"/>
                <a:cs typeface="Tahoma" panose="020B0604030504040204" pitchFamily="34" charset="0"/>
              </a:rPr>
              <a:t>3.	Nassau County Helpline 516-227-TALK (8255)</a:t>
            </a:r>
          </a:p>
          <a:p>
            <a:br>
              <a:rPr lang="en-US" sz="2000" dirty="0">
                <a:solidFill>
                  <a:srgbClr val="333333"/>
                </a:solidFill>
                <a:effectLst/>
                <a:latin typeface="Tahoma" panose="020B0604030504040204" pitchFamily="34" charset="0"/>
                <a:ea typeface="Tahoma" panose="020B0604030504040204" pitchFamily="34" charset="0"/>
                <a:cs typeface="Tahoma" panose="020B0604030504040204" pitchFamily="34" charset="0"/>
              </a:rPr>
            </a:br>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7737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7EBD22-C9D4-49FF-8576-4F2F3F656F6A}"/>
              </a:ext>
            </a:extLst>
          </p:cNvPr>
          <p:cNvSpPr txBox="1"/>
          <p:nvPr/>
        </p:nvSpPr>
        <p:spPr>
          <a:xfrm>
            <a:off x="969196" y="1842759"/>
            <a:ext cx="10253608" cy="1200329"/>
          </a:xfrm>
          <a:prstGeom prst="rect">
            <a:avLst/>
          </a:prstGeom>
          <a:noFill/>
        </p:spPr>
        <p:txBody>
          <a:bodyPr wrap="square">
            <a:spAutoFit/>
          </a:bodyPr>
          <a:lstStyle/>
          <a:p>
            <a:pPr algn="ctr"/>
            <a:r>
              <a:rPr lang="en-US" sz="2400" b="1" dirty="0">
                <a:latin typeface="Tahoma" panose="020B0604030504040204" pitchFamily="34" charset="0"/>
                <a:ea typeface="Tahoma" panose="020B0604030504040204" pitchFamily="34" charset="0"/>
                <a:cs typeface="Tahoma" panose="020B0604030504040204" pitchFamily="34" charset="0"/>
              </a:rPr>
              <a:t>Through appropriate identification, evaluation and treatment, children and adolescents living with mental illness can lead productive lives. </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31785DB4-0466-4D98-9F84-781A0E8C8DAA}"/>
              </a:ext>
            </a:extLst>
          </p:cNvPr>
          <p:cNvSpPr txBox="1"/>
          <p:nvPr/>
        </p:nvSpPr>
        <p:spPr>
          <a:xfrm>
            <a:off x="1274223" y="444247"/>
            <a:ext cx="9482589" cy="707886"/>
          </a:xfrm>
          <a:prstGeom prst="rect">
            <a:avLst/>
          </a:prstGeom>
          <a:noFill/>
        </p:spPr>
        <p:txBody>
          <a:bodyPr wrap="square" rtlCol="0">
            <a:spAutoFit/>
          </a:bodyPr>
          <a:lstStyle/>
          <a:p>
            <a:pPr algn="ctr"/>
            <a:r>
              <a:rPr lang="en-US" sz="4000" b="1" dirty="0">
                <a:latin typeface="Tahoma" panose="020B0604030504040204" pitchFamily="34" charset="0"/>
                <a:ea typeface="Tahoma" panose="020B0604030504040204" pitchFamily="34" charset="0"/>
                <a:cs typeface="Tahoma" panose="020B0604030504040204" pitchFamily="34" charset="0"/>
              </a:rPr>
              <a:t>Conclusion</a:t>
            </a:r>
          </a:p>
        </p:txBody>
      </p:sp>
      <p:sp>
        <p:nvSpPr>
          <p:cNvPr id="4" name="Rectangle: Rounded Corners 3">
            <a:extLst>
              <a:ext uri="{FF2B5EF4-FFF2-40B4-BE49-F238E27FC236}">
                <a16:creationId xmlns:a16="http://schemas.microsoft.com/office/drawing/2014/main" id="{72D4CD08-9F00-F62F-5EE8-B4632A8C2787}"/>
              </a:ext>
            </a:extLst>
          </p:cNvPr>
          <p:cNvSpPr/>
          <p:nvPr/>
        </p:nvSpPr>
        <p:spPr>
          <a:xfrm>
            <a:off x="1265432" y="3429000"/>
            <a:ext cx="9500170" cy="2257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Tahoma" panose="020B0604030504040204" pitchFamily="34" charset="0"/>
                <a:ea typeface="Tahoma" panose="020B0604030504040204" pitchFamily="34" charset="0"/>
                <a:cs typeface="Tahoma" panose="020B0604030504040204" pitchFamily="34" charset="0"/>
              </a:rPr>
              <a:t>Early intervention is the key to success; prolonging the problem may lead to more difficulties. </a:t>
            </a:r>
          </a:p>
          <a:p>
            <a:pPr algn="ctr"/>
            <a:endParaRPr lang="en-US" sz="2000" dirty="0"/>
          </a:p>
        </p:txBody>
      </p:sp>
    </p:spTree>
    <p:extLst>
      <p:ext uri="{BB962C8B-B14F-4D97-AF65-F5344CB8AC3E}">
        <p14:creationId xmlns:p14="http://schemas.microsoft.com/office/powerpoint/2010/main" val="2210483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724</TotalTime>
  <Words>1646</Words>
  <Application>Microsoft Office PowerPoint</Application>
  <PresentationFormat>Widescreen</PresentationFormat>
  <Paragraphs>131</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Tahoma</vt:lpstr>
      <vt:lpstr>Office Theme</vt:lpstr>
      <vt:lpstr>Understanding Mental Health in Schools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Mental Health in Schools</dc:title>
  <dc:creator>Christina Trimis</dc:creator>
  <cp:lastModifiedBy>Audre Midura</cp:lastModifiedBy>
  <cp:revision>2</cp:revision>
  <dcterms:created xsi:type="dcterms:W3CDTF">2022-07-18T18:34:56Z</dcterms:created>
  <dcterms:modified xsi:type="dcterms:W3CDTF">2023-08-07T15:04:49Z</dcterms:modified>
</cp:coreProperties>
</file>