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21"/>
  </p:notesMasterIdLst>
  <p:handoutMasterIdLst>
    <p:handoutMasterId r:id="rId22"/>
  </p:handoutMasterIdLst>
  <p:sldIdLst>
    <p:sldId id="258" r:id="rId3"/>
    <p:sldId id="260" r:id="rId4"/>
    <p:sldId id="261" r:id="rId5"/>
    <p:sldId id="267" r:id="rId6"/>
    <p:sldId id="263" r:id="rId7"/>
    <p:sldId id="262" r:id="rId8"/>
    <p:sldId id="264" r:id="rId9"/>
    <p:sldId id="265" r:id="rId10"/>
    <p:sldId id="269" r:id="rId11"/>
    <p:sldId id="270" r:id="rId12"/>
    <p:sldId id="266" r:id="rId13"/>
    <p:sldId id="274" r:id="rId14"/>
    <p:sldId id="268" r:id="rId15"/>
    <p:sldId id="272" r:id="rId16"/>
    <p:sldId id="273" r:id="rId17"/>
    <p:sldId id="259" r:id="rId18"/>
    <p:sldId id="275" r:id="rId19"/>
    <p:sldId id="27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6" d="100"/>
          <a:sy n="96" d="100"/>
        </p:scale>
        <p:origin x="84" y="246"/>
      </p:cViewPr>
      <p:guideLst/>
    </p:cSldViewPr>
  </p:slideViewPr>
  <p:notesTextViewPr>
    <p:cViewPr>
      <p:scale>
        <a:sx n="1" d="1"/>
        <a:sy n="1" d="1"/>
      </p:scale>
      <p:origin x="0" y="0"/>
    </p:cViewPr>
  </p:notesTextViewPr>
  <p:notesViewPr>
    <p:cSldViewPr snapToGrid="0">
      <p:cViewPr varScale="1">
        <p:scale>
          <a:sx n="65" d="100"/>
          <a:sy n="65" d="100"/>
        </p:scale>
        <p:origin x="1776"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2E1ECB5-9450-48C1-BC8B-02C838CDE6B9}" type="datetimeFigureOut">
              <a:rPr lang="en-US"/>
              <a:t>11/30/2023</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5F2BE9C-E2E4-43F3-8D67-E9DB812BB9B7}" type="slidenum">
              <a:rPr/>
              <a:t>‹#›</a:t>
            </a:fld>
            <a:endParaRPr/>
          </a:p>
        </p:txBody>
      </p:sp>
    </p:spTree>
    <p:extLst>
      <p:ext uri="{BB962C8B-B14F-4D97-AF65-F5344CB8AC3E}">
        <p14:creationId xmlns:p14="http://schemas.microsoft.com/office/powerpoint/2010/main" val="24775794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EE0964-1A1C-492A-8ABB-97C526CFCDFB}" type="datetimeFigureOut">
              <a:rPr lang="en-US"/>
              <a:t>11/30/2023</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06ED93-11B9-488C-8E71-3FBEB8F36D49}" type="slidenum">
              <a:rPr/>
              <a:t>‹#›</a:t>
            </a:fld>
            <a:endParaRPr/>
          </a:p>
        </p:txBody>
      </p:sp>
    </p:spTree>
    <p:extLst>
      <p:ext uri="{BB962C8B-B14F-4D97-AF65-F5344CB8AC3E}">
        <p14:creationId xmlns:p14="http://schemas.microsoft.com/office/powerpoint/2010/main" val="41946356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bwMode="black">
          <a:xfrm>
            <a:off x="1905000" y="1464287"/>
            <a:ext cx="8382000" cy="2729554"/>
          </a:xfrm>
        </p:spPr>
        <p:txBody>
          <a:bodyPr tIns="0" bIns="0" anchor="b"/>
          <a:lstStyle>
            <a:lvl1pPr algn="l">
              <a:defRPr sz="6000" b="1">
                <a:solidFill>
                  <a:schemeClr val="tx2"/>
                </a:solidFill>
              </a:defRPr>
            </a:lvl1pPr>
          </a:lstStyle>
          <a:p>
            <a:r>
              <a:rPr lang="en-US"/>
              <a:t>Click to edit Master title style</a:t>
            </a:r>
            <a:endParaRPr/>
          </a:p>
        </p:txBody>
      </p:sp>
      <p:sp>
        <p:nvSpPr>
          <p:cNvPr id="3" name="Subtitle 2"/>
          <p:cNvSpPr>
            <a:spLocks noGrp="1"/>
          </p:cNvSpPr>
          <p:nvPr>
            <p:ph type="subTitle" idx="1"/>
          </p:nvPr>
        </p:nvSpPr>
        <p:spPr>
          <a:xfrm>
            <a:off x="1905000" y="4193840"/>
            <a:ext cx="8382000" cy="1108883"/>
          </a:xfrm>
        </p:spPr>
        <p:txBody>
          <a:bodyPr tIns="0" bIns="0"/>
          <a:lstStyle>
            <a:lvl1pPr marL="0" indent="0" algn="l">
              <a:spcBef>
                <a:spcPts val="0"/>
              </a:spcBef>
              <a:buNone/>
              <a:defRPr sz="240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Tree>
    <p:extLst>
      <p:ext uri="{BB962C8B-B14F-4D97-AF65-F5344CB8AC3E}">
        <p14:creationId xmlns:p14="http://schemas.microsoft.com/office/powerpoint/2010/main" val="1701621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200">
          <p15:clr>
            <a:srgbClr val="5ACBF0"/>
          </p15:clr>
        </p15:guide>
        <p15:guide id="2" pos="6480">
          <p15:clr>
            <a:srgbClr val="5ACBF0"/>
          </p15:clr>
        </p15:guide>
        <p15:guide id="3" orient="horz" pos="2160">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17DAC9ED-883A-4295-875C-D653C1FCD32D}" type="datetimeFigureOut">
              <a:rPr lang="en-US"/>
              <a:t>11/30/2023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9927BEA-0E01-4643-B2DE-F82012A02F29}" type="slidenum">
              <a:rPr/>
              <a:t>‹#›</a:t>
            </a:fld>
            <a:endParaRPr/>
          </a:p>
        </p:txBody>
      </p:sp>
    </p:spTree>
    <p:extLst>
      <p:ext uri="{BB962C8B-B14F-4D97-AF65-F5344CB8AC3E}">
        <p14:creationId xmlns:p14="http://schemas.microsoft.com/office/powerpoint/2010/main" val="1775133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bwMode="black">
          <a:xfrm>
            <a:off x="1609724" y="1686073"/>
            <a:ext cx="8982076" cy="2081276"/>
          </a:xfrm>
        </p:spPr>
        <p:txBody>
          <a:bodyPr tIns="0" bIns="0" anchor="b">
            <a:normAutofit/>
          </a:bodyPr>
          <a:lstStyle>
            <a:lvl1pPr>
              <a:defRPr sz="4800" b="1">
                <a:solidFill>
                  <a:schemeClr val="tx2"/>
                </a:solidFill>
              </a:defRPr>
            </a:lvl1pPr>
          </a:lstStyle>
          <a:p>
            <a:r>
              <a:rPr lang="en-US"/>
              <a:t>Click to edit Master title style</a:t>
            </a:r>
            <a:endParaRPr/>
          </a:p>
        </p:txBody>
      </p:sp>
      <p:sp>
        <p:nvSpPr>
          <p:cNvPr id="3" name="Text Placeholder 2"/>
          <p:cNvSpPr>
            <a:spLocks noGrp="1"/>
          </p:cNvSpPr>
          <p:nvPr>
            <p:ph type="body" idx="1"/>
          </p:nvPr>
        </p:nvSpPr>
        <p:spPr>
          <a:xfrm>
            <a:off x="1609724" y="3767351"/>
            <a:ext cx="8982076" cy="1080448"/>
          </a:xfrm>
        </p:spPr>
        <p:txBody>
          <a:bodyPr tIns="0" bIns="0"/>
          <a:lstStyle>
            <a:lvl1pPr marL="0" indent="0">
              <a:buNone/>
              <a:defRPr sz="2400">
                <a:solidFill>
                  <a:schemeClr val="tx1">
                    <a:lumMod val="65000"/>
                    <a:lumOff val="3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DAC9ED-883A-4295-875C-D653C1FCD32D}" type="datetimeFigureOut">
              <a:rPr lang="en-US"/>
              <a:t>11/30/2023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9927BEA-0E01-4643-B2DE-F82012A02F29}" type="slidenum">
              <a:rPr/>
              <a:t>‹#›</a:t>
            </a:fld>
            <a:endParaRPr/>
          </a:p>
        </p:txBody>
      </p:sp>
    </p:spTree>
    <p:extLst>
      <p:ext uri="{BB962C8B-B14F-4D97-AF65-F5344CB8AC3E}">
        <p14:creationId xmlns:p14="http://schemas.microsoft.com/office/powerpoint/2010/main" val="2709167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Alternate Section Header">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609724" y="1686073"/>
            <a:ext cx="8982076" cy="2081276"/>
          </a:xfrm>
        </p:spPr>
        <p:txBody>
          <a:bodyPr tIns="0" bIns="0" anchor="b">
            <a:normAutofit/>
          </a:bodyPr>
          <a:lstStyle>
            <a:lvl1pPr>
              <a:defRPr sz="4800" b="1">
                <a:solidFill>
                  <a:schemeClr val="bg1"/>
                </a:solidFill>
              </a:defRPr>
            </a:lvl1pPr>
          </a:lstStyle>
          <a:p>
            <a:r>
              <a:rPr lang="en-US"/>
              <a:t>Click to edit Master title style</a:t>
            </a:r>
            <a:endParaRPr/>
          </a:p>
        </p:txBody>
      </p:sp>
      <p:sp>
        <p:nvSpPr>
          <p:cNvPr id="3" name="Text Placeholder 2"/>
          <p:cNvSpPr>
            <a:spLocks noGrp="1"/>
          </p:cNvSpPr>
          <p:nvPr>
            <p:ph type="body" idx="1"/>
          </p:nvPr>
        </p:nvSpPr>
        <p:spPr bwMode="white">
          <a:xfrm>
            <a:off x="1609724" y="3767351"/>
            <a:ext cx="8982076" cy="1080448"/>
          </a:xfrm>
        </p:spPr>
        <p:txBody>
          <a:bodyPr tIns="0" bIns="0"/>
          <a:lstStyle>
            <a:lvl1pPr marL="0" indent="0">
              <a:buNone/>
              <a:defRPr sz="2400">
                <a:solidFill>
                  <a:schemeClr val="tx2">
                    <a:lumMod val="20000"/>
                    <a:lumOff val="8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DAC9ED-883A-4295-875C-D653C1FCD32D}" type="datetimeFigureOut">
              <a:rPr lang="en-US"/>
              <a:t>11/30/2023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9927BEA-0E01-4643-B2DE-F82012A02F29}" type="slidenum">
              <a:rPr/>
              <a:t>‹#›</a:t>
            </a:fld>
            <a:endParaRPr/>
          </a:p>
        </p:txBody>
      </p:sp>
    </p:spTree>
    <p:extLst>
      <p:ext uri="{BB962C8B-B14F-4D97-AF65-F5344CB8AC3E}">
        <p14:creationId xmlns:p14="http://schemas.microsoft.com/office/powerpoint/2010/main" val="3222839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600200" y="2171699"/>
            <a:ext cx="4419600" cy="4005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2171699"/>
            <a:ext cx="4419600" cy="4005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17DAC9ED-883A-4295-875C-D653C1FCD32D}" type="datetimeFigureOut">
              <a:rPr lang="en-US"/>
              <a:t>11/30/2023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9927BEA-0E01-4643-B2DE-F82012A02F29}" type="slidenum">
              <a:rPr/>
              <a:t>‹#›</a:t>
            </a:fld>
            <a:endParaRPr/>
          </a:p>
        </p:txBody>
      </p:sp>
    </p:spTree>
    <p:extLst>
      <p:ext uri="{BB962C8B-B14F-4D97-AF65-F5344CB8AC3E}">
        <p14:creationId xmlns:p14="http://schemas.microsoft.com/office/powerpoint/2010/main" val="2906707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609723" y="1681163"/>
            <a:ext cx="4416552" cy="823912"/>
          </a:xfrm>
        </p:spPr>
        <p:txBody>
          <a:bodyPr anchor="b"/>
          <a:lstStyle>
            <a:lvl1pPr marL="0" indent="0">
              <a:spcBef>
                <a:spcPts val="0"/>
              </a:spcBef>
              <a:buNone/>
              <a:defRPr sz="2400" b="1">
                <a:solidFill>
                  <a:schemeClr val="tx2">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609723" y="2505075"/>
            <a:ext cx="441655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72200" y="1681163"/>
            <a:ext cx="4419600" cy="823912"/>
          </a:xfrm>
        </p:spPr>
        <p:txBody>
          <a:bodyPr anchor="b"/>
          <a:lstStyle>
            <a:lvl1pPr marL="0" indent="0">
              <a:spcBef>
                <a:spcPts val="0"/>
              </a:spcBef>
              <a:buNone/>
              <a:defRPr sz="2400" b="1">
                <a:solidFill>
                  <a:schemeClr val="tx2">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441960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17DAC9ED-883A-4295-875C-D653C1FCD32D}" type="datetimeFigureOut">
              <a:rPr lang="en-US"/>
              <a:t>11/30/2023</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29927BEA-0E01-4643-B2DE-F82012A02F29}" type="slidenum">
              <a:rPr/>
              <a:t>‹#›</a:t>
            </a:fld>
            <a:endParaRPr/>
          </a:p>
        </p:txBody>
      </p:sp>
    </p:spTree>
    <p:extLst>
      <p:ext uri="{BB962C8B-B14F-4D97-AF65-F5344CB8AC3E}">
        <p14:creationId xmlns:p14="http://schemas.microsoft.com/office/powerpoint/2010/main" val="3733475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17DAC9ED-883A-4295-875C-D653C1FCD32D}" type="datetimeFigureOut">
              <a:rPr lang="en-US"/>
              <a:t>11/30/2023</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29927BEA-0E01-4643-B2DE-F82012A02F29}" type="slidenum">
              <a:rPr/>
              <a:t>‹#›</a:t>
            </a:fld>
            <a:endParaRPr/>
          </a:p>
        </p:txBody>
      </p:sp>
    </p:spTree>
    <p:extLst>
      <p:ext uri="{BB962C8B-B14F-4D97-AF65-F5344CB8AC3E}">
        <p14:creationId xmlns:p14="http://schemas.microsoft.com/office/powerpoint/2010/main" val="3415968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bg>
      <p:bgRef idx="1001">
        <a:schemeClr val="bg1"/>
      </p:bgRef>
    </p:bg>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bwMode="white"/>
        <p:txBody>
          <a:bodyPr/>
          <a:lstStyle>
            <a:lvl1pPr>
              <a:defRPr>
                <a:solidFill>
                  <a:schemeClr val="tx1">
                    <a:lumMod val="65000"/>
                  </a:schemeClr>
                </a:solidFill>
              </a:defRPr>
            </a:lvl1pPr>
          </a:lstStyle>
          <a:p>
            <a:fld id="{17DAC9ED-883A-4295-875C-D653C1FCD32D}" type="datetimeFigureOut">
              <a:rPr lang="en-US"/>
              <a:pPr/>
              <a:t>11/30/2023</a:t>
            </a:fld>
            <a:endParaRPr/>
          </a:p>
        </p:txBody>
      </p:sp>
      <p:sp>
        <p:nvSpPr>
          <p:cNvPr id="3" name="Footer Placeholder 2"/>
          <p:cNvSpPr>
            <a:spLocks noGrp="1"/>
          </p:cNvSpPr>
          <p:nvPr>
            <p:ph type="ftr" sz="quarter" idx="11"/>
          </p:nvPr>
        </p:nvSpPr>
        <p:spPr bwMode="white"/>
        <p:txBody>
          <a:bodyPr/>
          <a:lstStyle>
            <a:lvl1pPr>
              <a:defRPr>
                <a:solidFill>
                  <a:schemeClr val="tx1">
                    <a:lumMod val="65000"/>
                  </a:schemeClr>
                </a:solidFill>
              </a:defRPr>
            </a:lvl1pPr>
          </a:lstStyle>
          <a:p>
            <a:endParaRPr/>
          </a:p>
        </p:txBody>
      </p:sp>
      <p:sp>
        <p:nvSpPr>
          <p:cNvPr id="4" name="Slide Number Placeholder 3"/>
          <p:cNvSpPr>
            <a:spLocks noGrp="1"/>
          </p:cNvSpPr>
          <p:nvPr>
            <p:ph type="sldNum" sz="quarter" idx="12"/>
          </p:nvPr>
        </p:nvSpPr>
        <p:spPr bwMode="white"/>
        <p:txBody>
          <a:bodyPr/>
          <a:lstStyle>
            <a:lvl1pPr>
              <a:defRPr>
                <a:solidFill>
                  <a:schemeClr val="tx1">
                    <a:lumMod val="65000"/>
                  </a:schemeClr>
                </a:solidFill>
              </a:defRPr>
            </a:lvl1pPr>
          </a:lstStyle>
          <a:p>
            <a:fld id="{29927BEA-0E01-4643-B2DE-F82012A02F29}" type="slidenum">
              <a:rPr/>
              <a:pPr/>
              <a:t>‹#›</a:t>
            </a:fld>
            <a:endParaRPr/>
          </a:p>
        </p:txBody>
      </p:sp>
    </p:spTree>
    <p:extLst>
      <p:ext uri="{BB962C8B-B14F-4D97-AF65-F5344CB8AC3E}">
        <p14:creationId xmlns:p14="http://schemas.microsoft.com/office/powerpoint/2010/main" val="466977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200"/>
            </a:lvl1pPr>
          </a:lstStyle>
          <a:p>
            <a:r>
              <a:rPr lang="en-US"/>
              <a:t>Click to edit Master title style</a:t>
            </a:r>
            <a:endParaRPr/>
          </a:p>
        </p:txBody>
      </p:sp>
      <p:sp>
        <p:nvSpPr>
          <p:cNvPr id="3" name="Content Placeholder 2"/>
          <p:cNvSpPr>
            <a:spLocks noGrp="1"/>
          </p:cNvSpPr>
          <p:nvPr>
            <p:ph idx="1"/>
          </p:nvPr>
        </p:nvSpPr>
        <p:spPr>
          <a:xfrm>
            <a:off x="1600200" y="2171700"/>
            <a:ext cx="5707038" cy="40005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509895" y="2171700"/>
            <a:ext cx="3081905" cy="4000500"/>
          </a:xfrm>
        </p:spPr>
        <p:txBody>
          <a:bodyPr/>
          <a:lstStyle>
            <a:lvl1pPr marL="0" indent="0">
              <a:buNone/>
              <a:defRPr sz="160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7DAC9ED-883A-4295-875C-D653C1FCD32D}" type="datetimeFigureOut">
              <a:rPr lang="en-US"/>
              <a:t>11/30/2023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9927BEA-0E01-4643-B2DE-F82012A02F29}" type="slidenum">
              <a:rPr/>
              <a:t>‹#›</a:t>
            </a:fld>
            <a:endParaRPr/>
          </a:p>
        </p:txBody>
      </p:sp>
    </p:spTree>
    <p:extLst>
      <p:ext uri="{BB962C8B-B14F-4D97-AF65-F5344CB8AC3E}">
        <p14:creationId xmlns:p14="http://schemas.microsoft.com/office/powerpoint/2010/main" val="4255152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200"/>
            </a:lvl1pPr>
          </a:lstStyle>
          <a:p>
            <a:r>
              <a:rPr lang="en-US"/>
              <a:t>Click to edit Master title style</a:t>
            </a:r>
            <a:endParaRPr/>
          </a:p>
        </p:txBody>
      </p:sp>
      <p:sp>
        <p:nvSpPr>
          <p:cNvPr id="3" name="Picture Placeholder 2"/>
          <p:cNvSpPr>
            <a:spLocks noGrp="1"/>
          </p:cNvSpPr>
          <p:nvPr>
            <p:ph type="pic" idx="1"/>
          </p:nvPr>
        </p:nvSpPr>
        <p:spPr>
          <a:xfrm>
            <a:off x="1600200" y="2171700"/>
            <a:ext cx="5707039" cy="4000500"/>
          </a:xfrm>
          <a:solidFill>
            <a:schemeClr val="bg1">
              <a:lumMod val="75000"/>
            </a:schemeClr>
          </a:solidFill>
          <a:ln w="63500">
            <a:solidFill>
              <a:schemeClr val="tx1">
                <a:lumMod val="50000"/>
              </a:schemeClr>
            </a:solidFill>
            <a:miter lim="800000"/>
          </a:ln>
        </p:spPr>
        <p:txBody>
          <a:bodyPr tIns="914400">
            <a:normAutofit/>
          </a:bodyPr>
          <a:lstStyle>
            <a:lvl1pPr marL="0" indent="0" algn="ctr">
              <a:buNone/>
              <a:defRPr sz="20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509895" y="2171700"/>
            <a:ext cx="3081905" cy="4000500"/>
          </a:xfrm>
        </p:spPr>
        <p:txBody>
          <a:bodyPr/>
          <a:lstStyle>
            <a:lvl1pPr marL="0" indent="0">
              <a:buNone/>
              <a:defRPr sz="160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7DAC9ED-883A-4295-875C-D653C1FCD32D}" type="datetimeFigureOut">
              <a:rPr lang="en-US"/>
              <a:t>11/30/2023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9927BEA-0E01-4643-B2DE-F82012A02F29}" type="slidenum">
              <a:rPr/>
              <a:t>‹#›</a:t>
            </a:fld>
            <a:endParaRPr/>
          </a:p>
        </p:txBody>
      </p:sp>
    </p:spTree>
    <p:extLst>
      <p:ext uri="{BB962C8B-B14F-4D97-AF65-F5344CB8AC3E}">
        <p14:creationId xmlns:p14="http://schemas.microsoft.com/office/powerpoint/2010/main" val="3479371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17DAC9ED-883A-4295-875C-D653C1FCD32D}" type="datetimeFigureOut">
              <a:rPr lang="en-US"/>
              <a:t>11/30/2023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9927BEA-0E01-4643-B2DE-F82012A02F29}" type="slidenum">
              <a:rPr/>
              <a:t>‹#›</a:t>
            </a:fld>
            <a:endParaRPr/>
          </a:p>
        </p:txBody>
      </p:sp>
    </p:spTree>
    <p:extLst>
      <p:ext uri="{BB962C8B-B14F-4D97-AF65-F5344CB8AC3E}">
        <p14:creationId xmlns:p14="http://schemas.microsoft.com/office/powerpoint/2010/main" val="2727918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 y="428"/>
            <a:ext cx="12192000" cy="6858000"/>
          </a:xfrm>
          <a:prstGeom prst="rect">
            <a:avLst/>
          </a:prstGeom>
        </p:spPr>
      </p:pic>
      <p:sp>
        <p:nvSpPr>
          <p:cNvPr id="2" name="Vertical Title 1"/>
          <p:cNvSpPr>
            <a:spLocks noGrp="1"/>
          </p:cNvSpPr>
          <p:nvPr>
            <p:ph type="title" orient="vert"/>
          </p:nvPr>
        </p:nvSpPr>
        <p:spPr>
          <a:xfrm>
            <a:off x="10591800" y="685799"/>
            <a:ext cx="1409700" cy="549116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685799"/>
            <a:ext cx="9038544" cy="54911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a:xfrm>
            <a:off x="6024627" y="6511119"/>
            <a:ext cx="2651162" cy="275839"/>
          </a:xfrm>
        </p:spPr>
        <p:txBody>
          <a:bodyPr/>
          <a:lstStyle/>
          <a:p>
            <a:fld id="{17DAC9ED-883A-4295-875C-D653C1FCD32D}" type="datetimeFigureOut">
              <a:rPr lang="en-US"/>
              <a:t>11/30/2023</a:t>
            </a:fld>
            <a:endParaRPr/>
          </a:p>
        </p:txBody>
      </p:sp>
      <p:sp>
        <p:nvSpPr>
          <p:cNvPr id="5" name="Footer Placeholder 4"/>
          <p:cNvSpPr>
            <a:spLocks noGrp="1"/>
          </p:cNvSpPr>
          <p:nvPr>
            <p:ph type="ftr" sz="quarter" idx="11"/>
          </p:nvPr>
        </p:nvSpPr>
        <p:spPr>
          <a:xfrm>
            <a:off x="838200" y="6511119"/>
            <a:ext cx="5157725" cy="275839"/>
          </a:xfrm>
        </p:spPr>
        <p:txBody>
          <a:bodyPr/>
          <a:lstStyle/>
          <a:p>
            <a:endParaRPr/>
          </a:p>
        </p:txBody>
      </p:sp>
      <p:sp>
        <p:nvSpPr>
          <p:cNvPr id="6" name="Slide Number Placeholder 5"/>
          <p:cNvSpPr>
            <a:spLocks noGrp="1"/>
          </p:cNvSpPr>
          <p:nvPr>
            <p:ph type="sldNum" sz="quarter" idx="12"/>
          </p:nvPr>
        </p:nvSpPr>
        <p:spPr>
          <a:xfrm>
            <a:off x="8704490" y="6511119"/>
            <a:ext cx="1115786" cy="275839"/>
          </a:xfrm>
        </p:spPr>
        <p:txBody>
          <a:bodyPr/>
          <a:lstStyle/>
          <a:p>
            <a:fld id="{29927BEA-0E01-4643-B2DE-F82012A02F29}" type="slidenum">
              <a:rPr/>
              <a:t>‹#›</a:t>
            </a:fld>
            <a:endParaRPr/>
          </a:p>
        </p:txBody>
      </p:sp>
    </p:spTree>
    <p:extLst>
      <p:ext uri="{BB962C8B-B14F-4D97-AF65-F5344CB8AC3E}">
        <p14:creationId xmlns:p14="http://schemas.microsoft.com/office/powerpoint/2010/main" val="102187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3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p:nvPicPr>
        <p:blipFill>
          <a:blip r:embed="rId14">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p:spPr>
      </p:pic>
      <p:sp>
        <p:nvSpPr>
          <p:cNvPr id="2" name="Title Placeholder 1"/>
          <p:cNvSpPr>
            <a:spLocks noGrp="1"/>
          </p:cNvSpPr>
          <p:nvPr>
            <p:ph type="title"/>
          </p:nvPr>
        </p:nvSpPr>
        <p:spPr bwMode="white">
          <a:xfrm>
            <a:off x="1600200" y="295562"/>
            <a:ext cx="8991600" cy="1008247"/>
          </a:xfrm>
          <a:prstGeom prst="rect">
            <a:avLst/>
          </a:prstGeom>
        </p:spPr>
        <p:txBody>
          <a:bodyPr vert="horz" lIns="0" tIns="45720" rIns="0" bIns="45720" rtlCol="0" anchor="ctr">
            <a:normAutofit/>
          </a:bodyPr>
          <a:lstStyle/>
          <a:p>
            <a:r>
              <a:rPr lang="en-US"/>
              <a:t>Click to edit Master title style</a:t>
            </a:r>
            <a:endParaRPr/>
          </a:p>
        </p:txBody>
      </p:sp>
      <p:sp>
        <p:nvSpPr>
          <p:cNvPr id="3" name="Text Placeholder 2"/>
          <p:cNvSpPr>
            <a:spLocks noGrp="1"/>
          </p:cNvSpPr>
          <p:nvPr>
            <p:ph type="body" idx="1"/>
          </p:nvPr>
        </p:nvSpPr>
        <p:spPr>
          <a:xfrm>
            <a:off x="1609725" y="2171700"/>
            <a:ext cx="8991600" cy="400050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6796151" y="6511119"/>
            <a:ext cx="2651162" cy="275839"/>
          </a:xfrm>
          <a:prstGeom prst="rect">
            <a:avLst/>
          </a:prstGeom>
        </p:spPr>
        <p:txBody>
          <a:bodyPr vert="horz" lIns="91440" tIns="45720" rIns="91440" bIns="45720" rtlCol="0" anchor="b"/>
          <a:lstStyle>
            <a:lvl1pPr algn="r">
              <a:defRPr sz="800">
                <a:solidFill>
                  <a:schemeClr val="bg1">
                    <a:lumMod val="65000"/>
                  </a:schemeClr>
                </a:solidFill>
              </a:defRPr>
            </a:lvl1pPr>
          </a:lstStyle>
          <a:p>
            <a:fld id="{17DAC9ED-883A-4295-875C-D653C1FCD32D}" type="datetimeFigureOut">
              <a:rPr lang="en-US"/>
              <a:pPr/>
              <a:t>11/30/2023</a:t>
            </a:fld>
            <a:endParaRPr/>
          </a:p>
        </p:txBody>
      </p:sp>
      <p:sp>
        <p:nvSpPr>
          <p:cNvPr id="5" name="Footer Placeholder 4"/>
          <p:cNvSpPr>
            <a:spLocks noGrp="1"/>
          </p:cNvSpPr>
          <p:nvPr>
            <p:ph type="ftr" sz="quarter" idx="3"/>
          </p:nvPr>
        </p:nvSpPr>
        <p:spPr>
          <a:xfrm>
            <a:off x="1609724" y="6511119"/>
            <a:ext cx="5157725" cy="275839"/>
          </a:xfrm>
          <a:prstGeom prst="rect">
            <a:avLst/>
          </a:prstGeom>
        </p:spPr>
        <p:txBody>
          <a:bodyPr vert="horz" lIns="91440" tIns="45720" rIns="91440" bIns="45720" rtlCol="0" anchor="b"/>
          <a:lstStyle>
            <a:lvl1pPr algn="l">
              <a:defRPr sz="800">
                <a:solidFill>
                  <a:schemeClr val="bg1">
                    <a:lumMod val="65000"/>
                  </a:schemeClr>
                </a:solidFill>
              </a:defRPr>
            </a:lvl1pPr>
          </a:lstStyle>
          <a:p>
            <a:endParaRPr/>
          </a:p>
        </p:txBody>
      </p:sp>
      <p:sp>
        <p:nvSpPr>
          <p:cNvPr id="6" name="Slide Number Placeholder 5"/>
          <p:cNvSpPr>
            <a:spLocks noGrp="1"/>
          </p:cNvSpPr>
          <p:nvPr>
            <p:ph type="sldNum" sz="quarter" idx="4"/>
          </p:nvPr>
        </p:nvSpPr>
        <p:spPr>
          <a:xfrm>
            <a:off x="9476014" y="6511119"/>
            <a:ext cx="1115786" cy="275839"/>
          </a:xfrm>
          <a:prstGeom prst="rect">
            <a:avLst/>
          </a:prstGeom>
        </p:spPr>
        <p:txBody>
          <a:bodyPr vert="horz" lIns="91440" tIns="45720" rIns="91440" bIns="45720" rtlCol="0" anchor="b"/>
          <a:lstStyle>
            <a:lvl1pPr algn="r">
              <a:defRPr sz="800">
                <a:solidFill>
                  <a:schemeClr val="bg1">
                    <a:lumMod val="65000"/>
                  </a:schemeClr>
                </a:solidFill>
              </a:defRPr>
            </a:lvl1pPr>
          </a:lstStyle>
          <a:p>
            <a:fld id="{29927BEA-0E01-4643-B2DE-F82012A02F29}" type="slidenum">
              <a:rPr/>
              <a:pPr/>
              <a:t>‹#›</a:t>
            </a:fld>
            <a:endParaRPr/>
          </a:p>
        </p:txBody>
      </p:sp>
    </p:spTree>
    <p:extLst>
      <p:ext uri="{BB962C8B-B14F-4D97-AF65-F5344CB8AC3E}">
        <p14:creationId xmlns:p14="http://schemas.microsoft.com/office/powerpoint/2010/main" val="18052200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200" kern="1200">
          <a:solidFill>
            <a:schemeClr val="bg1"/>
          </a:solidFill>
          <a:latin typeface="+mj-lt"/>
          <a:ea typeface="+mj-ea"/>
          <a:cs typeface="+mj-cs"/>
        </a:defRPr>
      </a:lvl1pPr>
    </p:titleStyle>
    <p:bodyStyle>
      <a:lvl1pPr marL="210312" indent="-210312" algn="l" defTabSz="914400" rtl="0" eaLnBrk="1" latinLnBrk="0" hangingPunct="1">
        <a:lnSpc>
          <a:spcPct val="100000"/>
        </a:lnSpc>
        <a:spcBef>
          <a:spcPts val="1200"/>
        </a:spcBef>
        <a:buFont typeface="Wingdings" panose="05000000000000000000" pitchFamily="2" charset="2"/>
        <a:buChar char="§"/>
        <a:defRPr sz="2000" kern="1200">
          <a:solidFill>
            <a:schemeClr val="tx2"/>
          </a:solidFill>
          <a:latin typeface="+mn-lt"/>
          <a:ea typeface="+mn-ea"/>
          <a:cs typeface="+mn-cs"/>
        </a:defRPr>
      </a:lvl1pPr>
      <a:lvl2pPr marL="667512" indent="-155448" algn="l" defTabSz="914400" rtl="0" eaLnBrk="1" latinLnBrk="0" hangingPunct="1">
        <a:lnSpc>
          <a:spcPct val="100000"/>
        </a:lnSpc>
        <a:spcBef>
          <a:spcPts val="600"/>
        </a:spcBef>
        <a:buSzPct val="80000"/>
        <a:buFont typeface="Wingdings" panose="05000000000000000000" pitchFamily="2" charset="2"/>
        <a:buChar char="§"/>
        <a:defRPr sz="1800" kern="1200">
          <a:solidFill>
            <a:schemeClr val="tx2"/>
          </a:solidFill>
          <a:latin typeface="+mn-lt"/>
          <a:ea typeface="+mn-ea"/>
          <a:cs typeface="+mn-cs"/>
        </a:defRPr>
      </a:lvl2pPr>
      <a:lvl3pPr marL="1124712" indent="-155448" algn="l" defTabSz="914400" rtl="0" eaLnBrk="1" latinLnBrk="0" hangingPunct="1">
        <a:lnSpc>
          <a:spcPct val="100000"/>
        </a:lnSpc>
        <a:spcBef>
          <a:spcPts val="600"/>
        </a:spcBef>
        <a:buFont typeface="Wingdings" panose="05000000000000000000" pitchFamily="2" charset="2"/>
        <a:buChar char="§"/>
        <a:defRPr sz="1600" kern="1200">
          <a:solidFill>
            <a:schemeClr val="tx2"/>
          </a:solidFill>
          <a:latin typeface="+mn-lt"/>
          <a:ea typeface="+mn-ea"/>
          <a:cs typeface="+mn-cs"/>
        </a:defRPr>
      </a:lvl3pPr>
      <a:lvl4pPr marL="1581912" indent="-155448" algn="l" defTabSz="914400" rtl="0" eaLnBrk="1" latinLnBrk="0" hangingPunct="1">
        <a:lnSpc>
          <a:spcPct val="100000"/>
        </a:lnSpc>
        <a:spcBef>
          <a:spcPts val="600"/>
        </a:spcBef>
        <a:buFont typeface="Wingdings" panose="05000000000000000000" pitchFamily="2" charset="2"/>
        <a:buChar char="§"/>
        <a:defRPr sz="1400" kern="1200">
          <a:solidFill>
            <a:schemeClr val="tx2"/>
          </a:solidFill>
          <a:latin typeface="+mn-lt"/>
          <a:ea typeface="+mn-ea"/>
          <a:cs typeface="+mn-cs"/>
        </a:defRPr>
      </a:lvl4pPr>
      <a:lvl5pPr marL="2039112" indent="-155448" algn="l" defTabSz="914400" rtl="0" eaLnBrk="1" latinLnBrk="0" hangingPunct="1">
        <a:lnSpc>
          <a:spcPct val="100000"/>
        </a:lnSpc>
        <a:spcBef>
          <a:spcPts val="600"/>
        </a:spcBef>
        <a:buSzPct val="80000"/>
        <a:buFont typeface="Wingdings" panose="05000000000000000000" pitchFamily="2" charset="2"/>
        <a:buChar char="§"/>
        <a:defRPr sz="1400" kern="1200">
          <a:solidFill>
            <a:schemeClr val="tx2"/>
          </a:solidFill>
          <a:latin typeface="+mn-lt"/>
          <a:ea typeface="+mn-ea"/>
          <a:cs typeface="+mn-cs"/>
        </a:defRPr>
      </a:lvl5pPr>
      <a:lvl6pPr marL="2496312" indent="-155448" algn="l" defTabSz="914400" rtl="0" eaLnBrk="1" latinLnBrk="0" hangingPunct="1">
        <a:lnSpc>
          <a:spcPct val="100000"/>
        </a:lnSpc>
        <a:spcBef>
          <a:spcPts val="600"/>
        </a:spcBef>
        <a:buSzPct val="80000"/>
        <a:buFont typeface="Wingdings" panose="05000000000000000000" pitchFamily="2" charset="2"/>
        <a:buChar char="§"/>
        <a:defRPr sz="1400" kern="1200">
          <a:solidFill>
            <a:schemeClr val="tx2"/>
          </a:solidFill>
          <a:latin typeface="+mn-lt"/>
          <a:ea typeface="+mn-ea"/>
          <a:cs typeface="+mn-cs"/>
        </a:defRPr>
      </a:lvl6pPr>
      <a:lvl7pPr marL="2953512" indent="-155448" algn="l" defTabSz="914400" rtl="0" eaLnBrk="1" latinLnBrk="0" hangingPunct="1">
        <a:lnSpc>
          <a:spcPct val="100000"/>
        </a:lnSpc>
        <a:spcBef>
          <a:spcPts val="600"/>
        </a:spcBef>
        <a:buSzPct val="80000"/>
        <a:buFont typeface="Wingdings" panose="05000000000000000000" pitchFamily="2" charset="2"/>
        <a:buChar char="§"/>
        <a:defRPr sz="1400" kern="1200">
          <a:solidFill>
            <a:schemeClr val="tx2"/>
          </a:solidFill>
          <a:latin typeface="+mn-lt"/>
          <a:ea typeface="+mn-ea"/>
          <a:cs typeface="+mn-cs"/>
        </a:defRPr>
      </a:lvl7pPr>
      <a:lvl8pPr marL="3410712" indent="-155448" algn="l" defTabSz="914400" rtl="0" eaLnBrk="1" latinLnBrk="0" hangingPunct="1">
        <a:lnSpc>
          <a:spcPct val="100000"/>
        </a:lnSpc>
        <a:spcBef>
          <a:spcPts val="600"/>
        </a:spcBef>
        <a:buSzPct val="80000"/>
        <a:buFont typeface="Wingdings" panose="05000000000000000000" pitchFamily="2" charset="2"/>
        <a:buChar char="§"/>
        <a:defRPr sz="1400" kern="1200">
          <a:solidFill>
            <a:schemeClr val="tx2"/>
          </a:solidFill>
          <a:latin typeface="+mn-lt"/>
          <a:ea typeface="+mn-ea"/>
          <a:cs typeface="+mn-cs"/>
        </a:defRPr>
      </a:lvl8pPr>
      <a:lvl9pPr marL="3867912" indent="-155448" algn="l" defTabSz="914400" rtl="0" eaLnBrk="1" latinLnBrk="0" hangingPunct="1">
        <a:lnSpc>
          <a:spcPct val="100000"/>
        </a:lnSpc>
        <a:spcBef>
          <a:spcPts val="600"/>
        </a:spcBef>
        <a:buSzPct val="80000"/>
        <a:buFont typeface="Wingdings" panose="05000000000000000000" pitchFamily="2" charset="2"/>
        <a:buChar char="§"/>
        <a:defRPr sz="1400" kern="1200" baseline="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8">
          <p15:clr>
            <a:srgbClr val="F26B43"/>
          </p15:clr>
        </p15:guide>
        <p15:guide id="2" pos="6672">
          <p15:clr>
            <a:srgbClr val="F26B43"/>
          </p15:clr>
        </p15:guide>
        <p15:guide id="3"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careersinthemilitary.com/"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texascaresonline.com/ip/ipmenu.asp" TargetMode="External"/><Relationship Id="rId2" Type="http://schemas.openxmlformats.org/officeDocument/2006/relationships/hyperlink" Target="https://www.iseek.org/careers/clusterSurvey" TargetMode="External"/><Relationship Id="rId1" Type="http://schemas.openxmlformats.org/officeDocument/2006/relationships/slideLayout" Target="../slideLayouts/slideLayout2.xml"/><Relationship Id="rId6" Type="http://schemas.openxmlformats.org/officeDocument/2006/relationships/hyperlink" Target="https://bigfuture.collegeboard.org/?excmpid=vt-00061" TargetMode="External"/><Relationship Id="rId5" Type="http://schemas.openxmlformats.org/officeDocument/2006/relationships/hyperlink" Target="http://assessment.texasgenuine.org/" TargetMode="External"/><Relationship Id="rId4" Type="http://schemas.openxmlformats.org/officeDocument/2006/relationships/hyperlink" Target="https://www.mynextmove.org/explore/ip" TargetMode="External"/></Relationships>
</file>

<file path=ppt/slides/_rels/slide17.xml.rels><?xml version="1.0" encoding="UTF-8" standalone="yes"?>
<Relationships xmlns="http://schemas.openxmlformats.org/package/2006/relationships"><Relationship Id="rId2" Type="http://schemas.openxmlformats.org/officeDocument/2006/relationships/hyperlink" Target="http://online.onetcenter.org/"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What Should I Do </a:t>
            </a:r>
            <a:br>
              <a:rPr lang="en-US" dirty="0"/>
            </a:br>
            <a:r>
              <a:rPr lang="en-US" dirty="0"/>
              <a:t>After High School?</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688520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Options</a:t>
            </a:r>
            <a:endParaRPr dirty="0"/>
          </a:p>
        </p:txBody>
      </p:sp>
      <p:sp>
        <p:nvSpPr>
          <p:cNvPr id="14" name="Content Placeholder 13"/>
          <p:cNvSpPr>
            <a:spLocks noGrp="1"/>
          </p:cNvSpPr>
          <p:nvPr>
            <p:ph idx="1"/>
          </p:nvPr>
        </p:nvSpPr>
        <p:spPr/>
        <p:txBody>
          <a:bodyPr>
            <a:normAutofit/>
          </a:bodyPr>
          <a:lstStyle/>
          <a:p>
            <a:endParaRPr lang="en-US" dirty="0"/>
          </a:p>
          <a:p>
            <a:r>
              <a:rPr lang="en-US" dirty="0"/>
              <a:t>Short-term training program</a:t>
            </a:r>
          </a:p>
          <a:p>
            <a:r>
              <a:rPr lang="en-US" dirty="0"/>
              <a:t>2-year college</a:t>
            </a:r>
          </a:p>
          <a:p>
            <a:r>
              <a:rPr lang="en-US" dirty="0"/>
              <a:t>4-year university</a:t>
            </a:r>
          </a:p>
          <a:p>
            <a:r>
              <a:rPr lang="en-US" dirty="0"/>
              <a:t>Work, including apprenticeships/on the job training</a:t>
            </a:r>
          </a:p>
          <a:p>
            <a:r>
              <a:rPr lang="en-US" dirty="0"/>
              <a:t>Military</a:t>
            </a:r>
          </a:p>
        </p:txBody>
      </p:sp>
    </p:spTree>
    <p:extLst>
      <p:ext uri="{BB962C8B-B14F-4D97-AF65-F5344CB8AC3E}">
        <p14:creationId xmlns:p14="http://schemas.microsoft.com/office/powerpoint/2010/main" val="2642907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Short-Term Training Program</a:t>
            </a:r>
            <a:endParaRPr dirty="0"/>
          </a:p>
        </p:txBody>
      </p:sp>
      <p:sp>
        <p:nvSpPr>
          <p:cNvPr id="14" name="Content Placeholder 13"/>
          <p:cNvSpPr>
            <a:spLocks noGrp="1"/>
          </p:cNvSpPr>
          <p:nvPr>
            <p:ph idx="1"/>
          </p:nvPr>
        </p:nvSpPr>
        <p:spPr/>
        <p:txBody>
          <a:bodyPr>
            <a:normAutofit/>
          </a:bodyPr>
          <a:lstStyle/>
          <a:p>
            <a:r>
              <a:rPr lang="en-US" dirty="0"/>
              <a:t>These can take anywhere from a couple of months to a year or so.  Think places like </a:t>
            </a:r>
            <a:r>
              <a:rPr lang="en-US" dirty="0" err="1"/>
              <a:t>Devry</a:t>
            </a:r>
            <a:r>
              <a:rPr lang="en-US" dirty="0"/>
              <a:t>, College of Healthcare Professionals, Everest College, Universal Technical Institute.</a:t>
            </a:r>
          </a:p>
          <a:p>
            <a:r>
              <a:rPr lang="en-US" dirty="0"/>
              <a:t>Includes training for jobs in the healthcare field (phlebotomist, x-ray tech, dental assistant, EMT, medical billing and coding, pharmacy tech or vet tech, </a:t>
            </a:r>
            <a:r>
              <a:rPr lang="en-US" dirty="0" err="1"/>
              <a:t>etc</a:t>
            </a:r>
            <a:r>
              <a:rPr lang="en-US" dirty="0"/>
              <a:t>), massage therapy, cosmetology, mechanics, culinary, police, firefighting, welding, real estate, HVAC.</a:t>
            </a:r>
          </a:p>
          <a:p>
            <a:r>
              <a:rPr lang="en-US" dirty="0"/>
              <a:t>Training may take all day for a few months, and then you’ll earn a certification or license and begin working right away.  You will not earn an associate degree at these schools.</a:t>
            </a:r>
          </a:p>
        </p:txBody>
      </p:sp>
    </p:spTree>
    <p:extLst>
      <p:ext uri="{BB962C8B-B14F-4D97-AF65-F5344CB8AC3E}">
        <p14:creationId xmlns:p14="http://schemas.microsoft.com/office/powerpoint/2010/main" val="2074355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Short-Term Training Program</a:t>
            </a:r>
            <a:endParaRPr dirty="0"/>
          </a:p>
        </p:txBody>
      </p:sp>
      <p:sp>
        <p:nvSpPr>
          <p:cNvPr id="14" name="Content Placeholder 13"/>
          <p:cNvSpPr>
            <a:spLocks noGrp="1"/>
          </p:cNvSpPr>
          <p:nvPr>
            <p:ph idx="1"/>
          </p:nvPr>
        </p:nvSpPr>
        <p:spPr/>
        <p:txBody>
          <a:bodyPr>
            <a:normAutofit/>
          </a:bodyPr>
          <a:lstStyle/>
          <a:p>
            <a:endParaRPr lang="en-US" dirty="0"/>
          </a:p>
          <a:p>
            <a:r>
              <a:rPr lang="en-US" dirty="0"/>
              <a:t>These schools typically do not have a core curriculum (no English, math, </a:t>
            </a:r>
            <a:r>
              <a:rPr lang="en-US" dirty="0" err="1"/>
              <a:t>etc</a:t>
            </a:r>
            <a:r>
              <a:rPr lang="en-US" dirty="0"/>
              <a:t>); students have classes related to their career choice only.</a:t>
            </a:r>
          </a:p>
          <a:p>
            <a:r>
              <a:rPr lang="en-US" dirty="0"/>
              <a:t>Be sure to check the accreditation for any school you are considering to ensure you are attending a quality school.</a:t>
            </a:r>
          </a:p>
          <a:p>
            <a:r>
              <a:rPr lang="en-US" dirty="0"/>
              <a:t>The jobs you would be trained for at a trade school have a large variety of pay scales.  They also have a wide variety of working hours.</a:t>
            </a:r>
          </a:p>
          <a:p>
            <a:endParaRPr lang="en-US" dirty="0"/>
          </a:p>
          <a:p>
            <a:endParaRPr lang="en-US" dirty="0"/>
          </a:p>
        </p:txBody>
      </p:sp>
    </p:spTree>
    <p:extLst>
      <p:ext uri="{BB962C8B-B14F-4D97-AF65-F5344CB8AC3E}">
        <p14:creationId xmlns:p14="http://schemas.microsoft.com/office/powerpoint/2010/main" val="374043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2-Year College </a:t>
            </a:r>
            <a:br>
              <a:rPr lang="en-US" dirty="0"/>
            </a:br>
            <a:r>
              <a:rPr lang="en-US" dirty="0"/>
              <a:t>(Junior College or Community College)</a:t>
            </a:r>
            <a:endParaRPr dirty="0"/>
          </a:p>
        </p:txBody>
      </p:sp>
      <p:sp>
        <p:nvSpPr>
          <p:cNvPr id="14" name="Content Placeholder 13"/>
          <p:cNvSpPr>
            <a:spLocks noGrp="1"/>
          </p:cNvSpPr>
          <p:nvPr>
            <p:ph idx="1"/>
          </p:nvPr>
        </p:nvSpPr>
        <p:spPr/>
        <p:txBody>
          <a:bodyPr>
            <a:normAutofit/>
          </a:bodyPr>
          <a:lstStyle/>
          <a:p>
            <a:pPr lvl="0"/>
            <a:r>
              <a:rPr lang="en-US" dirty="0"/>
              <a:t>Two-year colleges are schools that offer core classes and associate degrees. </a:t>
            </a:r>
          </a:p>
          <a:p>
            <a:pPr lvl="0"/>
            <a:r>
              <a:rPr lang="en-US" dirty="0"/>
              <a:t>Two-year colleges are great places to transition from high school to a four-year university. </a:t>
            </a:r>
          </a:p>
          <a:p>
            <a:pPr lvl="0"/>
            <a:r>
              <a:rPr lang="en-US" dirty="0"/>
              <a:t>Two-year colleges are usually cheaper and they still offer financial aid. </a:t>
            </a:r>
          </a:p>
          <a:p>
            <a:pPr lvl="0"/>
            <a:r>
              <a:rPr lang="en-US" dirty="0"/>
              <a:t>Two-year colleges also offer many certificates and programs in addition to traditional classes. </a:t>
            </a:r>
          </a:p>
          <a:p>
            <a:pPr lvl="0"/>
            <a:r>
              <a:rPr lang="en-US" dirty="0"/>
              <a:t>Consider a two-year college if you are unsure of a career, if you need to work on your GPA, or if you want to save a lot of money. </a:t>
            </a:r>
          </a:p>
          <a:p>
            <a:pPr lvl="0"/>
            <a:r>
              <a:rPr lang="en-US" dirty="0"/>
              <a:t>Many two-year colleges will only require a high school diploma for admissions (check each school for more information). </a:t>
            </a:r>
          </a:p>
        </p:txBody>
      </p:sp>
    </p:spTree>
    <p:extLst>
      <p:ext uri="{BB962C8B-B14F-4D97-AF65-F5344CB8AC3E}">
        <p14:creationId xmlns:p14="http://schemas.microsoft.com/office/powerpoint/2010/main" val="72487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2-Year College </a:t>
            </a:r>
            <a:br>
              <a:rPr lang="en-US" dirty="0"/>
            </a:br>
            <a:r>
              <a:rPr lang="en-US" dirty="0"/>
              <a:t>(Junior College or Community College)</a:t>
            </a:r>
            <a:endParaRPr dirty="0"/>
          </a:p>
        </p:txBody>
      </p:sp>
      <p:sp>
        <p:nvSpPr>
          <p:cNvPr id="14" name="Content Placeholder 13"/>
          <p:cNvSpPr>
            <a:spLocks noGrp="1"/>
          </p:cNvSpPr>
          <p:nvPr>
            <p:ph idx="1"/>
          </p:nvPr>
        </p:nvSpPr>
        <p:spPr/>
        <p:txBody>
          <a:bodyPr>
            <a:normAutofit/>
          </a:bodyPr>
          <a:lstStyle/>
          <a:p>
            <a:r>
              <a:rPr lang="en-US" dirty="0"/>
              <a:t>These are colleges like TCC, Texas State Technical College, </a:t>
            </a:r>
            <a:r>
              <a:rPr lang="en-US" dirty="0" err="1"/>
              <a:t>Blinn</a:t>
            </a:r>
            <a:r>
              <a:rPr lang="en-US" dirty="0"/>
              <a:t>, Austin Community College.</a:t>
            </a:r>
          </a:p>
          <a:p>
            <a:r>
              <a:rPr lang="en-US" dirty="0"/>
              <a:t>You would earn an associate degree, or 2-year degree.</a:t>
            </a:r>
          </a:p>
          <a:p>
            <a:r>
              <a:rPr lang="en-US" dirty="0"/>
              <a:t>These include some of the jobs listed on the last slide, plus many more.  Training for becoming an LVN, dental hygienist, computer programmer, air traffic controller, aviation mechanic, interior designer, paralegal.</a:t>
            </a:r>
          </a:p>
          <a:p>
            <a:r>
              <a:rPr lang="en-US" dirty="0"/>
              <a:t>You can get a job once you earn your associate degree, or you can transfer to a 4-year university and continue on to your bachelor degree.</a:t>
            </a:r>
          </a:p>
        </p:txBody>
      </p:sp>
    </p:spTree>
    <p:extLst>
      <p:ext uri="{BB962C8B-B14F-4D97-AF65-F5344CB8AC3E}">
        <p14:creationId xmlns:p14="http://schemas.microsoft.com/office/powerpoint/2010/main" val="1390974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4-Year University</a:t>
            </a:r>
            <a:endParaRPr dirty="0"/>
          </a:p>
        </p:txBody>
      </p:sp>
      <p:sp>
        <p:nvSpPr>
          <p:cNvPr id="14" name="Content Placeholder 13"/>
          <p:cNvSpPr>
            <a:spLocks noGrp="1"/>
          </p:cNvSpPr>
          <p:nvPr>
            <p:ph idx="1"/>
          </p:nvPr>
        </p:nvSpPr>
        <p:spPr/>
        <p:txBody>
          <a:bodyPr>
            <a:normAutofit/>
          </a:bodyPr>
          <a:lstStyle/>
          <a:p>
            <a:pPr lvl="0"/>
            <a:r>
              <a:rPr lang="en-US" dirty="0"/>
              <a:t>Four-year universities are traditional schools that offer associate, bachelor, master, and even doctoral degrees. </a:t>
            </a:r>
          </a:p>
          <a:p>
            <a:pPr lvl="0"/>
            <a:r>
              <a:rPr lang="en-US" dirty="0"/>
              <a:t>Four-year universities offer on-site housing. </a:t>
            </a:r>
          </a:p>
          <a:p>
            <a:pPr lvl="0"/>
            <a:r>
              <a:rPr lang="en-US" dirty="0"/>
              <a:t>Four-year universities have higher admission requirements.  You must submit an ACT or SAT score, unless the school has gone test-optional.</a:t>
            </a:r>
          </a:p>
          <a:p>
            <a:pPr lvl="0"/>
            <a:r>
              <a:rPr lang="en-US" dirty="0"/>
              <a:t>Four-year universities will have many options for majors and will specialize in certain areas. </a:t>
            </a:r>
          </a:p>
          <a:p>
            <a:pPr lvl="0"/>
            <a:r>
              <a:rPr lang="en-US" dirty="0"/>
              <a:t>The first two years at a four-year university will be spent working on the core curriculum and then the last two years will be spent working on classes in the major area. </a:t>
            </a:r>
          </a:p>
        </p:txBody>
      </p:sp>
    </p:spTree>
    <p:extLst>
      <p:ext uri="{BB962C8B-B14F-4D97-AF65-F5344CB8AC3E}">
        <p14:creationId xmlns:p14="http://schemas.microsoft.com/office/powerpoint/2010/main" val="2197619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4-Year University</a:t>
            </a:r>
            <a:endParaRPr dirty="0"/>
          </a:p>
        </p:txBody>
      </p:sp>
      <p:sp>
        <p:nvSpPr>
          <p:cNvPr id="14" name="Content Placeholder 13"/>
          <p:cNvSpPr>
            <a:spLocks noGrp="1"/>
          </p:cNvSpPr>
          <p:nvPr>
            <p:ph idx="1"/>
          </p:nvPr>
        </p:nvSpPr>
        <p:spPr/>
        <p:txBody>
          <a:bodyPr>
            <a:normAutofit/>
          </a:bodyPr>
          <a:lstStyle/>
          <a:p>
            <a:pPr lvl="0"/>
            <a:r>
              <a:rPr lang="en-US" dirty="0"/>
              <a:t>A bachelor degree typically takes 4 years to complete.  After that you can:</a:t>
            </a:r>
          </a:p>
          <a:p>
            <a:pPr lvl="1"/>
            <a:r>
              <a:rPr lang="en-US" dirty="0"/>
              <a:t>go straight to work</a:t>
            </a:r>
          </a:p>
          <a:p>
            <a:pPr lvl="1"/>
            <a:r>
              <a:rPr lang="en-US" dirty="0"/>
              <a:t>pursue your master degree (an additional 2 years)</a:t>
            </a:r>
          </a:p>
          <a:p>
            <a:pPr lvl="1"/>
            <a:r>
              <a:rPr lang="en-US" dirty="0"/>
              <a:t>apply to medical school, vet school, law school</a:t>
            </a:r>
          </a:p>
          <a:p>
            <a:pPr lvl="1"/>
            <a:r>
              <a:rPr lang="en-US" dirty="0"/>
              <a:t>after your master degree, then pursue your doctoral degree, or PhD (more than 2 more years since you also have to complete your dissertation).</a:t>
            </a:r>
          </a:p>
          <a:p>
            <a:r>
              <a:rPr lang="en-US" dirty="0"/>
              <a:t>There are a lot of jobs that require a bachelor degree or higher.  </a:t>
            </a:r>
          </a:p>
          <a:p>
            <a:pPr lvl="1"/>
            <a:r>
              <a:rPr lang="en-US" dirty="0"/>
              <a:t>Engineers, RNs, business, education, to name a few</a:t>
            </a:r>
          </a:p>
        </p:txBody>
      </p:sp>
    </p:spTree>
    <p:extLst>
      <p:ext uri="{BB962C8B-B14F-4D97-AF65-F5344CB8AC3E}">
        <p14:creationId xmlns:p14="http://schemas.microsoft.com/office/powerpoint/2010/main" val="2414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The more you learn, the more you earn!</a:t>
            </a:r>
            <a:endParaRPr dirty="0"/>
          </a:p>
        </p:txBody>
      </p:sp>
      <p:pic>
        <p:nvPicPr>
          <p:cNvPr id="4" name="Picture 3"/>
          <p:cNvPicPr/>
          <p:nvPr/>
        </p:nvPicPr>
        <p:blipFill rotWithShape="1">
          <a:blip r:embed="rId2"/>
          <a:srcRect l="26515" t="34522" r="13165" b="19778"/>
          <a:stretch/>
        </p:blipFill>
        <p:spPr bwMode="auto">
          <a:xfrm>
            <a:off x="1236519" y="1849582"/>
            <a:ext cx="9019308" cy="483177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4496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The more you learn, the more you earn!</a:t>
            </a:r>
            <a:endParaRPr dirty="0"/>
          </a:p>
        </p:txBody>
      </p:sp>
      <p:pic>
        <p:nvPicPr>
          <p:cNvPr id="5" name="Content Placeholder 4"/>
          <p:cNvPicPr>
            <a:picLocks noGrp="1"/>
          </p:cNvPicPr>
          <p:nvPr>
            <p:ph idx="1"/>
          </p:nvPr>
        </p:nvPicPr>
        <p:blipFill rotWithShape="1">
          <a:blip r:embed="rId2"/>
          <a:srcRect l="26361" t="33902" r="27891" b="43558"/>
          <a:stretch/>
        </p:blipFill>
        <p:spPr bwMode="auto">
          <a:xfrm>
            <a:off x="1111828" y="2275608"/>
            <a:ext cx="9479972" cy="381346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85612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Work</a:t>
            </a:r>
            <a:endParaRPr dirty="0"/>
          </a:p>
        </p:txBody>
      </p:sp>
      <p:sp>
        <p:nvSpPr>
          <p:cNvPr id="14" name="Content Placeholder 13"/>
          <p:cNvSpPr>
            <a:spLocks noGrp="1"/>
          </p:cNvSpPr>
          <p:nvPr>
            <p:ph idx="1"/>
          </p:nvPr>
        </p:nvSpPr>
        <p:spPr/>
        <p:txBody>
          <a:bodyPr>
            <a:normAutofit/>
          </a:bodyPr>
          <a:lstStyle/>
          <a:p>
            <a:pPr lvl="0"/>
            <a:r>
              <a:rPr lang="en-US" dirty="0"/>
              <a:t>You may decide to join the workforce immediately after you graduate from high school, but remember, it will be difficult to go back to school after you’ve been out for a while. </a:t>
            </a:r>
          </a:p>
          <a:p>
            <a:pPr lvl="0"/>
            <a:r>
              <a:rPr lang="en-US" dirty="0"/>
              <a:t>Depending on each job, you will be required to do some sort of training. </a:t>
            </a:r>
          </a:p>
          <a:p>
            <a:pPr lvl="0"/>
            <a:r>
              <a:rPr lang="en-US" dirty="0"/>
              <a:t>There are a wide variety of jobs available to go in to after high school.  Some pay very low, others pay pretty well.</a:t>
            </a:r>
          </a:p>
          <a:p>
            <a:pPr lvl="0"/>
            <a:endParaRPr lang="en-US" dirty="0"/>
          </a:p>
          <a:p>
            <a:pPr lvl="0"/>
            <a:endParaRPr lang="en-US" dirty="0"/>
          </a:p>
        </p:txBody>
      </p:sp>
    </p:spTree>
    <p:extLst>
      <p:ext uri="{BB962C8B-B14F-4D97-AF65-F5344CB8AC3E}">
        <p14:creationId xmlns:p14="http://schemas.microsoft.com/office/powerpoint/2010/main" val="1521511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Work</a:t>
            </a:r>
            <a:endParaRPr dirty="0"/>
          </a:p>
        </p:txBody>
      </p:sp>
      <p:sp>
        <p:nvSpPr>
          <p:cNvPr id="14" name="Content Placeholder 13"/>
          <p:cNvSpPr>
            <a:spLocks noGrp="1"/>
          </p:cNvSpPr>
          <p:nvPr>
            <p:ph idx="1"/>
          </p:nvPr>
        </p:nvSpPr>
        <p:spPr/>
        <p:txBody>
          <a:bodyPr>
            <a:normAutofit/>
          </a:bodyPr>
          <a:lstStyle/>
          <a:p>
            <a:r>
              <a:rPr lang="en-US" dirty="0"/>
              <a:t>Obviously, you could get a job at a restaurant, retail store, maybe even as a receptionist at a business.  Some of these may not have room for growth, others will.</a:t>
            </a:r>
          </a:p>
          <a:p>
            <a:r>
              <a:rPr lang="en-US" dirty="0"/>
              <a:t>There are a lot of jobs where you can start at the bottom and work your way up.  Some are apprenticeships, such as electrical or plumbing, where you get on-the-job training.</a:t>
            </a:r>
          </a:p>
          <a:p>
            <a:r>
              <a:rPr lang="en-US" dirty="0"/>
              <a:t>Other places you can work your way up:  banks, restaurants, retail, general businesses.  </a:t>
            </a:r>
          </a:p>
          <a:p>
            <a:pPr lvl="0"/>
            <a:endParaRPr lang="en-US" dirty="0"/>
          </a:p>
        </p:txBody>
      </p:sp>
    </p:spTree>
    <p:extLst>
      <p:ext uri="{BB962C8B-B14F-4D97-AF65-F5344CB8AC3E}">
        <p14:creationId xmlns:p14="http://schemas.microsoft.com/office/powerpoint/2010/main" val="925883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Military</a:t>
            </a:r>
            <a:endParaRPr dirty="0"/>
          </a:p>
        </p:txBody>
      </p:sp>
      <p:sp>
        <p:nvSpPr>
          <p:cNvPr id="14" name="Content Placeholder 13"/>
          <p:cNvSpPr>
            <a:spLocks noGrp="1"/>
          </p:cNvSpPr>
          <p:nvPr>
            <p:ph idx="1"/>
          </p:nvPr>
        </p:nvSpPr>
        <p:spPr/>
        <p:txBody>
          <a:bodyPr>
            <a:normAutofit lnSpcReduction="10000"/>
          </a:bodyPr>
          <a:lstStyle/>
          <a:p>
            <a:pPr lvl="0"/>
            <a:r>
              <a:rPr lang="en-US" dirty="0"/>
              <a:t>Talk to a recruiter for specific information on each branch of the U.S. military. Do not sign any paperwork without discussing your decision and choice with your parents.  Recruiters are often on the high school campuses to talk with students.</a:t>
            </a:r>
          </a:p>
          <a:p>
            <a:pPr lvl="0"/>
            <a:r>
              <a:rPr lang="en-US" dirty="0"/>
              <a:t>Students can earn college credit while in the U.S. military. </a:t>
            </a:r>
          </a:p>
          <a:p>
            <a:pPr lvl="0"/>
            <a:r>
              <a:rPr lang="en-US" dirty="0"/>
              <a:t>The U.S. military can pay for some or all of your college tuition. </a:t>
            </a:r>
          </a:p>
          <a:p>
            <a:pPr lvl="0"/>
            <a:r>
              <a:rPr lang="en-US" dirty="0"/>
              <a:t>College ROTC programs can help you prepare for the U.S. military while attending college. </a:t>
            </a:r>
          </a:p>
          <a:p>
            <a:pPr lvl="0"/>
            <a:r>
              <a:rPr lang="en-US" dirty="0"/>
              <a:t>You must take the ASVAB Career Inventory Program and Test your junior or senior year to determine the type of job for you in the U.S. military.  Your recruiter can set this up for you if you don’t take it at your high school when it is offered.</a:t>
            </a:r>
          </a:p>
          <a:p>
            <a:pPr lvl="0"/>
            <a:endParaRPr lang="en-US" dirty="0"/>
          </a:p>
        </p:txBody>
      </p:sp>
    </p:spTree>
    <p:extLst>
      <p:ext uri="{BB962C8B-B14F-4D97-AF65-F5344CB8AC3E}">
        <p14:creationId xmlns:p14="http://schemas.microsoft.com/office/powerpoint/2010/main" val="2674075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Military Academies</a:t>
            </a:r>
            <a:endParaRPr dirty="0"/>
          </a:p>
        </p:txBody>
      </p:sp>
      <p:sp>
        <p:nvSpPr>
          <p:cNvPr id="14" name="Content Placeholder 13"/>
          <p:cNvSpPr>
            <a:spLocks noGrp="1"/>
          </p:cNvSpPr>
          <p:nvPr>
            <p:ph idx="1"/>
          </p:nvPr>
        </p:nvSpPr>
        <p:spPr>
          <a:xfrm>
            <a:off x="1609725" y="1963882"/>
            <a:ext cx="8991600" cy="4551218"/>
          </a:xfrm>
        </p:spPr>
        <p:txBody>
          <a:bodyPr>
            <a:normAutofit lnSpcReduction="10000"/>
          </a:bodyPr>
          <a:lstStyle/>
          <a:p>
            <a:r>
              <a:rPr lang="en-US" dirty="0"/>
              <a:t>If you are interested in applying to a service academy, start planning early.  Begin with the recruiter and your guidance counselor.  Research the admission requirements and demands of being in the academy to make sure you are the right fit.  You will need to apply for a nomination from your senator or state representative in the spring of your junior year.  All academies require a nomination except for the Coast Guard. </a:t>
            </a:r>
          </a:p>
          <a:p>
            <a:r>
              <a:rPr lang="en-US" dirty="0"/>
              <a:t>The military academies are </a:t>
            </a:r>
          </a:p>
          <a:p>
            <a:pPr lvl="1"/>
            <a:r>
              <a:rPr lang="en-US" b="1" dirty="0"/>
              <a:t>United States Military Academy—West Point (Army)</a:t>
            </a:r>
            <a:endParaRPr lang="en-US" dirty="0"/>
          </a:p>
          <a:p>
            <a:pPr lvl="1"/>
            <a:r>
              <a:rPr lang="en-US" b="1" dirty="0"/>
              <a:t>United States Naval Academy (Navy and Marine Corps)</a:t>
            </a:r>
            <a:r>
              <a:rPr lang="en-US" dirty="0"/>
              <a:t> </a:t>
            </a:r>
          </a:p>
          <a:p>
            <a:pPr lvl="1"/>
            <a:r>
              <a:rPr lang="en-US" b="1" dirty="0"/>
              <a:t>United States Coast Guard Academy</a:t>
            </a:r>
            <a:r>
              <a:rPr lang="en-US" dirty="0"/>
              <a:t>  </a:t>
            </a:r>
          </a:p>
          <a:p>
            <a:pPr lvl="1"/>
            <a:r>
              <a:rPr lang="en-US" b="1" dirty="0"/>
              <a:t>United States Merchant Marine Academy</a:t>
            </a:r>
            <a:r>
              <a:rPr lang="en-US" dirty="0"/>
              <a:t>  </a:t>
            </a:r>
          </a:p>
          <a:p>
            <a:pPr lvl="1"/>
            <a:r>
              <a:rPr lang="en-US" b="1" dirty="0"/>
              <a:t>United States Air Force Academy</a:t>
            </a:r>
            <a:r>
              <a:rPr lang="en-US" dirty="0"/>
              <a:t>  </a:t>
            </a:r>
          </a:p>
          <a:p>
            <a:r>
              <a:rPr lang="en-US" dirty="0"/>
              <a:t>The difference between going to a military academy and just enrolling in the military is that if you finish the academy, you will come out already an officer.  </a:t>
            </a:r>
          </a:p>
          <a:p>
            <a:endParaRPr lang="en-US" dirty="0"/>
          </a:p>
          <a:p>
            <a:pPr marL="0" indent="0">
              <a:buNone/>
            </a:pPr>
            <a:endParaRPr lang="en-US" dirty="0"/>
          </a:p>
        </p:txBody>
      </p:sp>
    </p:spTree>
    <p:extLst>
      <p:ext uri="{BB962C8B-B14F-4D97-AF65-F5344CB8AC3E}">
        <p14:creationId xmlns:p14="http://schemas.microsoft.com/office/powerpoint/2010/main" val="171900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Careers in the Military</a:t>
            </a:r>
            <a:endParaRPr dirty="0"/>
          </a:p>
        </p:txBody>
      </p:sp>
      <p:sp>
        <p:nvSpPr>
          <p:cNvPr id="14" name="Content Placeholder 13"/>
          <p:cNvSpPr>
            <a:spLocks noGrp="1"/>
          </p:cNvSpPr>
          <p:nvPr>
            <p:ph idx="1"/>
          </p:nvPr>
        </p:nvSpPr>
        <p:spPr>
          <a:xfrm>
            <a:off x="1609725" y="1963882"/>
            <a:ext cx="8991600" cy="4551218"/>
          </a:xfrm>
        </p:spPr>
        <p:txBody>
          <a:bodyPr>
            <a:normAutofit/>
          </a:bodyPr>
          <a:lstStyle/>
          <a:p>
            <a:r>
              <a:rPr lang="en-US" b="1" u="sng" dirty="0">
                <a:hlinkClick r:id="rId2"/>
              </a:rPr>
              <a:t>http://www.careersinthemilitary.com/</a:t>
            </a:r>
            <a:endParaRPr lang="en-US" dirty="0"/>
          </a:p>
          <a:p>
            <a:pPr lvl="1"/>
            <a:r>
              <a:rPr lang="en-US" b="1" dirty="0"/>
              <a:t>Careers in the Military:</a:t>
            </a:r>
            <a:r>
              <a:rPr lang="en-US" dirty="0"/>
              <a:t>  Careersinthemilitary.com is the leading career information resource for the military world of work. Explore a variety of careers across the Military Services (Army, Navy, Air Force, Marine Corps, and Coastguard) to find out what people in those occupations do and what their usual work environment is like. Learn about training and advancement opportunities and which services offer each occupation.</a:t>
            </a:r>
          </a:p>
          <a:p>
            <a:r>
              <a:rPr lang="en-US" dirty="0"/>
              <a:t>The military offers a variety of different jobs that they will train you for, along with opportunities for college.  </a:t>
            </a:r>
          </a:p>
          <a:p>
            <a:r>
              <a:rPr lang="en-US" dirty="0"/>
              <a:t>The military pays you a salary as well, along with veteran benefits when/if you unenlist (once you’ve completed your commitment).</a:t>
            </a:r>
          </a:p>
          <a:p>
            <a:pPr marL="0" indent="0">
              <a:buNone/>
            </a:pPr>
            <a:endParaRPr lang="en-US" dirty="0"/>
          </a:p>
        </p:txBody>
      </p:sp>
    </p:spTree>
    <p:extLst>
      <p:ext uri="{BB962C8B-B14F-4D97-AF65-F5344CB8AC3E}">
        <p14:creationId xmlns:p14="http://schemas.microsoft.com/office/powerpoint/2010/main" val="3318864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How Do I Decide?</a:t>
            </a:r>
            <a:endParaRPr dirty="0"/>
          </a:p>
        </p:txBody>
      </p:sp>
      <p:sp>
        <p:nvSpPr>
          <p:cNvPr id="14" name="Content Placeholder 13"/>
          <p:cNvSpPr>
            <a:spLocks noGrp="1"/>
          </p:cNvSpPr>
          <p:nvPr>
            <p:ph idx="1"/>
          </p:nvPr>
        </p:nvSpPr>
        <p:spPr>
          <a:xfrm>
            <a:off x="377687" y="2171700"/>
            <a:ext cx="10223638" cy="4000500"/>
          </a:xfrm>
        </p:spPr>
        <p:txBody>
          <a:bodyPr>
            <a:normAutofit fontScale="92500" lnSpcReduction="20000"/>
          </a:bodyPr>
          <a:lstStyle/>
          <a:p>
            <a:r>
              <a:rPr lang="en-US" dirty="0"/>
              <a:t>Career interest inventories are the best way to figure out your skills and interests.  Once you’ve done that, you can figure out which way you want to go and then figure out what kind of training you’ll need, and where.</a:t>
            </a:r>
          </a:p>
          <a:p>
            <a:r>
              <a:rPr lang="en-US" dirty="0"/>
              <a:t>My favorites:</a:t>
            </a:r>
          </a:p>
          <a:p>
            <a:pPr lvl="1"/>
            <a:r>
              <a:rPr lang="en-US" b="1" u="sng" dirty="0">
                <a:hlinkClick r:id="rId2"/>
              </a:rPr>
              <a:t>https://www.iseek.org/careers/clusterSurvey</a:t>
            </a:r>
            <a:r>
              <a:rPr lang="en-US" sz="2200" dirty="0"/>
              <a:t>   </a:t>
            </a:r>
            <a:r>
              <a:rPr lang="en-US" b="1" dirty="0"/>
              <a:t>ISEEK Career Cluster Interest Survey:  </a:t>
            </a:r>
            <a:r>
              <a:rPr lang="en-US" dirty="0"/>
              <a:t>This free survey will give you several different career clusters to explore based on your personal qualities and interests.</a:t>
            </a:r>
            <a:endParaRPr lang="en-US" sz="2200" dirty="0"/>
          </a:p>
          <a:p>
            <a:pPr lvl="1"/>
            <a:r>
              <a:rPr lang="en-US" b="1" u="sng" dirty="0">
                <a:hlinkClick r:id="rId3"/>
              </a:rPr>
              <a:t>http://www.texascaresonline.com/ip/ipmenu.asp</a:t>
            </a:r>
            <a:r>
              <a:rPr lang="en-US" sz="2200" dirty="0"/>
              <a:t>   </a:t>
            </a:r>
            <a:r>
              <a:rPr lang="en-US" b="1" dirty="0"/>
              <a:t>Texas Cares Interest Profiler:  </a:t>
            </a:r>
            <a:r>
              <a:rPr lang="en-US" dirty="0"/>
              <a:t>Texas Workforce Commission’s free interest inventory.</a:t>
            </a:r>
            <a:endParaRPr lang="en-US" sz="2200" dirty="0"/>
          </a:p>
          <a:p>
            <a:pPr lvl="1"/>
            <a:r>
              <a:rPr lang="en-US" b="1" u="sng" dirty="0">
                <a:hlinkClick r:id="rId4"/>
              </a:rPr>
              <a:t>https://www.mynextmove.org/explore/ip</a:t>
            </a:r>
            <a:r>
              <a:rPr lang="en-US" b="1" dirty="0"/>
              <a:t>   O*Net Interest Profiler:  </a:t>
            </a:r>
            <a:r>
              <a:rPr lang="en-US" dirty="0"/>
              <a:t>My Next Move 60-question interest inventory.</a:t>
            </a:r>
            <a:endParaRPr lang="en-US" sz="2200" dirty="0"/>
          </a:p>
          <a:p>
            <a:pPr lvl="1"/>
            <a:r>
              <a:rPr lang="en-US" b="1" u="sng" dirty="0">
                <a:hlinkClick r:id="rId5"/>
              </a:rPr>
              <a:t>http://assessment.texasgenuine.org/</a:t>
            </a:r>
            <a:r>
              <a:rPr lang="en-US" sz="2200" dirty="0"/>
              <a:t>   </a:t>
            </a:r>
            <a:r>
              <a:rPr lang="en-US" b="1" dirty="0"/>
              <a:t>Texas Genuine:  </a:t>
            </a:r>
            <a:r>
              <a:rPr lang="en-US" dirty="0"/>
              <a:t>Free career interest inventory based on the state career clusters.</a:t>
            </a:r>
          </a:p>
          <a:p>
            <a:pPr lvl="1"/>
            <a:r>
              <a:rPr lang="en-US" b="1" dirty="0">
                <a:hlinkClick r:id="rId6"/>
              </a:rPr>
              <a:t>https://bigfuture.collegeboard.org/?excmpid=vt-00061</a:t>
            </a:r>
            <a:r>
              <a:rPr lang="en-US" b="1" dirty="0"/>
              <a:t>  College Board Big Future:</a:t>
            </a:r>
            <a:r>
              <a:rPr lang="en-US" dirty="0"/>
              <a:t>  career search, as well as college and scholarship searches</a:t>
            </a:r>
          </a:p>
          <a:p>
            <a:pPr lvl="1"/>
            <a:endParaRPr lang="en-US" dirty="0"/>
          </a:p>
          <a:p>
            <a:endParaRPr lang="en-US" dirty="0"/>
          </a:p>
        </p:txBody>
      </p:sp>
    </p:spTree>
    <p:extLst>
      <p:ext uri="{BB962C8B-B14F-4D97-AF65-F5344CB8AC3E}">
        <p14:creationId xmlns:p14="http://schemas.microsoft.com/office/powerpoint/2010/main" val="2385431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How Do I Decide?</a:t>
            </a:r>
            <a:endParaRPr dirty="0"/>
          </a:p>
        </p:txBody>
      </p:sp>
      <p:sp>
        <p:nvSpPr>
          <p:cNvPr id="14" name="Content Placeholder 13"/>
          <p:cNvSpPr>
            <a:spLocks noGrp="1"/>
          </p:cNvSpPr>
          <p:nvPr>
            <p:ph idx="1"/>
          </p:nvPr>
        </p:nvSpPr>
        <p:spPr/>
        <p:txBody>
          <a:bodyPr>
            <a:normAutofit/>
          </a:bodyPr>
          <a:lstStyle/>
          <a:p>
            <a:r>
              <a:rPr lang="en-US" dirty="0"/>
              <a:t>After you’ve found some ideas for careers, then research what training is required for the job, and where you would go to get it.  </a:t>
            </a:r>
          </a:p>
          <a:p>
            <a:endParaRPr lang="en-US" dirty="0"/>
          </a:p>
          <a:p>
            <a:r>
              <a:rPr lang="en-US" sz="2200" dirty="0"/>
              <a:t>A great website to use to research careers is </a:t>
            </a:r>
            <a:r>
              <a:rPr lang="en-US" sz="2400" b="1" u="sng" dirty="0">
                <a:hlinkClick r:id="rId2"/>
              </a:rPr>
              <a:t>http://online.onetcenter.org/</a:t>
            </a:r>
            <a:endParaRPr lang="en-US" sz="2400" dirty="0"/>
          </a:p>
          <a:p>
            <a:endParaRPr lang="en-US" sz="2200" dirty="0"/>
          </a:p>
          <a:p>
            <a:pPr lvl="1"/>
            <a:endParaRPr lang="en-US" dirty="0"/>
          </a:p>
          <a:p>
            <a:endParaRPr lang="en-US" dirty="0"/>
          </a:p>
        </p:txBody>
      </p:sp>
    </p:spTree>
    <p:extLst>
      <p:ext uri="{BB962C8B-B14F-4D97-AF65-F5344CB8AC3E}">
        <p14:creationId xmlns:p14="http://schemas.microsoft.com/office/powerpoint/2010/main" val="3541760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Questions?</a:t>
            </a:r>
            <a:endParaRPr dirty="0"/>
          </a:p>
        </p:txBody>
      </p:sp>
      <p:sp>
        <p:nvSpPr>
          <p:cNvPr id="14" name="Content Placeholder 13"/>
          <p:cNvSpPr>
            <a:spLocks noGrp="1"/>
          </p:cNvSpPr>
          <p:nvPr>
            <p:ph idx="1"/>
          </p:nvPr>
        </p:nvSpPr>
        <p:spPr/>
        <p:txBody>
          <a:bodyPr>
            <a:normAutofit/>
          </a:bodyPr>
          <a:lstStyle/>
          <a:p>
            <a:endParaRPr lang="en-US" sz="2200" dirty="0"/>
          </a:p>
          <a:p>
            <a:pPr lvl="1"/>
            <a:endParaRPr lang="en-US" dirty="0"/>
          </a:p>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9306" y="2138613"/>
            <a:ext cx="4066673" cy="4066673"/>
          </a:xfrm>
          <a:prstGeom prst="rect">
            <a:avLst/>
          </a:prstGeom>
        </p:spPr>
      </p:pic>
    </p:spTree>
    <p:extLst>
      <p:ext uri="{BB962C8B-B14F-4D97-AF65-F5344CB8AC3E}">
        <p14:creationId xmlns:p14="http://schemas.microsoft.com/office/powerpoint/2010/main" val="4252919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Stitched Border 16x9">
  <a:themeElements>
    <a:clrScheme name="Stitched Border">
      <a:dk1>
        <a:srgbClr val="000000"/>
      </a:dk1>
      <a:lt1>
        <a:srgbClr val="FFFFFF"/>
      </a:lt1>
      <a:dk2>
        <a:srgbClr val="115981"/>
      </a:dk2>
      <a:lt2>
        <a:srgbClr val="E4DAC9"/>
      </a:lt2>
      <a:accent1>
        <a:srgbClr val="115981"/>
      </a:accent1>
      <a:accent2>
        <a:srgbClr val="4D5E31"/>
      </a:accent2>
      <a:accent3>
        <a:srgbClr val="B96934"/>
      </a:accent3>
      <a:accent4>
        <a:srgbClr val="458192"/>
      </a:accent4>
      <a:accent5>
        <a:srgbClr val="8D1120"/>
      </a:accent5>
      <a:accent6>
        <a:srgbClr val="AF9F8B"/>
      </a:accent6>
      <a:hlink>
        <a:srgbClr val="B96934"/>
      </a:hlink>
      <a:folHlink>
        <a:srgbClr val="7F7F7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Stitched Border">
      <a:dk1>
        <a:srgbClr val="000000"/>
      </a:dk1>
      <a:lt1>
        <a:srgbClr val="FFFFFF"/>
      </a:lt1>
      <a:dk2>
        <a:srgbClr val="115981"/>
      </a:dk2>
      <a:lt2>
        <a:srgbClr val="E4DAC9"/>
      </a:lt2>
      <a:accent1>
        <a:srgbClr val="115981"/>
      </a:accent1>
      <a:accent2>
        <a:srgbClr val="4D5E31"/>
      </a:accent2>
      <a:accent3>
        <a:srgbClr val="B96934"/>
      </a:accent3>
      <a:accent4>
        <a:srgbClr val="458192"/>
      </a:accent4>
      <a:accent5>
        <a:srgbClr val="8D1120"/>
      </a:accent5>
      <a:accent6>
        <a:srgbClr val="AF9F8B"/>
      </a:accent6>
      <a:hlink>
        <a:srgbClr val="B96934"/>
      </a:hlink>
      <a:folHlink>
        <a:srgbClr val="7F7F7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Stitched Border">
      <a:dk1>
        <a:srgbClr val="000000"/>
      </a:dk1>
      <a:lt1>
        <a:srgbClr val="FFFFFF"/>
      </a:lt1>
      <a:dk2>
        <a:srgbClr val="115981"/>
      </a:dk2>
      <a:lt2>
        <a:srgbClr val="E4DAC9"/>
      </a:lt2>
      <a:accent1>
        <a:srgbClr val="115981"/>
      </a:accent1>
      <a:accent2>
        <a:srgbClr val="4D5E31"/>
      </a:accent2>
      <a:accent3>
        <a:srgbClr val="B96934"/>
      </a:accent3>
      <a:accent4>
        <a:srgbClr val="458192"/>
      </a:accent4>
      <a:accent5>
        <a:srgbClr val="8D1120"/>
      </a:accent5>
      <a:accent6>
        <a:srgbClr val="AF9F8B"/>
      </a:accent6>
      <a:hlink>
        <a:srgbClr val="B96934"/>
      </a:hlink>
      <a:folHlink>
        <a:srgbClr val="7F7F7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94DB5B3F-8133-4C47-A120-6F3ACAE5D1E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Stitched denim borders presentation (widescreen)</Template>
  <TotalTime>0</TotalTime>
  <Words>1497</Words>
  <Application>Microsoft Office PowerPoint</Application>
  <PresentationFormat>Widescreen</PresentationFormat>
  <Paragraphs>88</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Wingdings</vt:lpstr>
      <vt:lpstr>Stitched Border 16x9</vt:lpstr>
      <vt:lpstr>What Should I Do  After High School?</vt:lpstr>
      <vt:lpstr>Options</vt:lpstr>
      <vt:lpstr>Short-Term Training Program</vt:lpstr>
      <vt:lpstr>Short-Term Training Program</vt:lpstr>
      <vt:lpstr>2-Year College  (Junior College or Community College)</vt:lpstr>
      <vt:lpstr>2-Year College  (Junior College or Community College)</vt:lpstr>
      <vt:lpstr>4-Year University</vt:lpstr>
      <vt:lpstr>4-Year University</vt:lpstr>
      <vt:lpstr>The more you learn, the more you earn!</vt:lpstr>
      <vt:lpstr>The more you learn, the more you earn!</vt:lpstr>
      <vt:lpstr>Work</vt:lpstr>
      <vt:lpstr>Work</vt:lpstr>
      <vt:lpstr>Military</vt:lpstr>
      <vt:lpstr>Military Academies</vt:lpstr>
      <vt:lpstr>Careers in the Military</vt:lpstr>
      <vt:lpstr>How Do I Decide?</vt:lpstr>
      <vt:lpstr>How Do I Decide?</vt:lpstr>
      <vt:lpstr>Questions?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2018-01-29T20:37:10Z</dcterms:created>
  <dcterms:modified xsi:type="dcterms:W3CDTF">2023-11-30T18:16:54Z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TC034313719991</vt:lpwstr>
  </property>
</Properties>
</file>