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73" r:id="rId3"/>
    <p:sldId id="257" r:id="rId4"/>
    <p:sldId id="267" r:id="rId5"/>
    <p:sldId id="268" r:id="rId6"/>
    <p:sldId id="259" r:id="rId7"/>
    <p:sldId id="262" r:id="rId8"/>
    <p:sldId id="261" r:id="rId9"/>
    <p:sldId id="260" r:id="rId10"/>
    <p:sldId id="263" r:id="rId11"/>
    <p:sldId id="281" r:id="rId12"/>
    <p:sldId id="280" r:id="rId13"/>
    <p:sldId id="279" r:id="rId14"/>
    <p:sldId id="264" r:id="rId15"/>
    <p:sldId id="275" r:id="rId16"/>
    <p:sldId id="276" r:id="rId17"/>
    <p:sldId id="277" r:id="rId18"/>
    <p:sldId id="278" r:id="rId19"/>
    <p:sldId id="265" r:id="rId20"/>
    <p:sldId id="271" r:id="rId21"/>
    <p:sldId id="272" r:id="rId22"/>
    <p:sldId id="266" r:id="rId23"/>
    <p:sldId id="270" r:id="rId24"/>
    <p:sldId id="269" r:id="rId25"/>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4" autoAdjust="0"/>
    <p:restoredTop sz="94660"/>
  </p:normalViewPr>
  <p:slideViewPr>
    <p:cSldViewPr snapToGrid="0">
      <p:cViewPr varScale="1">
        <p:scale>
          <a:sx n="122" d="100"/>
          <a:sy n="122" d="100"/>
        </p:scale>
        <p:origin x="108" y="15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4212" y="685799"/>
            <a:ext cx="8001000" cy="2971801"/>
          </a:xfrm>
        </p:spPr>
        <p:txBody>
          <a:bodyPr anchor="b">
            <a:normAutofit/>
          </a:bodyPr>
          <a:lstStyle>
            <a:lvl1pPr algn="l">
              <a:defRPr sz="4800">
                <a:effectLst/>
              </a:defRPr>
            </a:lvl1pPr>
          </a:lstStyle>
          <a:p>
            <a:r>
              <a:rPr lang="en-US"/>
              <a:t>Click to edit Master title style</a:t>
            </a:r>
            <a:endParaRPr lang="en-US" dirty="0"/>
          </a:p>
        </p:txBody>
      </p:sp>
      <p:sp>
        <p:nvSpPr>
          <p:cNvPr id="3" name="Subtitle 2"/>
          <p:cNvSpPr>
            <a:spLocks noGrp="1"/>
          </p:cNvSpPr>
          <p:nvPr>
            <p:ph type="subTitle" idx="1"/>
          </p:nvPr>
        </p:nvSpPr>
        <p:spPr>
          <a:xfrm>
            <a:off x="684212" y="3843867"/>
            <a:ext cx="6400800" cy="1947333"/>
          </a:xfrm>
        </p:spPr>
        <p:txBody>
          <a:bodyPr anchor="t">
            <a:normAutofit/>
          </a:bodyPr>
          <a:lstStyle>
            <a:lvl1pPr marL="0" indent="0" algn="l">
              <a:buNone/>
              <a:defRPr sz="2100">
                <a:solidFill>
                  <a:schemeClr val="bg2">
                    <a:lumMod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9/11/2024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6" name="Straight Connector 15"/>
          <p:cNvCxnSpPr/>
          <p:nvPr/>
        </p:nvCxnSpPr>
        <p:spPr>
          <a:xfrm flipH="1">
            <a:off x="8228012" y="8467"/>
            <a:ext cx="3810000" cy="381000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7" name="Straight Connector 16"/>
          <p:cNvCxnSpPr/>
          <p:nvPr/>
        </p:nvCxnSpPr>
        <p:spPr>
          <a:xfrm flipH="1">
            <a:off x="6108170" y="91545"/>
            <a:ext cx="6080655" cy="6080655"/>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9" name="Straight Connector 18"/>
          <p:cNvCxnSpPr/>
          <p:nvPr/>
        </p:nvCxnSpPr>
        <p:spPr>
          <a:xfrm flipH="1">
            <a:off x="7235825" y="228600"/>
            <a:ext cx="4953000" cy="495300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335837" y="32278"/>
            <a:ext cx="4852989" cy="4852989"/>
          </a:xfrm>
          <a:prstGeom prst="line">
            <a:avLst/>
          </a:prstGeom>
          <a:ln w="3175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3" name="Straight Connector 22"/>
          <p:cNvCxnSpPr/>
          <p:nvPr/>
        </p:nvCxnSpPr>
        <p:spPr>
          <a:xfrm flipH="1">
            <a:off x="7845426" y="609601"/>
            <a:ext cx="4343399" cy="4343399"/>
          </a:xfrm>
          <a:prstGeom prst="line">
            <a:avLst/>
          </a:prstGeom>
          <a:ln w="31750">
            <a:solidFill>
              <a:schemeClr val="tx1"/>
            </a:solidFill>
          </a:ln>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9/11/2024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84211" y="2006600"/>
            <a:ext cx="8534401" cy="2281600"/>
          </a:xfrm>
        </p:spPr>
        <p:txBody>
          <a:bodyPr anchor="b">
            <a:normAutofit/>
          </a:bodyPr>
          <a:lstStyle>
            <a:lvl1pPr algn="l">
              <a:defRPr sz="3600" b="0" cap="all"/>
            </a:lvl1pPr>
          </a:lstStyle>
          <a:p>
            <a:r>
              <a:rPr lang="en-US"/>
              <a:t>Click to edit Master title style</a:t>
            </a:r>
            <a:endParaRPr lang="en-US" dirty="0"/>
          </a:p>
        </p:txBody>
      </p:sp>
      <p:sp>
        <p:nvSpPr>
          <p:cNvPr id="3" name="Text Placeholder 2"/>
          <p:cNvSpPr>
            <a:spLocks noGrp="1"/>
          </p:cNvSpPr>
          <p:nvPr>
            <p:ph type="body" idx="1"/>
          </p:nvPr>
        </p:nvSpPr>
        <p:spPr>
          <a:xfrm>
            <a:off x="684213" y="4495800"/>
            <a:ext cx="8534400" cy="1498600"/>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9/11/2024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84211" y="685800"/>
            <a:ext cx="4937655" cy="361526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808133" y="685801"/>
            <a:ext cx="4934479" cy="3615266"/>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dirty="0"/>
              <a:pPr/>
              <a:t>9/11/2024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972080" y="685800"/>
            <a:ext cx="4649787" cy="576262"/>
          </a:xfrm>
        </p:spPr>
        <p:txBody>
          <a:bodyPr anchor="b">
            <a:no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84211" y="1270529"/>
            <a:ext cx="4937655" cy="3030538"/>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079066" y="685800"/>
            <a:ext cx="4665134" cy="576262"/>
          </a:xfrm>
        </p:spPr>
        <p:txBody>
          <a:bodyPr anchor="b">
            <a:no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806545" y="1262062"/>
            <a:ext cx="4929188" cy="3030538"/>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9/11/2024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9/11/2024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9/11/2024</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085012" y="685800"/>
            <a:ext cx="3657600" cy="1371600"/>
          </a:xfrm>
        </p:spPr>
        <p:txBody>
          <a:bodyPr anchor="b">
            <a:normAutofit/>
          </a:bodyPr>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684212" y="685800"/>
            <a:ext cx="5943601" cy="5308600"/>
          </a:xfrm>
        </p:spPr>
        <p:txBody>
          <a:bodyPr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7085012" y="2209799"/>
            <a:ext cx="3657600" cy="2091267"/>
          </a:xfrm>
        </p:spPr>
        <p:txBody>
          <a:bodyPr anchor="t">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9/11/2024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2812" y="1447800"/>
            <a:ext cx="6019800" cy="1143000"/>
          </a:xfrm>
        </p:spPr>
        <p:txBody>
          <a:bodyPr anchor="b">
            <a:normAutofit/>
          </a:bodyPr>
          <a:lstStyle>
            <a:lvl1pPr algn="l">
              <a:defRPr sz="2800" b="0"/>
            </a:lvl1pPr>
          </a:lstStyle>
          <a:p>
            <a:r>
              <a:rPr lang="en-US"/>
              <a:t>Click to edit Master title style</a:t>
            </a:r>
            <a:endParaRPr lang="en-US" dirty="0"/>
          </a:p>
        </p:txBody>
      </p:sp>
      <p:sp>
        <p:nvSpPr>
          <p:cNvPr id="14" name="Picture Placeholder 2"/>
          <p:cNvSpPr>
            <a:spLocks noGrp="1" noChangeAspect="1"/>
          </p:cNvSpPr>
          <p:nvPr>
            <p:ph type="pic" idx="1"/>
          </p:nvPr>
        </p:nvSpPr>
        <p:spPr>
          <a:xfrm>
            <a:off x="989012" y="914400"/>
            <a:ext cx="3280974" cy="4572000"/>
          </a:xfrm>
          <a:prstGeom prst="snip2DiagRect">
            <a:avLst>
              <a:gd name="adj1" fmla="val 10815"/>
              <a:gd name="adj2" fmla="val 0"/>
            </a:avLst>
          </a:prstGeom>
          <a:ln w="15875">
            <a:solidFill>
              <a:schemeClr val="tx1">
                <a:alpha val="40000"/>
              </a:schemeClr>
            </a:soli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4722812" y="2777066"/>
            <a:ext cx="6021388" cy="2048933"/>
          </a:xfrm>
        </p:spPr>
        <p:txBody>
          <a:bodyPr anchor="t">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9/11/2024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17" name="Picture Placeholder 2"/>
          <p:cNvSpPr>
            <a:spLocks noGrp="1" noChangeAspect="1"/>
          </p:cNvSpPr>
          <p:nvPr>
            <p:ph type="pic" idx="13"/>
          </p:nvPr>
        </p:nvSpPr>
        <p:spPr>
          <a:xfrm>
            <a:off x="685800" y="533400"/>
            <a:ext cx="10818812" cy="3124200"/>
          </a:xfrm>
          <a:prstGeom prst="snip2DiagRect">
            <a:avLst>
              <a:gd name="adj1" fmla="val 10815"/>
              <a:gd name="adj2" fmla="val 0"/>
            </a:avLst>
          </a:prstGeom>
          <a:ln w="15875">
            <a:solidFill>
              <a:schemeClr val="tx1">
                <a:alpha val="40000"/>
              </a:schemeClr>
            </a:soli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16" name="Text Placeholder 9"/>
          <p:cNvSpPr>
            <a:spLocks noGrp="1"/>
          </p:cNvSpPr>
          <p:nvPr>
            <p:ph type="body" sz="quarter" idx="14"/>
          </p:nvPr>
        </p:nvSpPr>
        <p:spPr>
          <a:xfrm>
            <a:off x="914402" y="3843867"/>
            <a:ext cx="8304210" cy="457200"/>
          </a:xfrm>
        </p:spPr>
        <p:txBody>
          <a:bodyPr anchor="t">
            <a:normAutofit/>
          </a:bodyPr>
          <a:lstStyle>
            <a:lvl1pPr marL="0" indent="0">
              <a:buFontTx/>
              <a:buNone/>
              <a:defRPr sz="16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Date Placeholder 2"/>
          <p:cNvSpPr>
            <a:spLocks noGrp="1"/>
          </p:cNvSpPr>
          <p:nvPr>
            <p:ph type="dt" sz="half" idx="10"/>
          </p:nvPr>
        </p:nvSpPr>
        <p:spPr/>
        <p:txBody>
          <a:bodyPr/>
          <a:lstStyle/>
          <a:p>
            <a:fld id="{B61BEF0D-F0BB-DE4B-95CE-6DB70DBA9567}" type="datetimeFigureOut">
              <a:rPr lang="en-US" dirty="0"/>
              <a:pPr/>
              <a:t>9/11/2024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84213" y="685800"/>
            <a:ext cx="10058400" cy="2743200"/>
          </a:xfrm>
        </p:spPr>
        <p:txBody>
          <a:bodyPr anchor="ctr">
            <a:normAutofit/>
          </a:bodyPr>
          <a:lstStyle>
            <a:lvl1pPr algn="l">
              <a:defRPr sz="3200" b="0" cap="all"/>
            </a:lvl1pPr>
          </a:lstStyle>
          <a:p>
            <a:r>
              <a:rPr lang="en-US"/>
              <a:t>Click to edit Master title style</a:t>
            </a:r>
            <a:endParaRPr lang="en-US" dirty="0"/>
          </a:p>
        </p:txBody>
      </p:sp>
      <p:sp>
        <p:nvSpPr>
          <p:cNvPr id="3" name="Text Placeholder 2"/>
          <p:cNvSpPr>
            <a:spLocks noGrp="1"/>
          </p:cNvSpPr>
          <p:nvPr>
            <p:ph type="body" idx="1"/>
          </p:nvPr>
        </p:nvSpPr>
        <p:spPr>
          <a:xfrm>
            <a:off x="684212" y="4114800"/>
            <a:ext cx="8535988" cy="1879600"/>
          </a:xfrm>
        </p:spPr>
        <p:txBody>
          <a:bodyPr anchor="ctr">
            <a:normAutofit/>
          </a:bodyPr>
          <a:lstStyle>
            <a:lvl1pPr marL="0" indent="0" algn="l">
              <a:buNone/>
              <a:defRPr sz="20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9/11/2024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1" y="685800"/>
            <a:ext cx="9144001" cy="2743200"/>
          </a:xfrm>
        </p:spPr>
        <p:txBody>
          <a:bodyPr anchor="ctr">
            <a:normAutofit/>
          </a:bodyPr>
          <a:lstStyle>
            <a:lvl1pPr algn="l">
              <a:defRPr sz="3200" b="0" cap="all">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1446212" y="3429000"/>
            <a:ext cx="8534400" cy="381000"/>
          </a:xfrm>
        </p:spPr>
        <p:txBody>
          <a:bodyPr anchor="ctr"/>
          <a:lstStyle>
            <a:lvl1pPr marL="0" indent="0">
              <a:buFontTx/>
              <a:buNone/>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84213" y="4301067"/>
            <a:ext cx="8534400" cy="1684865"/>
          </a:xfrm>
        </p:spPr>
        <p:txBody>
          <a:bodyPr anchor="ctr">
            <a:normAutofit/>
          </a:bodyPr>
          <a:lstStyle>
            <a:lvl1pPr marL="0" indent="0" algn="l">
              <a:buNone/>
              <a:defRPr sz="20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9/11/2024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14" name="TextBox 13"/>
          <p:cNvSpPr txBox="1"/>
          <p:nvPr/>
        </p:nvSpPr>
        <p:spPr>
          <a:xfrm>
            <a:off x="531812" y="812222"/>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10285412" y="276860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84212" y="3429000"/>
            <a:ext cx="8534400" cy="1697400"/>
          </a:xfrm>
        </p:spPr>
        <p:txBody>
          <a:bodyPr anchor="b">
            <a:normAutofit/>
          </a:bodyPr>
          <a:lstStyle>
            <a:lvl1pPr algn="l">
              <a:defRPr sz="3200" b="0" cap="all"/>
            </a:lvl1pPr>
          </a:lstStyle>
          <a:p>
            <a:r>
              <a:rPr lang="en-US"/>
              <a:t>Click to edit Master title style</a:t>
            </a:r>
            <a:endParaRPr lang="en-US" dirty="0"/>
          </a:p>
        </p:txBody>
      </p:sp>
      <p:sp>
        <p:nvSpPr>
          <p:cNvPr id="3" name="Text Placeholder 2"/>
          <p:cNvSpPr>
            <a:spLocks noGrp="1"/>
          </p:cNvSpPr>
          <p:nvPr>
            <p:ph type="body" idx="1"/>
          </p:nvPr>
        </p:nvSpPr>
        <p:spPr>
          <a:xfrm>
            <a:off x="684211" y="5132981"/>
            <a:ext cx="8535990" cy="860400"/>
          </a:xfrm>
        </p:spPr>
        <p:txBody>
          <a:bodyPr anchor="t">
            <a:normAutofit/>
          </a:bodyPr>
          <a:lstStyle>
            <a:lvl1pPr marL="0" indent="0" algn="l">
              <a:buNone/>
              <a:defRPr sz="20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9/11/2024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1141413" y="685800"/>
            <a:ext cx="9144000" cy="2743200"/>
          </a:xfrm>
        </p:spPr>
        <p:txBody>
          <a:bodyPr anchor="ctr">
            <a:normAutofit/>
          </a:bodyPr>
          <a:lstStyle>
            <a:lvl1pPr algn="l">
              <a:defRPr sz="3200" b="0" cap="all">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684212" y="3928534"/>
            <a:ext cx="8534401" cy="1049866"/>
          </a:xfrm>
        </p:spPr>
        <p:txBody>
          <a:bodyPr vert="horz" lIns="91440" tIns="45720" rIns="91440" bIns="45720" rtlCol="0" anchor="b">
            <a:normAutofit/>
          </a:bodyPr>
          <a:lstStyle>
            <a:lvl1pPr>
              <a:buNone/>
              <a:defRPr lang="en-US" sz="2400" b="0" cap="all" dirty="0">
                <a:ln w="3175" cmpd="sng">
                  <a:noFill/>
                </a:ln>
                <a:solidFill>
                  <a:schemeClr val="tx1"/>
                </a:solidFill>
                <a:effectLst/>
              </a:defRPr>
            </a:lvl1pPr>
          </a:lstStyle>
          <a:p>
            <a:pPr marL="0" lvl="0">
              <a:spcBef>
                <a:spcPct val="0"/>
              </a:spcBef>
              <a:buNone/>
            </a:pPr>
            <a:r>
              <a:rPr lang="en-US"/>
              <a:t>Click to edit Master text styles</a:t>
            </a:r>
          </a:p>
        </p:txBody>
      </p:sp>
      <p:sp>
        <p:nvSpPr>
          <p:cNvPr id="3" name="Text Placeholder 2"/>
          <p:cNvSpPr>
            <a:spLocks noGrp="1"/>
          </p:cNvSpPr>
          <p:nvPr>
            <p:ph type="body" idx="1"/>
          </p:nvPr>
        </p:nvSpPr>
        <p:spPr>
          <a:xfrm>
            <a:off x="684211" y="4978400"/>
            <a:ext cx="8534401" cy="1016000"/>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9/11/2024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11" name="TextBox 10"/>
          <p:cNvSpPr txBox="1"/>
          <p:nvPr/>
        </p:nvSpPr>
        <p:spPr>
          <a:xfrm>
            <a:off x="531812" y="812222"/>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2" name="TextBox 11"/>
          <p:cNvSpPr txBox="1"/>
          <p:nvPr/>
        </p:nvSpPr>
        <p:spPr>
          <a:xfrm>
            <a:off x="10285412" y="276860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4213" y="685800"/>
            <a:ext cx="10058400" cy="2743200"/>
          </a:xfrm>
        </p:spPr>
        <p:txBody>
          <a:bodyPr vert="horz" lIns="91440" tIns="45720" rIns="91440" bIns="45720" rtlCol="0" anchor="ctr">
            <a:normAutofit/>
          </a:bodyPr>
          <a:lstStyle>
            <a:lvl1pPr>
              <a:defRPr lang="en-US" b="0" dirty="0"/>
            </a:lvl1pPr>
          </a:lstStyle>
          <a:p>
            <a:pPr marL="0" lvl="0"/>
            <a:r>
              <a:rPr lang="en-US"/>
              <a:t>Click to edit Master title style</a:t>
            </a:r>
            <a:endParaRPr lang="en-US" dirty="0"/>
          </a:p>
        </p:txBody>
      </p:sp>
      <p:sp>
        <p:nvSpPr>
          <p:cNvPr id="10" name="Text Placeholder 9"/>
          <p:cNvSpPr>
            <a:spLocks noGrp="1"/>
          </p:cNvSpPr>
          <p:nvPr>
            <p:ph type="body" sz="quarter" idx="13"/>
          </p:nvPr>
        </p:nvSpPr>
        <p:spPr>
          <a:xfrm>
            <a:off x="684212" y="3928534"/>
            <a:ext cx="8534400" cy="838200"/>
          </a:xfrm>
        </p:spPr>
        <p:txBody>
          <a:bodyPr vert="horz" lIns="91440" tIns="45720" rIns="91440" bIns="45720" rtlCol="0" anchor="b">
            <a:normAutofit/>
          </a:bodyPr>
          <a:lstStyle>
            <a:lvl1pPr>
              <a:buNone/>
              <a:defRPr lang="en-US" sz="2400" b="0" cap="all" dirty="0">
                <a:ln w="3175" cmpd="sng">
                  <a:noFill/>
                </a:ln>
                <a:solidFill>
                  <a:schemeClr val="tx1"/>
                </a:solidFill>
                <a:effectLst/>
              </a:defRPr>
            </a:lvl1pPr>
          </a:lstStyle>
          <a:p>
            <a:pPr marL="0" lvl="0">
              <a:spcBef>
                <a:spcPct val="0"/>
              </a:spcBef>
              <a:buNone/>
            </a:pPr>
            <a:r>
              <a:rPr lang="en-US"/>
              <a:t>Click to edit Master text styles</a:t>
            </a:r>
          </a:p>
        </p:txBody>
      </p:sp>
      <p:sp>
        <p:nvSpPr>
          <p:cNvPr id="3" name="Text Placeholder 2"/>
          <p:cNvSpPr>
            <a:spLocks noGrp="1"/>
          </p:cNvSpPr>
          <p:nvPr>
            <p:ph type="body" idx="1"/>
          </p:nvPr>
        </p:nvSpPr>
        <p:spPr>
          <a:xfrm>
            <a:off x="684211" y="4766732"/>
            <a:ext cx="8534401" cy="1227667"/>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9/11/2024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l">
              <a:defRPr/>
            </a:lvl1p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9/11/2024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85212" y="685800"/>
            <a:ext cx="2057400" cy="45720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85800" y="685800"/>
            <a:ext cx="7823200" cy="5308600"/>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9/11/2024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grpSp>
        <p:nvGrpSpPr>
          <p:cNvPr id="7" name="Group 6"/>
          <p:cNvGrpSpPr/>
          <p:nvPr/>
        </p:nvGrpSpPr>
        <p:grpSpPr>
          <a:xfrm>
            <a:off x="9206969" y="2963333"/>
            <a:ext cx="2981858" cy="3208867"/>
            <a:chOff x="9206969" y="2963333"/>
            <a:chExt cx="2981858" cy="3208867"/>
          </a:xfrm>
        </p:grpSpPr>
        <p:cxnSp>
          <p:nvCxnSpPr>
            <p:cNvPr id="8" name="Straight Connector 7"/>
            <p:cNvCxnSpPr/>
            <p:nvPr/>
          </p:nvCxnSpPr>
          <p:spPr>
            <a:xfrm flipH="1">
              <a:off x="11276012" y="2963333"/>
              <a:ext cx="912814" cy="91281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flipH="1">
              <a:off x="9206969" y="3190344"/>
              <a:ext cx="2981857" cy="2981856"/>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0" name="Straight Connector 9"/>
            <p:cNvCxnSpPr/>
            <p:nvPr/>
          </p:nvCxnSpPr>
          <p:spPr>
            <a:xfrm flipH="1">
              <a:off x="10292292" y="3285067"/>
              <a:ext cx="1896534" cy="1896533"/>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1" name="Straight Connector 10"/>
            <p:cNvCxnSpPr/>
            <p:nvPr/>
          </p:nvCxnSpPr>
          <p:spPr>
            <a:xfrm flipH="1">
              <a:off x="10443103" y="3131080"/>
              <a:ext cx="1745722" cy="174572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2" name="Straight Connector 11"/>
            <p:cNvCxnSpPr/>
            <p:nvPr/>
          </p:nvCxnSpPr>
          <p:spPr>
            <a:xfrm flipH="1">
              <a:off x="10918826" y="3683001"/>
              <a:ext cx="1270001" cy="1269999"/>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grpSp>
      <p:sp>
        <p:nvSpPr>
          <p:cNvPr id="2" name="Title Placeholder 1"/>
          <p:cNvSpPr>
            <a:spLocks noGrp="1"/>
          </p:cNvSpPr>
          <p:nvPr>
            <p:ph type="title"/>
          </p:nvPr>
        </p:nvSpPr>
        <p:spPr>
          <a:xfrm>
            <a:off x="684212" y="4487332"/>
            <a:ext cx="8534400" cy="1507067"/>
          </a:xfrm>
          <a:prstGeom prst="rect">
            <a:avLst/>
          </a:prstGeom>
          <a:effectLst/>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84212" y="685800"/>
            <a:ext cx="8534400" cy="3615267"/>
          </a:xfrm>
          <a:prstGeom prst="rect">
            <a:avLst/>
          </a:prstGeom>
        </p:spPr>
        <p:txBody>
          <a:bodyPr vert="horz" lIns="91440" tIns="45720" rIns="91440" bIns="45720" rtlCol="0"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9904412" y="6172200"/>
            <a:ext cx="1600200" cy="365125"/>
          </a:xfrm>
          <a:prstGeom prst="rect">
            <a:avLst/>
          </a:prstGeom>
        </p:spPr>
        <p:txBody>
          <a:bodyPr vert="horz" lIns="91440" tIns="45720" rIns="91440" bIns="45720" rtlCol="0" anchor="t"/>
          <a:lstStyle>
            <a:lvl1pPr algn="r">
              <a:defRPr sz="1000" b="0" i="0">
                <a:solidFill>
                  <a:schemeClr val="bg2">
                    <a:lumMod val="50000"/>
                  </a:schemeClr>
                </a:solidFill>
                <a:effectLst/>
                <a:latin typeface="+mn-lt"/>
              </a:defRPr>
            </a:lvl1pPr>
          </a:lstStyle>
          <a:p>
            <a:fld id="{B61BEF0D-F0BB-DE4B-95CE-6DB70DBA9567}" type="datetimeFigureOut">
              <a:rPr lang="en-US" dirty="0"/>
              <a:pPr/>
              <a:t>9/11/2024</a:t>
            </a:fld>
            <a:endParaRPr lang="en-US" dirty="0"/>
          </a:p>
        </p:txBody>
      </p:sp>
      <p:sp>
        <p:nvSpPr>
          <p:cNvPr id="5" name="Footer Placeholder 4"/>
          <p:cNvSpPr>
            <a:spLocks noGrp="1"/>
          </p:cNvSpPr>
          <p:nvPr>
            <p:ph type="ftr" sz="quarter" idx="3"/>
          </p:nvPr>
        </p:nvSpPr>
        <p:spPr>
          <a:xfrm>
            <a:off x="684212" y="6172200"/>
            <a:ext cx="7543800" cy="365125"/>
          </a:xfrm>
          <a:prstGeom prst="rect">
            <a:avLst/>
          </a:prstGeom>
        </p:spPr>
        <p:txBody>
          <a:bodyPr vert="horz" lIns="91440" tIns="45720" rIns="91440" bIns="45720" rtlCol="0" anchor="t"/>
          <a:lstStyle>
            <a:lvl1pPr algn="l">
              <a:defRPr sz="1000" b="0" i="0">
                <a:solidFill>
                  <a:schemeClr val="bg2">
                    <a:lumMod val="50000"/>
                  </a:schemeClr>
                </a:solidFill>
                <a:effectLst/>
                <a:latin typeface="+mn-lt"/>
              </a:defRPr>
            </a:lvl1pPr>
          </a:lstStyle>
          <a:p>
            <a:endParaRPr lang="en-US" dirty="0"/>
          </a:p>
        </p:txBody>
      </p:sp>
      <p:sp>
        <p:nvSpPr>
          <p:cNvPr id="6" name="Slide Number Placeholder 5"/>
          <p:cNvSpPr>
            <a:spLocks noGrp="1"/>
          </p:cNvSpPr>
          <p:nvPr>
            <p:ph type="sldNum" sz="quarter" idx="4"/>
          </p:nvPr>
        </p:nvSpPr>
        <p:spPr>
          <a:xfrm>
            <a:off x="10363200" y="5578475"/>
            <a:ext cx="1142245" cy="669925"/>
          </a:xfrm>
          <a:prstGeom prst="rect">
            <a:avLst/>
          </a:prstGeom>
        </p:spPr>
        <p:txBody>
          <a:bodyPr vert="horz" lIns="91440" tIns="45720" rIns="91440" bIns="45720" rtlCol="0" anchor="b"/>
          <a:lstStyle>
            <a:lvl1pPr algn="r">
              <a:defRPr sz="3200" b="0" i="0">
                <a:solidFill>
                  <a:schemeClr val="bg2">
                    <a:lumMod val="50000"/>
                  </a:schemeClr>
                </a:solidFill>
                <a:effectLst/>
                <a:latin typeface="+mn-lt"/>
              </a:defRPr>
            </a:lvl1pPr>
          </a:lstStyle>
          <a:p>
            <a:fld id="{D57F1E4F-1CFF-5643-939E-217C01CDF565}" type="slidenum">
              <a:rPr lang="en-US" dirty="0"/>
              <a:pPr/>
              <a:t>‹#›</a:t>
            </a:fld>
            <a:endParaRPr lang="en-US" dirty="0"/>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60" r:id="rId9"/>
    <p:sldLayoutId id="2147483668" r:id="rId10"/>
    <p:sldLayoutId id="2147483663" r:id="rId11"/>
    <p:sldLayoutId id="2147483664" r:id="rId12"/>
    <p:sldLayoutId id="2147483665" r:id="rId13"/>
    <p:sldLayoutId id="2147483666" r:id="rId14"/>
    <p:sldLayoutId id="2147483667" r:id="rId15"/>
    <p:sldLayoutId id="2147483658" r:id="rId16"/>
    <p:sldLayoutId id="2147483659" r:id="rId17"/>
  </p:sldLayoutIdLst>
  <p:txStyles>
    <p:titleStyle>
      <a:lvl1pPr algn="l" defTabSz="457200" rtl="0" eaLnBrk="1" latinLnBrk="0" hangingPunct="1">
        <a:spcBef>
          <a:spcPct val="0"/>
        </a:spcBef>
        <a:buNone/>
        <a:defRPr sz="3600"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2000" kern="1200" cap="none">
          <a:solidFill>
            <a:schemeClr val="bg2">
              <a:lumMod val="7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800" kern="1200" cap="none">
          <a:solidFill>
            <a:schemeClr val="bg2">
              <a:lumMod val="7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600" kern="1200" cap="none">
          <a:solidFill>
            <a:schemeClr val="bg2">
              <a:lumMod val="7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hyperlink" Target="https://www.comptroller.texas.gov/programs/education/msp/" TargetMode="External"/><Relationship Id="rId2" Type="http://schemas.openxmlformats.org/officeDocument/2006/relationships/hyperlink" Target="https://www.kellerisd.net/departments/college-career-military-readiness" TargetMode="Externa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hyperlink" Target="http://www.commonapp.org/" TargetMode="External"/><Relationship Id="rId2" Type="http://schemas.openxmlformats.org/officeDocument/2006/relationships/hyperlink" Target="http://www.applytexas.org/" TargetMode="Externa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hyperlink" Target="https://kellertx.scriborder.com/" TargetMode="Externa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8" Type="http://schemas.openxmlformats.org/officeDocument/2006/relationships/hyperlink" Target="http://www.march2success.com/" TargetMode="External"/><Relationship Id="rId3" Type="http://schemas.openxmlformats.org/officeDocument/2006/relationships/hyperlink" Target="http://www.actstudent.org/" TargetMode="External"/><Relationship Id="rId7" Type="http://schemas.openxmlformats.org/officeDocument/2006/relationships/hyperlink" Target="http://www.satpractice.org/" TargetMode="External"/><Relationship Id="rId2" Type="http://schemas.openxmlformats.org/officeDocument/2006/relationships/hyperlink" Target="http://www.collegeboard.org/" TargetMode="External"/><Relationship Id="rId1" Type="http://schemas.openxmlformats.org/officeDocument/2006/relationships/slideLayout" Target="../slideLayouts/slideLayout2.xml"/><Relationship Id="rId6" Type="http://schemas.openxmlformats.org/officeDocument/2006/relationships/hyperlink" Target="http://www.khanacademy.org/" TargetMode="External"/><Relationship Id="rId5" Type="http://schemas.openxmlformats.org/officeDocument/2006/relationships/hyperlink" Target="http://www.actonlineprep.com/" TargetMode="External"/><Relationship Id="rId4" Type="http://schemas.openxmlformats.org/officeDocument/2006/relationships/hyperlink" Target="https://academy.act.org/" TargetMode="External"/><Relationship Id="rId9" Type="http://schemas.openxmlformats.org/officeDocument/2006/relationships/hyperlink" Target="https://www.olive-book.com/" TargetMode="Externa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hyperlink" Target="https://templates.office.com/en-us/Simple-resume-TM00002110" TargetMode="External"/><Relationship Id="rId2" Type="http://schemas.openxmlformats.org/officeDocument/2006/relationships/hyperlink" Target="https://resumegenius.com/resume-templates" TargetMode="Externa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College searches and college applications</a:t>
            </a:r>
          </a:p>
        </p:txBody>
      </p:sp>
      <p:sp>
        <p:nvSpPr>
          <p:cNvPr id="3" name="Subtitle 2"/>
          <p:cNvSpPr>
            <a:spLocks noGrp="1"/>
          </p:cNvSpPr>
          <p:nvPr>
            <p:ph type="subTitle" idx="1"/>
          </p:nvPr>
        </p:nvSpPr>
        <p:spPr/>
        <p:txBody>
          <a:bodyPr/>
          <a:lstStyle/>
          <a:p>
            <a:r>
              <a:rPr lang="en-US" dirty="0">
                <a:solidFill>
                  <a:schemeClr val="tx1"/>
                </a:solidFill>
              </a:rPr>
              <a:t>How to Navigate the Process</a:t>
            </a:r>
          </a:p>
        </p:txBody>
      </p:sp>
    </p:spTree>
    <p:extLst>
      <p:ext uri="{BB962C8B-B14F-4D97-AF65-F5344CB8AC3E}">
        <p14:creationId xmlns:p14="http://schemas.microsoft.com/office/powerpoint/2010/main" val="25676536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56948" y="310186"/>
            <a:ext cx="8534400" cy="1507067"/>
          </a:xfrm>
        </p:spPr>
        <p:txBody>
          <a:bodyPr/>
          <a:lstStyle/>
          <a:p>
            <a:r>
              <a:rPr lang="en-US" dirty="0"/>
              <a:t>How do I do a college search?	</a:t>
            </a:r>
          </a:p>
        </p:txBody>
      </p:sp>
      <p:sp>
        <p:nvSpPr>
          <p:cNvPr id="3" name="Content Placeholder 2"/>
          <p:cNvSpPr>
            <a:spLocks noGrp="1"/>
          </p:cNvSpPr>
          <p:nvPr>
            <p:ph idx="1"/>
          </p:nvPr>
        </p:nvSpPr>
        <p:spPr>
          <a:xfrm>
            <a:off x="756948" y="1953491"/>
            <a:ext cx="8534400" cy="4602403"/>
          </a:xfrm>
        </p:spPr>
        <p:txBody>
          <a:bodyPr/>
          <a:lstStyle/>
          <a:p>
            <a:pPr marL="0" indent="0">
              <a:buNone/>
            </a:pPr>
            <a:endParaRPr lang="en-US" dirty="0"/>
          </a:p>
          <a:p>
            <a:r>
              <a:rPr lang="en-US" dirty="0">
                <a:solidFill>
                  <a:schemeClr val="tx1"/>
                </a:solidFill>
              </a:rPr>
              <a:t>First think about what kind of college you’re interested in.</a:t>
            </a:r>
          </a:p>
          <a:p>
            <a:endParaRPr lang="en-US" dirty="0">
              <a:solidFill>
                <a:schemeClr val="tx1"/>
              </a:solidFill>
            </a:endParaRPr>
          </a:p>
          <a:p>
            <a:r>
              <a:rPr lang="en-US" dirty="0">
                <a:solidFill>
                  <a:schemeClr val="tx1"/>
                </a:solidFill>
              </a:rPr>
              <a:t>Criteria to consider:  </a:t>
            </a:r>
          </a:p>
          <a:p>
            <a:pPr lvl="1"/>
            <a:r>
              <a:rPr lang="en-US" dirty="0">
                <a:solidFill>
                  <a:schemeClr val="tx1"/>
                </a:solidFill>
              </a:rPr>
              <a:t>Type (2-year, 4-year, or trade school)</a:t>
            </a:r>
          </a:p>
          <a:p>
            <a:pPr lvl="1"/>
            <a:r>
              <a:rPr lang="en-US" dirty="0">
                <a:solidFill>
                  <a:schemeClr val="tx1"/>
                </a:solidFill>
              </a:rPr>
              <a:t>Location (close to home or far away)</a:t>
            </a:r>
          </a:p>
          <a:p>
            <a:pPr lvl="1"/>
            <a:r>
              <a:rPr lang="en-US" dirty="0">
                <a:solidFill>
                  <a:schemeClr val="tx1"/>
                </a:solidFill>
              </a:rPr>
              <a:t>Size (small, medium, large)</a:t>
            </a:r>
          </a:p>
          <a:p>
            <a:pPr lvl="1"/>
            <a:r>
              <a:rPr lang="en-US" dirty="0">
                <a:solidFill>
                  <a:schemeClr val="tx1"/>
                </a:solidFill>
              </a:rPr>
              <a:t>Public or private, religious, liberal arts, etc.</a:t>
            </a:r>
          </a:p>
          <a:p>
            <a:pPr lvl="1"/>
            <a:r>
              <a:rPr lang="en-US" dirty="0">
                <a:solidFill>
                  <a:schemeClr val="tx1"/>
                </a:solidFill>
              </a:rPr>
              <a:t>Cost</a:t>
            </a:r>
          </a:p>
          <a:p>
            <a:pPr lvl="1"/>
            <a:r>
              <a:rPr lang="en-US" dirty="0">
                <a:solidFill>
                  <a:schemeClr val="tx1"/>
                </a:solidFill>
              </a:rPr>
              <a:t>Available majors</a:t>
            </a:r>
          </a:p>
          <a:p>
            <a:endParaRPr lang="en-US" dirty="0"/>
          </a:p>
          <a:p>
            <a:endParaRPr lang="en-US" dirty="0"/>
          </a:p>
        </p:txBody>
      </p:sp>
    </p:spTree>
    <p:extLst>
      <p:ext uri="{BB962C8B-B14F-4D97-AF65-F5344CB8AC3E}">
        <p14:creationId xmlns:p14="http://schemas.microsoft.com/office/powerpoint/2010/main" val="183627046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56948" y="310186"/>
            <a:ext cx="8534400" cy="1507067"/>
          </a:xfrm>
        </p:spPr>
        <p:txBody>
          <a:bodyPr/>
          <a:lstStyle/>
          <a:p>
            <a:r>
              <a:rPr lang="en-US" dirty="0"/>
              <a:t>How do I do a college search?	</a:t>
            </a:r>
          </a:p>
        </p:txBody>
      </p:sp>
      <p:sp>
        <p:nvSpPr>
          <p:cNvPr id="3" name="Content Placeholder 2"/>
          <p:cNvSpPr>
            <a:spLocks noGrp="1"/>
          </p:cNvSpPr>
          <p:nvPr>
            <p:ph idx="1"/>
          </p:nvPr>
        </p:nvSpPr>
        <p:spPr>
          <a:xfrm>
            <a:off x="756948" y="1562669"/>
            <a:ext cx="8534400" cy="4993225"/>
          </a:xfrm>
        </p:spPr>
        <p:txBody>
          <a:bodyPr/>
          <a:lstStyle/>
          <a:p>
            <a:r>
              <a:rPr lang="en-US" dirty="0">
                <a:solidFill>
                  <a:schemeClr val="tx1"/>
                </a:solidFill>
              </a:rPr>
              <a:t>The internet has many resources for college searches.</a:t>
            </a:r>
          </a:p>
          <a:p>
            <a:r>
              <a:rPr lang="en-US" dirty="0">
                <a:solidFill>
                  <a:schemeClr val="tx1"/>
                </a:solidFill>
              </a:rPr>
              <a:t>KISD’s CCMR website:  </a:t>
            </a:r>
            <a:r>
              <a:rPr lang="en-US" b="1" dirty="0">
                <a:solidFill>
                  <a:schemeClr val="tx1"/>
                </a:solidFill>
                <a:hlinkClick r:id="rId2">
                  <a:extLst>
                    <a:ext uri="{A12FA001-AC4F-418D-AE19-62706E023703}">
                      <ahyp:hlinkClr xmlns:ahyp="http://schemas.microsoft.com/office/drawing/2018/hyperlinkcolor" val="tx"/>
                    </a:ext>
                  </a:extLst>
                </a:hlinkClick>
              </a:rPr>
              <a:t>https://www.kellerisd.net/departments/college-career-military-readiness</a:t>
            </a:r>
            <a:r>
              <a:rPr lang="en-US" b="1" dirty="0">
                <a:solidFill>
                  <a:schemeClr val="tx1"/>
                </a:solidFill>
              </a:rPr>
              <a:t> </a:t>
            </a:r>
          </a:p>
          <a:p>
            <a:r>
              <a:rPr lang="en-US" dirty="0">
                <a:solidFill>
                  <a:schemeClr val="tx1"/>
                </a:solidFill>
              </a:rPr>
              <a:t>See other great ones on your handout</a:t>
            </a:r>
            <a:endParaRPr lang="en-US" sz="1600" b="0" i="0" u="none" strike="noStrike" baseline="0" dirty="0">
              <a:solidFill>
                <a:schemeClr val="tx1"/>
              </a:solidFill>
              <a:latin typeface="Calibri" panose="020F0502020204030204" pitchFamily="34" charset="0"/>
            </a:endParaRPr>
          </a:p>
          <a:p>
            <a:r>
              <a:rPr lang="en-US" dirty="0">
                <a:solidFill>
                  <a:schemeClr val="tx1"/>
                </a:solidFill>
              </a:rPr>
              <a:t>If you’re interested in Texas schools only, this one is good too: </a:t>
            </a:r>
            <a:r>
              <a:rPr lang="en-US" b="1" u="sng" dirty="0">
                <a:solidFill>
                  <a:schemeClr val="tx1"/>
                </a:solidFill>
                <a:hlinkClick r:id="rId3">
                  <a:extLst>
                    <a:ext uri="{A12FA001-AC4F-418D-AE19-62706E023703}">
                      <ahyp:hlinkClr xmlns:ahyp="http://schemas.microsoft.com/office/drawing/2018/hyperlinkcolor" val="tx"/>
                    </a:ext>
                  </a:extLst>
                </a:hlinkClick>
              </a:rPr>
              <a:t>https://www.comptroller.texas.gov/programs/education/msp/</a:t>
            </a:r>
            <a:endParaRPr lang="en-US" dirty="0">
              <a:solidFill>
                <a:schemeClr val="tx1"/>
              </a:solidFill>
            </a:endParaRPr>
          </a:p>
          <a:p>
            <a:r>
              <a:rPr lang="en-US" dirty="0">
                <a:solidFill>
                  <a:schemeClr val="tx1"/>
                </a:solidFill>
              </a:rPr>
              <a:t>There are websites where you can search for schools by major, like doctors, nurses, or engineering, to name a few.</a:t>
            </a:r>
          </a:p>
          <a:p>
            <a:endParaRPr lang="en-US" dirty="0"/>
          </a:p>
        </p:txBody>
      </p:sp>
    </p:spTree>
    <p:extLst>
      <p:ext uri="{BB962C8B-B14F-4D97-AF65-F5344CB8AC3E}">
        <p14:creationId xmlns:p14="http://schemas.microsoft.com/office/powerpoint/2010/main" val="280968181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56948" y="310186"/>
            <a:ext cx="8534400" cy="1507067"/>
          </a:xfrm>
        </p:spPr>
        <p:txBody>
          <a:bodyPr/>
          <a:lstStyle/>
          <a:p>
            <a:r>
              <a:rPr lang="en-US" dirty="0"/>
              <a:t>Check admission requirements	</a:t>
            </a:r>
          </a:p>
        </p:txBody>
      </p:sp>
      <p:sp>
        <p:nvSpPr>
          <p:cNvPr id="3" name="Content Placeholder 2"/>
          <p:cNvSpPr>
            <a:spLocks noGrp="1"/>
          </p:cNvSpPr>
          <p:nvPr>
            <p:ph idx="1"/>
          </p:nvPr>
        </p:nvSpPr>
        <p:spPr>
          <a:xfrm>
            <a:off x="756948" y="1953491"/>
            <a:ext cx="8534400" cy="4602403"/>
          </a:xfrm>
        </p:spPr>
        <p:txBody>
          <a:bodyPr/>
          <a:lstStyle/>
          <a:p>
            <a:r>
              <a:rPr lang="en-US" dirty="0">
                <a:solidFill>
                  <a:schemeClr val="tx1"/>
                </a:solidFill>
              </a:rPr>
              <a:t>Under the admissions or prospective student tab, there will be information on a college’s admission requirements.  </a:t>
            </a:r>
          </a:p>
          <a:p>
            <a:r>
              <a:rPr lang="en-US" dirty="0">
                <a:solidFill>
                  <a:schemeClr val="tx1"/>
                </a:solidFill>
              </a:rPr>
              <a:t>There you can find out what ACT/SAT score they require based on your GPA and/or rank, if they’re not test optional.  </a:t>
            </a:r>
          </a:p>
          <a:p>
            <a:r>
              <a:rPr lang="en-US" dirty="0">
                <a:solidFill>
                  <a:schemeClr val="tx1"/>
                </a:solidFill>
              </a:rPr>
              <a:t>This can help you determine if this is a safety school or a reach school for you.</a:t>
            </a:r>
          </a:p>
          <a:p>
            <a:r>
              <a:rPr lang="en-US" dirty="0">
                <a:solidFill>
                  <a:schemeClr val="tx1"/>
                </a:solidFill>
              </a:rPr>
              <a:t>Top 10% rule (UT is top 6%)</a:t>
            </a:r>
          </a:p>
        </p:txBody>
      </p:sp>
    </p:spTree>
    <p:extLst>
      <p:ext uri="{BB962C8B-B14F-4D97-AF65-F5344CB8AC3E}">
        <p14:creationId xmlns:p14="http://schemas.microsoft.com/office/powerpoint/2010/main" val="357911997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56948" y="310186"/>
            <a:ext cx="8534400" cy="1507067"/>
          </a:xfrm>
        </p:spPr>
        <p:txBody>
          <a:bodyPr/>
          <a:lstStyle/>
          <a:p>
            <a:r>
              <a:rPr lang="en-US" dirty="0"/>
              <a:t>Other research options</a:t>
            </a:r>
          </a:p>
        </p:txBody>
      </p:sp>
      <p:sp>
        <p:nvSpPr>
          <p:cNvPr id="3" name="Content Placeholder 2"/>
          <p:cNvSpPr>
            <a:spLocks noGrp="1"/>
          </p:cNvSpPr>
          <p:nvPr>
            <p:ph idx="1"/>
          </p:nvPr>
        </p:nvSpPr>
        <p:spPr>
          <a:xfrm>
            <a:off x="756948" y="1953491"/>
            <a:ext cx="8534400" cy="4602403"/>
          </a:xfrm>
        </p:spPr>
        <p:txBody>
          <a:bodyPr/>
          <a:lstStyle/>
          <a:p>
            <a:r>
              <a:rPr lang="en-US" dirty="0">
                <a:solidFill>
                  <a:schemeClr val="tx1"/>
                </a:solidFill>
              </a:rPr>
              <a:t>Speak to an admissions counselor at schools you are considering</a:t>
            </a:r>
          </a:p>
          <a:p>
            <a:r>
              <a:rPr lang="en-US" dirty="0">
                <a:solidFill>
                  <a:schemeClr val="tx1"/>
                </a:solidFill>
              </a:rPr>
              <a:t>Ask for information on what criteria they look for in an applicant and change yourself accordingly (</a:t>
            </a:r>
            <a:r>
              <a:rPr lang="en-US" dirty="0" err="1">
                <a:solidFill>
                  <a:schemeClr val="tx1"/>
                </a:solidFill>
              </a:rPr>
              <a:t>ie</a:t>
            </a:r>
            <a:r>
              <a:rPr lang="en-US" dirty="0">
                <a:solidFill>
                  <a:schemeClr val="tx1"/>
                </a:solidFill>
              </a:rPr>
              <a:t>: join more clubs, take a more challenging schedule, do community service)</a:t>
            </a:r>
          </a:p>
          <a:p>
            <a:r>
              <a:rPr lang="en-US" dirty="0">
                <a:solidFill>
                  <a:schemeClr val="tx1"/>
                </a:solidFill>
              </a:rPr>
              <a:t>Put yourself on their mailing list</a:t>
            </a:r>
          </a:p>
          <a:p>
            <a:r>
              <a:rPr lang="en-US" dirty="0">
                <a:solidFill>
                  <a:schemeClr val="tx1"/>
                </a:solidFill>
              </a:rPr>
              <a:t>Go visit the college (or do a virtual tour if this isn’t feasible)</a:t>
            </a:r>
          </a:p>
          <a:p>
            <a:r>
              <a:rPr lang="en-US" dirty="0">
                <a:solidFill>
                  <a:schemeClr val="tx1"/>
                </a:solidFill>
              </a:rPr>
              <a:t>Read over their website for more information</a:t>
            </a:r>
          </a:p>
          <a:p>
            <a:r>
              <a:rPr lang="en-US" dirty="0">
                <a:solidFill>
                  <a:schemeClr val="tx1"/>
                </a:solidFill>
              </a:rPr>
              <a:t>Find out if your dual credit or AP credits will transfer</a:t>
            </a:r>
          </a:p>
        </p:txBody>
      </p:sp>
    </p:spTree>
    <p:extLst>
      <p:ext uri="{BB962C8B-B14F-4D97-AF65-F5344CB8AC3E}">
        <p14:creationId xmlns:p14="http://schemas.microsoft.com/office/powerpoint/2010/main" val="178637116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56948" y="310186"/>
            <a:ext cx="8534400" cy="1507067"/>
          </a:xfrm>
        </p:spPr>
        <p:txBody>
          <a:bodyPr/>
          <a:lstStyle/>
          <a:p>
            <a:r>
              <a:rPr lang="en-US" dirty="0"/>
              <a:t>How do I apply?	</a:t>
            </a:r>
          </a:p>
        </p:txBody>
      </p:sp>
      <p:sp>
        <p:nvSpPr>
          <p:cNvPr id="3" name="Content Placeholder 2"/>
          <p:cNvSpPr>
            <a:spLocks noGrp="1"/>
          </p:cNvSpPr>
          <p:nvPr>
            <p:ph idx="1"/>
          </p:nvPr>
        </p:nvSpPr>
        <p:spPr>
          <a:xfrm>
            <a:off x="756948" y="1953491"/>
            <a:ext cx="8534400" cy="4602403"/>
          </a:xfrm>
        </p:spPr>
        <p:txBody>
          <a:bodyPr>
            <a:normAutofit/>
          </a:bodyPr>
          <a:lstStyle/>
          <a:p>
            <a:r>
              <a:rPr lang="en-US" dirty="0">
                <a:solidFill>
                  <a:schemeClr val="tx1"/>
                </a:solidFill>
              </a:rPr>
              <a:t>Most college applications consist of 3 main parts:  </a:t>
            </a:r>
          </a:p>
          <a:p>
            <a:pPr lvl="1">
              <a:buFont typeface="Arial" panose="020B0604020202020204" pitchFamily="34" charset="0"/>
              <a:buChar char="•"/>
            </a:pPr>
            <a:r>
              <a:rPr lang="en-US" dirty="0">
                <a:solidFill>
                  <a:schemeClr val="tx1"/>
                </a:solidFill>
              </a:rPr>
              <a:t>the application (including the application fee)</a:t>
            </a:r>
          </a:p>
          <a:p>
            <a:pPr lvl="1">
              <a:buFont typeface="Arial" panose="020B0604020202020204" pitchFamily="34" charset="0"/>
              <a:buChar char="•"/>
            </a:pPr>
            <a:r>
              <a:rPr lang="en-US" dirty="0">
                <a:solidFill>
                  <a:schemeClr val="tx1"/>
                </a:solidFill>
              </a:rPr>
              <a:t>your official transcript</a:t>
            </a:r>
          </a:p>
          <a:p>
            <a:pPr lvl="1">
              <a:buFont typeface="Arial" panose="020B0604020202020204" pitchFamily="34" charset="0"/>
              <a:buChar char="•"/>
            </a:pPr>
            <a:r>
              <a:rPr lang="en-US" dirty="0">
                <a:solidFill>
                  <a:schemeClr val="tx1"/>
                </a:solidFill>
              </a:rPr>
              <a:t>your official ACT and/or SAT scores (if required) </a:t>
            </a:r>
          </a:p>
          <a:p>
            <a:pPr marL="0" indent="0">
              <a:buNone/>
            </a:pPr>
            <a:r>
              <a:rPr lang="en-US" dirty="0"/>
              <a:t> </a:t>
            </a:r>
          </a:p>
          <a:p>
            <a:endParaRPr lang="en-US" dirty="0"/>
          </a:p>
        </p:txBody>
      </p:sp>
    </p:spTree>
    <p:extLst>
      <p:ext uri="{BB962C8B-B14F-4D97-AF65-F5344CB8AC3E}">
        <p14:creationId xmlns:p14="http://schemas.microsoft.com/office/powerpoint/2010/main" val="429105002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56948" y="310186"/>
            <a:ext cx="8534400" cy="1507067"/>
          </a:xfrm>
        </p:spPr>
        <p:txBody>
          <a:bodyPr/>
          <a:lstStyle/>
          <a:p>
            <a:r>
              <a:rPr lang="en-US" dirty="0"/>
              <a:t>How do I apply?	</a:t>
            </a:r>
          </a:p>
        </p:txBody>
      </p:sp>
      <p:sp>
        <p:nvSpPr>
          <p:cNvPr id="3" name="Content Placeholder 2"/>
          <p:cNvSpPr>
            <a:spLocks noGrp="1"/>
          </p:cNvSpPr>
          <p:nvPr>
            <p:ph idx="1"/>
          </p:nvPr>
        </p:nvSpPr>
        <p:spPr>
          <a:xfrm>
            <a:off x="756948" y="1953491"/>
            <a:ext cx="8534400" cy="4602403"/>
          </a:xfrm>
        </p:spPr>
        <p:txBody>
          <a:bodyPr>
            <a:normAutofit/>
          </a:bodyPr>
          <a:lstStyle/>
          <a:p>
            <a:r>
              <a:rPr lang="en-US" dirty="0">
                <a:solidFill>
                  <a:schemeClr val="tx1"/>
                </a:solidFill>
              </a:rPr>
              <a:t>Some colleges require other pieces such as: </a:t>
            </a:r>
          </a:p>
          <a:p>
            <a:pPr lvl="1">
              <a:buFont typeface="Arial" panose="020B0604020202020204" pitchFamily="34" charset="0"/>
              <a:buChar char="•"/>
            </a:pPr>
            <a:r>
              <a:rPr lang="en-US" dirty="0">
                <a:solidFill>
                  <a:schemeClr val="tx1"/>
                </a:solidFill>
              </a:rPr>
              <a:t>recommendation letters </a:t>
            </a:r>
          </a:p>
          <a:p>
            <a:pPr lvl="1">
              <a:buFont typeface="Arial" panose="020B0604020202020204" pitchFamily="34" charset="0"/>
              <a:buChar char="•"/>
            </a:pPr>
            <a:r>
              <a:rPr lang="en-US" dirty="0">
                <a:solidFill>
                  <a:schemeClr val="tx1"/>
                </a:solidFill>
              </a:rPr>
              <a:t>essays (usually a part of the application)</a:t>
            </a:r>
          </a:p>
          <a:p>
            <a:pPr lvl="1">
              <a:buFont typeface="Arial" panose="020B0604020202020204" pitchFamily="34" charset="0"/>
              <a:buChar char="•"/>
            </a:pPr>
            <a:r>
              <a:rPr lang="en-US" dirty="0">
                <a:solidFill>
                  <a:schemeClr val="tx1"/>
                </a:solidFill>
              </a:rPr>
              <a:t>counselor reports</a:t>
            </a:r>
          </a:p>
          <a:p>
            <a:pPr lvl="1">
              <a:buFont typeface="Arial" panose="020B0604020202020204" pitchFamily="34" charset="0"/>
              <a:buChar char="•"/>
            </a:pPr>
            <a:r>
              <a:rPr lang="en-US" dirty="0">
                <a:solidFill>
                  <a:schemeClr val="tx1"/>
                </a:solidFill>
              </a:rPr>
              <a:t>teacher reports</a:t>
            </a:r>
          </a:p>
          <a:p>
            <a:pPr lvl="1">
              <a:buFont typeface="Arial" panose="020B0604020202020204" pitchFamily="34" charset="0"/>
              <a:buChar char="•"/>
            </a:pPr>
            <a:r>
              <a:rPr lang="en-US" dirty="0">
                <a:solidFill>
                  <a:schemeClr val="tx1"/>
                </a:solidFill>
              </a:rPr>
              <a:t>interviews (usually for elite schools or students under review)</a:t>
            </a:r>
          </a:p>
          <a:p>
            <a:pPr lvl="1">
              <a:buFont typeface="Arial" panose="020B0604020202020204" pitchFamily="34" charset="0"/>
              <a:buChar char="•"/>
            </a:pPr>
            <a:r>
              <a:rPr lang="en-US" dirty="0">
                <a:solidFill>
                  <a:schemeClr val="tx1"/>
                </a:solidFill>
              </a:rPr>
              <a:t>auditions or portfolios (for special programs such as music or art)</a:t>
            </a:r>
          </a:p>
          <a:p>
            <a:pPr lvl="1">
              <a:buFont typeface="Arial" panose="020B0604020202020204" pitchFamily="34" charset="0"/>
              <a:buChar char="•"/>
            </a:pPr>
            <a:r>
              <a:rPr lang="en-US" dirty="0">
                <a:solidFill>
                  <a:schemeClr val="tx1"/>
                </a:solidFill>
              </a:rPr>
              <a:t>anything else a school deems necessary to their application process  </a:t>
            </a:r>
          </a:p>
          <a:p>
            <a:endParaRPr lang="en-US" dirty="0"/>
          </a:p>
        </p:txBody>
      </p:sp>
    </p:spTree>
    <p:extLst>
      <p:ext uri="{BB962C8B-B14F-4D97-AF65-F5344CB8AC3E}">
        <p14:creationId xmlns:p14="http://schemas.microsoft.com/office/powerpoint/2010/main" val="42863014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56948" y="310186"/>
            <a:ext cx="8534400" cy="1507067"/>
          </a:xfrm>
        </p:spPr>
        <p:txBody>
          <a:bodyPr/>
          <a:lstStyle/>
          <a:p>
            <a:r>
              <a:rPr lang="en-US" dirty="0"/>
              <a:t>How do I apply?	</a:t>
            </a:r>
          </a:p>
        </p:txBody>
      </p:sp>
      <p:sp>
        <p:nvSpPr>
          <p:cNvPr id="3" name="Content Placeholder 2"/>
          <p:cNvSpPr>
            <a:spLocks noGrp="1"/>
          </p:cNvSpPr>
          <p:nvPr>
            <p:ph idx="1"/>
          </p:nvPr>
        </p:nvSpPr>
        <p:spPr>
          <a:xfrm>
            <a:off x="756948" y="1953491"/>
            <a:ext cx="8534400" cy="4602403"/>
          </a:xfrm>
        </p:spPr>
        <p:txBody>
          <a:bodyPr>
            <a:normAutofit/>
          </a:bodyPr>
          <a:lstStyle/>
          <a:p>
            <a:pPr marL="0" indent="0">
              <a:buNone/>
            </a:pPr>
            <a:endParaRPr lang="en-US" dirty="0"/>
          </a:p>
          <a:p>
            <a:r>
              <a:rPr lang="en-US" u="sng" dirty="0">
                <a:solidFill>
                  <a:schemeClr val="tx1"/>
                </a:solidFill>
              </a:rPr>
              <a:t>Applications are online in several formats:</a:t>
            </a:r>
            <a:endParaRPr lang="en-US" dirty="0">
              <a:solidFill>
                <a:schemeClr val="tx1"/>
              </a:solidFill>
            </a:endParaRPr>
          </a:p>
          <a:p>
            <a:pPr lvl="1"/>
            <a:r>
              <a:rPr lang="en-US" dirty="0">
                <a:solidFill>
                  <a:schemeClr val="tx1"/>
                </a:solidFill>
              </a:rPr>
              <a:t>Texas public universities:  </a:t>
            </a:r>
            <a:r>
              <a:rPr lang="en-US" u="sng" dirty="0">
                <a:solidFill>
                  <a:schemeClr val="tx1"/>
                </a:solidFill>
                <a:hlinkClick r:id="rId2">
                  <a:extLst>
                    <a:ext uri="{A12FA001-AC4F-418D-AE19-62706E023703}">
                      <ahyp:hlinkClr xmlns:ahyp="http://schemas.microsoft.com/office/drawing/2018/hyperlinkcolor" val="tx"/>
                    </a:ext>
                  </a:extLst>
                </a:hlinkClick>
              </a:rPr>
              <a:t>www.applytexas.org</a:t>
            </a:r>
            <a:r>
              <a:rPr lang="en-US" dirty="0">
                <a:solidFill>
                  <a:schemeClr val="tx1"/>
                </a:solidFill>
              </a:rPr>
              <a:t>	</a:t>
            </a:r>
          </a:p>
          <a:p>
            <a:pPr lvl="1"/>
            <a:r>
              <a:rPr lang="en-US" dirty="0">
                <a:solidFill>
                  <a:schemeClr val="tx1"/>
                </a:solidFill>
              </a:rPr>
              <a:t>Private universities, both in and out of Texas:  </a:t>
            </a:r>
            <a:r>
              <a:rPr lang="en-US" u="sng" dirty="0">
                <a:solidFill>
                  <a:schemeClr val="tx1"/>
                </a:solidFill>
                <a:hlinkClick r:id="rId3">
                  <a:extLst>
                    <a:ext uri="{A12FA001-AC4F-418D-AE19-62706E023703}">
                      <ahyp:hlinkClr xmlns:ahyp="http://schemas.microsoft.com/office/drawing/2018/hyperlinkcolor" val="tx"/>
                    </a:ext>
                  </a:extLst>
                </a:hlinkClick>
              </a:rPr>
              <a:t>www.commonapp.org</a:t>
            </a:r>
            <a:endParaRPr lang="en-US" u="sng" dirty="0">
              <a:solidFill>
                <a:schemeClr val="tx1"/>
              </a:solidFill>
            </a:endParaRPr>
          </a:p>
          <a:p>
            <a:pPr lvl="1"/>
            <a:r>
              <a:rPr lang="en-US" dirty="0">
                <a:solidFill>
                  <a:schemeClr val="tx1"/>
                </a:solidFill>
              </a:rPr>
              <a:t>Coalition app or Common Black College (HBCU) app</a:t>
            </a:r>
          </a:p>
          <a:p>
            <a:pPr lvl="1"/>
            <a:r>
              <a:rPr lang="en-US" dirty="0">
                <a:solidFill>
                  <a:schemeClr val="tx1"/>
                </a:solidFill>
              </a:rPr>
              <a:t>University websites:  if a school doesn’t use Apply Texas or Common App, they will have their own application.  You can find it under prospective students, incoming freshmen, or similar wording.  </a:t>
            </a:r>
          </a:p>
          <a:p>
            <a:endParaRPr lang="en-US" dirty="0"/>
          </a:p>
        </p:txBody>
      </p:sp>
    </p:spTree>
    <p:extLst>
      <p:ext uri="{BB962C8B-B14F-4D97-AF65-F5344CB8AC3E}">
        <p14:creationId xmlns:p14="http://schemas.microsoft.com/office/powerpoint/2010/main" val="376410811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56948" y="310186"/>
            <a:ext cx="8534400" cy="1507067"/>
          </a:xfrm>
        </p:spPr>
        <p:txBody>
          <a:bodyPr/>
          <a:lstStyle/>
          <a:p>
            <a:r>
              <a:rPr lang="en-US" dirty="0"/>
              <a:t>How do I order a transcript?	</a:t>
            </a:r>
          </a:p>
        </p:txBody>
      </p:sp>
      <p:sp>
        <p:nvSpPr>
          <p:cNvPr id="3" name="Content Placeholder 2"/>
          <p:cNvSpPr>
            <a:spLocks noGrp="1"/>
          </p:cNvSpPr>
          <p:nvPr>
            <p:ph idx="1"/>
          </p:nvPr>
        </p:nvSpPr>
        <p:spPr>
          <a:xfrm>
            <a:off x="756948" y="1358537"/>
            <a:ext cx="8534400" cy="5197357"/>
          </a:xfrm>
        </p:spPr>
        <p:txBody>
          <a:bodyPr>
            <a:normAutofit/>
          </a:bodyPr>
          <a:lstStyle/>
          <a:p>
            <a:r>
              <a:rPr lang="en-US" dirty="0">
                <a:solidFill>
                  <a:schemeClr val="tx1"/>
                </a:solidFill>
              </a:rPr>
              <a:t>To order an official transcript, go to </a:t>
            </a:r>
            <a:r>
              <a:rPr lang="en-US" u="sng" dirty="0">
                <a:solidFill>
                  <a:schemeClr val="tx1"/>
                </a:solidFill>
                <a:hlinkClick r:id="rId2">
                  <a:extLst>
                    <a:ext uri="{A12FA001-AC4F-418D-AE19-62706E023703}">
                      <ahyp:hlinkClr xmlns:ahyp="http://schemas.microsoft.com/office/drawing/2018/hyperlinkcolor" val="tx"/>
                    </a:ext>
                  </a:extLst>
                </a:hlinkClick>
              </a:rPr>
              <a:t>https://kellertx.scriborder.com/</a:t>
            </a:r>
            <a:r>
              <a:rPr lang="en-US" dirty="0">
                <a:solidFill>
                  <a:schemeClr val="tx1"/>
                </a:solidFill>
              </a:rPr>
              <a:t>. </a:t>
            </a:r>
          </a:p>
          <a:p>
            <a:endParaRPr lang="en-US" dirty="0">
              <a:solidFill>
                <a:schemeClr val="tx1"/>
              </a:solidFill>
            </a:endParaRPr>
          </a:p>
          <a:p>
            <a:r>
              <a:rPr lang="en-US" dirty="0">
                <a:solidFill>
                  <a:schemeClr val="tx1"/>
                </a:solidFill>
              </a:rPr>
              <a:t>To view and print your unofficial transcript, go to your Aeries student portal.  </a:t>
            </a:r>
          </a:p>
          <a:p>
            <a:endParaRPr lang="en-US" dirty="0">
              <a:solidFill>
                <a:schemeClr val="tx1"/>
              </a:solidFill>
            </a:endParaRPr>
          </a:p>
          <a:p>
            <a:r>
              <a:rPr lang="en-US" dirty="0">
                <a:solidFill>
                  <a:schemeClr val="tx1"/>
                </a:solidFill>
              </a:rPr>
              <a:t>Also, don’t forget that you will need to send a final official transcript to whichever college you decide to go to at the end of senior year.</a:t>
            </a:r>
          </a:p>
          <a:p>
            <a:endParaRPr lang="en-US" dirty="0"/>
          </a:p>
        </p:txBody>
      </p:sp>
    </p:spTree>
    <p:extLst>
      <p:ext uri="{BB962C8B-B14F-4D97-AF65-F5344CB8AC3E}">
        <p14:creationId xmlns:p14="http://schemas.microsoft.com/office/powerpoint/2010/main" val="201053676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56947" y="310186"/>
            <a:ext cx="9162115" cy="1507067"/>
          </a:xfrm>
        </p:spPr>
        <p:txBody>
          <a:bodyPr/>
          <a:lstStyle/>
          <a:p>
            <a:r>
              <a:rPr lang="en-US" dirty="0"/>
              <a:t>ACT vs SAT:  What’s the difference?	</a:t>
            </a:r>
          </a:p>
        </p:txBody>
      </p:sp>
      <p:sp>
        <p:nvSpPr>
          <p:cNvPr id="3" name="Content Placeholder 2"/>
          <p:cNvSpPr>
            <a:spLocks noGrp="1"/>
          </p:cNvSpPr>
          <p:nvPr>
            <p:ph idx="1"/>
          </p:nvPr>
        </p:nvSpPr>
        <p:spPr>
          <a:xfrm>
            <a:off x="756948" y="1953491"/>
            <a:ext cx="8534400" cy="4602403"/>
          </a:xfrm>
        </p:spPr>
        <p:txBody>
          <a:bodyPr>
            <a:normAutofit/>
          </a:bodyPr>
          <a:lstStyle/>
          <a:p>
            <a:r>
              <a:rPr lang="en-US" dirty="0">
                <a:solidFill>
                  <a:schemeClr val="tx1"/>
                </a:solidFill>
              </a:rPr>
              <a:t>The SAT is a test of reading, writing and language, and math.  The scores range from 400 to 1600 (200 to 800 per test). </a:t>
            </a:r>
          </a:p>
          <a:p>
            <a:endParaRPr lang="en-US" dirty="0">
              <a:solidFill>
                <a:schemeClr val="tx1"/>
              </a:solidFill>
            </a:endParaRPr>
          </a:p>
          <a:p>
            <a:r>
              <a:rPr lang="en-US" dirty="0">
                <a:solidFill>
                  <a:schemeClr val="tx1"/>
                </a:solidFill>
              </a:rPr>
              <a:t>The ACT is a test of English, math, science, reading, and optional writing.  The highest score is a 36. </a:t>
            </a:r>
          </a:p>
          <a:p>
            <a:endParaRPr lang="en-US" dirty="0">
              <a:solidFill>
                <a:schemeClr val="tx1"/>
              </a:solidFill>
            </a:endParaRPr>
          </a:p>
          <a:p>
            <a:r>
              <a:rPr lang="en-US" dirty="0">
                <a:solidFill>
                  <a:schemeClr val="tx1"/>
                </a:solidFill>
              </a:rPr>
              <a:t>SAT time length:  3 hours on paper, short online </a:t>
            </a:r>
          </a:p>
          <a:p>
            <a:endParaRPr lang="en-US" dirty="0">
              <a:solidFill>
                <a:schemeClr val="tx1"/>
              </a:solidFill>
            </a:endParaRPr>
          </a:p>
          <a:p>
            <a:r>
              <a:rPr lang="en-US" dirty="0">
                <a:solidFill>
                  <a:schemeClr val="tx1"/>
                </a:solidFill>
              </a:rPr>
              <a:t>ACT time length:  2 hours + 55 minutes (with optional writing, adds 45 minutes)</a:t>
            </a:r>
          </a:p>
          <a:p>
            <a:endParaRPr lang="en-US" dirty="0"/>
          </a:p>
        </p:txBody>
      </p:sp>
    </p:spTree>
    <p:extLst>
      <p:ext uri="{BB962C8B-B14F-4D97-AF65-F5344CB8AC3E}">
        <p14:creationId xmlns:p14="http://schemas.microsoft.com/office/powerpoint/2010/main" val="109806437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92D9A23A-29FB-8812-0D22-6420F007FD17}"/>
              </a:ext>
            </a:extLst>
          </p:cNvPr>
          <p:cNvPicPr>
            <a:picLocks noGrp="1" noChangeAspect="1"/>
          </p:cNvPicPr>
          <p:nvPr>
            <p:ph idx="1"/>
          </p:nvPr>
        </p:nvPicPr>
        <p:blipFill>
          <a:blip r:embed="rId2"/>
          <a:stretch>
            <a:fillRect/>
          </a:stretch>
        </p:blipFill>
        <p:spPr>
          <a:xfrm>
            <a:off x="3832464" y="0"/>
            <a:ext cx="3568709" cy="6858000"/>
          </a:xfrm>
        </p:spPr>
      </p:pic>
    </p:spTree>
    <p:extLst>
      <p:ext uri="{BB962C8B-B14F-4D97-AF65-F5344CB8AC3E}">
        <p14:creationId xmlns:p14="http://schemas.microsoft.com/office/powerpoint/2010/main" val="36546334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56947" y="310186"/>
            <a:ext cx="10555487" cy="1507067"/>
          </a:xfrm>
        </p:spPr>
        <p:txBody>
          <a:bodyPr/>
          <a:lstStyle/>
          <a:p>
            <a:r>
              <a:rPr lang="en-US" dirty="0"/>
              <a:t>How do I sign up and how do I prepare?	</a:t>
            </a:r>
          </a:p>
        </p:txBody>
      </p:sp>
      <p:sp>
        <p:nvSpPr>
          <p:cNvPr id="3" name="Content Placeholder 2"/>
          <p:cNvSpPr>
            <a:spLocks noGrp="1"/>
          </p:cNvSpPr>
          <p:nvPr>
            <p:ph idx="1"/>
          </p:nvPr>
        </p:nvSpPr>
        <p:spPr>
          <a:xfrm>
            <a:off x="756947" y="1384663"/>
            <a:ext cx="9318869" cy="5171231"/>
          </a:xfrm>
        </p:spPr>
        <p:txBody>
          <a:bodyPr>
            <a:normAutofit/>
          </a:bodyPr>
          <a:lstStyle/>
          <a:p>
            <a:r>
              <a:rPr lang="en-US" dirty="0">
                <a:solidFill>
                  <a:schemeClr val="tx1"/>
                </a:solidFill>
              </a:rPr>
              <a:t>For SAT, go to </a:t>
            </a:r>
            <a:r>
              <a:rPr lang="en-US" dirty="0">
                <a:solidFill>
                  <a:schemeClr val="tx1"/>
                </a:solidFill>
                <a:hlinkClick r:id="rId2">
                  <a:extLst>
                    <a:ext uri="{A12FA001-AC4F-418D-AE19-62706E023703}">
                      <ahyp:hlinkClr xmlns:ahyp="http://schemas.microsoft.com/office/drawing/2018/hyperlinkcolor" val="tx"/>
                    </a:ext>
                  </a:extLst>
                </a:hlinkClick>
              </a:rPr>
              <a:t>www.collegeboard.org</a:t>
            </a:r>
            <a:r>
              <a:rPr lang="en-US" dirty="0">
                <a:solidFill>
                  <a:schemeClr val="tx1"/>
                </a:solidFill>
              </a:rPr>
              <a:t>.  You will click on Register for the SAT, and it will ask you to create an account.  </a:t>
            </a:r>
          </a:p>
          <a:p>
            <a:r>
              <a:rPr lang="en-US" dirty="0">
                <a:solidFill>
                  <a:schemeClr val="tx1"/>
                </a:solidFill>
              </a:rPr>
              <a:t>For ACT, go to </a:t>
            </a:r>
            <a:r>
              <a:rPr lang="en-US" dirty="0">
                <a:solidFill>
                  <a:schemeClr val="tx1"/>
                </a:solidFill>
                <a:hlinkClick r:id="rId3">
                  <a:extLst>
                    <a:ext uri="{A12FA001-AC4F-418D-AE19-62706E023703}">
                      <ahyp:hlinkClr xmlns:ahyp="http://schemas.microsoft.com/office/drawing/2018/hyperlinkcolor" val="tx"/>
                    </a:ext>
                  </a:extLst>
                </a:hlinkClick>
              </a:rPr>
              <a:t>www.actstudent.org</a:t>
            </a:r>
            <a:r>
              <a:rPr lang="en-US" dirty="0">
                <a:solidFill>
                  <a:schemeClr val="tx1"/>
                </a:solidFill>
              </a:rPr>
              <a:t>.  Click on Register for the ACT, and it will ask you to create an account.</a:t>
            </a:r>
          </a:p>
          <a:p>
            <a:endParaRPr lang="en-US" dirty="0">
              <a:solidFill>
                <a:schemeClr val="tx1"/>
              </a:solidFill>
            </a:endParaRPr>
          </a:p>
          <a:p>
            <a:r>
              <a:rPr lang="en-US" b="1" dirty="0">
                <a:solidFill>
                  <a:schemeClr val="tx1"/>
                </a:solidFill>
              </a:rPr>
              <a:t>Free online test prep:</a:t>
            </a:r>
          </a:p>
          <a:p>
            <a:r>
              <a:rPr lang="en-US" sz="1800" b="1" u="sng" dirty="0">
                <a:solidFill>
                  <a:schemeClr val="tx1"/>
                </a:solidFill>
                <a:effectLst/>
                <a:latin typeface="Times New Roman" panose="02020603050405020304" pitchFamily="18" charset="0"/>
                <a:ea typeface="Times New Roman" panose="02020603050405020304" pitchFamily="18" charset="0"/>
                <a:hlinkClick r:id="rId4">
                  <a:extLst>
                    <a:ext uri="{A12FA001-AC4F-418D-AE19-62706E023703}">
                      <ahyp:hlinkClr xmlns:ahyp="http://schemas.microsoft.com/office/drawing/2018/hyperlinkcolor" val="tx"/>
                    </a:ext>
                  </a:extLst>
                </a:hlinkClick>
              </a:rPr>
              <a:t>https://academy.act.org/</a:t>
            </a:r>
            <a:r>
              <a:rPr lang="en-US" sz="1800" dirty="0">
                <a:solidFill>
                  <a:schemeClr val="tx1"/>
                </a:solidFill>
                <a:effectLst/>
                <a:latin typeface="Arial" panose="020B0604020202020204" pitchFamily="34" charset="0"/>
                <a:ea typeface="Times New Roman" panose="02020603050405020304" pitchFamily="18" charset="0"/>
              </a:rPr>
              <a:t> </a:t>
            </a:r>
            <a:r>
              <a:rPr lang="en-US" sz="1800" b="1" dirty="0">
                <a:solidFill>
                  <a:schemeClr val="tx1"/>
                </a:solidFill>
                <a:effectLst/>
                <a:latin typeface="Times New Roman" panose="02020603050405020304" pitchFamily="18" charset="0"/>
                <a:ea typeface="Times New Roman" panose="02020603050405020304" pitchFamily="18" charset="0"/>
              </a:rPr>
              <a:t>or </a:t>
            </a:r>
            <a:r>
              <a:rPr lang="en-US" sz="1800" b="1" u="sng" dirty="0">
                <a:solidFill>
                  <a:schemeClr val="tx1"/>
                </a:solidFill>
                <a:effectLst/>
                <a:latin typeface="Times New Roman" panose="02020603050405020304" pitchFamily="18" charset="0"/>
                <a:ea typeface="Times New Roman" panose="02020603050405020304" pitchFamily="18" charset="0"/>
                <a:hlinkClick r:id="rId5">
                  <a:extLst>
                    <a:ext uri="{A12FA001-AC4F-418D-AE19-62706E023703}">
                      <ahyp:hlinkClr xmlns:ahyp="http://schemas.microsoft.com/office/drawing/2018/hyperlinkcolor" val="tx"/>
                    </a:ext>
                  </a:extLst>
                </a:hlinkClick>
              </a:rPr>
              <a:t>www.actonlineprep.com</a:t>
            </a:r>
            <a:r>
              <a:rPr lang="en-US" sz="1800" b="1" u="sng" dirty="0">
                <a:solidFill>
                  <a:schemeClr val="tx1"/>
                </a:solidFill>
                <a:effectLst/>
                <a:latin typeface="Times New Roman" panose="02020603050405020304" pitchFamily="18" charset="0"/>
                <a:ea typeface="Times New Roman" panose="02020603050405020304" pitchFamily="18" charset="0"/>
              </a:rPr>
              <a:t>  or myACT.org</a:t>
            </a:r>
            <a:r>
              <a:rPr lang="en-US" sz="1800" b="1" dirty="0">
                <a:solidFill>
                  <a:schemeClr val="tx1"/>
                </a:solidFill>
                <a:effectLst/>
                <a:latin typeface="Times New Roman" panose="02020603050405020304" pitchFamily="18" charset="0"/>
                <a:ea typeface="Times New Roman" panose="02020603050405020304" pitchFamily="18" charset="0"/>
              </a:rPr>
              <a:t>         </a:t>
            </a:r>
          </a:p>
          <a:p>
            <a:r>
              <a:rPr lang="en-US" sz="1800" b="1" u="sng" dirty="0">
                <a:solidFill>
                  <a:schemeClr val="tx1"/>
                </a:solidFill>
                <a:effectLst/>
                <a:latin typeface="Times New Roman" panose="02020603050405020304" pitchFamily="18" charset="0"/>
                <a:ea typeface="Times New Roman" panose="02020603050405020304" pitchFamily="18" charset="0"/>
                <a:hlinkClick r:id="rId6">
                  <a:extLst>
                    <a:ext uri="{A12FA001-AC4F-418D-AE19-62706E023703}">
                      <ahyp:hlinkClr xmlns:ahyp="http://schemas.microsoft.com/office/drawing/2018/hyperlinkcolor" val="tx"/>
                    </a:ext>
                  </a:extLst>
                </a:hlinkClick>
              </a:rPr>
              <a:t>www.khanacademy.org</a:t>
            </a:r>
            <a:r>
              <a:rPr lang="en-US" sz="1800" b="1" dirty="0">
                <a:solidFill>
                  <a:schemeClr val="tx1"/>
                </a:solidFill>
                <a:effectLst/>
                <a:latin typeface="Times New Roman" panose="02020603050405020304" pitchFamily="18" charset="0"/>
                <a:ea typeface="Times New Roman" panose="02020603050405020304" pitchFamily="18" charset="0"/>
              </a:rPr>
              <a:t> or </a:t>
            </a:r>
            <a:r>
              <a:rPr lang="en-US" sz="1800" b="1" u="sng" dirty="0">
                <a:solidFill>
                  <a:schemeClr val="tx1"/>
                </a:solidFill>
                <a:effectLst/>
                <a:latin typeface="Times New Roman" panose="02020603050405020304" pitchFamily="18" charset="0"/>
                <a:ea typeface="Times New Roman" panose="02020603050405020304" pitchFamily="18" charset="0"/>
                <a:hlinkClick r:id="rId7">
                  <a:extLst>
                    <a:ext uri="{A12FA001-AC4F-418D-AE19-62706E023703}">
                      <ahyp:hlinkClr xmlns:ahyp="http://schemas.microsoft.com/office/drawing/2018/hyperlinkcolor" val="tx"/>
                    </a:ext>
                  </a:extLst>
                </a:hlinkClick>
              </a:rPr>
              <a:t>www.satpractice.org</a:t>
            </a:r>
            <a:r>
              <a:rPr lang="en-US" sz="1800" b="1" dirty="0">
                <a:solidFill>
                  <a:schemeClr val="tx1"/>
                </a:solidFill>
                <a:effectLst/>
                <a:latin typeface="Times New Roman" panose="02020603050405020304" pitchFamily="18" charset="0"/>
                <a:ea typeface="Times New Roman" panose="02020603050405020304" pitchFamily="18" charset="0"/>
              </a:rPr>
              <a:t>		</a:t>
            </a:r>
          </a:p>
          <a:p>
            <a:r>
              <a:rPr lang="en-US" sz="1800" b="1" u="sng" dirty="0">
                <a:solidFill>
                  <a:schemeClr val="tx1"/>
                </a:solidFill>
                <a:effectLst/>
                <a:latin typeface="Times New Roman" panose="02020603050405020304" pitchFamily="18" charset="0"/>
                <a:ea typeface="Times New Roman" panose="02020603050405020304" pitchFamily="18" charset="0"/>
                <a:hlinkClick r:id="rId8">
                  <a:extLst>
                    <a:ext uri="{A12FA001-AC4F-418D-AE19-62706E023703}">
                      <ahyp:hlinkClr xmlns:ahyp="http://schemas.microsoft.com/office/drawing/2018/hyperlinkcolor" val="tx"/>
                    </a:ext>
                  </a:extLst>
                </a:hlinkClick>
              </a:rPr>
              <a:t>www.march2success.com</a:t>
            </a:r>
            <a:endParaRPr lang="en-US" sz="1800" b="1" u="sng" dirty="0">
              <a:solidFill>
                <a:schemeClr val="tx1"/>
              </a:solidFill>
              <a:latin typeface="Times New Roman" panose="02020603050405020304" pitchFamily="18" charset="0"/>
              <a:ea typeface="Times New Roman" panose="02020603050405020304" pitchFamily="18" charset="0"/>
            </a:endParaRPr>
          </a:p>
          <a:p>
            <a:pPr marL="0" marR="0">
              <a:spcBef>
                <a:spcPts val="0"/>
              </a:spcBef>
              <a:spcAft>
                <a:spcPts val="0"/>
              </a:spcAft>
            </a:pPr>
            <a:r>
              <a:rPr lang="en-US" sz="1800" b="1" u="sng" dirty="0">
                <a:solidFill>
                  <a:schemeClr val="tx1"/>
                </a:solidFill>
                <a:effectLst/>
                <a:latin typeface="Times New Roman" panose="02020603050405020304" pitchFamily="18" charset="0"/>
                <a:ea typeface="Times New Roman" panose="02020603050405020304" pitchFamily="18" charset="0"/>
                <a:hlinkClick r:id="rId9">
                  <a:extLst>
                    <a:ext uri="{A12FA001-AC4F-418D-AE19-62706E023703}">
                      <ahyp:hlinkClr xmlns:ahyp="http://schemas.microsoft.com/office/drawing/2018/hyperlinkcolor" val="tx"/>
                    </a:ext>
                  </a:extLst>
                </a:hlinkClick>
              </a:rPr>
              <a:t>https://www.olive-book.com/</a:t>
            </a:r>
            <a:r>
              <a:rPr lang="en-US" sz="1800" b="1" dirty="0">
                <a:solidFill>
                  <a:schemeClr val="tx1"/>
                </a:solidFill>
                <a:effectLst/>
                <a:latin typeface="Times New Roman" panose="02020603050405020304" pitchFamily="18" charset="0"/>
                <a:ea typeface="Times New Roman" panose="02020603050405020304" pitchFamily="18" charset="0"/>
              </a:rPr>
              <a:t> 		</a:t>
            </a:r>
            <a:r>
              <a:rPr lang="en-US" sz="1800" b="1" dirty="0">
                <a:effectLst/>
                <a:latin typeface="Times New Roman" panose="02020603050405020304" pitchFamily="18" charset="0"/>
                <a:ea typeface="Times New Roman" panose="02020603050405020304" pitchFamily="18" charset="0"/>
              </a:rPr>
              <a:t>	</a:t>
            </a:r>
            <a:endParaRPr lang="en-US" dirty="0"/>
          </a:p>
        </p:txBody>
      </p:sp>
    </p:spTree>
    <p:extLst>
      <p:ext uri="{BB962C8B-B14F-4D97-AF65-F5344CB8AC3E}">
        <p14:creationId xmlns:p14="http://schemas.microsoft.com/office/powerpoint/2010/main" val="216501352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56948" y="310186"/>
            <a:ext cx="8534400" cy="1507067"/>
          </a:xfrm>
        </p:spPr>
        <p:txBody>
          <a:bodyPr/>
          <a:lstStyle/>
          <a:p>
            <a:r>
              <a:rPr lang="en-US" dirty="0"/>
              <a:t>How do I send my SAT/ACT scores?	</a:t>
            </a:r>
          </a:p>
        </p:txBody>
      </p:sp>
      <p:sp>
        <p:nvSpPr>
          <p:cNvPr id="3" name="Content Placeholder 2"/>
          <p:cNvSpPr>
            <a:spLocks noGrp="1"/>
          </p:cNvSpPr>
          <p:nvPr>
            <p:ph idx="1"/>
          </p:nvPr>
        </p:nvSpPr>
        <p:spPr>
          <a:xfrm>
            <a:off x="756948" y="1953491"/>
            <a:ext cx="8534400" cy="4602403"/>
          </a:xfrm>
        </p:spPr>
        <p:txBody>
          <a:bodyPr>
            <a:normAutofit/>
          </a:bodyPr>
          <a:lstStyle/>
          <a:p>
            <a:r>
              <a:rPr lang="en-US" dirty="0">
                <a:solidFill>
                  <a:schemeClr val="tx1"/>
                </a:solidFill>
              </a:rPr>
              <a:t>If you list your college(s) before or on test day, you can send your scores for free.</a:t>
            </a:r>
          </a:p>
          <a:p>
            <a:r>
              <a:rPr lang="en-US" dirty="0">
                <a:solidFill>
                  <a:schemeClr val="tx1"/>
                </a:solidFill>
              </a:rPr>
              <a:t>If you wait till after test day, they will charge you per score report.</a:t>
            </a:r>
          </a:p>
          <a:p>
            <a:r>
              <a:rPr lang="en-US" dirty="0">
                <a:solidFill>
                  <a:schemeClr val="tx1"/>
                </a:solidFill>
              </a:rPr>
              <a:t>Some students choose to wait so they can see the test scores they send.</a:t>
            </a:r>
          </a:p>
          <a:p>
            <a:r>
              <a:rPr lang="en-US" dirty="0">
                <a:solidFill>
                  <a:schemeClr val="tx1"/>
                </a:solidFill>
              </a:rPr>
              <a:t>Log in to your ACT Student or College Board account and click on “send test scores,” and it will walk you through the process.</a:t>
            </a:r>
          </a:p>
          <a:p>
            <a:endParaRPr lang="en-US" dirty="0"/>
          </a:p>
        </p:txBody>
      </p:sp>
    </p:spTree>
    <p:extLst>
      <p:ext uri="{BB962C8B-B14F-4D97-AF65-F5344CB8AC3E}">
        <p14:creationId xmlns:p14="http://schemas.microsoft.com/office/powerpoint/2010/main" val="381211635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56948" y="310186"/>
            <a:ext cx="8534400" cy="1507067"/>
          </a:xfrm>
        </p:spPr>
        <p:txBody>
          <a:bodyPr/>
          <a:lstStyle/>
          <a:p>
            <a:r>
              <a:rPr lang="en-US" dirty="0"/>
              <a:t>Which scores should I send?	</a:t>
            </a:r>
          </a:p>
        </p:txBody>
      </p:sp>
      <p:sp>
        <p:nvSpPr>
          <p:cNvPr id="3" name="Content Placeholder 2"/>
          <p:cNvSpPr>
            <a:spLocks noGrp="1"/>
          </p:cNvSpPr>
          <p:nvPr>
            <p:ph idx="1"/>
          </p:nvPr>
        </p:nvSpPr>
        <p:spPr>
          <a:xfrm>
            <a:off x="756948" y="1953491"/>
            <a:ext cx="8534400" cy="4602403"/>
          </a:xfrm>
        </p:spPr>
        <p:txBody>
          <a:bodyPr>
            <a:normAutofit/>
          </a:bodyPr>
          <a:lstStyle/>
          <a:p>
            <a:r>
              <a:rPr lang="en-US" dirty="0">
                <a:solidFill>
                  <a:schemeClr val="tx1"/>
                </a:solidFill>
              </a:rPr>
              <a:t>Most colleges don’t care if you send ACT or SAT scores.  Either is fine.</a:t>
            </a:r>
          </a:p>
          <a:p>
            <a:r>
              <a:rPr lang="en-US" dirty="0">
                <a:solidFill>
                  <a:schemeClr val="tx1"/>
                </a:solidFill>
              </a:rPr>
              <a:t>A college only needs one test score—ACT or SAT, but some students send more than one in case the college </a:t>
            </a:r>
            <a:r>
              <a:rPr lang="en-US" dirty="0" err="1">
                <a:solidFill>
                  <a:schemeClr val="tx1"/>
                </a:solidFill>
              </a:rPr>
              <a:t>superscores</a:t>
            </a:r>
            <a:r>
              <a:rPr lang="en-US" dirty="0">
                <a:solidFill>
                  <a:schemeClr val="tx1"/>
                </a:solidFill>
              </a:rPr>
              <a:t>.</a:t>
            </a:r>
          </a:p>
          <a:p>
            <a:r>
              <a:rPr lang="en-US" dirty="0">
                <a:solidFill>
                  <a:schemeClr val="tx1"/>
                </a:solidFill>
              </a:rPr>
              <a:t>What is </a:t>
            </a:r>
            <a:r>
              <a:rPr lang="en-US" dirty="0" err="1">
                <a:solidFill>
                  <a:schemeClr val="tx1"/>
                </a:solidFill>
              </a:rPr>
              <a:t>superscoring</a:t>
            </a:r>
            <a:r>
              <a:rPr lang="en-US" dirty="0">
                <a:solidFill>
                  <a:schemeClr val="tx1"/>
                </a:solidFill>
              </a:rPr>
              <a:t>?</a:t>
            </a:r>
          </a:p>
          <a:p>
            <a:endParaRPr lang="en-US" dirty="0"/>
          </a:p>
        </p:txBody>
      </p:sp>
    </p:spTree>
    <p:extLst>
      <p:ext uri="{BB962C8B-B14F-4D97-AF65-F5344CB8AC3E}">
        <p14:creationId xmlns:p14="http://schemas.microsoft.com/office/powerpoint/2010/main" val="188808322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56948" y="310186"/>
            <a:ext cx="8534400" cy="1507067"/>
          </a:xfrm>
        </p:spPr>
        <p:txBody>
          <a:bodyPr/>
          <a:lstStyle/>
          <a:p>
            <a:r>
              <a:rPr lang="en-US" dirty="0"/>
              <a:t>	College Essays</a:t>
            </a:r>
          </a:p>
        </p:txBody>
      </p:sp>
      <p:sp>
        <p:nvSpPr>
          <p:cNvPr id="3" name="Content Placeholder 2"/>
          <p:cNvSpPr>
            <a:spLocks noGrp="1"/>
          </p:cNvSpPr>
          <p:nvPr>
            <p:ph idx="1"/>
          </p:nvPr>
        </p:nvSpPr>
        <p:spPr>
          <a:xfrm>
            <a:off x="756948" y="1953491"/>
            <a:ext cx="8534400" cy="4602403"/>
          </a:xfrm>
        </p:spPr>
        <p:txBody>
          <a:bodyPr>
            <a:normAutofit/>
          </a:bodyPr>
          <a:lstStyle/>
          <a:p>
            <a:pPr>
              <a:buFont typeface="Wingdings" pitchFamily="2" charset="2"/>
              <a:buChar char="Ø"/>
            </a:pPr>
            <a:r>
              <a:rPr lang="en-US" dirty="0">
                <a:solidFill>
                  <a:schemeClr val="tx1"/>
                </a:solidFill>
              </a:rPr>
              <a:t>What is an admissions office looking for in an essay?</a:t>
            </a:r>
          </a:p>
          <a:p>
            <a:pPr lvl="1">
              <a:buFont typeface="Wingdings" pitchFamily="2" charset="2"/>
              <a:buChar char="Ø"/>
            </a:pPr>
            <a:r>
              <a:rPr lang="en-US" dirty="0">
                <a:solidFill>
                  <a:schemeClr val="tx1"/>
                </a:solidFill>
              </a:rPr>
              <a:t>Your essay is the main way the college admissions officers get to know you personally aside from your GPA and test scores.  </a:t>
            </a:r>
          </a:p>
          <a:p>
            <a:pPr lvl="1">
              <a:buFont typeface="Wingdings" pitchFamily="2" charset="2"/>
              <a:buChar char="Ø"/>
            </a:pPr>
            <a:r>
              <a:rPr lang="en-US" dirty="0">
                <a:solidFill>
                  <a:schemeClr val="tx1"/>
                </a:solidFill>
              </a:rPr>
              <a:t>Imagine reading hundreds of essays.  What would make an essay interesting to you?</a:t>
            </a:r>
          </a:p>
          <a:p>
            <a:pPr lvl="1">
              <a:buFont typeface="Wingdings" pitchFamily="2" charset="2"/>
              <a:buChar char="Ø"/>
            </a:pPr>
            <a:r>
              <a:rPr lang="en-US" dirty="0">
                <a:solidFill>
                  <a:schemeClr val="tx1"/>
                </a:solidFill>
              </a:rPr>
              <a:t>Think of an opening line, then an opening paragraph, that will grab the reader right away and make them want to read on.</a:t>
            </a:r>
          </a:p>
          <a:p>
            <a:pPr lvl="1">
              <a:buFont typeface="Wingdings" pitchFamily="2" charset="2"/>
              <a:buChar char="Ø"/>
            </a:pPr>
            <a:r>
              <a:rPr lang="en-US" dirty="0">
                <a:solidFill>
                  <a:schemeClr val="tx1"/>
                </a:solidFill>
              </a:rPr>
              <a:t>Tell them something they won’t see anywhere else in your application. </a:t>
            </a:r>
          </a:p>
          <a:p>
            <a:pPr lvl="1">
              <a:buFont typeface="Wingdings" pitchFamily="2" charset="2"/>
              <a:buChar char="Ø"/>
            </a:pPr>
            <a:r>
              <a:rPr lang="en-US" dirty="0">
                <a:solidFill>
                  <a:schemeClr val="tx1"/>
                </a:solidFill>
              </a:rPr>
              <a:t>You want to show them your personality, allow them a glimpse into who you are as a person, and let them see what you want to do with your life.  </a:t>
            </a:r>
          </a:p>
          <a:p>
            <a:pPr lvl="1">
              <a:buFont typeface="Wingdings" pitchFamily="2" charset="2"/>
              <a:buChar char="Ø"/>
            </a:pPr>
            <a:r>
              <a:rPr lang="en-US" dirty="0">
                <a:solidFill>
                  <a:schemeClr val="tx1"/>
                </a:solidFill>
              </a:rPr>
              <a:t>Always have an adult proofread your essay, and use spellcheck. </a:t>
            </a:r>
          </a:p>
          <a:p>
            <a:pPr lvl="1">
              <a:buFont typeface="Wingdings" pitchFamily="2" charset="2"/>
              <a:buChar char="Ø"/>
            </a:pPr>
            <a:endParaRPr lang="en-US" dirty="0">
              <a:solidFill>
                <a:schemeClr val="tx1"/>
              </a:solidFill>
            </a:endParaRPr>
          </a:p>
          <a:p>
            <a:endParaRPr lang="en-US" dirty="0">
              <a:solidFill>
                <a:schemeClr val="tx1"/>
              </a:solidFill>
            </a:endParaRPr>
          </a:p>
        </p:txBody>
      </p:sp>
    </p:spTree>
    <p:extLst>
      <p:ext uri="{BB962C8B-B14F-4D97-AF65-F5344CB8AC3E}">
        <p14:creationId xmlns:p14="http://schemas.microsoft.com/office/powerpoint/2010/main" val="38198790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56948" y="310187"/>
            <a:ext cx="8534400" cy="1300900"/>
          </a:xfrm>
        </p:spPr>
        <p:txBody>
          <a:bodyPr/>
          <a:lstStyle/>
          <a:p>
            <a:r>
              <a:rPr lang="en-US" dirty="0"/>
              <a:t>	Resumes</a:t>
            </a:r>
          </a:p>
        </p:txBody>
      </p:sp>
      <p:sp>
        <p:nvSpPr>
          <p:cNvPr id="3" name="Content Placeholder 2"/>
          <p:cNvSpPr>
            <a:spLocks noGrp="1"/>
          </p:cNvSpPr>
          <p:nvPr>
            <p:ph idx="1"/>
          </p:nvPr>
        </p:nvSpPr>
        <p:spPr>
          <a:xfrm>
            <a:off x="756948" y="1463041"/>
            <a:ext cx="8534400" cy="5092854"/>
          </a:xfrm>
        </p:spPr>
        <p:txBody>
          <a:bodyPr>
            <a:normAutofit/>
          </a:bodyPr>
          <a:lstStyle/>
          <a:p>
            <a:pPr lvl="0"/>
            <a:r>
              <a:rPr lang="en-US" dirty="0">
                <a:solidFill>
                  <a:schemeClr val="tx1"/>
                </a:solidFill>
              </a:rPr>
              <a:t>Feel free to browse the internet for a resume template you like. Using a template is a good idea, but be careful with the template you choose.</a:t>
            </a:r>
          </a:p>
          <a:p>
            <a:r>
              <a:rPr lang="en-US" dirty="0">
                <a:solidFill>
                  <a:schemeClr val="tx1"/>
                </a:solidFill>
              </a:rPr>
              <a:t>You can use Microsoft Office or Google Docs resume templates.  Some are better than others.</a:t>
            </a:r>
          </a:p>
          <a:p>
            <a:r>
              <a:rPr lang="en-US" dirty="0">
                <a:solidFill>
                  <a:schemeClr val="tx1"/>
                </a:solidFill>
              </a:rPr>
              <a:t>Other places to find templates:  </a:t>
            </a:r>
          </a:p>
          <a:p>
            <a:pPr lvl="1"/>
            <a:r>
              <a:rPr lang="en-US" dirty="0">
                <a:solidFill>
                  <a:schemeClr val="tx1"/>
                </a:solidFill>
                <a:hlinkClick r:id="rId2">
                  <a:extLst>
                    <a:ext uri="{A12FA001-AC4F-418D-AE19-62706E023703}">
                      <ahyp:hlinkClr xmlns:ahyp="http://schemas.microsoft.com/office/drawing/2018/hyperlinkcolor" val="tx"/>
                    </a:ext>
                  </a:extLst>
                </a:hlinkClick>
              </a:rPr>
              <a:t>https://resumegenius.com/resume-templates</a:t>
            </a:r>
            <a:endParaRPr lang="en-US" dirty="0">
              <a:solidFill>
                <a:schemeClr val="tx1"/>
              </a:solidFill>
            </a:endParaRPr>
          </a:p>
          <a:p>
            <a:pPr lvl="1"/>
            <a:r>
              <a:rPr lang="en-US" dirty="0">
                <a:solidFill>
                  <a:schemeClr val="tx1"/>
                </a:solidFill>
                <a:hlinkClick r:id="rId3">
                  <a:extLst>
                    <a:ext uri="{A12FA001-AC4F-418D-AE19-62706E023703}">
                      <ahyp:hlinkClr xmlns:ahyp="http://schemas.microsoft.com/office/drawing/2018/hyperlinkcolor" val="tx"/>
                    </a:ext>
                  </a:extLst>
                </a:hlinkClick>
              </a:rPr>
              <a:t>https://templates.office.com/en-us/Simple-resume-TM00002110</a:t>
            </a:r>
            <a:r>
              <a:rPr lang="en-US" dirty="0">
                <a:solidFill>
                  <a:schemeClr val="tx1"/>
                </a:solidFill>
              </a:rPr>
              <a:t> </a:t>
            </a:r>
          </a:p>
          <a:p>
            <a:pPr lvl="1">
              <a:buFont typeface="Wingdings" pitchFamily="2" charset="2"/>
              <a:buChar char="Ø"/>
            </a:pPr>
            <a:endParaRPr lang="en-US" dirty="0">
              <a:solidFill>
                <a:schemeClr val="tx1"/>
              </a:solidFill>
            </a:endParaRPr>
          </a:p>
          <a:p>
            <a:endParaRPr lang="en-US" dirty="0">
              <a:solidFill>
                <a:schemeClr val="tx1"/>
              </a:solidFill>
            </a:endParaRPr>
          </a:p>
        </p:txBody>
      </p:sp>
    </p:spTree>
    <p:extLst>
      <p:ext uri="{BB962C8B-B14F-4D97-AF65-F5344CB8AC3E}">
        <p14:creationId xmlns:p14="http://schemas.microsoft.com/office/powerpoint/2010/main" val="335560186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56948" y="310187"/>
            <a:ext cx="8534400" cy="969974"/>
          </a:xfrm>
        </p:spPr>
        <p:txBody>
          <a:bodyPr/>
          <a:lstStyle/>
          <a:p>
            <a:r>
              <a:rPr lang="en-US" dirty="0"/>
              <a:t>	Sample Resumes</a:t>
            </a:r>
          </a:p>
        </p:txBody>
      </p:sp>
      <p:sp>
        <p:nvSpPr>
          <p:cNvPr id="3" name="Content Placeholder 2"/>
          <p:cNvSpPr>
            <a:spLocks noGrp="1"/>
          </p:cNvSpPr>
          <p:nvPr>
            <p:ph idx="1"/>
          </p:nvPr>
        </p:nvSpPr>
        <p:spPr>
          <a:xfrm>
            <a:off x="756948" y="1463041"/>
            <a:ext cx="8534400" cy="5092854"/>
          </a:xfrm>
        </p:spPr>
        <p:txBody>
          <a:bodyPr>
            <a:normAutofit/>
          </a:bodyPr>
          <a:lstStyle/>
          <a:p>
            <a:pPr lvl="1">
              <a:buFont typeface="Wingdings" pitchFamily="2" charset="2"/>
              <a:buChar char="Ø"/>
            </a:pPr>
            <a:endParaRPr lang="en-US" dirty="0">
              <a:solidFill>
                <a:schemeClr val="tx1"/>
              </a:solidFill>
            </a:endParaRPr>
          </a:p>
          <a:p>
            <a:endParaRPr lang="en-US" dirty="0">
              <a:solidFill>
                <a:schemeClr val="tx1"/>
              </a:solidFill>
            </a:endParaRPr>
          </a:p>
        </p:txBody>
      </p:sp>
      <p:pic>
        <p:nvPicPr>
          <p:cNvPr id="4" name="Content Placeholder 3">
            <a:extLst>
              <a:ext uri="{FF2B5EF4-FFF2-40B4-BE49-F238E27FC236}">
                <a16:creationId xmlns:a16="http://schemas.microsoft.com/office/drawing/2014/main" id="{DDEFD0F7-C3DC-9A5F-B879-D298A7AA8293}"/>
              </a:ext>
            </a:extLst>
          </p:cNvPr>
          <p:cNvPicPr>
            <a:picLocks noChangeAspect="1"/>
          </p:cNvPicPr>
          <p:nvPr/>
        </p:nvPicPr>
        <p:blipFill>
          <a:blip r:embed="rId2"/>
          <a:stretch>
            <a:fillRect/>
          </a:stretch>
        </p:blipFill>
        <p:spPr>
          <a:xfrm>
            <a:off x="1114176" y="1280161"/>
            <a:ext cx="4361495" cy="5558406"/>
          </a:xfrm>
          <a:prstGeom prst="rect">
            <a:avLst/>
          </a:prstGeom>
        </p:spPr>
      </p:pic>
      <p:pic>
        <p:nvPicPr>
          <p:cNvPr id="5" name="Content Placeholder 4">
            <a:extLst>
              <a:ext uri="{FF2B5EF4-FFF2-40B4-BE49-F238E27FC236}">
                <a16:creationId xmlns:a16="http://schemas.microsoft.com/office/drawing/2014/main" id="{999A9703-CAC9-C4C4-1A3F-BC3DA14B2301}"/>
              </a:ext>
            </a:extLst>
          </p:cNvPr>
          <p:cNvPicPr>
            <a:picLocks noChangeAspect="1"/>
          </p:cNvPicPr>
          <p:nvPr/>
        </p:nvPicPr>
        <p:blipFill>
          <a:blip r:embed="rId3"/>
          <a:stretch>
            <a:fillRect/>
          </a:stretch>
        </p:blipFill>
        <p:spPr>
          <a:xfrm>
            <a:off x="6503126" y="1280161"/>
            <a:ext cx="3815677" cy="5558405"/>
          </a:xfrm>
          <a:prstGeom prst="rect">
            <a:avLst/>
          </a:prstGeom>
        </p:spPr>
      </p:pic>
    </p:spTree>
    <p:extLst>
      <p:ext uri="{BB962C8B-B14F-4D97-AF65-F5344CB8AC3E}">
        <p14:creationId xmlns:p14="http://schemas.microsoft.com/office/powerpoint/2010/main" val="355948606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56948" y="310187"/>
            <a:ext cx="8534400" cy="1300900"/>
          </a:xfrm>
        </p:spPr>
        <p:txBody>
          <a:bodyPr/>
          <a:lstStyle/>
          <a:p>
            <a:r>
              <a:rPr lang="en-US" dirty="0"/>
              <a:t>	Recommendation Letters</a:t>
            </a:r>
          </a:p>
        </p:txBody>
      </p:sp>
      <p:sp>
        <p:nvSpPr>
          <p:cNvPr id="3" name="Content Placeholder 2"/>
          <p:cNvSpPr>
            <a:spLocks noGrp="1"/>
          </p:cNvSpPr>
          <p:nvPr>
            <p:ph idx="1"/>
          </p:nvPr>
        </p:nvSpPr>
        <p:spPr>
          <a:xfrm>
            <a:off x="756948" y="1463041"/>
            <a:ext cx="8534400" cy="5092854"/>
          </a:xfrm>
        </p:spPr>
        <p:txBody>
          <a:bodyPr>
            <a:normAutofit/>
          </a:bodyPr>
          <a:lstStyle/>
          <a:p>
            <a:r>
              <a:rPr lang="en-US" dirty="0">
                <a:solidFill>
                  <a:schemeClr val="tx1"/>
                </a:solidFill>
              </a:rPr>
              <a:t>Many college and scholarship applications require one or more recommendation letter.  </a:t>
            </a:r>
          </a:p>
          <a:p>
            <a:r>
              <a:rPr lang="en-US" dirty="0">
                <a:solidFill>
                  <a:schemeClr val="tx1"/>
                </a:solidFill>
              </a:rPr>
              <a:t>You want to choose people who can tell anecdotal stories about you and who have known you for a significant amount of time.  </a:t>
            </a:r>
          </a:p>
          <a:p>
            <a:r>
              <a:rPr lang="en-US" dirty="0">
                <a:solidFill>
                  <a:schemeClr val="tx1"/>
                </a:solidFill>
              </a:rPr>
              <a:t>It is customary to give recommenders at least two weeks to write your letter.  When you ask them to do so, you will want to include your resume and possibly answers to some of the questions listed on your handout.  </a:t>
            </a:r>
          </a:p>
          <a:p>
            <a:pPr lvl="1">
              <a:buFont typeface="Wingdings" pitchFamily="2" charset="2"/>
              <a:buChar char="Ø"/>
            </a:pPr>
            <a:endParaRPr lang="en-US" dirty="0">
              <a:solidFill>
                <a:schemeClr val="tx1"/>
              </a:solidFill>
            </a:endParaRPr>
          </a:p>
          <a:p>
            <a:endParaRPr lang="en-US" dirty="0">
              <a:solidFill>
                <a:schemeClr val="tx1"/>
              </a:solidFill>
            </a:endParaRPr>
          </a:p>
        </p:txBody>
      </p:sp>
    </p:spTree>
    <p:extLst>
      <p:ext uri="{BB962C8B-B14F-4D97-AF65-F5344CB8AC3E}">
        <p14:creationId xmlns:p14="http://schemas.microsoft.com/office/powerpoint/2010/main" val="238367369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56948" y="310186"/>
            <a:ext cx="8534400" cy="1507067"/>
          </a:xfrm>
        </p:spPr>
        <p:txBody>
          <a:bodyPr/>
          <a:lstStyle/>
          <a:p>
            <a:r>
              <a:rPr lang="en-US" dirty="0"/>
              <a:t>Application complete?	</a:t>
            </a:r>
          </a:p>
        </p:txBody>
      </p:sp>
      <p:sp>
        <p:nvSpPr>
          <p:cNvPr id="3" name="Content Placeholder 2"/>
          <p:cNvSpPr>
            <a:spLocks noGrp="1"/>
          </p:cNvSpPr>
          <p:nvPr>
            <p:ph idx="1"/>
          </p:nvPr>
        </p:nvSpPr>
        <p:spPr>
          <a:xfrm>
            <a:off x="756948" y="1445623"/>
            <a:ext cx="8534400" cy="5110271"/>
          </a:xfrm>
        </p:spPr>
        <p:txBody>
          <a:bodyPr>
            <a:normAutofit/>
          </a:bodyPr>
          <a:lstStyle/>
          <a:p>
            <a:r>
              <a:rPr lang="en-US" dirty="0">
                <a:solidFill>
                  <a:schemeClr val="tx1"/>
                </a:solidFill>
              </a:rPr>
              <a:t>Once your college receives all required parts of your application, it will go into the complete pile for review by an admissions counselor.</a:t>
            </a:r>
          </a:p>
          <a:p>
            <a:r>
              <a:rPr lang="en-US" dirty="0">
                <a:solidFill>
                  <a:schemeClr val="tx1"/>
                </a:solidFill>
              </a:rPr>
              <a:t>Colleges handle notifying students of admission, denial, wait-list, articulation agreement, </a:t>
            </a:r>
            <a:r>
              <a:rPr lang="en-US" dirty="0" err="1">
                <a:solidFill>
                  <a:schemeClr val="tx1"/>
                </a:solidFill>
              </a:rPr>
              <a:t>etc</a:t>
            </a:r>
            <a:r>
              <a:rPr lang="en-US" dirty="0">
                <a:solidFill>
                  <a:schemeClr val="tx1"/>
                </a:solidFill>
              </a:rPr>
              <a:t>, in different ways, including rolling admissions or a set date for notifications.</a:t>
            </a:r>
          </a:p>
          <a:p>
            <a:r>
              <a:rPr lang="en-US" dirty="0">
                <a:solidFill>
                  <a:schemeClr val="tx1"/>
                </a:solidFill>
              </a:rPr>
              <a:t>You can still send things to update your file, like new test scores or an updated transcript with 7</a:t>
            </a:r>
            <a:r>
              <a:rPr lang="en-US" baseline="30000" dirty="0">
                <a:solidFill>
                  <a:schemeClr val="tx1"/>
                </a:solidFill>
              </a:rPr>
              <a:t>th</a:t>
            </a:r>
            <a:r>
              <a:rPr lang="en-US" dirty="0">
                <a:solidFill>
                  <a:schemeClr val="tx1"/>
                </a:solidFill>
              </a:rPr>
              <a:t> semester grades on it.</a:t>
            </a:r>
          </a:p>
        </p:txBody>
      </p:sp>
    </p:spTree>
    <p:extLst>
      <p:ext uri="{BB962C8B-B14F-4D97-AF65-F5344CB8AC3E}">
        <p14:creationId xmlns:p14="http://schemas.microsoft.com/office/powerpoint/2010/main" val="158169242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56948" y="310186"/>
            <a:ext cx="8534400" cy="1507067"/>
          </a:xfrm>
        </p:spPr>
        <p:txBody>
          <a:bodyPr/>
          <a:lstStyle/>
          <a:p>
            <a:r>
              <a:rPr lang="en-US" dirty="0"/>
              <a:t>Application complete?	</a:t>
            </a:r>
          </a:p>
        </p:txBody>
      </p:sp>
      <p:sp>
        <p:nvSpPr>
          <p:cNvPr id="3" name="Content Placeholder 2"/>
          <p:cNvSpPr>
            <a:spLocks noGrp="1"/>
          </p:cNvSpPr>
          <p:nvPr>
            <p:ph idx="1"/>
          </p:nvPr>
        </p:nvSpPr>
        <p:spPr>
          <a:xfrm>
            <a:off x="756948" y="1489167"/>
            <a:ext cx="8534400" cy="5066728"/>
          </a:xfrm>
        </p:spPr>
        <p:txBody>
          <a:bodyPr>
            <a:normAutofit/>
          </a:bodyPr>
          <a:lstStyle/>
          <a:p>
            <a:r>
              <a:rPr lang="en-US" dirty="0">
                <a:solidFill>
                  <a:schemeClr val="tx1"/>
                </a:solidFill>
              </a:rPr>
              <a:t>If your application requires recommendation letters or other things you are dependent on other people to send, give those people plenty of notice to complete them and then make sure to follow up with them to make sure the items are submitted.  </a:t>
            </a:r>
          </a:p>
          <a:p>
            <a:r>
              <a:rPr lang="en-US" dirty="0">
                <a:solidFill>
                  <a:schemeClr val="tx1"/>
                </a:solidFill>
              </a:rPr>
              <a:t>Also many colleges offer an online way to check your application status and missing items.  For some schools, this is also where you may find information on your acceptance.</a:t>
            </a:r>
          </a:p>
          <a:p>
            <a:endParaRPr lang="en-US" dirty="0"/>
          </a:p>
        </p:txBody>
      </p:sp>
    </p:spTree>
    <p:extLst>
      <p:ext uri="{BB962C8B-B14F-4D97-AF65-F5344CB8AC3E}">
        <p14:creationId xmlns:p14="http://schemas.microsoft.com/office/powerpoint/2010/main" val="102100687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56948" y="310186"/>
            <a:ext cx="8534400" cy="1507067"/>
          </a:xfrm>
        </p:spPr>
        <p:txBody>
          <a:bodyPr/>
          <a:lstStyle/>
          <a:p>
            <a:r>
              <a:rPr lang="en-US" dirty="0"/>
              <a:t>STUDENT ATHLETE?	</a:t>
            </a:r>
          </a:p>
        </p:txBody>
      </p:sp>
      <p:sp>
        <p:nvSpPr>
          <p:cNvPr id="3" name="Content Placeholder 2"/>
          <p:cNvSpPr>
            <a:spLocks noGrp="1"/>
          </p:cNvSpPr>
          <p:nvPr>
            <p:ph idx="1"/>
          </p:nvPr>
        </p:nvSpPr>
        <p:spPr>
          <a:xfrm>
            <a:off x="756948" y="1471749"/>
            <a:ext cx="8534400" cy="5084145"/>
          </a:xfrm>
        </p:spPr>
        <p:txBody>
          <a:bodyPr>
            <a:normAutofit/>
          </a:bodyPr>
          <a:lstStyle/>
          <a:p>
            <a:r>
              <a:rPr lang="en-US" dirty="0">
                <a:solidFill>
                  <a:schemeClr val="tx1"/>
                </a:solidFill>
              </a:rPr>
              <a:t>If you are planning to participate in D1 or D2 sports in college, don’t forget to take care of all the NCAA or NAIA requirements.</a:t>
            </a:r>
          </a:p>
          <a:p>
            <a:r>
              <a:rPr lang="en-US" dirty="0">
                <a:solidFill>
                  <a:schemeClr val="tx1"/>
                </a:solidFill>
              </a:rPr>
              <a:t>Work with your counselor to make sure you meet all course requirements, register with NCAA or NAIA, and send your transcript and test scores.</a:t>
            </a:r>
          </a:p>
          <a:p>
            <a:endParaRPr lang="en-US" dirty="0"/>
          </a:p>
        </p:txBody>
      </p:sp>
    </p:spTree>
    <p:extLst>
      <p:ext uri="{BB962C8B-B14F-4D97-AF65-F5344CB8AC3E}">
        <p14:creationId xmlns:p14="http://schemas.microsoft.com/office/powerpoint/2010/main" val="828996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56948" y="310186"/>
            <a:ext cx="8534400" cy="1507067"/>
          </a:xfrm>
        </p:spPr>
        <p:txBody>
          <a:bodyPr/>
          <a:lstStyle/>
          <a:p>
            <a:r>
              <a:rPr lang="en-US" dirty="0"/>
              <a:t>Deadlines!!!!!	</a:t>
            </a:r>
          </a:p>
        </p:txBody>
      </p:sp>
      <p:sp>
        <p:nvSpPr>
          <p:cNvPr id="3" name="Content Placeholder 2"/>
          <p:cNvSpPr>
            <a:spLocks noGrp="1"/>
          </p:cNvSpPr>
          <p:nvPr>
            <p:ph idx="1"/>
          </p:nvPr>
        </p:nvSpPr>
        <p:spPr>
          <a:xfrm>
            <a:off x="756948" y="1375955"/>
            <a:ext cx="8534400" cy="5179940"/>
          </a:xfrm>
        </p:spPr>
        <p:txBody>
          <a:bodyPr>
            <a:normAutofit/>
          </a:bodyPr>
          <a:lstStyle/>
          <a:p>
            <a:endParaRPr lang="en-US" dirty="0"/>
          </a:p>
          <a:p>
            <a:r>
              <a:rPr lang="en-US" dirty="0">
                <a:solidFill>
                  <a:schemeClr val="tx1"/>
                </a:solidFill>
              </a:rPr>
              <a:t>Make sure you pay close attention to deadlines for applications for admissions and scholarships.  Colleges do not extend deadlines for anyone!</a:t>
            </a:r>
          </a:p>
          <a:p>
            <a:r>
              <a:rPr lang="en-US" dirty="0">
                <a:solidFill>
                  <a:schemeClr val="tx1"/>
                </a:solidFill>
              </a:rPr>
              <a:t>The earlier you apply, the better your chance for admission and scholarship money.</a:t>
            </a:r>
          </a:p>
          <a:p>
            <a:r>
              <a:rPr lang="en-US" dirty="0">
                <a:solidFill>
                  <a:schemeClr val="tx1"/>
                </a:solidFill>
              </a:rPr>
              <a:t>Pay special attention to early decision/early action dates.</a:t>
            </a:r>
          </a:p>
          <a:p>
            <a:endParaRPr lang="en-US" dirty="0">
              <a:solidFill>
                <a:schemeClr val="tx1"/>
              </a:solidFill>
            </a:endParaRPr>
          </a:p>
          <a:p>
            <a:endParaRPr lang="en-US" dirty="0"/>
          </a:p>
        </p:txBody>
      </p:sp>
    </p:spTree>
    <p:extLst>
      <p:ext uri="{BB962C8B-B14F-4D97-AF65-F5344CB8AC3E}">
        <p14:creationId xmlns:p14="http://schemas.microsoft.com/office/powerpoint/2010/main" val="248643008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56948" y="310186"/>
            <a:ext cx="8534400" cy="1507067"/>
          </a:xfrm>
        </p:spPr>
        <p:txBody>
          <a:bodyPr/>
          <a:lstStyle/>
          <a:p>
            <a:r>
              <a:rPr lang="en-US" dirty="0"/>
              <a:t>Now what?</a:t>
            </a:r>
          </a:p>
        </p:txBody>
      </p:sp>
      <p:sp>
        <p:nvSpPr>
          <p:cNvPr id="3" name="Content Placeholder 2"/>
          <p:cNvSpPr>
            <a:spLocks noGrp="1"/>
          </p:cNvSpPr>
          <p:nvPr>
            <p:ph idx="1"/>
          </p:nvPr>
        </p:nvSpPr>
        <p:spPr>
          <a:xfrm>
            <a:off x="756948" y="1297577"/>
            <a:ext cx="8534400" cy="5258317"/>
          </a:xfrm>
        </p:spPr>
        <p:txBody>
          <a:bodyPr>
            <a:normAutofit/>
          </a:bodyPr>
          <a:lstStyle/>
          <a:p>
            <a:r>
              <a:rPr lang="en-US" dirty="0">
                <a:solidFill>
                  <a:schemeClr val="tx1"/>
                </a:solidFill>
              </a:rPr>
              <a:t>After you finish your admissions applications, it’s not over!  Then you will need to start on scholarships and financial aid.  We will tackle that subject next month.</a:t>
            </a:r>
          </a:p>
          <a:p>
            <a:endParaRPr lang="en-US" dirty="0"/>
          </a:p>
        </p:txBody>
      </p:sp>
    </p:spTree>
    <p:extLst>
      <p:ext uri="{BB962C8B-B14F-4D97-AF65-F5344CB8AC3E}">
        <p14:creationId xmlns:p14="http://schemas.microsoft.com/office/powerpoint/2010/main" val="216315188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56948" y="310186"/>
            <a:ext cx="8534400" cy="1507067"/>
          </a:xfrm>
        </p:spPr>
        <p:txBody>
          <a:bodyPr/>
          <a:lstStyle/>
          <a:p>
            <a:r>
              <a:rPr lang="en-US" dirty="0"/>
              <a:t>Questions?</a:t>
            </a:r>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400300" y="2018240"/>
            <a:ext cx="5018809" cy="4265988"/>
          </a:xfrm>
        </p:spPr>
      </p:pic>
    </p:spTree>
    <p:extLst>
      <p:ext uri="{BB962C8B-B14F-4D97-AF65-F5344CB8AC3E}">
        <p14:creationId xmlns:p14="http://schemas.microsoft.com/office/powerpoint/2010/main" val="1753715878"/>
      </p:ext>
    </p:extLst>
  </p:cSld>
  <p:clrMapOvr>
    <a:masterClrMapping/>
  </p:clrMapOvr>
</p:sld>
</file>

<file path=ppt/theme/theme1.xml><?xml version="1.0" encoding="utf-8"?>
<a:theme xmlns:a="http://schemas.openxmlformats.org/drawingml/2006/main" name="Slice">
  <a:themeElements>
    <a:clrScheme name="Slice">
      <a:dk1>
        <a:sysClr val="windowText" lastClr="000000"/>
      </a:dk1>
      <a:lt1>
        <a:sysClr val="window" lastClr="FFFFFF"/>
      </a:lt1>
      <a:dk2>
        <a:srgbClr val="146194"/>
      </a:dk2>
      <a:lt2>
        <a:srgbClr val="76DBF4"/>
      </a:lt2>
      <a:accent1>
        <a:srgbClr val="052F61"/>
      </a:accent1>
      <a:accent2>
        <a:srgbClr val="A50E82"/>
      </a:accent2>
      <a:accent3>
        <a:srgbClr val="14967C"/>
      </a:accent3>
      <a:accent4>
        <a:srgbClr val="6A9E1F"/>
      </a:accent4>
      <a:accent5>
        <a:srgbClr val="E87D37"/>
      </a:accent5>
      <a:accent6>
        <a:srgbClr val="C62324"/>
      </a:accent6>
      <a:hlink>
        <a:srgbClr val="0D2E46"/>
      </a:hlink>
      <a:folHlink>
        <a:srgbClr val="356A95"/>
      </a:folHlink>
    </a:clrScheme>
    <a:fontScheme name="Slice">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Slice">
      <a:fillStyleLst>
        <a:solidFill>
          <a:schemeClr val="phClr"/>
        </a:solidFill>
        <a:gradFill rotWithShape="1">
          <a:gsLst>
            <a:gs pos="0">
              <a:schemeClr val="phClr">
                <a:tint val="62000"/>
                <a:hueMod val="94000"/>
                <a:satMod val="140000"/>
                <a:lumMod val="110000"/>
              </a:schemeClr>
            </a:gs>
            <a:gs pos="100000">
              <a:schemeClr val="phClr">
                <a:tint val="84000"/>
                <a:satMod val="160000"/>
              </a:schemeClr>
            </a:gs>
          </a:gsLst>
          <a:lin ang="5400000" scaled="0"/>
        </a:gradFill>
        <a:gradFill rotWithShape="1">
          <a:gsLst>
            <a:gs pos="0">
              <a:schemeClr val="phClr">
                <a:tint val="98000"/>
                <a:hueMod val="94000"/>
                <a:satMod val="130000"/>
                <a:lumMod val="128000"/>
              </a:schemeClr>
            </a:gs>
            <a:gs pos="100000">
              <a:schemeClr val="phClr">
                <a:shade val="94000"/>
                <a:lumMod val="88000"/>
              </a:schemeClr>
            </a:gs>
          </a:gsLst>
          <a:lin ang="5400000" scaled="0"/>
        </a:gradFill>
      </a:fillStyleLst>
      <a:lnStyleLst>
        <a:ln w="9525" cap="rnd" cmpd="sng" algn="ctr">
          <a:solidFill>
            <a:schemeClr val="phClr">
              <a:tint val="76000"/>
              <a:alpha val="60000"/>
              <a:hueMod val="94000"/>
            </a:schemeClr>
          </a:solidFill>
          <a:prstDash val="solid"/>
        </a:ln>
        <a:ln w="15875" cap="rnd" cmpd="sng" algn="ctr">
          <a:solidFill>
            <a:schemeClr val="phClr">
              <a:hueMod val="94000"/>
            </a:schemeClr>
          </a:solidFill>
          <a:prstDash val="solid"/>
        </a:ln>
        <a:ln w="28575" cap="rnd"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50800" dist="38100" dir="5400000" rotWithShape="0">
              <a:srgbClr val="000000">
                <a:alpha val="46000"/>
              </a:srgbClr>
            </a:outerShdw>
          </a:effectLst>
          <a:scene3d>
            <a:camera prst="orthographicFront">
              <a:rot lat="0" lon="0" rev="0"/>
            </a:camera>
            <a:lightRig rig="threePt" dir="t"/>
          </a:scene3d>
          <a:sp3d prstMaterial="plastic">
            <a:bevelT w="25400" h="25400"/>
          </a:sp3d>
        </a:effectStyle>
      </a:effectStyleLst>
      <a:bgFillStyleLst>
        <a:solidFill>
          <a:schemeClr val="phClr"/>
        </a:solidFill>
        <a:gradFill rotWithShape="1">
          <a:gsLst>
            <a:gs pos="10000">
              <a:schemeClr val="phClr">
                <a:tint val="97000"/>
                <a:hueMod val="92000"/>
                <a:satMod val="169000"/>
                <a:lumMod val="164000"/>
              </a:schemeClr>
            </a:gs>
            <a:gs pos="100000">
              <a:schemeClr val="phClr">
                <a:shade val="96000"/>
                <a:satMod val="120000"/>
                <a:lumMod val="90000"/>
              </a:schemeClr>
            </a:gs>
          </a:gsLst>
          <a:lin ang="6120000" scaled="1"/>
        </a:gradFill>
        <a:gradFill rotWithShape="1">
          <a:gsLst>
            <a:gs pos="0">
              <a:schemeClr val="phClr">
                <a:tint val="97000"/>
                <a:hueMod val="92000"/>
                <a:satMod val="169000"/>
                <a:lumMod val="164000"/>
              </a:schemeClr>
            </a:gs>
            <a:gs pos="100000">
              <a:schemeClr val="phClr">
                <a:shade val="96000"/>
                <a:satMod val="120000"/>
                <a:lumMod val="90000"/>
              </a:schemeClr>
            </a:gs>
          </a:gsLst>
          <a:path path="circle">
            <a:fillToRect b="100000"/>
          </a:path>
        </a:gradFill>
      </a:bgFillStyleLst>
    </a:fmtScheme>
  </a:themeElements>
  <a:objectDefaults/>
  <a:extraClrSchemeLst/>
  <a:extLst>
    <a:ext uri="{05A4C25C-085E-4340-85A3-A5531E510DB2}">
      <thm15:themeFamily xmlns:thm15="http://schemas.microsoft.com/office/thememl/2012/main" name="Slice" id="{0507925B-6AC9-4358-8E18-C330545D08F8}" vid="{13FEC7C6-62A9-40C4-99D2-581AACACAA2F}"/>
    </a:ext>
  </a:extLst>
</a:theme>
</file>

<file path=docProps/app.xml><?xml version="1.0" encoding="utf-8"?>
<Properties xmlns="http://schemas.openxmlformats.org/officeDocument/2006/extended-properties" xmlns:vt="http://schemas.openxmlformats.org/officeDocument/2006/docPropsVTypes">
  <Template>Slice</Template>
  <TotalTime>15526</TotalTime>
  <Words>1546</Words>
  <Application>Microsoft Office PowerPoint</Application>
  <PresentationFormat>Widescreen</PresentationFormat>
  <Paragraphs>122</Paragraphs>
  <Slides>24</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24</vt:i4>
      </vt:variant>
    </vt:vector>
  </HeadingPairs>
  <TitlesOfParts>
    <vt:vector size="31" baseType="lpstr">
      <vt:lpstr>Arial</vt:lpstr>
      <vt:lpstr>Calibri</vt:lpstr>
      <vt:lpstr>Century Gothic</vt:lpstr>
      <vt:lpstr>Times New Roman</vt:lpstr>
      <vt:lpstr>Wingdings</vt:lpstr>
      <vt:lpstr>Wingdings 3</vt:lpstr>
      <vt:lpstr>Slice</vt:lpstr>
      <vt:lpstr>College searches and college applications</vt:lpstr>
      <vt:lpstr>How do I do a college search? </vt:lpstr>
      <vt:lpstr>How do I do a college search? </vt:lpstr>
      <vt:lpstr>Check admission requirements </vt:lpstr>
      <vt:lpstr>Other research options</vt:lpstr>
      <vt:lpstr>How do I apply? </vt:lpstr>
      <vt:lpstr>How do I apply? </vt:lpstr>
      <vt:lpstr>How do I apply? </vt:lpstr>
      <vt:lpstr>How do I order a transcript? </vt:lpstr>
      <vt:lpstr>ACT vs SAT:  What’s the difference? </vt:lpstr>
      <vt:lpstr>PowerPoint Presentation</vt:lpstr>
      <vt:lpstr>How do I sign up and how do I prepare? </vt:lpstr>
      <vt:lpstr>How do I send my SAT/ACT scores? </vt:lpstr>
      <vt:lpstr>Which scores should I send? </vt:lpstr>
      <vt:lpstr> College Essays</vt:lpstr>
      <vt:lpstr> Resumes</vt:lpstr>
      <vt:lpstr> Sample Resumes</vt:lpstr>
      <vt:lpstr> Recommendation Letters</vt:lpstr>
      <vt:lpstr>Application complete? </vt:lpstr>
      <vt:lpstr>Application complete? </vt:lpstr>
      <vt:lpstr>STUDENT ATHLETE? </vt:lpstr>
      <vt:lpstr>Deadlines!!!!! </vt:lpstr>
      <vt:lpstr>Now what?</vt:lpstr>
      <vt:lpstr>Questions?</vt:lpstr>
    </vt:vector>
  </TitlesOfParts>
  <Company>Keller ISD</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Carver, Jennifer</dc:creator>
  <cp:lastModifiedBy>Carver, Jennifer</cp:lastModifiedBy>
  <cp:revision>51</cp:revision>
  <dcterms:created xsi:type="dcterms:W3CDTF">2017-09-05T15:26:43Z</dcterms:created>
  <dcterms:modified xsi:type="dcterms:W3CDTF">2024-09-11T14:47:15Z</dcterms:modified>
</cp:coreProperties>
</file>