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69" r:id="rId2"/>
    <p:sldId id="259" r:id="rId3"/>
    <p:sldId id="270" r:id="rId4"/>
    <p:sldId id="271" r:id="rId5"/>
    <p:sldId id="274" r:id="rId6"/>
    <p:sldId id="273" r:id="rId7"/>
    <p:sldId id="272" r:id="rId8"/>
    <p:sldId id="275" r:id="rId9"/>
    <p:sldId id="256" r:id="rId10"/>
    <p:sldId id="277" r:id="rId11"/>
    <p:sldId id="268" r:id="rId12"/>
    <p:sldId id="276" r:id="rId13"/>
    <p:sldId id="267" r:id="rId14"/>
    <p:sldId id="278" r:id="rId15"/>
    <p:sldId id="279" r:id="rId16"/>
    <p:sldId id="280" r:id="rId1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5"/>
  </p:normalViewPr>
  <p:slideViewPr>
    <p:cSldViewPr snapToGrid="0" snapToObjects="1">
      <p:cViewPr varScale="1">
        <p:scale>
          <a:sx n="101" d="100"/>
          <a:sy n="101" d="100"/>
        </p:scale>
        <p:origin x="87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9E5DAB-2790-D936-E2B0-D40B7F6D0E2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61FFC42-7091-7556-F61D-1D5CDFC0A83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4609DF3-7FD2-4363-76DC-95B2576383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E007E3-0A73-E443-BD87-554CE0A10D0C}" type="datetimeFigureOut">
              <a:rPr lang="en-US" smtClean="0"/>
              <a:t>9/11/2024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D6F7951-84CB-A48D-BBD6-0BBFB6FB1F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44B170F-6242-75EE-5A68-BD59DFBE5A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DBC7E8-4B7B-5E41-AA99-17A2B2C1D0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03050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15CE81-A33D-2152-D193-CCFB24CFDA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DA873AC-94EC-E8F0-EBC7-891E9F8F0DD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71147A7-C8C1-6AB0-346F-F74EEBAE1C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E007E3-0A73-E443-BD87-554CE0A10D0C}" type="datetimeFigureOut">
              <a:rPr lang="en-US" smtClean="0"/>
              <a:t>9/11/2024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32FA86D-6AB0-EE6E-A28F-A0F556A0BC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B8821FD-8C65-E92E-261C-BD7896AA30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DBC7E8-4B7B-5E41-AA99-17A2B2C1D0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807238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AD9356-27E8-6ECA-E7F9-7DD477A101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D4E449F-1F62-86F0-4B9C-A9A06F66EE6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BDE4E60-B7E6-9055-2C0B-CEB272E35D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E007E3-0A73-E443-BD87-554CE0A10D0C}" type="datetimeFigureOut">
              <a:rPr lang="en-US" smtClean="0"/>
              <a:t>9/11/2024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D10A306-0A18-2E77-87A3-189F9EB5E6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F76DE38-3CAB-D138-8E59-57BA1F0A62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DBC7E8-4B7B-5E41-AA99-17A2B2C1D0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06114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0C8673-58BC-668A-AE17-434ABFA9AD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7C5AB61-B718-91DC-5A84-E63D931F4DD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E281BCD-135A-06F3-5F55-91ED3DAF3D1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689DAB1-DF86-E024-978F-04D51927D4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E007E3-0A73-E443-BD87-554CE0A10D0C}" type="datetimeFigureOut">
              <a:rPr lang="en-US" smtClean="0"/>
              <a:t>9/11/2024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7619E82-F030-0D2E-B014-E1119F138E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E946532-A140-C9B8-A9F0-B5121CC44E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DBC7E8-4B7B-5E41-AA99-17A2B2C1D0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5189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13941A-A3A6-0249-23B3-B84923B9F3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AB270C8-0354-D5C8-E6AC-10E83F8CFE0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0FB39DC-6356-6208-C598-35C663ABEF7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3F059FA-3010-7B8E-4874-F0CA7AEC6A1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725ACF9-9CED-3BF8-0B31-DA07999D95B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EA67934-A402-2318-CA43-2D81E619AB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E007E3-0A73-E443-BD87-554CE0A10D0C}" type="datetimeFigureOut">
              <a:rPr lang="en-US" smtClean="0"/>
              <a:t>9/11/2024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4BAAC91-05E9-EB5A-9922-AEFD516A63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D6DA971-A275-E3F1-BA9B-B6EE74616B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DBC7E8-4B7B-5E41-AA99-17A2B2C1D0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65605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D61CBA-889B-A223-F856-7BF5BC41EF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788FAD4-7A23-E97E-D555-423DD87F15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E007E3-0A73-E443-BD87-554CE0A10D0C}" type="datetimeFigureOut">
              <a:rPr lang="en-US" smtClean="0"/>
              <a:t>9/11/2024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2BC2ED1-F72B-82CE-7FBE-7AD6E74483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198262B-CD19-2B74-3E3B-5E2DDB6F38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DBC7E8-4B7B-5E41-AA99-17A2B2C1D0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346214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C1541D5-7DB7-9C5A-EBE0-D9829527DE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E007E3-0A73-E443-BD87-554CE0A10D0C}" type="datetimeFigureOut">
              <a:rPr lang="en-US" smtClean="0"/>
              <a:t>9/11/2024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6177724-FBC2-5B65-43F0-67F5F88B48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6DE2163-CED9-7721-5EDC-3D9F6D85EF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DBC7E8-4B7B-5E41-AA99-17A2B2C1D0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29728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0E84B4-4716-CFDD-8682-26083FA7C1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5E7D650-7B28-6E86-DC14-C0FCC80F239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732F380-EBFD-330A-A563-CFF417E4B91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F4974E3-432E-FA08-CC12-2398798673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E007E3-0A73-E443-BD87-554CE0A10D0C}" type="datetimeFigureOut">
              <a:rPr lang="en-US" smtClean="0"/>
              <a:t>9/11/2024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1AC529D-CBB7-312B-43E3-1E6AF4D549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233AA65-12E5-32E7-A199-379BFD53AB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DBC7E8-4B7B-5E41-AA99-17A2B2C1D0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87653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7A9C7E-CEC1-7104-4D6F-C27035B5BD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E3CFF26-7C58-F108-B9AA-F9A022A80C5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18AE06C-6039-C438-F747-7F578F86BE3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8BBCE24-84DB-61D9-74AB-25041D5179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E007E3-0A73-E443-BD87-554CE0A10D0C}" type="datetimeFigureOut">
              <a:rPr lang="en-US" smtClean="0"/>
              <a:t>9/11/2024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EEC119B-E58C-8AFF-5ED5-43C8C86030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3038BAD-D5F7-5B5E-7319-3AE33D1299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DBC7E8-4B7B-5E41-AA99-17A2B2C1D0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23774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04AE54-6BCE-6747-88DF-3E3751B105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B8DE201-03E0-6FF0-8B12-377B7E41119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5CCEB7A-19B1-1AB7-328E-6DFB47233A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E007E3-0A73-E443-BD87-554CE0A10D0C}" type="datetimeFigureOut">
              <a:rPr lang="en-US" smtClean="0"/>
              <a:t>9/11/2024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4FAC13B-A122-B548-5AEB-3759F304BE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C5998DB-CC4C-6DDB-9518-A250FA88F4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DBC7E8-4B7B-5E41-AA99-17A2B2C1D0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68356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F255C98-6EDA-C8BC-F0C4-1719A1C5402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A0F85D7-AFDA-0791-55A3-B2CDDC5A44B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BF14F75-9379-7CF5-6D7E-95D40C94F2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E007E3-0A73-E443-BD87-554CE0A10D0C}" type="datetimeFigureOut">
              <a:rPr lang="en-US" smtClean="0"/>
              <a:t>9/11/2024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9EFF902-E172-9584-F18F-BCD3DC336F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74EE483-2DE5-680C-8CF2-BFBD849A4D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DBC7E8-4B7B-5E41-AA99-17A2B2C1D0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22182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3CEF545-9851-CD32-AE53-67DCD1C059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4DD8332-2FAE-06E8-EAB4-C515DE78549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51EA53F-052A-11BC-E09A-F05B9A46CE3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BE007E3-0A73-E443-BD87-554CE0A10D0C}" type="datetimeFigureOut">
              <a:rPr lang="en-US" smtClean="0"/>
              <a:t>9/11/2024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A8FB082-4280-CC46-3938-119310DDC56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DA6431E-B275-FA63-85D1-E714BA45ECA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1DBC7E8-4B7B-5E41-AA99-17A2B2C1D0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70711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www.doe.virginia.gov/data-policy-funding/virginia-board-of-education/board-committee-meetings/state-special-education-advisory-committee-sseac/local-special-education-advisory-committees" TargetMode="Externa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hyperlink" Target="https://resources.finalsite.net/images/v1601571251/k12albemarleorg/dcw6inb5k4wss9tp6k0h/ByLawsRevision5_2018.pdf" TargetMode="Externa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5" Type="http://schemas.openxmlformats.org/officeDocument/2006/relationships/hyperlink" Target="https://www.k12albemarle.org/our-departments/special-education/special-education-advisory-committee" TargetMode="External"/><Relationship Id="rId4" Type="http://schemas.openxmlformats.org/officeDocument/2006/relationships/image" Target="../media/image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hyperlink" Target="https://www.k12albemarle.org/our-departments/special-education/special-education-advisory-committee/docs" TargetMode="Externa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196415-B753-17F5-739A-317B4E845EC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62140" y="1793539"/>
            <a:ext cx="10267720" cy="1449809"/>
          </a:xfrm>
        </p:spPr>
        <p:txBody>
          <a:bodyPr>
            <a:noAutofit/>
          </a:bodyPr>
          <a:lstStyle/>
          <a:p>
            <a:r>
              <a:rPr lang="en-US" sz="10000" b="1" dirty="0"/>
              <a:t>Welcome to SEAC!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32E8688-FA5C-8D03-5B35-A22A998C469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240919"/>
            <a:ext cx="9144000" cy="752475"/>
          </a:xfrm>
        </p:spPr>
        <p:txBody>
          <a:bodyPr>
            <a:normAutofit/>
          </a:bodyPr>
          <a:lstStyle/>
          <a:p>
            <a:r>
              <a:rPr lang="en-US" sz="4000" dirty="0"/>
              <a:t>September 10, 2024</a:t>
            </a:r>
          </a:p>
        </p:txBody>
      </p:sp>
    </p:spTree>
    <p:extLst>
      <p:ext uri="{BB962C8B-B14F-4D97-AF65-F5344CB8AC3E}">
        <p14:creationId xmlns:p14="http://schemas.microsoft.com/office/powerpoint/2010/main" val="317677517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EDA9C99A-1C19-1BFC-F9BA-96602E57F7DB}"/>
              </a:ext>
            </a:extLst>
          </p:cNvPr>
          <p:cNvSpPr txBox="1"/>
          <p:nvPr/>
        </p:nvSpPr>
        <p:spPr>
          <a:xfrm>
            <a:off x="714375" y="6115050"/>
            <a:ext cx="1002982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>
                <a:hlinkClick r:id="rId2"/>
              </a:rPr>
              <a:t>https://www.doe.virginia.gov/data-policy-funding/virginia-board-of-education/board-committee-meetings/state-special-education-advisory-committee-sseac/local-special-education-advisory-committees</a:t>
            </a:r>
            <a:r>
              <a:rPr lang="en-US" sz="1800" dirty="0"/>
              <a:t> 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EB7C6502-EF06-51C2-C270-4C5E8A2E418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9013" y="238754"/>
            <a:ext cx="10407015" cy="1461615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C13F9DF4-D9DA-5A15-D9A3-1E7F57F5875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53927" y="1892891"/>
            <a:ext cx="9364382" cy="40296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442588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5FD2C2-1273-38D0-C319-CBA55D26FB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/>
              <a:t>Local Special Education Advisory Committee (SEAC)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8CE84AA-0B0F-CE50-B283-C48603B99A8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076449"/>
            <a:ext cx="10515600" cy="410051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3600" dirty="0"/>
              <a:t>“A local advisory committee for special education, appointed by each local school board, shall advise the school board through the division superintendent.”</a:t>
            </a:r>
          </a:p>
          <a:p>
            <a:pPr marL="0" indent="0">
              <a:buNone/>
            </a:pPr>
            <a:endParaRPr lang="en-US" sz="3600" dirty="0"/>
          </a:p>
          <a:p>
            <a:pPr marL="0" indent="0">
              <a:buNone/>
            </a:pPr>
            <a:endParaRPr lang="en-US" sz="3600" dirty="0"/>
          </a:p>
          <a:p>
            <a:pPr marL="0" indent="0">
              <a:buNone/>
            </a:pPr>
            <a:endParaRPr lang="en-US" sz="3600" dirty="0"/>
          </a:p>
          <a:p>
            <a:pPr marL="0" indent="0">
              <a:buNone/>
            </a:pPr>
            <a:r>
              <a:rPr lang="en-US" sz="3600" dirty="0"/>
              <a:t>8 Va. Admin. Code 20-81-230(D)</a:t>
            </a:r>
          </a:p>
        </p:txBody>
      </p:sp>
    </p:spTree>
    <p:extLst>
      <p:ext uri="{BB962C8B-B14F-4D97-AF65-F5344CB8AC3E}">
        <p14:creationId xmlns:p14="http://schemas.microsoft.com/office/powerpoint/2010/main" val="144351656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5FD2C2-1273-38D0-C319-CBA55D26FB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139825"/>
          </a:xfrm>
        </p:spPr>
        <p:txBody>
          <a:bodyPr/>
          <a:lstStyle/>
          <a:p>
            <a:pPr algn="ctr"/>
            <a:r>
              <a:rPr lang="en-US" b="1" dirty="0"/>
              <a:t>SEAC Membership Requirements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8CE84AA-0B0F-CE50-B283-C48603B99A8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95475"/>
            <a:ext cx="10515600" cy="4281487"/>
          </a:xfrm>
        </p:spPr>
        <p:txBody>
          <a:bodyPr>
            <a:normAutofit fontScale="92500" lnSpcReduction="10000"/>
          </a:bodyPr>
          <a:lstStyle/>
          <a:p>
            <a:pPr>
              <a:spcAft>
                <a:spcPts val="1800"/>
              </a:spcAft>
            </a:pPr>
            <a:r>
              <a:rPr lang="en-US" sz="3600" dirty="0"/>
              <a:t>A majority of the committee shall be parents of children with disabilities or individuals with disabilities.</a:t>
            </a:r>
          </a:p>
          <a:p>
            <a:pPr>
              <a:spcAft>
                <a:spcPts val="1800"/>
              </a:spcAft>
            </a:pPr>
            <a:r>
              <a:rPr lang="en-US" sz="3600" dirty="0"/>
              <a:t>The committee shall include one teacher.</a:t>
            </a:r>
          </a:p>
          <a:p>
            <a:pPr>
              <a:spcAft>
                <a:spcPts val="1800"/>
              </a:spcAft>
            </a:pPr>
            <a:r>
              <a:rPr lang="en-US" sz="3600" dirty="0"/>
              <a:t>Additional local school division personnel shall serve only as consultants to the committee.</a:t>
            </a:r>
          </a:p>
          <a:p>
            <a:pPr marL="0" indent="0">
              <a:buNone/>
            </a:pPr>
            <a:endParaRPr lang="en-US" sz="3600" dirty="0"/>
          </a:p>
          <a:p>
            <a:pPr marL="0" indent="0">
              <a:buNone/>
            </a:pPr>
            <a:r>
              <a:rPr lang="en-US" sz="3600" dirty="0"/>
              <a:t>8 Va. Admin. Code 20-81-230(D)(1)</a:t>
            </a:r>
          </a:p>
        </p:txBody>
      </p:sp>
    </p:spTree>
    <p:extLst>
      <p:ext uri="{BB962C8B-B14F-4D97-AF65-F5344CB8AC3E}">
        <p14:creationId xmlns:p14="http://schemas.microsoft.com/office/powerpoint/2010/main" val="212851040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5FD2C2-1273-38D0-C319-CBA55D26FB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768350"/>
          </a:xfrm>
        </p:spPr>
        <p:txBody>
          <a:bodyPr/>
          <a:lstStyle/>
          <a:p>
            <a:pPr algn="ctr"/>
            <a:r>
              <a:rPr lang="en-US" b="1" dirty="0"/>
              <a:t>Albemarle SEAC Membership - </a:t>
            </a:r>
            <a:r>
              <a:rPr lang="en-US" b="1" dirty="0">
                <a:hlinkClick r:id="rId2"/>
              </a:rPr>
              <a:t>Bylaws</a:t>
            </a:r>
            <a:endParaRPr lang="en-US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8CE84AA-0B0F-CE50-B283-C48603B99A8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71600"/>
            <a:ext cx="10515600" cy="5248275"/>
          </a:xfrm>
        </p:spPr>
        <p:txBody>
          <a:bodyPr>
            <a:normAutofit fontScale="92500" lnSpcReduction="10000"/>
          </a:bodyPr>
          <a:lstStyle/>
          <a:p>
            <a:pPr>
              <a:spcAft>
                <a:spcPts val="1800"/>
              </a:spcAft>
            </a:pPr>
            <a:r>
              <a:rPr lang="en-US" dirty="0"/>
              <a:t>Maximum of 30 voting Members</a:t>
            </a:r>
          </a:p>
          <a:p>
            <a:pPr>
              <a:spcAft>
                <a:spcPts val="1800"/>
              </a:spcAft>
            </a:pPr>
            <a:r>
              <a:rPr lang="en-US" dirty="0"/>
              <a:t>Must be residents of Albemarle County</a:t>
            </a:r>
          </a:p>
          <a:p>
            <a:pPr>
              <a:spcAft>
                <a:spcPts val="600"/>
              </a:spcAft>
            </a:pPr>
            <a:r>
              <a:rPr lang="en-US" dirty="0"/>
              <a:t>Members approved by Director of Special Education, at the direction of the Superintendent and School Board</a:t>
            </a:r>
          </a:p>
          <a:p>
            <a:r>
              <a:rPr lang="en-US" dirty="0"/>
              <a:t>Goal:  One voting member representing each school, with additional space for up to 5 at-large and community representatives</a:t>
            </a:r>
          </a:p>
          <a:p>
            <a:pPr lvl="1">
              <a:spcAft>
                <a:spcPts val="1800"/>
              </a:spcAft>
              <a:buFont typeface="Wingdings" panose="05000000000000000000" pitchFamily="2" charset="2"/>
              <a:buChar char="Ø"/>
            </a:pPr>
            <a:r>
              <a:rPr lang="en-US" dirty="0"/>
              <a:t> Up to 2 representatives per school (primary and alternate)</a:t>
            </a:r>
          </a:p>
          <a:p>
            <a:pPr>
              <a:spcAft>
                <a:spcPts val="1800"/>
              </a:spcAft>
            </a:pPr>
            <a:r>
              <a:rPr lang="en-US" dirty="0"/>
              <a:t>Minimum 2/3rds of members shall be parents of children requiring special education services</a:t>
            </a:r>
          </a:p>
          <a:p>
            <a:pPr>
              <a:spcAft>
                <a:spcPts val="1800"/>
              </a:spcAft>
            </a:pPr>
            <a:r>
              <a:rPr lang="en-US" dirty="0"/>
              <a:t>Special Education Administrator for Albemarle County (or designee) serves as consultant, but has no vote</a:t>
            </a:r>
          </a:p>
        </p:txBody>
      </p:sp>
    </p:spTree>
    <p:extLst>
      <p:ext uri="{BB962C8B-B14F-4D97-AF65-F5344CB8AC3E}">
        <p14:creationId xmlns:p14="http://schemas.microsoft.com/office/powerpoint/2010/main" val="317035002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0B82CF-9FE4-B7D2-3DBB-E4359CC5E9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96837"/>
            <a:ext cx="10515600" cy="415925"/>
          </a:xfrm>
        </p:spPr>
        <p:txBody>
          <a:bodyPr>
            <a:normAutofit fontScale="90000"/>
          </a:bodyPr>
          <a:lstStyle/>
          <a:p>
            <a:pPr algn="ctr"/>
            <a:r>
              <a:rPr lang="en-US" b="1" dirty="0"/>
              <a:t>2024-2025 Albemarle SEAC Membership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E68BDFE8-F7A7-262F-EDFB-1A9F32C0C36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897105" y="509587"/>
            <a:ext cx="6397790" cy="6348413"/>
          </a:xfrm>
        </p:spPr>
      </p:pic>
    </p:spTree>
    <p:extLst>
      <p:ext uri="{BB962C8B-B14F-4D97-AF65-F5344CB8AC3E}">
        <p14:creationId xmlns:p14="http://schemas.microsoft.com/office/powerpoint/2010/main" val="212128183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7D3F6D-0B9C-5379-7EB1-B13E59A08E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987425"/>
          </a:xfrm>
        </p:spPr>
        <p:txBody>
          <a:bodyPr/>
          <a:lstStyle/>
          <a:p>
            <a:pPr algn="ctr"/>
            <a:r>
              <a:rPr lang="en-US" b="1" dirty="0"/>
              <a:t>SEAC Leadership Team for 2024-2025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959EB3C-FC0B-9CFE-562A-3712B23589B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spcAft>
                <a:spcPts val="2400"/>
              </a:spcAft>
            </a:pPr>
            <a:r>
              <a:rPr lang="en-US" sz="3400" dirty="0"/>
              <a:t> Chair:  Chris Seaman (Henley)</a:t>
            </a:r>
          </a:p>
          <a:p>
            <a:pPr>
              <a:spcAft>
                <a:spcPts val="2400"/>
              </a:spcAft>
            </a:pPr>
            <a:r>
              <a:rPr lang="en-US" sz="3400" dirty="0"/>
              <a:t> Vice-Chair:  Jessica Allen (Ivy)</a:t>
            </a:r>
          </a:p>
          <a:p>
            <a:pPr>
              <a:spcAft>
                <a:spcPts val="2400"/>
              </a:spcAft>
            </a:pPr>
            <a:r>
              <a:rPr lang="en-US" sz="3400" dirty="0"/>
              <a:t> Secretary:  Jaclyn Cervo-Jacobson </a:t>
            </a:r>
            <a:r>
              <a:rPr lang="en-US" sz="3400"/>
              <a:t>(Mountain View)</a:t>
            </a:r>
            <a:endParaRPr lang="en-US" sz="3400" dirty="0"/>
          </a:p>
        </p:txBody>
      </p:sp>
    </p:spTree>
    <p:extLst>
      <p:ext uri="{BB962C8B-B14F-4D97-AF65-F5344CB8AC3E}">
        <p14:creationId xmlns:p14="http://schemas.microsoft.com/office/powerpoint/2010/main" val="292943671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005348-A3E5-71B3-5DB5-E44F7CF925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749300"/>
          </a:xfrm>
        </p:spPr>
        <p:txBody>
          <a:bodyPr/>
          <a:lstStyle/>
          <a:p>
            <a:pPr algn="ctr"/>
            <a:r>
              <a:rPr lang="en-US" b="1" dirty="0"/>
              <a:t>SEAC Functions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4566FA0-A26D-9DD5-35B3-1395036E05B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238250"/>
            <a:ext cx="10515600" cy="5534025"/>
          </a:xfrm>
        </p:spPr>
        <p:txBody>
          <a:bodyPr>
            <a:normAutofit fontScale="77500" lnSpcReduction="20000"/>
          </a:bodyPr>
          <a:lstStyle/>
          <a:p>
            <a:pPr marL="514350" indent="-514350">
              <a:lnSpc>
                <a:spcPct val="120000"/>
              </a:lnSpc>
              <a:spcAft>
                <a:spcPts val="1200"/>
              </a:spcAft>
              <a:buFont typeface="+mj-lt"/>
              <a:buAutoNum type="arabicPeriod"/>
            </a:pPr>
            <a:r>
              <a:rPr lang="en-US" b="1" u="sng" dirty="0"/>
              <a:t>Advise the local school division</a:t>
            </a:r>
            <a:r>
              <a:rPr lang="en-US" b="1" dirty="0"/>
              <a:t> </a:t>
            </a:r>
            <a:r>
              <a:rPr lang="en-US" dirty="0"/>
              <a:t>of needs in the education of children with disabilities;</a:t>
            </a:r>
          </a:p>
          <a:p>
            <a:pPr marL="514350" indent="-514350">
              <a:lnSpc>
                <a:spcPct val="120000"/>
              </a:lnSpc>
              <a:spcAft>
                <a:spcPts val="1200"/>
              </a:spcAft>
              <a:buFont typeface="+mj-lt"/>
              <a:buAutoNum type="arabicPeriod"/>
            </a:pPr>
            <a:r>
              <a:rPr lang="en-US" b="1" u="sng" dirty="0"/>
              <a:t>Participate in the development of priorities and strategies</a:t>
            </a:r>
            <a:r>
              <a:rPr lang="en-US" b="1" dirty="0"/>
              <a:t> </a:t>
            </a:r>
            <a:r>
              <a:rPr lang="en-US" dirty="0"/>
              <a:t>for meeting the identified needs of children with disabilities;</a:t>
            </a:r>
          </a:p>
          <a:p>
            <a:pPr marL="514350" indent="-514350">
              <a:lnSpc>
                <a:spcPct val="120000"/>
              </a:lnSpc>
              <a:spcAft>
                <a:spcPts val="1200"/>
              </a:spcAft>
              <a:buFont typeface="+mj-lt"/>
              <a:buAutoNum type="arabicPeriod"/>
            </a:pPr>
            <a:r>
              <a:rPr lang="en-US" b="1" u="sng" dirty="0"/>
              <a:t>Submit periodic reports and recommendations</a:t>
            </a:r>
            <a:r>
              <a:rPr lang="en-US" dirty="0"/>
              <a:t> regarding education of children with disabilities </a:t>
            </a:r>
            <a:r>
              <a:rPr lang="en-US" b="1" u="sng" dirty="0"/>
              <a:t>to the division superintendent</a:t>
            </a:r>
            <a:r>
              <a:rPr lang="en-US" b="1" dirty="0"/>
              <a:t> </a:t>
            </a:r>
            <a:r>
              <a:rPr lang="en-US" dirty="0"/>
              <a:t>for transmission to the </a:t>
            </a:r>
            <a:r>
              <a:rPr lang="en-US" b="1" u="sng" dirty="0"/>
              <a:t>local school board</a:t>
            </a:r>
            <a:endParaRPr lang="en-US" dirty="0"/>
          </a:p>
          <a:p>
            <a:pPr marL="514350" indent="-514350">
              <a:lnSpc>
                <a:spcPct val="120000"/>
              </a:lnSpc>
              <a:spcAft>
                <a:spcPts val="1200"/>
              </a:spcAft>
              <a:buFont typeface="+mj-lt"/>
              <a:buAutoNum type="arabicPeriod"/>
            </a:pPr>
            <a:r>
              <a:rPr lang="en-US" b="1" u="sng" dirty="0"/>
              <a:t>Assist the local school division in interpreting plans to the community</a:t>
            </a:r>
            <a:r>
              <a:rPr lang="en-US" b="1" dirty="0"/>
              <a:t> </a:t>
            </a:r>
            <a:r>
              <a:rPr lang="en-US" dirty="0"/>
              <a:t>for meeting the special needs of children with disabilities for educational services;</a:t>
            </a:r>
          </a:p>
          <a:p>
            <a:pPr marL="514350" indent="-514350">
              <a:lnSpc>
                <a:spcPct val="120000"/>
              </a:lnSpc>
              <a:spcAft>
                <a:spcPts val="1200"/>
              </a:spcAft>
              <a:buFont typeface="+mj-lt"/>
              <a:buAutoNum type="arabicPeriod"/>
            </a:pPr>
            <a:r>
              <a:rPr lang="en-US" b="1" u="sng" dirty="0"/>
              <a:t>Review the policies and procedures for the provision of special education and related services</a:t>
            </a:r>
            <a:r>
              <a:rPr lang="en-US" dirty="0"/>
              <a:t> prior to submission to the local school board; and</a:t>
            </a:r>
          </a:p>
          <a:p>
            <a:pPr marL="514350" indent="-514350">
              <a:lnSpc>
                <a:spcPct val="120000"/>
              </a:lnSpc>
              <a:spcAft>
                <a:spcPts val="1200"/>
              </a:spcAft>
              <a:buFont typeface="+mj-lt"/>
              <a:buAutoNum type="arabicPeriod"/>
            </a:pPr>
            <a:r>
              <a:rPr lang="en-US" dirty="0"/>
              <a:t>Participate in the </a:t>
            </a:r>
            <a:r>
              <a:rPr lang="en-US" b="1" u="sng" dirty="0"/>
              <a:t>review of the local school division's annual plan</a:t>
            </a:r>
            <a:r>
              <a:rPr lang="en-US" dirty="0"/>
              <a:t>...</a:t>
            </a:r>
          </a:p>
          <a:p>
            <a:pPr marL="0" indent="0">
              <a:lnSpc>
                <a:spcPct val="120000"/>
              </a:lnSpc>
              <a:spcAft>
                <a:spcPts val="1200"/>
              </a:spcAft>
              <a:buNone/>
            </a:pPr>
            <a:r>
              <a:rPr lang="en-US" dirty="0"/>
              <a:t>8 Va. Admin. Code 20-81-230(D)(2)</a:t>
            </a:r>
          </a:p>
        </p:txBody>
      </p:sp>
    </p:spTree>
    <p:extLst>
      <p:ext uri="{BB962C8B-B14F-4D97-AF65-F5344CB8AC3E}">
        <p14:creationId xmlns:p14="http://schemas.microsoft.com/office/powerpoint/2010/main" val="237458473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65AB19F4-4C62-295D-4FB9-E0FD04F490B0}"/>
              </a:ext>
            </a:extLst>
          </p:cNvPr>
          <p:cNvSpPr txBox="1"/>
          <p:nvPr/>
        </p:nvSpPr>
        <p:spPr>
          <a:xfrm>
            <a:off x="447525" y="273513"/>
            <a:ext cx="1152434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3600" b="1" dirty="0"/>
              <a:t>SEAC Website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7F8FC4A-C0E3-C831-46DA-655F3A16C87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02209" y="1566175"/>
            <a:ext cx="8376012" cy="4977181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9E715CED-DC9B-C074-ED95-8EF0DCE8B4F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7525" y="1053194"/>
            <a:ext cx="6173061" cy="704948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E818FDC3-DBCE-CDAB-41B8-6F75F9F1DE0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7525" y="1624792"/>
            <a:ext cx="2410161" cy="1943371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8C897DDA-E880-F321-5164-49267BAF9C6E}"/>
              </a:ext>
            </a:extLst>
          </p:cNvPr>
          <p:cNvSpPr txBox="1"/>
          <p:nvPr/>
        </p:nvSpPr>
        <p:spPr>
          <a:xfrm>
            <a:off x="838200" y="6343650"/>
            <a:ext cx="107156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hlinkClick r:id="rId5"/>
              </a:rPr>
              <a:t>https://www.k12albemarle.org/our-departments/special-education/special-education-advisory-committee</a:t>
            </a:r>
            <a:r>
              <a:rPr 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90648905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65AB19F4-4C62-295D-4FB9-E0FD04F490B0}"/>
              </a:ext>
            </a:extLst>
          </p:cNvPr>
          <p:cNvSpPr txBox="1"/>
          <p:nvPr/>
        </p:nvSpPr>
        <p:spPr>
          <a:xfrm>
            <a:off x="447525" y="273513"/>
            <a:ext cx="1152434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3600" b="1" dirty="0"/>
              <a:t>SEAC Website - Documents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8C897DDA-E880-F321-5164-49267BAF9C6E}"/>
              </a:ext>
            </a:extLst>
          </p:cNvPr>
          <p:cNvSpPr txBox="1"/>
          <p:nvPr/>
        </p:nvSpPr>
        <p:spPr>
          <a:xfrm>
            <a:off x="838200" y="6343650"/>
            <a:ext cx="107156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hlinkClick r:id="rId2"/>
              </a:rPr>
              <a:t>https://www.k12albemarle.org/our-departments/special-education/special-education-advisory-committee/docs</a:t>
            </a:r>
            <a:r>
              <a:rPr lang="en-US" dirty="0"/>
              <a:t> 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D5EA21E-79B3-035C-86E2-E9A3193C817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33499" y="1137384"/>
            <a:ext cx="4015119" cy="4988725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DA419999-C669-5268-D1D1-23959243DF9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6000" y="1745534"/>
            <a:ext cx="3534268" cy="37724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670115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DE2B81-D1C2-5E61-DDBC-80D791A6C0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082675"/>
          </a:xfrm>
        </p:spPr>
        <p:txBody>
          <a:bodyPr/>
          <a:lstStyle/>
          <a:p>
            <a:pPr algn="ctr"/>
            <a:r>
              <a:rPr lang="en-US" b="1" dirty="0"/>
              <a:t>SEAC Meetings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F25BE3E-5859-A444-D93E-FB06A2AE38C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904999"/>
            <a:ext cx="10515600" cy="4271963"/>
          </a:xfrm>
        </p:spPr>
        <p:txBody>
          <a:bodyPr>
            <a:normAutofit fontScale="92500" lnSpcReduction="20000"/>
          </a:bodyPr>
          <a:lstStyle/>
          <a:p>
            <a:pPr>
              <a:spcAft>
                <a:spcPts val="2400"/>
              </a:spcAft>
            </a:pPr>
            <a:r>
              <a:rPr lang="en-US" dirty="0"/>
              <a:t>Open to the public</a:t>
            </a:r>
          </a:p>
          <a:p>
            <a:pPr>
              <a:spcAft>
                <a:spcPts val="2400"/>
              </a:spcAft>
            </a:pPr>
            <a:r>
              <a:rPr lang="en-US" dirty="0"/>
              <a:t>Monthly meetings (second Tuesday of each month)</a:t>
            </a:r>
          </a:p>
          <a:p>
            <a:pPr>
              <a:spcAft>
                <a:spcPts val="2400"/>
              </a:spcAft>
            </a:pPr>
            <a:r>
              <a:rPr lang="en-US" dirty="0"/>
              <a:t>In-person (up to 2 virtual per year for illness or out-of-town travel)</a:t>
            </a:r>
          </a:p>
          <a:p>
            <a:pPr>
              <a:spcAft>
                <a:spcPts val="2400"/>
              </a:spcAft>
            </a:pPr>
            <a:r>
              <a:rPr lang="en-US" dirty="0"/>
              <a:t>Quorum to do business:  1/3 of members</a:t>
            </a:r>
          </a:p>
          <a:p>
            <a:pPr>
              <a:spcAft>
                <a:spcPts val="2400"/>
              </a:spcAft>
            </a:pPr>
            <a:r>
              <a:rPr lang="en-US" dirty="0"/>
              <a:t>Meeting minutes (attendance, agenda items, votes)</a:t>
            </a:r>
          </a:p>
          <a:p>
            <a:pPr>
              <a:spcAft>
                <a:spcPts val="2400"/>
              </a:spcAft>
            </a:pPr>
            <a:r>
              <a:rPr lang="en-US" dirty="0"/>
              <a:t>Public comment period (in person and electronic)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1721607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6CB760-E284-8B9D-85A7-8DFF43DDDD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911225"/>
          </a:xfrm>
        </p:spPr>
        <p:txBody>
          <a:bodyPr/>
          <a:lstStyle/>
          <a:p>
            <a:pPr algn="ctr"/>
            <a:r>
              <a:rPr lang="en-US" b="1" dirty="0"/>
              <a:t>SEAC Meeting Schedule, 2024-2025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096264D-E022-EF45-D8C0-4797EE10786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66850"/>
            <a:ext cx="10515600" cy="52578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3200" u="sng" dirty="0"/>
              <a:t>Future Meetings</a:t>
            </a:r>
            <a:r>
              <a:rPr lang="en-US" sz="3200" dirty="0"/>
              <a:t> (starting at 7 pm):</a:t>
            </a:r>
          </a:p>
          <a:p>
            <a:r>
              <a:rPr lang="en-US" dirty="0"/>
              <a:t>Tuesday, Oct. 8</a:t>
            </a:r>
          </a:p>
          <a:p>
            <a:r>
              <a:rPr lang="en-US" dirty="0"/>
              <a:t>Tuesday, Nov. 12</a:t>
            </a:r>
          </a:p>
          <a:p>
            <a:r>
              <a:rPr lang="en-US" dirty="0"/>
              <a:t>Tuesday, Dec. 10</a:t>
            </a:r>
          </a:p>
          <a:p>
            <a:r>
              <a:rPr lang="en-US" dirty="0"/>
              <a:t>Tuesday, Jan. 14</a:t>
            </a:r>
          </a:p>
          <a:p>
            <a:r>
              <a:rPr lang="en-US" dirty="0"/>
              <a:t>Tuesday, Feb. 11</a:t>
            </a:r>
          </a:p>
          <a:p>
            <a:r>
              <a:rPr lang="en-US" dirty="0"/>
              <a:t>Tuesday, Mar. 11</a:t>
            </a:r>
          </a:p>
          <a:p>
            <a:r>
              <a:rPr lang="en-US" dirty="0"/>
              <a:t>Tuesday, Apr. 8</a:t>
            </a:r>
          </a:p>
          <a:p>
            <a:r>
              <a:rPr lang="en-US" dirty="0"/>
              <a:t>Tuesday, May 13</a:t>
            </a:r>
          </a:p>
          <a:p>
            <a:pPr marL="0" indent="0">
              <a:buNone/>
            </a:pPr>
            <a:r>
              <a:rPr lang="en-US" dirty="0"/>
              <a:t>Also Thursday, Dec. 12 – School Board meeting (SEAC annual report)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7437429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CEE282-8B88-A555-4870-FA6E194F02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120775"/>
          </a:xfrm>
        </p:spPr>
        <p:txBody>
          <a:bodyPr>
            <a:normAutofit/>
          </a:bodyPr>
          <a:lstStyle/>
          <a:p>
            <a:pPr algn="ctr"/>
            <a:r>
              <a:rPr lang="en-US" sz="4800" b="1" dirty="0"/>
              <a:t>Team Rules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D466FE1-BC0E-D9EA-B30E-8B2C296F79A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386" y="1316551"/>
            <a:ext cx="7393214" cy="47244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64CAD7C9-AC60-B7ED-3080-6443A8D9C22A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6687"/>
          <a:stretch/>
        </p:blipFill>
        <p:spPr>
          <a:xfrm>
            <a:off x="6609018" y="2333370"/>
            <a:ext cx="5508596" cy="21912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640890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28B488-652F-C560-3B45-5231BECC58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/>
              <a:t>Fall Events / Timeline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48419B-6D2E-C8ED-1FA9-1DB8E7D7696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76425"/>
            <a:ext cx="10515600" cy="4616450"/>
          </a:xfrm>
        </p:spPr>
        <p:txBody>
          <a:bodyPr>
            <a:normAutofit/>
          </a:bodyPr>
          <a:lstStyle/>
          <a:p>
            <a:pPr>
              <a:spcAft>
                <a:spcPts val="1200"/>
              </a:spcAft>
            </a:pPr>
            <a:r>
              <a:rPr lang="en-US" dirty="0">
                <a:sym typeface="Wingdings" pitchFamily="2" charset="2"/>
              </a:rPr>
              <a:t>SEAC Family Survey – late September/early October</a:t>
            </a:r>
            <a:endParaRPr lang="en-US" dirty="0"/>
          </a:p>
          <a:p>
            <a:pPr>
              <a:spcAft>
                <a:spcPts val="1200"/>
              </a:spcAft>
            </a:pPr>
            <a:r>
              <a:rPr lang="en-US" dirty="0"/>
              <a:t>Discussion of items for annual report – Oct. 8 meeting</a:t>
            </a:r>
          </a:p>
          <a:p>
            <a:pPr>
              <a:spcAft>
                <a:spcPts val="1200"/>
              </a:spcAft>
            </a:pPr>
            <a:r>
              <a:rPr lang="en-US" dirty="0"/>
              <a:t>Survey results – mid-October</a:t>
            </a:r>
          </a:p>
          <a:p>
            <a:pPr>
              <a:spcAft>
                <a:spcPts val="1200"/>
              </a:spcAft>
            </a:pPr>
            <a:r>
              <a:rPr lang="en-US" dirty="0"/>
              <a:t>Draft of annual report circulated to SEAC members by Nov. 1</a:t>
            </a:r>
          </a:p>
          <a:p>
            <a:pPr>
              <a:spcAft>
                <a:spcPts val="1200"/>
              </a:spcAft>
            </a:pPr>
            <a:r>
              <a:rPr lang="en-US" dirty="0"/>
              <a:t>Comments on draft report to leadership team by Nov. </a:t>
            </a:r>
            <a:r>
              <a:rPr lang="en-US"/>
              <a:t>11</a:t>
            </a:r>
            <a:endParaRPr lang="en-US" dirty="0"/>
          </a:p>
          <a:p>
            <a:pPr>
              <a:spcAft>
                <a:spcPts val="1200"/>
              </a:spcAft>
            </a:pPr>
            <a:r>
              <a:rPr lang="en-US" dirty="0"/>
              <a:t>Vote on SEAC annual report – Nov. 12 meeting</a:t>
            </a:r>
          </a:p>
          <a:p>
            <a:pPr>
              <a:spcAft>
                <a:spcPts val="1200"/>
              </a:spcAft>
            </a:pPr>
            <a:r>
              <a:rPr lang="en-US" dirty="0"/>
              <a:t>Presentation to School Board – December 12</a:t>
            </a:r>
          </a:p>
          <a:p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171686575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16D4F7-DE4A-3432-8618-2042388FF2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/>
              <a:t>Spring Items / Timeline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075FFBA-3D95-CB65-8BA9-B71DE0C8FFC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Annual Budget (February/March)</a:t>
            </a:r>
          </a:p>
          <a:p>
            <a:endParaRPr lang="en-US" dirty="0"/>
          </a:p>
          <a:p>
            <a:r>
              <a:rPr lang="en-US" dirty="0"/>
              <a:t>Annual Special Education Plan and Application for Federal Funds</a:t>
            </a:r>
          </a:p>
          <a:p>
            <a:endParaRPr lang="en-US" dirty="0"/>
          </a:p>
          <a:p>
            <a:r>
              <a:rPr lang="en-US" dirty="0"/>
              <a:t>Collaboration with UVA Law – Eligibility process and outcomes</a:t>
            </a:r>
          </a:p>
          <a:p>
            <a:pPr marL="0" indent="0">
              <a:buNone/>
            </a:pPr>
            <a:endParaRPr lang="en-US" dirty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9653284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9FED7F-4673-A4B6-B5D5-388EA04303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/>
              <a:t>Ongoing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C8A07A5-FD81-F179-E029-C38325C27C3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90688"/>
            <a:ext cx="10515600" cy="4486275"/>
          </a:xfrm>
        </p:spPr>
        <p:txBody>
          <a:bodyPr/>
          <a:lstStyle/>
          <a:p>
            <a:r>
              <a:rPr lang="en-US" dirty="0"/>
              <a:t>Engaging with your school community and encouraging feedback</a:t>
            </a:r>
          </a:p>
          <a:p>
            <a:endParaRPr lang="en-US" dirty="0">
              <a:sym typeface="Wingdings" pitchFamily="2" charset="2"/>
            </a:endParaRPr>
          </a:p>
          <a:p>
            <a:r>
              <a:rPr lang="en-US" dirty="0">
                <a:sym typeface="Wingdings" pitchFamily="2" charset="2"/>
              </a:rPr>
              <a:t>Advising school division and providing input</a:t>
            </a:r>
          </a:p>
          <a:p>
            <a:endParaRPr lang="en-US" dirty="0">
              <a:sym typeface="Wingdings" pitchFamily="2" charset="2"/>
            </a:endParaRPr>
          </a:p>
          <a:p>
            <a:r>
              <a:rPr lang="en-US" dirty="0">
                <a:sym typeface="Wingdings" pitchFamily="2" charset="2"/>
              </a:rPr>
              <a:t>Policy review and input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0682007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164</TotalTime>
  <Words>658</Words>
  <Application>Microsoft Office PowerPoint</Application>
  <PresentationFormat>Widescreen</PresentationFormat>
  <Paragraphs>80</Paragraphs>
  <Slides>16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1" baseType="lpstr">
      <vt:lpstr>Arial</vt:lpstr>
      <vt:lpstr>Calibri</vt:lpstr>
      <vt:lpstr>Calibri Light</vt:lpstr>
      <vt:lpstr>Wingdings</vt:lpstr>
      <vt:lpstr>Office Theme</vt:lpstr>
      <vt:lpstr>Welcome to SEAC!</vt:lpstr>
      <vt:lpstr>PowerPoint Presentation</vt:lpstr>
      <vt:lpstr>Local Special Education Advisory Committee (SEAC)</vt:lpstr>
      <vt:lpstr>SEAC Membership Requirements</vt:lpstr>
      <vt:lpstr>Albemarle SEAC Membership - Bylaws</vt:lpstr>
      <vt:lpstr>2024-2025 Albemarle SEAC Membership</vt:lpstr>
      <vt:lpstr>SEAC Leadership Team for 2024-2025</vt:lpstr>
      <vt:lpstr>SEAC Functions</vt:lpstr>
      <vt:lpstr>PowerPoint Presentation</vt:lpstr>
      <vt:lpstr>PowerPoint Presentation</vt:lpstr>
      <vt:lpstr>SEAC Meetings</vt:lpstr>
      <vt:lpstr>SEAC Meeting Schedule, 2024-2025</vt:lpstr>
      <vt:lpstr>Team Rules</vt:lpstr>
      <vt:lpstr>Fall Events / Timeline</vt:lpstr>
      <vt:lpstr>Spring Items / Timeline</vt:lpstr>
      <vt:lpstr>Ongoing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jessicaleeallen727@gmail.com;Christopher B. Seaman</dc:creator>
  <cp:lastModifiedBy>Chris Seaman</cp:lastModifiedBy>
  <cp:revision>11</cp:revision>
  <dcterms:created xsi:type="dcterms:W3CDTF">2022-09-13T14:15:17Z</dcterms:created>
  <dcterms:modified xsi:type="dcterms:W3CDTF">2024-09-11T13:00:39Z</dcterms:modified>
</cp:coreProperties>
</file>