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1" r:id="rId5"/>
    <p:sldId id="272" r:id="rId6"/>
    <p:sldId id="273" r:id="rId7"/>
    <p:sldId id="274" r:id="rId8"/>
    <p:sldId id="270" r:id="rId9"/>
    <p:sldId id="275" r:id="rId10"/>
    <p:sldId id="276" r:id="rId11"/>
    <p:sldId id="268" r:id="rId12"/>
    <p:sldId id="277" r:id="rId13"/>
    <p:sldId id="278" r:id="rId14"/>
    <p:sldId id="281" r:id="rId15"/>
    <p:sldId id="280" r:id="rId16"/>
    <p:sldId id="283" r:id="rId17"/>
    <p:sldId id="279" r:id="rId18"/>
    <p:sldId id="284" r:id="rId19"/>
    <p:sldId id="282" r:id="rId20"/>
    <p:sldId id="286" r:id="rId21"/>
    <p:sldId id="285" r:id="rId22"/>
    <p:sldId id="287" r:id="rId23"/>
    <p:sldId id="288" r:id="rId24"/>
    <p:sldId id="289" r:id="rId25"/>
    <p:sldId id="290" r:id="rId26"/>
    <p:sldId id="291" r:id="rId27"/>
    <p:sldId id="293" r:id="rId28"/>
    <p:sldId id="292" r:id="rId29"/>
    <p:sldId id="294" r:id="rId30"/>
    <p:sldId id="295" r:id="rId3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6B4030-F142-4F4B-AF5C-C3F8798CAAED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679BD8-67E3-4002-81AE-0674D2F893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Week 3 Vocabulary Review 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English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77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Mono = 1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142999" y="3746467"/>
            <a:ext cx="7162800" cy="76199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Q1? Explain what you know of the monopoly game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837" y="1180034"/>
            <a:ext cx="2143125" cy="2143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399" y="4973638"/>
            <a:ext cx="3048000" cy="11525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38877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968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6908" y="3429000"/>
            <a:ext cx="2819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Mono = 1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838200" y="111987"/>
            <a:ext cx="7162800" cy="76199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Think carefully, if the first picture shows a girl in a </a:t>
            </a:r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bikini</a:t>
            </a:r>
            <a:r>
              <a:rPr lang="en-US" sz="3000" dirty="0" smtClean="0">
                <a:latin typeface="Arial Black" pitchFamily="34" charset="0"/>
              </a:rPr>
              <a:t>,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67" y="4343400"/>
            <a:ext cx="1914525" cy="2390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003662"/>
            <a:ext cx="1809750" cy="2524125"/>
          </a:xfrm>
          <a:prstGeom prst="rect">
            <a:avLst/>
          </a:prstGeom>
        </p:spPr>
      </p:pic>
      <p:sp>
        <p:nvSpPr>
          <p:cNvPr id="9" name="Content Placeholder 7"/>
          <p:cNvSpPr>
            <a:spLocks noGrp="1"/>
          </p:cNvSpPr>
          <p:nvPr>
            <p:ph sz="half" idx="1"/>
          </p:nvPr>
        </p:nvSpPr>
        <p:spPr>
          <a:xfrm>
            <a:off x="3352800" y="4953000"/>
            <a:ext cx="3352800" cy="761999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Then,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What is this girl wearing?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994" y="4062411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246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4726" y="1295400"/>
            <a:ext cx="2819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Mono = 1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048000" y="5256848"/>
            <a:ext cx="1905000" cy="761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solidFill>
                  <a:srgbClr val="FF0000"/>
                </a:solidFill>
                <a:latin typeface="Arial Black" pitchFamily="34" charset="0"/>
              </a:rPr>
              <a:t>bikini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623" y="1524000"/>
            <a:ext cx="1914525" cy="2390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071936"/>
            <a:ext cx="1809750" cy="2524125"/>
          </a:xfrm>
          <a:prstGeom prst="rect">
            <a:avLst/>
          </a:prstGeom>
        </p:spPr>
      </p:pic>
      <p:sp>
        <p:nvSpPr>
          <p:cNvPr id="9" name="Content Placeholder 7"/>
          <p:cNvSpPr>
            <a:spLocks noGrp="1"/>
          </p:cNvSpPr>
          <p:nvPr>
            <p:ph sz="half" idx="1"/>
          </p:nvPr>
        </p:nvSpPr>
        <p:spPr>
          <a:xfrm>
            <a:off x="1734911" y="228600"/>
            <a:ext cx="5695950" cy="1066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600" dirty="0" err="1">
                <a:solidFill>
                  <a:srgbClr val="FF0000"/>
                </a:solidFill>
                <a:latin typeface="Arial Black" pitchFamily="34" charset="0"/>
              </a:rPr>
              <a:t>Monokini</a:t>
            </a:r>
            <a:endParaRPr lang="en-US" sz="6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838199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850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Mono = 1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143000" y="3352800"/>
            <a:ext cx="7162800" cy="76199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Q2?:  Think of 3 other words that start with mono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that </a:t>
            </a:r>
            <a:r>
              <a:rPr lang="en-US" sz="3000" dirty="0" smtClean="0">
                <a:latin typeface="Arial Black" pitchFamily="34" charset="0"/>
              </a:rPr>
              <a:t>have one component or mean one.</a:t>
            </a:r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152400" y="5334000"/>
            <a:ext cx="8839200" cy="115139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Example:  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monomania = talks about one subject only.</a:t>
            </a:r>
          </a:p>
          <a:p>
            <a:pPr marL="0" indent="0" algn="ctr">
              <a:buNone/>
            </a:pPr>
            <a:endParaRPr lang="en-US" sz="3000" dirty="0" smtClean="0">
              <a:latin typeface="Arial Black" pitchFamily="34" charset="0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675" y="846138"/>
            <a:ext cx="2143125" cy="21431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63" y="509587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16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1.  Monosyllabic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208314" y="5943600"/>
            <a:ext cx="7162800" cy="761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Having one syllable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3" y="1360488"/>
            <a:ext cx="1800225" cy="2543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200" y="1600200"/>
            <a:ext cx="3165835" cy="2362200"/>
          </a:xfrm>
          <a:prstGeom prst="rect">
            <a:avLst/>
          </a:prstGeom>
        </p:spPr>
      </p:pic>
      <p:sp>
        <p:nvSpPr>
          <p:cNvPr id="9" name="Title 6"/>
          <p:cNvSpPr txBox="1">
            <a:spLocks/>
          </p:cNvSpPr>
          <p:nvPr/>
        </p:nvSpPr>
        <p:spPr>
          <a:xfrm>
            <a:off x="5932174" y="4305300"/>
            <a:ext cx="2677886" cy="1638300"/>
          </a:xfrm>
          <a:prstGeom prst="rect">
            <a:avLst/>
          </a:prstGeom>
        </p:spPr>
        <p:txBody>
          <a:bodyPr vert="horz" anchor="ctr">
            <a:normAutofit fontScale="70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One</a:t>
            </a:r>
          </a:p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Two</a:t>
            </a:r>
          </a:p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Car</a:t>
            </a:r>
          </a:p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Fair</a:t>
            </a:r>
          </a:p>
          <a:p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3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Monosyllabic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219200" y="4989513"/>
            <a:ext cx="7162800" cy="12588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Q3?:  Think of other 10 words that are monosyllabic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3" y="1360488"/>
            <a:ext cx="1800225" cy="2543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200" y="1600200"/>
            <a:ext cx="316583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454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2.  Monograph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219200" y="5181600"/>
            <a:ext cx="7162800" cy="76199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Learned treatise on a particular subject; scholarly article.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3" y="1360488"/>
            <a:ext cx="1800225" cy="2543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417638"/>
            <a:ext cx="1838325" cy="2486025"/>
          </a:xfrm>
          <a:prstGeom prst="rect">
            <a:avLst/>
          </a:prstGeom>
        </p:spPr>
      </p:pic>
      <p:sp>
        <p:nvSpPr>
          <p:cNvPr id="9" name="Title 6"/>
          <p:cNvSpPr txBox="1">
            <a:spLocks/>
          </p:cNvSpPr>
          <p:nvPr/>
        </p:nvSpPr>
        <p:spPr>
          <a:xfrm>
            <a:off x="2514600" y="3666332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One topic paper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4842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Arial Black" pitchFamily="34" charset="0"/>
              </a:rPr>
              <a:t>3</a:t>
            </a:r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.  Monotonous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219200" y="5181600"/>
            <a:ext cx="7162800" cy="106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Tiresome because of lack of variety.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3" y="1360488"/>
            <a:ext cx="1800225" cy="2543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6002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956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Arial Black" pitchFamily="34" charset="0"/>
              </a:rPr>
              <a:t>3</a:t>
            </a:r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.  Monotonous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219200" y="5181600"/>
            <a:ext cx="7162800" cy="106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Q4?:  Think of something that is monotonous to you.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3" y="1360488"/>
            <a:ext cx="1800225" cy="2543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360488"/>
            <a:ext cx="2466938" cy="327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133600"/>
            <a:ext cx="2286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327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 txBox="1">
            <a:spLocks/>
          </p:cNvSpPr>
          <p:nvPr/>
        </p:nvSpPr>
        <p:spPr>
          <a:xfrm>
            <a:off x="533400" y="54864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Multi = many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304800" y="4425337"/>
            <a:ext cx="8839200" cy="115139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Example:  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Multimillionaire = </a:t>
            </a:r>
            <a:r>
              <a:rPr lang="en-US" sz="2800" dirty="0"/>
              <a:t>a person with assets worth several million dollars.</a:t>
            </a:r>
            <a:r>
              <a:rPr lang="en-US" sz="3000" dirty="0" smtClean="0">
                <a:latin typeface="Arial Black" pitchFamily="34" charset="0"/>
              </a:rPr>
              <a:t>.</a:t>
            </a:r>
          </a:p>
          <a:p>
            <a:pPr marL="0" indent="0" algn="ctr">
              <a:buNone/>
            </a:pPr>
            <a:endParaRPr lang="en-US" sz="3000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228600" y="32781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Multi = many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411" y="1682748"/>
            <a:ext cx="3505200" cy="254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162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76497" y="1682749"/>
            <a:ext cx="8638903" cy="14414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Q5?:  Look at the following pictures: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Guess the words that start with the prefix -many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33400" y="54864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Multi = many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228600" y="32781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Multi = many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385253"/>
            <a:ext cx="2438400" cy="1876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073" y="3490028"/>
            <a:ext cx="2571750" cy="1771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103" y="3704340"/>
            <a:ext cx="2719251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822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304800" y="4425337"/>
            <a:ext cx="8839200" cy="115139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Having many sides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Participated in by more than two participants.</a:t>
            </a:r>
            <a:endParaRPr lang="en-US" sz="3000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3000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228600" y="32781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4. Multilateral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624102"/>
            <a:ext cx="3457575" cy="1323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286089"/>
            <a:ext cx="2638425" cy="1733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8218" y="1240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4239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32781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4. Multilateral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295400"/>
            <a:ext cx="2971800" cy="2971800"/>
          </a:xfrm>
          <a:prstGeom prst="rect">
            <a:avLst/>
          </a:prstGeom>
        </p:spPr>
      </p:pic>
      <p:sp>
        <p:nvSpPr>
          <p:cNvPr id="11" name="Content Placeholder 7"/>
          <p:cNvSpPr>
            <a:spLocks noGrp="1"/>
          </p:cNvSpPr>
          <p:nvPr>
            <p:ph sz="half" idx="1"/>
          </p:nvPr>
        </p:nvSpPr>
        <p:spPr>
          <a:xfrm>
            <a:off x="304800" y="4480309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Q6?:  Why are all these geometrical figures multilateral?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8168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32781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4. Multilateral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1" name="Content Placeholder 7"/>
          <p:cNvSpPr>
            <a:spLocks noGrp="1"/>
          </p:cNvSpPr>
          <p:nvPr>
            <p:ph sz="half" idx="1"/>
          </p:nvPr>
        </p:nvSpPr>
        <p:spPr>
          <a:xfrm>
            <a:off x="76200" y="2590800"/>
            <a:ext cx="8638903" cy="144145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Q7</a:t>
            </a:r>
            <a:r>
              <a:rPr lang="en-US" sz="3000" dirty="0">
                <a:latin typeface="Arial Black" pitchFamily="34" charset="0"/>
              </a:rPr>
              <a:t>?:  http://www.fws.gov/international/laws-treaties-agreements/bilateral-and-multilateral-agreements/index.html</a:t>
            </a:r>
            <a:endParaRPr lang="en-US" dirty="0"/>
          </a:p>
        </p:txBody>
      </p:sp>
      <p:sp>
        <p:nvSpPr>
          <p:cNvPr id="5" name="Content Placeholder 7"/>
          <p:cNvSpPr>
            <a:spLocks noGrp="1"/>
          </p:cNvSpPr>
          <p:nvPr>
            <p:ph sz="half" idx="1"/>
          </p:nvPr>
        </p:nvSpPr>
        <p:spPr>
          <a:xfrm>
            <a:off x="228600" y="4431507"/>
            <a:ext cx="8638903" cy="144145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Q7</a:t>
            </a:r>
            <a:r>
              <a:rPr lang="en-US" sz="3000" dirty="0">
                <a:latin typeface="Arial Black" pitchFamily="34" charset="0"/>
              </a:rPr>
              <a:t>?:  </a:t>
            </a:r>
            <a:r>
              <a:rPr lang="en-US" sz="3000" dirty="0" smtClean="0">
                <a:latin typeface="Arial Black" pitchFamily="34" charset="0"/>
              </a:rPr>
              <a:t>Copy and paste the web address, look at the article and say why are these agreements multilateral?  What countries are involved?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891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533400" y="327819"/>
            <a:ext cx="7924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5. Multinational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1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Q8?:   Did you know that you can get McDonalds in different countries?</a:t>
            </a:r>
            <a:r>
              <a:rPr lang="en-US" sz="3000" dirty="0" smtClean="0">
                <a:latin typeface="Arial Black" pitchFamily="34" charset="0"/>
              </a:rPr>
              <a:t>.  From the pictures, mention three countries where you could get McDonalds.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9" y="2077811"/>
            <a:ext cx="2777489" cy="1701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299" y="76200"/>
            <a:ext cx="2457450" cy="18573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" y="76200"/>
            <a:ext cx="2305050" cy="19907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049" y="1312634"/>
            <a:ext cx="2762250" cy="16573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4296" y="2568596"/>
            <a:ext cx="2143125" cy="21431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0066" y="2406670"/>
            <a:ext cx="1847850" cy="24669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634" y="384018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777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533400" y="327819"/>
            <a:ext cx="7924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5. Multinational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1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Q9?:  </a:t>
            </a:r>
            <a:r>
              <a:rPr lang="en-US" sz="3000" dirty="0" err="1" smtClean="0">
                <a:latin typeface="Arial Black" pitchFamily="34" charset="0"/>
              </a:rPr>
              <a:t>Wal</a:t>
            </a:r>
            <a:r>
              <a:rPr lang="en-US" sz="3000" dirty="0" smtClean="0">
                <a:latin typeface="Arial Black" pitchFamily="34" charset="0"/>
              </a:rPr>
              <a:t> Mart and McDonalds are Multinational Companies.  What do you think multinational means?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862" y="228600"/>
            <a:ext cx="2171700" cy="1600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86" y="1570038"/>
            <a:ext cx="2552700" cy="17907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396" y="1830977"/>
            <a:ext cx="2419350" cy="18859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08335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271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32781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Poly = Several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600200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24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6.  Polygamist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50371" y="4953000"/>
            <a:ext cx="8638903" cy="14414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Q?:  What do you think of being able to marry different wives/husbands?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Would you have money for all the kids you would have with them?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663702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081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6.  Polygamist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Q?:  How many wives does this man have?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94" y="1600200"/>
            <a:ext cx="4127770" cy="2895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057400"/>
            <a:ext cx="2792210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053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6.  Polygamist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990600"/>
            <a:ext cx="6210300" cy="4038600"/>
          </a:xfrm>
          <a:prstGeom prst="rect">
            <a:avLst/>
          </a:prstGeom>
        </p:spPr>
      </p:pic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Q10?:  In which part of the world is polygamy still accepted.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479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6.  Polygamist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Person married to two or more mates at the same time.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464" y="1524000"/>
            <a:ext cx="469231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434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26423" y="1524000"/>
            <a:ext cx="8638903" cy="144145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Q11?:  </a:t>
            </a:r>
            <a:r>
              <a:rPr lang="en-US" sz="3000" dirty="0" smtClean="0">
                <a:latin typeface="Arial Black" pitchFamily="34" charset="0"/>
              </a:rPr>
              <a:t>Most of you are able to understand or speak two languages, because of that, you are called ______________.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037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7.  Polyglot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Person who speaks or writes several languages.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600200"/>
            <a:ext cx="38385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17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8.  Polytheistic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Believing in more than one god.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76400"/>
            <a:ext cx="2390775" cy="1914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562099"/>
            <a:ext cx="2133600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300" y="3726722"/>
            <a:ext cx="1905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396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9.  Unanimous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905000"/>
            <a:ext cx="1798476" cy="25483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54769" y="1349131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Jonathan agrees!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6400"/>
            <a:ext cx="6096000" cy="441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06284" y="1307068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Alexander agrees!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53000" y="1729740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Alejandro agrees!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" y="6238603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Nick agrees!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54769" y="6280666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Ricky agrees!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276600" y="6244743"/>
            <a:ext cx="14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Lilly agrees!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02627" y="6269389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Gabby agrees!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711662" y="4769817"/>
            <a:ext cx="188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Souksaly</a:t>
            </a:r>
            <a:r>
              <a:rPr lang="en-US" dirty="0" smtClean="0"/>
              <a:t> agrees!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89512" y="5270951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Mrs. Persin agrees!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934200" y="5961803"/>
            <a:ext cx="1803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Gilberto agrees!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5555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9.  Unanimous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905000"/>
            <a:ext cx="1798476" cy="25483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54769" y="1349131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Jonathan agrees!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6400"/>
            <a:ext cx="4327402" cy="309341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06284" y="1307068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Alexander agrees!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53000" y="1729740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Alejandro agrees!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" y="6238603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Nick agrees!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54769" y="6280666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Ricky agrees!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276600" y="6244743"/>
            <a:ext cx="14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Lilly agrees!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802627" y="6269389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Gabby agrees!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711662" y="4769817"/>
            <a:ext cx="188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Souksaly</a:t>
            </a:r>
            <a:r>
              <a:rPr lang="en-US" dirty="0" smtClean="0"/>
              <a:t> agrees!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89512" y="5270951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Mrs. Persin agrees!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934200" y="5961803"/>
            <a:ext cx="1803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Gilberto agrees!</a:t>
            </a:r>
            <a:endParaRPr lang="en-US" dirty="0"/>
          </a:p>
        </p:txBody>
      </p:sp>
      <p:sp>
        <p:nvSpPr>
          <p:cNvPr id="22" name="Content Placeholder 7"/>
          <p:cNvSpPr>
            <a:spLocks noGrp="1"/>
          </p:cNvSpPr>
          <p:nvPr>
            <p:ph sz="half" idx="1"/>
          </p:nvPr>
        </p:nvSpPr>
        <p:spPr>
          <a:xfrm>
            <a:off x="152400" y="4981817"/>
            <a:ext cx="5668901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Q11?:  What do you think unanimous means?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1065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9.  Unanimous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Being of one and the same opinion.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Showing complete agreement.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905000"/>
            <a:ext cx="1798476" cy="25483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488465"/>
            <a:ext cx="3810000" cy="295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800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10.  Uniform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Q12?  What is uniform?</a:t>
            </a:r>
          </a:p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Define from what you know.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02833"/>
            <a:ext cx="3086100" cy="1476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143000"/>
            <a:ext cx="2095500" cy="2181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50" y="3588758"/>
            <a:ext cx="240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487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7030A0"/>
                </a:solidFill>
                <a:latin typeface="Arial Black" pitchFamily="34" charset="0"/>
              </a:rPr>
              <a:t>10.  Uniform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Content Placeholder 7"/>
          <p:cNvSpPr>
            <a:spLocks noGrp="1"/>
          </p:cNvSpPr>
          <p:nvPr>
            <p:ph sz="half" idx="1"/>
          </p:nvPr>
        </p:nvSpPr>
        <p:spPr>
          <a:xfrm>
            <a:off x="269013" y="5539218"/>
            <a:ext cx="8638903" cy="144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dirty="0" smtClean="0">
                <a:latin typeface="Arial Black" pitchFamily="34" charset="0"/>
              </a:rPr>
              <a:t>Always the same; not varying in form, degree, or manner.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02833"/>
            <a:ext cx="3086100" cy="1476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143000"/>
            <a:ext cx="2095500" cy="2181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50" y="3588758"/>
            <a:ext cx="240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050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569</TotalTime>
  <Words>542</Words>
  <Application>Microsoft Office PowerPoint</Application>
  <PresentationFormat>On-screen Show (4:3)</PresentationFormat>
  <Paragraphs>96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 Black</vt:lpstr>
      <vt:lpstr>Book Antiqua</vt:lpstr>
      <vt:lpstr>Lucida Sans</vt:lpstr>
      <vt:lpstr>Wingdings</vt:lpstr>
      <vt:lpstr>Wingdings 2</vt:lpstr>
      <vt:lpstr>Wingdings 3</vt:lpstr>
      <vt:lpstr>Apex</vt:lpstr>
      <vt:lpstr>Week 3 Vocabulary Review English</vt:lpstr>
      <vt:lpstr>Mono = 1</vt:lpstr>
      <vt:lpstr>Mono = 1</vt:lpstr>
      <vt:lpstr>Mono = 1</vt:lpstr>
      <vt:lpstr>Mono = 1</vt:lpstr>
      <vt:lpstr>1.  Monosyllabic</vt:lpstr>
      <vt:lpstr>Monosyllabic</vt:lpstr>
      <vt:lpstr>2.  Monograph</vt:lpstr>
      <vt:lpstr>3.  Monotonous</vt:lpstr>
      <vt:lpstr>3.  Monotonous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 Vocabulary Review English II</dc:title>
  <dc:creator>rapersin</dc:creator>
  <cp:lastModifiedBy>Richard Persin</cp:lastModifiedBy>
  <cp:revision>123</cp:revision>
  <dcterms:created xsi:type="dcterms:W3CDTF">2014-02-27T03:43:33Z</dcterms:created>
  <dcterms:modified xsi:type="dcterms:W3CDTF">2015-09-13T22:21:41Z</dcterms:modified>
</cp:coreProperties>
</file>