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5" r:id="rId3"/>
    <p:sldId id="257" r:id="rId4"/>
    <p:sldId id="274" r:id="rId5"/>
    <p:sldId id="260" r:id="rId6"/>
    <p:sldId id="263" r:id="rId7"/>
    <p:sldId id="268" r:id="rId8"/>
    <p:sldId id="258" r:id="rId9"/>
    <p:sldId id="264" r:id="rId10"/>
    <p:sldId id="266" r:id="rId11"/>
    <p:sldId id="269" r:id="rId12"/>
    <p:sldId id="270" r:id="rId13"/>
    <p:sldId id="271" r:id="rId14"/>
    <p:sldId id="273" r:id="rId15"/>
    <p:sldId id="272" r:id="rId16"/>
    <p:sldId id="259" r:id="rId17"/>
    <p:sldId id="26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8" autoAdjust="0"/>
    <p:restoredTop sz="94660"/>
  </p:normalViewPr>
  <p:slideViewPr>
    <p:cSldViewPr>
      <p:cViewPr varScale="1">
        <p:scale>
          <a:sx n="70" d="100"/>
          <a:sy n="70" d="100"/>
        </p:scale>
        <p:origin x="8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8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12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8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5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67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67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31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0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17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98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8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1C3DF-18F1-4419-9CF6-E83AD3FF7C3D}" type="datetimeFigureOut">
              <a:rPr lang="en-US" smtClean="0"/>
              <a:t>9/7/2015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9D8BC-7D7A-4FD8-A9C1-1B59A8E85A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5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1.png"/><Relationship Id="rId7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1470025"/>
          </a:xfrm>
        </p:spPr>
        <p:txBody>
          <a:bodyPr/>
          <a:lstStyle/>
          <a:p>
            <a:r>
              <a:rPr lang="en-US" dirty="0" smtClean="0"/>
              <a:t>John Doe loved to party!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400647"/>
            <a:ext cx="17145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00446"/>
            <a:ext cx="4540988" cy="2542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4445220"/>
            <a:ext cx="20859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61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22590" y="990600"/>
            <a:ext cx="73887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But inviting John Doe to a party was problematic…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938257" y="3657600"/>
            <a:ext cx="73887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Let me tell you why…</a:t>
            </a:r>
            <a:endParaRPr lang="en-US" sz="40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185854"/>
            <a:ext cx="9906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56670"/>
            <a:ext cx="3169388" cy="170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19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76200"/>
            <a:ext cx="20859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4686" y="224701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John had an </a:t>
            </a:r>
            <a:r>
              <a:rPr lang="en-US" sz="4400" b="1" i="1" dirty="0" smtClean="0">
                <a:solidFill>
                  <a:srgbClr val="00B050"/>
                </a:solidFill>
              </a:rPr>
              <a:t>uncontrollable craving for alcoholic beverages. </a:t>
            </a:r>
            <a:r>
              <a:rPr lang="en-US" sz="4400" b="1" dirty="0" smtClean="0"/>
              <a:t>He was a…</a:t>
            </a:r>
            <a:endParaRPr lang="en-US" sz="4400" b="1" i="1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91073" y="4395579"/>
            <a:ext cx="4576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 Dipsomaniac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0180"/>
            <a:ext cx="24098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71800" y="609600"/>
            <a:ext cx="3238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He loved alcoholic beverages!!!!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491" y="5307340"/>
            <a:ext cx="1247775" cy="142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3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44372" y="5972579"/>
            <a:ext cx="109517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Mono = 1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962525"/>
            <a:ext cx="9906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Callout 6"/>
          <p:cNvSpPr/>
          <p:nvPr/>
        </p:nvSpPr>
        <p:spPr>
          <a:xfrm>
            <a:off x="5181600" y="3886200"/>
            <a:ext cx="914400" cy="61264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Party, party, party, party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95808" y="6356866"/>
            <a:ext cx="19404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Mania - Obsession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34124" y="838200"/>
            <a:ext cx="48709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He loved to talk about parties, parties, parties!!!!</a:t>
            </a:r>
          </a:p>
          <a:p>
            <a:pPr algn="ctr"/>
            <a:r>
              <a:rPr lang="en-US" b="1" dirty="0" smtClean="0"/>
              <a:t>That is all he could talk about.</a:t>
            </a:r>
            <a:endParaRPr lang="en-US" dirty="0"/>
          </a:p>
        </p:txBody>
      </p:sp>
      <p:sp>
        <p:nvSpPr>
          <p:cNvPr id="12" name="Oval Callout 11"/>
          <p:cNvSpPr/>
          <p:nvPr/>
        </p:nvSpPr>
        <p:spPr>
          <a:xfrm>
            <a:off x="4006755" y="4656201"/>
            <a:ext cx="914400" cy="61264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Party, party, party, party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6012504" y="4481788"/>
            <a:ext cx="914400" cy="61264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Party, party, party, party</a:t>
            </a:r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29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47"/>
    </mc:Choice>
    <mc:Fallback>
      <p:transition spd="slow" advTm="4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21" y="2240234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>
                <a:solidFill>
                  <a:srgbClr val="00B050"/>
                </a:solidFill>
              </a:rPr>
              <a:t>He had a derangement of the mind to talk </a:t>
            </a:r>
            <a:r>
              <a:rPr lang="en-US" sz="4400" b="1" i="1" dirty="0" smtClean="0">
                <a:solidFill>
                  <a:srgbClr val="00B050"/>
                </a:solidFill>
              </a:rPr>
              <a:t>about one </a:t>
            </a:r>
            <a:r>
              <a:rPr lang="en-US" sz="4400" b="1" i="1" dirty="0">
                <a:solidFill>
                  <a:srgbClr val="00B050"/>
                </a:solidFill>
              </a:rPr>
              <a:t>subject only</a:t>
            </a:r>
            <a:r>
              <a:rPr lang="en-US" sz="4400" b="1" dirty="0" smtClean="0"/>
              <a:t>. He had a…</a:t>
            </a:r>
            <a:endParaRPr lang="en-US" sz="4400" b="1" i="1" dirty="0" smtClean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8992" y="4343400"/>
            <a:ext cx="43861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 Monomania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44372" y="5972579"/>
            <a:ext cx="109517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Mono = 1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810" y="970616"/>
            <a:ext cx="9906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Callout 6"/>
          <p:cNvSpPr/>
          <p:nvPr/>
        </p:nvSpPr>
        <p:spPr>
          <a:xfrm>
            <a:off x="7825144" y="225552"/>
            <a:ext cx="914400" cy="61264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Party, party, party, party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95808" y="6356866"/>
            <a:ext cx="19404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Mania - Obsession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34124" y="838200"/>
            <a:ext cx="48709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He loved to talk about parties, parties, parties!!!!</a:t>
            </a:r>
          </a:p>
          <a:p>
            <a:pPr algn="ctr"/>
            <a:r>
              <a:rPr lang="en-US" b="1" dirty="0" smtClean="0"/>
              <a:t>That is all he could talk about.</a:t>
            </a:r>
            <a:endParaRPr lang="en-US" dirty="0"/>
          </a:p>
        </p:txBody>
      </p:sp>
      <p:sp>
        <p:nvSpPr>
          <p:cNvPr id="12" name="Oval Callout 11"/>
          <p:cNvSpPr/>
          <p:nvPr/>
        </p:nvSpPr>
        <p:spPr>
          <a:xfrm>
            <a:off x="609600" y="1077105"/>
            <a:ext cx="914400" cy="61264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Party, party, party, party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1219724" y="225552"/>
            <a:ext cx="914400" cy="61264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Party, party, party, party</a:t>
            </a:r>
            <a:endParaRPr 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91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7"/>
    </mc:Choice>
    <mc:Fallback xmlns="">
      <p:transition spd="slow" advTm="4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431175" y="5972579"/>
            <a:ext cx="152157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Audio=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Sound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22590" y="990600"/>
            <a:ext cx="738874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He loved to listen to music, but the sound had to be perfect, </a:t>
            </a:r>
            <a:r>
              <a:rPr lang="en-US" sz="4400" b="1" i="1" dirty="0">
                <a:solidFill>
                  <a:srgbClr val="00B050"/>
                </a:solidFill>
              </a:rPr>
              <a:t>high-fidelity sound reproduction</a:t>
            </a:r>
            <a:r>
              <a:rPr lang="en-US" b="1" dirty="0" smtClean="0"/>
              <a:t> or it was not good.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030812" y="3352800"/>
            <a:ext cx="1326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He was an…</a:t>
            </a:r>
            <a:endParaRPr lang="en-US" b="1" i="1" dirty="0" smtClean="0">
              <a:solidFill>
                <a:srgbClr val="00B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815" y="2529006"/>
            <a:ext cx="2466975" cy="1847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599696"/>
            <a:ext cx="2181225" cy="2095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4033711"/>
            <a:ext cx="2333221" cy="233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3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22590" y="990600"/>
            <a:ext cx="73887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Selecting the place and time for the party was troublesome…</a:t>
            </a:r>
            <a:endParaRPr lang="en-US" sz="40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245095"/>
            <a:ext cx="9906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964232"/>
            <a:ext cx="3169388" cy="170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69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5500" y="282575"/>
            <a:ext cx="6629400" cy="14700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He could only go to parties at night…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-7121" y="1524000"/>
            <a:ext cx="69413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50"/>
                </a:solidFill>
              </a:rPr>
              <a:t>John hated light…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4429" y="3962400"/>
            <a:ext cx="4542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4. Photophobic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17629" y="5730394"/>
            <a:ext cx="133607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Photo=Light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079" y="1752600"/>
            <a:ext cx="27051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657600" y="2667000"/>
            <a:ext cx="1036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He was…</a:t>
            </a:r>
            <a:endParaRPr lang="en-US" b="1" i="1" dirty="0" smtClean="0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12969" y="6172200"/>
            <a:ext cx="17579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Phobia=fear of…</a:t>
            </a:r>
          </a:p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Aversion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380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5500" y="282575"/>
            <a:ext cx="6629400" cy="14700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He could not go to parties in small spaces.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69413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50"/>
                </a:solidFill>
              </a:rPr>
              <a:t>John hated closed or narrow spaces…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1406352" y="4267200"/>
            <a:ext cx="5245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5. Claustrophobia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12969" y="6172200"/>
            <a:ext cx="17579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Phobia=fear of…</a:t>
            </a:r>
          </a:p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Aversion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72299" y="3276600"/>
            <a:ext cx="1970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He suffered </a:t>
            </a:r>
            <a:r>
              <a:rPr lang="en-US" b="1" dirty="0" smtClean="0"/>
              <a:t>from…</a:t>
            </a:r>
            <a:endParaRPr lang="en-US" b="1" i="1" dirty="0" smtClean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019" y="2590800"/>
            <a:ext cx="30099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14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5500" y="282575"/>
            <a:ext cx="6629400" cy="14700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He could not go to public spaces, he’d rather being indoors.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694132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50"/>
                </a:solidFill>
              </a:rPr>
              <a:t>John feared of being in crowds, public places, or open areas.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58752" y="5414665"/>
            <a:ext cx="4562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6. Agoraphobia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12969" y="6172200"/>
            <a:ext cx="17579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Phobia=fear of…</a:t>
            </a:r>
          </a:p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Aversion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79326" y="3930134"/>
            <a:ext cx="2156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John suffered </a:t>
            </a:r>
            <a:r>
              <a:rPr lang="en-US" b="1" dirty="0" smtClean="0"/>
              <a:t>from…</a:t>
            </a:r>
            <a:endParaRPr lang="en-US" b="1" i="1" dirty="0" smtClean="0">
              <a:solidFill>
                <a:srgbClr val="00B05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0000"/>
            <a:ext cx="35337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82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5500" y="282575"/>
            <a:ext cx="6629400" cy="14700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party could not be in high places.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69413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50"/>
                </a:solidFill>
              </a:rPr>
              <a:t>John had an abnormal fear of being in high places.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326095" y="4648200"/>
            <a:ext cx="41965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7. Acrophobia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12969" y="6172200"/>
            <a:ext cx="17579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Phobia=fear of…</a:t>
            </a:r>
          </a:p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Aversion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72300" y="3930134"/>
            <a:ext cx="1970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He suffered </a:t>
            </a:r>
            <a:r>
              <a:rPr lang="en-US" b="1" dirty="0" smtClean="0"/>
              <a:t>from…</a:t>
            </a:r>
            <a:endParaRPr lang="en-US" b="1" i="1" dirty="0" smtClean="0">
              <a:solidFill>
                <a:srgbClr val="00B050"/>
              </a:solidFill>
            </a:endParaRPr>
          </a:p>
        </p:txBody>
      </p:sp>
      <p:pic>
        <p:nvPicPr>
          <p:cNvPr id="7170" name="Picture 2" descr="Image result for acrophob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590800"/>
            <a:ext cx="2274276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915465"/>
            <a:ext cx="22098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789831"/>
            <a:ext cx="44291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71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5500" y="282575"/>
            <a:ext cx="6629400" cy="14700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People had to watch for their possessions.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694132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50"/>
                </a:solidFill>
              </a:rPr>
              <a:t>John had a persistent neurotic impulse to steal, though not in need.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62541" y="5710535"/>
            <a:ext cx="48255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8. Kleptomaniac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22653" y="6172200"/>
            <a:ext cx="173861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Mania=Aversion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62990" y="3930134"/>
            <a:ext cx="1389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John was a…</a:t>
            </a:r>
            <a:endParaRPr lang="en-US" b="1" i="1" dirty="0" smtClean="0">
              <a:solidFill>
                <a:srgbClr val="00B05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415469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2733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30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5500" y="282575"/>
            <a:ext cx="6629400" cy="14700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People had to watch for fire.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69413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50"/>
                </a:solidFill>
              </a:rPr>
              <a:t>John had an insane impulse to start fires.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7400" y="5710535"/>
            <a:ext cx="42673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9. Pyromaniac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22653" y="6172200"/>
            <a:ext cx="173861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Mania=Aversion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62990" y="3930134"/>
            <a:ext cx="1389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John was a…</a:t>
            </a:r>
            <a:endParaRPr lang="en-US" b="1" i="1" dirty="0" smtClean="0">
              <a:solidFill>
                <a:srgbClr val="00B05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828925"/>
            <a:ext cx="20574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20669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89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5500" y="282575"/>
            <a:ext cx="6629400" cy="14700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Finally…</a:t>
            </a:r>
            <a:br>
              <a:rPr lang="en-US" sz="2000" dirty="0" smtClean="0"/>
            </a:br>
            <a:r>
              <a:rPr lang="en-US" sz="2000" dirty="0" smtClean="0"/>
              <a:t>You could not keep sharp objects around…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694132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50"/>
                </a:solidFill>
              </a:rPr>
              <a:t>John could bleed excessively from minor injuries.  John was a bleeder.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1774378" y="5710535"/>
            <a:ext cx="48333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Hemophiliac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27972" y="6172200"/>
            <a:ext cx="152798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Hemo</a:t>
            </a:r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= blood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62990" y="3930134"/>
            <a:ext cx="1389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John was a…</a:t>
            </a:r>
            <a:endParaRPr lang="en-US" b="1" i="1" dirty="0" smtClean="0">
              <a:solidFill>
                <a:srgbClr val="00B05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19400"/>
            <a:ext cx="2497153" cy="3106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67112"/>
            <a:ext cx="1524000" cy="227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28600"/>
            <a:ext cx="21336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5500" y="282575"/>
            <a:ext cx="6629400" cy="14700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question is…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52400" y="1782481"/>
            <a:ext cx="694132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B050"/>
                </a:solidFill>
              </a:rPr>
              <a:t>Would you invite John to a party?  Explain in detail why or why not!</a:t>
            </a:r>
          </a:p>
        </p:txBody>
      </p:sp>
      <p:sp>
        <p:nvSpPr>
          <p:cNvPr id="5" name="Rectangle 4"/>
          <p:cNvSpPr/>
          <p:nvPr/>
        </p:nvSpPr>
        <p:spPr>
          <a:xfrm>
            <a:off x="7427972" y="6172200"/>
            <a:ext cx="152798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Hemo</a:t>
            </a:r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= blood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928" y="3886199"/>
            <a:ext cx="1423232" cy="182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458" y="3032031"/>
            <a:ext cx="990600" cy="123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28600"/>
            <a:ext cx="21336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1226321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762457"/>
            <a:ext cx="9906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072" y="402907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Image result for acrophobi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16002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61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1219200"/>
            <a:ext cx="8382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Mania = </a:t>
            </a:r>
          </a:p>
          <a:p>
            <a:pPr algn="ctr"/>
            <a:endParaRPr lang="en-US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Exaggerated enthusiasm, mad impulse.</a:t>
            </a:r>
            <a:endParaRPr lang="en-US" sz="5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809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1219200"/>
            <a:ext cx="8382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Phobia= </a:t>
            </a:r>
          </a:p>
          <a:p>
            <a:pPr algn="ctr"/>
            <a:endParaRPr lang="en-US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Abnormal and persistent fear, dislike, or hatred.</a:t>
            </a:r>
            <a:endParaRPr lang="en-US" sz="5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424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441</Words>
  <Application>Microsoft Office PowerPoint</Application>
  <PresentationFormat>On-screen Show (4:3)</PresentationFormat>
  <Paragraphs>75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John Doe loved to party!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 could only go to parties at night…</vt:lpstr>
      <vt:lpstr>He could not go to parties in small spaces.</vt:lpstr>
      <vt:lpstr>He could not go to public spaces, he’d rather being indoors.</vt:lpstr>
      <vt:lpstr>The party could not be in high places.</vt:lpstr>
      <vt:lpstr>People had to watch for their possessions.</vt:lpstr>
      <vt:lpstr>People had to watch for fire.</vt:lpstr>
      <vt:lpstr>Finally… You could not keep sharp objects around…</vt:lpstr>
      <vt:lpstr>The question is…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story of John Doe</dc:title>
  <dc:creator>Richard Persin</dc:creator>
  <cp:lastModifiedBy>Adriana Persin</cp:lastModifiedBy>
  <cp:revision>95</cp:revision>
  <dcterms:created xsi:type="dcterms:W3CDTF">2015-09-07T22:05:20Z</dcterms:created>
  <dcterms:modified xsi:type="dcterms:W3CDTF">2015-09-08T01:21:49Z</dcterms:modified>
</cp:coreProperties>
</file>