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6" r:id="rId3"/>
    <p:sldId id="257" r:id="rId4"/>
    <p:sldId id="277" r:id="rId5"/>
    <p:sldId id="287" r:id="rId6"/>
    <p:sldId id="258" r:id="rId7"/>
    <p:sldId id="278" r:id="rId8"/>
    <p:sldId id="288" r:id="rId9"/>
    <p:sldId id="259" r:id="rId10"/>
    <p:sldId id="279" r:id="rId11"/>
    <p:sldId id="289" r:id="rId12"/>
    <p:sldId id="260" r:id="rId13"/>
    <p:sldId id="280" r:id="rId14"/>
    <p:sldId id="261" r:id="rId15"/>
    <p:sldId id="290" r:id="rId16"/>
    <p:sldId id="291" r:id="rId17"/>
    <p:sldId id="281" r:id="rId18"/>
    <p:sldId id="292" r:id="rId19"/>
    <p:sldId id="262" r:id="rId20"/>
    <p:sldId id="282" r:id="rId21"/>
    <p:sldId id="293" r:id="rId22"/>
    <p:sldId id="263" r:id="rId23"/>
    <p:sldId id="283" r:id="rId24"/>
    <p:sldId id="294" r:id="rId25"/>
    <p:sldId id="264" r:id="rId26"/>
    <p:sldId id="284" r:id="rId27"/>
    <p:sldId id="295" r:id="rId28"/>
    <p:sldId id="265" r:id="rId29"/>
    <p:sldId id="285" r:id="rId30"/>
    <p:sldId id="296" r:id="rId31"/>
    <p:sldId id="266" r:id="rId32"/>
    <p:sldId id="267" r:id="rId3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08E74C9-1A90-48C0-A6A2-198ABC771E23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B13236A-8AED-4A31-BAA1-9594BE47582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6374" y="2282687"/>
            <a:ext cx="678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+mj-lt"/>
                <a:cs typeface="Aharoni" pitchFamily="2" charset="-79"/>
              </a:rPr>
              <a:t>Week 1 Vocabulary Review (English IV)</a:t>
            </a:r>
            <a:endParaRPr lang="en-US" sz="5400" b="1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0509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3716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Person in his or her eighties. 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Octogenarian.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05980"/>
            <a:ext cx="1971675" cy="2324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4648200"/>
            <a:ext cx="24860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4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340584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  <a:cs typeface="Aharoni" pitchFamily="2" charset="-79"/>
              </a:rPr>
              <a:t>My grandfather, who is considered a __________ because he is 83 years old, still acts as if he is in his twenties</a:t>
            </a:r>
            <a:r>
              <a:rPr lang="en-US" sz="3200" dirty="0" smtClean="0">
                <a:latin typeface="+mj-lt"/>
                <a:cs typeface="Aharoni" pitchFamily="2" charset="-79"/>
              </a:rPr>
              <a:t>.   </a:t>
            </a:r>
            <a:endParaRPr lang="en-US" sz="3200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2971800"/>
            <a:ext cx="4953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2302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7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octogenarian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550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3716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Period of fourteen days; two weeks.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Fortnight.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262" y="4038600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8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24000"/>
            <a:ext cx="7696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</a:rPr>
              <a:t>I left for the islands for a(n) __________, which gave me the time to escape the hustle of the big city.</a:t>
            </a:r>
            <a:endParaRPr lang="en-US" sz="2800" dirty="0">
              <a:latin typeface="+mj-lt"/>
              <a:cs typeface="Aharoni" pitchFamily="2" charset="-79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3200400"/>
            <a:ext cx="487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decimate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fortnight</a:t>
            </a:r>
          </a:p>
          <a:p>
            <a:pPr marL="514350" indent="-514350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  <a:endParaRPr lang="en-US" sz="2800" dirty="0"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000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C. fortnight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11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3716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Two of a kind, pair, couple.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Brace.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673804"/>
            <a:ext cx="2447925" cy="186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4807154"/>
            <a:ext cx="2857500" cy="160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4150" y="2282701"/>
            <a:ext cx="2390775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0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After the job interview, David</a:t>
            </a:r>
            <a:r>
              <a:rPr lang="es-CO" sz="2400" dirty="0" smtClean="0">
                <a:effectLst/>
              </a:rPr>
              <a:t>__________ </a:t>
            </a:r>
            <a:r>
              <a:rPr lang="es-CO" sz="2400" dirty="0" smtClean="0"/>
              <a:t> </a:t>
            </a:r>
            <a:r>
              <a:rPr lang="en-US" sz="2400" dirty="0" smtClean="0"/>
              <a:t>himself</a:t>
            </a:r>
            <a:r>
              <a:rPr lang="es-CO" sz="2400" dirty="0" smtClean="0"/>
              <a:t> </a:t>
            </a:r>
            <a:r>
              <a:rPr lang="en-US" sz="2400" dirty="0" smtClean="0"/>
              <a:t>for whatever news he would hear about him getting the job or not. </a:t>
            </a:r>
            <a:endParaRPr lang="en-US" sz="2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667000"/>
            <a:ext cx="4800600" cy="1752600"/>
          </a:xfrm>
        </p:spPr>
        <p:txBody>
          <a:bodyPr>
            <a:noAutofit/>
          </a:bodyPr>
          <a:lstStyle/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BICENTENNIAL</a:t>
            </a:r>
            <a:endParaRPr lang="en-US" sz="24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PENTAGON</a:t>
            </a:r>
            <a:endParaRPr lang="en-US" sz="24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SCORE</a:t>
            </a:r>
            <a:endParaRPr lang="en-US" sz="24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400" dirty="0" smtClean="0">
                <a:latin typeface="+mj-lt"/>
                <a:cs typeface="Aharoni" pitchFamily="2" charset="-79"/>
              </a:rPr>
              <a:t>BRACE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cs typeface="Aharoni" pitchFamily="2" charset="-79"/>
              </a:rPr>
              <a:t> </a:t>
            </a:r>
            <a:endParaRPr lang="en-US" sz="24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282026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d. BRACE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210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609600" y="78884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Plane figure of five sides and five angles.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Pentagon.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525" y="4267200"/>
            <a:ext cx="2114550" cy="2162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825" y="3747688"/>
            <a:ext cx="2847975" cy="1609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597" y="27368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64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The math teacher’s lesson for the day was to teach the students all the uses of the ___________.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048000"/>
            <a:ext cx="47244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pentagon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fortnight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381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B. pentagon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3990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All the people </a:t>
            </a:r>
            <a:r>
              <a:rPr lang="en-US" sz="2800" dirty="0" smtClean="0"/>
              <a:t>that attended that church had to give a __________ of 10% of their yearly earnings.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048000"/>
            <a:ext cx="48006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solidFill>
                  <a:schemeClr val="tx1"/>
                </a:solidFill>
                <a:latin typeface="+mj-lt"/>
                <a:cs typeface="Aharoni" pitchFamily="2" charset="-79"/>
              </a:rPr>
              <a:t>Decimate</a:t>
            </a: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072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One-tenth, tenth part of a person’s income paid as a contribution or tax to support a religious establishment.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Tithe.</a:t>
            </a:r>
          </a:p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(</a:t>
            </a:r>
            <a:r>
              <a:rPr lang="en-US" sz="2800" b="1" dirty="0" err="1" smtClean="0">
                <a:latin typeface="+mj-lt"/>
                <a:cs typeface="Aharoni" pitchFamily="2" charset="-79"/>
              </a:rPr>
              <a:t>Diesmo</a:t>
            </a:r>
            <a:r>
              <a:rPr lang="en-US" sz="2800" b="1" dirty="0" smtClean="0">
                <a:latin typeface="+mj-lt"/>
                <a:cs typeface="Aharoni" pitchFamily="2" charset="-79"/>
              </a:rPr>
              <a:t>)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343400"/>
            <a:ext cx="2343150" cy="1952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6482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7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One-tenth, tenth part of a person’s income paid as a contribution or tax to support a religious establishment.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Tithe.</a:t>
            </a:r>
          </a:p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(</a:t>
            </a:r>
            <a:r>
              <a:rPr lang="en-US" sz="2800" b="1" dirty="0" err="1" smtClean="0">
                <a:latin typeface="+mj-lt"/>
                <a:cs typeface="Aharoni" pitchFamily="2" charset="-79"/>
              </a:rPr>
              <a:t>Diesmo</a:t>
            </a:r>
            <a:r>
              <a:rPr lang="en-US" sz="2800" b="1" dirty="0" smtClean="0">
                <a:latin typeface="+mj-lt"/>
                <a:cs typeface="Aharoni" pitchFamily="2" charset="-79"/>
              </a:rPr>
              <a:t>)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343400"/>
            <a:ext cx="2343150" cy="1952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4648200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925" y="2286000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tithe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166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200</a:t>
            </a:r>
            <a:r>
              <a:rPr lang="en-US" sz="2800" b="1" baseline="30000" dirty="0" smtClean="0">
                <a:latin typeface="+mj-lt"/>
                <a:cs typeface="Aharoni" pitchFamily="2" charset="-79"/>
              </a:rPr>
              <a:t>th</a:t>
            </a:r>
            <a:r>
              <a:rPr lang="en-US" sz="2800" b="1" dirty="0" smtClean="0">
                <a:latin typeface="+mj-lt"/>
                <a:cs typeface="Aharoni" pitchFamily="2" charset="-79"/>
              </a:rPr>
              <a:t> Anniversary.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Bicentennial.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646" y="4397321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71725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3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/>
              <a:t>The coin was minted especially for the 200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year __________ of the united states’ declaration of independence from Britain.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2819400"/>
            <a:ext cx="49530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bicentennial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pentagon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5671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c. bicentennial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0059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Destroy ten percent or more or a large portion of.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Decimate.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4052709"/>
            <a:ext cx="4530488" cy="2537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0951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9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I’m going to have to </a:t>
            </a:r>
            <a:r>
              <a:rPr lang="en-US" sz="2800" dirty="0" smtClean="0"/>
              <a:t>__________ all the competition that is going against me in the 200 meter race tomorrow.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2819400"/>
            <a:ext cx="41910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decimate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brace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tithe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80519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decimate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285254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Group of twenty.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Score.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4343400"/>
            <a:ext cx="3962400" cy="2211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4478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6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/>
              <a:t>Although the __________ from Tchaikovsky's </a:t>
            </a:r>
            <a:r>
              <a:rPr lang="en-US" sz="2800" i="1" dirty="0" smtClean="0"/>
              <a:t>The nutcracker </a:t>
            </a:r>
            <a:r>
              <a:rPr lang="en-US" sz="2800" dirty="0" smtClean="0"/>
              <a:t>was not well received at first, the public now knows it as one of the composer’s best. 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819400"/>
            <a:ext cx="44196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score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bicentennial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brace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8912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b. score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0557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1000 years; 1000</a:t>
            </a:r>
            <a:r>
              <a:rPr lang="en-US" sz="2800" b="1" baseline="30000" dirty="0" smtClean="0">
                <a:latin typeface="+mj-lt"/>
                <a:cs typeface="Aharoni" pitchFamily="2" charset="-79"/>
              </a:rPr>
              <a:t>th</a:t>
            </a:r>
            <a:r>
              <a:rPr lang="en-US" sz="2800" b="1" dirty="0" smtClean="0">
                <a:latin typeface="+mj-lt"/>
                <a:cs typeface="Aharoni" pitchFamily="2" charset="-79"/>
              </a:rPr>
              <a:t> anniversary.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Millennium.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646" y="4495800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86722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8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At the turn of the last __________, people feared that it would be the end of the world.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048000"/>
            <a:ext cx="44196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bicentennial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pentagon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millennium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1238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cs typeface="Aharoni" pitchFamily="2" charset="-79"/>
              </a:rPr>
              <a:t>d. millennium</a:t>
            </a:r>
            <a:endParaRPr lang="en-US" sz="2800" b="1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100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4134" y="556334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One who is 100 or older.</a:t>
            </a:r>
            <a:endParaRPr lang="en-US" sz="3200" b="1" dirty="0">
              <a:latin typeface="+mj-lt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93879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  <a:cs typeface="Aharoni" pitchFamily="2" charset="-79"/>
              </a:rPr>
              <a:t>Centenarian.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4724400"/>
            <a:ext cx="2762250" cy="1657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675" y="16002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24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Being over 100 years of age, most of Henry’s young friends nicknamed him the __________.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2743200"/>
            <a:ext cx="4114800" cy="1752600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centenarian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solidFill>
                  <a:schemeClr val="tx1"/>
                </a:solidFill>
                <a:latin typeface="+mj-lt"/>
                <a:cs typeface="Aharoni" pitchFamily="2" charset="-79"/>
              </a:rPr>
              <a:t>millennium</a:t>
            </a: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fortnight</a:t>
            </a:r>
            <a:endParaRPr lang="en-US" sz="2800" dirty="0" smtClean="0">
              <a:solidFill>
                <a:schemeClr val="tx1"/>
              </a:solidFill>
              <a:latin typeface="+mj-lt"/>
              <a:cs typeface="Aharoni" pitchFamily="2" charset="-79"/>
            </a:endParaRPr>
          </a:p>
          <a:p>
            <a:pPr marL="514350" indent="-514350" algn="l">
              <a:buAutoNum type="alphaUcPeriod"/>
            </a:pPr>
            <a:r>
              <a:rPr lang="en-US" sz="2800" dirty="0" smtClean="0">
                <a:latin typeface="+mj-lt"/>
                <a:cs typeface="Aharoni" pitchFamily="2" charset="-79"/>
              </a:rPr>
              <a:t>octogenarian</a:t>
            </a:r>
            <a:endParaRPr lang="en-US" sz="2800" dirty="0">
              <a:solidFill>
                <a:schemeClr val="tx1"/>
              </a:solidFill>
              <a:latin typeface="+mj-lt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30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Aharoni" pitchFamily="2" charset="-79"/>
              </a:rPr>
              <a:t>a. centenarian</a:t>
            </a:r>
            <a:endParaRPr lang="en-US" sz="2800" dirty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395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179</TotalTime>
  <Words>421</Words>
  <Application>Microsoft Office PowerPoint</Application>
  <PresentationFormat>On-screen Show (4:3)</PresentationFormat>
  <Paragraphs>85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Aharoni</vt:lpstr>
      <vt:lpstr>Arial</vt:lpstr>
      <vt:lpstr>Franklin Gothic Book</vt:lpstr>
      <vt:lpstr>Franklin Gothic Medium</vt:lpstr>
      <vt:lpstr>Tunga</vt:lpstr>
      <vt:lpstr>Wingdings</vt:lpstr>
      <vt:lpstr>Angles</vt:lpstr>
      <vt:lpstr>PowerPoint Presentation</vt:lpstr>
      <vt:lpstr>PowerPoint Presentation</vt:lpstr>
      <vt:lpstr>PowerPoint Presentation</vt:lpstr>
      <vt:lpstr>A. octogenarian</vt:lpstr>
      <vt:lpstr>PowerPoint Presentation</vt:lpstr>
      <vt:lpstr>PowerPoint Presentation</vt:lpstr>
      <vt:lpstr>C. fortnight</vt:lpstr>
      <vt:lpstr>PowerPoint Presentation</vt:lpstr>
      <vt:lpstr>After the job interview, David__________  himself for whatever news he would hear about him getting the job or not. </vt:lpstr>
      <vt:lpstr>d. BRACE</vt:lpstr>
      <vt:lpstr>PowerPoint Presentation</vt:lpstr>
      <vt:lpstr>The math teacher’s lesson for the day was to teach the students all the uses of the ___________.</vt:lpstr>
      <vt:lpstr>B. pentagon</vt:lpstr>
      <vt:lpstr>All the people that attended that church had to give a __________ of 10% of their yearly earnings. </vt:lpstr>
      <vt:lpstr>PowerPoint Presentation</vt:lpstr>
      <vt:lpstr>PowerPoint Presentation</vt:lpstr>
      <vt:lpstr>a. tithe</vt:lpstr>
      <vt:lpstr>PowerPoint Presentation</vt:lpstr>
      <vt:lpstr>The coin was minted especially for the 200th year __________ of the united states’ declaration of independence from Britain. </vt:lpstr>
      <vt:lpstr>c. bicentennial</vt:lpstr>
      <vt:lpstr>PowerPoint Presentation</vt:lpstr>
      <vt:lpstr>I’m going to have to __________ all the competition that is going against me in the 200 meter race tomorrow. </vt:lpstr>
      <vt:lpstr>A. decimate</vt:lpstr>
      <vt:lpstr>PowerPoint Presentation</vt:lpstr>
      <vt:lpstr>Although the __________ from Tchaikovsky's The nutcracker was not well received at first, the public now knows it as one of the composer’s best. </vt:lpstr>
      <vt:lpstr>b. score</vt:lpstr>
      <vt:lpstr>PowerPoint Presentation</vt:lpstr>
      <vt:lpstr>At the turn of the last __________, people feared that it would be the end of the world.</vt:lpstr>
      <vt:lpstr>d. millennium</vt:lpstr>
      <vt:lpstr>PowerPoint Presentation</vt:lpstr>
      <vt:lpstr>Being over 100 years of age, most of Henry’s young friends nicknamed him the __________.</vt:lpstr>
      <vt:lpstr>a. centenarian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rapersin</dc:creator>
  <cp:lastModifiedBy>Adriana Persin</cp:lastModifiedBy>
  <cp:revision>51</cp:revision>
  <dcterms:created xsi:type="dcterms:W3CDTF">2014-01-29T06:27:34Z</dcterms:created>
  <dcterms:modified xsi:type="dcterms:W3CDTF">2015-09-01T01:35:13Z</dcterms:modified>
</cp:coreProperties>
</file>