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ACA4D-733C-4F7E-90D8-B0FC1DB74AC7}" type="datetimeFigureOut">
              <a:rPr lang="en-US" smtClean="0"/>
              <a:pPr/>
              <a:t>4/16/2014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1F92C-B012-4A1E-B53F-952C0534C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ACA4D-733C-4F7E-90D8-B0FC1DB74AC7}" type="datetimeFigureOut">
              <a:rPr lang="en-US" smtClean="0"/>
              <a:pPr/>
              <a:t>4/16/2014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1F92C-B012-4A1E-B53F-952C0534C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ACA4D-733C-4F7E-90D8-B0FC1DB74AC7}" type="datetimeFigureOut">
              <a:rPr lang="en-US" smtClean="0"/>
              <a:pPr/>
              <a:t>4/16/2014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1F92C-B012-4A1E-B53F-952C0534C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ACA4D-733C-4F7E-90D8-B0FC1DB74AC7}" type="datetimeFigureOut">
              <a:rPr lang="en-US" smtClean="0"/>
              <a:pPr/>
              <a:t>4/16/2014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1F92C-B012-4A1E-B53F-952C0534C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ACA4D-733C-4F7E-90D8-B0FC1DB74AC7}" type="datetimeFigureOut">
              <a:rPr lang="en-US" smtClean="0"/>
              <a:pPr/>
              <a:t>4/16/2014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1F92C-B012-4A1E-B53F-952C0534C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ACA4D-733C-4F7E-90D8-B0FC1DB74AC7}" type="datetimeFigureOut">
              <a:rPr lang="en-US" smtClean="0"/>
              <a:pPr/>
              <a:t>4/16/2014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1F92C-B012-4A1E-B53F-952C0534C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ACA4D-733C-4F7E-90D8-B0FC1DB74AC7}" type="datetimeFigureOut">
              <a:rPr lang="en-US" smtClean="0"/>
              <a:pPr/>
              <a:t>4/16/2014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1F92C-B012-4A1E-B53F-952C0534C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ACA4D-733C-4F7E-90D8-B0FC1DB74AC7}" type="datetimeFigureOut">
              <a:rPr lang="en-US" smtClean="0"/>
              <a:pPr/>
              <a:t>4/16/2014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1F92C-B012-4A1E-B53F-952C0534C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ACA4D-733C-4F7E-90D8-B0FC1DB74AC7}" type="datetimeFigureOut">
              <a:rPr lang="en-US" smtClean="0"/>
              <a:pPr/>
              <a:t>4/16/2014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1F92C-B012-4A1E-B53F-952C0534C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ACA4D-733C-4F7E-90D8-B0FC1DB74AC7}" type="datetimeFigureOut">
              <a:rPr lang="en-US" smtClean="0"/>
              <a:pPr/>
              <a:t>4/16/2014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1F92C-B012-4A1E-B53F-952C0534C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ACA4D-733C-4F7E-90D8-B0FC1DB74AC7}" type="datetimeFigureOut">
              <a:rPr lang="en-US" smtClean="0"/>
              <a:pPr/>
              <a:t>4/16/2014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1F92C-B012-4A1E-B53F-952C0534C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ACA4D-733C-4F7E-90D8-B0FC1DB74AC7}" type="datetimeFigureOut">
              <a:rPr lang="en-US" smtClean="0"/>
              <a:pPr/>
              <a:t>4/16/2014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1F92C-B012-4A1E-B53F-952C0534C8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304801"/>
            <a:ext cx="7772400" cy="76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SimSun"/>
                <a:cs typeface="Times New Roman" pitchFamily="18" charset="0"/>
              </a:rPr>
              <a:t>Características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SimSun"/>
                <a:cs typeface="Times New Roman" pitchFamily="18" charset="0"/>
              </a:rPr>
              <a:t> de los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SimSun"/>
                <a:cs typeface="Times New Roman" pitchFamily="18" charset="0"/>
              </a:rPr>
              <a:t>buenos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SimSun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SimSun"/>
                <a:cs typeface="Times New Roman" pitchFamily="18" charset="0"/>
              </a:rPr>
              <a:t>estudiantes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SimSun"/>
                <a:cs typeface="Times New Roman" pitchFamily="18" charset="0"/>
              </a:rPr>
              <a:t>…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31"/>
          <p:cNvSpPr txBox="1">
            <a:spLocks noChangeArrowheads="1"/>
          </p:cNvSpPr>
          <p:nvPr/>
        </p:nvSpPr>
        <p:spPr bwMode="auto">
          <a:xfrm>
            <a:off x="381000" y="1447800"/>
            <a:ext cx="70262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dirty="0" smtClean="0">
                <a:latin typeface="Calibri" pitchFamily="34" charset="0"/>
              </a:rPr>
              <a:t>Los buenos estudiantes ayud</a:t>
            </a:r>
            <a:r>
              <a:rPr lang="es-MX" sz="2800" b="1" dirty="0" smtClean="0">
                <a:solidFill>
                  <a:srgbClr val="FF0000"/>
                </a:solidFill>
                <a:latin typeface="Calibri" pitchFamily="34" charset="0"/>
              </a:rPr>
              <a:t>an</a:t>
            </a:r>
            <a:r>
              <a:rPr lang="es-MX" dirty="0" smtClean="0">
                <a:latin typeface="Calibri" pitchFamily="34" charset="0"/>
              </a:rPr>
              <a:t> </a:t>
            </a:r>
            <a:r>
              <a:rPr lang="es-MX" dirty="0">
                <a:latin typeface="Calibri" pitchFamily="34" charset="0"/>
              </a:rPr>
              <a:t>a otros estudiantes.</a:t>
            </a:r>
          </a:p>
        </p:txBody>
      </p:sp>
      <p:sp>
        <p:nvSpPr>
          <p:cNvPr id="6" name="TextBox 22"/>
          <p:cNvSpPr txBox="1">
            <a:spLocks noChangeArrowheads="1"/>
          </p:cNvSpPr>
          <p:nvPr/>
        </p:nvSpPr>
        <p:spPr bwMode="auto">
          <a:xfrm>
            <a:off x="381000" y="1981200"/>
            <a:ext cx="8610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dirty="0" smtClean="0">
                <a:latin typeface="Calibri" pitchFamily="34" charset="0"/>
              </a:rPr>
              <a:t>Los buenos estudiantes todos </a:t>
            </a:r>
            <a:r>
              <a:rPr lang="es-MX" dirty="0">
                <a:latin typeface="Calibri" pitchFamily="34" charset="0"/>
              </a:rPr>
              <a:t>los días </a:t>
            </a:r>
            <a:r>
              <a:rPr lang="es-MX" dirty="0" smtClean="0">
                <a:latin typeface="Calibri" pitchFamily="34" charset="0"/>
              </a:rPr>
              <a:t>tien</a:t>
            </a:r>
            <a:r>
              <a:rPr lang="es-MX" sz="2800" b="1" dirty="0" smtClean="0">
                <a:solidFill>
                  <a:srgbClr val="FF0000"/>
                </a:solidFill>
                <a:latin typeface="Calibri" pitchFamily="34" charset="0"/>
              </a:rPr>
              <a:t>en</a:t>
            </a:r>
            <a:r>
              <a:rPr lang="es-MX" dirty="0" smtClean="0">
                <a:latin typeface="Calibri" pitchFamily="34" charset="0"/>
              </a:rPr>
              <a:t> </a:t>
            </a:r>
            <a:r>
              <a:rPr lang="es-MX" dirty="0">
                <a:latin typeface="Calibri" pitchFamily="34" charset="0"/>
              </a:rPr>
              <a:t>sus materiales en clase.</a:t>
            </a:r>
          </a:p>
        </p:txBody>
      </p:sp>
      <p:sp>
        <p:nvSpPr>
          <p:cNvPr id="7" name="TextBox 26"/>
          <p:cNvSpPr txBox="1">
            <a:spLocks noChangeArrowheads="1"/>
          </p:cNvSpPr>
          <p:nvPr/>
        </p:nvSpPr>
        <p:spPr bwMode="auto">
          <a:xfrm>
            <a:off x="381000" y="2590800"/>
            <a:ext cx="7924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MX" dirty="0" smtClean="0">
                <a:latin typeface="Calibri" pitchFamily="34" charset="0"/>
              </a:rPr>
              <a:t>Los buenos estudiantes particip</a:t>
            </a:r>
            <a:r>
              <a:rPr lang="es-MX" sz="2800" dirty="0" smtClean="0">
                <a:solidFill>
                  <a:srgbClr val="FF0000"/>
                </a:solidFill>
                <a:latin typeface="Calibri" pitchFamily="34" charset="0"/>
              </a:rPr>
              <a:t>an</a:t>
            </a:r>
            <a:r>
              <a:rPr lang="es-MX" dirty="0" smtClean="0">
                <a:latin typeface="Calibri" pitchFamily="34" charset="0"/>
              </a:rPr>
              <a:t> </a:t>
            </a:r>
            <a:r>
              <a:rPr lang="es-MX" dirty="0">
                <a:latin typeface="Calibri" pitchFamily="34" charset="0"/>
              </a:rPr>
              <a:t>en clubes y actividades extracurriculares.</a:t>
            </a:r>
          </a:p>
        </p:txBody>
      </p:sp>
      <p:sp>
        <p:nvSpPr>
          <p:cNvPr id="8" name="TextBox 17"/>
          <p:cNvSpPr txBox="1">
            <a:spLocks noChangeArrowheads="1"/>
          </p:cNvSpPr>
          <p:nvPr/>
        </p:nvSpPr>
        <p:spPr bwMode="auto">
          <a:xfrm>
            <a:off x="381000" y="3124200"/>
            <a:ext cx="465069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dirty="0" smtClean="0">
                <a:latin typeface="Calibri" pitchFamily="34" charset="0"/>
              </a:rPr>
              <a:t>Los buenos estudiantes v</a:t>
            </a:r>
            <a:r>
              <a:rPr lang="es-MX" sz="2800" b="1" dirty="0" smtClean="0">
                <a:solidFill>
                  <a:srgbClr val="FF0000"/>
                </a:solidFill>
                <a:latin typeface="Calibri" pitchFamily="34" charset="0"/>
              </a:rPr>
              <a:t>en</a:t>
            </a:r>
            <a:r>
              <a:rPr lang="es-MX" dirty="0" smtClean="0">
                <a:latin typeface="Calibri" pitchFamily="34" charset="0"/>
              </a:rPr>
              <a:t> </a:t>
            </a:r>
            <a:r>
              <a:rPr lang="es-MX" dirty="0">
                <a:latin typeface="Calibri" pitchFamily="34" charset="0"/>
              </a:rPr>
              <a:t>la televisión poco.</a:t>
            </a:r>
          </a:p>
        </p:txBody>
      </p: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304800" y="3581400"/>
            <a:ext cx="57283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dirty="0" smtClean="0">
                <a:latin typeface="Calibri" pitchFamily="34" charset="0"/>
              </a:rPr>
              <a:t>Generalmente los buenos estudiantes les </a:t>
            </a:r>
            <a:r>
              <a:rPr lang="es-MX" dirty="0">
                <a:latin typeface="Calibri" pitchFamily="34" charset="0"/>
              </a:rPr>
              <a:t>gusta la escuela.</a:t>
            </a: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381000" y="3886200"/>
            <a:ext cx="49096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dirty="0" smtClean="0">
                <a:latin typeface="Calibri" pitchFamily="34" charset="0"/>
              </a:rPr>
              <a:t>Los buenos estudiantes trabaj</a:t>
            </a:r>
            <a:r>
              <a:rPr lang="es-MX" sz="2800" dirty="0" smtClean="0">
                <a:solidFill>
                  <a:srgbClr val="FF0000"/>
                </a:solidFill>
                <a:latin typeface="Calibri" pitchFamily="34" charset="0"/>
              </a:rPr>
              <a:t>an</a:t>
            </a:r>
            <a:r>
              <a:rPr lang="es-MX" dirty="0" smtClean="0">
                <a:latin typeface="Calibri" pitchFamily="34" charset="0"/>
              </a:rPr>
              <a:t> </a:t>
            </a:r>
            <a:r>
              <a:rPr lang="es-MX" dirty="0">
                <a:latin typeface="Calibri" pitchFamily="34" charset="0"/>
              </a:rPr>
              <a:t>mucho en clase.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81000" y="4572000"/>
            <a:ext cx="198047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dirty="0" smtClean="0">
                <a:latin typeface="Calibri" pitchFamily="34" charset="0"/>
              </a:rPr>
              <a:t>Mir</a:t>
            </a:r>
            <a:r>
              <a:rPr lang="es-MX" sz="2800" dirty="0" smtClean="0">
                <a:solidFill>
                  <a:srgbClr val="FF0000"/>
                </a:solidFill>
                <a:latin typeface="Calibri" pitchFamily="34" charset="0"/>
              </a:rPr>
              <a:t>an</a:t>
            </a:r>
            <a:r>
              <a:rPr lang="es-MX" dirty="0" smtClean="0">
                <a:latin typeface="Calibri" pitchFamily="34" charset="0"/>
              </a:rPr>
              <a:t> el pizarrón.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1000" y="49530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dirty="0" smtClean="0">
                <a:latin typeface="Calibri" pitchFamily="34" charset="0"/>
              </a:rPr>
              <a:t>Escuch</a:t>
            </a:r>
            <a:r>
              <a:rPr lang="es-MX" sz="2800" dirty="0" smtClean="0">
                <a:solidFill>
                  <a:srgbClr val="FF0000"/>
                </a:solidFill>
                <a:latin typeface="Calibri" pitchFamily="34" charset="0"/>
              </a:rPr>
              <a:t>an </a:t>
            </a:r>
            <a:r>
              <a:rPr lang="es-MX" dirty="0" smtClean="0">
                <a:latin typeface="Calibri" pitchFamily="34" charset="0"/>
              </a:rPr>
              <a:t>a los maestros con atención</a:t>
            </a:r>
            <a:r>
              <a:rPr lang="es-MX" dirty="0" smtClean="0">
                <a:latin typeface="Calibri" pitchFamily="34" charset="0"/>
              </a:rPr>
              <a:t>.</a:t>
            </a:r>
            <a:endParaRPr lang="es-MX" dirty="0" smtClean="0"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5410200"/>
            <a:ext cx="28779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>
                <a:latin typeface="Calibri" pitchFamily="34" charset="0"/>
              </a:rPr>
              <a:t>Generalmente le</a:t>
            </a:r>
            <a:r>
              <a:rPr lang="es-MX" sz="2800" dirty="0" smtClean="0">
                <a:solidFill>
                  <a:srgbClr val="FF0000"/>
                </a:solidFill>
                <a:latin typeface="Calibri" pitchFamily="34" charset="0"/>
              </a:rPr>
              <a:t>en</a:t>
            </a:r>
            <a:r>
              <a:rPr lang="es-MX" dirty="0" smtClean="0">
                <a:latin typeface="Calibri" pitchFamily="34" charset="0"/>
              </a:rPr>
              <a:t> mucho.</a:t>
            </a:r>
            <a:endParaRPr lang="es-MX" dirty="0">
              <a:latin typeface="Calibri" pitchFamily="34" charset="0"/>
            </a:endParaRP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381000" y="5867400"/>
            <a:ext cx="46934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dirty="0" smtClean="0">
                <a:latin typeface="Calibri" pitchFamily="34" charset="0"/>
              </a:rPr>
              <a:t>Los buenos estudiantes hac</a:t>
            </a:r>
            <a:r>
              <a:rPr lang="es-MX" sz="2800" dirty="0" smtClean="0">
                <a:solidFill>
                  <a:srgbClr val="FF0000"/>
                </a:solidFill>
                <a:latin typeface="Calibri" pitchFamily="34" charset="0"/>
              </a:rPr>
              <a:t>en</a:t>
            </a:r>
            <a:r>
              <a:rPr lang="es-MX" dirty="0" smtClean="0">
                <a:latin typeface="Calibri" pitchFamily="34" charset="0"/>
              </a:rPr>
              <a:t> la </a:t>
            </a:r>
            <a:r>
              <a:rPr lang="es-MX" dirty="0">
                <a:latin typeface="Calibri" pitchFamily="34" charset="0"/>
              </a:rPr>
              <a:t>tarea </a:t>
            </a:r>
            <a:r>
              <a:rPr lang="es-MX" dirty="0" smtClean="0">
                <a:latin typeface="Calibri" pitchFamily="34" charset="0"/>
              </a:rPr>
              <a:t>en casa.</a:t>
            </a:r>
            <a:endParaRPr lang="es-MX" dirty="0">
              <a:latin typeface="Calibri" pitchFamily="34" charset="0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381000" y="6248400"/>
            <a:ext cx="456593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dirty="0" smtClean="0">
                <a:latin typeface="Calibri" pitchFamily="34" charset="0"/>
              </a:rPr>
              <a:t>A veces prepar</a:t>
            </a:r>
            <a:r>
              <a:rPr lang="es-MX" sz="2800" dirty="0" smtClean="0">
                <a:solidFill>
                  <a:srgbClr val="FF0000"/>
                </a:solidFill>
                <a:latin typeface="Calibri" pitchFamily="34" charset="0"/>
              </a:rPr>
              <a:t>an</a:t>
            </a:r>
            <a:r>
              <a:rPr lang="es-MX" dirty="0" smtClean="0">
                <a:latin typeface="Calibri" pitchFamily="34" charset="0"/>
              </a:rPr>
              <a:t> la tarea en la computadora.</a:t>
            </a:r>
            <a:endParaRPr lang="es-MX" dirty="0">
              <a:latin typeface="Calibri" pitchFamily="34" charset="0"/>
            </a:endParaRPr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381000" y="4267200"/>
            <a:ext cx="49358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dirty="0" smtClean="0">
                <a:latin typeface="Calibri" pitchFamily="34" charset="0"/>
              </a:rPr>
              <a:t>Los buenos estudiantes estudi</a:t>
            </a:r>
            <a:r>
              <a:rPr lang="es-MX" sz="2800" dirty="0" smtClean="0">
                <a:solidFill>
                  <a:srgbClr val="FF0000"/>
                </a:solidFill>
                <a:latin typeface="Calibri" pitchFamily="34" charset="0"/>
              </a:rPr>
              <a:t>an</a:t>
            </a:r>
            <a:r>
              <a:rPr lang="es-MX" dirty="0" smtClean="0">
                <a:latin typeface="Calibri" pitchFamily="34" charset="0"/>
              </a:rPr>
              <a:t> mucho en clase.</a:t>
            </a:r>
            <a:endParaRPr lang="es-MX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allAtOnce"/>
      <p:bldP spid="7" grpId="0" build="allAtOnce"/>
      <p:bldP spid="8" grpId="0" build="allAtOnce"/>
      <p:bldP spid="9" grpId="0" build="allAtOnce"/>
      <p:bldP spid="10" grpId="0" build="allAtOnce"/>
      <p:bldP spid="11" grpId="0" build="allAtOnce"/>
      <p:bldP spid="12" grpId="0" build="allAtOnce"/>
      <p:bldP spid="14" grpId="0" build="allAtOnce"/>
      <p:bldP spid="15" grpId="0" build="allAtOnce"/>
      <p:bldP spid="16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3295650"/>
          </a:xfrm>
        </p:spPr>
        <p:txBody>
          <a:bodyPr>
            <a:normAutofit/>
          </a:bodyPr>
          <a:lstStyle/>
          <a:p>
            <a:pPr lvl="0"/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Use a verb you know and the words below to tell how often these people do something.  (Remember to use the appropriate conjugation of the verbs).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819400"/>
            <a:ext cx="8763000" cy="3581400"/>
          </a:xfrm>
        </p:spPr>
        <p:txBody>
          <a:bodyPr>
            <a:normAutofit fontScale="77500" lnSpcReduction="20000"/>
          </a:bodyPr>
          <a:lstStyle/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1. Usted / de vez en cuando  _____________________________________________________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C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2. Nosotros / todos los días  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_____________________________________________________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C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3. Tú / a veces  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_____________________________________________________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C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4. Yo / rara vez  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_____________________________________________________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C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5. Los estudiantes / siempre  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_____________________________________________________</a:t>
            </a:r>
            <a:endParaRPr kumimoji="0" lang="es-E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90101"/>
            <a:ext cx="2231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 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 TYPICAL CLASSROOM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Imagine that you are in the classroom below. Write sentences that describe what everyone  does in this picture.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 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8534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5380672"/>
            <a:ext cx="4495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_____________________________________</a:t>
            </a:r>
          </a:p>
          <a:p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_____________________________________</a:t>
            </a:r>
          </a:p>
          <a:p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_____________________________________</a:t>
            </a:r>
          </a:p>
          <a:p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_____________________________________</a:t>
            </a:r>
          </a:p>
          <a:p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_____________________________________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648200" y="5380672"/>
            <a:ext cx="4495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_____________________________________</a:t>
            </a:r>
          </a:p>
          <a:p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_____________________________________</a:t>
            </a:r>
          </a:p>
          <a:p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_____________________________________</a:t>
            </a:r>
          </a:p>
          <a:p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_____________________________________</a:t>
            </a:r>
          </a:p>
          <a:p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_____________________________________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86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 Spanish</a:t>
            </a:r>
            <a:br>
              <a:rPr lang="en-US" dirty="0" smtClean="0"/>
            </a:br>
            <a:r>
              <a:rPr lang="en-US" dirty="0" smtClean="0"/>
              <a:t>You work = do you work?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What is the sentence?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667000"/>
            <a:ext cx="9144000" cy="3505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 Spanish</a:t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You have= do you have?</a:t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is the sentence?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She has long hair = _________________________.</a:t>
            </a:r>
          </a:p>
          <a:p>
            <a:pPr algn="ctr">
              <a:spcBef>
                <a:spcPct val="0"/>
              </a:spcBef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Does she have long hair = </a:t>
            </a:r>
            <a:r>
              <a:rPr lang="en-US" sz="4400" dirty="0"/>
              <a:t>_________________________.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533400"/>
            <a:ext cx="9144000" cy="579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 you have a calculator?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_________________________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Do you study for exams?</a:t>
            </a:r>
          </a:p>
          <a:p>
            <a:pPr lvl="0" algn="ctr">
              <a:spcBef>
                <a:spcPct val="0"/>
              </a:spcBef>
            </a:pPr>
            <a:r>
              <a:rPr lang="en-US" sz="4400" dirty="0" smtClean="0"/>
              <a:t>_________________________</a:t>
            </a:r>
          </a:p>
          <a:p>
            <a:pPr lvl="0" algn="ctr">
              <a:spcBef>
                <a:spcPct val="0"/>
              </a:spcBef>
            </a:pPr>
            <a:endParaRPr lang="en-US" sz="4400" dirty="0"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Do you listen to the teacher in class?</a:t>
            </a:r>
          </a:p>
          <a:p>
            <a:pPr lvl="0" algn="ctr">
              <a:spcBef>
                <a:spcPct val="0"/>
              </a:spcBef>
            </a:pPr>
            <a:r>
              <a:rPr lang="en-US" sz="4400" dirty="0" smtClean="0"/>
              <a:t>_________________________</a:t>
            </a:r>
          </a:p>
          <a:p>
            <a:pPr lvl="0" algn="ctr">
              <a:spcBef>
                <a:spcPct val="0"/>
              </a:spcBef>
            </a:pPr>
            <a:endParaRPr lang="en-US" sz="4400" dirty="0"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Do you work a lot in school?</a:t>
            </a:r>
          </a:p>
          <a:p>
            <a:pPr algn="ctr">
              <a:spcBef>
                <a:spcPct val="0"/>
              </a:spcBef>
            </a:pPr>
            <a:r>
              <a:rPr lang="en-US" sz="4400" dirty="0" smtClean="0"/>
              <a:t>_________________________</a:t>
            </a:r>
          </a:p>
          <a:p>
            <a:pPr algn="ctr">
              <a:spcBef>
                <a:spcPct val="0"/>
              </a:spcBef>
            </a:pPr>
            <a:endParaRPr lang="en-US" sz="4400" dirty="0"/>
          </a:p>
          <a:p>
            <a:pPr algn="ctr">
              <a:spcBef>
                <a:spcPct val="0"/>
              </a:spcBef>
            </a:pPr>
            <a:r>
              <a:rPr lang="en-US" sz="4400" dirty="0" smtClean="0"/>
              <a:t>Do you arrive late to class sometimes?</a:t>
            </a:r>
          </a:p>
          <a:p>
            <a:pPr algn="ctr">
              <a:spcBef>
                <a:spcPct val="0"/>
              </a:spcBef>
            </a:pPr>
            <a:r>
              <a:rPr lang="en-US" sz="4400" dirty="0" smtClean="0"/>
              <a:t>_________________________</a:t>
            </a:r>
          </a:p>
          <a:p>
            <a:pPr algn="ctr">
              <a:spcBef>
                <a:spcPct val="0"/>
              </a:spcBef>
            </a:pPr>
            <a:endParaRPr lang="en-US" sz="4400" dirty="0" smtClean="0"/>
          </a:p>
          <a:p>
            <a:pPr lvl="0" algn="ctr">
              <a:spcBef>
                <a:spcPct val="0"/>
              </a:spcBef>
            </a:pPr>
            <a:endParaRPr lang="en-US" sz="44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229</Words>
  <Application>Microsoft Office PowerPoint</Application>
  <PresentationFormat>On-screen Show (4:3)</PresentationFormat>
  <Paragraphs>50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Use a verb you know and the words below to tell how often these people do something.  (Remember to use the appropriate conjugation of the verbs). </vt:lpstr>
      <vt:lpstr>A TYPICAL CLASSROOM Imagine that you are in the classroom below. Write sentences that describe what everyone  does in this picture.    </vt:lpstr>
      <vt:lpstr>In Spanish You work = do you work?  What is the sentence?</vt:lpstr>
      <vt:lpstr>Slide 5</vt:lpstr>
    </vt:vector>
  </TitlesOfParts>
  <Company>Montgomery County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a verb you know and the words below to tell how often these people do something.  (Remember to use the appropriate conjugation of the verbs). </dc:title>
  <dc:creator>adriana.persin</dc:creator>
  <cp:lastModifiedBy>adriana.persin</cp:lastModifiedBy>
  <cp:revision>17</cp:revision>
  <dcterms:created xsi:type="dcterms:W3CDTF">2014-04-15T19:05:58Z</dcterms:created>
  <dcterms:modified xsi:type="dcterms:W3CDTF">2014-04-16T11:43:27Z</dcterms:modified>
</cp:coreProperties>
</file>