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9" r:id="rId2"/>
    <p:sldId id="258" r:id="rId3"/>
    <p:sldId id="268" r:id="rId4"/>
    <p:sldId id="269" r:id="rId5"/>
    <p:sldId id="270" r:id="rId6"/>
    <p:sldId id="275" r:id="rId7"/>
    <p:sldId id="276" r:id="rId8"/>
    <p:sldId id="271" r:id="rId9"/>
    <p:sldId id="277" r:id="rId10"/>
    <p:sldId id="272" r:id="rId11"/>
    <p:sldId id="273" r:id="rId12"/>
    <p:sldId id="274" r:id="rId13"/>
    <p:sldId id="282" r:id="rId14"/>
    <p:sldId id="283" r:id="rId15"/>
    <p:sldId id="284" r:id="rId16"/>
    <p:sldId id="278" r:id="rId17"/>
    <p:sldId id="279" r:id="rId18"/>
    <p:sldId id="285" r:id="rId19"/>
    <p:sldId id="286" r:id="rId20"/>
    <p:sldId id="287" r:id="rId21"/>
    <p:sldId id="280" r:id="rId22"/>
    <p:sldId id="281" r:id="rId23"/>
    <p:sldId id="290" r:id="rId24"/>
    <p:sldId id="289" r:id="rId25"/>
    <p:sldId id="288" r:id="rId26"/>
    <p:sldId id="291" r:id="rId27"/>
    <p:sldId id="292" r:id="rId28"/>
    <p:sldId id="293" r:id="rId29"/>
    <p:sldId id="294" r:id="rId30"/>
    <p:sldId id="295" r:id="rId31"/>
    <p:sldId id="296" r:id="rId32"/>
    <p:sldId id="297" r:id="rId33"/>
    <p:sldId id="298" r:id="rId34"/>
    <p:sldId id="299" r:id="rId35"/>
    <p:sldId id="262" r:id="rId36"/>
  </p:sldIdLst>
  <p:sldSz cx="12192000" cy="6858000"/>
  <p:notesSz cx="6858000" cy="9144000"/>
  <p:embeddedFontLst>
    <p:embeddedFont>
      <p:font typeface="Arial Black" panose="020B0A04020102020204" pitchFamily="34" charset="0"/>
      <p:bold r:id="rId37"/>
    </p:embeddedFont>
    <p:embeddedFont>
      <p:font typeface="Calibri" panose="020F0502020204030204" pitchFamily="34" charset="0"/>
      <p:regular r:id="rId38"/>
      <p:bold r:id="rId39"/>
      <p:italic r:id="rId40"/>
      <p:boldItalic r:id="rId41"/>
    </p:embeddedFont>
  </p:embeddedFont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28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9" autoAdjust="0"/>
    <p:restoredTop sz="94660"/>
  </p:normalViewPr>
  <p:slideViewPr>
    <p:cSldViewPr snapToGrid="0">
      <p:cViewPr varScale="1">
        <p:scale>
          <a:sx n="44" d="100"/>
          <a:sy n="44" d="100"/>
        </p:scale>
        <p:origin x="77" y="10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ADA81B-3B36-4B51-B4A2-E40AD44365D7}" type="doc">
      <dgm:prSet loTypeId="urn:microsoft.com/office/officeart/2005/8/layout/orgChart1" loCatId="hierarchy" qsTypeId="urn:microsoft.com/office/officeart/2005/8/quickstyle/simple1" qsCatId="simple" csTypeId="urn:microsoft.com/office/officeart/2005/8/colors/accent2_1" csCatId="accent2" phldr="1"/>
      <dgm:spPr/>
      <dgm:t>
        <a:bodyPr/>
        <a:lstStyle/>
        <a:p>
          <a:endParaRPr lang="en-US"/>
        </a:p>
      </dgm:t>
    </dgm:pt>
    <dgm:pt modelId="{F86C8292-2988-4391-B464-DE95CC80C9BE}">
      <dgm:prSet phldrT="[Text]" custT="1"/>
      <dgm:spPr/>
      <dgm:t>
        <a:bodyPr/>
        <a:lstStyle/>
        <a:p>
          <a:r>
            <a:rPr lang="en-US" sz="1200" dirty="0" smtClean="0"/>
            <a:t>Emergency safety intervention incident occurs; parent notified</a:t>
          </a:r>
          <a:endParaRPr lang="en-US" sz="1200" dirty="0"/>
        </a:p>
      </dgm:t>
    </dgm:pt>
    <dgm:pt modelId="{13903D3F-F0DE-4EE5-9576-191D0C8F3869}" type="parTrans" cxnId="{FE53B98B-9E13-4FBE-AB1A-BCBA6856EB26}">
      <dgm:prSet/>
      <dgm:spPr/>
      <dgm:t>
        <a:bodyPr/>
        <a:lstStyle/>
        <a:p>
          <a:endParaRPr lang="en-US" sz="1000"/>
        </a:p>
      </dgm:t>
    </dgm:pt>
    <dgm:pt modelId="{5E3DD538-8ECA-4CB3-B32C-170C54E59D36}" type="sibTrans" cxnId="{FE53B98B-9E13-4FBE-AB1A-BCBA6856EB26}">
      <dgm:prSet/>
      <dgm:spPr/>
      <dgm:t>
        <a:bodyPr/>
        <a:lstStyle/>
        <a:p>
          <a:endParaRPr lang="en-US" sz="1000"/>
        </a:p>
      </dgm:t>
    </dgm:pt>
    <dgm:pt modelId="{004598DC-17FD-4602-8E25-76FC1C96C086}">
      <dgm:prSet phldrT="[Text]" custT="1"/>
      <dgm:spPr>
        <a:solidFill>
          <a:schemeClr val="accent1">
            <a:alpha val="40000"/>
          </a:schemeClr>
        </a:solidFill>
      </dgm:spPr>
      <dgm:t>
        <a:bodyPr lIns="91440" rIns="91440"/>
        <a:lstStyle/>
        <a:p>
          <a:r>
            <a:rPr lang="en-US" sz="1100" dirty="0" smtClean="0"/>
            <a:t>Parents </a:t>
          </a:r>
          <a:r>
            <a:rPr lang="en-US" sz="1100" dirty="0"/>
            <a:t>receive documentation and feel </a:t>
          </a:r>
          <a:r>
            <a:rPr lang="en-US" sz="1100" dirty="0" smtClean="0"/>
            <a:t>emergency safety intervention </a:t>
          </a:r>
          <a:r>
            <a:rPr lang="en-US" sz="1100" dirty="0"/>
            <a:t>was used appropriately</a:t>
          </a:r>
          <a:r>
            <a:rPr lang="en-US" sz="800" dirty="0"/>
            <a:t>.</a:t>
          </a:r>
        </a:p>
      </dgm:t>
    </dgm:pt>
    <dgm:pt modelId="{F21F6B8E-3E35-4AD3-9E85-1FE52195EC1C}" type="parTrans" cxnId="{7C01BBA0-7AA5-4B89-8DA0-5151A2382E58}">
      <dgm:prSet/>
      <dgm:spPr/>
      <dgm:t>
        <a:bodyPr/>
        <a:lstStyle/>
        <a:p>
          <a:endParaRPr lang="en-US" sz="1000"/>
        </a:p>
      </dgm:t>
    </dgm:pt>
    <dgm:pt modelId="{03ED365B-7148-4F24-A264-BB9D9CA3CBCF}" type="sibTrans" cxnId="{7C01BBA0-7AA5-4B89-8DA0-5151A2382E58}">
      <dgm:prSet/>
      <dgm:spPr/>
      <dgm:t>
        <a:bodyPr/>
        <a:lstStyle/>
        <a:p>
          <a:endParaRPr lang="en-US" sz="1000"/>
        </a:p>
      </dgm:t>
    </dgm:pt>
    <dgm:pt modelId="{C79FAADB-B7AC-471B-8D04-1ADEC0664D16}">
      <dgm:prSet phldrT="[Text]" custT="1"/>
      <dgm:spPr/>
      <dgm:t>
        <a:bodyPr lIns="91440" rIns="91440"/>
        <a:lstStyle/>
        <a:p>
          <a:r>
            <a:rPr lang="en-US" sz="1200" dirty="0" smtClean="0"/>
            <a:t>Parents believe the use of emergency safety intervention did </a:t>
          </a:r>
          <a:r>
            <a:rPr lang="en-US" sz="1200" dirty="0"/>
            <a:t>not follow the </a:t>
          </a:r>
          <a:r>
            <a:rPr lang="en-US" sz="1200" dirty="0" smtClean="0"/>
            <a:t>district’s policy, emergency safety intervention regulations, or statutes.</a:t>
          </a:r>
          <a:endParaRPr lang="en-US" sz="1200" dirty="0"/>
        </a:p>
      </dgm:t>
    </dgm:pt>
    <dgm:pt modelId="{2CB02494-69FF-449B-B0AF-3931EFDB59D8}" type="parTrans" cxnId="{82D92392-1A2C-4889-8500-674FFAA790B0}">
      <dgm:prSet/>
      <dgm:spPr/>
      <dgm:t>
        <a:bodyPr/>
        <a:lstStyle/>
        <a:p>
          <a:endParaRPr lang="en-US" sz="1000"/>
        </a:p>
      </dgm:t>
    </dgm:pt>
    <dgm:pt modelId="{02EB1430-4B6D-4A21-B7BD-B776DD3287AC}" type="sibTrans" cxnId="{82D92392-1A2C-4889-8500-674FFAA790B0}">
      <dgm:prSet/>
      <dgm:spPr/>
      <dgm:t>
        <a:bodyPr/>
        <a:lstStyle/>
        <a:p>
          <a:endParaRPr lang="en-US" sz="1000"/>
        </a:p>
      </dgm:t>
    </dgm:pt>
    <dgm:pt modelId="{1701E93B-0F41-417A-B118-1D10AFF32DB0}">
      <dgm:prSet phldrT="[Text]" custT="1"/>
      <dgm:spPr/>
      <dgm:t>
        <a:bodyPr lIns="91440" tIns="9144" rIns="91440"/>
        <a:lstStyle/>
        <a:p>
          <a:r>
            <a:rPr lang="en-US" sz="1200" dirty="0" smtClean="0"/>
            <a:t>Parents file </a:t>
          </a:r>
          <a:r>
            <a:rPr lang="en-US" sz="1200" dirty="0"/>
            <a:t>a written complaint </a:t>
          </a:r>
          <a:r>
            <a:rPr lang="en-US" sz="1200" dirty="0" smtClean="0"/>
            <a:t>with local </a:t>
          </a:r>
          <a:r>
            <a:rPr lang="en-US" sz="1200" dirty="0"/>
            <a:t>board of </a:t>
          </a:r>
          <a:r>
            <a:rPr lang="en-US" sz="1200" dirty="0" smtClean="0"/>
            <a:t>education within 30 days of being informed of the use of emergency safety intervention.</a:t>
          </a:r>
          <a:endParaRPr lang="en-US" sz="1200" dirty="0"/>
        </a:p>
      </dgm:t>
    </dgm:pt>
    <dgm:pt modelId="{D9C149DD-2175-46A5-96AC-CAAE4300B286}" type="parTrans" cxnId="{86C288C4-9ED2-4617-87B1-4C4A97AC9361}">
      <dgm:prSet/>
      <dgm:spPr/>
      <dgm:t>
        <a:bodyPr/>
        <a:lstStyle/>
        <a:p>
          <a:endParaRPr lang="en-US" sz="1000"/>
        </a:p>
      </dgm:t>
    </dgm:pt>
    <dgm:pt modelId="{760B2DF3-14D8-4BB7-9ED9-B3E4A4BD348E}" type="sibTrans" cxnId="{86C288C4-9ED2-4617-87B1-4C4A97AC9361}">
      <dgm:prSet/>
      <dgm:spPr/>
      <dgm:t>
        <a:bodyPr/>
        <a:lstStyle/>
        <a:p>
          <a:endParaRPr lang="en-US" sz="1000"/>
        </a:p>
      </dgm:t>
    </dgm:pt>
    <dgm:pt modelId="{6DF12AD0-7B9D-4142-8A24-09D8161BFCBA}">
      <dgm:prSet phldrT="[Text]" custT="1"/>
      <dgm:spPr/>
      <dgm:t>
        <a:bodyPr lIns="91440" rIns="91440"/>
        <a:lstStyle/>
        <a:p>
          <a:r>
            <a:rPr lang="en-US" sz="1200" dirty="0" smtClean="0"/>
            <a:t>Parents may choose to first speak with </a:t>
          </a:r>
          <a:r>
            <a:rPr lang="en-US" sz="1200" dirty="0"/>
            <a:t>the building </a:t>
          </a:r>
          <a:r>
            <a:rPr lang="en-US" sz="1200" dirty="0" smtClean="0"/>
            <a:t>administrator to try </a:t>
          </a:r>
          <a:r>
            <a:rPr lang="en-US" sz="1200" dirty="0"/>
            <a:t>to resolve the issue informally</a:t>
          </a:r>
          <a:r>
            <a:rPr lang="en-US" sz="1200" dirty="0" smtClean="0"/>
            <a:t>.</a:t>
          </a:r>
          <a:endParaRPr lang="en-US" sz="1200" dirty="0"/>
        </a:p>
      </dgm:t>
    </dgm:pt>
    <dgm:pt modelId="{3DC1BF55-63F0-4AF5-BE27-463DD4DADD53}" type="parTrans" cxnId="{B1FF13F6-45E8-4468-B6BC-89931637B7ED}">
      <dgm:prSet/>
      <dgm:spPr/>
      <dgm:t>
        <a:bodyPr/>
        <a:lstStyle/>
        <a:p>
          <a:endParaRPr lang="en-US" sz="1000"/>
        </a:p>
      </dgm:t>
    </dgm:pt>
    <dgm:pt modelId="{56876791-85C6-43ED-8188-21538C39FBE9}" type="sibTrans" cxnId="{B1FF13F6-45E8-4468-B6BC-89931637B7ED}">
      <dgm:prSet/>
      <dgm:spPr/>
      <dgm:t>
        <a:bodyPr/>
        <a:lstStyle/>
        <a:p>
          <a:endParaRPr lang="en-US" sz="1000"/>
        </a:p>
      </dgm:t>
    </dgm:pt>
    <dgm:pt modelId="{8658AB3C-49DE-4BD9-8A9F-2848F30986AC}">
      <dgm:prSet phldrT="[Text]" custT="1"/>
      <dgm:spPr>
        <a:solidFill>
          <a:schemeClr val="accent1">
            <a:alpha val="40000"/>
          </a:schemeClr>
        </a:solidFill>
      </dgm:spPr>
      <dgm:t>
        <a:bodyPr/>
        <a:lstStyle/>
        <a:p>
          <a:r>
            <a:rPr lang="en-US" sz="1100" dirty="0"/>
            <a:t>If this is effective, the building administrator </a:t>
          </a:r>
          <a:r>
            <a:rPr lang="en-US" sz="1100" dirty="0" smtClean="0"/>
            <a:t>should </a:t>
          </a:r>
          <a:r>
            <a:rPr lang="en-US" sz="1100" dirty="0"/>
            <a:t>provide written documentation of the issues to the superintendent</a:t>
          </a:r>
          <a:r>
            <a:rPr lang="en-US" sz="1100" dirty="0" smtClean="0"/>
            <a:t>.</a:t>
          </a:r>
          <a:endParaRPr lang="en-US" sz="1100" dirty="0"/>
        </a:p>
      </dgm:t>
    </dgm:pt>
    <dgm:pt modelId="{482DCB8C-6E30-434A-ACF5-9204B9C3ABE5}" type="parTrans" cxnId="{98A03AE8-6AEA-42AD-8CCE-07AFF21B8F01}">
      <dgm:prSet/>
      <dgm:spPr/>
      <dgm:t>
        <a:bodyPr/>
        <a:lstStyle/>
        <a:p>
          <a:endParaRPr lang="en-US" sz="1000"/>
        </a:p>
      </dgm:t>
    </dgm:pt>
    <dgm:pt modelId="{CD5B836F-851B-4153-B6A4-F38705062A31}" type="sibTrans" cxnId="{98A03AE8-6AEA-42AD-8CCE-07AFF21B8F01}">
      <dgm:prSet/>
      <dgm:spPr/>
      <dgm:t>
        <a:bodyPr/>
        <a:lstStyle/>
        <a:p>
          <a:endParaRPr lang="en-US" sz="1000"/>
        </a:p>
      </dgm:t>
    </dgm:pt>
    <dgm:pt modelId="{90C3B022-CA00-4E32-8789-CE6497D8B322}">
      <dgm:prSet phldrT="[Text]" custT="1"/>
      <dgm:spPr/>
      <dgm:t>
        <a:bodyPr lIns="91440" rIns="91440"/>
        <a:lstStyle/>
        <a:p>
          <a:r>
            <a:rPr lang="en-US" sz="1200" dirty="0"/>
            <a:t>Upon receiving a complaint, the </a:t>
          </a:r>
          <a:r>
            <a:rPr lang="en-US" sz="1200" dirty="0" smtClean="0"/>
            <a:t>local </a:t>
          </a:r>
          <a:r>
            <a:rPr lang="en-US" sz="1200" dirty="0"/>
            <a:t>board </a:t>
          </a:r>
          <a:r>
            <a:rPr lang="en-US" sz="1200" dirty="0" smtClean="0"/>
            <a:t>will designate an </a:t>
          </a:r>
          <a:r>
            <a:rPr lang="en-US" sz="1200" dirty="0"/>
            <a:t>individual to oversee an investigation, maintaining </a:t>
          </a:r>
          <a:r>
            <a:rPr lang="en-US" sz="1200" dirty="0" smtClean="0"/>
            <a:t>confidentiality.</a:t>
          </a:r>
          <a:endParaRPr lang="en-US" sz="1200" dirty="0"/>
        </a:p>
      </dgm:t>
    </dgm:pt>
    <dgm:pt modelId="{A0BA21D7-6D3A-4091-A6B1-AB7E8BF9BDE7}" type="parTrans" cxnId="{5B235890-CB59-41D8-B349-39269409CCAC}">
      <dgm:prSet/>
      <dgm:spPr/>
      <dgm:t>
        <a:bodyPr/>
        <a:lstStyle/>
        <a:p>
          <a:endParaRPr lang="en-US" sz="1000"/>
        </a:p>
      </dgm:t>
    </dgm:pt>
    <dgm:pt modelId="{C198C0BE-9F7E-43DA-851B-50B889E708CF}" type="sibTrans" cxnId="{5B235890-CB59-41D8-B349-39269409CCAC}">
      <dgm:prSet/>
      <dgm:spPr/>
      <dgm:t>
        <a:bodyPr/>
        <a:lstStyle/>
        <a:p>
          <a:endParaRPr lang="en-US" sz="1000"/>
        </a:p>
      </dgm:t>
    </dgm:pt>
    <dgm:pt modelId="{EA737112-B7A3-46EB-B1E5-AADEF0CBD729}">
      <dgm:prSet phldrT="[Text]" custT="1"/>
      <dgm:spPr/>
      <dgm:t>
        <a:bodyPr lIns="91440" rIns="91440"/>
        <a:lstStyle/>
        <a:p>
          <a:r>
            <a:rPr lang="en-US" sz="1100" dirty="0"/>
            <a:t>The </a:t>
          </a:r>
          <a:r>
            <a:rPr lang="en-US" sz="1100" dirty="0" smtClean="0"/>
            <a:t>local </a:t>
          </a:r>
          <a:r>
            <a:rPr lang="en-US" sz="1100" dirty="0"/>
            <a:t>board will </a:t>
          </a:r>
          <a:r>
            <a:rPr lang="en-US" sz="1100" dirty="0" smtClean="0"/>
            <a:t>mail written findings of fact, a final decision, and any corrective action required by the school, to the parent and KSDE within 30 days of receiving the complaint.</a:t>
          </a:r>
          <a:endParaRPr lang="en-US" sz="1100" dirty="0"/>
        </a:p>
      </dgm:t>
    </dgm:pt>
    <dgm:pt modelId="{26954EF0-3028-4C65-AFF3-6E8D99E3A9ED}" type="parTrans" cxnId="{4BE4FF77-FC39-4CAE-81F2-E0F619F125D5}">
      <dgm:prSet/>
      <dgm:spPr/>
      <dgm:t>
        <a:bodyPr/>
        <a:lstStyle/>
        <a:p>
          <a:endParaRPr lang="en-US" sz="1000"/>
        </a:p>
      </dgm:t>
    </dgm:pt>
    <dgm:pt modelId="{63E464C4-3B48-48DD-8C94-A7BD265ECFD2}" type="sibTrans" cxnId="{4BE4FF77-FC39-4CAE-81F2-E0F619F125D5}">
      <dgm:prSet/>
      <dgm:spPr/>
      <dgm:t>
        <a:bodyPr/>
        <a:lstStyle/>
        <a:p>
          <a:endParaRPr lang="en-US" sz="1000"/>
        </a:p>
      </dgm:t>
    </dgm:pt>
    <dgm:pt modelId="{820AE4B1-02A6-40F9-9DD7-3A359FA69A27}">
      <dgm:prSet phldrT="[Text]" custT="1"/>
      <dgm:spPr>
        <a:solidFill>
          <a:schemeClr val="accent1">
            <a:alpha val="40000"/>
          </a:schemeClr>
        </a:solidFill>
      </dgm:spPr>
      <dgm:t>
        <a:bodyPr lIns="91440" rIns="91440"/>
        <a:lstStyle/>
        <a:p>
          <a:r>
            <a:rPr lang="en-US" sz="1100" dirty="0"/>
            <a:t>Upon receiving the </a:t>
          </a:r>
          <a:r>
            <a:rPr lang="en-US" sz="1100" dirty="0" smtClean="0"/>
            <a:t>local board’s written decision, </a:t>
          </a:r>
          <a:r>
            <a:rPr lang="en-US" sz="1100" dirty="0"/>
            <a:t>parents </a:t>
          </a:r>
          <a:r>
            <a:rPr lang="en-US" sz="1100" dirty="0" smtClean="0"/>
            <a:t>may </a:t>
          </a:r>
          <a:r>
            <a:rPr lang="en-US" sz="1100" dirty="0"/>
            <a:t>determine the findings are </a:t>
          </a:r>
          <a:r>
            <a:rPr lang="en-US" sz="1100" dirty="0" smtClean="0"/>
            <a:t>sufficient and consider the dispute resolved.</a:t>
          </a:r>
          <a:endParaRPr lang="en-US" sz="1100" dirty="0"/>
        </a:p>
      </dgm:t>
    </dgm:pt>
    <dgm:pt modelId="{C8BA210E-B7A9-4F96-BC93-456A6D3E6A91}" type="parTrans" cxnId="{28FDD69E-2877-4913-A6C8-C5333DA7B06A}">
      <dgm:prSet/>
      <dgm:spPr/>
      <dgm:t>
        <a:bodyPr/>
        <a:lstStyle/>
        <a:p>
          <a:endParaRPr lang="en-US" sz="1000"/>
        </a:p>
      </dgm:t>
    </dgm:pt>
    <dgm:pt modelId="{D1248670-3E80-4DD9-A575-89DD403A0412}" type="sibTrans" cxnId="{28FDD69E-2877-4913-A6C8-C5333DA7B06A}">
      <dgm:prSet/>
      <dgm:spPr/>
      <dgm:t>
        <a:bodyPr/>
        <a:lstStyle/>
        <a:p>
          <a:endParaRPr lang="en-US" sz="1000"/>
        </a:p>
      </dgm:t>
    </dgm:pt>
    <dgm:pt modelId="{10419FA6-4C34-4EA3-B9AC-C3DF6005AA3E}">
      <dgm:prSet phldrT="[Text]" custT="1"/>
      <dgm:spPr/>
      <dgm:t>
        <a:bodyPr lIns="91440" rIns="91440"/>
        <a:lstStyle/>
        <a:p>
          <a:r>
            <a:rPr lang="en-US" sz="1200" dirty="0"/>
            <a:t>Upon receiving the </a:t>
          </a:r>
          <a:r>
            <a:rPr lang="en-US" sz="1200" dirty="0" smtClean="0"/>
            <a:t>local board’s written decision, </a:t>
          </a:r>
          <a:r>
            <a:rPr lang="en-US" sz="1200" dirty="0"/>
            <a:t>parents </a:t>
          </a:r>
          <a:r>
            <a:rPr lang="en-US" sz="1200" dirty="0" smtClean="0"/>
            <a:t>may </a:t>
          </a:r>
          <a:r>
            <a:rPr lang="en-US" sz="1200" dirty="0"/>
            <a:t>determine </a:t>
          </a:r>
          <a:r>
            <a:rPr lang="en-US" sz="1200" dirty="0" smtClean="0"/>
            <a:t>that their concern </a:t>
          </a:r>
          <a:r>
            <a:rPr lang="en-US" sz="1200" dirty="0"/>
            <a:t>was not </a:t>
          </a:r>
          <a:r>
            <a:rPr lang="en-US" sz="1200" dirty="0" smtClean="0"/>
            <a:t>resolved. Parents may proceed to the State Board’s administrative review process.</a:t>
          </a:r>
          <a:endParaRPr lang="en-US" sz="1200" dirty="0"/>
        </a:p>
      </dgm:t>
    </dgm:pt>
    <dgm:pt modelId="{AD454888-14AF-4165-91AE-DAE1DD37EE9C}" type="parTrans" cxnId="{10258FE4-2B60-4411-8900-9153230641FC}">
      <dgm:prSet/>
      <dgm:spPr/>
      <dgm:t>
        <a:bodyPr/>
        <a:lstStyle/>
        <a:p>
          <a:endParaRPr lang="en-US" sz="1000"/>
        </a:p>
      </dgm:t>
    </dgm:pt>
    <dgm:pt modelId="{CC912850-8F37-4164-9C3C-020C07223FC2}" type="sibTrans" cxnId="{10258FE4-2B60-4411-8900-9153230641FC}">
      <dgm:prSet/>
      <dgm:spPr/>
      <dgm:t>
        <a:bodyPr/>
        <a:lstStyle/>
        <a:p>
          <a:endParaRPr lang="en-US" sz="1000"/>
        </a:p>
      </dgm:t>
    </dgm:pt>
    <dgm:pt modelId="{30EC3CF7-A7A3-40A5-B9B7-5A52BBE50FEF}">
      <dgm:prSet phldrT="[Text]" custT="1"/>
      <dgm:spPr/>
      <dgm:t>
        <a:bodyPr lIns="91440" tIns="9144" rIns="91440"/>
        <a:lstStyle/>
        <a:p>
          <a:r>
            <a:rPr lang="en-US" sz="1100" dirty="0" smtClean="0"/>
            <a:t>If the local board does not issue a written decision, the parent may proceed to the State Board’s administrative review process.</a:t>
          </a:r>
          <a:endParaRPr lang="en-US" sz="1100" dirty="0"/>
        </a:p>
      </dgm:t>
    </dgm:pt>
    <dgm:pt modelId="{8BF3BB70-AA2A-4A96-B13F-75404D61EA2E}" type="parTrans" cxnId="{68BC73D8-749F-465D-AD71-7DFB53198FC9}">
      <dgm:prSet/>
      <dgm:spPr/>
      <dgm:t>
        <a:bodyPr/>
        <a:lstStyle/>
        <a:p>
          <a:endParaRPr lang="en-US"/>
        </a:p>
      </dgm:t>
    </dgm:pt>
    <dgm:pt modelId="{A4DB64D8-7EF3-4C08-A52E-BFBD581EEA40}" type="sibTrans" cxnId="{68BC73D8-749F-465D-AD71-7DFB53198FC9}">
      <dgm:prSet/>
      <dgm:spPr/>
      <dgm:t>
        <a:bodyPr/>
        <a:lstStyle/>
        <a:p>
          <a:endParaRPr lang="en-US"/>
        </a:p>
      </dgm:t>
    </dgm:pt>
    <dgm:pt modelId="{B47AD4C2-EFC3-45CE-A4B3-E1FF150BC53F}" type="pres">
      <dgm:prSet presAssocID="{C4ADA81B-3B36-4B51-B4A2-E40AD44365D7}" presName="hierChild1" presStyleCnt="0">
        <dgm:presLayoutVars>
          <dgm:orgChart val="1"/>
          <dgm:chPref val="1"/>
          <dgm:dir/>
          <dgm:animOne val="branch"/>
          <dgm:animLvl val="lvl"/>
          <dgm:resizeHandles/>
        </dgm:presLayoutVars>
      </dgm:prSet>
      <dgm:spPr/>
      <dgm:t>
        <a:bodyPr/>
        <a:lstStyle/>
        <a:p>
          <a:endParaRPr lang="en-US"/>
        </a:p>
      </dgm:t>
    </dgm:pt>
    <dgm:pt modelId="{02EFFA8A-C0C8-4093-BD1D-3EE9BD3E1E33}" type="pres">
      <dgm:prSet presAssocID="{F86C8292-2988-4391-B464-DE95CC80C9BE}" presName="hierRoot1" presStyleCnt="0">
        <dgm:presLayoutVars>
          <dgm:hierBranch val="init"/>
        </dgm:presLayoutVars>
      </dgm:prSet>
      <dgm:spPr/>
      <dgm:t>
        <a:bodyPr/>
        <a:lstStyle/>
        <a:p>
          <a:endParaRPr lang="en-US"/>
        </a:p>
      </dgm:t>
    </dgm:pt>
    <dgm:pt modelId="{F4B79982-5AC8-4E1D-98E1-6CC712E2F631}" type="pres">
      <dgm:prSet presAssocID="{F86C8292-2988-4391-B464-DE95CC80C9BE}" presName="rootComposite1" presStyleCnt="0"/>
      <dgm:spPr/>
      <dgm:t>
        <a:bodyPr/>
        <a:lstStyle/>
        <a:p>
          <a:endParaRPr lang="en-US"/>
        </a:p>
      </dgm:t>
    </dgm:pt>
    <dgm:pt modelId="{A4AE8404-3691-4273-A6D8-C092F09BFCE9}" type="pres">
      <dgm:prSet presAssocID="{F86C8292-2988-4391-B464-DE95CC80C9BE}" presName="rootText1" presStyleLbl="node0" presStyleIdx="0" presStyleCnt="1" custScaleX="436604" custScaleY="151266" custLinFactNeighborX="-28962" custLinFactNeighborY="25517">
        <dgm:presLayoutVars>
          <dgm:chPref val="3"/>
        </dgm:presLayoutVars>
      </dgm:prSet>
      <dgm:spPr/>
      <dgm:t>
        <a:bodyPr/>
        <a:lstStyle/>
        <a:p>
          <a:endParaRPr lang="en-US"/>
        </a:p>
      </dgm:t>
    </dgm:pt>
    <dgm:pt modelId="{BD790F8B-B8C2-4272-8649-38E20BC1CCF7}" type="pres">
      <dgm:prSet presAssocID="{F86C8292-2988-4391-B464-DE95CC80C9BE}" presName="rootConnector1" presStyleLbl="node1" presStyleIdx="0" presStyleCnt="0"/>
      <dgm:spPr/>
      <dgm:t>
        <a:bodyPr/>
        <a:lstStyle/>
        <a:p>
          <a:endParaRPr lang="en-US"/>
        </a:p>
      </dgm:t>
    </dgm:pt>
    <dgm:pt modelId="{ECAB571A-1181-4561-A834-72F9F6B11814}" type="pres">
      <dgm:prSet presAssocID="{F86C8292-2988-4391-B464-DE95CC80C9BE}" presName="hierChild2" presStyleCnt="0"/>
      <dgm:spPr/>
      <dgm:t>
        <a:bodyPr/>
        <a:lstStyle/>
        <a:p>
          <a:endParaRPr lang="en-US"/>
        </a:p>
      </dgm:t>
    </dgm:pt>
    <dgm:pt modelId="{156D34EF-0F1C-4D1C-A0B6-CCAED3D68C99}" type="pres">
      <dgm:prSet presAssocID="{F21F6B8E-3E35-4AD3-9E85-1FE52195EC1C}" presName="Name37" presStyleLbl="parChTrans1D2" presStyleIdx="0" presStyleCnt="2"/>
      <dgm:spPr/>
      <dgm:t>
        <a:bodyPr/>
        <a:lstStyle/>
        <a:p>
          <a:endParaRPr lang="en-US"/>
        </a:p>
      </dgm:t>
    </dgm:pt>
    <dgm:pt modelId="{1736B911-1C72-4550-97A5-7652CCCC9A90}" type="pres">
      <dgm:prSet presAssocID="{004598DC-17FD-4602-8E25-76FC1C96C086}" presName="hierRoot2" presStyleCnt="0">
        <dgm:presLayoutVars>
          <dgm:hierBranch val="init"/>
        </dgm:presLayoutVars>
      </dgm:prSet>
      <dgm:spPr/>
      <dgm:t>
        <a:bodyPr/>
        <a:lstStyle/>
        <a:p>
          <a:endParaRPr lang="en-US"/>
        </a:p>
      </dgm:t>
    </dgm:pt>
    <dgm:pt modelId="{4CDBB007-D2F4-4CA4-841D-3F29D9C30AB5}" type="pres">
      <dgm:prSet presAssocID="{004598DC-17FD-4602-8E25-76FC1C96C086}" presName="rootComposite" presStyleCnt="0"/>
      <dgm:spPr/>
      <dgm:t>
        <a:bodyPr/>
        <a:lstStyle/>
        <a:p>
          <a:endParaRPr lang="en-US"/>
        </a:p>
      </dgm:t>
    </dgm:pt>
    <dgm:pt modelId="{54F26E21-AD39-4D04-AE0D-D91992E35341}" type="pres">
      <dgm:prSet presAssocID="{004598DC-17FD-4602-8E25-76FC1C96C086}" presName="rootText" presStyleLbl="node2" presStyleIdx="0" presStyleCnt="2" custScaleX="300681" custScaleY="241005" custLinFactNeighborX="37378" custLinFactNeighborY="87960">
        <dgm:presLayoutVars>
          <dgm:chPref val="3"/>
        </dgm:presLayoutVars>
      </dgm:prSet>
      <dgm:spPr/>
      <dgm:t>
        <a:bodyPr/>
        <a:lstStyle/>
        <a:p>
          <a:endParaRPr lang="en-US"/>
        </a:p>
      </dgm:t>
    </dgm:pt>
    <dgm:pt modelId="{C2F66884-C581-482F-926F-40738784F881}" type="pres">
      <dgm:prSet presAssocID="{004598DC-17FD-4602-8E25-76FC1C96C086}" presName="rootConnector" presStyleLbl="node2" presStyleIdx="0" presStyleCnt="2"/>
      <dgm:spPr/>
      <dgm:t>
        <a:bodyPr/>
        <a:lstStyle/>
        <a:p>
          <a:endParaRPr lang="en-US"/>
        </a:p>
      </dgm:t>
    </dgm:pt>
    <dgm:pt modelId="{9234FDCD-F3BA-4EF0-90B0-DCE59985A96D}" type="pres">
      <dgm:prSet presAssocID="{004598DC-17FD-4602-8E25-76FC1C96C086}" presName="hierChild4" presStyleCnt="0"/>
      <dgm:spPr/>
      <dgm:t>
        <a:bodyPr/>
        <a:lstStyle/>
        <a:p>
          <a:endParaRPr lang="en-US"/>
        </a:p>
      </dgm:t>
    </dgm:pt>
    <dgm:pt modelId="{DBBF9519-A876-4D1D-A72F-FBBE4FDA673F}" type="pres">
      <dgm:prSet presAssocID="{004598DC-17FD-4602-8E25-76FC1C96C086}" presName="hierChild5" presStyleCnt="0"/>
      <dgm:spPr/>
      <dgm:t>
        <a:bodyPr/>
        <a:lstStyle/>
        <a:p>
          <a:endParaRPr lang="en-US"/>
        </a:p>
      </dgm:t>
    </dgm:pt>
    <dgm:pt modelId="{A14D8EFD-BA5B-4CAC-BDE2-56D35DEF452C}" type="pres">
      <dgm:prSet presAssocID="{2CB02494-69FF-449B-B0AF-3931EFDB59D8}" presName="Name37" presStyleLbl="parChTrans1D2" presStyleIdx="1" presStyleCnt="2"/>
      <dgm:spPr/>
      <dgm:t>
        <a:bodyPr/>
        <a:lstStyle/>
        <a:p>
          <a:endParaRPr lang="en-US"/>
        </a:p>
      </dgm:t>
    </dgm:pt>
    <dgm:pt modelId="{8F72E73E-79BC-4765-BFD0-0B0955C9AFE5}" type="pres">
      <dgm:prSet presAssocID="{C79FAADB-B7AC-471B-8D04-1ADEC0664D16}" presName="hierRoot2" presStyleCnt="0">
        <dgm:presLayoutVars>
          <dgm:hierBranch val="init"/>
        </dgm:presLayoutVars>
      </dgm:prSet>
      <dgm:spPr/>
      <dgm:t>
        <a:bodyPr/>
        <a:lstStyle/>
        <a:p>
          <a:endParaRPr lang="en-US"/>
        </a:p>
      </dgm:t>
    </dgm:pt>
    <dgm:pt modelId="{3CEB5EA7-3BC4-4734-8664-7A0685C27FC2}" type="pres">
      <dgm:prSet presAssocID="{C79FAADB-B7AC-471B-8D04-1ADEC0664D16}" presName="rootComposite" presStyleCnt="0"/>
      <dgm:spPr/>
      <dgm:t>
        <a:bodyPr/>
        <a:lstStyle/>
        <a:p>
          <a:endParaRPr lang="en-US"/>
        </a:p>
      </dgm:t>
    </dgm:pt>
    <dgm:pt modelId="{52D38B27-846F-4FB6-A76B-3E73B0443D7D}" type="pres">
      <dgm:prSet presAssocID="{C79FAADB-B7AC-471B-8D04-1ADEC0664D16}" presName="rootText" presStyleLbl="node2" presStyleIdx="1" presStyleCnt="2" custScaleX="458731" custScaleY="218718" custLinFactX="90333" custLinFactNeighborX="100000" custLinFactNeighborY="94815">
        <dgm:presLayoutVars>
          <dgm:chPref val="3"/>
        </dgm:presLayoutVars>
      </dgm:prSet>
      <dgm:spPr/>
      <dgm:t>
        <a:bodyPr/>
        <a:lstStyle/>
        <a:p>
          <a:endParaRPr lang="en-US"/>
        </a:p>
      </dgm:t>
    </dgm:pt>
    <dgm:pt modelId="{A82BCBA5-D7AD-4CBF-A519-CCDEBEF5B3A5}" type="pres">
      <dgm:prSet presAssocID="{C79FAADB-B7AC-471B-8D04-1ADEC0664D16}" presName="rootConnector" presStyleLbl="node2" presStyleIdx="1" presStyleCnt="2"/>
      <dgm:spPr/>
      <dgm:t>
        <a:bodyPr/>
        <a:lstStyle/>
        <a:p>
          <a:endParaRPr lang="en-US"/>
        </a:p>
      </dgm:t>
    </dgm:pt>
    <dgm:pt modelId="{E68BA9E6-1FE7-4A66-8CA7-A76AFABD1DBC}" type="pres">
      <dgm:prSet presAssocID="{C79FAADB-B7AC-471B-8D04-1ADEC0664D16}" presName="hierChild4" presStyleCnt="0"/>
      <dgm:spPr/>
      <dgm:t>
        <a:bodyPr/>
        <a:lstStyle/>
        <a:p>
          <a:endParaRPr lang="en-US"/>
        </a:p>
      </dgm:t>
    </dgm:pt>
    <dgm:pt modelId="{D8CE0B4E-E9A3-4B2B-8247-E4D0C25EAF7F}" type="pres">
      <dgm:prSet presAssocID="{3DC1BF55-63F0-4AF5-BE27-463DD4DADD53}" presName="Name37" presStyleLbl="parChTrans1D3" presStyleIdx="0" presStyleCnt="2"/>
      <dgm:spPr/>
      <dgm:t>
        <a:bodyPr/>
        <a:lstStyle/>
        <a:p>
          <a:endParaRPr lang="en-US"/>
        </a:p>
      </dgm:t>
    </dgm:pt>
    <dgm:pt modelId="{6ED42BAC-8FE3-4505-872A-1458C50D094D}" type="pres">
      <dgm:prSet presAssocID="{6DF12AD0-7B9D-4142-8A24-09D8161BFCBA}" presName="hierRoot2" presStyleCnt="0">
        <dgm:presLayoutVars>
          <dgm:hierBranch val="init"/>
        </dgm:presLayoutVars>
      </dgm:prSet>
      <dgm:spPr/>
      <dgm:t>
        <a:bodyPr/>
        <a:lstStyle/>
        <a:p>
          <a:endParaRPr lang="en-US"/>
        </a:p>
      </dgm:t>
    </dgm:pt>
    <dgm:pt modelId="{7AA7F5D9-90A4-4876-B0DC-7D6713CE99C9}" type="pres">
      <dgm:prSet presAssocID="{6DF12AD0-7B9D-4142-8A24-09D8161BFCBA}" presName="rootComposite" presStyleCnt="0"/>
      <dgm:spPr/>
      <dgm:t>
        <a:bodyPr/>
        <a:lstStyle/>
        <a:p>
          <a:endParaRPr lang="en-US"/>
        </a:p>
      </dgm:t>
    </dgm:pt>
    <dgm:pt modelId="{477D5A98-6DEF-46F8-B516-70DA05522B4F}" type="pres">
      <dgm:prSet presAssocID="{6DF12AD0-7B9D-4142-8A24-09D8161BFCBA}" presName="rootText" presStyleLbl="node3" presStyleIdx="0" presStyleCnt="2" custScaleX="460658" custScaleY="170999" custLinFactX="34711" custLinFactY="22225" custLinFactNeighborX="100000" custLinFactNeighborY="100000">
        <dgm:presLayoutVars>
          <dgm:chPref val="3"/>
        </dgm:presLayoutVars>
      </dgm:prSet>
      <dgm:spPr/>
      <dgm:t>
        <a:bodyPr/>
        <a:lstStyle/>
        <a:p>
          <a:endParaRPr lang="en-US"/>
        </a:p>
      </dgm:t>
    </dgm:pt>
    <dgm:pt modelId="{694AEBDF-74BB-445B-BFE8-4ECD422F008B}" type="pres">
      <dgm:prSet presAssocID="{6DF12AD0-7B9D-4142-8A24-09D8161BFCBA}" presName="rootConnector" presStyleLbl="node3" presStyleIdx="0" presStyleCnt="2"/>
      <dgm:spPr/>
      <dgm:t>
        <a:bodyPr/>
        <a:lstStyle/>
        <a:p>
          <a:endParaRPr lang="en-US"/>
        </a:p>
      </dgm:t>
    </dgm:pt>
    <dgm:pt modelId="{AC4DA534-EB6E-42A0-B444-E77E9656577E}" type="pres">
      <dgm:prSet presAssocID="{6DF12AD0-7B9D-4142-8A24-09D8161BFCBA}" presName="hierChild4" presStyleCnt="0"/>
      <dgm:spPr/>
      <dgm:t>
        <a:bodyPr/>
        <a:lstStyle/>
        <a:p>
          <a:endParaRPr lang="en-US"/>
        </a:p>
      </dgm:t>
    </dgm:pt>
    <dgm:pt modelId="{67ED2946-330F-4294-BA4D-F136D2C38DE4}" type="pres">
      <dgm:prSet presAssocID="{482DCB8C-6E30-434A-ACF5-9204B9C3ABE5}" presName="Name37" presStyleLbl="parChTrans1D4" presStyleIdx="0" presStyleCnt="6"/>
      <dgm:spPr/>
      <dgm:t>
        <a:bodyPr/>
        <a:lstStyle/>
        <a:p>
          <a:endParaRPr lang="en-US"/>
        </a:p>
      </dgm:t>
    </dgm:pt>
    <dgm:pt modelId="{239A7A12-946B-40B9-BC01-08FE36A8F0BA}" type="pres">
      <dgm:prSet presAssocID="{8658AB3C-49DE-4BD9-8A9F-2848F30986AC}" presName="hierRoot2" presStyleCnt="0">
        <dgm:presLayoutVars>
          <dgm:hierBranch val="init"/>
        </dgm:presLayoutVars>
      </dgm:prSet>
      <dgm:spPr/>
      <dgm:t>
        <a:bodyPr/>
        <a:lstStyle/>
        <a:p>
          <a:endParaRPr lang="en-US"/>
        </a:p>
      </dgm:t>
    </dgm:pt>
    <dgm:pt modelId="{E920B966-2109-4C36-ABAB-E3455F42EFEE}" type="pres">
      <dgm:prSet presAssocID="{8658AB3C-49DE-4BD9-8A9F-2848F30986AC}" presName="rootComposite" presStyleCnt="0"/>
      <dgm:spPr/>
      <dgm:t>
        <a:bodyPr/>
        <a:lstStyle/>
        <a:p>
          <a:endParaRPr lang="en-US"/>
        </a:p>
      </dgm:t>
    </dgm:pt>
    <dgm:pt modelId="{9B684E92-8EE0-4F08-B480-BCF78A7B7AE8}" type="pres">
      <dgm:prSet presAssocID="{8658AB3C-49DE-4BD9-8A9F-2848F30986AC}" presName="rootText" presStyleLbl="node4" presStyleIdx="0" presStyleCnt="6" custScaleX="380006" custScaleY="209305" custLinFactY="100000" custLinFactNeighborX="58836" custLinFactNeighborY="123547">
        <dgm:presLayoutVars>
          <dgm:chPref val="3"/>
        </dgm:presLayoutVars>
      </dgm:prSet>
      <dgm:spPr/>
      <dgm:t>
        <a:bodyPr/>
        <a:lstStyle/>
        <a:p>
          <a:endParaRPr lang="en-US"/>
        </a:p>
      </dgm:t>
    </dgm:pt>
    <dgm:pt modelId="{7581E4A3-2542-4D1D-ABB3-A7E7F4F8036F}" type="pres">
      <dgm:prSet presAssocID="{8658AB3C-49DE-4BD9-8A9F-2848F30986AC}" presName="rootConnector" presStyleLbl="node4" presStyleIdx="0" presStyleCnt="6"/>
      <dgm:spPr/>
      <dgm:t>
        <a:bodyPr/>
        <a:lstStyle/>
        <a:p>
          <a:endParaRPr lang="en-US"/>
        </a:p>
      </dgm:t>
    </dgm:pt>
    <dgm:pt modelId="{5A6DBCFE-B375-496B-BE4C-0B405AAB7A15}" type="pres">
      <dgm:prSet presAssocID="{8658AB3C-49DE-4BD9-8A9F-2848F30986AC}" presName="hierChild4" presStyleCnt="0"/>
      <dgm:spPr/>
      <dgm:t>
        <a:bodyPr/>
        <a:lstStyle/>
        <a:p>
          <a:endParaRPr lang="en-US"/>
        </a:p>
      </dgm:t>
    </dgm:pt>
    <dgm:pt modelId="{1C0EC7C7-BDF7-45D0-BA87-CB5B4B756D43}" type="pres">
      <dgm:prSet presAssocID="{8658AB3C-49DE-4BD9-8A9F-2848F30986AC}" presName="hierChild5" presStyleCnt="0"/>
      <dgm:spPr/>
      <dgm:t>
        <a:bodyPr/>
        <a:lstStyle/>
        <a:p>
          <a:endParaRPr lang="en-US"/>
        </a:p>
      </dgm:t>
    </dgm:pt>
    <dgm:pt modelId="{DC6E480A-EFB4-4280-968B-753E86527B35}" type="pres">
      <dgm:prSet presAssocID="{6DF12AD0-7B9D-4142-8A24-09D8161BFCBA}" presName="hierChild5" presStyleCnt="0"/>
      <dgm:spPr/>
      <dgm:t>
        <a:bodyPr/>
        <a:lstStyle/>
        <a:p>
          <a:endParaRPr lang="en-US"/>
        </a:p>
      </dgm:t>
    </dgm:pt>
    <dgm:pt modelId="{64D57784-F0A1-48A7-A5CD-D2C6DBD9913E}" type="pres">
      <dgm:prSet presAssocID="{D9C149DD-2175-46A5-96AC-CAAE4300B286}" presName="Name37" presStyleLbl="parChTrans1D3" presStyleIdx="1" presStyleCnt="2"/>
      <dgm:spPr/>
      <dgm:t>
        <a:bodyPr/>
        <a:lstStyle/>
        <a:p>
          <a:endParaRPr lang="en-US"/>
        </a:p>
      </dgm:t>
    </dgm:pt>
    <dgm:pt modelId="{139A58EF-A420-4D8C-A34C-546748805337}" type="pres">
      <dgm:prSet presAssocID="{1701E93B-0F41-417A-B118-1D10AFF32DB0}" presName="hierRoot2" presStyleCnt="0">
        <dgm:presLayoutVars>
          <dgm:hierBranch val="init"/>
        </dgm:presLayoutVars>
      </dgm:prSet>
      <dgm:spPr/>
      <dgm:t>
        <a:bodyPr/>
        <a:lstStyle/>
        <a:p>
          <a:endParaRPr lang="en-US"/>
        </a:p>
      </dgm:t>
    </dgm:pt>
    <dgm:pt modelId="{CE1A31CA-70C5-425B-B622-312BFDB546DF}" type="pres">
      <dgm:prSet presAssocID="{1701E93B-0F41-417A-B118-1D10AFF32DB0}" presName="rootComposite" presStyleCnt="0"/>
      <dgm:spPr/>
      <dgm:t>
        <a:bodyPr/>
        <a:lstStyle/>
        <a:p>
          <a:endParaRPr lang="en-US"/>
        </a:p>
      </dgm:t>
    </dgm:pt>
    <dgm:pt modelId="{B6B5616F-D976-449D-8DC9-5773A7E6BA67}" type="pres">
      <dgm:prSet presAssocID="{1701E93B-0F41-417A-B118-1D10AFF32DB0}" presName="rootText" presStyleLbl="node3" presStyleIdx="1" presStyleCnt="2" custScaleX="610684" custScaleY="176038" custLinFactY="47561" custLinFactNeighborX="-3639" custLinFactNeighborY="100000">
        <dgm:presLayoutVars>
          <dgm:chPref val="3"/>
        </dgm:presLayoutVars>
      </dgm:prSet>
      <dgm:spPr/>
      <dgm:t>
        <a:bodyPr/>
        <a:lstStyle/>
        <a:p>
          <a:endParaRPr lang="en-US"/>
        </a:p>
      </dgm:t>
    </dgm:pt>
    <dgm:pt modelId="{8CF945F2-4061-43A0-A5D1-EA853C025C91}" type="pres">
      <dgm:prSet presAssocID="{1701E93B-0F41-417A-B118-1D10AFF32DB0}" presName="rootConnector" presStyleLbl="node3" presStyleIdx="1" presStyleCnt="2"/>
      <dgm:spPr/>
      <dgm:t>
        <a:bodyPr/>
        <a:lstStyle/>
        <a:p>
          <a:endParaRPr lang="en-US"/>
        </a:p>
      </dgm:t>
    </dgm:pt>
    <dgm:pt modelId="{FC7BF44F-AC93-4799-B874-0E644F9CDA64}" type="pres">
      <dgm:prSet presAssocID="{1701E93B-0F41-417A-B118-1D10AFF32DB0}" presName="hierChild4" presStyleCnt="0"/>
      <dgm:spPr/>
      <dgm:t>
        <a:bodyPr/>
        <a:lstStyle/>
        <a:p>
          <a:endParaRPr lang="en-US"/>
        </a:p>
      </dgm:t>
    </dgm:pt>
    <dgm:pt modelId="{2DBB73DE-B8FE-4CAD-9F67-C5202D6A1DC1}" type="pres">
      <dgm:prSet presAssocID="{8BF3BB70-AA2A-4A96-B13F-75404D61EA2E}" presName="Name37" presStyleLbl="parChTrans1D4" presStyleIdx="1" presStyleCnt="6"/>
      <dgm:spPr/>
      <dgm:t>
        <a:bodyPr/>
        <a:lstStyle/>
        <a:p>
          <a:endParaRPr lang="en-US"/>
        </a:p>
      </dgm:t>
    </dgm:pt>
    <dgm:pt modelId="{59830BEC-0B26-442C-B6D5-FEE52F6B216C}" type="pres">
      <dgm:prSet presAssocID="{30EC3CF7-A7A3-40A5-B9B7-5A52BBE50FEF}" presName="hierRoot2" presStyleCnt="0">
        <dgm:presLayoutVars>
          <dgm:hierBranch val="init"/>
        </dgm:presLayoutVars>
      </dgm:prSet>
      <dgm:spPr/>
    </dgm:pt>
    <dgm:pt modelId="{2C1085A4-F013-43AD-B3C9-A331B2C84104}" type="pres">
      <dgm:prSet presAssocID="{30EC3CF7-A7A3-40A5-B9B7-5A52BBE50FEF}" presName="rootComposite" presStyleCnt="0"/>
      <dgm:spPr/>
    </dgm:pt>
    <dgm:pt modelId="{5FEF1186-5468-4E7D-ADB6-277736FF5F7C}" type="pres">
      <dgm:prSet presAssocID="{30EC3CF7-A7A3-40A5-B9B7-5A52BBE50FEF}" presName="rootText" presStyleLbl="node4" presStyleIdx="1" presStyleCnt="6" custScaleX="196956" custScaleY="401645" custLinFactX="347129" custLinFactNeighborX="400000" custLinFactNeighborY="54927">
        <dgm:presLayoutVars>
          <dgm:chPref val="3"/>
        </dgm:presLayoutVars>
      </dgm:prSet>
      <dgm:spPr/>
      <dgm:t>
        <a:bodyPr/>
        <a:lstStyle/>
        <a:p>
          <a:endParaRPr lang="en-US"/>
        </a:p>
      </dgm:t>
    </dgm:pt>
    <dgm:pt modelId="{81DDB1FE-3832-46B3-879A-B52C629D881D}" type="pres">
      <dgm:prSet presAssocID="{30EC3CF7-A7A3-40A5-B9B7-5A52BBE50FEF}" presName="rootConnector" presStyleLbl="node4" presStyleIdx="1" presStyleCnt="6"/>
      <dgm:spPr/>
      <dgm:t>
        <a:bodyPr/>
        <a:lstStyle/>
        <a:p>
          <a:endParaRPr lang="en-US"/>
        </a:p>
      </dgm:t>
    </dgm:pt>
    <dgm:pt modelId="{9A0E7D46-DA79-40D2-82F3-521B5E1A4F01}" type="pres">
      <dgm:prSet presAssocID="{30EC3CF7-A7A3-40A5-B9B7-5A52BBE50FEF}" presName="hierChild4" presStyleCnt="0"/>
      <dgm:spPr/>
    </dgm:pt>
    <dgm:pt modelId="{5EC4EC0A-A678-4BF7-93FB-9C38CE9C0C38}" type="pres">
      <dgm:prSet presAssocID="{30EC3CF7-A7A3-40A5-B9B7-5A52BBE50FEF}" presName="hierChild5" presStyleCnt="0"/>
      <dgm:spPr/>
    </dgm:pt>
    <dgm:pt modelId="{B9B8ABE7-7376-4F15-833A-75AB1739600D}" type="pres">
      <dgm:prSet presAssocID="{A0BA21D7-6D3A-4091-A6B1-AB7E8BF9BDE7}" presName="Name37" presStyleLbl="parChTrans1D4" presStyleIdx="2" presStyleCnt="6"/>
      <dgm:spPr/>
      <dgm:t>
        <a:bodyPr/>
        <a:lstStyle/>
        <a:p>
          <a:endParaRPr lang="en-US"/>
        </a:p>
      </dgm:t>
    </dgm:pt>
    <dgm:pt modelId="{D73141F2-015E-4DCD-9BC3-2D45E1819D35}" type="pres">
      <dgm:prSet presAssocID="{90C3B022-CA00-4E32-8789-CE6497D8B322}" presName="hierRoot2" presStyleCnt="0">
        <dgm:presLayoutVars>
          <dgm:hierBranch val="init"/>
        </dgm:presLayoutVars>
      </dgm:prSet>
      <dgm:spPr/>
      <dgm:t>
        <a:bodyPr/>
        <a:lstStyle/>
        <a:p>
          <a:endParaRPr lang="en-US"/>
        </a:p>
      </dgm:t>
    </dgm:pt>
    <dgm:pt modelId="{8231D472-FA24-417E-85E5-353D338ED680}" type="pres">
      <dgm:prSet presAssocID="{90C3B022-CA00-4E32-8789-CE6497D8B322}" presName="rootComposite" presStyleCnt="0"/>
      <dgm:spPr/>
      <dgm:t>
        <a:bodyPr/>
        <a:lstStyle/>
        <a:p>
          <a:endParaRPr lang="en-US"/>
        </a:p>
      </dgm:t>
    </dgm:pt>
    <dgm:pt modelId="{E414A46E-8EDB-4B46-9201-F61DF18107E8}" type="pres">
      <dgm:prSet presAssocID="{90C3B022-CA00-4E32-8789-CE6497D8B322}" presName="rootText" presStyleLbl="node4" presStyleIdx="2" presStyleCnt="6" custScaleX="615146" custScaleY="165461" custLinFactX="-10386" custLinFactY="100000" custLinFactNeighborX="-100000" custLinFactNeighborY="105412">
        <dgm:presLayoutVars>
          <dgm:chPref val="3"/>
        </dgm:presLayoutVars>
      </dgm:prSet>
      <dgm:spPr/>
      <dgm:t>
        <a:bodyPr/>
        <a:lstStyle/>
        <a:p>
          <a:endParaRPr lang="en-US"/>
        </a:p>
      </dgm:t>
    </dgm:pt>
    <dgm:pt modelId="{B37DE534-8FF7-4CCD-8CC2-10915128D43C}" type="pres">
      <dgm:prSet presAssocID="{90C3B022-CA00-4E32-8789-CE6497D8B322}" presName="rootConnector" presStyleLbl="node4" presStyleIdx="2" presStyleCnt="6"/>
      <dgm:spPr/>
      <dgm:t>
        <a:bodyPr/>
        <a:lstStyle/>
        <a:p>
          <a:endParaRPr lang="en-US"/>
        </a:p>
      </dgm:t>
    </dgm:pt>
    <dgm:pt modelId="{21184B30-F140-41E1-BE24-7C261FBB1C18}" type="pres">
      <dgm:prSet presAssocID="{90C3B022-CA00-4E32-8789-CE6497D8B322}" presName="hierChild4" presStyleCnt="0"/>
      <dgm:spPr/>
      <dgm:t>
        <a:bodyPr/>
        <a:lstStyle/>
        <a:p>
          <a:endParaRPr lang="en-US"/>
        </a:p>
      </dgm:t>
    </dgm:pt>
    <dgm:pt modelId="{C5AD634D-0281-4D3D-9F76-7C7FCD630133}" type="pres">
      <dgm:prSet presAssocID="{26954EF0-3028-4C65-AFF3-6E8D99E3A9ED}" presName="Name37" presStyleLbl="parChTrans1D4" presStyleIdx="3" presStyleCnt="6"/>
      <dgm:spPr/>
      <dgm:t>
        <a:bodyPr/>
        <a:lstStyle/>
        <a:p>
          <a:endParaRPr lang="en-US"/>
        </a:p>
      </dgm:t>
    </dgm:pt>
    <dgm:pt modelId="{9CE2D525-C973-4935-8E53-AFE05A619857}" type="pres">
      <dgm:prSet presAssocID="{EA737112-B7A3-46EB-B1E5-AADEF0CBD729}" presName="hierRoot2" presStyleCnt="0">
        <dgm:presLayoutVars>
          <dgm:hierBranch val="init"/>
        </dgm:presLayoutVars>
      </dgm:prSet>
      <dgm:spPr/>
      <dgm:t>
        <a:bodyPr/>
        <a:lstStyle/>
        <a:p>
          <a:endParaRPr lang="en-US"/>
        </a:p>
      </dgm:t>
    </dgm:pt>
    <dgm:pt modelId="{A2C3259B-4CC6-40FB-8D60-6F1F4E01A75A}" type="pres">
      <dgm:prSet presAssocID="{EA737112-B7A3-46EB-B1E5-AADEF0CBD729}" presName="rootComposite" presStyleCnt="0"/>
      <dgm:spPr/>
      <dgm:t>
        <a:bodyPr/>
        <a:lstStyle/>
        <a:p>
          <a:endParaRPr lang="en-US"/>
        </a:p>
      </dgm:t>
    </dgm:pt>
    <dgm:pt modelId="{C75DB2A3-ECAB-4B24-BEC6-419C784422A8}" type="pres">
      <dgm:prSet presAssocID="{EA737112-B7A3-46EB-B1E5-AADEF0CBD729}" presName="rootText" presStyleLbl="node4" presStyleIdx="3" presStyleCnt="6" custScaleX="576714" custScaleY="210801" custLinFactX="-86440" custLinFactY="100000" custLinFactNeighborX="-100000" custLinFactNeighborY="199175">
        <dgm:presLayoutVars>
          <dgm:chPref val="3"/>
        </dgm:presLayoutVars>
      </dgm:prSet>
      <dgm:spPr/>
      <dgm:t>
        <a:bodyPr/>
        <a:lstStyle/>
        <a:p>
          <a:endParaRPr lang="en-US"/>
        </a:p>
      </dgm:t>
    </dgm:pt>
    <dgm:pt modelId="{487905B2-0E55-4CEA-8E9C-F95474812AA3}" type="pres">
      <dgm:prSet presAssocID="{EA737112-B7A3-46EB-B1E5-AADEF0CBD729}" presName="rootConnector" presStyleLbl="node4" presStyleIdx="3" presStyleCnt="6"/>
      <dgm:spPr/>
      <dgm:t>
        <a:bodyPr/>
        <a:lstStyle/>
        <a:p>
          <a:endParaRPr lang="en-US"/>
        </a:p>
      </dgm:t>
    </dgm:pt>
    <dgm:pt modelId="{B5E4726A-6AB6-429A-912B-59726CB92C48}" type="pres">
      <dgm:prSet presAssocID="{EA737112-B7A3-46EB-B1E5-AADEF0CBD729}" presName="hierChild4" presStyleCnt="0"/>
      <dgm:spPr/>
      <dgm:t>
        <a:bodyPr/>
        <a:lstStyle/>
        <a:p>
          <a:endParaRPr lang="en-US"/>
        </a:p>
      </dgm:t>
    </dgm:pt>
    <dgm:pt modelId="{E89839B5-9828-4B96-AE16-E8A8DC310DE5}" type="pres">
      <dgm:prSet presAssocID="{C8BA210E-B7A9-4F96-BC93-456A6D3E6A91}" presName="Name37" presStyleLbl="parChTrans1D4" presStyleIdx="4" presStyleCnt="6"/>
      <dgm:spPr/>
      <dgm:t>
        <a:bodyPr/>
        <a:lstStyle/>
        <a:p>
          <a:endParaRPr lang="en-US"/>
        </a:p>
      </dgm:t>
    </dgm:pt>
    <dgm:pt modelId="{9DC5F124-1D94-4A9E-9488-FC7442E684DE}" type="pres">
      <dgm:prSet presAssocID="{820AE4B1-02A6-40F9-9DD7-3A359FA69A27}" presName="hierRoot2" presStyleCnt="0">
        <dgm:presLayoutVars>
          <dgm:hierBranch val="init"/>
        </dgm:presLayoutVars>
      </dgm:prSet>
      <dgm:spPr/>
      <dgm:t>
        <a:bodyPr/>
        <a:lstStyle/>
        <a:p>
          <a:endParaRPr lang="en-US"/>
        </a:p>
      </dgm:t>
    </dgm:pt>
    <dgm:pt modelId="{CF54B25D-2AB4-4ECC-A0C1-AE88D70DB01A}" type="pres">
      <dgm:prSet presAssocID="{820AE4B1-02A6-40F9-9DD7-3A359FA69A27}" presName="rootComposite" presStyleCnt="0"/>
      <dgm:spPr/>
      <dgm:t>
        <a:bodyPr/>
        <a:lstStyle/>
        <a:p>
          <a:endParaRPr lang="en-US"/>
        </a:p>
      </dgm:t>
    </dgm:pt>
    <dgm:pt modelId="{AD6997A3-B3B7-46D2-ADC7-4B9E0E1D75D3}" type="pres">
      <dgm:prSet presAssocID="{820AE4B1-02A6-40F9-9DD7-3A359FA69A27}" presName="rootText" presStyleLbl="node4" presStyleIdx="4" presStyleCnt="6" custScaleX="298175" custScaleY="304350" custLinFactX="-400000" custLinFactNeighborX="-402101" custLinFactNeighborY="46374">
        <dgm:presLayoutVars>
          <dgm:chPref val="3"/>
        </dgm:presLayoutVars>
      </dgm:prSet>
      <dgm:spPr/>
      <dgm:t>
        <a:bodyPr/>
        <a:lstStyle/>
        <a:p>
          <a:endParaRPr lang="en-US"/>
        </a:p>
      </dgm:t>
    </dgm:pt>
    <dgm:pt modelId="{B43152FF-4E01-46D6-AAFF-BE5A36B6C84E}" type="pres">
      <dgm:prSet presAssocID="{820AE4B1-02A6-40F9-9DD7-3A359FA69A27}" presName="rootConnector" presStyleLbl="node4" presStyleIdx="4" presStyleCnt="6"/>
      <dgm:spPr/>
      <dgm:t>
        <a:bodyPr/>
        <a:lstStyle/>
        <a:p>
          <a:endParaRPr lang="en-US"/>
        </a:p>
      </dgm:t>
    </dgm:pt>
    <dgm:pt modelId="{B4D67640-2BB3-4266-BB63-03D0E085374C}" type="pres">
      <dgm:prSet presAssocID="{820AE4B1-02A6-40F9-9DD7-3A359FA69A27}" presName="hierChild4" presStyleCnt="0"/>
      <dgm:spPr/>
      <dgm:t>
        <a:bodyPr/>
        <a:lstStyle/>
        <a:p>
          <a:endParaRPr lang="en-US"/>
        </a:p>
      </dgm:t>
    </dgm:pt>
    <dgm:pt modelId="{8233C4E2-E90F-46C6-9B71-8308BD93BDE5}" type="pres">
      <dgm:prSet presAssocID="{820AE4B1-02A6-40F9-9DD7-3A359FA69A27}" presName="hierChild5" presStyleCnt="0"/>
      <dgm:spPr/>
      <dgm:t>
        <a:bodyPr/>
        <a:lstStyle/>
        <a:p>
          <a:endParaRPr lang="en-US"/>
        </a:p>
      </dgm:t>
    </dgm:pt>
    <dgm:pt modelId="{ED6CF57F-333E-4E8F-8C3D-5513D720B388}" type="pres">
      <dgm:prSet presAssocID="{AD454888-14AF-4165-91AE-DAE1DD37EE9C}" presName="Name37" presStyleLbl="parChTrans1D4" presStyleIdx="5" presStyleCnt="6"/>
      <dgm:spPr/>
      <dgm:t>
        <a:bodyPr/>
        <a:lstStyle/>
        <a:p>
          <a:endParaRPr lang="en-US"/>
        </a:p>
      </dgm:t>
    </dgm:pt>
    <dgm:pt modelId="{A3607341-B9DA-4D94-836D-C1FF7CC5D2C9}" type="pres">
      <dgm:prSet presAssocID="{10419FA6-4C34-4EA3-B9AC-C3DF6005AA3E}" presName="hierRoot2" presStyleCnt="0">
        <dgm:presLayoutVars>
          <dgm:hierBranch val="init"/>
        </dgm:presLayoutVars>
      </dgm:prSet>
      <dgm:spPr/>
      <dgm:t>
        <a:bodyPr/>
        <a:lstStyle/>
        <a:p>
          <a:endParaRPr lang="en-US"/>
        </a:p>
      </dgm:t>
    </dgm:pt>
    <dgm:pt modelId="{C387892D-E162-4B58-94BD-3E8A6C675EF9}" type="pres">
      <dgm:prSet presAssocID="{10419FA6-4C34-4EA3-B9AC-C3DF6005AA3E}" presName="rootComposite" presStyleCnt="0"/>
      <dgm:spPr/>
      <dgm:t>
        <a:bodyPr/>
        <a:lstStyle/>
        <a:p>
          <a:endParaRPr lang="en-US"/>
        </a:p>
      </dgm:t>
    </dgm:pt>
    <dgm:pt modelId="{80723DDC-841B-405B-A348-B25BD2EBEEED}" type="pres">
      <dgm:prSet presAssocID="{10419FA6-4C34-4EA3-B9AC-C3DF6005AA3E}" presName="rootText" presStyleLbl="node4" presStyleIdx="5" presStyleCnt="6" custScaleX="550605" custScaleY="276233" custLinFactX="-160077" custLinFactNeighborX="-200000" custLinFactNeighborY="-7623">
        <dgm:presLayoutVars>
          <dgm:chPref val="3"/>
        </dgm:presLayoutVars>
      </dgm:prSet>
      <dgm:spPr/>
      <dgm:t>
        <a:bodyPr/>
        <a:lstStyle/>
        <a:p>
          <a:endParaRPr lang="en-US"/>
        </a:p>
      </dgm:t>
    </dgm:pt>
    <dgm:pt modelId="{D72C55E1-EBA7-4C03-B354-4F58D0EF35E2}" type="pres">
      <dgm:prSet presAssocID="{10419FA6-4C34-4EA3-B9AC-C3DF6005AA3E}" presName="rootConnector" presStyleLbl="node4" presStyleIdx="5" presStyleCnt="6"/>
      <dgm:spPr/>
      <dgm:t>
        <a:bodyPr/>
        <a:lstStyle/>
        <a:p>
          <a:endParaRPr lang="en-US"/>
        </a:p>
      </dgm:t>
    </dgm:pt>
    <dgm:pt modelId="{96584442-1713-4CC1-901C-0F1F906E6AAB}" type="pres">
      <dgm:prSet presAssocID="{10419FA6-4C34-4EA3-B9AC-C3DF6005AA3E}" presName="hierChild4" presStyleCnt="0"/>
      <dgm:spPr/>
      <dgm:t>
        <a:bodyPr/>
        <a:lstStyle/>
        <a:p>
          <a:endParaRPr lang="en-US"/>
        </a:p>
      </dgm:t>
    </dgm:pt>
    <dgm:pt modelId="{53DAA3BA-8290-471E-89A3-31EC302D5651}" type="pres">
      <dgm:prSet presAssocID="{10419FA6-4C34-4EA3-B9AC-C3DF6005AA3E}" presName="hierChild5" presStyleCnt="0"/>
      <dgm:spPr/>
      <dgm:t>
        <a:bodyPr/>
        <a:lstStyle/>
        <a:p>
          <a:endParaRPr lang="en-US"/>
        </a:p>
      </dgm:t>
    </dgm:pt>
    <dgm:pt modelId="{DDBC5879-5C6D-432D-9CAD-8F810FDD4C10}" type="pres">
      <dgm:prSet presAssocID="{EA737112-B7A3-46EB-B1E5-AADEF0CBD729}" presName="hierChild5" presStyleCnt="0"/>
      <dgm:spPr/>
      <dgm:t>
        <a:bodyPr/>
        <a:lstStyle/>
        <a:p>
          <a:endParaRPr lang="en-US"/>
        </a:p>
      </dgm:t>
    </dgm:pt>
    <dgm:pt modelId="{7F241934-FF6A-44A3-AD49-53EE80C17583}" type="pres">
      <dgm:prSet presAssocID="{90C3B022-CA00-4E32-8789-CE6497D8B322}" presName="hierChild5" presStyleCnt="0"/>
      <dgm:spPr/>
      <dgm:t>
        <a:bodyPr/>
        <a:lstStyle/>
        <a:p>
          <a:endParaRPr lang="en-US"/>
        </a:p>
      </dgm:t>
    </dgm:pt>
    <dgm:pt modelId="{4BA5A82F-3D25-4B0C-995C-95C3C3C41C32}" type="pres">
      <dgm:prSet presAssocID="{1701E93B-0F41-417A-B118-1D10AFF32DB0}" presName="hierChild5" presStyleCnt="0"/>
      <dgm:spPr/>
      <dgm:t>
        <a:bodyPr/>
        <a:lstStyle/>
        <a:p>
          <a:endParaRPr lang="en-US"/>
        </a:p>
      </dgm:t>
    </dgm:pt>
    <dgm:pt modelId="{DF7B069D-512D-4B64-AD44-8EDD4ECB94AA}" type="pres">
      <dgm:prSet presAssocID="{C79FAADB-B7AC-471B-8D04-1ADEC0664D16}" presName="hierChild5" presStyleCnt="0"/>
      <dgm:spPr/>
      <dgm:t>
        <a:bodyPr/>
        <a:lstStyle/>
        <a:p>
          <a:endParaRPr lang="en-US"/>
        </a:p>
      </dgm:t>
    </dgm:pt>
    <dgm:pt modelId="{760DA78B-4BDD-4074-A888-8854D95568F4}" type="pres">
      <dgm:prSet presAssocID="{F86C8292-2988-4391-B464-DE95CC80C9BE}" presName="hierChild3" presStyleCnt="0"/>
      <dgm:spPr/>
      <dgm:t>
        <a:bodyPr/>
        <a:lstStyle/>
        <a:p>
          <a:endParaRPr lang="en-US"/>
        </a:p>
      </dgm:t>
    </dgm:pt>
  </dgm:ptLst>
  <dgm:cxnLst>
    <dgm:cxn modelId="{AC30E9B1-B8F6-4F28-BD8D-85C317FA7119}" type="presOf" srcId="{C4ADA81B-3B36-4B51-B4A2-E40AD44365D7}" destId="{B47AD4C2-EFC3-45CE-A4B3-E1FF150BC53F}" srcOrd="0" destOrd="0" presId="urn:microsoft.com/office/officeart/2005/8/layout/orgChart1"/>
    <dgm:cxn modelId="{8EA5C1B1-5415-45CA-B8E1-E95A8B26ABB7}" type="presOf" srcId="{1701E93B-0F41-417A-B118-1D10AFF32DB0}" destId="{B6B5616F-D976-449D-8DC9-5773A7E6BA67}" srcOrd="0" destOrd="0" presId="urn:microsoft.com/office/officeart/2005/8/layout/orgChart1"/>
    <dgm:cxn modelId="{8F96100D-87F2-480B-B51B-7D195456AA4F}" type="presOf" srcId="{F86C8292-2988-4391-B464-DE95CC80C9BE}" destId="{BD790F8B-B8C2-4272-8649-38E20BC1CCF7}" srcOrd="1" destOrd="0" presId="urn:microsoft.com/office/officeart/2005/8/layout/orgChart1"/>
    <dgm:cxn modelId="{6739941C-9802-482D-A44F-4DCEDAF54712}" type="presOf" srcId="{90C3B022-CA00-4E32-8789-CE6497D8B322}" destId="{E414A46E-8EDB-4B46-9201-F61DF18107E8}" srcOrd="0" destOrd="0" presId="urn:microsoft.com/office/officeart/2005/8/layout/orgChart1"/>
    <dgm:cxn modelId="{C951C5E5-3FA1-411F-B0B6-168B0A371796}" type="presOf" srcId="{EA737112-B7A3-46EB-B1E5-AADEF0CBD729}" destId="{487905B2-0E55-4CEA-8E9C-F95474812AA3}" srcOrd="1" destOrd="0" presId="urn:microsoft.com/office/officeart/2005/8/layout/orgChart1"/>
    <dgm:cxn modelId="{0F5380AE-4A20-4DA0-A153-1466700D67D3}" type="presOf" srcId="{3DC1BF55-63F0-4AF5-BE27-463DD4DADD53}" destId="{D8CE0B4E-E9A3-4B2B-8247-E4D0C25EAF7F}" srcOrd="0" destOrd="0" presId="urn:microsoft.com/office/officeart/2005/8/layout/orgChart1"/>
    <dgm:cxn modelId="{9BF05BA6-BC60-4FAA-B266-E356EF96E1B1}" type="presOf" srcId="{004598DC-17FD-4602-8E25-76FC1C96C086}" destId="{C2F66884-C581-482F-926F-40738784F881}" srcOrd="1" destOrd="0" presId="urn:microsoft.com/office/officeart/2005/8/layout/orgChart1"/>
    <dgm:cxn modelId="{459ED7F0-C5D6-4371-9171-F4073279AD27}" type="presOf" srcId="{8658AB3C-49DE-4BD9-8A9F-2848F30986AC}" destId="{9B684E92-8EE0-4F08-B480-BCF78A7B7AE8}" srcOrd="0" destOrd="0" presId="urn:microsoft.com/office/officeart/2005/8/layout/orgChart1"/>
    <dgm:cxn modelId="{5B235890-CB59-41D8-B349-39269409CCAC}" srcId="{1701E93B-0F41-417A-B118-1D10AFF32DB0}" destId="{90C3B022-CA00-4E32-8789-CE6497D8B322}" srcOrd="1" destOrd="0" parTransId="{A0BA21D7-6D3A-4091-A6B1-AB7E8BF9BDE7}" sibTransId="{C198C0BE-9F7E-43DA-851B-50B889E708CF}"/>
    <dgm:cxn modelId="{D3CF4CAB-B747-47B8-9827-BCCEE98B6FCC}" type="presOf" srcId="{8658AB3C-49DE-4BD9-8A9F-2848F30986AC}" destId="{7581E4A3-2542-4D1D-ABB3-A7E7F4F8036F}" srcOrd="1" destOrd="0" presId="urn:microsoft.com/office/officeart/2005/8/layout/orgChart1"/>
    <dgm:cxn modelId="{95CE0F7B-2F96-4640-81C0-D5C07CD83FDE}" type="presOf" srcId="{30EC3CF7-A7A3-40A5-B9B7-5A52BBE50FEF}" destId="{5FEF1186-5468-4E7D-ADB6-277736FF5F7C}" srcOrd="0" destOrd="0" presId="urn:microsoft.com/office/officeart/2005/8/layout/orgChart1"/>
    <dgm:cxn modelId="{393F1D92-3043-40BE-81FD-012D0A0B154B}" type="presOf" srcId="{004598DC-17FD-4602-8E25-76FC1C96C086}" destId="{54F26E21-AD39-4D04-AE0D-D91992E35341}" srcOrd="0" destOrd="0" presId="urn:microsoft.com/office/officeart/2005/8/layout/orgChart1"/>
    <dgm:cxn modelId="{A22DBB3A-DBDA-4656-AB1C-67A94611E3B1}" type="presOf" srcId="{30EC3CF7-A7A3-40A5-B9B7-5A52BBE50FEF}" destId="{81DDB1FE-3832-46B3-879A-B52C629D881D}" srcOrd="1" destOrd="0" presId="urn:microsoft.com/office/officeart/2005/8/layout/orgChart1"/>
    <dgm:cxn modelId="{6D8C53B6-66E8-41F5-B48C-4A5486628331}" type="presOf" srcId="{D9C149DD-2175-46A5-96AC-CAAE4300B286}" destId="{64D57784-F0A1-48A7-A5CD-D2C6DBD9913E}" srcOrd="0" destOrd="0" presId="urn:microsoft.com/office/officeart/2005/8/layout/orgChart1"/>
    <dgm:cxn modelId="{98A03AE8-6AEA-42AD-8CCE-07AFF21B8F01}" srcId="{6DF12AD0-7B9D-4142-8A24-09D8161BFCBA}" destId="{8658AB3C-49DE-4BD9-8A9F-2848F30986AC}" srcOrd="0" destOrd="0" parTransId="{482DCB8C-6E30-434A-ACF5-9204B9C3ABE5}" sibTransId="{CD5B836F-851B-4153-B6A4-F38705062A31}"/>
    <dgm:cxn modelId="{B1FF13F6-45E8-4468-B6BC-89931637B7ED}" srcId="{C79FAADB-B7AC-471B-8D04-1ADEC0664D16}" destId="{6DF12AD0-7B9D-4142-8A24-09D8161BFCBA}" srcOrd="0" destOrd="0" parTransId="{3DC1BF55-63F0-4AF5-BE27-463DD4DADD53}" sibTransId="{56876791-85C6-43ED-8188-21538C39FBE9}"/>
    <dgm:cxn modelId="{C898DC29-FE93-4D9D-B61F-6F63F8875687}" type="presOf" srcId="{90C3B022-CA00-4E32-8789-CE6497D8B322}" destId="{B37DE534-8FF7-4CCD-8CC2-10915128D43C}" srcOrd="1" destOrd="0" presId="urn:microsoft.com/office/officeart/2005/8/layout/orgChart1"/>
    <dgm:cxn modelId="{24BDA805-4E01-4D86-8876-06C10747DF5A}" type="presOf" srcId="{F21F6B8E-3E35-4AD3-9E85-1FE52195EC1C}" destId="{156D34EF-0F1C-4D1C-A0B6-CCAED3D68C99}" srcOrd="0" destOrd="0" presId="urn:microsoft.com/office/officeart/2005/8/layout/orgChart1"/>
    <dgm:cxn modelId="{4BE4FF77-FC39-4CAE-81F2-E0F619F125D5}" srcId="{90C3B022-CA00-4E32-8789-CE6497D8B322}" destId="{EA737112-B7A3-46EB-B1E5-AADEF0CBD729}" srcOrd="0" destOrd="0" parTransId="{26954EF0-3028-4C65-AFF3-6E8D99E3A9ED}" sibTransId="{63E464C4-3B48-48DD-8C94-A7BD265ECFD2}"/>
    <dgm:cxn modelId="{645766C3-E641-44A5-BE9D-53EF5D9CE3E4}" type="presOf" srcId="{2CB02494-69FF-449B-B0AF-3931EFDB59D8}" destId="{A14D8EFD-BA5B-4CAC-BDE2-56D35DEF452C}" srcOrd="0" destOrd="0" presId="urn:microsoft.com/office/officeart/2005/8/layout/orgChart1"/>
    <dgm:cxn modelId="{F18A190D-D5BB-41D7-AA45-805118C05FB9}" type="presOf" srcId="{8BF3BB70-AA2A-4A96-B13F-75404D61EA2E}" destId="{2DBB73DE-B8FE-4CAD-9F67-C5202D6A1DC1}" srcOrd="0" destOrd="0" presId="urn:microsoft.com/office/officeart/2005/8/layout/orgChart1"/>
    <dgm:cxn modelId="{D542FD46-3A76-4B94-98DC-813BBC0A9C1D}" type="presOf" srcId="{482DCB8C-6E30-434A-ACF5-9204B9C3ABE5}" destId="{67ED2946-330F-4294-BA4D-F136D2C38DE4}" srcOrd="0" destOrd="0" presId="urn:microsoft.com/office/officeart/2005/8/layout/orgChart1"/>
    <dgm:cxn modelId="{68BC73D8-749F-465D-AD71-7DFB53198FC9}" srcId="{1701E93B-0F41-417A-B118-1D10AFF32DB0}" destId="{30EC3CF7-A7A3-40A5-B9B7-5A52BBE50FEF}" srcOrd="0" destOrd="0" parTransId="{8BF3BB70-AA2A-4A96-B13F-75404D61EA2E}" sibTransId="{A4DB64D8-7EF3-4C08-A52E-BFBD581EEA40}"/>
    <dgm:cxn modelId="{E10479D6-9C9A-4E1E-BCA3-1F544BCD0409}" type="presOf" srcId="{1701E93B-0F41-417A-B118-1D10AFF32DB0}" destId="{8CF945F2-4061-43A0-A5D1-EA853C025C91}" srcOrd="1" destOrd="0" presId="urn:microsoft.com/office/officeart/2005/8/layout/orgChart1"/>
    <dgm:cxn modelId="{1D2934E5-9C67-4A3C-A79F-354A83C7ACCD}" type="presOf" srcId="{EA737112-B7A3-46EB-B1E5-AADEF0CBD729}" destId="{C75DB2A3-ECAB-4B24-BEC6-419C784422A8}" srcOrd="0" destOrd="0" presId="urn:microsoft.com/office/officeart/2005/8/layout/orgChart1"/>
    <dgm:cxn modelId="{7C01BBA0-7AA5-4B89-8DA0-5151A2382E58}" srcId="{F86C8292-2988-4391-B464-DE95CC80C9BE}" destId="{004598DC-17FD-4602-8E25-76FC1C96C086}" srcOrd="0" destOrd="0" parTransId="{F21F6B8E-3E35-4AD3-9E85-1FE52195EC1C}" sibTransId="{03ED365B-7148-4F24-A264-BB9D9CA3CBCF}"/>
    <dgm:cxn modelId="{D35A1CDC-5035-4584-A1A8-02353390C138}" type="presOf" srcId="{6DF12AD0-7B9D-4142-8A24-09D8161BFCBA}" destId="{694AEBDF-74BB-445B-BFE8-4ECD422F008B}" srcOrd="1" destOrd="0" presId="urn:microsoft.com/office/officeart/2005/8/layout/orgChart1"/>
    <dgm:cxn modelId="{12D02896-9985-4BF1-A16A-BA66A84CFCF1}" type="presOf" srcId="{F86C8292-2988-4391-B464-DE95CC80C9BE}" destId="{A4AE8404-3691-4273-A6D8-C092F09BFCE9}" srcOrd="0" destOrd="0" presId="urn:microsoft.com/office/officeart/2005/8/layout/orgChart1"/>
    <dgm:cxn modelId="{32FF4153-71B1-4C73-A88A-0BE0A6D2D79F}" type="presOf" srcId="{C8BA210E-B7A9-4F96-BC93-456A6D3E6A91}" destId="{E89839B5-9828-4B96-AE16-E8A8DC310DE5}" srcOrd="0" destOrd="0" presId="urn:microsoft.com/office/officeart/2005/8/layout/orgChart1"/>
    <dgm:cxn modelId="{9B8EEB7C-A68E-464A-8D06-CA5FA370ECEC}" type="presOf" srcId="{10419FA6-4C34-4EA3-B9AC-C3DF6005AA3E}" destId="{D72C55E1-EBA7-4C03-B354-4F58D0EF35E2}" srcOrd="1" destOrd="0" presId="urn:microsoft.com/office/officeart/2005/8/layout/orgChart1"/>
    <dgm:cxn modelId="{8AEC0F1E-E520-4C62-9ADC-9FAF6459C432}" type="presOf" srcId="{6DF12AD0-7B9D-4142-8A24-09D8161BFCBA}" destId="{477D5A98-6DEF-46F8-B516-70DA05522B4F}" srcOrd="0" destOrd="0" presId="urn:microsoft.com/office/officeart/2005/8/layout/orgChart1"/>
    <dgm:cxn modelId="{D320049C-F8B8-4AAC-8685-B5136797D5F3}" type="presOf" srcId="{A0BA21D7-6D3A-4091-A6B1-AB7E8BF9BDE7}" destId="{B9B8ABE7-7376-4F15-833A-75AB1739600D}" srcOrd="0" destOrd="0" presId="urn:microsoft.com/office/officeart/2005/8/layout/orgChart1"/>
    <dgm:cxn modelId="{7898292A-D987-4855-9AFE-7A8D82E9BE57}" type="presOf" srcId="{820AE4B1-02A6-40F9-9DD7-3A359FA69A27}" destId="{AD6997A3-B3B7-46D2-ADC7-4B9E0E1D75D3}" srcOrd="0" destOrd="0" presId="urn:microsoft.com/office/officeart/2005/8/layout/orgChart1"/>
    <dgm:cxn modelId="{116DD7A6-340D-4D34-AFEF-617E18BD2888}" type="presOf" srcId="{C79FAADB-B7AC-471B-8D04-1ADEC0664D16}" destId="{A82BCBA5-D7AD-4CBF-A519-CCDEBEF5B3A5}" srcOrd="1" destOrd="0" presId="urn:microsoft.com/office/officeart/2005/8/layout/orgChart1"/>
    <dgm:cxn modelId="{10258FE4-2B60-4411-8900-9153230641FC}" srcId="{EA737112-B7A3-46EB-B1E5-AADEF0CBD729}" destId="{10419FA6-4C34-4EA3-B9AC-C3DF6005AA3E}" srcOrd="1" destOrd="0" parTransId="{AD454888-14AF-4165-91AE-DAE1DD37EE9C}" sibTransId="{CC912850-8F37-4164-9C3C-020C07223FC2}"/>
    <dgm:cxn modelId="{047490E2-EE16-4419-B373-5B2CB6CE1005}" type="presOf" srcId="{10419FA6-4C34-4EA3-B9AC-C3DF6005AA3E}" destId="{80723DDC-841B-405B-A348-B25BD2EBEEED}" srcOrd="0" destOrd="0" presId="urn:microsoft.com/office/officeart/2005/8/layout/orgChart1"/>
    <dgm:cxn modelId="{5D8B5C5B-0541-426A-A2E9-E760E5ECC58A}" type="presOf" srcId="{AD454888-14AF-4165-91AE-DAE1DD37EE9C}" destId="{ED6CF57F-333E-4E8F-8C3D-5513D720B388}" srcOrd="0" destOrd="0" presId="urn:microsoft.com/office/officeart/2005/8/layout/orgChart1"/>
    <dgm:cxn modelId="{86C288C4-9ED2-4617-87B1-4C4A97AC9361}" srcId="{C79FAADB-B7AC-471B-8D04-1ADEC0664D16}" destId="{1701E93B-0F41-417A-B118-1D10AFF32DB0}" srcOrd="1" destOrd="0" parTransId="{D9C149DD-2175-46A5-96AC-CAAE4300B286}" sibTransId="{760B2DF3-14D8-4BB7-9ED9-B3E4A4BD348E}"/>
    <dgm:cxn modelId="{C8306ACA-8523-428C-9445-5467743BA261}" type="presOf" srcId="{26954EF0-3028-4C65-AFF3-6E8D99E3A9ED}" destId="{C5AD634D-0281-4D3D-9F76-7C7FCD630133}" srcOrd="0" destOrd="0" presId="urn:microsoft.com/office/officeart/2005/8/layout/orgChart1"/>
    <dgm:cxn modelId="{28FDD69E-2877-4913-A6C8-C5333DA7B06A}" srcId="{EA737112-B7A3-46EB-B1E5-AADEF0CBD729}" destId="{820AE4B1-02A6-40F9-9DD7-3A359FA69A27}" srcOrd="0" destOrd="0" parTransId="{C8BA210E-B7A9-4F96-BC93-456A6D3E6A91}" sibTransId="{D1248670-3E80-4DD9-A575-89DD403A0412}"/>
    <dgm:cxn modelId="{1A086700-3979-4859-926C-9ED021FBF12E}" type="presOf" srcId="{820AE4B1-02A6-40F9-9DD7-3A359FA69A27}" destId="{B43152FF-4E01-46D6-AAFF-BE5A36B6C84E}" srcOrd="1" destOrd="0" presId="urn:microsoft.com/office/officeart/2005/8/layout/orgChart1"/>
    <dgm:cxn modelId="{FE53B98B-9E13-4FBE-AB1A-BCBA6856EB26}" srcId="{C4ADA81B-3B36-4B51-B4A2-E40AD44365D7}" destId="{F86C8292-2988-4391-B464-DE95CC80C9BE}" srcOrd="0" destOrd="0" parTransId="{13903D3F-F0DE-4EE5-9576-191D0C8F3869}" sibTransId="{5E3DD538-8ECA-4CB3-B32C-170C54E59D36}"/>
    <dgm:cxn modelId="{82D92392-1A2C-4889-8500-674FFAA790B0}" srcId="{F86C8292-2988-4391-B464-DE95CC80C9BE}" destId="{C79FAADB-B7AC-471B-8D04-1ADEC0664D16}" srcOrd="1" destOrd="0" parTransId="{2CB02494-69FF-449B-B0AF-3931EFDB59D8}" sibTransId="{02EB1430-4B6D-4A21-B7BD-B776DD3287AC}"/>
    <dgm:cxn modelId="{BF124B90-F62D-4B10-B212-95F9AD70678D}" type="presOf" srcId="{C79FAADB-B7AC-471B-8D04-1ADEC0664D16}" destId="{52D38B27-846F-4FB6-A76B-3E73B0443D7D}" srcOrd="0" destOrd="0" presId="urn:microsoft.com/office/officeart/2005/8/layout/orgChart1"/>
    <dgm:cxn modelId="{CA6D940D-3006-41BB-9614-12492659741F}" type="presParOf" srcId="{B47AD4C2-EFC3-45CE-A4B3-E1FF150BC53F}" destId="{02EFFA8A-C0C8-4093-BD1D-3EE9BD3E1E33}" srcOrd="0" destOrd="0" presId="urn:microsoft.com/office/officeart/2005/8/layout/orgChart1"/>
    <dgm:cxn modelId="{E89C19F4-63DC-4728-B1CC-9C93DE6122F1}" type="presParOf" srcId="{02EFFA8A-C0C8-4093-BD1D-3EE9BD3E1E33}" destId="{F4B79982-5AC8-4E1D-98E1-6CC712E2F631}" srcOrd="0" destOrd="0" presId="urn:microsoft.com/office/officeart/2005/8/layout/orgChart1"/>
    <dgm:cxn modelId="{D8955D86-8CF6-4035-B395-15DCFAC32956}" type="presParOf" srcId="{F4B79982-5AC8-4E1D-98E1-6CC712E2F631}" destId="{A4AE8404-3691-4273-A6D8-C092F09BFCE9}" srcOrd="0" destOrd="0" presId="urn:microsoft.com/office/officeart/2005/8/layout/orgChart1"/>
    <dgm:cxn modelId="{12FFD996-8F06-4153-AB6C-491AF981D34E}" type="presParOf" srcId="{F4B79982-5AC8-4E1D-98E1-6CC712E2F631}" destId="{BD790F8B-B8C2-4272-8649-38E20BC1CCF7}" srcOrd="1" destOrd="0" presId="urn:microsoft.com/office/officeart/2005/8/layout/orgChart1"/>
    <dgm:cxn modelId="{355B0A74-D0B2-46FA-93C2-0F55ABBA748B}" type="presParOf" srcId="{02EFFA8A-C0C8-4093-BD1D-3EE9BD3E1E33}" destId="{ECAB571A-1181-4561-A834-72F9F6B11814}" srcOrd="1" destOrd="0" presId="urn:microsoft.com/office/officeart/2005/8/layout/orgChart1"/>
    <dgm:cxn modelId="{C39D34F2-ADD7-43D1-AA3B-49EEA2C4EBB2}" type="presParOf" srcId="{ECAB571A-1181-4561-A834-72F9F6B11814}" destId="{156D34EF-0F1C-4D1C-A0B6-CCAED3D68C99}" srcOrd="0" destOrd="0" presId="urn:microsoft.com/office/officeart/2005/8/layout/orgChart1"/>
    <dgm:cxn modelId="{CF254528-08F6-411B-AF5D-AEB6752FEB7D}" type="presParOf" srcId="{ECAB571A-1181-4561-A834-72F9F6B11814}" destId="{1736B911-1C72-4550-97A5-7652CCCC9A90}" srcOrd="1" destOrd="0" presId="urn:microsoft.com/office/officeart/2005/8/layout/orgChart1"/>
    <dgm:cxn modelId="{5248AC17-D418-42DF-822E-E7D564746B6C}" type="presParOf" srcId="{1736B911-1C72-4550-97A5-7652CCCC9A90}" destId="{4CDBB007-D2F4-4CA4-841D-3F29D9C30AB5}" srcOrd="0" destOrd="0" presId="urn:microsoft.com/office/officeart/2005/8/layout/orgChart1"/>
    <dgm:cxn modelId="{AF994036-A3D0-48F1-86E0-D7E93FB8B67E}" type="presParOf" srcId="{4CDBB007-D2F4-4CA4-841D-3F29D9C30AB5}" destId="{54F26E21-AD39-4D04-AE0D-D91992E35341}" srcOrd="0" destOrd="0" presId="urn:microsoft.com/office/officeart/2005/8/layout/orgChart1"/>
    <dgm:cxn modelId="{97F0295B-92D9-4AB6-B8B9-562955F8416D}" type="presParOf" srcId="{4CDBB007-D2F4-4CA4-841D-3F29D9C30AB5}" destId="{C2F66884-C581-482F-926F-40738784F881}" srcOrd="1" destOrd="0" presId="urn:microsoft.com/office/officeart/2005/8/layout/orgChart1"/>
    <dgm:cxn modelId="{A7F13FBD-37FB-4538-9FAF-D3EC6DAFF469}" type="presParOf" srcId="{1736B911-1C72-4550-97A5-7652CCCC9A90}" destId="{9234FDCD-F3BA-4EF0-90B0-DCE59985A96D}" srcOrd="1" destOrd="0" presId="urn:microsoft.com/office/officeart/2005/8/layout/orgChart1"/>
    <dgm:cxn modelId="{CB64CA5B-0894-4CFB-9111-C35ECADFBB81}" type="presParOf" srcId="{1736B911-1C72-4550-97A5-7652CCCC9A90}" destId="{DBBF9519-A876-4D1D-A72F-FBBE4FDA673F}" srcOrd="2" destOrd="0" presId="urn:microsoft.com/office/officeart/2005/8/layout/orgChart1"/>
    <dgm:cxn modelId="{F03949D8-917C-4604-AFCC-48B1D4B9A5AD}" type="presParOf" srcId="{ECAB571A-1181-4561-A834-72F9F6B11814}" destId="{A14D8EFD-BA5B-4CAC-BDE2-56D35DEF452C}" srcOrd="2" destOrd="0" presId="urn:microsoft.com/office/officeart/2005/8/layout/orgChart1"/>
    <dgm:cxn modelId="{93DEEC3B-79B5-4144-BF5E-49FF0D3A48A2}" type="presParOf" srcId="{ECAB571A-1181-4561-A834-72F9F6B11814}" destId="{8F72E73E-79BC-4765-BFD0-0B0955C9AFE5}" srcOrd="3" destOrd="0" presId="urn:microsoft.com/office/officeart/2005/8/layout/orgChart1"/>
    <dgm:cxn modelId="{8B29FF99-C1D2-4276-9946-C63A2DC3B469}" type="presParOf" srcId="{8F72E73E-79BC-4765-BFD0-0B0955C9AFE5}" destId="{3CEB5EA7-3BC4-4734-8664-7A0685C27FC2}" srcOrd="0" destOrd="0" presId="urn:microsoft.com/office/officeart/2005/8/layout/orgChart1"/>
    <dgm:cxn modelId="{1FF3BEE5-A1A1-46AE-8ABC-FAE167082AB7}" type="presParOf" srcId="{3CEB5EA7-3BC4-4734-8664-7A0685C27FC2}" destId="{52D38B27-846F-4FB6-A76B-3E73B0443D7D}" srcOrd="0" destOrd="0" presId="urn:microsoft.com/office/officeart/2005/8/layout/orgChart1"/>
    <dgm:cxn modelId="{8C6D6E91-EDE8-4C35-B1D6-68E085E39DBF}" type="presParOf" srcId="{3CEB5EA7-3BC4-4734-8664-7A0685C27FC2}" destId="{A82BCBA5-D7AD-4CBF-A519-CCDEBEF5B3A5}" srcOrd="1" destOrd="0" presId="urn:microsoft.com/office/officeart/2005/8/layout/orgChart1"/>
    <dgm:cxn modelId="{6241B228-ED8C-4AEB-AC45-622C07479872}" type="presParOf" srcId="{8F72E73E-79BC-4765-BFD0-0B0955C9AFE5}" destId="{E68BA9E6-1FE7-4A66-8CA7-A76AFABD1DBC}" srcOrd="1" destOrd="0" presId="urn:microsoft.com/office/officeart/2005/8/layout/orgChart1"/>
    <dgm:cxn modelId="{FECB98F2-83DA-4754-93F9-442C0333A919}" type="presParOf" srcId="{E68BA9E6-1FE7-4A66-8CA7-A76AFABD1DBC}" destId="{D8CE0B4E-E9A3-4B2B-8247-E4D0C25EAF7F}" srcOrd="0" destOrd="0" presId="urn:microsoft.com/office/officeart/2005/8/layout/orgChart1"/>
    <dgm:cxn modelId="{3539E9DB-C397-4BA3-89CA-D0A433E79BA9}" type="presParOf" srcId="{E68BA9E6-1FE7-4A66-8CA7-A76AFABD1DBC}" destId="{6ED42BAC-8FE3-4505-872A-1458C50D094D}" srcOrd="1" destOrd="0" presId="urn:microsoft.com/office/officeart/2005/8/layout/orgChart1"/>
    <dgm:cxn modelId="{D0DAFBB6-B257-4818-9207-311578537D3C}" type="presParOf" srcId="{6ED42BAC-8FE3-4505-872A-1458C50D094D}" destId="{7AA7F5D9-90A4-4876-B0DC-7D6713CE99C9}" srcOrd="0" destOrd="0" presId="urn:microsoft.com/office/officeart/2005/8/layout/orgChart1"/>
    <dgm:cxn modelId="{4C690916-21BE-483A-AC4C-DE2F7AF07E3B}" type="presParOf" srcId="{7AA7F5D9-90A4-4876-B0DC-7D6713CE99C9}" destId="{477D5A98-6DEF-46F8-B516-70DA05522B4F}" srcOrd="0" destOrd="0" presId="urn:microsoft.com/office/officeart/2005/8/layout/orgChart1"/>
    <dgm:cxn modelId="{0309C142-2036-4C24-82F0-C1DD40130687}" type="presParOf" srcId="{7AA7F5D9-90A4-4876-B0DC-7D6713CE99C9}" destId="{694AEBDF-74BB-445B-BFE8-4ECD422F008B}" srcOrd="1" destOrd="0" presId="urn:microsoft.com/office/officeart/2005/8/layout/orgChart1"/>
    <dgm:cxn modelId="{D6EE9C10-C148-4696-92ED-899204578578}" type="presParOf" srcId="{6ED42BAC-8FE3-4505-872A-1458C50D094D}" destId="{AC4DA534-EB6E-42A0-B444-E77E9656577E}" srcOrd="1" destOrd="0" presId="urn:microsoft.com/office/officeart/2005/8/layout/orgChart1"/>
    <dgm:cxn modelId="{BC79B364-3DF6-4E20-A260-ACE810550F10}" type="presParOf" srcId="{AC4DA534-EB6E-42A0-B444-E77E9656577E}" destId="{67ED2946-330F-4294-BA4D-F136D2C38DE4}" srcOrd="0" destOrd="0" presId="urn:microsoft.com/office/officeart/2005/8/layout/orgChart1"/>
    <dgm:cxn modelId="{6620BCC2-1C89-4BEB-A673-75CD5EC9E951}" type="presParOf" srcId="{AC4DA534-EB6E-42A0-B444-E77E9656577E}" destId="{239A7A12-946B-40B9-BC01-08FE36A8F0BA}" srcOrd="1" destOrd="0" presId="urn:microsoft.com/office/officeart/2005/8/layout/orgChart1"/>
    <dgm:cxn modelId="{EBF82198-2094-4749-8A10-34F67DB09264}" type="presParOf" srcId="{239A7A12-946B-40B9-BC01-08FE36A8F0BA}" destId="{E920B966-2109-4C36-ABAB-E3455F42EFEE}" srcOrd="0" destOrd="0" presId="urn:microsoft.com/office/officeart/2005/8/layout/orgChart1"/>
    <dgm:cxn modelId="{38A39526-C5D6-4AEB-B728-993A5F2744B3}" type="presParOf" srcId="{E920B966-2109-4C36-ABAB-E3455F42EFEE}" destId="{9B684E92-8EE0-4F08-B480-BCF78A7B7AE8}" srcOrd="0" destOrd="0" presId="urn:microsoft.com/office/officeart/2005/8/layout/orgChart1"/>
    <dgm:cxn modelId="{5D6BBB44-3581-4504-8D3E-9D73262C5D93}" type="presParOf" srcId="{E920B966-2109-4C36-ABAB-E3455F42EFEE}" destId="{7581E4A3-2542-4D1D-ABB3-A7E7F4F8036F}" srcOrd="1" destOrd="0" presId="urn:microsoft.com/office/officeart/2005/8/layout/orgChart1"/>
    <dgm:cxn modelId="{63E692B8-1517-4A94-95BB-C162C3157466}" type="presParOf" srcId="{239A7A12-946B-40B9-BC01-08FE36A8F0BA}" destId="{5A6DBCFE-B375-496B-BE4C-0B405AAB7A15}" srcOrd="1" destOrd="0" presId="urn:microsoft.com/office/officeart/2005/8/layout/orgChart1"/>
    <dgm:cxn modelId="{C6D21613-8AD5-476D-A899-658372340996}" type="presParOf" srcId="{239A7A12-946B-40B9-BC01-08FE36A8F0BA}" destId="{1C0EC7C7-BDF7-45D0-BA87-CB5B4B756D43}" srcOrd="2" destOrd="0" presId="urn:microsoft.com/office/officeart/2005/8/layout/orgChart1"/>
    <dgm:cxn modelId="{D7A0A585-054E-4346-AA43-F363A60E3109}" type="presParOf" srcId="{6ED42BAC-8FE3-4505-872A-1458C50D094D}" destId="{DC6E480A-EFB4-4280-968B-753E86527B35}" srcOrd="2" destOrd="0" presId="urn:microsoft.com/office/officeart/2005/8/layout/orgChart1"/>
    <dgm:cxn modelId="{A4036865-5820-4EA4-A6D1-F83C4C740BE8}" type="presParOf" srcId="{E68BA9E6-1FE7-4A66-8CA7-A76AFABD1DBC}" destId="{64D57784-F0A1-48A7-A5CD-D2C6DBD9913E}" srcOrd="2" destOrd="0" presId="urn:microsoft.com/office/officeart/2005/8/layout/orgChart1"/>
    <dgm:cxn modelId="{116DD2A6-05DC-4FA2-A3B6-99964FEAFF9C}" type="presParOf" srcId="{E68BA9E6-1FE7-4A66-8CA7-A76AFABD1DBC}" destId="{139A58EF-A420-4D8C-A34C-546748805337}" srcOrd="3" destOrd="0" presId="urn:microsoft.com/office/officeart/2005/8/layout/orgChart1"/>
    <dgm:cxn modelId="{AD435603-F3CB-42B4-9D9B-FA73E87559D9}" type="presParOf" srcId="{139A58EF-A420-4D8C-A34C-546748805337}" destId="{CE1A31CA-70C5-425B-B622-312BFDB546DF}" srcOrd="0" destOrd="0" presId="urn:microsoft.com/office/officeart/2005/8/layout/orgChart1"/>
    <dgm:cxn modelId="{13B5CA61-42B2-42A4-BBC0-E5981B8E4FBB}" type="presParOf" srcId="{CE1A31CA-70C5-425B-B622-312BFDB546DF}" destId="{B6B5616F-D976-449D-8DC9-5773A7E6BA67}" srcOrd="0" destOrd="0" presId="urn:microsoft.com/office/officeart/2005/8/layout/orgChart1"/>
    <dgm:cxn modelId="{456CE7D0-BF6D-4FDE-9B6C-D7DD3A27CCBE}" type="presParOf" srcId="{CE1A31CA-70C5-425B-B622-312BFDB546DF}" destId="{8CF945F2-4061-43A0-A5D1-EA853C025C91}" srcOrd="1" destOrd="0" presId="urn:microsoft.com/office/officeart/2005/8/layout/orgChart1"/>
    <dgm:cxn modelId="{D34A20EA-89D1-4DD7-AD24-B2E8377D40B3}" type="presParOf" srcId="{139A58EF-A420-4D8C-A34C-546748805337}" destId="{FC7BF44F-AC93-4799-B874-0E644F9CDA64}" srcOrd="1" destOrd="0" presId="urn:microsoft.com/office/officeart/2005/8/layout/orgChart1"/>
    <dgm:cxn modelId="{50BCB53A-10E9-49A4-955A-F6F5FAF61D41}" type="presParOf" srcId="{FC7BF44F-AC93-4799-B874-0E644F9CDA64}" destId="{2DBB73DE-B8FE-4CAD-9F67-C5202D6A1DC1}" srcOrd="0" destOrd="0" presId="urn:microsoft.com/office/officeart/2005/8/layout/orgChart1"/>
    <dgm:cxn modelId="{1FAAFE92-AAD9-46DB-B94F-E48C02141162}" type="presParOf" srcId="{FC7BF44F-AC93-4799-B874-0E644F9CDA64}" destId="{59830BEC-0B26-442C-B6D5-FEE52F6B216C}" srcOrd="1" destOrd="0" presId="urn:microsoft.com/office/officeart/2005/8/layout/orgChart1"/>
    <dgm:cxn modelId="{23E06568-5A08-46A8-8524-E66CD85CB981}" type="presParOf" srcId="{59830BEC-0B26-442C-B6D5-FEE52F6B216C}" destId="{2C1085A4-F013-43AD-B3C9-A331B2C84104}" srcOrd="0" destOrd="0" presId="urn:microsoft.com/office/officeart/2005/8/layout/orgChart1"/>
    <dgm:cxn modelId="{E5D43215-7586-4499-A2FD-F4FD1C778F82}" type="presParOf" srcId="{2C1085A4-F013-43AD-B3C9-A331B2C84104}" destId="{5FEF1186-5468-4E7D-ADB6-277736FF5F7C}" srcOrd="0" destOrd="0" presId="urn:microsoft.com/office/officeart/2005/8/layout/orgChart1"/>
    <dgm:cxn modelId="{76F61434-1D71-4628-91CB-5CC7F4112034}" type="presParOf" srcId="{2C1085A4-F013-43AD-B3C9-A331B2C84104}" destId="{81DDB1FE-3832-46B3-879A-B52C629D881D}" srcOrd="1" destOrd="0" presId="urn:microsoft.com/office/officeart/2005/8/layout/orgChart1"/>
    <dgm:cxn modelId="{0AE807C9-7DCA-47C6-948D-F0180AF8C60B}" type="presParOf" srcId="{59830BEC-0B26-442C-B6D5-FEE52F6B216C}" destId="{9A0E7D46-DA79-40D2-82F3-521B5E1A4F01}" srcOrd="1" destOrd="0" presId="urn:microsoft.com/office/officeart/2005/8/layout/orgChart1"/>
    <dgm:cxn modelId="{3D57177D-C7A5-4456-B88F-12884AEECF2E}" type="presParOf" srcId="{59830BEC-0B26-442C-B6D5-FEE52F6B216C}" destId="{5EC4EC0A-A678-4BF7-93FB-9C38CE9C0C38}" srcOrd="2" destOrd="0" presId="urn:microsoft.com/office/officeart/2005/8/layout/orgChart1"/>
    <dgm:cxn modelId="{DE250660-E73D-4CF4-8DE1-6DF3DB6326AA}" type="presParOf" srcId="{FC7BF44F-AC93-4799-B874-0E644F9CDA64}" destId="{B9B8ABE7-7376-4F15-833A-75AB1739600D}" srcOrd="2" destOrd="0" presId="urn:microsoft.com/office/officeart/2005/8/layout/orgChart1"/>
    <dgm:cxn modelId="{87E8B146-0B09-4AB0-B00C-38ABA44FD030}" type="presParOf" srcId="{FC7BF44F-AC93-4799-B874-0E644F9CDA64}" destId="{D73141F2-015E-4DCD-9BC3-2D45E1819D35}" srcOrd="3" destOrd="0" presId="urn:microsoft.com/office/officeart/2005/8/layout/orgChart1"/>
    <dgm:cxn modelId="{A71095AD-F292-427E-B112-1DF5840EF376}" type="presParOf" srcId="{D73141F2-015E-4DCD-9BC3-2D45E1819D35}" destId="{8231D472-FA24-417E-85E5-353D338ED680}" srcOrd="0" destOrd="0" presId="urn:microsoft.com/office/officeart/2005/8/layout/orgChart1"/>
    <dgm:cxn modelId="{11DEC70F-E249-4923-90A5-F14B45CEB058}" type="presParOf" srcId="{8231D472-FA24-417E-85E5-353D338ED680}" destId="{E414A46E-8EDB-4B46-9201-F61DF18107E8}" srcOrd="0" destOrd="0" presId="urn:microsoft.com/office/officeart/2005/8/layout/orgChart1"/>
    <dgm:cxn modelId="{D67EBC1A-AD46-45B7-A244-BCB0E79D8B12}" type="presParOf" srcId="{8231D472-FA24-417E-85E5-353D338ED680}" destId="{B37DE534-8FF7-4CCD-8CC2-10915128D43C}" srcOrd="1" destOrd="0" presId="urn:microsoft.com/office/officeart/2005/8/layout/orgChart1"/>
    <dgm:cxn modelId="{82587897-E10A-4B3F-8387-0CDC5948A050}" type="presParOf" srcId="{D73141F2-015E-4DCD-9BC3-2D45E1819D35}" destId="{21184B30-F140-41E1-BE24-7C261FBB1C18}" srcOrd="1" destOrd="0" presId="urn:microsoft.com/office/officeart/2005/8/layout/orgChart1"/>
    <dgm:cxn modelId="{68A0DF65-0486-446F-8E62-D4E97091FBF4}" type="presParOf" srcId="{21184B30-F140-41E1-BE24-7C261FBB1C18}" destId="{C5AD634D-0281-4D3D-9F76-7C7FCD630133}" srcOrd="0" destOrd="0" presId="urn:microsoft.com/office/officeart/2005/8/layout/orgChart1"/>
    <dgm:cxn modelId="{6F9D0393-E278-408D-951A-411EE9932F78}" type="presParOf" srcId="{21184B30-F140-41E1-BE24-7C261FBB1C18}" destId="{9CE2D525-C973-4935-8E53-AFE05A619857}" srcOrd="1" destOrd="0" presId="urn:microsoft.com/office/officeart/2005/8/layout/orgChart1"/>
    <dgm:cxn modelId="{D985F43B-36CE-4ACA-B429-0DF8BF036836}" type="presParOf" srcId="{9CE2D525-C973-4935-8E53-AFE05A619857}" destId="{A2C3259B-4CC6-40FB-8D60-6F1F4E01A75A}" srcOrd="0" destOrd="0" presId="urn:microsoft.com/office/officeart/2005/8/layout/orgChart1"/>
    <dgm:cxn modelId="{2100C8F1-B0DA-40D6-B567-5E391298840A}" type="presParOf" srcId="{A2C3259B-4CC6-40FB-8D60-6F1F4E01A75A}" destId="{C75DB2A3-ECAB-4B24-BEC6-419C784422A8}" srcOrd="0" destOrd="0" presId="urn:microsoft.com/office/officeart/2005/8/layout/orgChart1"/>
    <dgm:cxn modelId="{88708257-9F1B-4B8D-9529-B45B9B3EC29D}" type="presParOf" srcId="{A2C3259B-4CC6-40FB-8D60-6F1F4E01A75A}" destId="{487905B2-0E55-4CEA-8E9C-F95474812AA3}" srcOrd="1" destOrd="0" presId="urn:microsoft.com/office/officeart/2005/8/layout/orgChart1"/>
    <dgm:cxn modelId="{BBC91B83-5F5C-4ACE-B995-59A4EACB7670}" type="presParOf" srcId="{9CE2D525-C973-4935-8E53-AFE05A619857}" destId="{B5E4726A-6AB6-429A-912B-59726CB92C48}" srcOrd="1" destOrd="0" presId="urn:microsoft.com/office/officeart/2005/8/layout/orgChart1"/>
    <dgm:cxn modelId="{03A8D211-EA2E-4834-BD8E-E4C1771BEE69}" type="presParOf" srcId="{B5E4726A-6AB6-429A-912B-59726CB92C48}" destId="{E89839B5-9828-4B96-AE16-E8A8DC310DE5}" srcOrd="0" destOrd="0" presId="urn:microsoft.com/office/officeart/2005/8/layout/orgChart1"/>
    <dgm:cxn modelId="{47EF8837-BE5C-4FB8-A8F9-B7A8EC75B9A8}" type="presParOf" srcId="{B5E4726A-6AB6-429A-912B-59726CB92C48}" destId="{9DC5F124-1D94-4A9E-9488-FC7442E684DE}" srcOrd="1" destOrd="0" presId="urn:microsoft.com/office/officeart/2005/8/layout/orgChart1"/>
    <dgm:cxn modelId="{94B3045A-8CE0-431D-965F-235E5AEB1193}" type="presParOf" srcId="{9DC5F124-1D94-4A9E-9488-FC7442E684DE}" destId="{CF54B25D-2AB4-4ECC-A0C1-AE88D70DB01A}" srcOrd="0" destOrd="0" presId="urn:microsoft.com/office/officeart/2005/8/layout/orgChart1"/>
    <dgm:cxn modelId="{A32A21F0-58D4-4E7E-BB82-23D042F3D70E}" type="presParOf" srcId="{CF54B25D-2AB4-4ECC-A0C1-AE88D70DB01A}" destId="{AD6997A3-B3B7-46D2-ADC7-4B9E0E1D75D3}" srcOrd="0" destOrd="0" presId="urn:microsoft.com/office/officeart/2005/8/layout/orgChart1"/>
    <dgm:cxn modelId="{9D36AEE8-12CD-4EAB-943A-7A07B2C67254}" type="presParOf" srcId="{CF54B25D-2AB4-4ECC-A0C1-AE88D70DB01A}" destId="{B43152FF-4E01-46D6-AAFF-BE5A36B6C84E}" srcOrd="1" destOrd="0" presId="urn:microsoft.com/office/officeart/2005/8/layout/orgChart1"/>
    <dgm:cxn modelId="{18BE6A4E-EDC0-46AC-B501-49729395CF21}" type="presParOf" srcId="{9DC5F124-1D94-4A9E-9488-FC7442E684DE}" destId="{B4D67640-2BB3-4266-BB63-03D0E085374C}" srcOrd="1" destOrd="0" presId="urn:microsoft.com/office/officeart/2005/8/layout/orgChart1"/>
    <dgm:cxn modelId="{641648C4-BDC2-4229-9EB3-92F275B7E03B}" type="presParOf" srcId="{9DC5F124-1D94-4A9E-9488-FC7442E684DE}" destId="{8233C4E2-E90F-46C6-9B71-8308BD93BDE5}" srcOrd="2" destOrd="0" presId="urn:microsoft.com/office/officeart/2005/8/layout/orgChart1"/>
    <dgm:cxn modelId="{6E4D9E64-68C4-470E-A6F8-5B5C8351D811}" type="presParOf" srcId="{B5E4726A-6AB6-429A-912B-59726CB92C48}" destId="{ED6CF57F-333E-4E8F-8C3D-5513D720B388}" srcOrd="2" destOrd="0" presId="urn:microsoft.com/office/officeart/2005/8/layout/orgChart1"/>
    <dgm:cxn modelId="{2FA12173-4E27-4AFD-8756-8CA79BAE19C2}" type="presParOf" srcId="{B5E4726A-6AB6-429A-912B-59726CB92C48}" destId="{A3607341-B9DA-4D94-836D-C1FF7CC5D2C9}" srcOrd="3" destOrd="0" presId="urn:microsoft.com/office/officeart/2005/8/layout/orgChart1"/>
    <dgm:cxn modelId="{F50E57AF-907D-4A84-8020-EF8751AE269E}" type="presParOf" srcId="{A3607341-B9DA-4D94-836D-C1FF7CC5D2C9}" destId="{C387892D-E162-4B58-94BD-3E8A6C675EF9}" srcOrd="0" destOrd="0" presId="urn:microsoft.com/office/officeart/2005/8/layout/orgChart1"/>
    <dgm:cxn modelId="{20443C17-8454-4475-A077-ED6E15084290}" type="presParOf" srcId="{C387892D-E162-4B58-94BD-3E8A6C675EF9}" destId="{80723DDC-841B-405B-A348-B25BD2EBEEED}" srcOrd="0" destOrd="0" presId="urn:microsoft.com/office/officeart/2005/8/layout/orgChart1"/>
    <dgm:cxn modelId="{AA48D8F5-EBF9-444C-B978-4866F813C580}" type="presParOf" srcId="{C387892D-E162-4B58-94BD-3E8A6C675EF9}" destId="{D72C55E1-EBA7-4C03-B354-4F58D0EF35E2}" srcOrd="1" destOrd="0" presId="urn:microsoft.com/office/officeart/2005/8/layout/orgChart1"/>
    <dgm:cxn modelId="{7A2DB577-0C2A-499D-A433-2B6FAACF8D93}" type="presParOf" srcId="{A3607341-B9DA-4D94-836D-C1FF7CC5D2C9}" destId="{96584442-1713-4CC1-901C-0F1F906E6AAB}" srcOrd="1" destOrd="0" presId="urn:microsoft.com/office/officeart/2005/8/layout/orgChart1"/>
    <dgm:cxn modelId="{18641D8F-FA3E-4355-AC89-E38A6C7A8E4C}" type="presParOf" srcId="{A3607341-B9DA-4D94-836D-C1FF7CC5D2C9}" destId="{53DAA3BA-8290-471E-89A3-31EC302D5651}" srcOrd="2" destOrd="0" presId="urn:microsoft.com/office/officeart/2005/8/layout/orgChart1"/>
    <dgm:cxn modelId="{E754DF32-EADD-411B-898F-ABC3A386A472}" type="presParOf" srcId="{9CE2D525-C973-4935-8E53-AFE05A619857}" destId="{DDBC5879-5C6D-432D-9CAD-8F810FDD4C10}" srcOrd="2" destOrd="0" presId="urn:microsoft.com/office/officeart/2005/8/layout/orgChart1"/>
    <dgm:cxn modelId="{5A6B23EC-75DA-4A02-ACEA-74C744948329}" type="presParOf" srcId="{D73141F2-015E-4DCD-9BC3-2D45E1819D35}" destId="{7F241934-FF6A-44A3-AD49-53EE80C17583}" srcOrd="2" destOrd="0" presId="urn:microsoft.com/office/officeart/2005/8/layout/orgChart1"/>
    <dgm:cxn modelId="{15542CF6-7DE9-4600-BADE-4A0810B6563A}" type="presParOf" srcId="{139A58EF-A420-4D8C-A34C-546748805337}" destId="{4BA5A82F-3D25-4B0C-995C-95C3C3C41C32}" srcOrd="2" destOrd="0" presId="urn:microsoft.com/office/officeart/2005/8/layout/orgChart1"/>
    <dgm:cxn modelId="{89084C6B-6133-489A-98EA-7C190D03502E}" type="presParOf" srcId="{8F72E73E-79BC-4765-BFD0-0B0955C9AFE5}" destId="{DF7B069D-512D-4B64-AD44-8EDD4ECB94AA}" srcOrd="2" destOrd="0" presId="urn:microsoft.com/office/officeart/2005/8/layout/orgChart1"/>
    <dgm:cxn modelId="{BCFD9D6C-3D36-4AAD-AE56-B8BC316B7DA9}" type="presParOf" srcId="{02EFFA8A-C0C8-4093-BD1D-3EE9BD3E1E33}" destId="{760DA78B-4BDD-4074-A888-8854D95568F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EF626D-A3DC-4243-A106-4E08BFC401DB}" type="doc">
      <dgm:prSet loTypeId="urn:microsoft.com/office/officeart/2005/8/layout/process1" loCatId="process" qsTypeId="urn:microsoft.com/office/officeart/2005/8/quickstyle/simple1" qsCatId="simple" csTypeId="urn:microsoft.com/office/officeart/2005/8/colors/accent0_3" csCatId="mainScheme" phldr="1"/>
      <dgm:spPr/>
      <dgm:t>
        <a:bodyPr/>
        <a:lstStyle/>
        <a:p>
          <a:endParaRPr lang="en-US"/>
        </a:p>
      </dgm:t>
    </dgm:pt>
    <dgm:pt modelId="{1D3D9A86-D5EF-40EE-9214-E8876C2916FF}">
      <dgm:prSet phldrT="[Text]" custT="1"/>
      <dgm:spPr/>
      <dgm:t>
        <a:bodyPr/>
        <a:lstStyle/>
        <a:p>
          <a:r>
            <a:rPr lang="en-US" sz="1900" dirty="0" smtClean="0"/>
            <a:t>Parent filed a complaint with the local board and is not satisfied with the final decision about the use of emergency safety intervention.</a:t>
          </a:r>
          <a:endParaRPr lang="en-US" sz="1900" dirty="0"/>
        </a:p>
      </dgm:t>
    </dgm:pt>
    <dgm:pt modelId="{30FBE19B-C5D2-4074-BC02-68B93FA98553}" type="parTrans" cxnId="{7814DC21-F558-48FD-9E24-F3B4AED5F468}">
      <dgm:prSet/>
      <dgm:spPr/>
      <dgm:t>
        <a:bodyPr/>
        <a:lstStyle/>
        <a:p>
          <a:endParaRPr lang="en-US"/>
        </a:p>
      </dgm:t>
    </dgm:pt>
    <dgm:pt modelId="{ACE14628-C9B7-4761-82F6-08A4CD22B700}" type="sibTrans" cxnId="{7814DC21-F558-48FD-9E24-F3B4AED5F468}">
      <dgm:prSet/>
      <dgm:spPr/>
      <dgm:t>
        <a:bodyPr/>
        <a:lstStyle/>
        <a:p>
          <a:endParaRPr lang="en-US"/>
        </a:p>
      </dgm:t>
    </dgm:pt>
    <dgm:pt modelId="{91385607-BE59-432F-A479-4D59A02BC572}">
      <dgm:prSet phldrT="[Text]" custT="1"/>
      <dgm:spPr/>
      <dgm:t>
        <a:bodyPr/>
        <a:lstStyle/>
        <a:p>
          <a:r>
            <a:rPr lang="en-US" sz="1900" dirty="0" smtClean="0"/>
            <a:t>Parent may file a request for administrative review with the State Board. Parent must do this within 30 days of the local board’s final decision or, if the local board failed to issue a decision, within 60 days of filing a complaint with their local board.</a:t>
          </a:r>
          <a:endParaRPr lang="en-US" sz="1900" dirty="0"/>
        </a:p>
      </dgm:t>
    </dgm:pt>
    <dgm:pt modelId="{7C1BC859-3B67-43DF-92CD-ADB1425B5734}" type="parTrans" cxnId="{5DA07D41-2058-4606-B2AD-07D3FFF28C5A}">
      <dgm:prSet/>
      <dgm:spPr/>
      <dgm:t>
        <a:bodyPr/>
        <a:lstStyle/>
        <a:p>
          <a:endParaRPr lang="en-US"/>
        </a:p>
      </dgm:t>
    </dgm:pt>
    <dgm:pt modelId="{9C70C4F0-C212-4277-AD60-A986565E1E11}" type="sibTrans" cxnId="{5DA07D41-2058-4606-B2AD-07D3FFF28C5A}">
      <dgm:prSet/>
      <dgm:spPr/>
      <dgm:t>
        <a:bodyPr/>
        <a:lstStyle/>
        <a:p>
          <a:endParaRPr lang="en-US"/>
        </a:p>
      </dgm:t>
    </dgm:pt>
    <dgm:pt modelId="{7C6C464C-AF99-4A49-A434-ADFE6C1C0C58}">
      <dgm:prSet phldrT="[Text]"/>
      <dgm:spPr/>
      <dgm:t>
        <a:bodyPr/>
        <a:lstStyle/>
        <a:p>
          <a:r>
            <a:rPr lang="en-US" dirty="0" smtClean="0"/>
            <a:t>State Board will designate a Hearing Officer to conduct a review of the local board’s final decision. The Hearing Officer may initiate a separate investigation.</a:t>
          </a:r>
          <a:endParaRPr lang="en-US" dirty="0"/>
        </a:p>
      </dgm:t>
    </dgm:pt>
    <dgm:pt modelId="{6DF126B6-7E75-4B32-A49E-DD5CC86DF935}" type="parTrans" cxnId="{B42AAD50-24B2-4528-A716-9FA7AED55F37}">
      <dgm:prSet/>
      <dgm:spPr/>
      <dgm:t>
        <a:bodyPr/>
        <a:lstStyle/>
        <a:p>
          <a:endParaRPr lang="en-US"/>
        </a:p>
      </dgm:t>
    </dgm:pt>
    <dgm:pt modelId="{DD9F9EE5-273E-4693-9ED5-C35BA702F1E8}" type="sibTrans" cxnId="{B42AAD50-24B2-4528-A716-9FA7AED55F37}">
      <dgm:prSet/>
      <dgm:spPr/>
      <dgm:t>
        <a:bodyPr/>
        <a:lstStyle/>
        <a:p>
          <a:endParaRPr lang="en-US"/>
        </a:p>
      </dgm:t>
    </dgm:pt>
    <dgm:pt modelId="{BE9DFB85-8B8D-4018-823A-D5519203E34A}">
      <dgm:prSet phldrT="[Text]"/>
      <dgm:spPr/>
      <dgm:t>
        <a:bodyPr/>
        <a:lstStyle/>
        <a:p>
          <a:r>
            <a:rPr lang="en-US" dirty="0" smtClean="0"/>
            <a:t>Investigation results will be provided to the parents, school administrators, district superintendent, local board, and State Board within 60 days of the commissioner’s receipt of the request for administrative review.</a:t>
          </a:r>
          <a:endParaRPr lang="en-US" dirty="0"/>
        </a:p>
      </dgm:t>
    </dgm:pt>
    <dgm:pt modelId="{2F69E972-BB6C-4C2D-872F-476E440501E2}" type="parTrans" cxnId="{4482F95E-ED5D-4D47-9081-478C4E750FA8}">
      <dgm:prSet/>
      <dgm:spPr/>
      <dgm:t>
        <a:bodyPr/>
        <a:lstStyle/>
        <a:p>
          <a:endParaRPr lang="en-US"/>
        </a:p>
      </dgm:t>
    </dgm:pt>
    <dgm:pt modelId="{BC0BEF9D-3950-481B-A77D-48A0AF9F6B82}" type="sibTrans" cxnId="{4482F95E-ED5D-4D47-9081-478C4E750FA8}">
      <dgm:prSet/>
      <dgm:spPr/>
      <dgm:t>
        <a:bodyPr/>
        <a:lstStyle/>
        <a:p>
          <a:endParaRPr lang="en-US"/>
        </a:p>
      </dgm:t>
    </dgm:pt>
    <dgm:pt modelId="{682C7121-2C36-4B87-8611-4A372669A6BB}" type="pres">
      <dgm:prSet presAssocID="{4EEF626D-A3DC-4243-A106-4E08BFC401DB}" presName="Name0" presStyleCnt="0">
        <dgm:presLayoutVars>
          <dgm:dir/>
          <dgm:resizeHandles val="exact"/>
        </dgm:presLayoutVars>
      </dgm:prSet>
      <dgm:spPr/>
      <dgm:t>
        <a:bodyPr/>
        <a:lstStyle/>
        <a:p>
          <a:endParaRPr lang="en-US"/>
        </a:p>
      </dgm:t>
    </dgm:pt>
    <dgm:pt modelId="{04F61D83-84B3-4AB4-B4F2-BB58294A2F57}" type="pres">
      <dgm:prSet presAssocID="{1D3D9A86-D5EF-40EE-9214-E8876C2916FF}" presName="node" presStyleLbl="node1" presStyleIdx="0" presStyleCnt="4" custScaleY="158540" custLinFactNeighborX="590" custLinFactNeighborY="-66380">
        <dgm:presLayoutVars>
          <dgm:bulletEnabled val="1"/>
        </dgm:presLayoutVars>
      </dgm:prSet>
      <dgm:spPr/>
      <dgm:t>
        <a:bodyPr/>
        <a:lstStyle/>
        <a:p>
          <a:endParaRPr lang="en-US"/>
        </a:p>
      </dgm:t>
    </dgm:pt>
    <dgm:pt modelId="{F660DEC5-64ED-41E7-BA4E-FEAC312BBE94}" type="pres">
      <dgm:prSet presAssocID="{ACE14628-C9B7-4761-82F6-08A4CD22B700}" presName="sibTrans" presStyleLbl="sibTrans2D1" presStyleIdx="0" presStyleCnt="3"/>
      <dgm:spPr/>
      <dgm:t>
        <a:bodyPr/>
        <a:lstStyle/>
        <a:p>
          <a:endParaRPr lang="en-US"/>
        </a:p>
      </dgm:t>
    </dgm:pt>
    <dgm:pt modelId="{41870CCD-FBFD-4CFD-865E-51210E31A184}" type="pres">
      <dgm:prSet presAssocID="{ACE14628-C9B7-4761-82F6-08A4CD22B700}" presName="connectorText" presStyleLbl="sibTrans2D1" presStyleIdx="0" presStyleCnt="3"/>
      <dgm:spPr/>
      <dgm:t>
        <a:bodyPr/>
        <a:lstStyle/>
        <a:p>
          <a:endParaRPr lang="en-US"/>
        </a:p>
      </dgm:t>
    </dgm:pt>
    <dgm:pt modelId="{B7BA2047-ED53-4478-B7D8-17C97091B42A}" type="pres">
      <dgm:prSet presAssocID="{91385607-BE59-432F-A479-4D59A02BC572}" presName="node" presStyleLbl="node1" presStyleIdx="1" presStyleCnt="4" custScaleY="158147" custLinFactNeighborX="-12077" custLinFactNeighborY="-42491">
        <dgm:presLayoutVars>
          <dgm:bulletEnabled val="1"/>
        </dgm:presLayoutVars>
      </dgm:prSet>
      <dgm:spPr/>
      <dgm:t>
        <a:bodyPr/>
        <a:lstStyle/>
        <a:p>
          <a:endParaRPr lang="en-US"/>
        </a:p>
      </dgm:t>
    </dgm:pt>
    <dgm:pt modelId="{EAC633BA-9063-4936-956A-283067396AE8}" type="pres">
      <dgm:prSet presAssocID="{9C70C4F0-C212-4277-AD60-A986565E1E11}" presName="sibTrans" presStyleLbl="sibTrans2D1" presStyleIdx="1" presStyleCnt="3"/>
      <dgm:spPr/>
      <dgm:t>
        <a:bodyPr/>
        <a:lstStyle/>
        <a:p>
          <a:endParaRPr lang="en-US"/>
        </a:p>
      </dgm:t>
    </dgm:pt>
    <dgm:pt modelId="{689681CB-7B55-4A3D-8817-03C8B1B9089D}" type="pres">
      <dgm:prSet presAssocID="{9C70C4F0-C212-4277-AD60-A986565E1E11}" presName="connectorText" presStyleLbl="sibTrans2D1" presStyleIdx="1" presStyleCnt="3"/>
      <dgm:spPr/>
      <dgm:t>
        <a:bodyPr/>
        <a:lstStyle/>
        <a:p>
          <a:endParaRPr lang="en-US"/>
        </a:p>
      </dgm:t>
    </dgm:pt>
    <dgm:pt modelId="{3605D2D0-DD2B-4225-85F8-5F50769C9561}" type="pres">
      <dgm:prSet presAssocID="{7C6C464C-AF99-4A49-A434-ADFE6C1C0C58}" presName="node" presStyleLbl="node1" presStyleIdx="2" presStyleCnt="4" custScaleY="156572" custLinFactNeighborX="-12659" custLinFactNeighborY="-16969">
        <dgm:presLayoutVars>
          <dgm:bulletEnabled val="1"/>
        </dgm:presLayoutVars>
      </dgm:prSet>
      <dgm:spPr/>
      <dgm:t>
        <a:bodyPr/>
        <a:lstStyle/>
        <a:p>
          <a:endParaRPr lang="en-US"/>
        </a:p>
      </dgm:t>
    </dgm:pt>
    <dgm:pt modelId="{048C1A9A-8125-45B8-A43E-BB5902BFA6C7}" type="pres">
      <dgm:prSet presAssocID="{DD9F9EE5-273E-4693-9ED5-C35BA702F1E8}" presName="sibTrans" presStyleLbl="sibTrans2D1" presStyleIdx="2" presStyleCnt="3"/>
      <dgm:spPr/>
      <dgm:t>
        <a:bodyPr/>
        <a:lstStyle/>
        <a:p>
          <a:endParaRPr lang="en-US"/>
        </a:p>
      </dgm:t>
    </dgm:pt>
    <dgm:pt modelId="{FC687198-4904-4E57-ADE8-6E350E6DBD8A}" type="pres">
      <dgm:prSet presAssocID="{DD9F9EE5-273E-4693-9ED5-C35BA702F1E8}" presName="connectorText" presStyleLbl="sibTrans2D1" presStyleIdx="2" presStyleCnt="3"/>
      <dgm:spPr/>
      <dgm:t>
        <a:bodyPr/>
        <a:lstStyle/>
        <a:p>
          <a:endParaRPr lang="en-US"/>
        </a:p>
      </dgm:t>
    </dgm:pt>
    <dgm:pt modelId="{0704F721-A7BE-47CB-A6C5-CEBBAC13DDE9}" type="pres">
      <dgm:prSet presAssocID="{BE9DFB85-8B8D-4018-823A-D5519203E34A}" presName="node" presStyleLbl="node1" presStyleIdx="3" presStyleCnt="4" custScaleY="156212" custLinFactNeighborX="-13315" custLinFactNeighborY="-42491">
        <dgm:presLayoutVars>
          <dgm:bulletEnabled val="1"/>
        </dgm:presLayoutVars>
      </dgm:prSet>
      <dgm:spPr/>
      <dgm:t>
        <a:bodyPr/>
        <a:lstStyle/>
        <a:p>
          <a:endParaRPr lang="en-US"/>
        </a:p>
      </dgm:t>
    </dgm:pt>
  </dgm:ptLst>
  <dgm:cxnLst>
    <dgm:cxn modelId="{EA254596-1679-47B4-A317-F70A899D351D}" type="presOf" srcId="{4EEF626D-A3DC-4243-A106-4E08BFC401DB}" destId="{682C7121-2C36-4B87-8611-4A372669A6BB}" srcOrd="0" destOrd="0" presId="urn:microsoft.com/office/officeart/2005/8/layout/process1"/>
    <dgm:cxn modelId="{5C33496A-6C7F-434C-B586-7322049D42C5}" type="presOf" srcId="{7C6C464C-AF99-4A49-A434-ADFE6C1C0C58}" destId="{3605D2D0-DD2B-4225-85F8-5F50769C9561}" srcOrd="0" destOrd="0" presId="urn:microsoft.com/office/officeart/2005/8/layout/process1"/>
    <dgm:cxn modelId="{7814DC21-F558-48FD-9E24-F3B4AED5F468}" srcId="{4EEF626D-A3DC-4243-A106-4E08BFC401DB}" destId="{1D3D9A86-D5EF-40EE-9214-E8876C2916FF}" srcOrd="0" destOrd="0" parTransId="{30FBE19B-C5D2-4074-BC02-68B93FA98553}" sibTransId="{ACE14628-C9B7-4761-82F6-08A4CD22B700}"/>
    <dgm:cxn modelId="{5DA07D41-2058-4606-B2AD-07D3FFF28C5A}" srcId="{4EEF626D-A3DC-4243-A106-4E08BFC401DB}" destId="{91385607-BE59-432F-A479-4D59A02BC572}" srcOrd="1" destOrd="0" parTransId="{7C1BC859-3B67-43DF-92CD-ADB1425B5734}" sibTransId="{9C70C4F0-C212-4277-AD60-A986565E1E11}"/>
    <dgm:cxn modelId="{B42AAD50-24B2-4528-A716-9FA7AED55F37}" srcId="{4EEF626D-A3DC-4243-A106-4E08BFC401DB}" destId="{7C6C464C-AF99-4A49-A434-ADFE6C1C0C58}" srcOrd="2" destOrd="0" parTransId="{6DF126B6-7E75-4B32-A49E-DD5CC86DF935}" sibTransId="{DD9F9EE5-273E-4693-9ED5-C35BA702F1E8}"/>
    <dgm:cxn modelId="{1A55630F-F33C-46CD-8CD3-24D394B2157B}" type="presOf" srcId="{1D3D9A86-D5EF-40EE-9214-E8876C2916FF}" destId="{04F61D83-84B3-4AB4-B4F2-BB58294A2F57}" srcOrd="0" destOrd="0" presId="urn:microsoft.com/office/officeart/2005/8/layout/process1"/>
    <dgm:cxn modelId="{CC82879F-507E-4639-B62E-77994478AED7}" type="presOf" srcId="{9C70C4F0-C212-4277-AD60-A986565E1E11}" destId="{689681CB-7B55-4A3D-8817-03C8B1B9089D}" srcOrd="1" destOrd="0" presId="urn:microsoft.com/office/officeart/2005/8/layout/process1"/>
    <dgm:cxn modelId="{4482F95E-ED5D-4D47-9081-478C4E750FA8}" srcId="{4EEF626D-A3DC-4243-A106-4E08BFC401DB}" destId="{BE9DFB85-8B8D-4018-823A-D5519203E34A}" srcOrd="3" destOrd="0" parTransId="{2F69E972-BB6C-4C2D-872F-476E440501E2}" sibTransId="{BC0BEF9D-3950-481B-A77D-48A0AF9F6B82}"/>
    <dgm:cxn modelId="{B7429727-B0BA-4349-8E6D-763F3A6DB6A8}" type="presOf" srcId="{9C70C4F0-C212-4277-AD60-A986565E1E11}" destId="{EAC633BA-9063-4936-956A-283067396AE8}" srcOrd="0" destOrd="0" presId="urn:microsoft.com/office/officeart/2005/8/layout/process1"/>
    <dgm:cxn modelId="{A89DD4C4-F701-4E14-855A-CD166A819C60}" type="presOf" srcId="{ACE14628-C9B7-4761-82F6-08A4CD22B700}" destId="{F660DEC5-64ED-41E7-BA4E-FEAC312BBE94}" srcOrd="0" destOrd="0" presId="urn:microsoft.com/office/officeart/2005/8/layout/process1"/>
    <dgm:cxn modelId="{1643EA2C-938D-446F-A002-E28B27684270}" type="presOf" srcId="{ACE14628-C9B7-4761-82F6-08A4CD22B700}" destId="{41870CCD-FBFD-4CFD-865E-51210E31A184}" srcOrd="1" destOrd="0" presId="urn:microsoft.com/office/officeart/2005/8/layout/process1"/>
    <dgm:cxn modelId="{41CD8F66-C33F-4DD1-ADEE-B7B70640617D}" type="presOf" srcId="{DD9F9EE5-273E-4693-9ED5-C35BA702F1E8}" destId="{FC687198-4904-4E57-ADE8-6E350E6DBD8A}" srcOrd="1" destOrd="0" presId="urn:microsoft.com/office/officeart/2005/8/layout/process1"/>
    <dgm:cxn modelId="{010293F2-DCB1-46C3-AE80-F31E326337FB}" type="presOf" srcId="{91385607-BE59-432F-A479-4D59A02BC572}" destId="{B7BA2047-ED53-4478-B7D8-17C97091B42A}" srcOrd="0" destOrd="0" presId="urn:microsoft.com/office/officeart/2005/8/layout/process1"/>
    <dgm:cxn modelId="{9D94EA35-823B-46F2-A7F5-0EC2DD35A3F6}" type="presOf" srcId="{DD9F9EE5-273E-4693-9ED5-C35BA702F1E8}" destId="{048C1A9A-8125-45B8-A43E-BB5902BFA6C7}" srcOrd="0" destOrd="0" presId="urn:microsoft.com/office/officeart/2005/8/layout/process1"/>
    <dgm:cxn modelId="{BC5654F9-DE03-4D08-BB46-1A55A6A1F78F}" type="presOf" srcId="{BE9DFB85-8B8D-4018-823A-D5519203E34A}" destId="{0704F721-A7BE-47CB-A6C5-CEBBAC13DDE9}" srcOrd="0" destOrd="0" presId="urn:microsoft.com/office/officeart/2005/8/layout/process1"/>
    <dgm:cxn modelId="{4418F523-F0B9-44FD-96C8-BE64AD58DE79}" type="presParOf" srcId="{682C7121-2C36-4B87-8611-4A372669A6BB}" destId="{04F61D83-84B3-4AB4-B4F2-BB58294A2F57}" srcOrd="0" destOrd="0" presId="urn:microsoft.com/office/officeart/2005/8/layout/process1"/>
    <dgm:cxn modelId="{5C708512-7EFD-4961-8BA3-2CC3349A8D9B}" type="presParOf" srcId="{682C7121-2C36-4B87-8611-4A372669A6BB}" destId="{F660DEC5-64ED-41E7-BA4E-FEAC312BBE94}" srcOrd="1" destOrd="0" presId="urn:microsoft.com/office/officeart/2005/8/layout/process1"/>
    <dgm:cxn modelId="{FABA41D4-3090-4419-95AF-599F9DF4C2DD}" type="presParOf" srcId="{F660DEC5-64ED-41E7-BA4E-FEAC312BBE94}" destId="{41870CCD-FBFD-4CFD-865E-51210E31A184}" srcOrd="0" destOrd="0" presId="urn:microsoft.com/office/officeart/2005/8/layout/process1"/>
    <dgm:cxn modelId="{6CE313E2-B5A0-478D-9395-6786E6D8C25A}" type="presParOf" srcId="{682C7121-2C36-4B87-8611-4A372669A6BB}" destId="{B7BA2047-ED53-4478-B7D8-17C97091B42A}" srcOrd="2" destOrd="0" presId="urn:microsoft.com/office/officeart/2005/8/layout/process1"/>
    <dgm:cxn modelId="{194A4576-3E1E-454A-B822-311D3AE74283}" type="presParOf" srcId="{682C7121-2C36-4B87-8611-4A372669A6BB}" destId="{EAC633BA-9063-4936-956A-283067396AE8}" srcOrd="3" destOrd="0" presId="urn:microsoft.com/office/officeart/2005/8/layout/process1"/>
    <dgm:cxn modelId="{10FCD6C8-4382-43A4-83A5-B983FE06891E}" type="presParOf" srcId="{EAC633BA-9063-4936-956A-283067396AE8}" destId="{689681CB-7B55-4A3D-8817-03C8B1B9089D}" srcOrd="0" destOrd="0" presId="urn:microsoft.com/office/officeart/2005/8/layout/process1"/>
    <dgm:cxn modelId="{EEA1D35B-A0DF-4D5B-8487-4800EF497778}" type="presParOf" srcId="{682C7121-2C36-4B87-8611-4A372669A6BB}" destId="{3605D2D0-DD2B-4225-85F8-5F50769C9561}" srcOrd="4" destOrd="0" presId="urn:microsoft.com/office/officeart/2005/8/layout/process1"/>
    <dgm:cxn modelId="{5D8B4C02-9E05-4CFA-86CE-4C99756EE26B}" type="presParOf" srcId="{682C7121-2C36-4B87-8611-4A372669A6BB}" destId="{048C1A9A-8125-45B8-A43E-BB5902BFA6C7}" srcOrd="5" destOrd="0" presId="urn:microsoft.com/office/officeart/2005/8/layout/process1"/>
    <dgm:cxn modelId="{09563AF7-D3FF-4DB5-891D-35F020847027}" type="presParOf" srcId="{048C1A9A-8125-45B8-A43E-BB5902BFA6C7}" destId="{FC687198-4904-4E57-ADE8-6E350E6DBD8A}" srcOrd="0" destOrd="0" presId="urn:microsoft.com/office/officeart/2005/8/layout/process1"/>
    <dgm:cxn modelId="{27B2B565-E8AC-47E1-8DA3-56FAD826415C}" type="presParOf" srcId="{682C7121-2C36-4B87-8611-4A372669A6BB}" destId="{0704F721-A7BE-47CB-A6C5-CEBBAC13DDE9}"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CF57F-333E-4E8F-8C3D-5513D720B388}">
      <dsp:nvSpPr>
        <dsp:cNvPr id="0" name=""/>
        <dsp:cNvSpPr/>
      </dsp:nvSpPr>
      <dsp:spPr>
        <a:xfrm>
          <a:off x="4771145" y="4729580"/>
          <a:ext cx="592682" cy="747124"/>
        </a:xfrm>
        <a:custGeom>
          <a:avLst/>
          <a:gdLst/>
          <a:ahLst/>
          <a:cxnLst/>
          <a:rect l="0" t="0" r="0" b="0"/>
          <a:pathLst>
            <a:path>
              <a:moveTo>
                <a:pt x="592682" y="0"/>
              </a:moveTo>
              <a:lnTo>
                <a:pt x="0" y="74712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9839B5-9828-4B96-AE16-E8A8DC310DE5}">
      <dsp:nvSpPr>
        <dsp:cNvPr id="0" name=""/>
        <dsp:cNvSpPr/>
      </dsp:nvSpPr>
      <dsp:spPr>
        <a:xfrm>
          <a:off x="3792642" y="4530185"/>
          <a:ext cx="1571185" cy="199395"/>
        </a:xfrm>
        <a:custGeom>
          <a:avLst/>
          <a:gdLst/>
          <a:ahLst/>
          <a:cxnLst/>
          <a:rect l="0" t="0" r="0" b="0"/>
          <a:pathLst>
            <a:path>
              <a:moveTo>
                <a:pt x="1571185" y="199395"/>
              </a:moveTo>
              <a:lnTo>
                <a:pt x="0" y="0"/>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AD634D-0281-4D3D-9F76-7C7FCD630133}">
      <dsp:nvSpPr>
        <dsp:cNvPr id="0" name=""/>
        <dsp:cNvSpPr/>
      </dsp:nvSpPr>
      <dsp:spPr>
        <a:xfrm>
          <a:off x="6933018" y="3550866"/>
          <a:ext cx="517341" cy="461749"/>
        </a:xfrm>
        <a:custGeom>
          <a:avLst/>
          <a:gdLst/>
          <a:ahLst/>
          <a:cxnLst/>
          <a:rect l="0" t="0" r="0" b="0"/>
          <a:pathLst>
            <a:path>
              <a:moveTo>
                <a:pt x="517341" y="0"/>
              </a:moveTo>
              <a:lnTo>
                <a:pt x="517341" y="390325"/>
              </a:lnTo>
              <a:lnTo>
                <a:pt x="0" y="390325"/>
              </a:lnTo>
              <a:lnTo>
                <a:pt x="0" y="461749"/>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B8ABE7-7376-4F15-833A-75AB1739600D}">
      <dsp:nvSpPr>
        <dsp:cNvPr id="0" name=""/>
        <dsp:cNvSpPr/>
      </dsp:nvSpPr>
      <dsp:spPr>
        <a:xfrm>
          <a:off x="7389464" y="2648501"/>
          <a:ext cx="91440" cy="339607"/>
        </a:xfrm>
        <a:custGeom>
          <a:avLst/>
          <a:gdLst/>
          <a:ahLst/>
          <a:cxnLst/>
          <a:rect l="0" t="0" r="0" b="0"/>
          <a:pathLst>
            <a:path>
              <a:moveTo>
                <a:pt x="45720" y="0"/>
              </a:moveTo>
              <a:lnTo>
                <a:pt x="45720" y="268183"/>
              </a:lnTo>
              <a:lnTo>
                <a:pt x="60895" y="268183"/>
              </a:lnTo>
              <a:lnTo>
                <a:pt x="60895" y="339607"/>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BB73DE-B8FE-4CAD-9F67-C5202D6A1DC1}">
      <dsp:nvSpPr>
        <dsp:cNvPr id="0" name=""/>
        <dsp:cNvSpPr/>
      </dsp:nvSpPr>
      <dsp:spPr>
        <a:xfrm>
          <a:off x="7435184" y="2476287"/>
          <a:ext cx="2943317" cy="172213"/>
        </a:xfrm>
        <a:custGeom>
          <a:avLst/>
          <a:gdLst/>
          <a:ahLst/>
          <a:cxnLst/>
          <a:rect l="0" t="0" r="0" b="0"/>
          <a:pathLst>
            <a:path>
              <a:moveTo>
                <a:pt x="0" y="172213"/>
              </a:moveTo>
              <a:lnTo>
                <a:pt x="2943317" y="0"/>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D57784-F0A1-48A7-A5CD-D2C6DBD9913E}">
      <dsp:nvSpPr>
        <dsp:cNvPr id="0" name=""/>
        <dsp:cNvSpPr/>
      </dsp:nvSpPr>
      <dsp:spPr>
        <a:xfrm>
          <a:off x="6620829" y="1727525"/>
          <a:ext cx="814354" cy="322244"/>
        </a:xfrm>
        <a:custGeom>
          <a:avLst/>
          <a:gdLst/>
          <a:ahLst/>
          <a:cxnLst/>
          <a:rect l="0" t="0" r="0" b="0"/>
          <a:pathLst>
            <a:path>
              <a:moveTo>
                <a:pt x="0" y="0"/>
              </a:moveTo>
              <a:lnTo>
                <a:pt x="0" y="250820"/>
              </a:lnTo>
              <a:lnTo>
                <a:pt x="814354" y="250820"/>
              </a:lnTo>
              <a:lnTo>
                <a:pt x="814354" y="322244"/>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ED2946-330F-4294-BA4D-F136D2C38DE4}">
      <dsp:nvSpPr>
        <dsp:cNvPr id="0" name=""/>
        <dsp:cNvSpPr/>
      </dsp:nvSpPr>
      <dsp:spPr>
        <a:xfrm>
          <a:off x="2253176" y="2545191"/>
          <a:ext cx="91440" cy="843397"/>
        </a:xfrm>
        <a:custGeom>
          <a:avLst/>
          <a:gdLst/>
          <a:ahLst/>
          <a:cxnLst/>
          <a:rect l="0" t="0" r="0" b="0"/>
          <a:pathLst>
            <a:path>
              <a:moveTo>
                <a:pt x="91814" y="0"/>
              </a:moveTo>
              <a:lnTo>
                <a:pt x="45720" y="843397"/>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CE0B4E-E9A3-4B2B-8247-E4D0C25EAF7F}">
      <dsp:nvSpPr>
        <dsp:cNvPr id="0" name=""/>
        <dsp:cNvSpPr/>
      </dsp:nvSpPr>
      <dsp:spPr>
        <a:xfrm>
          <a:off x="3598403" y="1727525"/>
          <a:ext cx="3022426" cy="236073"/>
        </a:xfrm>
        <a:custGeom>
          <a:avLst/>
          <a:gdLst/>
          <a:ahLst/>
          <a:cxnLst/>
          <a:rect l="0" t="0" r="0" b="0"/>
          <a:pathLst>
            <a:path>
              <a:moveTo>
                <a:pt x="3022426" y="0"/>
              </a:moveTo>
              <a:lnTo>
                <a:pt x="3022426" y="164649"/>
              </a:lnTo>
              <a:lnTo>
                <a:pt x="0" y="164649"/>
              </a:lnTo>
              <a:lnTo>
                <a:pt x="0" y="236073"/>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4D8EFD-BA5B-4CAC-BDE2-56D35DEF452C}">
      <dsp:nvSpPr>
        <dsp:cNvPr id="0" name=""/>
        <dsp:cNvSpPr/>
      </dsp:nvSpPr>
      <dsp:spPr>
        <a:xfrm>
          <a:off x="4035036" y="605093"/>
          <a:ext cx="2585792" cy="378540"/>
        </a:xfrm>
        <a:custGeom>
          <a:avLst/>
          <a:gdLst/>
          <a:ahLst/>
          <a:cxnLst/>
          <a:rect l="0" t="0" r="0" b="0"/>
          <a:pathLst>
            <a:path>
              <a:moveTo>
                <a:pt x="0" y="0"/>
              </a:moveTo>
              <a:lnTo>
                <a:pt x="0" y="307116"/>
              </a:lnTo>
              <a:lnTo>
                <a:pt x="2585792" y="307116"/>
              </a:lnTo>
              <a:lnTo>
                <a:pt x="2585792" y="37854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6D34EF-0F1C-4D1C-A0B6-CCAED3D68C99}">
      <dsp:nvSpPr>
        <dsp:cNvPr id="0" name=""/>
        <dsp:cNvSpPr/>
      </dsp:nvSpPr>
      <dsp:spPr>
        <a:xfrm>
          <a:off x="2854666" y="605093"/>
          <a:ext cx="1180370" cy="355225"/>
        </a:xfrm>
        <a:custGeom>
          <a:avLst/>
          <a:gdLst/>
          <a:ahLst/>
          <a:cxnLst/>
          <a:rect l="0" t="0" r="0" b="0"/>
          <a:pathLst>
            <a:path>
              <a:moveTo>
                <a:pt x="1180370" y="0"/>
              </a:moveTo>
              <a:lnTo>
                <a:pt x="1180370" y="283801"/>
              </a:lnTo>
              <a:lnTo>
                <a:pt x="0" y="283801"/>
              </a:lnTo>
              <a:lnTo>
                <a:pt x="0" y="35522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AE8404-3691-4273-A6D8-C092F09BFCE9}">
      <dsp:nvSpPr>
        <dsp:cNvPr id="0" name=""/>
        <dsp:cNvSpPr/>
      </dsp:nvSpPr>
      <dsp:spPr>
        <a:xfrm>
          <a:off x="2550083" y="90615"/>
          <a:ext cx="2969907" cy="514477"/>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Emergency safety intervention incident occurs; parent notified</a:t>
          </a:r>
          <a:endParaRPr lang="en-US" sz="1200" kern="1200" dirty="0"/>
        </a:p>
      </dsp:txBody>
      <dsp:txXfrm>
        <a:off x="2550083" y="90615"/>
        <a:ext cx="2969907" cy="514477"/>
      </dsp:txXfrm>
    </dsp:sp>
    <dsp:sp modelId="{54F26E21-AD39-4D04-AE0D-D91992E35341}">
      <dsp:nvSpPr>
        <dsp:cNvPr id="0" name=""/>
        <dsp:cNvSpPr/>
      </dsp:nvSpPr>
      <dsp:spPr>
        <a:xfrm>
          <a:off x="1832006" y="960319"/>
          <a:ext cx="2045319" cy="819693"/>
        </a:xfrm>
        <a:prstGeom prst="rect">
          <a:avLst/>
        </a:prstGeom>
        <a:solidFill>
          <a:schemeClr val="accent1">
            <a:alpha val="4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985" rIns="91440" bIns="6985" numCol="1" spcCol="1270" anchor="ctr" anchorCtr="0">
          <a:noAutofit/>
        </a:bodyPr>
        <a:lstStyle/>
        <a:p>
          <a:pPr lvl="0" algn="ctr" defTabSz="488950">
            <a:lnSpc>
              <a:spcPct val="90000"/>
            </a:lnSpc>
            <a:spcBef>
              <a:spcPct val="0"/>
            </a:spcBef>
            <a:spcAft>
              <a:spcPct val="35000"/>
            </a:spcAft>
          </a:pPr>
          <a:r>
            <a:rPr lang="en-US" sz="1100" kern="1200" dirty="0" smtClean="0"/>
            <a:t>Parents </a:t>
          </a:r>
          <a:r>
            <a:rPr lang="en-US" sz="1100" kern="1200" dirty="0"/>
            <a:t>receive documentation and feel </a:t>
          </a:r>
          <a:r>
            <a:rPr lang="en-US" sz="1100" kern="1200" dirty="0" smtClean="0"/>
            <a:t>emergency safety intervention </a:t>
          </a:r>
          <a:r>
            <a:rPr lang="en-US" sz="1100" kern="1200" dirty="0"/>
            <a:t>was used appropriately</a:t>
          </a:r>
          <a:r>
            <a:rPr lang="en-US" sz="800" kern="1200" dirty="0"/>
            <a:t>.</a:t>
          </a:r>
        </a:p>
      </dsp:txBody>
      <dsp:txXfrm>
        <a:off x="1832006" y="960319"/>
        <a:ext cx="2045319" cy="819693"/>
      </dsp:txXfrm>
    </dsp:sp>
    <dsp:sp modelId="{52D38B27-846F-4FB6-A76B-3E73B0443D7D}">
      <dsp:nvSpPr>
        <dsp:cNvPr id="0" name=""/>
        <dsp:cNvSpPr/>
      </dsp:nvSpPr>
      <dsp:spPr>
        <a:xfrm>
          <a:off x="5060618" y="983633"/>
          <a:ext cx="3120421" cy="743891"/>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7620" rIns="91440" bIns="7620" numCol="1" spcCol="1270" anchor="ctr" anchorCtr="0">
          <a:noAutofit/>
        </a:bodyPr>
        <a:lstStyle/>
        <a:p>
          <a:pPr lvl="0" algn="ctr" defTabSz="533400">
            <a:lnSpc>
              <a:spcPct val="90000"/>
            </a:lnSpc>
            <a:spcBef>
              <a:spcPct val="0"/>
            </a:spcBef>
            <a:spcAft>
              <a:spcPct val="35000"/>
            </a:spcAft>
          </a:pPr>
          <a:r>
            <a:rPr lang="en-US" sz="1200" kern="1200" dirty="0" smtClean="0"/>
            <a:t>Parents believe the use of emergency safety intervention did </a:t>
          </a:r>
          <a:r>
            <a:rPr lang="en-US" sz="1200" kern="1200" dirty="0"/>
            <a:t>not follow the </a:t>
          </a:r>
          <a:r>
            <a:rPr lang="en-US" sz="1200" kern="1200" dirty="0" smtClean="0"/>
            <a:t>district’s policy, emergency safety intervention regulations, or statutes.</a:t>
          </a:r>
          <a:endParaRPr lang="en-US" sz="1200" kern="1200" dirty="0"/>
        </a:p>
      </dsp:txBody>
      <dsp:txXfrm>
        <a:off x="5060618" y="983633"/>
        <a:ext cx="3120421" cy="743891"/>
      </dsp:txXfrm>
    </dsp:sp>
    <dsp:sp modelId="{477D5A98-6DEF-46F8-B516-70DA05522B4F}">
      <dsp:nvSpPr>
        <dsp:cNvPr id="0" name=""/>
        <dsp:cNvSpPr/>
      </dsp:nvSpPr>
      <dsp:spPr>
        <a:xfrm>
          <a:off x="2031638" y="1963599"/>
          <a:ext cx="3133529" cy="58159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7620" rIns="91440" bIns="7620" numCol="1" spcCol="1270" anchor="ctr" anchorCtr="0">
          <a:noAutofit/>
        </a:bodyPr>
        <a:lstStyle/>
        <a:p>
          <a:pPr lvl="0" algn="ctr" defTabSz="533400">
            <a:lnSpc>
              <a:spcPct val="90000"/>
            </a:lnSpc>
            <a:spcBef>
              <a:spcPct val="0"/>
            </a:spcBef>
            <a:spcAft>
              <a:spcPct val="35000"/>
            </a:spcAft>
          </a:pPr>
          <a:r>
            <a:rPr lang="en-US" sz="1200" kern="1200" dirty="0" smtClean="0"/>
            <a:t>Parents may choose to first speak with </a:t>
          </a:r>
          <a:r>
            <a:rPr lang="en-US" sz="1200" kern="1200" dirty="0"/>
            <a:t>the building </a:t>
          </a:r>
          <a:r>
            <a:rPr lang="en-US" sz="1200" kern="1200" dirty="0" smtClean="0"/>
            <a:t>administrator to try </a:t>
          </a:r>
          <a:r>
            <a:rPr lang="en-US" sz="1200" kern="1200" dirty="0"/>
            <a:t>to resolve the issue informally</a:t>
          </a:r>
          <a:r>
            <a:rPr lang="en-US" sz="1200" kern="1200" dirty="0" smtClean="0"/>
            <a:t>.</a:t>
          </a:r>
          <a:endParaRPr lang="en-US" sz="1200" kern="1200" dirty="0"/>
        </a:p>
      </dsp:txBody>
      <dsp:txXfrm>
        <a:off x="2031638" y="1963599"/>
        <a:ext cx="3133529" cy="581592"/>
      </dsp:txXfrm>
    </dsp:sp>
    <dsp:sp modelId="{9B684E92-8EE0-4F08-B480-BCF78A7B7AE8}">
      <dsp:nvSpPr>
        <dsp:cNvPr id="0" name=""/>
        <dsp:cNvSpPr/>
      </dsp:nvSpPr>
      <dsp:spPr>
        <a:xfrm>
          <a:off x="2298896" y="3032650"/>
          <a:ext cx="2584911" cy="711876"/>
        </a:xfrm>
        <a:prstGeom prst="rect">
          <a:avLst/>
        </a:prstGeom>
        <a:solidFill>
          <a:schemeClr val="accent1">
            <a:alpha val="4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a:t>If this is effective, the building administrator </a:t>
          </a:r>
          <a:r>
            <a:rPr lang="en-US" sz="1100" kern="1200" dirty="0" smtClean="0"/>
            <a:t>should </a:t>
          </a:r>
          <a:r>
            <a:rPr lang="en-US" sz="1100" kern="1200" dirty="0"/>
            <a:t>provide written documentation of the issues to the superintendent</a:t>
          </a:r>
          <a:r>
            <a:rPr lang="en-US" sz="1100" kern="1200" dirty="0" smtClean="0"/>
            <a:t>.</a:t>
          </a:r>
          <a:endParaRPr lang="en-US" sz="1100" kern="1200" dirty="0"/>
        </a:p>
      </dsp:txBody>
      <dsp:txXfrm>
        <a:off x="2298896" y="3032650"/>
        <a:ext cx="2584911" cy="711876"/>
      </dsp:txXfrm>
    </dsp:sp>
    <dsp:sp modelId="{B6B5616F-D976-449D-8DC9-5773A7E6BA67}">
      <dsp:nvSpPr>
        <dsp:cNvPr id="0" name=""/>
        <dsp:cNvSpPr/>
      </dsp:nvSpPr>
      <dsp:spPr>
        <a:xfrm>
          <a:off x="5358159" y="2049770"/>
          <a:ext cx="4154050" cy="59873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 rIns="91440" bIns="7620" numCol="1" spcCol="1270" anchor="ctr" anchorCtr="0">
          <a:noAutofit/>
        </a:bodyPr>
        <a:lstStyle/>
        <a:p>
          <a:pPr lvl="0" algn="ctr" defTabSz="533400">
            <a:lnSpc>
              <a:spcPct val="90000"/>
            </a:lnSpc>
            <a:spcBef>
              <a:spcPct val="0"/>
            </a:spcBef>
            <a:spcAft>
              <a:spcPct val="35000"/>
            </a:spcAft>
          </a:pPr>
          <a:r>
            <a:rPr lang="en-US" sz="1200" kern="1200" dirty="0" smtClean="0"/>
            <a:t>Parents file </a:t>
          </a:r>
          <a:r>
            <a:rPr lang="en-US" sz="1200" kern="1200" dirty="0"/>
            <a:t>a written complaint </a:t>
          </a:r>
          <a:r>
            <a:rPr lang="en-US" sz="1200" kern="1200" dirty="0" smtClean="0"/>
            <a:t>with local </a:t>
          </a:r>
          <a:r>
            <a:rPr lang="en-US" sz="1200" kern="1200" dirty="0"/>
            <a:t>board of </a:t>
          </a:r>
          <a:r>
            <a:rPr lang="en-US" sz="1200" kern="1200" dirty="0" smtClean="0"/>
            <a:t>education within 30 days of being informed of the use of emergency safety intervention.</a:t>
          </a:r>
          <a:endParaRPr lang="en-US" sz="1200" kern="1200" dirty="0"/>
        </a:p>
      </dsp:txBody>
      <dsp:txXfrm>
        <a:off x="5358159" y="2049770"/>
        <a:ext cx="4154050" cy="598730"/>
      </dsp:txXfrm>
    </dsp:sp>
    <dsp:sp modelId="{5FEF1186-5468-4E7D-ADB6-277736FF5F7C}">
      <dsp:nvSpPr>
        <dsp:cNvPr id="0" name=""/>
        <dsp:cNvSpPr/>
      </dsp:nvSpPr>
      <dsp:spPr>
        <a:xfrm>
          <a:off x="9708625" y="2476287"/>
          <a:ext cx="1339752" cy="1366053"/>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 rIns="91440" bIns="6985" numCol="1" spcCol="1270" anchor="ctr" anchorCtr="0">
          <a:noAutofit/>
        </a:bodyPr>
        <a:lstStyle/>
        <a:p>
          <a:pPr lvl="0" algn="ctr" defTabSz="488950">
            <a:lnSpc>
              <a:spcPct val="90000"/>
            </a:lnSpc>
            <a:spcBef>
              <a:spcPct val="0"/>
            </a:spcBef>
            <a:spcAft>
              <a:spcPct val="35000"/>
            </a:spcAft>
          </a:pPr>
          <a:r>
            <a:rPr lang="en-US" sz="1100" kern="1200" dirty="0" smtClean="0"/>
            <a:t>If the local board does not issue a written decision, the parent may proceed to the State Board’s administrative review process.</a:t>
          </a:r>
          <a:endParaRPr lang="en-US" sz="1100" kern="1200" dirty="0"/>
        </a:p>
      </dsp:txBody>
      <dsp:txXfrm>
        <a:off x="9708625" y="2476287"/>
        <a:ext cx="1339752" cy="1366053"/>
      </dsp:txXfrm>
    </dsp:sp>
    <dsp:sp modelId="{E414A46E-8EDB-4B46-9201-F61DF18107E8}">
      <dsp:nvSpPr>
        <dsp:cNvPr id="0" name=""/>
        <dsp:cNvSpPr/>
      </dsp:nvSpPr>
      <dsp:spPr>
        <a:xfrm>
          <a:off x="5358159" y="2988109"/>
          <a:ext cx="4184402" cy="562756"/>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7620" rIns="91440" bIns="7620" numCol="1" spcCol="1270" anchor="ctr" anchorCtr="0">
          <a:noAutofit/>
        </a:bodyPr>
        <a:lstStyle/>
        <a:p>
          <a:pPr lvl="0" algn="ctr" defTabSz="533400">
            <a:lnSpc>
              <a:spcPct val="90000"/>
            </a:lnSpc>
            <a:spcBef>
              <a:spcPct val="0"/>
            </a:spcBef>
            <a:spcAft>
              <a:spcPct val="35000"/>
            </a:spcAft>
          </a:pPr>
          <a:r>
            <a:rPr lang="en-US" sz="1200" kern="1200" dirty="0"/>
            <a:t>Upon receiving a complaint, the </a:t>
          </a:r>
          <a:r>
            <a:rPr lang="en-US" sz="1200" kern="1200" dirty="0" smtClean="0"/>
            <a:t>local </a:t>
          </a:r>
          <a:r>
            <a:rPr lang="en-US" sz="1200" kern="1200" dirty="0"/>
            <a:t>board </a:t>
          </a:r>
          <a:r>
            <a:rPr lang="en-US" sz="1200" kern="1200" dirty="0" smtClean="0"/>
            <a:t>will designate an </a:t>
          </a:r>
          <a:r>
            <a:rPr lang="en-US" sz="1200" kern="1200" dirty="0"/>
            <a:t>individual to oversee an investigation, maintaining </a:t>
          </a:r>
          <a:r>
            <a:rPr lang="en-US" sz="1200" kern="1200" dirty="0" smtClean="0"/>
            <a:t>confidentiality.</a:t>
          </a:r>
          <a:endParaRPr lang="en-US" sz="1200" kern="1200" dirty="0"/>
        </a:p>
      </dsp:txBody>
      <dsp:txXfrm>
        <a:off x="5358159" y="2988109"/>
        <a:ext cx="4184402" cy="562756"/>
      </dsp:txXfrm>
    </dsp:sp>
    <dsp:sp modelId="{C75DB2A3-ECAB-4B24-BEC6-419C784422A8}">
      <dsp:nvSpPr>
        <dsp:cNvPr id="0" name=""/>
        <dsp:cNvSpPr/>
      </dsp:nvSpPr>
      <dsp:spPr>
        <a:xfrm>
          <a:off x="4971530" y="4012615"/>
          <a:ext cx="3922976" cy="716964"/>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985" rIns="91440" bIns="6985" numCol="1" spcCol="1270" anchor="ctr" anchorCtr="0">
          <a:noAutofit/>
        </a:bodyPr>
        <a:lstStyle/>
        <a:p>
          <a:pPr lvl="0" algn="ctr" defTabSz="488950">
            <a:lnSpc>
              <a:spcPct val="90000"/>
            </a:lnSpc>
            <a:spcBef>
              <a:spcPct val="0"/>
            </a:spcBef>
            <a:spcAft>
              <a:spcPct val="35000"/>
            </a:spcAft>
          </a:pPr>
          <a:r>
            <a:rPr lang="en-US" sz="1100" kern="1200" dirty="0"/>
            <a:t>The </a:t>
          </a:r>
          <a:r>
            <a:rPr lang="en-US" sz="1100" kern="1200" dirty="0" smtClean="0"/>
            <a:t>local </a:t>
          </a:r>
          <a:r>
            <a:rPr lang="en-US" sz="1100" kern="1200" dirty="0"/>
            <a:t>board will </a:t>
          </a:r>
          <a:r>
            <a:rPr lang="en-US" sz="1100" kern="1200" dirty="0" smtClean="0"/>
            <a:t>mail written findings of fact, a final decision, and any corrective action required by the school, to the parent and KSDE within 30 days of receiving the complaint.</a:t>
          </a:r>
          <a:endParaRPr lang="en-US" sz="1100" kern="1200" dirty="0"/>
        </a:p>
      </dsp:txBody>
      <dsp:txXfrm>
        <a:off x="4971530" y="4012615"/>
        <a:ext cx="3922976" cy="716964"/>
      </dsp:txXfrm>
    </dsp:sp>
    <dsp:sp modelId="{AD6997A3-B3B7-46D2-ADC7-4B9E0E1D75D3}">
      <dsp:nvSpPr>
        <dsp:cNvPr id="0" name=""/>
        <dsp:cNvSpPr/>
      </dsp:nvSpPr>
      <dsp:spPr>
        <a:xfrm>
          <a:off x="1764369" y="4012615"/>
          <a:ext cx="2028273" cy="1035138"/>
        </a:xfrm>
        <a:prstGeom prst="rect">
          <a:avLst/>
        </a:prstGeom>
        <a:solidFill>
          <a:schemeClr val="accent1">
            <a:alpha val="4000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985" rIns="91440" bIns="6985" numCol="1" spcCol="1270" anchor="ctr" anchorCtr="0">
          <a:noAutofit/>
        </a:bodyPr>
        <a:lstStyle/>
        <a:p>
          <a:pPr lvl="0" algn="ctr" defTabSz="488950">
            <a:lnSpc>
              <a:spcPct val="90000"/>
            </a:lnSpc>
            <a:spcBef>
              <a:spcPct val="0"/>
            </a:spcBef>
            <a:spcAft>
              <a:spcPct val="35000"/>
            </a:spcAft>
          </a:pPr>
          <a:r>
            <a:rPr lang="en-US" sz="1100" kern="1200" dirty="0"/>
            <a:t>Upon receiving the </a:t>
          </a:r>
          <a:r>
            <a:rPr lang="en-US" sz="1100" kern="1200" dirty="0" smtClean="0"/>
            <a:t>local board’s written decision, </a:t>
          </a:r>
          <a:r>
            <a:rPr lang="en-US" sz="1100" kern="1200" dirty="0"/>
            <a:t>parents </a:t>
          </a:r>
          <a:r>
            <a:rPr lang="en-US" sz="1100" kern="1200" dirty="0" smtClean="0"/>
            <a:t>may </a:t>
          </a:r>
          <a:r>
            <a:rPr lang="en-US" sz="1100" kern="1200" dirty="0"/>
            <a:t>determine the findings are </a:t>
          </a:r>
          <a:r>
            <a:rPr lang="en-US" sz="1100" kern="1200" dirty="0" smtClean="0"/>
            <a:t>sufficient and consider the dispute resolved.</a:t>
          </a:r>
          <a:endParaRPr lang="en-US" sz="1100" kern="1200" dirty="0"/>
        </a:p>
      </dsp:txBody>
      <dsp:txXfrm>
        <a:off x="1764369" y="4012615"/>
        <a:ext cx="2028273" cy="1035138"/>
      </dsp:txXfrm>
    </dsp:sp>
    <dsp:sp modelId="{80723DDC-841B-405B-A348-B25BD2EBEEED}">
      <dsp:nvSpPr>
        <dsp:cNvPr id="0" name=""/>
        <dsp:cNvSpPr/>
      </dsp:nvSpPr>
      <dsp:spPr>
        <a:xfrm>
          <a:off x="4771145" y="5006950"/>
          <a:ext cx="3745375" cy="939508"/>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7620" rIns="91440" bIns="7620" numCol="1" spcCol="1270" anchor="ctr" anchorCtr="0">
          <a:noAutofit/>
        </a:bodyPr>
        <a:lstStyle/>
        <a:p>
          <a:pPr lvl="0" algn="ctr" defTabSz="533400">
            <a:lnSpc>
              <a:spcPct val="90000"/>
            </a:lnSpc>
            <a:spcBef>
              <a:spcPct val="0"/>
            </a:spcBef>
            <a:spcAft>
              <a:spcPct val="35000"/>
            </a:spcAft>
          </a:pPr>
          <a:r>
            <a:rPr lang="en-US" sz="1200" kern="1200" dirty="0"/>
            <a:t>Upon receiving the </a:t>
          </a:r>
          <a:r>
            <a:rPr lang="en-US" sz="1200" kern="1200" dirty="0" smtClean="0"/>
            <a:t>local board’s written decision, </a:t>
          </a:r>
          <a:r>
            <a:rPr lang="en-US" sz="1200" kern="1200" dirty="0"/>
            <a:t>parents </a:t>
          </a:r>
          <a:r>
            <a:rPr lang="en-US" sz="1200" kern="1200" dirty="0" smtClean="0"/>
            <a:t>may </a:t>
          </a:r>
          <a:r>
            <a:rPr lang="en-US" sz="1200" kern="1200" dirty="0"/>
            <a:t>determine </a:t>
          </a:r>
          <a:r>
            <a:rPr lang="en-US" sz="1200" kern="1200" dirty="0" smtClean="0"/>
            <a:t>that their concern </a:t>
          </a:r>
          <a:r>
            <a:rPr lang="en-US" sz="1200" kern="1200" dirty="0"/>
            <a:t>was not </a:t>
          </a:r>
          <a:r>
            <a:rPr lang="en-US" sz="1200" kern="1200" dirty="0" smtClean="0"/>
            <a:t>resolved. Parents may proceed to the State Board’s administrative review process.</a:t>
          </a:r>
          <a:endParaRPr lang="en-US" sz="1200" kern="1200" dirty="0"/>
        </a:p>
      </dsp:txBody>
      <dsp:txXfrm>
        <a:off x="4771145" y="5006950"/>
        <a:ext cx="3745375" cy="939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F61D83-84B3-4AB4-B4F2-BB58294A2F57}">
      <dsp:nvSpPr>
        <dsp:cNvPr id="0" name=""/>
        <dsp:cNvSpPr/>
      </dsp:nvSpPr>
      <dsp:spPr>
        <a:xfrm>
          <a:off x="10886" y="0"/>
          <a:ext cx="2342554" cy="479814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Parent filed a complaint with the local board and is not satisfied with the final decision about the use of emergency safety intervention.</a:t>
          </a:r>
          <a:endParaRPr lang="en-US" sz="1900" kern="1200" dirty="0"/>
        </a:p>
      </dsp:txBody>
      <dsp:txXfrm>
        <a:off x="79497" y="68611"/>
        <a:ext cx="2205332" cy="4660924"/>
      </dsp:txXfrm>
    </dsp:sp>
    <dsp:sp modelId="{F660DEC5-64ED-41E7-BA4E-FEAC312BBE94}">
      <dsp:nvSpPr>
        <dsp:cNvPr id="0" name=""/>
        <dsp:cNvSpPr/>
      </dsp:nvSpPr>
      <dsp:spPr>
        <a:xfrm rot="21593532">
          <a:off x="2558022" y="2105599"/>
          <a:ext cx="433715" cy="58095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2558022" y="2221912"/>
        <a:ext cx="303601" cy="348571"/>
      </dsp:txXfrm>
    </dsp:sp>
    <dsp:sp modelId="{B7BA2047-ED53-4478-B7D8-17C97091B42A}">
      <dsp:nvSpPr>
        <dsp:cNvPr id="0" name=""/>
        <dsp:cNvSpPr/>
      </dsp:nvSpPr>
      <dsp:spPr>
        <a:xfrm>
          <a:off x="3171770" y="0"/>
          <a:ext cx="2342554" cy="478625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Parent may file a request for administrative review with the State Board. Parent must do this within 30 days of the local board’s final decision or, if the local board failed to issue a decision, within 60 days of filing a complaint with their local board.</a:t>
          </a:r>
          <a:endParaRPr lang="en-US" sz="1900" kern="1200" dirty="0"/>
        </a:p>
      </dsp:txBody>
      <dsp:txXfrm>
        <a:off x="3240381" y="68611"/>
        <a:ext cx="2205332" cy="4649030"/>
      </dsp:txXfrm>
    </dsp:sp>
    <dsp:sp modelId="{EAC633BA-9063-4936-956A-283067396AE8}">
      <dsp:nvSpPr>
        <dsp:cNvPr id="0" name=""/>
        <dsp:cNvSpPr/>
      </dsp:nvSpPr>
      <dsp:spPr>
        <a:xfrm rot="21574976">
          <a:off x="5747210" y="2090630"/>
          <a:ext cx="493744" cy="58095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5747212" y="2207360"/>
        <a:ext cx="345621" cy="348571"/>
      </dsp:txXfrm>
    </dsp:sp>
    <dsp:sp modelId="{3605D2D0-DD2B-4225-85F8-5F50769C9561}">
      <dsp:nvSpPr>
        <dsp:cNvPr id="0" name=""/>
        <dsp:cNvSpPr/>
      </dsp:nvSpPr>
      <dsp:spPr>
        <a:xfrm>
          <a:off x="6445893" y="0"/>
          <a:ext cx="2342554" cy="473858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State Board will designate a Hearing Officer to conduct a review of the local board’s final decision. The Hearing Officer may initiate a separate investigation.</a:t>
          </a:r>
          <a:endParaRPr lang="en-US" sz="1900" kern="1200" dirty="0"/>
        </a:p>
      </dsp:txBody>
      <dsp:txXfrm>
        <a:off x="6514504" y="68611"/>
        <a:ext cx="2205332" cy="4601363"/>
      </dsp:txXfrm>
    </dsp:sp>
    <dsp:sp modelId="{048C1A9A-8125-45B8-A43E-BB5902BFA6C7}">
      <dsp:nvSpPr>
        <dsp:cNvPr id="0" name=""/>
        <dsp:cNvSpPr/>
      </dsp:nvSpPr>
      <dsp:spPr>
        <a:xfrm rot="21594279">
          <a:off x="9021166" y="2076068"/>
          <a:ext cx="493364" cy="58095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9021166" y="2192382"/>
        <a:ext cx="345355" cy="348571"/>
      </dsp:txXfrm>
    </dsp:sp>
    <dsp:sp modelId="{0704F721-A7BE-47CB-A6C5-CEBBAC13DDE9}">
      <dsp:nvSpPr>
        <dsp:cNvPr id="0" name=""/>
        <dsp:cNvSpPr/>
      </dsp:nvSpPr>
      <dsp:spPr>
        <a:xfrm>
          <a:off x="9719323" y="0"/>
          <a:ext cx="2342554" cy="4727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Investigation results will be provided to the parents, school administrators, district superintendent, local board, and State Board within 60 days of the commissioner’s receipt of the request for administrative review.</a:t>
          </a:r>
          <a:endParaRPr lang="en-US" sz="1900" kern="1200" dirty="0"/>
        </a:p>
      </dsp:txBody>
      <dsp:txXfrm>
        <a:off x="9787934" y="68611"/>
        <a:ext cx="2205332" cy="459046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223750"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4700" y="6430963"/>
            <a:ext cx="37338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latin typeface="Arial Black" panose="020B0A04020102020204"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Arial Black" panose="020B0A04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3076022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Black" panose="020B0A04020102020204" pitchFamily="34" charset="0"/>
                <a:cs typeface="Arial" panose="020B060402020202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838200" y="1825625"/>
            <a:ext cx="6540500" cy="3521075"/>
          </a:xfrm>
        </p:spPr>
        <p:txBody>
          <a:bodyPr/>
          <a:lstStyle>
            <a:lvl1pPr marL="228600" indent="-228600">
              <a:buClr>
                <a:srgbClr val="FFA400"/>
              </a:buClr>
              <a:buSzPct val="110000"/>
              <a:buFont typeface="Wingdings" panose="05000000000000000000" pitchFamily="2" charset="2"/>
              <a:buChar char="§"/>
              <a:defRPr>
                <a:latin typeface="Arial" panose="020B0604020202020204" pitchFamily="34" charset="0"/>
                <a:cs typeface="Arial" panose="020B0604020202020204" pitchFamily="34" charset="0"/>
              </a:defRPr>
            </a:lvl1pPr>
            <a:lvl2pPr marL="685800" indent="-228600">
              <a:buClr>
                <a:srgbClr val="FFA400"/>
              </a:buClr>
              <a:buFont typeface="Wingdings" panose="05000000000000000000" pitchFamily="2" charset="2"/>
              <a:buChar char="§"/>
              <a:defRPr>
                <a:latin typeface="Arial" panose="020B0604020202020204" pitchFamily="34" charset="0"/>
                <a:cs typeface="Arial" panose="020B0604020202020204" pitchFamily="34" charset="0"/>
              </a:defRPr>
            </a:lvl2pPr>
            <a:lvl3pPr marL="1143000" indent="-228600">
              <a:buClr>
                <a:srgbClr val="FFA400"/>
              </a:buClr>
              <a:buFont typeface="Wingdings" panose="05000000000000000000" pitchFamily="2" charset="2"/>
              <a:buChar char="§"/>
              <a:defRPr>
                <a:latin typeface="Arial" panose="020B0604020202020204" pitchFamily="34" charset="0"/>
                <a:cs typeface="Arial" panose="020B0604020202020204" pitchFamily="34" charset="0"/>
              </a:defRPr>
            </a:lvl3pPr>
            <a:lvl4pPr marL="1600200" indent="-228600">
              <a:buClr>
                <a:srgbClr val="FFA400"/>
              </a:buClr>
              <a:buFont typeface="Wingdings" panose="05000000000000000000" pitchFamily="2" charset="2"/>
              <a:buChar char="§"/>
              <a:defRPr>
                <a:latin typeface="Arial" panose="020B0604020202020204" pitchFamily="34" charset="0"/>
                <a:cs typeface="Arial" panose="020B0604020202020204" pitchFamily="34" charset="0"/>
              </a:defRPr>
            </a:lvl4pPr>
            <a:lvl5pPr marL="2057400" indent="-228600">
              <a:buClr>
                <a:srgbClr val="FFA400"/>
              </a:buClr>
              <a:buFont typeface="Wingdings" panose="05000000000000000000" pitchFamily="2" charset="2"/>
              <a:buChar char="§"/>
              <a:defRPr>
                <a:latin typeface="Arial" panose="020B0604020202020204" pitchFamily="34" charset="0"/>
                <a:cs typeface="Arial"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680307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Black" panose="020B0A04020102020204" pitchFamily="34" charset="0"/>
                <a:cs typeface="Arial" panose="020B060402020202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838200" y="1825625"/>
            <a:ext cx="6540500" cy="3521075"/>
          </a:xfrm>
        </p:spPr>
        <p:txBody>
          <a:bodyPr/>
          <a:lstStyle>
            <a:lvl1pPr marL="228600" indent="-228600">
              <a:buClr>
                <a:srgbClr val="FFA400"/>
              </a:buClr>
              <a:buFont typeface="Wingdings" panose="05000000000000000000" pitchFamily="2" charset="2"/>
              <a:buChar char="§"/>
              <a:defRPr>
                <a:latin typeface="Arial" panose="020B0604020202020204" pitchFamily="34" charset="0"/>
                <a:cs typeface="Arial" panose="020B0604020202020204" pitchFamily="34" charset="0"/>
              </a:defRPr>
            </a:lvl1pPr>
            <a:lvl2pPr marL="685800" indent="-228600">
              <a:buClr>
                <a:srgbClr val="FFA400"/>
              </a:buClr>
              <a:buFont typeface="Wingdings" panose="05000000000000000000" pitchFamily="2" charset="2"/>
              <a:buChar char="§"/>
              <a:defRPr>
                <a:latin typeface="Arial" panose="020B0604020202020204" pitchFamily="34" charset="0"/>
                <a:cs typeface="Arial" panose="020B0604020202020204" pitchFamily="34" charset="0"/>
              </a:defRPr>
            </a:lvl2pPr>
            <a:lvl3pPr marL="1143000" indent="-228600">
              <a:buClr>
                <a:srgbClr val="FFA400"/>
              </a:buClr>
              <a:buFont typeface="Wingdings" panose="05000000000000000000" pitchFamily="2" charset="2"/>
              <a:buChar char="§"/>
              <a:defRPr>
                <a:latin typeface="Arial" panose="020B0604020202020204" pitchFamily="34" charset="0"/>
                <a:cs typeface="Arial" panose="020B0604020202020204" pitchFamily="34" charset="0"/>
              </a:defRPr>
            </a:lvl3pPr>
            <a:lvl4pPr marL="1600200" indent="-228600">
              <a:buClr>
                <a:srgbClr val="FFA400"/>
              </a:buClr>
              <a:buFont typeface="Wingdings" panose="05000000000000000000" pitchFamily="2" charset="2"/>
              <a:buChar char="§"/>
              <a:defRPr>
                <a:latin typeface="Arial" panose="020B0604020202020204" pitchFamily="34" charset="0"/>
                <a:cs typeface="Arial" panose="020B0604020202020204" pitchFamily="34" charset="0"/>
              </a:defRPr>
            </a:lvl4pPr>
            <a:lvl5pPr marL="2057400" indent="-228600">
              <a:buClr>
                <a:srgbClr val="FFA400"/>
              </a:buClr>
              <a:buFont typeface="Wingdings" panose="05000000000000000000" pitchFamily="2" charset="2"/>
              <a:buChar char="§"/>
              <a:defRPr>
                <a:latin typeface="Arial" panose="020B0604020202020204" pitchFamily="34" charset="0"/>
                <a:cs typeface="Arial"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6658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288" y="0"/>
            <a:ext cx="12163425"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2773569"/>
            <a:ext cx="10515600" cy="2852737"/>
          </a:xfrm>
        </p:spPr>
        <p:txBody>
          <a:bodyPr anchor="b">
            <a:normAutofit/>
          </a:bodyPr>
          <a:lstStyle>
            <a:lvl1pPr algn="ctr">
              <a:defRPr sz="4800">
                <a:latin typeface="Arial Black" panose="020B0A04020102020204"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831850" y="5649256"/>
            <a:ext cx="10515600" cy="543650"/>
          </a:xfrm>
        </p:spPr>
        <p:txBody>
          <a:bodyPr>
            <a:normAutofit/>
          </a:bodyPr>
          <a:lstStyle>
            <a:lvl1pPr marL="0" indent="0" algn="ctr">
              <a:buNone/>
              <a:defRPr sz="2000">
                <a:solidFill>
                  <a:srgbClr val="11284B"/>
                </a:solidFill>
                <a:latin typeface="Arial Black" panose="020B0A040201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Tree>
    <p:extLst>
      <p:ext uri="{BB962C8B-B14F-4D97-AF65-F5344CB8AC3E}">
        <p14:creationId xmlns:p14="http://schemas.microsoft.com/office/powerpoint/2010/main" val="2206894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Black" panose="020B0A04020102020204"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35972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35972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8821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Arial Black" panose="020B0A04020102020204"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73803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Black" panose="020B0A040201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31536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2"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87488" y="906463"/>
            <a:ext cx="10528300" cy="595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5"/>
          <p:cNvSpPr txBox="1">
            <a:spLocks noChangeArrowheads="1"/>
          </p:cNvSpPr>
          <p:nvPr userDrawn="1"/>
        </p:nvSpPr>
        <p:spPr bwMode="auto">
          <a:xfrm>
            <a:off x="3417888" y="6486525"/>
            <a:ext cx="64976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600">
                <a:solidFill>
                  <a:srgbClr val="11284B"/>
                </a:solidFill>
                <a:latin typeface="Arial Black" panose="020B0A04020102020204" pitchFamily="34" charset="0"/>
              </a:rPr>
              <a:t>Kansas leads the world in the success of each student.</a:t>
            </a:r>
          </a:p>
        </p:txBody>
      </p:sp>
    </p:spTree>
    <p:extLst>
      <p:ext uri="{BB962C8B-B14F-4D97-AF65-F5344CB8AC3E}">
        <p14:creationId xmlns:p14="http://schemas.microsoft.com/office/powerpoint/2010/main" val="2561930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9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F7F332AE-7E6D-4A8A-8A5A-5E4C7E3D50AF}" type="datetimeFigureOut">
              <a:rPr lang="en-US"/>
              <a:pPr>
                <a:defRPr/>
              </a:pPr>
              <a:t>8/17/2018</a:t>
            </a:fld>
            <a:endParaRPr lang="en-US"/>
          </a:p>
        </p:txBody>
      </p:sp>
      <p:sp>
        <p:nvSpPr>
          <p:cNvPr id="4" name="Footer Placeholder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3"/>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2118F401-B6E5-4394-8AB4-F1D576EC4BFC}" type="slidenum">
              <a:rPr lang="en-US"/>
              <a:pPr>
                <a:defRPr/>
              </a:pPr>
              <a:t>‹#›</a:t>
            </a:fld>
            <a:endParaRPr lang="en-US"/>
          </a:p>
        </p:txBody>
      </p:sp>
    </p:spTree>
    <p:extLst>
      <p:ext uri="{BB962C8B-B14F-4D97-AF65-F5344CB8AC3E}">
        <p14:creationId xmlns:p14="http://schemas.microsoft.com/office/powerpoint/2010/main" val="61768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0" y="-488950"/>
            <a:ext cx="12998450" cy="738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83100" y="5961063"/>
            <a:ext cx="7200900"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19771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act slide with white">
    <p:spTree>
      <p:nvGrpSpPr>
        <p:cNvPr id="1" name=""/>
        <p:cNvGrpSpPr/>
        <p:nvPr/>
      </p:nvGrpSpPr>
      <p:grpSpPr>
        <a:xfrm>
          <a:off x="0" y="0"/>
          <a:ext cx="0" cy="0"/>
          <a:chOff x="0" y="0"/>
          <a:chExt cx="0" cy="0"/>
        </a:xfrm>
      </p:grpSpPr>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7638" y="-114300"/>
            <a:ext cx="12339638" cy="700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483100" y="5961063"/>
            <a:ext cx="7200900"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43477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163" y="0"/>
            <a:ext cx="12161837"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838200" y="1825625"/>
            <a:ext cx="105156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0" r:id="rId5"/>
    <p:sldLayoutId id="2147483671" r:id="rId6"/>
    <p:sldLayoutId id="2147483672" r:id="rId7"/>
    <p:sldLayoutId id="2147483677" r:id="rId8"/>
    <p:sldLayoutId id="2147483678" r:id="rId9"/>
    <p:sldLayoutId id="2147483679" r:id="rId10"/>
    <p:sldLayoutId id="2147483680" r:id="rId11"/>
  </p:sldLayoutIdLst>
  <p:timing>
    <p:tnLst>
      <p:par>
        <p:cTn id="1" dur="indefinite" restart="never" nodeType="tmRoot"/>
      </p:par>
    </p:tnLst>
  </p:timing>
  <p:txStyles>
    <p:titleStyle>
      <a:lvl1pPr algn="l" rtl="0" fontAlgn="base">
        <a:lnSpc>
          <a:spcPct val="90000"/>
        </a:lnSpc>
        <a:spcBef>
          <a:spcPct val="0"/>
        </a:spcBef>
        <a:spcAft>
          <a:spcPct val="0"/>
        </a:spcAft>
        <a:defRPr sz="4400" kern="1200">
          <a:solidFill>
            <a:srgbClr val="11284B"/>
          </a:solidFill>
          <a:latin typeface="Arial Black" panose="020B0A04020102020204" pitchFamily="34" charset="0"/>
          <a:ea typeface="+mj-ea"/>
          <a:cs typeface="+mj-cs"/>
        </a:defRPr>
      </a:lvl1pPr>
      <a:lvl2pPr algn="l" rtl="0" fontAlgn="base">
        <a:lnSpc>
          <a:spcPct val="90000"/>
        </a:lnSpc>
        <a:spcBef>
          <a:spcPct val="0"/>
        </a:spcBef>
        <a:spcAft>
          <a:spcPct val="0"/>
        </a:spcAft>
        <a:defRPr sz="4400">
          <a:solidFill>
            <a:srgbClr val="11284B"/>
          </a:solidFill>
          <a:latin typeface="Arial Black" panose="020B0A04020102020204" pitchFamily="34" charset="0"/>
        </a:defRPr>
      </a:lvl2pPr>
      <a:lvl3pPr algn="l" rtl="0" fontAlgn="base">
        <a:lnSpc>
          <a:spcPct val="90000"/>
        </a:lnSpc>
        <a:spcBef>
          <a:spcPct val="0"/>
        </a:spcBef>
        <a:spcAft>
          <a:spcPct val="0"/>
        </a:spcAft>
        <a:defRPr sz="4400">
          <a:solidFill>
            <a:srgbClr val="11284B"/>
          </a:solidFill>
          <a:latin typeface="Arial Black" panose="020B0A04020102020204" pitchFamily="34" charset="0"/>
        </a:defRPr>
      </a:lvl3pPr>
      <a:lvl4pPr algn="l" rtl="0" fontAlgn="base">
        <a:lnSpc>
          <a:spcPct val="90000"/>
        </a:lnSpc>
        <a:spcBef>
          <a:spcPct val="0"/>
        </a:spcBef>
        <a:spcAft>
          <a:spcPct val="0"/>
        </a:spcAft>
        <a:defRPr sz="4400">
          <a:solidFill>
            <a:srgbClr val="11284B"/>
          </a:solidFill>
          <a:latin typeface="Arial Black" panose="020B0A04020102020204" pitchFamily="34" charset="0"/>
        </a:defRPr>
      </a:lvl4pPr>
      <a:lvl5pPr algn="l" rtl="0" fontAlgn="base">
        <a:lnSpc>
          <a:spcPct val="90000"/>
        </a:lnSpc>
        <a:spcBef>
          <a:spcPct val="0"/>
        </a:spcBef>
        <a:spcAft>
          <a:spcPct val="0"/>
        </a:spcAft>
        <a:defRPr sz="4400">
          <a:solidFill>
            <a:srgbClr val="11284B"/>
          </a:solidFill>
          <a:latin typeface="Arial Black" panose="020B0A04020102020204" pitchFamily="34" charset="0"/>
        </a:defRPr>
      </a:lvl5pPr>
      <a:lvl6pPr marL="457200" algn="l" rtl="0" fontAlgn="base">
        <a:lnSpc>
          <a:spcPct val="90000"/>
        </a:lnSpc>
        <a:spcBef>
          <a:spcPct val="0"/>
        </a:spcBef>
        <a:spcAft>
          <a:spcPct val="0"/>
        </a:spcAft>
        <a:defRPr sz="4400">
          <a:solidFill>
            <a:srgbClr val="11284B"/>
          </a:solidFill>
          <a:latin typeface="Arial Black" panose="020B0A04020102020204" pitchFamily="34" charset="0"/>
        </a:defRPr>
      </a:lvl6pPr>
      <a:lvl7pPr marL="914400" algn="l" rtl="0" fontAlgn="base">
        <a:lnSpc>
          <a:spcPct val="90000"/>
        </a:lnSpc>
        <a:spcBef>
          <a:spcPct val="0"/>
        </a:spcBef>
        <a:spcAft>
          <a:spcPct val="0"/>
        </a:spcAft>
        <a:defRPr sz="4400">
          <a:solidFill>
            <a:srgbClr val="11284B"/>
          </a:solidFill>
          <a:latin typeface="Arial Black" panose="020B0A04020102020204" pitchFamily="34" charset="0"/>
        </a:defRPr>
      </a:lvl7pPr>
      <a:lvl8pPr marL="1371600" algn="l" rtl="0" fontAlgn="base">
        <a:lnSpc>
          <a:spcPct val="90000"/>
        </a:lnSpc>
        <a:spcBef>
          <a:spcPct val="0"/>
        </a:spcBef>
        <a:spcAft>
          <a:spcPct val="0"/>
        </a:spcAft>
        <a:defRPr sz="4400">
          <a:solidFill>
            <a:srgbClr val="11284B"/>
          </a:solidFill>
          <a:latin typeface="Arial Black" panose="020B0A04020102020204" pitchFamily="34" charset="0"/>
        </a:defRPr>
      </a:lvl8pPr>
      <a:lvl9pPr marL="1828800" algn="l" rtl="0" fontAlgn="base">
        <a:lnSpc>
          <a:spcPct val="90000"/>
        </a:lnSpc>
        <a:spcBef>
          <a:spcPct val="0"/>
        </a:spcBef>
        <a:spcAft>
          <a:spcPct val="0"/>
        </a:spcAft>
        <a:defRPr sz="4400">
          <a:solidFill>
            <a:srgbClr val="11284B"/>
          </a:solidFill>
          <a:latin typeface="Arial Black" panose="020B0A04020102020204" pitchFamily="34" charset="0"/>
        </a:defRPr>
      </a:lvl9pPr>
    </p:titleStyle>
    <p:bodyStyle>
      <a:lvl1pPr marL="228600" indent="-228600" algn="l" rtl="0" fontAlgn="base">
        <a:lnSpc>
          <a:spcPct val="90000"/>
        </a:lnSpc>
        <a:spcBef>
          <a:spcPts val="1000"/>
        </a:spcBef>
        <a:spcAft>
          <a:spcPct val="0"/>
        </a:spcAft>
        <a:buClr>
          <a:srgbClr val="FFA400"/>
        </a:buClr>
        <a:buFont typeface="Wingdings" panose="05000000000000000000" pitchFamily="2" charset="2"/>
        <a:buChar char="§"/>
        <a:defRPr sz="2800" kern="1200">
          <a:solidFill>
            <a:srgbClr val="11284B"/>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Clr>
          <a:srgbClr val="FFA400"/>
        </a:buClr>
        <a:buFont typeface="Wingdings" panose="05000000000000000000" pitchFamily="2" charset="2"/>
        <a:buChar char="§"/>
        <a:defRPr sz="2400" kern="1200">
          <a:solidFill>
            <a:srgbClr val="11284B"/>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Clr>
          <a:srgbClr val="FFA400"/>
        </a:buClr>
        <a:buFont typeface="Wingdings" panose="05000000000000000000" pitchFamily="2" charset="2"/>
        <a:buChar char="§"/>
        <a:defRPr sz="2000" kern="1200">
          <a:solidFill>
            <a:srgbClr val="11284B"/>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Clr>
          <a:srgbClr val="FFA400"/>
        </a:buClr>
        <a:buFont typeface="Wingdings" panose="05000000000000000000" pitchFamily="2" charset="2"/>
        <a:buChar char="§"/>
        <a:defRPr kern="1200">
          <a:solidFill>
            <a:srgbClr val="11284B"/>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Clr>
          <a:srgbClr val="FFA400"/>
        </a:buClr>
        <a:buFont typeface="Wingdings" panose="05000000000000000000" pitchFamily="2" charset="2"/>
        <a:buChar char="§"/>
        <a:defRPr kern="1200">
          <a:solidFill>
            <a:srgbClr val="11284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mailto:ljurgensent@ksde.or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838200" y="2773363"/>
            <a:ext cx="10515600" cy="3156382"/>
          </a:xfrm>
        </p:spPr>
        <p:txBody>
          <a:bodyPr>
            <a:normAutofit fontScale="90000"/>
          </a:bodyPr>
          <a:lstStyle/>
          <a:p>
            <a:r>
              <a:rPr lang="en-US" altLang="en-US" dirty="0" smtClean="0"/>
              <a:t/>
            </a:r>
            <a:br>
              <a:rPr lang="en-US" altLang="en-US" dirty="0" smtClean="0"/>
            </a:br>
            <a:r>
              <a:rPr lang="en-US" altLang="en-US" dirty="0"/>
              <a:t/>
            </a:r>
            <a:br>
              <a:rPr lang="en-US" altLang="en-US" dirty="0"/>
            </a:br>
            <a:r>
              <a:rPr lang="en-US" altLang="en-US" dirty="0" smtClean="0"/>
              <a:t/>
            </a:r>
            <a:br>
              <a:rPr lang="en-US" altLang="en-US" dirty="0" smtClean="0"/>
            </a:br>
            <a:r>
              <a:rPr lang="en-US" altLang="en-US" dirty="0" smtClean="0"/>
              <a:t>Emergency Safety Intervention: Requirements</a:t>
            </a:r>
          </a:p>
        </p:txBody>
      </p:sp>
      <p:sp>
        <p:nvSpPr>
          <p:cNvPr id="15363" name="Text Placeholder 2"/>
          <p:cNvSpPr>
            <a:spLocks noGrp="1"/>
          </p:cNvSpPr>
          <p:nvPr>
            <p:ph type="body" idx="1"/>
          </p:nvPr>
        </p:nvSpPr>
        <p:spPr>
          <a:xfrm>
            <a:off x="838200" y="5929745"/>
            <a:ext cx="10515600" cy="542925"/>
          </a:xfrm>
        </p:spPr>
        <p:txBody>
          <a:bodyPr/>
          <a:lstStyle/>
          <a:p>
            <a:r>
              <a:rPr lang="en-US" altLang="en-US" dirty="0" smtClean="0"/>
              <a:t>July 2018</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Emergency Safety Intervention Law</a:t>
            </a:r>
          </a:p>
        </p:txBody>
      </p:sp>
      <p:sp>
        <p:nvSpPr>
          <p:cNvPr id="14339" name="Content Placeholder 2"/>
          <p:cNvSpPr>
            <a:spLocks noGrp="1"/>
          </p:cNvSpPr>
          <p:nvPr>
            <p:ph idx="1"/>
          </p:nvPr>
        </p:nvSpPr>
        <p:spPr>
          <a:xfrm>
            <a:off x="387928" y="1325563"/>
            <a:ext cx="8492836" cy="4687310"/>
          </a:xfrm>
        </p:spPr>
        <p:txBody>
          <a:bodyPr/>
          <a:lstStyle/>
          <a:p>
            <a:r>
              <a:rPr lang="en-US" altLang="en-US" dirty="0"/>
              <a:t>In April 2013 the Kansas State Board of Education (State Board) passed regulations on the use of emergency safety </a:t>
            </a:r>
            <a:r>
              <a:rPr lang="en-US" altLang="en-US" dirty="0" smtClean="0"/>
              <a:t>interventions</a:t>
            </a:r>
          </a:p>
          <a:p>
            <a:r>
              <a:rPr lang="en-US" altLang="en-US" dirty="0" smtClean="0"/>
              <a:t>In June 2015</a:t>
            </a:r>
            <a:r>
              <a:rPr lang="en-US" altLang="en-US" dirty="0"/>
              <a:t>, statutes were enacted regarding the </a:t>
            </a:r>
            <a:br>
              <a:rPr lang="en-US" altLang="en-US" dirty="0"/>
            </a:br>
            <a:r>
              <a:rPr lang="en-US" altLang="en-US" dirty="0"/>
              <a:t>use of seclusion and restraint in schools.  These statutes created an Emergency Safety Intervention Task Force to study the use of </a:t>
            </a:r>
            <a:r>
              <a:rPr lang="en-US" altLang="en-US" dirty="0" smtClean="0"/>
              <a:t>emergency </a:t>
            </a:r>
            <a:r>
              <a:rPr lang="en-US" altLang="en-US" dirty="0"/>
              <a:t>safety interventions and make recommendations. </a:t>
            </a:r>
          </a:p>
          <a:p>
            <a:r>
              <a:rPr lang="en-US" altLang="en-US" dirty="0" smtClean="0"/>
              <a:t>Amended versions </a:t>
            </a:r>
            <a:r>
              <a:rPr lang="en-US" altLang="en-US" dirty="0"/>
              <a:t>of </a:t>
            </a:r>
            <a:r>
              <a:rPr lang="en-US" altLang="en-US" dirty="0" smtClean="0"/>
              <a:t>the statutes and </a:t>
            </a:r>
            <a:r>
              <a:rPr lang="en-US" altLang="en-US" dirty="0"/>
              <a:t>regulations are still in effect and must be followed by school and district staff</a:t>
            </a:r>
          </a:p>
          <a:p>
            <a:endParaRPr lang="en-US" altLang="en-US" dirty="0" smtClean="0"/>
          </a:p>
        </p:txBody>
      </p:sp>
      <p:pic>
        <p:nvPicPr>
          <p:cNvPr id="4" name="Picture 3"/>
          <p:cNvPicPr>
            <a:picLocks noChangeAspect="1"/>
          </p:cNvPicPr>
          <p:nvPr/>
        </p:nvPicPr>
        <p:blipFill>
          <a:blip r:embed="rId2"/>
          <a:stretch>
            <a:fillRect/>
          </a:stretch>
        </p:blipFill>
        <p:spPr>
          <a:xfrm rot="380040">
            <a:off x="8724542" y="1654670"/>
            <a:ext cx="3082813" cy="368764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Keeping the Terms Straight</a:t>
            </a:r>
          </a:p>
        </p:txBody>
      </p:sp>
      <p:sp>
        <p:nvSpPr>
          <p:cNvPr id="14339" name="Content Placeholder 2"/>
          <p:cNvSpPr>
            <a:spLocks noGrp="1"/>
          </p:cNvSpPr>
          <p:nvPr>
            <p:ph idx="1"/>
          </p:nvPr>
        </p:nvSpPr>
        <p:spPr>
          <a:xfrm>
            <a:off x="838200" y="1454727"/>
            <a:ext cx="10841182" cy="4765964"/>
          </a:xfrm>
        </p:spPr>
        <p:txBody>
          <a:bodyPr/>
          <a:lstStyle/>
          <a:p>
            <a:r>
              <a:rPr lang="en-US" altLang="en-US" sz="2000" u="sng" dirty="0"/>
              <a:t>Emergency Safety Intervention Law</a:t>
            </a:r>
            <a:r>
              <a:rPr lang="en-US" altLang="en-US" sz="2000" dirty="0"/>
              <a:t>: Requirements relating to the use of emergency safety interventions, includes both statutes and regulations. </a:t>
            </a:r>
          </a:p>
          <a:p>
            <a:r>
              <a:rPr lang="en-US" altLang="en-US" sz="2000" u="sng" dirty="0"/>
              <a:t>Statutes</a:t>
            </a:r>
            <a:r>
              <a:rPr lang="en-US" altLang="en-US" sz="2000" dirty="0"/>
              <a:t>: Passed by the legislature and signed by the governor.</a:t>
            </a:r>
          </a:p>
          <a:p>
            <a:r>
              <a:rPr lang="en-US" altLang="en-US" sz="2000" u="sng" dirty="0"/>
              <a:t>The Freedom from Unsafe Restraint and Seclusion Act</a:t>
            </a:r>
            <a:r>
              <a:rPr lang="en-US" altLang="en-US" sz="2000" dirty="0"/>
              <a:t>: The name of the statutes concerning the use of emergency safety interventions, originally enacted in 2015 and amended in 2016.</a:t>
            </a:r>
          </a:p>
          <a:p>
            <a:r>
              <a:rPr lang="en-US" altLang="en-US" sz="2000" u="sng" dirty="0"/>
              <a:t>Regulations</a:t>
            </a:r>
            <a:r>
              <a:rPr lang="en-US" altLang="en-US" sz="2000" dirty="0"/>
              <a:t>: Requirements adopted by the Kansas State Board of Education that have the full force and effect of law. Regulations were originally adopted in 2013, amended in 2016, and will be amended in the future. </a:t>
            </a:r>
          </a:p>
          <a:p>
            <a:r>
              <a:rPr lang="en-US" altLang="en-US" sz="2000" u="sng" dirty="0"/>
              <a:t>Regulatory requirements</a:t>
            </a:r>
            <a:r>
              <a:rPr lang="en-US" altLang="en-US" sz="2000" dirty="0"/>
              <a:t>: Referring to the requirements relating to the use of emergency safety interventions, includes both statutes and regulations</a:t>
            </a:r>
            <a:r>
              <a:rPr lang="en-US" altLang="en-US" sz="2000" dirty="0" smtClean="0"/>
              <a:t>.</a:t>
            </a:r>
          </a:p>
          <a:p>
            <a:r>
              <a:rPr lang="en-US" altLang="en-US" sz="2000" u="sng" dirty="0"/>
              <a:t>Standards</a:t>
            </a:r>
            <a:r>
              <a:rPr lang="en-US" altLang="en-US" sz="2000" dirty="0"/>
              <a:t>: The emergency safety intervention statutes and regulations provide a uniform standard of when emergency safety </a:t>
            </a:r>
            <a:r>
              <a:rPr lang="en-US" altLang="en-US" sz="2000" dirty="0" smtClean="0"/>
              <a:t>interventions </a:t>
            </a:r>
            <a:r>
              <a:rPr lang="en-US" altLang="en-US" sz="2000" dirty="0"/>
              <a:t>may be used. School districts are required to draft district policies that conform to the uniform standard in the emergency safety intervention statutes and regulations.</a:t>
            </a:r>
          </a:p>
          <a:p>
            <a:endParaRPr lang="en-US" altLang="en-US" sz="2000" dirty="0" smtClean="0"/>
          </a:p>
          <a:p>
            <a:endParaRPr lang="en-US" altLang="en-US" dirty="0" smtClean="0"/>
          </a:p>
        </p:txBody>
      </p:sp>
    </p:spTree>
    <p:extLst>
      <p:ext uri="{BB962C8B-B14F-4D97-AF65-F5344CB8AC3E}">
        <p14:creationId xmlns:p14="http://schemas.microsoft.com/office/powerpoint/2010/main" val="20197036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Emergency Safety Intervention Requirements</a:t>
            </a:r>
          </a:p>
        </p:txBody>
      </p:sp>
      <p:sp>
        <p:nvSpPr>
          <p:cNvPr id="14339" name="Content Placeholder 2"/>
          <p:cNvSpPr>
            <a:spLocks noGrp="1"/>
          </p:cNvSpPr>
          <p:nvPr>
            <p:ph idx="1"/>
          </p:nvPr>
        </p:nvSpPr>
        <p:spPr>
          <a:xfrm>
            <a:off x="924791" y="1178170"/>
            <a:ext cx="10342418" cy="4724400"/>
          </a:xfrm>
        </p:spPr>
        <p:txBody>
          <a:bodyPr/>
          <a:lstStyle/>
          <a:p>
            <a:pPr marL="0" indent="0">
              <a:buNone/>
            </a:pPr>
            <a:r>
              <a:rPr lang="en-US" altLang="en-US" dirty="0" smtClean="0"/>
              <a:t>Understanding the requirements at a glance</a:t>
            </a:r>
          </a:p>
          <a:p>
            <a:r>
              <a:rPr lang="en-US" altLang="en-US" sz="2000" dirty="0"/>
              <a:t>Key definitions</a:t>
            </a:r>
          </a:p>
          <a:p>
            <a:r>
              <a:rPr lang="en-US" altLang="en-US" sz="2000" dirty="0"/>
              <a:t>When an emergency safety intervention may be used</a:t>
            </a:r>
          </a:p>
          <a:p>
            <a:r>
              <a:rPr lang="en-US" altLang="en-US" sz="2000" dirty="0"/>
              <a:t>The requirement of a known medical condition that could put the student in mental or physical danger as a result of the emergency safety intervention</a:t>
            </a:r>
          </a:p>
          <a:p>
            <a:r>
              <a:rPr lang="en-US" altLang="en-US" sz="2000" dirty="0"/>
              <a:t>Notifying parents of an emergency safety intervention incident</a:t>
            </a:r>
          </a:p>
          <a:p>
            <a:r>
              <a:rPr lang="en-US" altLang="en-US" sz="2000" dirty="0"/>
              <a:t>Law enforcement exemption</a:t>
            </a:r>
          </a:p>
          <a:p>
            <a:r>
              <a:rPr lang="en-US" altLang="en-US" sz="2000" dirty="0"/>
              <a:t>Meeting with parent to discuss an emergency safety intervention incident(s)</a:t>
            </a:r>
          </a:p>
          <a:p>
            <a:r>
              <a:rPr lang="en-US" altLang="en-US" sz="2000" dirty="0"/>
              <a:t>District policies and school personnel training</a:t>
            </a:r>
          </a:p>
          <a:p>
            <a:r>
              <a:rPr lang="en-US" altLang="en-US" sz="2000" dirty="0"/>
              <a:t>Local dispute resolution and State Board </a:t>
            </a:r>
            <a:r>
              <a:rPr lang="en-US" altLang="en-US" sz="2000" dirty="0" smtClean="0"/>
              <a:t>administrative review</a:t>
            </a:r>
            <a:endParaRPr lang="en-US" altLang="en-US" sz="2000" dirty="0"/>
          </a:p>
          <a:p>
            <a:r>
              <a:rPr lang="en-US" altLang="en-US" sz="2000" dirty="0"/>
              <a:t>Reporting emergency safety intervention data to </a:t>
            </a:r>
            <a:r>
              <a:rPr lang="en-US" altLang="en-US" sz="2000" dirty="0" smtClean="0"/>
              <a:t>the </a:t>
            </a:r>
            <a:r>
              <a:rPr lang="en-US" altLang="en-US" sz="2000" dirty="0"/>
              <a:t>Kansas State Department of Education (KSDE</a:t>
            </a:r>
            <a:r>
              <a:rPr lang="en-US" altLang="en-US" sz="2000" dirty="0" smtClean="0"/>
              <a:t>)</a:t>
            </a:r>
            <a:endParaRPr lang="en-US" altLang="en-US" sz="2000" dirty="0"/>
          </a:p>
        </p:txBody>
      </p:sp>
    </p:spTree>
    <p:extLst>
      <p:ext uri="{BB962C8B-B14F-4D97-AF65-F5344CB8AC3E}">
        <p14:creationId xmlns:p14="http://schemas.microsoft.com/office/powerpoint/2010/main" val="1011199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Definitions</a:t>
            </a:r>
          </a:p>
        </p:txBody>
      </p:sp>
      <p:sp>
        <p:nvSpPr>
          <p:cNvPr id="14339" name="Content Placeholder 2"/>
          <p:cNvSpPr>
            <a:spLocks noGrp="1"/>
          </p:cNvSpPr>
          <p:nvPr>
            <p:ph idx="1"/>
          </p:nvPr>
        </p:nvSpPr>
        <p:spPr>
          <a:xfrm>
            <a:off x="924791" y="1167245"/>
            <a:ext cx="10342418" cy="4484255"/>
          </a:xfrm>
        </p:spPr>
        <p:txBody>
          <a:bodyPr/>
          <a:lstStyle/>
          <a:p>
            <a:r>
              <a:rPr lang="en-US" altLang="en-US" sz="2600" b="1" dirty="0"/>
              <a:t>Emergency Safety Intervention </a:t>
            </a:r>
            <a:r>
              <a:rPr lang="en-US" altLang="en-US" sz="2600" dirty="0"/>
              <a:t>- The use of seclusion or physical restraint</a:t>
            </a:r>
          </a:p>
          <a:p>
            <a:r>
              <a:rPr lang="en-US" altLang="en-US" sz="2600" b="1" dirty="0"/>
              <a:t>Incident</a:t>
            </a:r>
            <a:r>
              <a:rPr lang="en-US" altLang="en-US" sz="2600" dirty="0"/>
              <a:t> - Each occurrence of the use of an emergency safety intervention</a:t>
            </a:r>
          </a:p>
          <a:p>
            <a:r>
              <a:rPr lang="en-US" altLang="en-US" sz="2600" b="1" dirty="0"/>
              <a:t>Physical Restraint</a:t>
            </a:r>
          </a:p>
          <a:p>
            <a:pPr lvl="1"/>
            <a:r>
              <a:rPr lang="en-US" altLang="en-US" sz="2200" dirty="0"/>
              <a:t>Bodily force used to substantially limit a student’s movement, except that consensual, solicited, or unintentional contact and contact to provide comfort, assistance or instruction shall not be deemed to be physical restraint</a:t>
            </a:r>
          </a:p>
          <a:p>
            <a:pPr lvl="1"/>
            <a:r>
              <a:rPr lang="en-US" altLang="en-US" sz="2200" b="1" dirty="0" smtClean="0"/>
              <a:t>Physical escort is </a:t>
            </a:r>
            <a:r>
              <a:rPr lang="en-US" altLang="en-US" sz="2200" b="1" u="sng" dirty="0" smtClean="0"/>
              <a:t>not</a:t>
            </a:r>
            <a:r>
              <a:rPr lang="en-US" altLang="en-US" sz="2200" b="1" dirty="0" smtClean="0"/>
              <a:t> </a:t>
            </a:r>
            <a:r>
              <a:rPr lang="en-US" altLang="en-US" sz="2200" b="1" dirty="0"/>
              <a:t>physical restraint</a:t>
            </a:r>
            <a:r>
              <a:rPr lang="en-US" altLang="en-US" sz="2200" dirty="0"/>
              <a:t>. This is the </a:t>
            </a:r>
            <a:r>
              <a:rPr lang="en-US" altLang="en-US" sz="2200" dirty="0" smtClean="0"/>
              <a:t>temporary </a:t>
            </a:r>
            <a:r>
              <a:rPr lang="en-US" altLang="en-US" sz="2200" dirty="0"/>
              <a:t>touching or holding the hand, wrist, arm, </a:t>
            </a:r>
            <a:r>
              <a:rPr lang="en-US" altLang="en-US" sz="2200" dirty="0" smtClean="0"/>
              <a:t>shoulder </a:t>
            </a:r>
            <a:r>
              <a:rPr lang="en-US" altLang="en-US" sz="2200" dirty="0"/>
              <a:t>or back of a student who is acting out </a:t>
            </a:r>
            <a:r>
              <a:rPr lang="en-US" altLang="en-US" sz="2200" dirty="0" smtClean="0"/>
              <a:t>for </a:t>
            </a:r>
            <a:r>
              <a:rPr lang="en-US" altLang="en-US" sz="2200" dirty="0"/>
              <a:t>the purpose of inducing the student to walk </a:t>
            </a:r>
            <a:r>
              <a:rPr lang="en-US" altLang="en-US" sz="2200" dirty="0" smtClean="0"/>
              <a:t>to </a:t>
            </a:r>
            <a:r>
              <a:rPr lang="en-US" altLang="en-US" sz="2200" dirty="0"/>
              <a:t>a safe </a:t>
            </a:r>
            <a:r>
              <a:rPr lang="en-US" altLang="en-US" sz="2200" dirty="0" smtClean="0"/>
              <a:t>location.</a:t>
            </a:r>
          </a:p>
        </p:txBody>
      </p:sp>
    </p:spTree>
    <p:extLst>
      <p:ext uri="{BB962C8B-B14F-4D97-AF65-F5344CB8AC3E}">
        <p14:creationId xmlns:p14="http://schemas.microsoft.com/office/powerpoint/2010/main" val="16292282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Definitions</a:t>
            </a:r>
          </a:p>
        </p:txBody>
      </p:sp>
      <p:sp>
        <p:nvSpPr>
          <p:cNvPr id="14339" name="Content Placeholder 2"/>
          <p:cNvSpPr>
            <a:spLocks noGrp="1"/>
          </p:cNvSpPr>
          <p:nvPr>
            <p:ph idx="1"/>
          </p:nvPr>
        </p:nvSpPr>
        <p:spPr>
          <a:xfrm>
            <a:off x="838200" y="1325563"/>
            <a:ext cx="10134600" cy="4336473"/>
          </a:xfrm>
        </p:spPr>
        <p:txBody>
          <a:bodyPr/>
          <a:lstStyle/>
          <a:p>
            <a:r>
              <a:rPr lang="en-US" altLang="en-US" b="1" dirty="0" smtClean="0"/>
              <a:t>Seclusion</a:t>
            </a:r>
            <a:endParaRPr lang="en-US" altLang="en-US" b="1" dirty="0"/>
          </a:p>
          <a:p>
            <a:pPr lvl="1"/>
            <a:r>
              <a:rPr lang="en-US" altLang="en-US" dirty="0"/>
              <a:t>The placement of a student in a location where all of the following conditions are met</a:t>
            </a:r>
            <a:r>
              <a:rPr lang="en-US" altLang="en-US" dirty="0" smtClean="0"/>
              <a:t>:</a:t>
            </a:r>
          </a:p>
          <a:p>
            <a:pPr lvl="2"/>
            <a:r>
              <a:rPr lang="en-US" altLang="en-US" sz="2200" dirty="0" smtClean="0"/>
              <a:t>The </a:t>
            </a:r>
            <a:r>
              <a:rPr lang="en-US" altLang="en-US" sz="2200" dirty="0"/>
              <a:t>student is placed in an enclosed area by school personnel</a:t>
            </a:r>
          </a:p>
          <a:p>
            <a:pPr lvl="2"/>
            <a:r>
              <a:rPr lang="en-US" altLang="en-US" sz="2200" dirty="0"/>
              <a:t>The student is purposefully isolated from adults and peers</a:t>
            </a:r>
          </a:p>
          <a:p>
            <a:pPr lvl="2"/>
            <a:r>
              <a:rPr lang="en-US" altLang="en-US" sz="2200" dirty="0"/>
              <a:t>The student is prevented from leaving or the student reasonably believes that such student will be prevented from leaving the enclosed </a:t>
            </a:r>
            <a:r>
              <a:rPr lang="en-US" altLang="en-US" sz="2200" dirty="0" smtClean="0"/>
              <a:t>area</a:t>
            </a:r>
            <a:endParaRPr lang="en-US" altLang="en-US" sz="2200" dirty="0"/>
          </a:p>
          <a:p>
            <a:pPr lvl="1"/>
            <a:r>
              <a:rPr lang="en-US" altLang="en-US" b="1" dirty="0" smtClean="0"/>
              <a:t>Time-out is </a:t>
            </a:r>
            <a:r>
              <a:rPr lang="en-US" altLang="en-US" b="1" u="sng" dirty="0" smtClean="0"/>
              <a:t>not</a:t>
            </a:r>
            <a:r>
              <a:rPr lang="en-US" altLang="en-US" b="1" dirty="0" smtClean="0"/>
              <a:t> seclusion</a:t>
            </a:r>
            <a:r>
              <a:rPr lang="en-US" altLang="en-US" dirty="0"/>
              <a:t>. This is a behavioral intervention in which a student is temporarily </a:t>
            </a:r>
            <a:r>
              <a:rPr lang="en-US" altLang="en-US" dirty="0" smtClean="0"/>
              <a:t>removed </a:t>
            </a:r>
            <a:r>
              <a:rPr lang="en-US" altLang="en-US" dirty="0"/>
              <a:t>from a learning activity without being </a:t>
            </a:r>
            <a:br>
              <a:rPr lang="en-US" altLang="en-US" dirty="0"/>
            </a:br>
            <a:r>
              <a:rPr lang="en-US" altLang="en-US" dirty="0"/>
              <a:t>secluded.</a:t>
            </a:r>
            <a:endParaRPr lang="en-US" altLang="en-US" dirty="0" smtClean="0"/>
          </a:p>
        </p:txBody>
      </p:sp>
    </p:spTree>
    <p:extLst>
      <p:ext uri="{BB962C8B-B14F-4D97-AF65-F5344CB8AC3E}">
        <p14:creationId xmlns:p14="http://schemas.microsoft.com/office/powerpoint/2010/main" val="5597514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18328"/>
            <a:ext cx="12192000" cy="1325563"/>
          </a:xfrm>
        </p:spPr>
        <p:txBody>
          <a:bodyPr/>
          <a:lstStyle/>
          <a:p>
            <a:pPr algn="ctr"/>
            <a:r>
              <a:rPr lang="en-US" altLang="en-US" sz="3600" dirty="0" smtClean="0"/>
              <a:t>Definitions</a:t>
            </a:r>
          </a:p>
        </p:txBody>
      </p:sp>
      <p:sp>
        <p:nvSpPr>
          <p:cNvPr id="14339" name="Content Placeholder 2"/>
          <p:cNvSpPr>
            <a:spLocks noGrp="1"/>
          </p:cNvSpPr>
          <p:nvPr>
            <p:ph idx="1"/>
          </p:nvPr>
        </p:nvSpPr>
        <p:spPr>
          <a:xfrm>
            <a:off x="924791" y="1127991"/>
            <a:ext cx="10342418" cy="4613564"/>
          </a:xfrm>
        </p:spPr>
        <p:txBody>
          <a:bodyPr/>
          <a:lstStyle/>
          <a:p>
            <a:r>
              <a:rPr lang="en-US" altLang="en-US" sz="2600" b="1" dirty="0" smtClean="0"/>
              <a:t>Parent</a:t>
            </a:r>
          </a:p>
          <a:p>
            <a:pPr marL="914400" lvl="1" indent="-457200">
              <a:buFont typeface="+mj-lt"/>
              <a:buAutoNum type="arabicPeriod"/>
            </a:pPr>
            <a:r>
              <a:rPr lang="en-US" altLang="en-US" sz="2200" dirty="0"/>
              <a:t>a</a:t>
            </a:r>
            <a:r>
              <a:rPr lang="en-US" altLang="en-US" sz="2200" dirty="0" smtClean="0"/>
              <a:t> natural parent</a:t>
            </a:r>
          </a:p>
          <a:p>
            <a:pPr marL="914400" lvl="1" indent="-457200">
              <a:buFont typeface="+mj-lt"/>
              <a:buAutoNum type="arabicPeriod"/>
            </a:pPr>
            <a:r>
              <a:rPr lang="en-US" altLang="en-US" sz="2200" dirty="0"/>
              <a:t>a</a:t>
            </a:r>
            <a:r>
              <a:rPr lang="en-US" altLang="en-US" sz="2200" dirty="0" smtClean="0"/>
              <a:t>n adoptive parent</a:t>
            </a:r>
          </a:p>
          <a:p>
            <a:pPr marL="914400" lvl="1" indent="-457200">
              <a:buFont typeface="+mj-lt"/>
              <a:buAutoNum type="arabicPeriod"/>
            </a:pPr>
            <a:r>
              <a:rPr lang="en-US" altLang="en-US" sz="2200" dirty="0"/>
              <a:t>a</a:t>
            </a:r>
            <a:r>
              <a:rPr lang="en-US" altLang="en-US" sz="2200" dirty="0" smtClean="0"/>
              <a:t> person acting as a parent as defined in K.S.A. 72-3122(d)(2)</a:t>
            </a:r>
          </a:p>
          <a:p>
            <a:pPr marL="914400" lvl="1" indent="-457200">
              <a:buFont typeface="+mj-lt"/>
              <a:buAutoNum type="arabicPeriod"/>
            </a:pPr>
            <a:r>
              <a:rPr lang="en-US" altLang="en-US" sz="2200" dirty="0"/>
              <a:t>a legal guardian</a:t>
            </a:r>
          </a:p>
          <a:p>
            <a:pPr marL="914400" lvl="1" indent="-457200">
              <a:buFont typeface="+mj-lt"/>
              <a:buAutoNum type="arabicPeriod"/>
            </a:pPr>
            <a:r>
              <a:rPr lang="en-US" altLang="en-US" sz="2200" dirty="0" smtClean="0"/>
              <a:t>an </a:t>
            </a:r>
            <a:r>
              <a:rPr lang="en-US" altLang="en-US" sz="2200" dirty="0"/>
              <a:t>education advocate for a student with an exceptionality</a:t>
            </a:r>
          </a:p>
          <a:p>
            <a:pPr marL="914400" lvl="1" indent="-457200">
              <a:buFont typeface="+mj-lt"/>
              <a:buAutoNum type="arabicPeriod"/>
            </a:pPr>
            <a:r>
              <a:rPr lang="en-US" altLang="en-US" sz="2200" dirty="0" smtClean="0"/>
              <a:t>a </a:t>
            </a:r>
            <a:r>
              <a:rPr lang="en-US" altLang="en-US" sz="2200" dirty="0"/>
              <a:t>foster parent unless the student is a child with an exceptionality</a:t>
            </a:r>
          </a:p>
          <a:p>
            <a:pPr marL="914400" lvl="1" indent="-457200">
              <a:buFont typeface="+mj-lt"/>
              <a:buAutoNum type="arabicPeriod"/>
            </a:pPr>
            <a:r>
              <a:rPr lang="en-US" altLang="en-US" sz="2200" dirty="0" smtClean="0"/>
              <a:t>a </a:t>
            </a:r>
            <a:r>
              <a:rPr lang="en-US" altLang="en-US" sz="2200" dirty="0"/>
              <a:t>student who has reached the age of majority or is an emancipated </a:t>
            </a:r>
            <a:r>
              <a:rPr lang="en-US" altLang="en-US" sz="2200" dirty="0" smtClean="0"/>
              <a:t>minor</a:t>
            </a:r>
          </a:p>
          <a:p>
            <a:r>
              <a:rPr lang="en-US" altLang="en-US" sz="2600" b="1" dirty="0" smtClean="0"/>
              <a:t>School </a:t>
            </a:r>
            <a:r>
              <a:rPr lang="en-US" altLang="en-US" sz="2600" dirty="0"/>
              <a:t>– Any learning environment, including any non-profit institutional day or residential school or accredited nonpublic school, that receives public funding or which is subject to the regulatory authority of the state board of education</a:t>
            </a:r>
          </a:p>
          <a:p>
            <a:endParaRPr lang="en-US" altLang="en-US" b="1" dirty="0"/>
          </a:p>
        </p:txBody>
      </p:sp>
    </p:spTree>
    <p:extLst>
      <p:ext uri="{BB962C8B-B14F-4D97-AF65-F5344CB8AC3E}">
        <p14:creationId xmlns:p14="http://schemas.microsoft.com/office/powerpoint/2010/main" val="42311300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200" dirty="0" smtClean="0"/>
              <a:t>When May Emergency Safety Intervention Be Used?</a:t>
            </a:r>
          </a:p>
        </p:txBody>
      </p:sp>
      <p:sp>
        <p:nvSpPr>
          <p:cNvPr id="14339" name="Content Placeholder 2"/>
          <p:cNvSpPr>
            <a:spLocks noGrp="1"/>
          </p:cNvSpPr>
          <p:nvPr>
            <p:ph idx="1"/>
          </p:nvPr>
        </p:nvSpPr>
        <p:spPr>
          <a:xfrm>
            <a:off x="924791" y="1223818"/>
            <a:ext cx="10342418" cy="4599709"/>
          </a:xfrm>
        </p:spPr>
        <p:txBody>
          <a:bodyPr/>
          <a:lstStyle/>
          <a:p>
            <a:r>
              <a:rPr lang="en-US" altLang="en-US" dirty="0"/>
              <a:t>Emergency safety interventions shall only be used when the student presents a reasonable and immediate danger of physical harm to self or others with the present ability to effect such physical harm</a:t>
            </a:r>
            <a:r>
              <a:rPr lang="en-US" altLang="en-US" dirty="0" smtClean="0"/>
              <a:t>.</a:t>
            </a:r>
            <a:endParaRPr lang="en-US" altLang="en-US" dirty="0"/>
          </a:p>
          <a:p>
            <a:r>
              <a:rPr lang="en-US" altLang="en-US" dirty="0"/>
              <a:t>The use of emergency safety intervention must stop as soon as the immediate danger of physical harm ends</a:t>
            </a:r>
            <a:r>
              <a:rPr lang="en-US" altLang="en-US" dirty="0" smtClean="0"/>
              <a:t>.</a:t>
            </a:r>
            <a:endParaRPr lang="en-US" altLang="en-US" dirty="0"/>
          </a:p>
          <a:p>
            <a:r>
              <a:rPr lang="en-US" altLang="en-US" dirty="0"/>
              <a:t>Violent action that is destructive of property and presents a reasonable and immediate danger of physical harm to such student or others with the present ability to effect </a:t>
            </a:r>
            <a:r>
              <a:rPr lang="en-US" altLang="en-US" dirty="0" smtClean="0"/>
              <a:t>such </a:t>
            </a:r>
            <a:r>
              <a:rPr lang="en-US" altLang="en-US" dirty="0"/>
              <a:t>physical harm may necessitate the use of </a:t>
            </a:r>
            <a:r>
              <a:rPr lang="en-US" altLang="en-US" dirty="0" smtClean="0"/>
              <a:t>an emergency </a:t>
            </a:r>
            <a:r>
              <a:rPr lang="en-US" altLang="en-US" dirty="0"/>
              <a:t>safety </a:t>
            </a:r>
            <a:r>
              <a:rPr lang="en-US" altLang="en-US" dirty="0" smtClean="0"/>
              <a:t>intervention</a:t>
            </a:r>
            <a:r>
              <a:rPr lang="en-US" altLang="en-US" dirty="0"/>
              <a:t>.</a:t>
            </a:r>
          </a:p>
          <a:p>
            <a:endParaRPr lang="en-US" altLang="en-US" dirty="0" smtClean="0"/>
          </a:p>
        </p:txBody>
      </p:sp>
    </p:spTree>
    <p:extLst>
      <p:ext uri="{BB962C8B-B14F-4D97-AF65-F5344CB8AC3E}">
        <p14:creationId xmlns:p14="http://schemas.microsoft.com/office/powerpoint/2010/main" val="26420372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Requirements for the Use of Seclusion</a:t>
            </a:r>
          </a:p>
        </p:txBody>
      </p:sp>
      <p:sp>
        <p:nvSpPr>
          <p:cNvPr id="14339" name="Content Placeholder 2"/>
          <p:cNvSpPr>
            <a:spLocks noGrp="1"/>
          </p:cNvSpPr>
          <p:nvPr>
            <p:ph idx="1"/>
          </p:nvPr>
        </p:nvSpPr>
        <p:spPr>
          <a:xfrm>
            <a:off x="675409" y="1325563"/>
            <a:ext cx="10841182" cy="4613564"/>
          </a:xfrm>
        </p:spPr>
        <p:txBody>
          <a:bodyPr/>
          <a:lstStyle/>
          <a:p>
            <a:r>
              <a:rPr lang="en-US" altLang="en-US" sz="2600" dirty="0"/>
              <a:t>When a student is placed in seclusion, a staff member must be able to see and hear the student at all times.</a:t>
            </a:r>
          </a:p>
          <a:p>
            <a:r>
              <a:rPr lang="en-US" altLang="en-US" sz="2600" dirty="0"/>
              <a:t>All seclusion rooms that have a locking door must be designed to ensure that the lock automatically disengages when the staff member watching the student walks away or in cases of emergency, such as fire or severe weather.</a:t>
            </a:r>
          </a:p>
          <a:p>
            <a:r>
              <a:rPr lang="en-US" altLang="en-US" sz="2600" dirty="0"/>
              <a:t>A seclusion room must be a safe place with proportional and similar characteristics as other rooms where students frequent. </a:t>
            </a:r>
          </a:p>
          <a:p>
            <a:r>
              <a:rPr lang="en-US" altLang="en-US" sz="2600" dirty="0"/>
              <a:t>If a school uses a seclusion room, it must be </a:t>
            </a:r>
            <a:r>
              <a:rPr lang="en-US" altLang="en-US" sz="2600" dirty="0" smtClean="0"/>
              <a:t>free </a:t>
            </a:r>
            <a:r>
              <a:rPr lang="en-US" altLang="en-US" sz="2600" dirty="0"/>
              <a:t>of any condition that could be a danger </a:t>
            </a:r>
            <a:r>
              <a:rPr lang="en-US" altLang="en-US" sz="2600" dirty="0" smtClean="0"/>
              <a:t>to </a:t>
            </a:r>
            <a:r>
              <a:rPr lang="en-US" altLang="en-US" sz="2600" dirty="0"/>
              <a:t>the student, and shall be </a:t>
            </a:r>
            <a:r>
              <a:rPr lang="en-US" altLang="en-US" sz="2600" dirty="0" smtClean="0"/>
              <a:t>well-ventilated and </a:t>
            </a:r>
            <a:r>
              <a:rPr lang="en-US" altLang="en-US" sz="2600" dirty="0"/>
              <a:t>sufficiently lighted.</a:t>
            </a:r>
          </a:p>
        </p:txBody>
      </p:sp>
    </p:spTree>
    <p:extLst>
      <p:ext uri="{BB962C8B-B14F-4D97-AF65-F5344CB8AC3E}">
        <p14:creationId xmlns:p14="http://schemas.microsoft.com/office/powerpoint/2010/main" val="2516143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Prohibited Types of Restraint</a:t>
            </a:r>
          </a:p>
        </p:txBody>
      </p:sp>
      <p:sp>
        <p:nvSpPr>
          <p:cNvPr id="14339" name="Content Placeholder 2"/>
          <p:cNvSpPr>
            <a:spLocks noGrp="1"/>
          </p:cNvSpPr>
          <p:nvPr>
            <p:ph idx="1"/>
          </p:nvPr>
        </p:nvSpPr>
        <p:spPr>
          <a:xfrm>
            <a:off x="516081" y="1140691"/>
            <a:ext cx="11159837" cy="4488873"/>
          </a:xfrm>
        </p:spPr>
        <p:txBody>
          <a:bodyPr/>
          <a:lstStyle/>
          <a:p>
            <a:r>
              <a:rPr lang="en-US" altLang="en-US" sz="2400" b="1" dirty="0"/>
              <a:t>Face-down</a:t>
            </a:r>
            <a:r>
              <a:rPr lang="en-US" altLang="en-US" sz="2400" dirty="0"/>
              <a:t> (prone) physical restraint</a:t>
            </a:r>
          </a:p>
          <a:p>
            <a:r>
              <a:rPr lang="en-US" altLang="en-US" sz="2400" b="1" dirty="0"/>
              <a:t>Face-up</a:t>
            </a:r>
            <a:r>
              <a:rPr lang="en-US" altLang="en-US" sz="2400" dirty="0"/>
              <a:t> (supine) physical restraint</a:t>
            </a:r>
          </a:p>
          <a:p>
            <a:r>
              <a:rPr lang="en-US" altLang="en-US" sz="2400" dirty="0"/>
              <a:t>Physical restraint that </a:t>
            </a:r>
            <a:r>
              <a:rPr lang="en-US" altLang="en-US" sz="2400" b="1" dirty="0"/>
              <a:t>obstructs the student’s airway</a:t>
            </a:r>
          </a:p>
          <a:p>
            <a:r>
              <a:rPr lang="en-US" altLang="en-US" sz="2400" dirty="0"/>
              <a:t>Physical restraint that </a:t>
            </a:r>
            <a:r>
              <a:rPr lang="en-US" altLang="en-US" sz="2400" b="1" dirty="0" smtClean="0"/>
              <a:t>impacts a student’s primary mode of communication</a:t>
            </a:r>
          </a:p>
          <a:p>
            <a:r>
              <a:rPr lang="en-US" altLang="en-US" sz="2400" b="1" dirty="0" smtClean="0"/>
              <a:t>Chemical restraint</a:t>
            </a:r>
            <a:r>
              <a:rPr lang="en-US" altLang="en-US" sz="2400" dirty="0" smtClean="0"/>
              <a:t>, except as prescribed by an appropriately licensed person for treatment of a medical or psychiatric condition</a:t>
            </a:r>
          </a:p>
          <a:p>
            <a:r>
              <a:rPr lang="en-US" altLang="en-US" sz="2400" b="1" dirty="0" smtClean="0"/>
              <a:t>Mechanical </a:t>
            </a:r>
            <a:r>
              <a:rPr lang="en-US" altLang="en-US" sz="2400" b="1" dirty="0"/>
              <a:t>restraint</a:t>
            </a:r>
            <a:r>
              <a:rPr lang="en-US" altLang="en-US" sz="2400" dirty="0"/>
              <a:t>, </a:t>
            </a:r>
            <a:r>
              <a:rPr lang="en-US" altLang="en-US" sz="2400" i="1" u="sng" dirty="0"/>
              <a:t>except</a:t>
            </a:r>
            <a:r>
              <a:rPr lang="en-US" altLang="en-US" sz="2400" dirty="0"/>
              <a:t>:</a:t>
            </a:r>
          </a:p>
          <a:p>
            <a:pPr lvl="1"/>
            <a:r>
              <a:rPr lang="en-US" altLang="en-US" sz="2100" dirty="0" smtClean="0">
                <a:solidFill>
                  <a:schemeClr val="tx2"/>
                </a:solidFill>
              </a:rPr>
              <a:t>Protective or </a:t>
            </a:r>
            <a:r>
              <a:rPr lang="en-US" altLang="en-US" sz="2100" dirty="0">
                <a:solidFill>
                  <a:schemeClr val="tx2"/>
                </a:solidFill>
              </a:rPr>
              <a:t>stabilizing devices required by law or used in accordance with an order from an appropriately licensed person;</a:t>
            </a:r>
          </a:p>
          <a:p>
            <a:pPr lvl="1"/>
            <a:r>
              <a:rPr lang="en-US" altLang="en-US" sz="2100" dirty="0">
                <a:solidFill>
                  <a:schemeClr val="tx2"/>
                </a:solidFill>
              </a:rPr>
              <a:t>Any device used by law enforcement officers to carry out law </a:t>
            </a:r>
            <a:r>
              <a:rPr lang="en-US" altLang="en-US" sz="2100" dirty="0" smtClean="0">
                <a:solidFill>
                  <a:schemeClr val="tx2"/>
                </a:solidFill>
              </a:rPr>
              <a:t>enforcement </a:t>
            </a:r>
            <a:r>
              <a:rPr lang="en-US" altLang="en-US" sz="2100" dirty="0">
                <a:solidFill>
                  <a:schemeClr val="tx2"/>
                </a:solidFill>
              </a:rPr>
              <a:t>duties; </a:t>
            </a:r>
            <a:r>
              <a:rPr lang="en-US" altLang="en-US" sz="2100" dirty="0" smtClean="0">
                <a:solidFill>
                  <a:schemeClr val="tx2"/>
                </a:solidFill>
              </a:rPr>
              <a:t>or </a:t>
            </a:r>
          </a:p>
          <a:p>
            <a:pPr lvl="1"/>
            <a:r>
              <a:rPr lang="en-US" altLang="en-US" sz="2100" dirty="0" smtClean="0">
                <a:solidFill>
                  <a:schemeClr val="tx2"/>
                </a:solidFill>
              </a:rPr>
              <a:t>Seatbelts and other safety equipment used to secure students during transportation.</a:t>
            </a:r>
          </a:p>
          <a:p>
            <a:pPr lvl="1"/>
            <a:endParaRPr lang="en-US" altLang="en-US" dirty="0" smtClean="0"/>
          </a:p>
        </p:txBody>
      </p:sp>
    </p:spTree>
    <p:extLst>
      <p:ext uri="{BB962C8B-B14F-4D97-AF65-F5344CB8AC3E}">
        <p14:creationId xmlns:p14="http://schemas.microsoft.com/office/powerpoint/2010/main" val="2572738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Written Statement from Medical Provider</a:t>
            </a:r>
          </a:p>
        </p:txBody>
      </p:sp>
      <p:sp>
        <p:nvSpPr>
          <p:cNvPr id="14339" name="Content Placeholder 2"/>
          <p:cNvSpPr>
            <a:spLocks noGrp="1"/>
          </p:cNvSpPr>
          <p:nvPr>
            <p:ph idx="1"/>
          </p:nvPr>
        </p:nvSpPr>
        <p:spPr>
          <a:xfrm>
            <a:off x="637309" y="1136073"/>
            <a:ext cx="11097491" cy="5274108"/>
          </a:xfrm>
        </p:spPr>
        <p:txBody>
          <a:bodyPr/>
          <a:lstStyle/>
          <a:p>
            <a:r>
              <a:rPr lang="en-US" altLang="en-US" sz="2400" dirty="0"/>
              <a:t>An emergency safety intervention may not be used with a student if the student is known to have a medical condition that could put the student in mental or physical danger as a result of the emergency safety intervention</a:t>
            </a:r>
            <a:r>
              <a:rPr lang="en-US" altLang="en-US" sz="2400" dirty="0" smtClean="0"/>
              <a:t>.</a:t>
            </a:r>
          </a:p>
          <a:p>
            <a:pPr lvl="1"/>
            <a:r>
              <a:rPr lang="en-US" altLang="en-US" sz="2000" dirty="0"/>
              <a:t>The existence of such medical condition must be indicated in a written statement from the student’s licensed health care provider, a copy of which is provided to the school and placed in the student’s file.</a:t>
            </a:r>
          </a:p>
          <a:p>
            <a:pPr lvl="1"/>
            <a:r>
              <a:rPr lang="en-US" altLang="en-US" sz="2000" dirty="0"/>
              <a:t>The written statement must include an explanation of the student’s diagnosis, a list of any reasons why an emergency safety intervention would put the student in mental or physical danger, and any suggested alternatives to the use of emergency safety interventions</a:t>
            </a:r>
            <a:r>
              <a:rPr lang="en-US" altLang="en-US" sz="2000" dirty="0" smtClean="0"/>
              <a:t>.</a:t>
            </a:r>
            <a:endParaRPr lang="en-US" altLang="en-US" sz="2000" dirty="0"/>
          </a:p>
          <a:p>
            <a:r>
              <a:rPr lang="en-US" altLang="en-US" sz="2400" dirty="0"/>
              <a:t>An emergency safety intervention may still be used if not using an emergency safety intervention would result in significant physical harm to the student or others. </a:t>
            </a:r>
            <a:endParaRPr lang="en-US" altLang="en-US" sz="2400" dirty="0" smtClean="0"/>
          </a:p>
          <a:p>
            <a:pPr lvl="1"/>
            <a:r>
              <a:rPr lang="en-US" altLang="en-US" sz="2000" dirty="0"/>
              <a:t>For example, a student with written documentation that the </a:t>
            </a:r>
            <a:r>
              <a:rPr lang="en-US" altLang="en-US" sz="2000" dirty="0" smtClean="0"/>
              <a:t>use </a:t>
            </a:r>
            <a:r>
              <a:rPr lang="en-US" altLang="en-US" sz="2000" dirty="0"/>
              <a:t>of an emergency safety intervention would cause </a:t>
            </a:r>
            <a:r>
              <a:rPr lang="en-US" altLang="en-US" sz="2000" dirty="0" smtClean="0"/>
              <a:t>mental </a:t>
            </a:r>
            <a:r>
              <a:rPr lang="en-US" altLang="en-US" sz="2000" dirty="0"/>
              <a:t>or physical danger who attempts to run out into </a:t>
            </a:r>
            <a:br>
              <a:rPr lang="en-US" altLang="en-US" sz="2000" dirty="0"/>
            </a:br>
            <a:r>
              <a:rPr lang="en-US" altLang="en-US" sz="2000" dirty="0"/>
              <a:t>a busy street may be restrained for safety.</a:t>
            </a:r>
          </a:p>
          <a:p>
            <a:pPr lvl="1"/>
            <a:endParaRPr lang="en-US" altLang="en-US" sz="2000" dirty="0"/>
          </a:p>
          <a:p>
            <a:endParaRPr lang="en-US" altLang="en-US" dirty="0" smtClean="0"/>
          </a:p>
        </p:txBody>
      </p:sp>
    </p:spTree>
    <p:extLst>
      <p:ext uri="{BB962C8B-B14F-4D97-AF65-F5344CB8AC3E}">
        <p14:creationId xmlns:p14="http://schemas.microsoft.com/office/powerpoint/2010/main" val="1706667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Notifying Parents of Emergency Safety Intervention Incidents</a:t>
            </a:r>
          </a:p>
        </p:txBody>
      </p:sp>
      <p:sp>
        <p:nvSpPr>
          <p:cNvPr id="14339" name="Content Placeholder 2"/>
          <p:cNvSpPr>
            <a:spLocks noGrp="1"/>
          </p:cNvSpPr>
          <p:nvPr>
            <p:ph idx="1"/>
          </p:nvPr>
        </p:nvSpPr>
        <p:spPr>
          <a:xfrm>
            <a:off x="838200" y="1825625"/>
            <a:ext cx="10342418" cy="3521075"/>
          </a:xfrm>
        </p:spPr>
        <p:txBody>
          <a:bodyPr/>
          <a:lstStyle/>
          <a:p>
            <a:r>
              <a:rPr lang="en-US" altLang="en-US" dirty="0" smtClean="0"/>
              <a:t>Parents must be notified on the </a:t>
            </a:r>
            <a:r>
              <a:rPr lang="en-US" altLang="en-US" b="1" dirty="0" smtClean="0"/>
              <a:t>same day</a:t>
            </a:r>
            <a:r>
              <a:rPr lang="en-US" altLang="en-US" dirty="0" smtClean="0"/>
              <a:t> as the incident</a:t>
            </a:r>
            <a:br>
              <a:rPr lang="en-US" altLang="en-US" dirty="0" smtClean="0"/>
            </a:br>
            <a:endParaRPr lang="en-US" altLang="en-US" dirty="0"/>
          </a:p>
          <a:p>
            <a:pPr lvl="1"/>
            <a:r>
              <a:rPr lang="en-US" altLang="en-US" dirty="0"/>
              <a:t>The same day notification requirement is satisfied if the school attempts to contact the parent using at least </a:t>
            </a:r>
            <a:r>
              <a:rPr lang="en-US" altLang="en-US" b="1" dirty="0"/>
              <a:t>two methods of contact</a:t>
            </a:r>
            <a:r>
              <a:rPr lang="en-US" altLang="en-US" dirty="0"/>
              <a:t>.</a:t>
            </a:r>
          </a:p>
          <a:p>
            <a:pPr lvl="1"/>
            <a:r>
              <a:rPr lang="en-US" altLang="en-US" dirty="0"/>
              <a:t>A parent may </a:t>
            </a:r>
            <a:r>
              <a:rPr lang="en-US" altLang="en-US" b="1" dirty="0"/>
              <a:t>designate a preferred method </a:t>
            </a:r>
            <a:r>
              <a:rPr lang="en-US" altLang="en-US" dirty="0"/>
              <a:t>of contact to receive the same-day notification.</a:t>
            </a:r>
          </a:p>
          <a:p>
            <a:pPr lvl="1"/>
            <a:r>
              <a:rPr lang="en-US" altLang="en-US" dirty="0"/>
              <a:t>A parent may </a:t>
            </a:r>
            <a:r>
              <a:rPr lang="en-US" altLang="en-US" b="1" dirty="0"/>
              <a:t>agree, in writing</a:t>
            </a:r>
            <a:r>
              <a:rPr lang="en-US" altLang="en-US" dirty="0"/>
              <a:t>, to receive only one same-day notification for multiple </a:t>
            </a:r>
            <a:r>
              <a:rPr lang="en-US" altLang="en-US" dirty="0" smtClean="0"/>
              <a:t>incidents occurring </a:t>
            </a:r>
            <a:r>
              <a:rPr lang="en-US" altLang="en-US" dirty="0"/>
              <a:t>on the same day</a:t>
            </a:r>
            <a:r>
              <a:rPr lang="en-US" altLang="en-US" dirty="0" smtClean="0"/>
              <a:t>.</a:t>
            </a:r>
            <a:endParaRPr lang="en-US" altLang="en-US" dirty="0"/>
          </a:p>
        </p:txBody>
      </p:sp>
    </p:spTree>
    <p:extLst>
      <p:ext uri="{BB962C8B-B14F-4D97-AF65-F5344CB8AC3E}">
        <p14:creationId xmlns:p14="http://schemas.microsoft.com/office/powerpoint/2010/main" val="27651290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Notifying Parents of Emergency Safety Intervention Incidents</a:t>
            </a:r>
          </a:p>
        </p:txBody>
      </p:sp>
      <p:sp>
        <p:nvSpPr>
          <p:cNvPr id="14339" name="Content Placeholder 2"/>
          <p:cNvSpPr>
            <a:spLocks noGrp="1"/>
          </p:cNvSpPr>
          <p:nvPr>
            <p:ph idx="1"/>
          </p:nvPr>
        </p:nvSpPr>
        <p:spPr>
          <a:xfrm>
            <a:off x="838199" y="1325563"/>
            <a:ext cx="10924309" cy="4558145"/>
          </a:xfrm>
        </p:spPr>
        <p:txBody>
          <a:bodyPr/>
          <a:lstStyle/>
          <a:p>
            <a:r>
              <a:rPr lang="en-US" altLang="en-US" sz="1800" b="1" dirty="0"/>
              <a:t>Written documentation </a:t>
            </a:r>
            <a:r>
              <a:rPr lang="en-US" altLang="en-US" sz="1800" dirty="0"/>
              <a:t>of an emergency safety intervention incident must be completed and provided to the parent no later than the school day following the incident. This must include: </a:t>
            </a:r>
            <a:endParaRPr lang="en-US" altLang="en-US" sz="1800" dirty="0" smtClean="0"/>
          </a:p>
          <a:p>
            <a:pPr lvl="1"/>
            <a:r>
              <a:rPr lang="en-US" altLang="en-US" sz="1600" dirty="0"/>
              <a:t>(A) The events leading up to the incident; </a:t>
            </a:r>
          </a:p>
          <a:p>
            <a:pPr lvl="1"/>
            <a:r>
              <a:rPr lang="en-US" altLang="en-US" sz="1600" dirty="0"/>
              <a:t>(B) student behaviors necessitating the emergency safety intervention;</a:t>
            </a:r>
          </a:p>
          <a:p>
            <a:pPr lvl="1"/>
            <a:r>
              <a:rPr lang="en-US" altLang="en-US" sz="1600" dirty="0"/>
              <a:t>(C) steps taken to transition the student back into the educational setting;</a:t>
            </a:r>
          </a:p>
          <a:p>
            <a:pPr lvl="1"/>
            <a:r>
              <a:rPr lang="en-US" altLang="en-US" sz="1600" dirty="0"/>
              <a:t>(D) the date and time the incident occurred, the type of emergency safety intervention used, the duration of the emergency safety intervention, and the school personnel who used or supervised the emergency safety intervention;</a:t>
            </a:r>
          </a:p>
          <a:p>
            <a:pPr lvl="1"/>
            <a:r>
              <a:rPr lang="en-US" altLang="en-US" sz="1600" dirty="0"/>
              <a:t>(E) space or an additional form for parents to provide feedback or comments to the school regarding the incident;</a:t>
            </a:r>
          </a:p>
          <a:p>
            <a:pPr lvl="1"/>
            <a:r>
              <a:rPr lang="en-US" altLang="en-US" sz="1600" dirty="0"/>
              <a:t>(F) a statement that invites and strongly encourages parents to schedule a meeting to discuss the incident and how to prevent future use of emergency safety interventions; and</a:t>
            </a:r>
          </a:p>
          <a:p>
            <a:pPr lvl="1"/>
            <a:r>
              <a:rPr lang="en-US" altLang="en-US" sz="1600" dirty="0"/>
              <a:t>(G) email and phone contact information for the parent to schedule an emergency safety intervention meeting</a:t>
            </a:r>
            <a:r>
              <a:rPr lang="en-US" altLang="en-US" sz="1600" dirty="0" smtClean="0"/>
              <a:t>.</a:t>
            </a:r>
            <a:endParaRPr lang="en-US" altLang="en-US" sz="1600" dirty="0"/>
          </a:p>
          <a:p>
            <a:r>
              <a:rPr lang="en-US" altLang="en-US" sz="1800" dirty="0" smtClean="0"/>
              <a:t>KSDE interprets “written” to mean printed or electronic</a:t>
            </a:r>
          </a:p>
          <a:p>
            <a:r>
              <a:rPr lang="en-US" altLang="en-US" sz="1800" dirty="0"/>
              <a:t>Schools may group incidents together when documenting the </a:t>
            </a:r>
            <a:r>
              <a:rPr lang="en-US" altLang="en-US" sz="1800" dirty="0" smtClean="0"/>
              <a:t>items in </a:t>
            </a:r>
            <a:r>
              <a:rPr lang="en-US" altLang="en-US" sz="1800" dirty="0"/>
              <a:t>(A), (B), and (C) if the triggering issue necessitating </a:t>
            </a:r>
            <a:r>
              <a:rPr lang="en-US" altLang="en-US" sz="1800" dirty="0" smtClean="0"/>
              <a:t>the emergency </a:t>
            </a:r>
            <a:r>
              <a:rPr lang="en-US" altLang="en-US" sz="1800" dirty="0"/>
              <a:t>safety interventions is the same.</a:t>
            </a:r>
            <a:r>
              <a:rPr lang="en-US" altLang="en-US" dirty="0"/>
              <a:t> </a:t>
            </a:r>
          </a:p>
          <a:p>
            <a:endParaRPr lang="en-US" altLang="en-US" dirty="0"/>
          </a:p>
        </p:txBody>
      </p:sp>
    </p:spTree>
    <p:extLst>
      <p:ext uri="{BB962C8B-B14F-4D97-AF65-F5344CB8AC3E}">
        <p14:creationId xmlns:p14="http://schemas.microsoft.com/office/powerpoint/2010/main" val="122895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Notifying Parents of Emergency Safety Intervention Incidents</a:t>
            </a:r>
          </a:p>
        </p:txBody>
      </p:sp>
      <p:sp>
        <p:nvSpPr>
          <p:cNvPr id="14339" name="Content Placeholder 2"/>
          <p:cNvSpPr>
            <a:spLocks noGrp="1"/>
          </p:cNvSpPr>
          <p:nvPr>
            <p:ph idx="1"/>
          </p:nvPr>
        </p:nvSpPr>
        <p:spPr>
          <a:xfrm>
            <a:off x="890154" y="1325563"/>
            <a:ext cx="10411692" cy="4530435"/>
          </a:xfrm>
        </p:spPr>
        <p:txBody>
          <a:bodyPr/>
          <a:lstStyle/>
          <a:p>
            <a:r>
              <a:rPr lang="en-US" altLang="en-US" dirty="0"/>
              <a:t>Upon the </a:t>
            </a:r>
            <a:r>
              <a:rPr lang="en-US" altLang="en-US" b="1" dirty="0"/>
              <a:t>first incident </a:t>
            </a:r>
            <a:r>
              <a:rPr lang="en-US" altLang="en-US" dirty="0"/>
              <a:t>in a school year, parents must be provided the following information </a:t>
            </a:r>
            <a:r>
              <a:rPr lang="en-US" altLang="en-US" dirty="0">
                <a:solidFill>
                  <a:srgbClr val="FF0000"/>
                </a:solidFill>
              </a:rPr>
              <a:t>in printed form</a:t>
            </a:r>
            <a:r>
              <a:rPr lang="en-US" altLang="en-US" dirty="0"/>
              <a:t>, </a:t>
            </a:r>
            <a:r>
              <a:rPr lang="en-US" altLang="en-US" b="1" dirty="0"/>
              <a:t>or upon parent’s written request, by email:</a:t>
            </a:r>
          </a:p>
          <a:p>
            <a:pPr lvl="1"/>
            <a:r>
              <a:rPr lang="en-US" altLang="en-US" sz="2000" dirty="0"/>
              <a:t>A copy of the standards of when emergency safety interventions can be used</a:t>
            </a:r>
          </a:p>
          <a:p>
            <a:pPr lvl="1"/>
            <a:r>
              <a:rPr lang="en-US" altLang="en-US" sz="2000" dirty="0"/>
              <a:t>A flyer on the parent’s rights under emergency safety intervention law</a:t>
            </a:r>
          </a:p>
          <a:p>
            <a:pPr lvl="1"/>
            <a:r>
              <a:rPr lang="en-US" altLang="en-US" sz="2000" dirty="0"/>
              <a:t>Information on the parent’s right to file a complaint with their local board and their right to request administrative review by the State Board</a:t>
            </a:r>
          </a:p>
          <a:p>
            <a:pPr lvl="1"/>
            <a:r>
              <a:rPr lang="en-US" altLang="en-US" sz="2000" dirty="0"/>
              <a:t>Information that will assist the parent in navigating the complaint process, including contact information for Families Together and the Disability Rights Center of Kansas</a:t>
            </a:r>
          </a:p>
          <a:p>
            <a:r>
              <a:rPr lang="en-US" altLang="en-US" dirty="0" smtClean="0"/>
              <a:t>For </a:t>
            </a:r>
            <a:r>
              <a:rPr lang="en-US" altLang="en-US" dirty="0"/>
              <a:t>subsequent incidents, schools must provide </a:t>
            </a:r>
            <a:r>
              <a:rPr lang="en-US" altLang="en-US" dirty="0" smtClean="0"/>
              <a:t>this </a:t>
            </a:r>
            <a:r>
              <a:rPr lang="en-US" altLang="en-US" dirty="0"/>
              <a:t>information to parents with a full and </a:t>
            </a:r>
            <a:r>
              <a:rPr lang="en-US" altLang="en-US" dirty="0" smtClean="0"/>
              <a:t>direct </a:t>
            </a:r>
            <a:r>
              <a:rPr lang="en-US" altLang="en-US" dirty="0"/>
              <a:t>website with the information.</a:t>
            </a:r>
          </a:p>
          <a:p>
            <a:endParaRPr lang="en-US" altLang="en-US" sz="1800" dirty="0" smtClean="0"/>
          </a:p>
        </p:txBody>
      </p:sp>
    </p:spTree>
    <p:extLst>
      <p:ext uri="{BB962C8B-B14F-4D97-AF65-F5344CB8AC3E}">
        <p14:creationId xmlns:p14="http://schemas.microsoft.com/office/powerpoint/2010/main" val="2723659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Notifying Parents of Emergency Safety Intervention Incidents</a:t>
            </a:r>
          </a:p>
        </p:txBody>
      </p:sp>
      <p:sp>
        <p:nvSpPr>
          <p:cNvPr id="14339" name="Content Placeholder 2"/>
          <p:cNvSpPr>
            <a:spLocks noGrp="1"/>
          </p:cNvSpPr>
          <p:nvPr>
            <p:ph idx="1"/>
          </p:nvPr>
        </p:nvSpPr>
        <p:spPr>
          <a:xfrm>
            <a:off x="838200" y="1731818"/>
            <a:ext cx="9857510" cy="4364181"/>
          </a:xfrm>
        </p:spPr>
        <p:txBody>
          <a:bodyPr/>
          <a:lstStyle/>
          <a:p>
            <a:r>
              <a:rPr lang="en-US" altLang="en-US" dirty="0"/>
              <a:t>Parent notification if the school is aware that a law enforcement officer or school resource officer used seclusion, physical restraint, or mechanical restraint on a student</a:t>
            </a:r>
          </a:p>
          <a:p>
            <a:pPr lvl="1"/>
            <a:r>
              <a:rPr lang="en-US" altLang="en-US" sz="2000" dirty="0"/>
              <a:t>The school must notify the parent the same day using the parent’s preferred method of contact for emergency events.</a:t>
            </a:r>
          </a:p>
          <a:p>
            <a:pPr lvl="1"/>
            <a:r>
              <a:rPr lang="en-US" altLang="en-US" sz="2000" dirty="0"/>
              <a:t>The school is not required to provide the documentation of the incident or the information to the parent specified in slides 15 and 16.</a:t>
            </a:r>
          </a:p>
          <a:p>
            <a:pPr lvl="1"/>
            <a:r>
              <a:rPr lang="en-US" altLang="en-US" sz="2000" dirty="0"/>
              <a:t>The school is not required to report these incidents </a:t>
            </a:r>
            <a:r>
              <a:rPr lang="en-US" altLang="en-US" sz="2000" dirty="0" smtClean="0"/>
              <a:t>to KSDE</a:t>
            </a:r>
            <a:r>
              <a:rPr lang="en-US" altLang="en-US" sz="2000" dirty="0"/>
              <a:t>.</a:t>
            </a:r>
          </a:p>
          <a:p>
            <a:pPr lvl="1"/>
            <a:r>
              <a:rPr lang="en-US" altLang="en-US" sz="2000" dirty="0"/>
              <a:t>Mechanical restraint includes the use of </a:t>
            </a:r>
            <a:r>
              <a:rPr lang="en-US" altLang="en-US" sz="2000" dirty="0" smtClean="0"/>
              <a:t>handcuffs</a:t>
            </a:r>
            <a:r>
              <a:rPr lang="en-US" altLang="en-US" sz="2000" dirty="0"/>
              <a:t>.</a:t>
            </a:r>
          </a:p>
        </p:txBody>
      </p:sp>
    </p:spTree>
    <p:extLst>
      <p:ext uri="{BB962C8B-B14F-4D97-AF65-F5344CB8AC3E}">
        <p14:creationId xmlns:p14="http://schemas.microsoft.com/office/powerpoint/2010/main" val="22697358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Law Enforcement Exemption</a:t>
            </a:r>
          </a:p>
        </p:txBody>
      </p:sp>
      <p:sp>
        <p:nvSpPr>
          <p:cNvPr id="14339" name="Content Placeholder 2"/>
          <p:cNvSpPr>
            <a:spLocks noGrp="1"/>
          </p:cNvSpPr>
          <p:nvPr>
            <p:ph idx="1"/>
          </p:nvPr>
        </p:nvSpPr>
        <p:spPr>
          <a:xfrm>
            <a:off x="838200" y="1325563"/>
            <a:ext cx="10702636" cy="4682837"/>
          </a:xfrm>
        </p:spPr>
        <p:txBody>
          <a:bodyPr/>
          <a:lstStyle/>
          <a:p>
            <a:r>
              <a:rPr lang="en-US" altLang="en-US" dirty="0" smtClean="0"/>
              <a:t>Exemption</a:t>
            </a:r>
            <a:endParaRPr lang="en-US" altLang="en-US" dirty="0"/>
          </a:p>
          <a:p>
            <a:pPr lvl="1"/>
            <a:r>
              <a:rPr lang="en-US" altLang="en-US" sz="1800" dirty="0"/>
              <a:t>Campus police officers and school resource officers are exempt from the requirements of emergency safety intervention statutes and regulations when engaged in an activity that has a legitimate law enforcement purpose.</a:t>
            </a:r>
          </a:p>
          <a:p>
            <a:pPr lvl="1"/>
            <a:r>
              <a:rPr lang="en-US" altLang="en-US" sz="1800" dirty="0"/>
              <a:t>School security officers are not exempt from the requirements of emergency safety intervention statutes and regulations</a:t>
            </a:r>
            <a:r>
              <a:rPr lang="en-US" altLang="en-US" sz="1800" dirty="0" smtClean="0"/>
              <a:t>.</a:t>
            </a:r>
            <a:endParaRPr lang="en-US" altLang="en-US" sz="1800" dirty="0"/>
          </a:p>
          <a:p>
            <a:r>
              <a:rPr lang="en-US" altLang="en-US" dirty="0" smtClean="0"/>
              <a:t>Relevant Definitions</a:t>
            </a:r>
          </a:p>
          <a:p>
            <a:pPr lvl="1"/>
            <a:r>
              <a:rPr lang="en-US" altLang="en-US" sz="1800" b="1" dirty="0" smtClean="0"/>
              <a:t>Campus police officer</a:t>
            </a:r>
            <a:r>
              <a:rPr lang="en-US" altLang="en-US" sz="1800" dirty="0"/>
              <a:t>: A school security officer designated by the board of education of any school district pursuant to K.S.A. 72-8222</a:t>
            </a:r>
          </a:p>
          <a:p>
            <a:pPr lvl="1"/>
            <a:r>
              <a:rPr lang="en-US" altLang="en-US" sz="1800" b="1" dirty="0" smtClean="0"/>
              <a:t>School resource officer</a:t>
            </a:r>
            <a:r>
              <a:rPr lang="en-US" altLang="en-US" sz="1800" b="1" dirty="0"/>
              <a:t>: </a:t>
            </a:r>
            <a:r>
              <a:rPr lang="en-US" altLang="en-US" sz="1800" dirty="0"/>
              <a:t>A law enforcement officer or police officer employed by a local law enforcement agency who is assigned to a district through an agreement between the local law enforcement agency and the district.</a:t>
            </a:r>
          </a:p>
          <a:p>
            <a:pPr lvl="1"/>
            <a:r>
              <a:rPr lang="en-US" altLang="en-US" sz="1800" b="1" dirty="0" smtClean="0"/>
              <a:t>School security officer</a:t>
            </a:r>
            <a:r>
              <a:rPr lang="en-US" altLang="en-US" sz="1800" b="1" dirty="0"/>
              <a:t>: </a:t>
            </a:r>
            <a:r>
              <a:rPr lang="en-US" altLang="en-US" sz="1800" dirty="0"/>
              <a:t>A person who is employed by a board of education of any school district </a:t>
            </a:r>
            <a:r>
              <a:rPr lang="en-US" altLang="en-US" sz="1800" dirty="0" smtClean="0"/>
              <a:t>for the </a:t>
            </a:r>
            <a:r>
              <a:rPr lang="en-US" altLang="en-US" sz="1800" dirty="0"/>
              <a:t>purpose of aiding and supplementing state and local </a:t>
            </a:r>
            <a:r>
              <a:rPr lang="en-US" altLang="en-US" sz="1800" dirty="0" smtClean="0"/>
              <a:t>law enforcement </a:t>
            </a:r>
            <a:r>
              <a:rPr lang="en-US" altLang="en-US" sz="1800" dirty="0"/>
              <a:t>agencies in which the school district is located, but </a:t>
            </a:r>
            <a:r>
              <a:rPr lang="en-US" altLang="en-US" sz="1800" dirty="0" smtClean="0"/>
              <a:t>is not </a:t>
            </a:r>
            <a:r>
              <a:rPr lang="en-US" altLang="en-US" sz="1800" dirty="0"/>
              <a:t>a law enforcement officer or police officer.</a:t>
            </a:r>
          </a:p>
          <a:p>
            <a:pPr lvl="1"/>
            <a:endParaRPr lang="en-US" altLang="en-US" sz="1800" b="1" dirty="0"/>
          </a:p>
          <a:p>
            <a:endParaRPr lang="en-US" altLang="en-US" dirty="0" smtClean="0"/>
          </a:p>
        </p:txBody>
      </p:sp>
    </p:spTree>
    <p:extLst>
      <p:ext uri="{BB962C8B-B14F-4D97-AF65-F5344CB8AC3E}">
        <p14:creationId xmlns:p14="http://schemas.microsoft.com/office/powerpoint/2010/main" val="13006327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Parent Meeting Requirements</a:t>
            </a:r>
          </a:p>
        </p:txBody>
      </p:sp>
      <p:sp>
        <p:nvSpPr>
          <p:cNvPr id="14339" name="Content Placeholder 2"/>
          <p:cNvSpPr>
            <a:spLocks noGrp="1"/>
          </p:cNvSpPr>
          <p:nvPr>
            <p:ph idx="1"/>
          </p:nvPr>
        </p:nvSpPr>
        <p:spPr>
          <a:xfrm>
            <a:off x="924791" y="1325563"/>
            <a:ext cx="10342418" cy="4558145"/>
          </a:xfrm>
        </p:spPr>
        <p:txBody>
          <a:bodyPr/>
          <a:lstStyle/>
          <a:p>
            <a:r>
              <a:rPr lang="en-US" altLang="en-US" sz="2400" dirty="0"/>
              <a:t>The written documentation of any emergency safety intervention incident must contain a statement that </a:t>
            </a:r>
            <a:r>
              <a:rPr lang="en-US" altLang="en-US" sz="2400" b="1" dirty="0"/>
              <a:t>invites and strongly encourages parents to schedule a meeting</a:t>
            </a:r>
            <a:r>
              <a:rPr lang="en-US" altLang="en-US" sz="2400" dirty="0"/>
              <a:t> to discuss the incident and how to prevent future use of emergency safety interventions; and </a:t>
            </a:r>
            <a:r>
              <a:rPr lang="en-US" altLang="en-US" sz="2400" b="1" dirty="0"/>
              <a:t>email and phone information</a:t>
            </a:r>
            <a:r>
              <a:rPr lang="en-US" altLang="en-US" sz="2400" dirty="0"/>
              <a:t> for the parent to contact the school to schedule the emergency safety intervention meeting</a:t>
            </a:r>
            <a:r>
              <a:rPr lang="en-US" altLang="en-US" sz="2400" dirty="0" smtClean="0"/>
              <a:t>.</a:t>
            </a:r>
            <a:endParaRPr lang="en-US" altLang="en-US" sz="2400" dirty="0"/>
          </a:p>
          <a:p>
            <a:r>
              <a:rPr lang="en-US" altLang="en-US" sz="2400" b="1" dirty="0"/>
              <a:t>After each emergency safety intervention incident</a:t>
            </a:r>
            <a:r>
              <a:rPr lang="en-US" altLang="en-US" sz="2400" dirty="0"/>
              <a:t>, a parent may request a meeting with the school to discuss and debrief the incident. </a:t>
            </a:r>
            <a:r>
              <a:rPr lang="en-US" altLang="en-US" sz="2400" b="1" dirty="0"/>
              <a:t>A parent may request such meeting verbally, in writing, or by electronic means</a:t>
            </a:r>
            <a:r>
              <a:rPr lang="en-US" altLang="en-US" sz="2400" dirty="0"/>
              <a:t>. </a:t>
            </a:r>
            <a:r>
              <a:rPr lang="en-US" altLang="en-US" sz="2400" dirty="0" smtClean="0"/>
              <a:t>The </a:t>
            </a:r>
            <a:r>
              <a:rPr lang="en-US" altLang="en-US" sz="2400" dirty="0"/>
              <a:t>focus of any meeting convened is to discuss </a:t>
            </a:r>
            <a:r>
              <a:rPr lang="en-US" altLang="en-US" sz="2400" b="1" dirty="0"/>
              <a:t>proactive ways to prevent the need </a:t>
            </a:r>
            <a:r>
              <a:rPr lang="en-US" altLang="en-US" sz="2400" b="1" dirty="0" smtClean="0"/>
              <a:t>for emergency </a:t>
            </a:r>
            <a:r>
              <a:rPr lang="en-US" altLang="en-US" sz="2400" b="1" dirty="0"/>
              <a:t>safety interventions and </a:t>
            </a:r>
            <a:r>
              <a:rPr lang="en-US" altLang="en-US" sz="2400" b="1" dirty="0" smtClean="0"/>
              <a:t>to reduce </a:t>
            </a:r>
            <a:r>
              <a:rPr lang="en-US" altLang="en-US" sz="2400" b="1" dirty="0"/>
              <a:t>incidents in the future</a:t>
            </a:r>
            <a:r>
              <a:rPr lang="en-US" altLang="en-US" sz="2400" dirty="0"/>
              <a:t>.</a:t>
            </a:r>
          </a:p>
          <a:p>
            <a:endParaRPr lang="en-US" altLang="en-US" dirty="0" smtClean="0"/>
          </a:p>
        </p:txBody>
      </p:sp>
    </p:spTree>
    <p:extLst>
      <p:ext uri="{BB962C8B-B14F-4D97-AF65-F5344CB8AC3E}">
        <p14:creationId xmlns:p14="http://schemas.microsoft.com/office/powerpoint/2010/main" val="40699017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Parent Meeting Requirements</a:t>
            </a:r>
          </a:p>
        </p:txBody>
      </p:sp>
      <p:sp>
        <p:nvSpPr>
          <p:cNvPr id="14339" name="Content Placeholder 2"/>
          <p:cNvSpPr>
            <a:spLocks noGrp="1"/>
          </p:cNvSpPr>
          <p:nvPr>
            <p:ph idx="1"/>
          </p:nvPr>
        </p:nvSpPr>
        <p:spPr>
          <a:xfrm>
            <a:off x="1167245" y="1381126"/>
            <a:ext cx="9857509" cy="3894137"/>
          </a:xfrm>
        </p:spPr>
        <p:txBody>
          <a:bodyPr/>
          <a:lstStyle/>
          <a:p>
            <a:r>
              <a:rPr lang="en-US" altLang="en-US" sz="2400" dirty="0"/>
              <a:t>If a parent requests a meeting to discuss an emergency safety intervention incident, the meeting must be called within 10 </a:t>
            </a:r>
            <a:r>
              <a:rPr lang="en-US" altLang="en-US" sz="2400" b="1" dirty="0"/>
              <a:t>school</a:t>
            </a:r>
            <a:r>
              <a:rPr lang="en-US" altLang="en-US" sz="2400" dirty="0"/>
              <a:t> days.</a:t>
            </a:r>
          </a:p>
          <a:p>
            <a:r>
              <a:rPr lang="en-US" altLang="en-US" sz="2400" dirty="0"/>
              <a:t>Nothing prevents a school from grouping incidents into one meeting for discussion, as long as the timeline in the previous sentence is met.</a:t>
            </a:r>
          </a:p>
          <a:p>
            <a:r>
              <a:rPr lang="en-US" altLang="en-US" sz="2400" dirty="0"/>
              <a:t>The time for calling this meeting shall be </a:t>
            </a:r>
            <a:r>
              <a:rPr lang="en-US" altLang="en-US" sz="2400" b="1" dirty="0"/>
              <a:t>extended</a:t>
            </a:r>
            <a:r>
              <a:rPr lang="en-US" altLang="en-US" sz="2400" dirty="0"/>
              <a:t> beyond the 10 school day limit </a:t>
            </a:r>
            <a:r>
              <a:rPr lang="en-US" altLang="en-US" sz="2400" b="1" dirty="0"/>
              <a:t>if the parent is unable to attend within that time period.</a:t>
            </a:r>
          </a:p>
          <a:p>
            <a:r>
              <a:rPr lang="en-US" altLang="en-US" sz="2400" dirty="0"/>
              <a:t>The </a:t>
            </a:r>
            <a:r>
              <a:rPr lang="en-US" altLang="en-US" sz="2400" b="1" dirty="0"/>
              <a:t>parent will determine </a:t>
            </a:r>
            <a:r>
              <a:rPr lang="en-US" altLang="en-US" sz="2400" dirty="0"/>
              <a:t>whether the </a:t>
            </a:r>
            <a:r>
              <a:rPr lang="en-US" altLang="en-US" sz="2400" dirty="0" smtClean="0"/>
              <a:t>student </a:t>
            </a:r>
            <a:r>
              <a:rPr lang="en-US" altLang="en-US" sz="2400" dirty="0"/>
              <a:t>shall be invited to the meeting </a:t>
            </a:r>
          </a:p>
        </p:txBody>
      </p:sp>
    </p:spTree>
    <p:extLst>
      <p:ext uri="{BB962C8B-B14F-4D97-AF65-F5344CB8AC3E}">
        <p14:creationId xmlns:p14="http://schemas.microsoft.com/office/powerpoint/2010/main" val="1399532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Parent Meeting Requirements</a:t>
            </a:r>
          </a:p>
        </p:txBody>
      </p:sp>
      <p:sp>
        <p:nvSpPr>
          <p:cNvPr id="14339" name="Content Placeholder 2"/>
          <p:cNvSpPr>
            <a:spLocks noGrp="1"/>
          </p:cNvSpPr>
          <p:nvPr>
            <p:ph idx="1"/>
          </p:nvPr>
        </p:nvSpPr>
        <p:spPr>
          <a:xfrm>
            <a:off x="807027" y="1325563"/>
            <a:ext cx="10577945" cy="4530436"/>
          </a:xfrm>
        </p:spPr>
        <p:txBody>
          <a:bodyPr/>
          <a:lstStyle/>
          <a:p>
            <a:r>
              <a:rPr lang="en-US" altLang="en-US" sz="2400" dirty="0"/>
              <a:t>If the student </a:t>
            </a:r>
            <a:r>
              <a:rPr lang="en-US" altLang="en-US" sz="2400" u="sng" dirty="0"/>
              <a:t>has an IEP or a 504 plan</a:t>
            </a:r>
            <a:r>
              <a:rPr lang="en-US" altLang="en-US" sz="2400" dirty="0" smtClean="0"/>
              <a:t>:</a:t>
            </a:r>
          </a:p>
          <a:p>
            <a:pPr lvl="1"/>
            <a:r>
              <a:rPr lang="en-US" altLang="en-US" sz="2000" dirty="0"/>
              <a:t>IEP team or 504 plan team meets to discuss the incident</a:t>
            </a:r>
          </a:p>
          <a:p>
            <a:pPr lvl="2"/>
            <a:r>
              <a:rPr lang="en-US" altLang="en-US" sz="1600" dirty="0"/>
              <a:t>When an IEP team meets, all IEP notice and meeting requirements must be followed.</a:t>
            </a:r>
          </a:p>
          <a:p>
            <a:pPr lvl="1"/>
            <a:r>
              <a:rPr lang="en-US" altLang="en-US" sz="2000" dirty="0"/>
              <a:t>The team will consider the need to conduct a functional behavioral analysis, develop a behavior intervention plan (BIP), or amend either if already in existence.</a:t>
            </a:r>
          </a:p>
          <a:p>
            <a:pPr lvl="1"/>
            <a:r>
              <a:rPr lang="en-US" altLang="en-US" sz="2000" dirty="0"/>
              <a:t>If the student has a 504 plan, the team must discuss and consider the need for a special education evaluation</a:t>
            </a:r>
            <a:r>
              <a:rPr lang="en-US" altLang="en-US" sz="2000" dirty="0" smtClean="0"/>
              <a:t>.</a:t>
            </a:r>
            <a:endParaRPr lang="en-US" altLang="en-US" sz="2000" dirty="0"/>
          </a:p>
          <a:p>
            <a:r>
              <a:rPr lang="en-US" altLang="en-US" sz="2400" dirty="0"/>
              <a:t>If the student </a:t>
            </a:r>
            <a:r>
              <a:rPr lang="en-US" altLang="en-US" sz="2400" u="sng" dirty="0"/>
              <a:t>does not </a:t>
            </a:r>
            <a:r>
              <a:rPr lang="en-US" altLang="en-US" sz="2400" dirty="0" smtClean="0"/>
              <a:t>have </a:t>
            </a:r>
            <a:r>
              <a:rPr lang="en-US" altLang="en-US" sz="2400" dirty="0"/>
              <a:t>an IEP or a 504 plan</a:t>
            </a:r>
            <a:r>
              <a:rPr lang="en-US" altLang="en-US" sz="2400" dirty="0" smtClean="0"/>
              <a:t>:</a:t>
            </a:r>
          </a:p>
          <a:p>
            <a:pPr lvl="1"/>
            <a:r>
              <a:rPr lang="en-US" altLang="en-US" sz="2000" dirty="0"/>
              <a:t>Meeting is between the parent, school administrator</a:t>
            </a:r>
            <a:r>
              <a:rPr lang="en-US" altLang="en-US" sz="2000" dirty="0" smtClean="0"/>
              <a:t>, teacher</a:t>
            </a:r>
            <a:r>
              <a:rPr lang="en-US" altLang="en-US" sz="2000" dirty="0"/>
              <a:t>, school employee involved in the incident, </a:t>
            </a:r>
            <a:r>
              <a:rPr lang="en-US" altLang="en-US" sz="2000" dirty="0" smtClean="0"/>
              <a:t>and other </a:t>
            </a:r>
            <a:r>
              <a:rPr lang="en-US" altLang="en-US" sz="2000" dirty="0"/>
              <a:t>school employees that the school </a:t>
            </a:r>
            <a:r>
              <a:rPr lang="en-US" altLang="en-US" sz="2000" dirty="0" smtClean="0"/>
              <a:t>administrator deems </a:t>
            </a:r>
            <a:r>
              <a:rPr lang="en-US" altLang="en-US" sz="2000" dirty="0"/>
              <a:t>appropriate.</a:t>
            </a:r>
          </a:p>
          <a:p>
            <a:pPr lvl="1"/>
            <a:r>
              <a:rPr lang="en-US" altLang="en-US" sz="2000" dirty="0"/>
              <a:t>The group will discuss the incident, consider the need for </a:t>
            </a:r>
            <a:r>
              <a:rPr lang="en-US" altLang="en-US" sz="2000" dirty="0" smtClean="0"/>
              <a:t>a functional </a:t>
            </a:r>
            <a:r>
              <a:rPr lang="en-US" altLang="en-US" sz="2000" dirty="0"/>
              <a:t>behavioral analysis or BIP, and consider </a:t>
            </a:r>
            <a:r>
              <a:rPr lang="en-US" altLang="en-US" sz="2000" dirty="0" smtClean="0"/>
              <a:t>the appropriateness </a:t>
            </a:r>
            <a:r>
              <a:rPr lang="en-US" altLang="en-US" sz="2000" dirty="0"/>
              <a:t>of a referral for a special education </a:t>
            </a:r>
            <a:r>
              <a:rPr lang="en-US" altLang="en-US" sz="2000" dirty="0" smtClean="0"/>
              <a:t>evaluation</a:t>
            </a:r>
            <a:r>
              <a:rPr lang="en-US" altLang="en-US" sz="2000" dirty="0"/>
              <a:t>.</a:t>
            </a:r>
          </a:p>
          <a:p>
            <a:pPr lvl="1"/>
            <a:endParaRPr lang="en-US" altLang="en-US" sz="2000" dirty="0"/>
          </a:p>
        </p:txBody>
      </p:sp>
    </p:spTree>
    <p:extLst>
      <p:ext uri="{BB962C8B-B14F-4D97-AF65-F5344CB8AC3E}">
        <p14:creationId xmlns:p14="http://schemas.microsoft.com/office/powerpoint/2010/main" val="18044880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Parent Meeting Requirements</a:t>
            </a:r>
          </a:p>
        </p:txBody>
      </p:sp>
      <p:sp>
        <p:nvSpPr>
          <p:cNvPr id="14339" name="Content Placeholder 2"/>
          <p:cNvSpPr>
            <a:spLocks noGrp="1"/>
          </p:cNvSpPr>
          <p:nvPr>
            <p:ph idx="1"/>
          </p:nvPr>
        </p:nvSpPr>
        <p:spPr>
          <a:xfrm>
            <a:off x="838200" y="1828800"/>
            <a:ext cx="10148455" cy="4294910"/>
          </a:xfrm>
        </p:spPr>
        <p:txBody>
          <a:bodyPr/>
          <a:lstStyle/>
          <a:p>
            <a:r>
              <a:rPr lang="en-US" altLang="en-US" dirty="0"/>
              <a:t>For students who have an </a:t>
            </a:r>
            <a:r>
              <a:rPr lang="en-US" altLang="en-US" b="1" dirty="0"/>
              <a:t>IEP</a:t>
            </a:r>
            <a:r>
              <a:rPr lang="en-US" altLang="en-US" dirty="0"/>
              <a:t> and are </a:t>
            </a:r>
            <a:r>
              <a:rPr lang="en-US" altLang="en-US" b="1" dirty="0"/>
              <a:t>placed in a private school by a parent, a meeting requested by the parent </a:t>
            </a:r>
            <a:r>
              <a:rPr lang="en-US" altLang="en-US" dirty="0"/>
              <a:t>must include the parent and the private school. They will discuss the incident and consider whether the parent should request an IEP team meeting. </a:t>
            </a:r>
          </a:p>
          <a:p>
            <a:r>
              <a:rPr lang="en-US" altLang="en-US" dirty="0" smtClean="0"/>
              <a:t>If </a:t>
            </a:r>
            <a:r>
              <a:rPr lang="en-US" altLang="en-US" dirty="0"/>
              <a:t>the parent requests an IEP team meeting, </a:t>
            </a:r>
            <a:r>
              <a:rPr lang="en-US" altLang="en-US" b="1" dirty="0" smtClean="0"/>
              <a:t>the </a:t>
            </a:r>
            <a:r>
              <a:rPr lang="en-US" altLang="en-US" b="1" dirty="0"/>
              <a:t>private school must help facilitate </a:t>
            </a:r>
            <a:r>
              <a:rPr lang="en-US" altLang="en-US" b="1" dirty="0" smtClean="0"/>
              <a:t>such </a:t>
            </a:r>
            <a:r>
              <a:rPr lang="en-US" altLang="en-US" b="1" dirty="0"/>
              <a:t>meeting</a:t>
            </a:r>
            <a:r>
              <a:rPr lang="en-US" altLang="en-US" dirty="0"/>
              <a:t>. </a:t>
            </a:r>
          </a:p>
          <a:p>
            <a:pPr lvl="1"/>
            <a:endParaRPr lang="en-US" altLang="en-US" sz="2000" dirty="0"/>
          </a:p>
        </p:txBody>
      </p:sp>
    </p:spTree>
    <p:extLst>
      <p:ext uri="{BB962C8B-B14F-4D97-AF65-F5344CB8AC3E}">
        <p14:creationId xmlns:p14="http://schemas.microsoft.com/office/powerpoint/2010/main" val="23801614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District Policies</a:t>
            </a:r>
          </a:p>
        </p:txBody>
      </p:sp>
      <p:sp>
        <p:nvSpPr>
          <p:cNvPr id="14339" name="Content Placeholder 2"/>
          <p:cNvSpPr>
            <a:spLocks noGrp="1"/>
          </p:cNvSpPr>
          <p:nvPr>
            <p:ph idx="1"/>
          </p:nvPr>
        </p:nvSpPr>
        <p:spPr>
          <a:xfrm>
            <a:off x="924791" y="1325563"/>
            <a:ext cx="10342418" cy="4544292"/>
          </a:xfrm>
        </p:spPr>
        <p:txBody>
          <a:bodyPr/>
          <a:lstStyle/>
          <a:p>
            <a:r>
              <a:rPr lang="en-US" altLang="en-US" dirty="0"/>
              <a:t>Each district must update its emergency safety intervention policy to be consistent with the requirements of the statutes and regulations. </a:t>
            </a:r>
          </a:p>
          <a:p>
            <a:r>
              <a:rPr lang="en-US" altLang="en-US" dirty="0"/>
              <a:t>The </a:t>
            </a:r>
            <a:r>
              <a:rPr lang="en-US" altLang="en-US" dirty="0" smtClean="0"/>
              <a:t>district </a:t>
            </a:r>
            <a:r>
              <a:rPr lang="en-US" altLang="en-US" dirty="0"/>
              <a:t>policy must be accessible on each school’s website</a:t>
            </a:r>
            <a:r>
              <a:rPr lang="en-US" altLang="en-US" dirty="0" smtClean="0"/>
              <a:t>.</a:t>
            </a:r>
            <a:endParaRPr lang="en-US" altLang="en-US" dirty="0"/>
          </a:p>
          <a:p>
            <a:r>
              <a:rPr lang="en-US" altLang="en-US" dirty="0"/>
              <a:t>The </a:t>
            </a:r>
            <a:r>
              <a:rPr lang="en-US" altLang="en-US" dirty="0" smtClean="0"/>
              <a:t>district </a:t>
            </a:r>
            <a:r>
              <a:rPr lang="en-US" altLang="en-US" dirty="0"/>
              <a:t>policy must be included in each school’s code of conduct, school safety plan, or student handbook.</a:t>
            </a:r>
          </a:p>
          <a:p>
            <a:r>
              <a:rPr lang="en-US" altLang="en-US" dirty="0"/>
              <a:t>The </a:t>
            </a:r>
            <a:r>
              <a:rPr lang="en-US" altLang="en-US" dirty="0" smtClean="0"/>
              <a:t>district </a:t>
            </a:r>
            <a:r>
              <a:rPr lang="en-US" altLang="en-US" dirty="0"/>
              <a:t>policy must include a </a:t>
            </a:r>
            <a:r>
              <a:rPr lang="en-US" altLang="en-US" dirty="0" smtClean="0"/>
              <a:t>schedule for </a:t>
            </a:r>
            <a:r>
              <a:rPr lang="en-US" altLang="en-US" dirty="0"/>
              <a:t>when and how parents are provided with </a:t>
            </a:r>
            <a:r>
              <a:rPr lang="en-US" altLang="en-US" dirty="0" smtClean="0"/>
              <a:t>notice of </a:t>
            </a:r>
            <a:r>
              <a:rPr lang="en-US" altLang="en-US" dirty="0"/>
              <a:t>the district’s emergency safety </a:t>
            </a:r>
            <a:r>
              <a:rPr lang="en-US" altLang="en-US" dirty="0" smtClean="0"/>
              <a:t>intervention policy</a:t>
            </a:r>
            <a:r>
              <a:rPr lang="en-US" altLang="en-US" dirty="0"/>
              <a:t>.</a:t>
            </a:r>
          </a:p>
          <a:p>
            <a:endParaRPr lang="en-US" altLang="en-US" dirty="0" smtClean="0"/>
          </a:p>
        </p:txBody>
      </p:sp>
    </p:spTree>
    <p:extLst>
      <p:ext uri="{BB962C8B-B14F-4D97-AF65-F5344CB8AC3E}">
        <p14:creationId xmlns:p14="http://schemas.microsoft.com/office/powerpoint/2010/main" val="32611078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School Personnel Training</a:t>
            </a:r>
          </a:p>
        </p:txBody>
      </p:sp>
      <p:sp>
        <p:nvSpPr>
          <p:cNvPr id="14339" name="Content Placeholder 2"/>
          <p:cNvSpPr>
            <a:spLocks noGrp="1"/>
          </p:cNvSpPr>
          <p:nvPr>
            <p:ph idx="1"/>
          </p:nvPr>
        </p:nvSpPr>
        <p:spPr>
          <a:xfrm>
            <a:off x="863599" y="1325563"/>
            <a:ext cx="10674927" cy="4405312"/>
          </a:xfrm>
        </p:spPr>
        <p:txBody>
          <a:bodyPr/>
          <a:lstStyle/>
          <a:p>
            <a:pPr marL="0" indent="0">
              <a:buNone/>
            </a:pPr>
            <a:r>
              <a:rPr lang="en-US" altLang="en-US" dirty="0"/>
              <a:t>District policies must include school personnel training for </a:t>
            </a:r>
            <a:r>
              <a:rPr lang="en-US" altLang="en-US" u="sng" dirty="0"/>
              <a:t>all staff </a:t>
            </a:r>
            <a:r>
              <a:rPr lang="en-US" altLang="en-US" dirty="0"/>
              <a:t>in the legal requirements of emergency safety intervention law and must address prevention techniques, de-escalation techniques, and positive behavioral intervention strategies.</a:t>
            </a:r>
          </a:p>
          <a:p>
            <a:r>
              <a:rPr lang="en-US" altLang="en-US" sz="2400" dirty="0"/>
              <a:t>Training must be designed to meet the needs of personnel as appropriate to their duties and potential need to use an emergency safety intervention.</a:t>
            </a:r>
          </a:p>
          <a:p>
            <a:r>
              <a:rPr lang="en-US" altLang="en-US" sz="2400" dirty="0"/>
              <a:t>If the needs of certain district staff require training on the use of emergency safety intervention such training must be consistent with nationally recognized training programs.</a:t>
            </a:r>
          </a:p>
          <a:p>
            <a:r>
              <a:rPr lang="en-US" altLang="en-US" sz="2400" dirty="0"/>
              <a:t>Schools must maintain documentation on training </a:t>
            </a:r>
            <a:r>
              <a:rPr lang="en-US" altLang="en-US" sz="2400" dirty="0" smtClean="0"/>
              <a:t>provided </a:t>
            </a:r>
            <a:r>
              <a:rPr lang="en-US" altLang="en-US" sz="2400" dirty="0"/>
              <a:t>and lists of participants.</a:t>
            </a:r>
            <a:endParaRPr lang="en-US" altLang="en-US" sz="2400" dirty="0" smtClean="0"/>
          </a:p>
        </p:txBody>
      </p:sp>
    </p:spTree>
    <p:extLst>
      <p:ext uri="{BB962C8B-B14F-4D97-AF65-F5344CB8AC3E}">
        <p14:creationId xmlns:p14="http://schemas.microsoft.com/office/powerpoint/2010/main" val="8423662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Data Collection and Review of All Instances of Emergency Safety Intervention</a:t>
            </a:r>
          </a:p>
        </p:txBody>
      </p:sp>
      <p:sp>
        <p:nvSpPr>
          <p:cNvPr id="14339" name="Content Placeholder 2"/>
          <p:cNvSpPr>
            <a:spLocks noGrp="1"/>
          </p:cNvSpPr>
          <p:nvPr>
            <p:ph idx="1"/>
          </p:nvPr>
        </p:nvSpPr>
        <p:spPr>
          <a:xfrm>
            <a:off x="779318" y="1700934"/>
            <a:ext cx="10633364" cy="4173393"/>
          </a:xfrm>
        </p:spPr>
        <p:txBody>
          <a:bodyPr/>
          <a:lstStyle/>
          <a:p>
            <a:r>
              <a:rPr lang="en-US" altLang="en-US" dirty="0"/>
              <a:t>District policy must establish a system by which documentation of each use of emergency safety intervention, for all students for which the district is responsible, is collected and maintained.</a:t>
            </a:r>
          </a:p>
          <a:p>
            <a:r>
              <a:rPr lang="en-US" altLang="en-US" dirty="0"/>
              <a:t>District policy must establish a procedure by which each </a:t>
            </a:r>
            <a:r>
              <a:rPr lang="en-US" altLang="en-US" dirty="0" smtClean="0"/>
              <a:t>school </a:t>
            </a:r>
            <a:r>
              <a:rPr lang="en-US" altLang="en-US" dirty="0"/>
              <a:t>will periodically review the use of emergency safety interventions for all students for which each school is responsible.</a:t>
            </a:r>
          </a:p>
          <a:p>
            <a:r>
              <a:rPr lang="en-US" altLang="en-US" dirty="0"/>
              <a:t>Information maintained by each school on the use of </a:t>
            </a:r>
            <a:r>
              <a:rPr lang="en-US" altLang="en-US" dirty="0" smtClean="0"/>
              <a:t>emergency </a:t>
            </a:r>
            <a:r>
              <a:rPr lang="en-US" altLang="en-US" dirty="0"/>
              <a:t>safety intervention must be </a:t>
            </a:r>
            <a:r>
              <a:rPr lang="en-US" altLang="en-US" dirty="0" smtClean="0"/>
              <a:t>compiled and </a:t>
            </a:r>
            <a:r>
              <a:rPr lang="en-US" altLang="en-US" dirty="0"/>
              <a:t>submitted, at least biannually, to the district superintendent or superintendent’s designee. </a:t>
            </a:r>
          </a:p>
          <a:p>
            <a:endParaRPr lang="en-US" altLang="en-US" dirty="0" smtClean="0"/>
          </a:p>
        </p:txBody>
      </p:sp>
    </p:spTree>
    <p:extLst>
      <p:ext uri="{BB962C8B-B14F-4D97-AF65-F5344CB8AC3E}">
        <p14:creationId xmlns:p14="http://schemas.microsoft.com/office/powerpoint/2010/main" val="35925484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881784"/>
          </a:xfrm>
        </p:spPr>
        <p:txBody>
          <a:bodyPr/>
          <a:lstStyle/>
          <a:p>
            <a:pPr algn="ctr"/>
            <a:r>
              <a:rPr lang="en-US" altLang="en-US" sz="3600" dirty="0" smtClean="0"/>
              <a:t>Local Dispute Resolution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1931555"/>
              </p:ext>
            </p:extLst>
          </p:nvPr>
        </p:nvGraphicFramePr>
        <p:xfrm>
          <a:off x="0" y="881784"/>
          <a:ext cx="12081164" cy="59762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1488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State Board’s Administrative Review Process</a:t>
            </a:r>
          </a:p>
        </p:txBody>
      </p:sp>
      <p:graphicFrame>
        <p:nvGraphicFramePr>
          <p:cNvPr id="4" name="Content Placeholder 6"/>
          <p:cNvGraphicFramePr>
            <a:graphicFrameLocks noGrp="1"/>
          </p:cNvGraphicFramePr>
          <p:nvPr>
            <p:ph idx="1"/>
            <p:extLst>
              <p:ext uri="{D42A27DB-BD31-4B8C-83A1-F6EECF244321}">
                <p14:modId xmlns:p14="http://schemas.microsoft.com/office/powerpoint/2010/main" val="1329885360"/>
              </p:ext>
            </p:extLst>
          </p:nvPr>
        </p:nvGraphicFramePr>
        <p:xfrm>
          <a:off x="0" y="1325563"/>
          <a:ext cx="12192000" cy="47981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66394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Reporting of Emergency Safety Intervention Incidents to KSDE</a:t>
            </a:r>
          </a:p>
        </p:txBody>
      </p:sp>
      <p:sp>
        <p:nvSpPr>
          <p:cNvPr id="14339" name="Content Placeholder 2"/>
          <p:cNvSpPr>
            <a:spLocks noGrp="1"/>
          </p:cNvSpPr>
          <p:nvPr>
            <p:ph idx="1"/>
          </p:nvPr>
        </p:nvSpPr>
        <p:spPr>
          <a:xfrm>
            <a:off x="952234" y="1325563"/>
            <a:ext cx="10723418" cy="4572000"/>
          </a:xfrm>
        </p:spPr>
        <p:txBody>
          <a:bodyPr/>
          <a:lstStyle/>
          <a:p>
            <a:pPr marL="0" indent="0">
              <a:buNone/>
            </a:pPr>
            <a:r>
              <a:rPr lang="en-US" altLang="en-US" sz="2400" dirty="0" smtClean="0"/>
              <a:t>Reports to KSDE must be submitted at the student level and include: </a:t>
            </a:r>
          </a:p>
          <a:p>
            <a:r>
              <a:rPr lang="en-US" altLang="en-US" sz="2200" dirty="0" smtClean="0"/>
              <a:t>KIDS </a:t>
            </a:r>
            <a:r>
              <a:rPr lang="en-US" altLang="en-US" sz="2200" dirty="0"/>
              <a:t>ID </a:t>
            </a:r>
            <a:r>
              <a:rPr lang="en-US" altLang="en-US" sz="2200" dirty="0" smtClean="0"/>
              <a:t>number, from this KSDE will pull:</a:t>
            </a:r>
          </a:p>
          <a:p>
            <a:pPr lvl="1"/>
            <a:r>
              <a:rPr lang="en-US" altLang="en-US" sz="1800" dirty="0" smtClean="0"/>
              <a:t>Student race/ethnicity</a:t>
            </a:r>
          </a:p>
          <a:p>
            <a:pPr lvl="1"/>
            <a:r>
              <a:rPr lang="en-US" altLang="en-US" sz="1800" dirty="0" smtClean="0"/>
              <a:t>Student gender</a:t>
            </a:r>
          </a:p>
          <a:p>
            <a:pPr lvl="1"/>
            <a:r>
              <a:rPr lang="en-US" altLang="en-US" sz="1800" dirty="0" smtClean="0"/>
              <a:t>Student age</a:t>
            </a:r>
          </a:p>
          <a:p>
            <a:pPr lvl="1"/>
            <a:r>
              <a:rPr lang="en-US" altLang="en-US" sz="1800" dirty="0" smtClean="0"/>
              <a:t>Student eligibility for free and reduced lunch</a:t>
            </a:r>
            <a:endParaRPr lang="en-US" altLang="en-US" sz="1800" dirty="0"/>
          </a:p>
          <a:p>
            <a:r>
              <a:rPr lang="en-US" altLang="en-US" sz="2200" dirty="0"/>
              <a:t>Whether the student had an IEP at the time of the incident</a:t>
            </a:r>
          </a:p>
          <a:p>
            <a:r>
              <a:rPr lang="en-US" altLang="en-US" sz="2200" dirty="0"/>
              <a:t>Whether the student had a 504 plan at the time of the incident</a:t>
            </a:r>
          </a:p>
          <a:p>
            <a:r>
              <a:rPr lang="en-US" altLang="en-US" sz="2200" dirty="0"/>
              <a:t>Whether the student had a BIP at the time of the incident</a:t>
            </a:r>
          </a:p>
          <a:p>
            <a:r>
              <a:rPr lang="en-US" altLang="en-US" sz="2200" dirty="0"/>
              <a:t>Date of incident</a:t>
            </a:r>
          </a:p>
          <a:p>
            <a:r>
              <a:rPr lang="en-US" altLang="en-US" sz="2200" dirty="0"/>
              <a:t>Type of incident (seclusion or physical restraint)</a:t>
            </a:r>
          </a:p>
          <a:p>
            <a:r>
              <a:rPr lang="en-US" altLang="en-US" sz="2200" dirty="0"/>
              <a:t>Duration of incident</a:t>
            </a:r>
          </a:p>
          <a:p>
            <a:endParaRPr lang="en-US" altLang="en-US" dirty="0" smtClean="0"/>
          </a:p>
        </p:txBody>
      </p:sp>
      <p:sp>
        <p:nvSpPr>
          <p:cNvPr id="4" name="Content Placeholder 2"/>
          <p:cNvSpPr txBox="1">
            <a:spLocks/>
          </p:cNvSpPr>
          <p:nvPr/>
        </p:nvSpPr>
        <p:spPr>
          <a:xfrm rot="696885">
            <a:off x="8666928" y="2256972"/>
            <a:ext cx="3127765" cy="1787598"/>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Clr>
                <a:schemeClr val="accent6"/>
              </a:buClr>
              <a:buSzPct val="95000"/>
              <a:buFont typeface="Wingdings" pitchFamily="2" charset="2"/>
              <a:buChar char="§"/>
              <a:defRPr sz="2400"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90000"/>
              <a:buFont typeface="Arial" pitchFamily="34" charset="0"/>
              <a:buChar char="•"/>
              <a:defRPr sz="2000" kern="1200">
                <a:solidFill>
                  <a:schemeClr val="tx2"/>
                </a:solidFill>
                <a:latin typeface="+mn-lt"/>
                <a:ea typeface="+mn-ea"/>
                <a:cs typeface="+mn-cs"/>
              </a:defRPr>
            </a:lvl2pPr>
            <a:lvl3pPr marL="11430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2057400" indent="-228600" algn="l" defTabSz="914400" rtl="0" eaLnBrk="1" latinLnBrk="0" hangingPunct="1">
              <a:spcBef>
                <a:spcPct val="20000"/>
              </a:spcBef>
              <a:buClr>
                <a:schemeClr val="accent5"/>
              </a:buClr>
              <a:buFont typeface="Arial" pitchFamily="34" charset="0"/>
              <a:buChar char="•"/>
              <a:defRPr sz="1400"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a:lstStyle>
          <a:p>
            <a:pPr marL="0" indent="0">
              <a:buNone/>
            </a:pPr>
            <a:r>
              <a:rPr lang="en-US" dirty="0" smtClean="0"/>
              <a:t>Reports are entered </a:t>
            </a:r>
            <a:r>
              <a:rPr lang="en-US" dirty="0"/>
              <a:t>in the </a:t>
            </a:r>
            <a:r>
              <a:rPr lang="en-US" dirty="0" smtClean="0"/>
              <a:t>Kansas </a:t>
            </a:r>
            <a:r>
              <a:rPr lang="en-US" dirty="0"/>
              <a:t>Integrated Accountability System (KIAS) application. </a:t>
            </a:r>
          </a:p>
        </p:txBody>
      </p:sp>
    </p:spTree>
    <p:extLst>
      <p:ext uri="{BB962C8B-B14F-4D97-AF65-F5344CB8AC3E}">
        <p14:creationId xmlns:p14="http://schemas.microsoft.com/office/powerpoint/2010/main" val="25604407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3294" y="0"/>
            <a:ext cx="12192000" cy="1325563"/>
          </a:xfrm>
        </p:spPr>
        <p:txBody>
          <a:bodyPr/>
          <a:lstStyle/>
          <a:p>
            <a:pPr algn="ctr"/>
            <a:r>
              <a:rPr lang="en-US" altLang="en-US" sz="3600" dirty="0" smtClean="0"/>
              <a:t>Where Do I Go For Resources?</a:t>
            </a:r>
          </a:p>
        </p:txBody>
      </p:sp>
      <p:sp>
        <p:nvSpPr>
          <p:cNvPr id="14339" name="Content Placeholder 2"/>
          <p:cNvSpPr>
            <a:spLocks noGrp="1"/>
          </p:cNvSpPr>
          <p:nvPr>
            <p:ph idx="1"/>
          </p:nvPr>
        </p:nvSpPr>
        <p:spPr>
          <a:xfrm>
            <a:off x="794905" y="1690688"/>
            <a:ext cx="4925291" cy="4252912"/>
          </a:xfrm>
        </p:spPr>
        <p:txBody>
          <a:bodyPr/>
          <a:lstStyle/>
          <a:p>
            <a:r>
              <a:rPr lang="en-US" altLang="en-US" sz="1700" dirty="0"/>
              <a:t>Emergency safety intervention </a:t>
            </a:r>
            <a:r>
              <a:rPr lang="en-US" altLang="en-US" sz="1700" dirty="0" smtClean="0"/>
              <a:t>law</a:t>
            </a:r>
            <a:endParaRPr lang="en-US" altLang="en-US" sz="1700" dirty="0"/>
          </a:p>
          <a:p>
            <a:r>
              <a:rPr lang="en-US" altLang="en-US" sz="1700" dirty="0"/>
              <a:t>Flyer or bookmark for staff with requirements</a:t>
            </a:r>
          </a:p>
          <a:p>
            <a:r>
              <a:rPr lang="en-US" altLang="en-US" sz="1700" dirty="0"/>
              <a:t>Sample letter to send to a parent after an incident</a:t>
            </a:r>
          </a:p>
          <a:p>
            <a:r>
              <a:rPr lang="en-US" altLang="en-US" sz="1700" dirty="0"/>
              <a:t>Informational packet to distribute to parents after an incident</a:t>
            </a:r>
          </a:p>
          <a:p>
            <a:r>
              <a:rPr lang="en-US" altLang="en-US" sz="1700" dirty="0"/>
              <a:t>Parent designation of preferred method of contact for emergency safety intervention </a:t>
            </a:r>
            <a:br>
              <a:rPr lang="en-US" altLang="en-US" sz="1700" dirty="0"/>
            </a:br>
            <a:r>
              <a:rPr lang="en-US" altLang="en-US" sz="1700" dirty="0"/>
              <a:t>incident and same-day notification form</a:t>
            </a:r>
          </a:p>
          <a:p>
            <a:r>
              <a:rPr lang="en-US" altLang="en-US" sz="1700" dirty="0"/>
              <a:t>Sample incident documentation form for staff</a:t>
            </a:r>
          </a:p>
          <a:p>
            <a:r>
              <a:rPr lang="en-US" altLang="en-US" sz="1700" dirty="0"/>
              <a:t>Documentation of medical condition form</a:t>
            </a:r>
          </a:p>
          <a:p>
            <a:r>
              <a:rPr lang="en-US" altLang="en-US" sz="1700" dirty="0"/>
              <a:t>PowerPoint of 2016 changes to statutes and regulations</a:t>
            </a:r>
          </a:p>
          <a:p>
            <a:r>
              <a:rPr lang="en-US" altLang="en-US" sz="1700" dirty="0"/>
              <a:t>PowerPoint for staff training on </a:t>
            </a:r>
            <a:r>
              <a:rPr lang="en-US" altLang="en-US" sz="1700" dirty="0" smtClean="0"/>
              <a:t>de-escalation</a:t>
            </a:r>
            <a:endParaRPr lang="en-US" altLang="en-US" sz="1700" dirty="0"/>
          </a:p>
        </p:txBody>
      </p:sp>
      <p:sp>
        <p:nvSpPr>
          <p:cNvPr id="4" name="Content Placeholder 2"/>
          <p:cNvSpPr txBox="1">
            <a:spLocks/>
          </p:cNvSpPr>
          <p:nvPr/>
        </p:nvSpPr>
        <p:spPr bwMode="auto">
          <a:xfrm>
            <a:off x="6515100" y="2895600"/>
            <a:ext cx="4925291" cy="3145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Clr>
                <a:srgbClr val="FFA400"/>
              </a:buClr>
              <a:buSzPct val="110000"/>
              <a:buFont typeface="Wingdings" panose="05000000000000000000" pitchFamily="2" charset="2"/>
              <a:buChar char="§"/>
              <a:defRPr sz="2800" kern="1200">
                <a:solidFill>
                  <a:srgbClr val="11284B"/>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Clr>
                <a:srgbClr val="FFA400"/>
              </a:buClr>
              <a:buFont typeface="Wingdings" panose="05000000000000000000" pitchFamily="2" charset="2"/>
              <a:buChar char="§"/>
              <a:defRPr sz="2400" kern="1200">
                <a:solidFill>
                  <a:srgbClr val="11284B"/>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Clr>
                <a:srgbClr val="FFA400"/>
              </a:buClr>
              <a:buFont typeface="Wingdings" panose="05000000000000000000" pitchFamily="2" charset="2"/>
              <a:buChar char="§"/>
              <a:defRPr sz="2000" kern="1200">
                <a:solidFill>
                  <a:srgbClr val="11284B"/>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Clr>
                <a:srgbClr val="FFA400"/>
              </a:buClr>
              <a:buFont typeface="Wingdings" panose="05000000000000000000" pitchFamily="2" charset="2"/>
              <a:buChar char="§"/>
              <a:defRPr kern="1200">
                <a:solidFill>
                  <a:srgbClr val="11284B"/>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Clr>
                <a:srgbClr val="FFA400"/>
              </a:buClr>
              <a:buFont typeface="Wingdings" panose="05000000000000000000" pitchFamily="2" charset="2"/>
              <a:buChar char="§"/>
              <a:defRPr kern="1200">
                <a:solidFill>
                  <a:srgbClr val="11284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en-US" altLang="en-US" sz="1800" dirty="0"/>
              <a:t>Information on reporting emergency safety intervention data to KSDE</a:t>
            </a:r>
          </a:p>
          <a:p>
            <a:pPr eaLnBrk="1" hangingPunct="1"/>
            <a:r>
              <a:rPr lang="en-US" altLang="en-US" sz="1800" dirty="0"/>
              <a:t>A form that parents may use to request administrative review from the Kansas State Board of Education</a:t>
            </a:r>
          </a:p>
          <a:p>
            <a:pPr eaLnBrk="1" hangingPunct="1"/>
            <a:r>
              <a:rPr lang="en-US" altLang="en-US" sz="1800" dirty="0"/>
              <a:t>Emergency safety intervention data analysis</a:t>
            </a:r>
          </a:p>
          <a:p>
            <a:pPr eaLnBrk="1" hangingPunct="1"/>
            <a:r>
              <a:rPr lang="en-US" altLang="en-US" sz="1800" dirty="0"/>
              <a:t>Updates are sent out regularly on many KSDE </a:t>
            </a:r>
            <a:r>
              <a:rPr lang="en-US" altLang="en-US" sz="1800" dirty="0" err="1"/>
              <a:t>listservs</a:t>
            </a:r>
            <a:r>
              <a:rPr lang="en-US" altLang="en-US" sz="1800" dirty="0"/>
              <a:t> (special education directors’, superintendents’, </a:t>
            </a:r>
            <a:r>
              <a:rPr lang="en-US" altLang="en-US" sz="1800" dirty="0" smtClean="0"/>
              <a:t>principals</a:t>
            </a:r>
            <a:r>
              <a:rPr lang="en-US" altLang="en-US" sz="1800" dirty="0"/>
              <a:t>’, and </a:t>
            </a:r>
            <a:br>
              <a:rPr lang="en-US" altLang="en-US" sz="1800" dirty="0"/>
            </a:br>
            <a:r>
              <a:rPr lang="en-US" altLang="en-US" sz="1800" dirty="0" smtClean="0"/>
              <a:t>Special Education and </a:t>
            </a:r>
            <a:r>
              <a:rPr lang="en-US" altLang="en-US" sz="1800" dirty="0"/>
              <a:t>Title Services)</a:t>
            </a:r>
          </a:p>
          <a:p>
            <a:pPr eaLnBrk="1" hangingPunct="1"/>
            <a:endParaRPr lang="en-US" altLang="en-US" dirty="0" smtClean="0"/>
          </a:p>
        </p:txBody>
      </p:sp>
      <p:pic>
        <p:nvPicPr>
          <p:cNvPr id="5" name="Picture 4"/>
          <p:cNvPicPr>
            <a:picLocks noChangeAspect="1"/>
          </p:cNvPicPr>
          <p:nvPr/>
        </p:nvPicPr>
        <p:blipFill>
          <a:blip r:embed="rId2"/>
          <a:stretch>
            <a:fillRect/>
          </a:stretch>
        </p:blipFill>
        <p:spPr>
          <a:xfrm>
            <a:off x="8221788" y="956000"/>
            <a:ext cx="1476394" cy="1148306"/>
          </a:xfrm>
          <a:prstGeom prst="rect">
            <a:avLst/>
          </a:prstGeom>
        </p:spPr>
      </p:pic>
      <p:sp>
        <p:nvSpPr>
          <p:cNvPr id="6" name="Text Placeholder 4"/>
          <p:cNvSpPr txBox="1">
            <a:spLocks/>
          </p:cNvSpPr>
          <p:nvPr/>
        </p:nvSpPr>
        <p:spPr>
          <a:xfrm>
            <a:off x="6515100" y="2116857"/>
            <a:ext cx="4845627" cy="436817"/>
          </a:xfrm>
          <a:prstGeom prst="rect">
            <a:avLst/>
          </a:prstGeom>
        </p:spPr>
        <p:txBody>
          <a:bodyPr>
            <a:noAutofit/>
          </a:bodyPr>
          <a:lstStyle>
            <a:lvl1pPr marL="228600" indent="-228600" algn="l" rtl="0" fontAlgn="base">
              <a:lnSpc>
                <a:spcPct val="90000"/>
              </a:lnSpc>
              <a:spcBef>
                <a:spcPts val="1000"/>
              </a:spcBef>
              <a:spcAft>
                <a:spcPct val="0"/>
              </a:spcAft>
              <a:buClr>
                <a:srgbClr val="FFA400"/>
              </a:buClr>
              <a:buFont typeface="Wingdings" panose="05000000000000000000" pitchFamily="2" charset="2"/>
              <a:buChar char="§"/>
              <a:defRPr sz="2800" kern="1200">
                <a:solidFill>
                  <a:srgbClr val="11284B"/>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Clr>
                <a:srgbClr val="FFA400"/>
              </a:buClr>
              <a:buFont typeface="Wingdings" panose="05000000000000000000" pitchFamily="2" charset="2"/>
              <a:buChar char="§"/>
              <a:defRPr sz="2400" kern="1200">
                <a:solidFill>
                  <a:srgbClr val="11284B"/>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Clr>
                <a:srgbClr val="FFA400"/>
              </a:buClr>
              <a:buFont typeface="Wingdings" panose="05000000000000000000" pitchFamily="2" charset="2"/>
              <a:buChar char="§"/>
              <a:defRPr sz="2000" kern="1200">
                <a:solidFill>
                  <a:srgbClr val="11284B"/>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Clr>
                <a:srgbClr val="FFA400"/>
              </a:buClr>
              <a:buFont typeface="Wingdings" panose="05000000000000000000" pitchFamily="2" charset="2"/>
              <a:buChar char="§"/>
              <a:defRPr kern="1200">
                <a:solidFill>
                  <a:srgbClr val="11284B"/>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Clr>
                <a:srgbClr val="FFA400"/>
              </a:buClr>
              <a:buFont typeface="Wingdings" panose="05000000000000000000" pitchFamily="2" charset="2"/>
              <a:buChar char="§"/>
              <a:defRPr kern="1200">
                <a:solidFill>
                  <a:srgbClr val="11284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pPr>
            <a:r>
              <a:rPr lang="en-US" sz="2000" b="1" dirty="0" smtClean="0"/>
              <a:t>www.ksde.org/Default.aspx?tabid=524</a:t>
            </a:r>
            <a:endParaRPr lang="en-US" sz="2000" b="1" dirty="0"/>
          </a:p>
        </p:txBody>
      </p:sp>
      <p:pic>
        <p:nvPicPr>
          <p:cNvPr id="7" name="Picture 6"/>
          <p:cNvPicPr>
            <a:picLocks noChangeAspect="1"/>
          </p:cNvPicPr>
          <p:nvPr/>
        </p:nvPicPr>
        <p:blipFill>
          <a:blip r:embed="rId3"/>
          <a:stretch>
            <a:fillRect/>
          </a:stretch>
        </p:blipFill>
        <p:spPr>
          <a:xfrm>
            <a:off x="357710" y="739851"/>
            <a:ext cx="1920406" cy="859611"/>
          </a:xfrm>
          <a:prstGeom prst="rect">
            <a:avLst/>
          </a:prstGeom>
        </p:spPr>
      </p:pic>
      <p:sp>
        <p:nvSpPr>
          <p:cNvPr id="8" name="Text Placeholder 3"/>
          <p:cNvSpPr txBox="1">
            <a:spLocks/>
          </p:cNvSpPr>
          <p:nvPr/>
        </p:nvSpPr>
        <p:spPr bwMode="auto">
          <a:xfrm>
            <a:off x="2492619" y="1025672"/>
            <a:ext cx="3227577" cy="4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Clr>
                <a:srgbClr val="FFA400"/>
              </a:buClr>
              <a:buSzPct val="110000"/>
              <a:buFont typeface="Wingdings" panose="05000000000000000000" pitchFamily="2" charset="2"/>
              <a:buChar char="§"/>
              <a:defRPr sz="2800" kern="1200">
                <a:solidFill>
                  <a:srgbClr val="11284B"/>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Clr>
                <a:srgbClr val="FFA400"/>
              </a:buClr>
              <a:buFont typeface="Wingdings" panose="05000000000000000000" pitchFamily="2" charset="2"/>
              <a:buChar char="§"/>
              <a:defRPr sz="2400" kern="1200">
                <a:solidFill>
                  <a:srgbClr val="11284B"/>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Clr>
                <a:srgbClr val="FFA400"/>
              </a:buClr>
              <a:buFont typeface="Wingdings" panose="05000000000000000000" pitchFamily="2" charset="2"/>
              <a:buChar char="§"/>
              <a:defRPr sz="2000" kern="1200">
                <a:solidFill>
                  <a:srgbClr val="11284B"/>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Clr>
                <a:srgbClr val="FFA400"/>
              </a:buClr>
              <a:buFont typeface="Wingdings" panose="05000000000000000000" pitchFamily="2" charset="2"/>
              <a:buChar char="§"/>
              <a:defRPr kern="1200">
                <a:solidFill>
                  <a:srgbClr val="11284B"/>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Clr>
                <a:srgbClr val="FFA400"/>
              </a:buClr>
              <a:buFont typeface="Wingdings" panose="05000000000000000000" pitchFamily="2" charset="2"/>
              <a:buChar char="§"/>
              <a:defRPr kern="1200">
                <a:solidFill>
                  <a:srgbClr val="11284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pPr>
            <a:r>
              <a:rPr lang="en-US" dirty="0" smtClean="0"/>
              <a:t>www.ksdetasn.org </a:t>
            </a:r>
            <a:endParaRPr lang="en-US" dirty="0"/>
          </a:p>
        </p:txBody>
      </p:sp>
    </p:spTree>
    <p:extLst>
      <p:ext uri="{BB962C8B-B14F-4D97-AF65-F5344CB8AC3E}">
        <p14:creationId xmlns:p14="http://schemas.microsoft.com/office/powerpoint/2010/main" val="3028317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A Focus on Prevention</a:t>
            </a:r>
          </a:p>
        </p:txBody>
      </p:sp>
      <p:sp>
        <p:nvSpPr>
          <p:cNvPr id="14339" name="Content Placeholder 2"/>
          <p:cNvSpPr>
            <a:spLocks noGrp="1"/>
          </p:cNvSpPr>
          <p:nvPr>
            <p:ph idx="1"/>
          </p:nvPr>
        </p:nvSpPr>
        <p:spPr>
          <a:xfrm>
            <a:off x="924791" y="1457325"/>
            <a:ext cx="10342418" cy="4339648"/>
          </a:xfrm>
        </p:spPr>
        <p:txBody>
          <a:bodyPr/>
          <a:lstStyle/>
          <a:p>
            <a:r>
              <a:rPr lang="en-US" altLang="en-US" dirty="0" smtClean="0"/>
              <a:t>KSDE </a:t>
            </a:r>
            <a:r>
              <a:rPr lang="en-US" altLang="en-US" dirty="0"/>
              <a:t>does not promote the use of emergency safety intervention with any student</a:t>
            </a:r>
            <a:r>
              <a:rPr lang="en-US" altLang="en-US" dirty="0" smtClean="0"/>
              <a:t>.</a:t>
            </a:r>
            <a:endParaRPr lang="en-US" altLang="en-US" dirty="0"/>
          </a:p>
          <a:p>
            <a:r>
              <a:rPr lang="en-US" altLang="en-US" dirty="0"/>
              <a:t>KSDE recommends a focus on prevention because there are REAL DANGERS when using emergency safety intervention</a:t>
            </a:r>
            <a:r>
              <a:rPr lang="en-US" altLang="en-US" dirty="0" smtClean="0"/>
              <a:t>.</a:t>
            </a:r>
            <a:endParaRPr lang="en-US" altLang="en-US" dirty="0"/>
          </a:p>
          <a:p>
            <a:r>
              <a:rPr lang="en-US" altLang="en-US" dirty="0"/>
              <a:t>Emergency safety interventions are not part of a tiered intervention plan – they are </a:t>
            </a:r>
            <a:r>
              <a:rPr lang="en-US" altLang="en-US" u="sng" dirty="0">
                <a:solidFill>
                  <a:srgbClr val="FF0000"/>
                </a:solidFill>
              </a:rPr>
              <a:t>ONLY</a:t>
            </a:r>
            <a:r>
              <a:rPr lang="en-US" altLang="en-US" dirty="0"/>
              <a:t> to be used in an </a:t>
            </a:r>
            <a:r>
              <a:rPr lang="en-US" altLang="en-US" u="sng" dirty="0">
                <a:solidFill>
                  <a:srgbClr val="FF0000"/>
                </a:solidFill>
              </a:rPr>
              <a:t>EMERGENCY</a:t>
            </a:r>
            <a:r>
              <a:rPr lang="en-US" altLang="en-US" dirty="0" smtClean="0"/>
              <a:t>.</a:t>
            </a:r>
            <a:endParaRPr lang="en-US" altLang="en-US" dirty="0"/>
          </a:p>
          <a:p>
            <a:r>
              <a:rPr lang="en-US" altLang="en-US" dirty="0"/>
              <a:t>Emergency safety interventions are reactive </a:t>
            </a:r>
            <a:r>
              <a:rPr lang="en-US" altLang="en-US" dirty="0" smtClean="0"/>
              <a:t>strategies </a:t>
            </a:r>
            <a:r>
              <a:rPr lang="en-US" altLang="en-US" dirty="0"/>
              <a:t>and do not decrease the </a:t>
            </a:r>
            <a:r>
              <a:rPr lang="en-US" altLang="en-US" dirty="0" smtClean="0"/>
              <a:t>likelihood of </a:t>
            </a:r>
            <a:r>
              <a:rPr lang="en-US" altLang="en-US" dirty="0"/>
              <a:t>a behavior from occurring. </a:t>
            </a:r>
          </a:p>
          <a:p>
            <a:endParaRPr lang="en-US" altLang="en-US" dirty="0" smtClean="0"/>
          </a:p>
        </p:txBody>
      </p:sp>
    </p:spTree>
    <p:extLst>
      <p:ext uri="{BB962C8B-B14F-4D97-AF65-F5344CB8AC3E}">
        <p14:creationId xmlns:p14="http://schemas.microsoft.com/office/powerpoint/2010/main" val="35161596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A Focus on Prevention</a:t>
            </a:r>
          </a:p>
        </p:txBody>
      </p:sp>
      <p:sp>
        <p:nvSpPr>
          <p:cNvPr id="14339" name="Content Placeholder 2"/>
          <p:cNvSpPr>
            <a:spLocks noGrp="1"/>
          </p:cNvSpPr>
          <p:nvPr>
            <p:ph idx="1"/>
          </p:nvPr>
        </p:nvSpPr>
        <p:spPr>
          <a:xfrm>
            <a:off x="419101" y="1690688"/>
            <a:ext cx="5524499" cy="4131830"/>
          </a:xfrm>
        </p:spPr>
        <p:txBody>
          <a:bodyPr/>
          <a:lstStyle/>
          <a:p>
            <a:r>
              <a:rPr lang="en-US" altLang="en-US" dirty="0"/>
              <a:t>Focus on using proactive strategies to support students, including positive behavior interventions and supports.</a:t>
            </a:r>
          </a:p>
          <a:p>
            <a:endParaRPr lang="en-US" altLang="en-US" dirty="0"/>
          </a:p>
          <a:p>
            <a:r>
              <a:rPr lang="en-US" altLang="en-US" dirty="0"/>
              <a:t>De-escalation is helpful to begin to identify acting out behavior early and use proactive strategies to decrease the use of seclusion and restraint.</a:t>
            </a:r>
          </a:p>
          <a:p>
            <a:endParaRPr lang="en-US" alt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503217"/>
            <a:ext cx="5856789" cy="4512608"/>
          </a:xfrm>
          <a:prstGeom prst="rect">
            <a:avLst/>
          </a:prstGeom>
        </p:spPr>
      </p:pic>
    </p:spTree>
    <p:extLst>
      <p:ext uri="{BB962C8B-B14F-4D97-AF65-F5344CB8AC3E}">
        <p14:creationId xmlns:p14="http://schemas.microsoft.com/office/powerpoint/2010/main" val="24164439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A Focus on Prevention</a:t>
            </a:r>
          </a:p>
        </p:txBody>
      </p:sp>
      <p:sp>
        <p:nvSpPr>
          <p:cNvPr id="14339" name="Content Placeholder 2"/>
          <p:cNvSpPr>
            <a:spLocks noGrp="1"/>
          </p:cNvSpPr>
          <p:nvPr>
            <p:ph idx="1"/>
          </p:nvPr>
        </p:nvSpPr>
        <p:spPr>
          <a:xfrm>
            <a:off x="924791" y="1325563"/>
            <a:ext cx="10342418" cy="4405744"/>
          </a:xfrm>
        </p:spPr>
        <p:txBody>
          <a:bodyPr/>
          <a:lstStyle/>
          <a:p>
            <a:r>
              <a:rPr lang="en-US" altLang="en-US" sz="3200" dirty="0"/>
              <a:t>Emergency safety interventions should </a:t>
            </a:r>
            <a:r>
              <a:rPr lang="en-US" altLang="en-US" sz="3200" u="sng" dirty="0"/>
              <a:t>not</a:t>
            </a:r>
            <a:r>
              <a:rPr lang="en-US" altLang="en-US" sz="3200" dirty="0"/>
              <a:t> be a planned intervention for a specific student under foreseeable circumstances. </a:t>
            </a:r>
          </a:p>
          <a:p>
            <a:r>
              <a:rPr lang="en-US" altLang="en-US" sz="3200" dirty="0"/>
              <a:t>Behavior intervention plans should focus on the results of functional behavior assessments and teaching replacement behavior. </a:t>
            </a:r>
          </a:p>
          <a:p>
            <a:r>
              <a:rPr lang="en-US" altLang="en-US" sz="3200" dirty="0"/>
              <a:t>If you are planning for it, it means you can see it c</a:t>
            </a:r>
            <a:r>
              <a:rPr lang="en-US" altLang="en-US" sz="3200" dirty="0" smtClean="0"/>
              <a:t>oming</a:t>
            </a:r>
            <a:r>
              <a:rPr lang="en-US" altLang="en-US" sz="3200" dirty="0"/>
              <a:t>. </a:t>
            </a:r>
            <a:r>
              <a:rPr lang="en-US" altLang="en-US" sz="3200" b="1" dirty="0"/>
              <a:t>If you can see it coming, every effort </a:t>
            </a:r>
            <a:r>
              <a:rPr lang="en-US" altLang="en-US" sz="3200" b="1" dirty="0" smtClean="0"/>
              <a:t>should </a:t>
            </a:r>
            <a:r>
              <a:rPr lang="en-US" altLang="en-US" sz="3200" b="1" dirty="0"/>
              <a:t>be made for prevention. </a:t>
            </a:r>
          </a:p>
          <a:p>
            <a:endParaRPr lang="en-US" altLang="en-US" dirty="0" smtClean="0"/>
          </a:p>
        </p:txBody>
      </p:sp>
    </p:spTree>
    <p:extLst>
      <p:ext uri="{BB962C8B-B14F-4D97-AF65-F5344CB8AC3E}">
        <p14:creationId xmlns:p14="http://schemas.microsoft.com/office/powerpoint/2010/main" val="34271944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Take Away Point: If you use an Emergency Safety Intervention, you MUST</a:t>
            </a:r>
          </a:p>
        </p:txBody>
      </p:sp>
      <p:sp>
        <p:nvSpPr>
          <p:cNvPr id="14339" name="Content Placeholder 2"/>
          <p:cNvSpPr>
            <a:spLocks noGrp="1"/>
          </p:cNvSpPr>
          <p:nvPr>
            <p:ph idx="1"/>
          </p:nvPr>
        </p:nvSpPr>
        <p:spPr>
          <a:xfrm>
            <a:off x="838200" y="1825625"/>
            <a:ext cx="10342418" cy="3521075"/>
          </a:xfrm>
        </p:spPr>
        <p:txBody>
          <a:bodyPr/>
          <a:lstStyle/>
          <a:p>
            <a:pPr marL="742950" indent="-742950">
              <a:buFont typeface="+mj-lt"/>
              <a:buAutoNum type="arabicPeriod"/>
            </a:pPr>
            <a:r>
              <a:rPr lang="en-US" altLang="en-US" sz="3600" dirty="0"/>
              <a:t>Document it.</a:t>
            </a:r>
          </a:p>
          <a:p>
            <a:pPr marL="742950" indent="-742950">
              <a:buFont typeface="+mj-lt"/>
              <a:buAutoNum type="arabicPeriod"/>
            </a:pPr>
            <a:r>
              <a:rPr lang="en-US" altLang="en-US" sz="3600" dirty="0"/>
              <a:t>Notify parents. </a:t>
            </a:r>
          </a:p>
          <a:p>
            <a:pPr marL="742950" indent="-742950">
              <a:buFont typeface="+mj-lt"/>
              <a:buAutoNum type="arabicPeriod"/>
            </a:pPr>
            <a:r>
              <a:rPr lang="en-US" altLang="en-US" sz="3600" u="sng" dirty="0"/>
              <a:t>Learn from it</a:t>
            </a:r>
            <a:r>
              <a:rPr lang="en-US" altLang="en-US" sz="3600" dirty="0"/>
              <a:t>.</a:t>
            </a:r>
          </a:p>
          <a:p>
            <a:pPr marL="742950" indent="-742950">
              <a:buFont typeface="+mj-lt"/>
              <a:buAutoNum type="arabicPeriod"/>
            </a:pPr>
            <a:r>
              <a:rPr lang="en-US" altLang="en-US" sz="3600" dirty="0"/>
              <a:t>Seek training on how to implement tiers of prevention and intervention</a:t>
            </a:r>
            <a:r>
              <a:rPr lang="en-US" altLang="en-US" sz="3600" dirty="0" smtClean="0"/>
              <a:t>.</a:t>
            </a:r>
            <a:endParaRPr lang="en-US" altLang="en-US" sz="3600" dirty="0"/>
          </a:p>
        </p:txBody>
      </p:sp>
    </p:spTree>
    <p:extLst>
      <p:ext uri="{BB962C8B-B14F-4D97-AF65-F5344CB8AC3E}">
        <p14:creationId xmlns:p14="http://schemas.microsoft.com/office/powerpoint/2010/main" val="12470493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District Forms and Policies</a:t>
            </a:r>
          </a:p>
        </p:txBody>
      </p:sp>
      <p:sp>
        <p:nvSpPr>
          <p:cNvPr id="14339" name="Content Placeholder 2"/>
          <p:cNvSpPr>
            <a:spLocks noGrp="1"/>
          </p:cNvSpPr>
          <p:nvPr>
            <p:ph idx="1"/>
          </p:nvPr>
        </p:nvSpPr>
        <p:spPr>
          <a:xfrm>
            <a:off x="787400" y="1325563"/>
            <a:ext cx="10342418" cy="3813175"/>
          </a:xfrm>
        </p:spPr>
        <p:txBody>
          <a:bodyPr/>
          <a:lstStyle/>
          <a:p>
            <a:pPr marL="0" indent="0">
              <a:buNone/>
            </a:pPr>
            <a:r>
              <a:rPr lang="en-US" altLang="en-US" sz="4000" dirty="0"/>
              <a:t>Personalize </a:t>
            </a:r>
            <a:r>
              <a:rPr lang="en-US" altLang="en-US" sz="4000" dirty="0" smtClean="0"/>
              <a:t>forms and policies to </a:t>
            </a:r>
            <a:r>
              <a:rPr lang="en-US" altLang="en-US" sz="4000" dirty="0"/>
              <a:t>include:</a:t>
            </a:r>
          </a:p>
          <a:p>
            <a:r>
              <a:rPr lang="en-US" altLang="en-US" sz="3600" dirty="0"/>
              <a:t>Incident documentation form</a:t>
            </a:r>
          </a:p>
          <a:p>
            <a:r>
              <a:rPr lang="en-US" altLang="en-US" sz="3600" dirty="0"/>
              <a:t>Parent notification form</a:t>
            </a:r>
          </a:p>
          <a:p>
            <a:r>
              <a:rPr lang="en-US" altLang="en-US" sz="3600" dirty="0"/>
              <a:t>Parent notification packet</a:t>
            </a:r>
          </a:p>
          <a:p>
            <a:r>
              <a:rPr lang="en-US" altLang="en-US" sz="3600" dirty="0"/>
              <a:t>Copy of </a:t>
            </a:r>
            <a:r>
              <a:rPr lang="en-US" altLang="en-US" sz="3600" dirty="0" smtClean="0"/>
              <a:t>emergency safety intervention law</a:t>
            </a:r>
            <a:endParaRPr lang="en-US" altLang="en-US" sz="3600" dirty="0"/>
          </a:p>
          <a:p>
            <a:r>
              <a:rPr lang="en-US" altLang="en-US" sz="3600" dirty="0"/>
              <a:t>District link where the above are accessible</a:t>
            </a:r>
          </a:p>
        </p:txBody>
      </p:sp>
    </p:spTree>
    <p:extLst>
      <p:ext uri="{BB962C8B-B14F-4D97-AF65-F5344CB8AC3E}">
        <p14:creationId xmlns:p14="http://schemas.microsoft.com/office/powerpoint/2010/main" val="4211740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District Contact Information</a:t>
            </a:r>
          </a:p>
        </p:txBody>
      </p:sp>
      <p:sp>
        <p:nvSpPr>
          <p:cNvPr id="14339" name="Content Placeholder 2"/>
          <p:cNvSpPr>
            <a:spLocks noGrp="1"/>
          </p:cNvSpPr>
          <p:nvPr>
            <p:ph idx="1"/>
          </p:nvPr>
        </p:nvSpPr>
        <p:spPr>
          <a:xfrm>
            <a:off x="838200" y="1825625"/>
            <a:ext cx="10342418" cy="3521075"/>
          </a:xfrm>
        </p:spPr>
        <p:txBody>
          <a:bodyPr/>
          <a:lstStyle/>
          <a:p>
            <a:pPr marL="0" indent="0">
              <a:buNone/>
            </a:pPr>
            <a:r>
              <a:rPr lang="en-US" altLang="en-US" sz="4000" dirty="0" smtClean="0"/>
              <a:t>For more information: </a:t>
            </a:r>
            <a:endParaRPr lang="en-US" altLang="en-US" sz="4000" dirty="0"/>
          </a:p>
          <a:p>
            <a:r>
              <a:rPr lang="en-US" altLang="en-US" sz="3600" dirty="0" smtClean="0"/>
              <a:t>[</a:t>
            </a:r>
            <a:r>
              <a:rPr lang="en-US" altLang="en-US" sz="3600" i="1" dirty="0" smtClean="0"/>
              <a:t>Personalize this </a:t>
            </a:r>
            <a:r>
              <a:rPr lang="en-US" altLang="en-US" sz="3600" i="1" dirty="0" smtClean="0"/>
              <a:t>slide </a:t>
            </a:r>
            <a:r>
              <a:rPr lang="en-US" altLang="en-US" sz="3600" i="1" dirty="0" smtClean="0"/>
              <a:t>to include district ESI contact individual(s) here</a:t>
            </a:r>
            <a:r>
              <a:rPr lang="en-US" altLang="en-US" sz="3600" dirty="0" smtClean="0"/>
              <a:t>] </a:t>
            </a:r>
            <a:endParaRPr lang="en-US" altLang="en-US" sz="3600" dirty="0"/>
          </a:p>
        </p:txBody>
      </p:sp>
    </p:spTree>
    <p:extLst>
      <p:ext uri="{BB962C8B-B14F-4D97-AF65-F5344CB8AC3E}">
        <p14:creationId xmlns:p14="http://schemas.microsoft.com/office/powerpoint/2010/main" val="23983589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12192000" cy="1325563"/>
          </a:xfrm>
        </p:spPr>
        <p:txBody>
          <a:bodyPr/>
          <a:lstStyle/>
          <a:p>
            <a:pPr algn="ctr"/>
            <a:r>
              <a:rPr lang="en-US" altLang="en-US" sz="3600" dirty="0" smtClean="0"/>
              <a:t>KSDE Contact Information</a:t>
            </a:r>
          </a:p>
        </p:txBody>
      </p:sp>
      <p:sp>
        <p:nvSpPr>
          <p:cNvPr id="14339" name="Content Placeholder 2"/>
          <p:cNvSpPr>
            <a:spLocks noGrp="1"/>
          </p:cNvSpPr>
          <p:nvPr>
            <p:ph idx="1"/>
          </p:nvPr>
        </p:nvSpPr>
        <p:spPr>
          <a:xfrm>
            <a:off x="838200" y="1825625"/>
            <a:ext cx="9566564" cy="3521075"/>
          </a:xfrm>
        </p:spPr>
        <p:txBody>
          <a:bodyPr/>
          <a:lstStyle/>
          <a:p>
            <a:r>
              <a:rPr lang="en-US" altLang="en-US" sz="3600" dirty="0" smtClean="0"/>
              <a:t>For more information:</a:t>
            </a:r>
          </a:p>
          <a:p>
            <a:endParaRPr lang="en-US" altLang="en-US" sz="3600" dirty="0"/>
          </a:p>
          <a:p>
            <a:pPr marL="0" indent="0">
              <a:buNone/>
            </a:pPr>
            <a:r>
              <a:rPr lang="en-US" altLang="en-US" sz="3600" dirty="0" smtClean="0"/>
              <a:t>Laura Jurgensen at </a:t>
            </a:r>
            <a:r>
              <a:rPr lang="en-US" altLang="en-US" sz="3600" dirty="0" smtClean="0">
                <a:hlinkClick r:id="rId2"/>
              </a:rPr>
              <a:t>ljurgensen@ksde.org</a:t>
            </a:r>
            <a:r>
              <a:rPr lang="en-US" altLang="en-US" sz="3600" dirty="0" smtClean="0"/>
              <a:t> or 785-296-5522</a:t>
            </a:r>
            <a:endParaRPr lang="en-US" altLang="en-US" sz="3600" dirty="0"/>
          </a:p>
        </p:txBody>
      </p:sp>
    </p:spTree>
    <p:extLst>
      <p:ext uri="{BB962C8B-B14F-4D97-AF65-F5344CB8AC3E}">
        <p14:creationId xmlns:p14="http://schemas.microsoft.com/office/powerpoint/2010/main" val="35615340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
          <p:cNvSpPr txBox="1">
            <a:spLocks noChangeArrowheads="1"/>
          </p:cNvSpPr>
          <p:nvPr/>
        </p:nvSpPr>
        <p:spPr bwMode="auto">
          <a:xfrm>
            <a:off x="827088" y="598488"/>
            <a:ext cx="9817100" cy="28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3600" dirty="0" smtClean="0">
                <a:solidFill>
                  <a:srgbClr val="11284B"/>
                </a:solidFill>
                <a:latin typeface="Arial" panose="020B0604020202020204" pitchFamily="34" charset="0"/>
                <a:cs typeface="Arial" panose="020B0604020202020204" pitchFamily="34" charset="0"/>
              </a:rPr>
              <a:t>Laura Jurgensen, </a:t>
            </a:r>
            <a:r>
              <a:rPr lang="en-US" altLang="en-US" sz="3600" i="1" dirty="0" smtClean="0">
                <a:solidFill>
                  <a:srgbClr val="11284B"/>
                </a:solidFill>
                <a:latin typeface="Arial" panose="020B0604020202020204" pitchFamily="34" charset="0"/>
                <a:cs typeface="Arial" panose="020B0604020202020204" pitchFamily="34" charset="0"/>
              </a:rPr>
              <a:t>Assistant Director</a:t>
            </a:r>
            <a:endParaRPr lang="en-US" altLang="en-US" sz="3600" i="1" dirty="0">
              <a:solidFill>
                <a:srgbClr val="11284B"/>
              </a:solidFill>
              <a:latin typeface="Arial" panose="020B0604020202020204" pitchFamily="34" charset="0"/>
              <a:cs typeface="Arial" panose="020B0604020202020204" pitchFamily="34" charset="0"/>
            </a:endParaRPr>
          </a:p>
          <a:p>
            <a:pPr eaLnBrk="1" hangingPunct="1"/>
            <a:r>
              <a:rPr lang="en-US" altLang="en-US" sz="2800" dirty="0">
                <a:solidFill>
                  <a:srgbClr val="11284B"/>
                </a:solidFill>
                <a:latin typeface="Arial" panose="020B0604020202020204" pitchFamily="34" charset="0"/>
                <a:cs typeface="Arial" panose="020B0604020202020204" pitchFamily="34" charset="0"/>
              </a:rPr>
              <a:t>Kansas State Department of Education</a:t>
            </a:r>
          </a:p>
          <a:p>
            <a:pPr eaLnBrk="1" hangingPunct="1"/>
            <a:r>
              <a:rPr lang="en-US" altLang="en-US" sz="2800" dirty="0">
                <a:solidFill>
                  <a:srgbClr val="11284B"/>
                </a:solidFill>
                <a:latin typeface="Arial" panose="020B0604020202020204" pitchFamily="34" charset="0"/>
                <a:cs typeface="Arial" panose="020B0604020202020204" pitchFamily="34" charset="0"/>
              </a:rPr>
              <a:t>900 SW Jackson St.</a:t>
            </a:r>
          </a:p>
          <a:p>
            <a:pPr eaLnBrk="1" hangingPunct="1"/>
            <a:r>
              <a:rPr lang="en-US" altLang="en-US" sz="2800" dirty="0">
                <a:solidFill>
                  <a:srgbClr val="11284B"/>
                </a:solidFill>
                <a:latin typeface="Arial" panose="020B0604020202020204" pitchFamily="34" charset="0"/>
                <a:cs typeface="Arial" panose="020B0604020202020204" pitchFamily="34" charset="0"/>
              </a:rPr>
              <a:t>Suite </a:t>
            </a:r>
            <a:r>
              <a:rPr lang="en-US" altLang="en-US" sz="2800" dirty="0" smtClean="0">
                <a:solidFill>
                  <a:srgbClr val="11284B"/>
                </a:solidFill>
                <a:latin typeface="Arial" panose="020B0604020202020204" pitchFamily="34" charset="0"/>
                <a:cs typeface="Arial" panose="020B0604020202020204" pitchFamily="34" charset="0"/>
              </a:rPr>
              <a:t>620</a:t>
            </a:r>
            <a:endParaRPr lang="en-US" altLang="en-US" sz="2800" dirty="0">
              <a:solidFill>
                <a:srgbClr val="11284B"/>
              </a:solidFill>
              <a:latin typeface="Arial" panose="020B0604020202020204" pitchFamily="34" charset="0"/>
              <a:cs typeface="Arial" panose="020B0604020202020204" pitchFamily="34" charset="0"/>
            </a:endParaRPr>
          </a:p>
          <a:p>
            <a:pPr eaLnBrk="1" hangingPunct="1"/>
            <a:r>
              <a:rPr lang="en-US" altLang="en-US" sz="2800" dirty="0" smtClean="0">
                <a:solidFill>
                  <a:srgbClr val="11284B"/>
                </a:solidFill>
                <a:latin typeface="Arial" panose="020B0604020202020204" pitchFamily="34" charset="0"/>
                <a:cs typeface="Arial" panose="020B0604020202020204" pitchFamily="34" charset="0"/>
              </a:rPr>
              <a:t>785-296-5522</a:t>
            </a:r>
            <a:endParaRPr lang="en-US" altLang="en-US" sz="2800" dirty="0">
              <a:solidFill>
                <a:srgbClr val="11284B"/>
              </a:solidFill>
              <a:latin typeface="Arial" panose="020B0604020202020204" pitchFamily="34" charset="0"/>
              <a:cs typeface="Arial" panose="020B0604020202020204" pitchFamily="34" charset="0"/>
            </a:endParaRPr>
          </a:p>
          <a:p>
            <a:pPr eaLnBrk="1" hangingPunct="1"/>
            <a:r>
              <a:rPr lang="en-US" altLang="en-US" sz="2800" i="1" dirty="0" smtClean="0">
                <a:solidFill>
                  <a:srgbClr val="11284B"/>
                </a:solidFill>
                <a:latin typeface="Arial" panose="020B0604020202020204" pitchFamily="34" charset="0"/>
                <a:cs typeface="Arial" panose="020B0604020202020204" pitchFamily="34" charset="0"/>
              </a:rPr>
              <a:t>ljurgensen@ksde.org</a:t>
            </a:r>
            <a:endParaRPr lang="en-US" altLang="en-US" sz="2800" i="1" dirty="0">
              <a:solidFill>
                <a:srgbClr val="11284B"/>
              </a:solidFill>
              <a:latin typeface="Arial" panose="020B0604020202020204" pitchFamily="34" charset="0"/>
              <a:cs typeface="Arial" panose="020B0604020202020204" pitchFamily="34" charset="0"/>
            </a:endParaRPr>
          </a:p>
        </p:txBody>
      </p:sp>
      <p:sp>
        <p:nvSpPr>
          <p:cNvPr id="18435" name="TextBox 4"/>
          <p:cNvSpPr txBox="1">
            <a:spLocks noChangeArrowheads="1"/>
          </p:cNvSpPr>
          <p:nvPr/>
        </p:nvSpPr>
        <p:spPr bwMode="auto">
          <a:xfrm>
            <a:off x="1627188" y="3673475"/>
            <a:ext cx="878046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1600" dirty="0">
                <a:latin typeface="Arial" panose="020B0604020202020204" pitchFamily="34" charset="0"/>
                <a:cs typeface="Arial" panose="020B0604020202020204" pitchFamily="34" charset="0"/>
              </a:rPr>
              <a:t>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296-3204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KSDE-powerpoint.potx" id="{560FEE78-F0EB-4EE5-B25E-5A36841B55F6}" vid="{089AAB6C-FBBF-45B4-AB09-7EE40DB5FACD}"/>
    </a:ext>
  </a:extLst>
</a:theme>
</file>

<file path=docProps/app.xml><?xml version="1.0" encoding="utf-8"?>
<Properties xmlns="http://schemas.openxmlformats.org/officeDocument/2006/extended-properties" xmlns:vt="http://schemas.openxmlformats.org/officeDocument/2006/docPropsVTypes">
  <Template/>
  <TotalTime>10132</TotalTime>
  <Words>3437</Words>
  <Application>Microsoft Office PowerPoint</Application>
  <PresentationFormat>Widescreen</PresentationFormat>
  <Paragraphs>229</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Wingdings</vt:lpstr>
      <vt:lpstr>Arial Black</vt:lpstr>
      <vt:lpstr>Arial</vt:lpstr>
      <vt:lpstr>Calibri</vt:lpstr>
      <vt:lpstr>Office Theme</vt:lpstr>
      <vt:lpstr>   Emergency Safety Intervention: Requirements</vt:lpstr>
      <vt:lpstr>Emergency Safety Intervention Law</vt:lpstr>
      <vt:lpstr>Keeping the Terms Straight</vt:lpstr>
      <vt:lpstr>Emergency Safety Intervention Requirements</vt:lpstr>
      <vt:lpstr>Definitions</vt:lpstr>
      <vt:lpstr>Definitions</vt:lpstr>
      <vt:lpstr>Definitions</vt:lpstr>
      <vt:lpstr>When May Emergency Safety Intervention Be Used?</vt:lpstr>
      <vt:lpstr>Requirements for the Use of Seclusion</vt:lpstr>
      <vt:lpstr>Prohibited Types of Restraint</vt:lpstr>
      <vt:lpstr>Written Statement from Medical Provider</vt:lpstr>
      <vt:lpstr>Notifying Parents of Emergency Safety Intervention Incidents</vt:lpstr>
      <vt:lpstr>Notifying Parents of Emergency Safety Intervention Incidents</vt:lpstr>
      <vt:lpstr>Notifying Parents of Emergency Safety Intervention Incidents</vt:lpstr>
      <vt:lpstr>Notifying Parents of Emergency Safety Intervention Incidents</vt:lpstr>
      <vt:lpstr>Law Enforcement Exemption</vt:lpstr>
      <vt:lpstr>Parent Meeting Requirements</vt:lpstr>
      <vt:lpstr>Parent Meeting Requirements</vt:lpstr>
      <vt:lpstr>Parent Meeting Requirements</vt:lpstr>
      <vt:lpstr>Parent Meeting Requirements</vt:lpstr>
      <vt:lpstr>District Policies</vt:lpstr>
      <vt:lpstr>School Personnel Training</vt:lpstr>
      <vt:lpstr>Data Collection and Review of All Instances of Emergency Safety Intervention</vt:lpstr>
      <vt:lpstr>Local Dispute Resolution</vt:lpstr>
      <vt:lpstr>State Board’s Administrative Review Process</vt:lpstr>
      <vt:lpstr>Reporting of Emergency Safety Intervention Incidents to KSDE</vt:lpstr>
      <vt:lpstr>Where Do I Go For Resources?</vt:lpstr>
      <vt:lpstr>A Focus on Prevention</vt:lpstr>
      <vt:lpstr>A Focus on Prevention</vt:lpstr>
      <vt:lpstr>A Focus on Prevention</vt:lpstr>
      <vt:lpstr>Take Away Point: If you use an Emergency Safety Intervention, you MUST</vt:lpstr>
      <vt:lpstr>District Forms and Policies</vt:lpstr>
      <vt:lpstr>District Contact Information</vt:lpstr>
      <vt:lpstr>KSDE Contact Information</vt:lpstr>
      <vt:lpstr>PowerPoint Presentation</vt:lpstr>
    </vt:vector>
  </TitlesOfParts>
  <Company>KSDE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2018-KSDE-powerpoint</dc:title>
  <dc:creator>Amanda M. Manville</dc:creator>
  <cp:lastModifiedBy>Julie C. Ehler</cp:lastModifiedBy>
  <cp:revision>45</cp:revision>
  <dcterms:created xsi:type="dcterms:W3CDTF">2018-03-16T18:37:59Z</dcterms:created>
  <dcterms:modified xsi:type="dcterms:W3CDTF">2018-08-17T20:46:43Z</dcterms:modified>
</cp:coreProperties>
</file>