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5" r:id="rId1"/>
  </p:sldMasterIdLst>
  <p:notesMasterIdLst>
    <p:notesMasterId r:id="rId19"/>
  </p:notesMasterIdLst>
  <p:sldIdLst>
    <p:sldId id="256" r:id="rId2"/>
    <p:sldId id="259" r:id="rId3"/>
    <p:sldId id="273" r:id="rId4"/>
    <p:sldId id="297" r:id="rId5"/>
    <p:sldId id="298" r:id="rId6"/>
    <p:sldId id="299" r:id="rId7"/>
    <p:sldId id="300" r:id="rId8"/>
    <p:sldId id="301" r:id="rId9"/>
    <p:sldId id="302" r:id="rId10"/>
    <p:sldId id="303" r:id="rId11"/>
    <p:sldId id="304" r:id="rId12"/>
    <p:sldId id="305" r:id="rId13"/>
    <p:sldId id="306" r:id="rId14"/>
    <p:sldId id="307" r:id="rId15"/>
    <p:sldId id="308" r:id="rId16"/>
    <p:sldId id="309" r:id="rId17"/>
    <p:sldId id="272" r:id="rId18"/>
  </p:sldIdLst>
  <p:sldSz cx="9144000" cy="6858000" type="screen4x3"/>
  <p:notesSz cx="7077075" cy="93630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4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66733" cy="469780"/>
          </a:xfrm>
          <a:prstGeom prst="rect">
            <a:avLst/>
          </a:prstGeom>
          <a:noFill/>
          <a:ln>
            <a:noFill/>
          </a:ln>
        </p:spPr>
        <p:txBody>
          <a:bodyPr spcFirstLastPara="1" wrap="square" lIns="93921" tIns="46948" rIns="93921" bIns="46948"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08705" y="0"/>
            <a:ext cx="3066733" cy="469780"/>
          </a:xfrm>
          <a:prstGeom prst="rect">
            <a:avLst/>
          </a:prstGeom>
          <a:noFill/>
          <a:ln>
            <a:noFill/>
          </a:ln>
        </p:spPr>
        <p:txBody>
          <a:bodyPr spcFirstLastPara="1" wrap="square" lIns="93921" tIns="46948" rIns="93921" bIns="46948"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31925" y="1169988"/>
            <a:ext cx="4213225"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7708" y="4505980"/>
            <a:ext cx="5661660" cy="3686711"/>
          </a:xfrm>
          <a:prstGeom prst="rect">
            <a:avLst/>
          </a:prstGeom>
          <a:noFill/>
          <a:ln>
            <a:noFill/>
          </a:ln>
        </p:spPr>
        <p:txBody>
          <a:bodyPr spcFirstLastPara="1" wrap="square" lIns="93921" tIns="46948" rIns="93921" bIns="46948"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93297"/>
            <a:ext cx="3066733" cy="469779"/>
          </a:xfrm>
          <a:prstGeom prst="rect">
            <a:avLst/>
          </a:prstGeom>
          <a:noFill/>
          <a:ln>
            <a:noFill/>
          </a:ln>
        </p:spPr>
        <p:txBody>
          <a:bodyPr spcFirstLastPara="1" wrap="square" lIns="93921" tIns="46948" rIns="93921" bIns="46948"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08705" y="8893297"/>
            <a:ext cx="3066733" cy="469779"/>
          </a:xfrm>
          <a:prstGeom prst="rect">
            <a:avLst/>
          </a:prstGeom>
          <a:noFill/>
          <a:ln>
            <a:noFill/>
          </a:ln>
        </p:spPr>
        <p:txBody>
          <a:bodyPr spcFirstLastPara="1" wrap="square" lIns="93921" tIns="46948" rIns="93921" bIns="4694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707708" y="4505980"/>
            <a:ext cx="5661660" cy="3686711"/>
          </a:xfrm>
          <a:prstGeom prst="rect">
            <a:avLst/>
          </a:prstGeom>
        </p:spPr>
        <p:txBody>
          <a:bodyPr spcFirstLastPara="1" wrap="square" lIns="93921" tIns="46948" rIns="93921" bIns="46948" anchor="t" anchorCtr="0">
            <a:noAutofit/>
          </a:bodyPr>
          <a:lstStyle/>
          <a:p>
            <a:pPr marL="0" indent="0"/>
            <a:endParaRPr/>
          </a:p>
        </p:txBody>
      </p:sp>
      <p:sp>
        <p:nvSpPr>
          <p:cNvPr id="78" name="Google Shape;78;p1:notes"/>
          <p:cNvSpPr>
            <a:spLocks noGrp="1" noRot="1" noChangeAspect="1"/>
          </p:cNvSpPr>
          <p:nvPr>
            <p:ph type="sldImg" idx="2"/>
          </p:nvPr>
        </p:nvSpPr>
        <p:spPr>
          <a:xfrm>
            <a:off x="1431925" y="1169988"/>
            <a:ext cx="4213225" cy="31607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707708" y="4505980"/>
            <a:ext cx="5661660" cy="3686711"/>
          </a:xfrm>
          <a:prstGeom prst="rect">
            <a:avLst/>
          </a:prstGeom>
        </p:spPr>
        <p:txBody>
          <a:bodyPr spcFirstLastPara="1" wrap="square" lIns="93921" tIns="46948" rIns="93921" bIns="46948" anchor="t" anchorCtr="0">
            <a:noAutofit/>
          </a:bodyPr>
          <a:lstStyle/>
          <a:p>
            <a:pPr marL="0" indent="0"/>
            <a:endParaRPr/>
          </a:p>
        </p:txBody>
      </p:sp>
      <p:sp>
        <p:nvSpPr>
          <p:cNvPr id="96" name="Google Shape;96;p4:notes"/>
          <p:cNvSpPr>
            <a:spLocks noGrp="1" noRot="1" noChangeAspect="1"/>
          </p:cNvSpPr>
          <p:nvPr>
            <p:ph type="sldImg" idx="2"/>
          </p:nvPr>
        </p:nvSpPr>
        <p:spPr>
          <a:xfrm>
            <a:off x="1431925" y="1169988"/>
            <a:ext cx="4213225" cy="31607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7:notes"/>
          <p:cNvSpPr txBox="1">
            <a:spLocks noGrp="1"/>
          </p:cNvSpPr>
          <p:nvPr>
            <p:ph type="body" idx="1"/>
          </p:nvPr>
        </p:nvSpPr>
        <p:spPr>
          <a:xfrm>
            <a:off x="707708" y="4505980"/>
            <a:ext cx="5661660" cy="3686711"/>
          </a:xfrm>
          <a:prstGeom prst="rect">
            <a:avLst/>
          </a:prstGeom>
        </p:spPr>
        <p:txBody>
          <a:bodyPr spcFirstLastPara="1" wrap="square" lIns="93921" tIns="46948" rIns="93921" bIns="46948" anchor="t" anchorCtr="0">
            <a:noAutofit/>
          </a:bodyPr>
          <a:lstStyle/>
          <a:p>
            <a:pPr marL="0" indent="0"/>
            <a:endParaRPr/>
          </a:p>
        </p:txBody>
      </p:sp>
      <p:sp>
        <p:nvSpPr>
          <p:cNvPr id="170" name="Google Shape;170;p17:notes"/>
          <p:cNvSpPr>
            <a:spLocks noGrp="1" noRot="1" noChangeAspect="1"/>
          </p:cNvSpPr>
          <p:nvPr>
            <p:ph type="sldImg" idx="2"/>
          </p:nvPr>
        </p:nvSpPr>
        <p:spPr>
          <a:xfrm>
            <a:off x="1431925" y="1169988"/>
            <a:ext cx="4213225" cy="31607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754380" y="1371600"/>
            <a:ext cx="7543800" cy="13716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lt1"/>
              </a:buClr>
              <a:buSzPts val="2700"/>
              <a:buFont typeface="Arial"/>
              <a:buNone/>
              <a:defRPr sz="27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2"/>
          <p:cNvSpPr txBox="1">
            <a:spLocks noGrp="1"/>
          </p:cNvSpPr>
          <p:nvPr>
            <p:ph type="subTitle" idx="1"/>
          </p:nvPr>
        </p:nvSpPr>
        <p:spPr>
          <a:xfrm>
            <a:off x="754380" y="3200400"/>
            <a:ext cx="7543800" cy="1371600"/>
          </a:xfrm>
          <a:prstGeom prst="rect">
            <a:avLst/>
          </a:prstGeom>
          <a:noFill/>
          <a:ln>
            <a:noFill/>
          </a:ln>
        </p:spPr>
        <p:txBody>
          <a:bodyPr spcFirstLastPara="1" wrap="square" lIns="91425" tIns="45700" rIns="91425" bIns="45700" anchor="t" anchorCtr="0"/>
          <a:lstStyle>
            <a:lvl1pPr marR="0" lvl="0" algn="l" rtl="0">
              <a:lnSpc>
                <a:spcPct val="90000"/>
              </a:lnSpc>
              <a:spcBef>
                <a:spcPts val="500"/>
              </a:spcBef>
              <a:spcAft>
                <a:spcPts val="0"/>
              </a:spcAft>
              <a:buClr>
                <a:schemeClr val="accent2"/>
              </a:buClr>
              <a:buSzPts val="2400"/>
              <a:buFont typeface="NTR"/>
              <a:buNone/>
              <a:defRPr sz="2400" b="0" i="0" u="none" strike="noStrike" cap="none">
                <a:solidFill>
                  <a:schemeClr val="lt1"/>
                </a:solidFill>
                <a:latin typeface="Arial"/>
                <a:ea typeface="Arial"/>
                <a:cs typeface="Arial"/>
                <a:sym typeface="Arial"/>
              </a:defRPr>
            </a:lvl1pPr>
            <a:lvl2pPr marR="0" lvl="1" algn="ctr" rtl="0">
              <a:lnSpc>
                <a:spcPct val="90000"/>
              </a:lnSpc>
              <a:spcBef>
                <a:spcPts val="500"/>
              </a:spcBef>
              <a:spcAft>
                <a:spcPts val="0"/>
              </a:spcAft>
              <a:buClr>
                <a:schemeClr val="accent2"/>
              </a:buClr>
              <a:buSzPts val="1500"/>
              <a:buFont typeface="NTR"/>
              <a:buNone/>
              <a:defRPr sz="15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accent2"/>
              </a:buClr>
              <a:buSzPts val="1350"/>
              <a:buFont typeface="NTR"/>
              <a:buNone/>
              <a:defRPr sz="135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accent2"/>
              </a:buClr>
              <a:buSzPts val="1200"/>
              <a:buFont typeface="NTR"/>
              <a:buNone/>
              <a:defRPr sz="12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accent2"/>
              </a:buClr>
              <a:buSzPts val="1200"/>
              <a:buFont typeface="NTR"/>
              <a:buNone/>
              <a:defRPr sz="1200" b="0" i="0" u="none" strike="noStrike" cap="none">
                <a:solidFill>
                  <a:schemeClr val="dk1"/>
                </a:solidFill>
                <a:latin typeface="Arial"/>
                <a:ea typeface="Arial"/>
                <a:cs typeface="Arial"/>
                <a:sym typeface="Arial"/>
              </a:defRPr>
            </a:lvl5pPr>
            <a:lvl6pPr marR="0" lvl="5"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R="0" lvl="6"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R="0" lvl="7"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R="0" lvl="8"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pic>
        <p:nvPicPr>
          <p:cNvPr id="16" name="Google Shape;16;p2"/>
          <p:cNvPicPr preferRelativeResize="0"/>
          <p:nvPr/>
        </p:nvPicPr>
        <p:blipFill rotWithShape="1">
          <a:blip r:embed="rId2">
            <a:alphaModFix/>
          </a:blip>
          <a:srcRect/>
          <a:stretch/>
        </p:blipFill>
        <p:spPr>
          <a:xfrm>
            <a:off x="0" y="5943600"/>
            <a:ext cx="9144000" cy="914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 White">
  <p:cSld name="Title Slide - White">
    <p:bg>
      <p:bgPr>
        <a:solidFill>
          <a:schemeClr val="lt1"/>
        </a:solidFill>
        <a:effectLst/>
      </p:bgPr>
    </p:bg>
    <p:spTree>
      <p:nvGrpSpPr>
        <p:cNvPr id="1" name="Shape 27"/>
        <p:cNvGrpSpPr/>
        <p:nvPr/>
      </p:nvGrpSpPr>
      <p:grpSpPr>
        <a:xfrm>
          <a:off x="0" y="0"/>
          <a:ext cx="0" cy="0"/>
          <a:chOff x="0" y="0"/>
          <a:chExt cx="0" cy="0"/>
        </a:xfrm>
      </p:grpSpPr>
      <p:sp>
        <p:nvSpPr>
          <p:cNvPr id="28" name="Google Shape;28;p5"/>
          <p:cNvSpPr txBox="1">
            <a:spLocks noGrp="1"/>
          </p:cNvSpPr>
          <p:nvPr>
            <p:ph type="ctrTitle"/>
          </p:nvPr>
        </p:nvSpPr>
        <p:spPr>
          <a:xfrm>
            <a:off x="754380" y="1371600"/>
            <a:ext cx="7543800" cy="13716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2700"/>
              <a:buFont typeface="Arial"/>
              <a:buNone/>
              <a:defRPr sz="27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5"/>
          <p:cNvSpPr txBox="1">
            <a:spLocks noGrp="1"/>
          </p:cNvSpPr>
          <p:nvPr>
            <p:ph type="subTitle" idx="1"/>
          </p:nvPr>
        </p:nvSpPr>
        <p:spPr>
          <a:xfrm>
            <a:off x="754380" y="3200400"/>
            <a:ext cx="7543800" cy="1371600"/>
          </a:xfrm>
          <a:prstGeom prst="rect">
            <a:avLst/>
          </a:prstGeom>
          <a:noFill/>
          <a:ln>
            <a:noFill/>
          </a:ln>
        </p:spPr>
        <p:txBody>
          <a:bodyPr spcFirstLastPara="1" wrap="square" lIns="91425" tIns="45700" rIns="91425" bIns="45700" anchor="t" anchorCtr="0"/>
          <a:lstStyle>
            <a:lvl1pPr marR="0" lvl="0" algn="l" rtl="0">
              <a:lnSpc>
                <a:spcPct val="90000"/>
              </a:lnSpc>
              <a:spcBef>
                <a:spcPts val="500"/>
              </a:spcBef>
              <a:spcAft>
                <a:spcPts val="0"/>
              </a:spcAft>
              <a:buClr>
                <a:schemeClr val="accent2"/>
              </a:buClr>
              <a:buSzPts val="2400"/>
              <a:buFont typeface="NTR"/>
              <a:buNone/>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accent2"/>
              </a:buClr>
              <a:buSzPts val="1500"/>
              <a:buFont typeface="NTR"/>
              <a:buNone/>
              <a:defRPr sz="15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accent2"/>
              </a:buClr>
              <a:buSzPts val="1350"/>
              <a:buFont typeface="NTR"/>
              <a:buNone/>
              <a:defRPr sz="135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accent2"/>
              </a:buClr>
              <a:buSzPts val="1200"/>
              <a:buFont typeface="NTR"/>
              <a:buNone/>
              <a:defRPr sz="12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accent2"/>
              </a:buClr>
              <a:buSzPts val="1200"/>
              <a:buFont typeface="NTR"/>
              <a:buNone/>
              <a:defRPr sz="1200" b="0" i="0" u="none" strike="noStrike" cap="none">
                <a:solidFill>
                  <a:schemeClr val="dk1"/>
                </a:solidFill>
                <a:latin typeface="Arial"/>
                <a:ea typeface="Arial"/>
                <a:cs typeface="Arial"/>
                <a:sym typeface="Arial"/>
              </a:defRPr>
            </a:lvl5pPr>
            <a:lvl6pPr marR="0" lvl="5"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6pPr>
            <a:lvl7pPr marR="0" lvl="6"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7pPr>
            <a:lvl8pPr marR="0" lvl="7"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8pPr>
            <a:lvl9pPr marR="0" lvl="8"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9pPr>
          </a:lstStyle>
          <a:p>
            <a:endParaRPr/>
          </a:p>
        </p:txBody>
      </p:sp>
      <p:pic>
        <p:nvPicPr>
          <p:cNvPr id="30" name="Google Shape;30;p5"/>
          <p:cNvPicPr preferRelativeResize="0"/>
          <p:nvPr/>
        </p:nvPicPr>
        <p:blipFill rotWithShape="1">
          <a:blip r:embed="rId2">
            <a:alphaModFix/>
          </a:blip>
          <a:srcRect/>
          <a:stretch/>
        </p:blipFill>
        <p:spPr>
          <a:xfrm>
            <a:off x="0" y="5943600"/>
            <a:ext cx="9144000" cy="9144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ntent" type="obj">
  <p:cSld name="OBJECT">
    <p:spTree>
      <p:nvGrpSpPr>
        <p:cNvPr id="1" name="Shape 46"/>
        <p:cNvGrpSpPr/>
        <p:nvPr/>
      </p:nvGrpSpPr>
      <p:grpSpPr>
        <a:xfrm>
          <a:off x="0" y="0"/>
          <a:ext cx="0" cy="0"/>
          <a:chOff x="0" y="0"/>
          <a:chExt cx="0" cy="0"/>
        </a:xfrm>
      </p:grpSpPr>
      <p:pic>
        <p:nvPicPr>
          <p:cNvPr id="47" name="Google Shape;47;p11"/>
          <p:cNvPicPr preferRelativeResize="0"/>
          <p:nvPr/>
        </p:nvPicPr>
        <p:blipFill rotWithShape="1">
          <a:blip r:embed="rId2">
            <a:alphaModFix/>
          </a:blip>
          <a:srcRect/>
          <a:stretch/>
        </p:blipFill>
        <p:spPr>
          <a:xfrm>
            <a:off x="0" y="5943600"/>
            <a:ext cx="9144000" cy="914400"/>
          </a:xfrm>
          <a:prstGeom prst="rect">
            <a:avLst/>
          </a:prstGeom>
          <a:noFill/>
          <a:ln>
            <a:noFill/>
          </a:ln>
        </p:spPr>
      </p:pic>
      <p:sp>
        <p:nvSpPr>
          <p:cNvPr id="48" name="Google Shape;48;p11"/>
          <p:cNvSpPr txBox="1">
            <a:spLocks noGrp="1"/>
          </p:cNvSpPr>
          <p:nvPr>
            <p:ph type="title"/>
          </p:nvPr>
        </p:nvSpPr>
        <p:spPr>
          <a:xfrm>
            <a:off x="754380" y="841248"/>
            <a:ext cx="7543800" cy="822960"/>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11"/>
          <p:cNvSpPr txBox="1">
            <a:spLocks noGrp="1"/>
          </p:cNvSpPr>
          <p:nvPr>
            <p:ph type="body" idx="1"/>
          </p:nvPr>
        </p:nvSpPr>
        <p:spPr>
          <a:xfrm>
            <a:off x="754380" y="1737360"/>
            <a:ext cx="7543800" cy="41148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500"/>
              </a:spcBef>
              <a:spcAft>
                <a:spcPts val="0"/>
              </a:spcAft>
              <a:buClr>
                <a:schemeClr val="accent2"/>
              </a:buClr>
              <a:buSzPts val="2400"/>
              <a:buFont typeface="NTR"/>
              <a:buChar char="–"/>
              <a:defRPr sz="2400" b="0" i="0" u="none" strike="noStrike" cap="none">
                <a:solidFill>
                  <a:schemeClr val="dk1"/>
                </a:solidFill>
                <a:latin typeface="Arial"/>
                <a:ea typeface="Arial"/>
                <a:cs typeface="Arial"/>
                <a:sym typeface="Arial"/>
              </a:defRPr>
            </a:lvl1pPr>
            <a:lvl2pPr marL="914400" marR="0" lvl="1" indent="-368300" algn="l" rtl="0">
              <a:lnSpc>
                <a:spcPct val="90000"/>
              </a:lnSpc>
              <a:spcBef>
                <a:spcPts val="500"/>
              </a:spcBef>
              <a:spcAft>
                <a:spcPts val="0"/>
              </a:spcAft>
              <a:buClr>
                <a:schemeClr val="accent2"/>
              </a:buClr>
              <a:buSzPts val="2200"/>
              <a:buFont typeface="NTR"/>
              <a:buChar char="–"/>
              <a:defRPr sz="22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accent2"/>
              </a:buClr>
              <a:buSzPts val="2000"/>
              <a:buFont typeface="NTR"/>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accent2"/>
              </a:buClr>
              <a:buSzPts val="1800"/>
              <a:buFont typeface="NTR"/>
              <a:buChar char="–"/>
              <a:defRPr sz="18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accent2"/>
              </a:buClr>
              <a:buSzPts val="1600"/>
              <a:buFont typeface="NTR"/>
              <a:buChar char="–"/>
              <a:defRPr sz="16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50" name="Google Shape;50;p11"/>
          <p:cNvSpPr txBox="1">
            <a:spLocks noGrp="1"/>
          </p:cNvSpPr>
          <p:nvPr>
            <p:ph type="sldNum" idx="12"/>
          </p:nvPr>
        </p:nvSpPr>
        <p:spPr>
          <a:xfrm>
            <a:off x="8366760" y="6171475"/>
            <a:ext cx="4800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100" b="0" i="0" u="none" strike="noStrike" cap="none">
                <a:solidFill>
                  <a:schemeClr val="lt1"/>
                </a:solidFill>
                <a:latin typeface="Arial"/>
                <a:ea typeface="Arial"/>
                <a:cs typeface="Arial"/>
                <a:sym typeface="Arial"/>
              </a:defRPr>
            </a:lvl1pPr>
            <a:lvl2pPr marL="0" marR="0" lvl="1" indent="0" algn="r" rtl="0">
              <a:spcBef>
                <a:spcPts val="0"/>
              </a:spcBef>
              <a:buNone/>
              <a:defRPr sz="1100" b="0" i="0" u="none" strike="noStrike" cap="none">
                <a:solidFill>
                  <a:schemeClr val="lt1"/>
                </a:solidFill>
                <a:latin typeface="Arial"/>
                <a:ea typeface="Arial"/>
                <a:cs typeface="Arial"/>
                <a:sym typeface="Arial"/>
              </a:defRPr>
            </a:lvl2pPr>
            <a:lvl3pPr marL="0" marR="0" lvl="2" indent="0" algn="r" rtl="0">
              <a:spcBef>
                <a:spcPts val="0"/>
              </a:spcBef>
              <a:buNone/>
              <a:defRPr sz="1100" b="0" i="0" u="none" strike="noStrike" cap="none">
                <a:solidFill>
                  <a:schemeClr val="lt1"/>
                </a:solidFill>
                <a:latin typeface="Arial"/>
                <a:ea typeface="Arial"/>
                <a:cs typeface="Arial"/>
                <a:sym typeface="Arial"/>
              </a:defRPr>
            </a:lvl3pPr>
            <a:lvl4pPr marL="0" marR="0" lvl="3" indent="0" algn="r" rtl="0">
              <a:spcBef>
                <a:spcPts val="0"/>
              </a:spcBef>
              <a:buNone/>
              <a:defRPr sz="1100" b="0" i="0" u="none" strike="noStrike" cap="none">
                <a:solidFill>
                  <a:schemeClr val="lt1"/>
                </a:solidFill>
                <a:latin typeface="Arial"/>
                <a:ea typeface="Arial"/>
                <a:cs typeface="Arial"/>
                <a:sym typeface="Arial"/>
              </a:defRPr>
            </a:lvl4pPr>
            <a:lvl5pPr marL="0" marR="0" lvl="4" indent="0" algn="r" rtl="0">
              <a:spcBef>
                <a:spcPts val="0"/>
              </a:spcBef>
              <a:buNone/>
              <a:defRPr sz="1100" b="0" i="0" u="none" strike="noStrike" cap="none">
                <a:solidFill>
                  <a:schemeClr val="lt1"/>
                </a:solidFill>
                <a:latin typeface="Arial"/>
                <a:ea typeface="Arial"/>
                <a:cs typeface="Arial"/>
                <a:sym typeface="Arial"/>
              </a:defRPr>
            </a:lvl5pPr>
            <a:lvl6pPr marL="0" marR="0" lvl="5" indent="0" algn="r" rtl="0">
              <a:spcBef>
                <a:spcPts val="0"/>
              </a:spcBef>
              <a:buNone/>
              <a:defRPr sz="1100" b="0" i="0" u="none" strike="noStrike" cap="none">
                <a:solidFill>
                  <a:schemeClr val="lt1"/>
                </a:solidFill>
                <a:latin typeface="Arial"/>
                <a:ea typeface="Arial"/>
                <a:cs typeface="Arial"/>
                <a:sym typeface="Arial"/>
              </a:defRPr>
            </a:lvl6pPr>
            <a:lvl7pPr marL="0" marR="0" lvl="6" indent="0" algn="r" rtl="0">
              <a:spcBef>
                <a:spcPts val="0"/>
              </a:spcBef>
              <a:buNone/>
              <a:defRPr sz="1100" b="0" i="0" u="none" strike="noStrike" cap="none">
                <a:solidFill>
                  <a:schemeClr val="lt1"/>
                </a:solidFill>
                <a:latin typeface="Arial"/>
                <a:ea typeface="Arial"/>
                <a:cs typeface="Arial"/>
                <a:sym typeface="Arial"/>
              </a:defRPr>
            </a:lvl7pPr>
            <a:lvl8pPr marL="0" marR="0" lvl="7" indent="0" algn="r" rtl="0">
              <a:spcBef>
                <a:spcPts val="0"/>
              </a:spcBef>
              <a:buNone/>
              <a:defRPr sz="1100" b="0" i="0" u="none" strike="noStrike" cap="none">
                <a:solidFill>
                  <a:schemeClr val="lt1"/>
                </a:solidFill>
                <a:latin typeface="Arial"/>
                <a:ea typeface="Arial"/>
                <a:cs typeface="Arial"/>
                <a:sym typeface="Arial"/>
              </a:defRPr>
            </a:lvl8pPr>
            <a:lvl9pPr marL="0" marR="0" lvl="8" indent="0" algn="r" rtl="0">
              <a:spcBef>
                <a:spcPts val="0"/>
              </a:spcBef>
              <a:buNone/>
              <a:defRPr sz="11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Band" type="titleOnly">
  <p:cSld name="TITLE_ONLY">
    <p:spTree>
      <p:nvGrpSpPr>
        <p:cNvPr id="1" name="Shape 61"/>
        <p:cNvGrpSpPr/>
        <p:nvPr/>
      </p:nvGrpSpPr>
      <p:grpSpPr>
        <a:xfrm>
          <a:off x="0" y="0"/>
          <a:ext cx="0" cy="0"/>
          <a:chOff x="0" y="0"/>
          <a:chExt cx="0" cy="0"/>
        </a:xfrm>
      </p:grpSpPr>
      <p:pic>
        <p:nvPicPr>
          <p:cNvPr id="62" name="Google Shape;62;p14"/>
          <p:cNvPicPr preferRelativeResize="0"/>
          <p:nvPr/>
        </p:nvPicPr>
        <p:blipFill rotWithShape="1">
          <a:blip r:embed="rId2">
            <a:alphaModFix/>
          </a:blip>
          <a:srcRect/>
          <a:stretch/>
        </p:blipFill>
        <p:spPr>
          <a:xfrm>
            <a:off x="0" y="5943600"/>
            <a:ext cx="9144000" cy="914400"/>
          </a:xfrm>
          <a:prstGeom prst="rect">
            <a:avLst/>
          </a:prstGeom>
          <a:noFill/>
          <a:ln>
            <a:noFill/>
          </a:ln>
        </p:spPr>
      </p:pic>
      <p:sp>
        <p:nvSpPr>
          <p:cNvPr id="63" name="Google Shape;63;p14"/>
          <p:cNvSpPr txBox="1">
            <a:spLocks noGrp="1"/>
          </p:cNvSpPr>
          <p:nvPr>
            <p:ph type="title"/>
          </p:nvPr>
        </p:nvSpPr>
        <p:spPr>
          <a:xfrm>
            <a:off x="754380" y="841248"/>
            <a:ext cx="7543800" cy="822960"/>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Google Shape;64;p14"/>
          <p:cNvSpPr txBox="1">
            <a:spLocks noGrp="1"/>
          </p:cNvSpPr>
          <p:nvPr>
            <p:ph type="sldNum" idx="12"/>
          </p:nvPr>
        </p:nvSpPr>
        <p:spPr>
          <a:xfrm>
            <a:off x="8366760" y="6171475"/>
            <a:ext cx="4800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100" b="0" i="0" u="none" strike="noStrike" cap="none">
                <a:solidFill>
                  <a:schemeClr val="lt1"/>
                </a:solidFill>
                <a:latin typeface="Arial"/>
                <a:ea typeface="Arial"/>
                <a:cs typeface="Arial"/>
                <a:sym typeface="Arial"/>
              </a:defRPr>
            </a:lvl1pPr>
            <a:lvl2pPr marL="0" marR="0" lvl="1" indent="0" algn="r" rtl="0">
              <a:spcBef>
                <a:spcPts val="0"/>
              </a:spcBef>
              <a:buNone/>
              <a:defRPr sz="1100" b="0" i="0" u="none" strike="noStrike" cap="none">
                <a:solidFill>
                  <a:schemeClr val="lt1"/>
                </a:solidFill>
                <a:latin typeface="Arial"/>
                <a:ea typeface="Arial"/>
                <a:cs typeface="Arial"/>
                <a:sym typeface="Arial"/>
              </a:defRPr>
            </a:lvl2pPr>
            <a:lvl3pPr marL="0" marR="0" lvl="2" indent="0" algn="r" rtl="0">
              <a:spcBef>
                <a:spcPts val="0"/>
              </a:spcBef>
              <a:buNone/>
              <a:defRPr sz="1100" b="0" i="0" u="none" strike="noStrike" cap="none">
                <a:solidFill>
                  <a:schemeClr val="lt1"/>
                </a:solidFill>
                <a:latin typeface="Arial"/>
                <a:ea typeface="Arial"/>
                <a:cs typeface="Arial"/>
                <a:sym typeface="Arial"/>
              </a:defRPr>
            </a:lvl3pPr>
            <a:lvl4pPr marL="0" marR="0" lvl="3" indent="0" algn="r" rtl="0">
              <a:spcBef>
                <a:spcPts val="0"/>
              </a:spcBef>
              <a:buNone/>
              <a:defRPr sz="1100" b="0" i="0" u="none" strike="noStrike" cap="none">
                <a:solidFill>
                  <a:schemeClr val="lt1"/>
                </a:solidFill>
                <a:latin typeface="Arial"/>
                <a:ea typeface="Arial"/>
                <a:cs typeface="Arial"/>
                <a:sym typeface="Arial"/>
              </a:defRPr>
            </a:lvl4pPr>
            <a:lvl5pPr marL="0" marR="0" lvl="4" indent="0" algn="r" rtl="0">
              <a:spcBef>
                <a:spcPts val="0"/>
              </a:spcBef>
              <a:buNone/>
              <a:defRPr sz="1100" b="0" i="0" u="none" strike="noStrike" cap="none">
                <a:solidFill>
                  <a:schemeClr val="lt1"/>
                </a:solidFill>
                <a:latin typeface="Arial"/>
                <a:ea typeface="Arial"/>
                <a:cs typeface="Arial"/>
                <a:sym typeface="Arial"/>
              </a:defRPr>
            </a:lvl5pPr>
            <a:lvl6pPr marL="0" marR="0" lvl="5" indent="0" algn="r" rtl="0">
              <a:spcBef>
                <a:spcPts val="0"/>
              </a:spcBef>
              <a:buNone/>
              <a:defRPr sz="1100" b="0" i="0" u="none" strike="noStrike" cap="none">
                <a:solidFill>
                  <a:schemeClr val="lt1"/>
                </a:solidFill>
                <a:latin typeface="Arial"/>
                <a:ea typeface="Arial"/>
                <a:cs typeface="Arial"/>
                <a:sym typeface="Arial"/>
              </a:defRPr>
            </a:lvl6pPr>
            <a:lvl7pPr marL="0" marR="0" lvl="6" indent="0" algn="r" rtl="0">
              <a:spcBef>
                <a:spcPts val="0"/>
              </a:spcBef>
              <a:buNone/>
              <a:defRPr sz="1100" b="0" i="0" u="none" strike="noStrike" cap="none">
                <a:solidFill>
                  <a:schemeClr val="lt1"/>
                </a:solidFill>
                <a:latin typeface="Arial"/>
                <a:ea typeface="Arial"/>
                <a:cs typeface="Arial"/>
                <a:sym typeface="Arial"/>
              </a:defRPr>
            </a:lvl7pPr>
            <a:lvl8pPr marL="0" marR="0" lvl="7" indent="0" algn="r" rtl="0">
              <a:spcBef>
                <a:spcPts val="0"/>
              </a:spcBef>
              <a:buNone/>
              <a:defRPr sz="1100" b="0" i="0" u="none" strike="noStrike" cap="none">
                <a:solidFill>
                  <a:schemeClr val="lt1"/>
                </a:solidFill>
                <a:latin typeface="Arial"/>
                <a:ea typeface="Arial"/>
                <a:cs typeface="Arial"/>
                <a:sym typeface="Arial"/>
              </a:defRPr>
            </a:lvl8pPr>
            <a:lvl9pPr marL="0" marR="0" lvl="8" indent="0" algn="r" rtl="0">
              <a:spcBef>
                <a:spcPts val="0"/>
              </a:spcBef>
              <a:buNone/>
              <a:defRPr sz="11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d slide">
  <p:cSld name="End slide">
    <p:bg>
      <p:bgPr>
        <a:solidFill>
          <a:schemeClr val="dk1"/>
        </a:solidFill>
        <a:effectLst/>
      </p:bgPr>
    </p:bg>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754380" y="841248"/>
            <a:ext cx="7543800" cy="822960"/>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75" name="Google Shape;75;p18"/>
          <p:cNvPicPr preferRelativeResize="0"/>
          <p:nvPr/>
        </p:nvPicPr>
        <p:blipFill rotWithShape="1">
          <a:blip r:embed="rId2">
            <a:alphaModFix/>
          </a:blip>
          <a:srcRect/>
          <a:stretch/>
        </p:blipFill>
        <p:spPr>
          <a:xfrm>
            <a:off x="0" y="5943600"/>
            <a:ext cx="9144000" cy="914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54380" y="841248"/>
            <a:ext cx="7543800" cy="822960"/>
          </a:xfrm>
          <a:prstGeom prst="rect">
            <a:avLst/>
          </a:prstGeom>
          <a:noFill/>
          <a:ln>
            <a:noFill/>
          </a:ln>
        </p:spPr>
        <p:txBody>
          <a:bodyPr spcFirstLastPara="1" wrap="square" lIns="91425" tIns="45700" rIns="91425" bIns="45700" anchor="t" anchorCtr="0"/>
          <a:lstStyle>
            <a:lvl1pPr marR="0" lvl="0" algn="l"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754380" y="1737360"/>
            <a:ext cx="7543800" cy="4114800"/>
          </a:xfrm>
          <a:prstGeom prst="rect">
            <a:avLst/>
          </a:prstGeom>
          <a:noFill/>
          <a:ln>
            <a:noFill/>
          </a:ln>
        </p:spPr>
        <p:txBody>
          <a:bodyPr spcFirstLastPara="1" wrap="square" lIns="91425" tIns="45700" rIns="91425" bIns="45700" anchor="t" anchorCtr="0"/>
          <a:lstStyle>
            <a:lvl1pPr marL="457200" marR="0" lvl="0" indent="-381000" algn="l" rtl="0">
              <a:lnSpc>
                <a:spcPct val="90000"/>
              </a:lnSpc>
              <a:spcBef>
                <a:spcPts val="500"/>
              </a:spcBef>
              <a:spcAft>
                <a:spcPts val="0"/>
              </a:spcAft>
              <a:buClr>
                <a:schemeClr val="accent2"/>
              </a:buClr>
              <a:buSzPts val="2400"/>
              <a:buFont typeface="NTR"/>
              <a:buChar char="–"/>
              <a:defRPr sz="2400" b="0" i="0" u="none" strike="noStrike" cap="none">
                <a:solidFill>
                  <a:schemeClr val="dk1"/>
                </a:solidFill>
                <a:latin typeface="Arial"/>
                <a:ea typeface="Arial"/>
                <a:cs typeface="Arial"/>
                <a:sym typeface="Arial"/>
              </a:defRPr>
            </a:lvl1pPr>
            <a:lvl2pPr marL="914400" marR="0" lvl="1" indent="-368300" algn="l" rtl="0">
              <a:lnSpc>
                <a:spcPct val="90000"/>
              </a:lnSpc>
              <a:spcBef>
                <a:spcPts val="500"/>
              </a:spcBef>
              <a:spcAft>
                <a:spcPts val="0"/>
              </a:spcAft>
              <a:buClr>
                <a:schemeClr val="accent2"/>
              </a:buClr>
              <a:buSzPts val="2200"/>
              <a:buFont typeface="NTR"/>
              <a:buChar char="–"/>
              <a:defRPr sz="22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accent2"/>
              </a:buClr>
              <a:buSzPts val="2000"/>
              <a:buFont typeface="NTR"/>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accent2"/>
              </a:buClr>
              <a:buSzPts val="1800"/>
              <a:buFont typeface="NTR"/>
              <a:buChar char="–"/>
              <a:defRPr sz="18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accent2"/>
              </a:buClr>
              <a:buSzPts val="1600"/>
              <a:buFont typeface="NTR"/>
              <a:buChar char="–"/>
              <a:defRPr sz="16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8366760" y="6171475"/>
            <a:ext cx="48006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100" b="0" i="0" u="none" strike="noStrike" cap="none">
                <a:solidFill>
                  <a:schemeClr val="lt1"/>
                </a:solidFill>
                <a:latin typeface="Arial"/>
                <a:ea typeface="Arial"/>
                <a:cs typeface="Arial"/>
                <a:sym typeface="Arial"/>
              </a:defRPr>
            </a:lvl1pPr>
            <a:lvl2pPr marL="0" marR="0" lvl="1" indent="0" algn="r" rtl="0">
              <a:spcBef>
                <a:spcPts val="0"/>
              </a:spcBef>
              <a:buNone/>
              <a:defRPr sz="1100" b="0" i="0" u="none" strike="noStrike" cap="none">
                <a:solidFill>
                  <a:schemeClr val="lt1"/>
                </a:solidFill>
                <a:latin typeface="Arial"/>
                <a:ea typeface="Arial"/>
                <a:cs typeface="Arial"/>
                <a:sym typeface="Arial"/>
              </a:defRPr>
            </a:lvl2pPr>
            <a:lvl3pPr marL="0" marR="0" lvl="2" indent="0" algn="r" rtl="0">
              <a:spcBef>
                <a:spcPts val="0"/>
              </a:spcBef>
              <a:buNone/>
              <a:defRPr sz="1100" b="0" i="0" u="none" strike="noStrike" cap="none">
                <a:solidFill>
                  <a:schemeClr val="lt1"/>
                </a:solidFill>
                <a:latin typeface="Arial"/>
                <a:ea typeface="Arial"/>
                <a:cs typeface="Arial"/>
                <a:sym typeface="Arial"/>
              </a:defRPr>
            </a:lvl3pPr>
            <a:lvl4pPr marL="0" marR="0" lvl="3" indent="0" algn="r" rtl="0">
              <a:spcBef>
                <a:spcPts val="0"/>
              </a:spcBef>
              <a:buNone/>
              <a:defRPr sz="1100" b="0" i="0" u="none" strike="noStrike" cap="none">
                <a:solidFill>
                  <a:schemeClr val="lt1"/>
                </a:solidFill>
                <a:latin typeface="Arial"/>
                <a:ea typeface="Arial"/>
                <a:cs typeface="Arial"/>
                <a:sym typeface="Arial"/>
              </a:defRPr>
            </a:lvl4pPr>
            <a:lvl5pPr marL="0" marR="0" lvl="4" indent="0" algn="r" rtl="0">
              <a:spcBef>
                <a:spcPts val="0"/>
              </a:spcBef>
              <a:buNone/>
              <a:defRPr sz="1100" b="0" i="0" u="none" strike="noStrike" cap="none">
                <a:solidFill>
                  <a:schemeClr val="lt1"/>
                </a:solidFill>
                <a:latin typeface="Arial"/>
                <a:ea typeface="Arial"/>
                <a:cs typeface="Arial"/>
                <a:sym typeface="Arial"/>
              </a:defRPr>
            </a:lvl5pPr>
            <a:lvl6pPr marL="0" marR="0" lvl="5" indent="0" algn="r" rtl="0">
              <a:spcBef>
                <a:spcPts val="0"/>
              </a:spcBef>
              <a:buNone/>
              <a:defRPr sz="1100" b="0" i="0" u="none" strike="noStrike" cap="none">
                <a:solidFill>
                  <a:schemeClr val="lt1"/>
                </a:solidFill>
                <a:latin typeface="Arial"/>
                <a:ea typeface="Arial"/>
                <a:cs typeface="Arial"/>
                <a:sym typeface="Arial"/>
              </a:defRPr>
            </a:lvl6pPr>
            <a:lvl7pPr marL="0" marR="0" lvl="6" indent="0" algn="r" rtl="0">
              <a:spcBef>
                <a:spcPts val="0"/>
              </a:spcBef>
              <a:buNone/>
              <a:defRPr sz="1100" b="0" i="0" u="none" strike="noStrike" cap="none">
                <a:solidFill>
                  <a:schemeClr val="lt1"/>
                </a:solidFill>
                <a:latin typeface="Arial"/>
                <a:ea typeface="Arial"/>
                <a:cs typeface="Arial"/>
                <a:sym typeface="Arial"/>
              </a:defRPr>
            </a:lvl7pPr>
            <a:lvl8pPr marL="0" marR="0" lvl="7" indent="0" algn="r" rtl="0">
              <a:spcBef>
                <a:spcPts val="0"/>
              </a:spcBef>
              <a:buNone/>
              <a:defRPr sz="1100" b="0" i="0" u="none" strike="noStrike" cap="none">
                <a:solidFill>
                  <a:schemeClr val="lt1"/>
                </a:solidFill>
                <a:latin typeface="Arial"/>
                <a:ea typeface="Arial"/>
                <a:cs typeface="Arial"/>
                <a:sym typeface="Arial"/>
              </a:defRPr>
            </a:lvl8pPr>
            <a:lvl9pPr marL="0" marR="0" lvl="8" indent="0" algn="r" rtl="0">
              <a:spcBef>
                <a:spcPts val="0"/>
              </a:spcBef>
              <a:buNone/>
              <a:defRPr sz="11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7" r:id="rId3"/>
    <p:sldLayoutId id="2147483660" r:id="rId4"/>
    <p:sldLayoutId id="2147483664"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9"/>
          <p:cNvSpPr txBox="1">
            <a:spLocks noGrp="1"/>
          </p:cNvSpPr>
          <p:nvPr>
            <p:ph type="ctrTitle"/>
          </p:nvPr>
        </p:nvSpPr>
        <p:spPr>
          <a:xfrm>
            <a:off x="413237" y="1978270"/>
            <a:ext cx="8423031" cy="1371600"/>
          </a:xfrm>
          <a:prstGeom prst="rect">
            <a:avLst/>
          </a:prstGeom>
          <a:noFill/>
          <a:ln>
            <a:noFill/>
          </a:ln>
        </p:spPr>
        <p:txBody>
          <a:bodyPr spcFirstLastPara="1" wrap="square" lIns="91425" tIns="45700" rIns="91425" bIns="45700" anchor="b" anchorCtr="0">
            <a:noAutofit/>
          </a:bodyPr>
          <a:lstStyle/>
          <a:p>
            <a:pPr lvl="0" algn="ctr"/>
            <a:r>
              <a:rPr lang="en-US" sz="5400" dirty="0"/>
              <a:t>Introduction to the Workplace Violence Prevention Plan</a:t>
            </a:r>
            <a:endParaRPr sz="5400" b="1" i="0" u="none" strike="noStrike" cap="none" dirty="0">
              <a:solidFill>
                <a:schemeClr val="lt1"/>
              </a:solidFill>
              <a:sym typeface="Arial"/>
            </a:endParaRPr>
          </a:p>
        </p:txBody>
      </p:sp>
      <p:sp>
        <p:nvSpPr>
          <p:cNvPr id="81" name="Google Shape;81;p19"/>
          <p:cNvSpPr txBox="1">
            <a:spLocks noGrp="1"/>
          </p:cNvSpPr>
          <p:nvPr>
            <p:ph type="subTitle" idx="1"/>
          </p:nvPr>
        </p:nvSpPr>
        <p:spPr>
          <a:xfrm>
            <a:off x="754380" y="3974123"/>
            <a:ext cx="7543800" cy="13716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2"/>
              </a:buClr>
              <a:buSzPts val="2400"/>
              <a:buFont typeface="NTR"/>
              <a:buNone/>
            </a:pPr>
            <a:r>
              <a:rPr lang="en-US" dirty="0"/>
              <a:t>July 1, 2024</a:t>
            </a:r>
          </a:p>
          <a:p>
            <a:pPr marL="0" marR="0" lvl="0" indent="0" algn="ctr" rtl="0">
              <a:lnSpc>
                <a:spcPct val="90000"/>
              </a:lnSpc>
              <a:spcBef>
                <a:spcPts val="0"/>
              </a:spcBef>
              <a:spcAft>
                <a:spcPts val="0"/>
              </a:spcAft>
              <a:buClr>
                <a:schemeClr val="accent2"/>
              </a:buClr>
              <a:buSzPts val="2400"/>
              <a:buFont typeface="NTR"/>
              <a:buNone/>
            </a:pPr>
            <a:endParaRPr sz="2400" b="0" i="0" u="none" strike="noStrike" cap="none"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sp>
        <p:nvSpPr>
          <p:cNvPr id="3" name="Text Placeholder 2"/>
          <p:cNvSpPr>
            <a:spLocks noGrp="1"/>
          </p:cNvSpPr>
          <p:nvPr>
            <p:ph type="body" idx="1"/>
          </p:nvPr>
        </p:nvSpPr>
        <p:spPr>
          <a:xfrm>
            <a:off x="754380" y="1420368"/>
            <a:ext cx="7543800" cy="4114800"/>
          </a:xfrm>
        </p:spPr>
        <p:txBody>
          <a:bodyPr/>
          <a:lstStyle/>
          <a:p>
            <a:r>
              <a:rPr lang="en-US" dirty="0"/>
              <a:t>The Workplace Violence Prevention Plan (WVPP) is a new safety plan developed by the Ventura Unified School District to prevent and address threats of violence and violence at Ventura Unified sites.  The purpose is to help keep employees safe from violence while at work by providing a reporting system for employees to report threats or concerning behaviors, hazard assessments for sites, training for staff on prevention and response to violence.  </a:t>
            </a:r>
          </a:p>
          <a:p>
            <a:r>
              <a:rPr lang="en-US" dirty="0"/>
              <a:t>The full plan is available for review, the basics are included in this short training. </a:t>
            </a:r>
          </a:p>
          <a:p>
            <a:pPr marL="7620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Definitions</a:t>
            </a:r>
          </a:p>
        </p:txBody>
      </p:sp>
      <p:sp>
        <p:nvSpPr>
          <p:cNvPr id="6" name="Text Placeholder 5"/>
          <p:cNvSpPr>
            <a:spLocks noGrp="1"/>
          </p:cNvSpPr>
          <p:nvPr>
            <p:ph type="body" idx="1"/>
          </p:nvPr>
        </p:nvSpPr>
        <p:spPr>
          <a:xfrm>
            <a:off x="754380" y="1517904"/>
            <a:ext cx="7543800" cy="4114800"/>
          </a:xfrm>
        </p:spPr>
        <p:txBody>
          <a:bodyPr/>
          <a:lstStyle/>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Emergency - Unanticipated circumstances that can be life threatening or pose a risk of significant injuries to employees or other persons</a:t>
            </a:r>
          </a:p>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Engineering controls - An aspect of the built space or a device that removes a hazard from the workplace or creates a barrier between the employee and the hazard.</a:t>
            </a:r>
          </a:p>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VUSD Office Site – Administrative buildings and offices, education services buildings and offices, operations buildings and offices, maintenance facilities, transportation facilities, other meeting locations. </a:t>
            </a:r>
          </a:p>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Threat assessment Team - a group of officials that convene to identify, evaluate, and address threats or potential threats to school security.</a:t>
            </a: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12043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2960" y="146304"/>
            <a:ext cx="7543800" cy="451104"/>
          </a:xfrm>
        </p:spPr>
        <p:txBody>
          <a:bodyPr/>
          <a:lstStyle/>
          <a:p>
            <a:r>
              <a:rPr lang="en-US" dirty="0"/>
              <a:t>Definitions continued</a:t>
            </a:r>
          </a:p>
        </p:txBody>
      </p:sp>
      <p:sp>
        <p:nvSpPr>
          <p:cNvPr id="6" name="Text Placeholder 5"/>
          <p:cNvSpPr>
            <a:spLocks noGrp="1"/>
          </p:cNvSpPr>
          <p:nvPr>
            <p:ph type="body" idx="1"/>
          </p:nvPr>
        </p:nvSpPr>
        <p:spPr>
          <a:xfrm>
            <a:off x="644652" y="481584"/>
            <a:ext cx="7543800" cy="4114800"/>
          </a:xfrm>
        </p:spPr>
        <p:txBody>
          <a:bodyPr/>
          <a:lstStyle/>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Threat of violence - Any verbal or written statement, including, but not limited to, texts, electronic messages, social media messages, or other online posts, or any behavioral or physical conduct, that conveys an intent, or that is reasonably perceived to convey an intent, to cause physical harm or to place someone in fear of physical harm, and that serves no legitimate purpose.</a:t>
            </a:r>
          </a:p>
          <a:p>
            <a:pPr marL="800100" lvl="1" indent="-34290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Workplace violence includes, but is not limited to, the following:</a:t>
            </a:r>
          </a:p>
          <a:p>
            <a:pPr marL="1257300" lvl="2" indent="-3429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The threat or use of physical force against an employee that results in, or has a high likelihood of resulting in, injury, psychological trauma, or stress, regardless of whether the employee sustains an injury.</a:t>
            </a:r>
          </a:p>
          <a:p>
            <a:pPr marL="1257300" lvl="2" indent="-3429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An incident involving a threat or use of a firearm or other dangerous weapon, including the use of common objects such as weapons, regardless of whether the employee sustains an injury</a:t>
            </a:r>
          </a:p>
          <a:p>
            <a:pPr marL="1143000" lvl="2" indent="-2286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Workplace violence does not include lawful acts of self-defense or defense of others</a:t>
            </a:r>
          </a:p>
          <a:p>
            <a:pPr marL="742950" lvl="1" indent="-285750" algn="just">
              <a:spcBef>
                <a:spcPts val="600"/>
              </a:spcBef>
              <a:buFont typeface="Wingdings" panose="05000000000000000000" pitchFamily="2" charset="2"/>
              <a:buChar char="Ø"/>
            </a:pPr>
            <a:r>
              <a:rPr lang="en-US" sz="2000" dirty="0">
                <a:latin typeface="Times New Roman" panose="02020603050405020304" pitchFamily="18" charset="0"/>
                <a:ea typeface="Calibri" panose="020F0502020204030204" pitchFamily="34" charset="0"/>
              </a:rPr>
              <a:t>Work practice controls - Procedures and rules which are used to effectively reduce workplace violence hazards.</a:t>
            </a:r>
          </a:p>
          <a:p>
            <a:pPr marL="800100" lvl="1" indent="-342900" algn="just">
              <a:spcBef>
                <a:spcPts val="600"/>
              </a:spcBef>
              <a:buFont typeface="Wingdings" panose="05000000000000000000" pitchFamily="2" charset="2"/>
              <a:buChar char="Ø"/>
            </a:pPr>
            <a:endParaRPr lang="en-US" sz="2000"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1192884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2960" y="231648"/>
            <a:ext cx="7543800" cy="524256"/>
          </a:xfrm>
        </p:spPr>
        <p:txBody>
          <a:bodyPr/>
          <a:lstStyle/>
          <a:p>
            <a:r>
              <a:rPr lang="en-US" dirty="0"/>
              <a:t>The following four workplace violence types:</a:t>
            </a:r>
          </a:p>
        </p:txBody>
      </p:sp>
      <p:sp>
        <p:nvSpPr>
          <p:cNvPr id="6" name="Text Placeholder 5"/>
          <p:cNvSpPr>
            <a:spLocks noGrp="1"/>
          </p:cNvSpPr>
          <p:nvPr>
            <p:ph type="body" idx="1"/>
          </p:nvPr>
        </p:nvSpPr>
        <p:spPr>
          <a:xfrm>
            <a:off x="896112" y="615696"/>
            <a:ext cx="7950708" cy="4114800"/>
          </a:xfrm>
        </p:spPr>
        <p:txBody>
          <a:bodyPr/>
          <a:lstStyle/>
          <a:p>
            <a:pPr>
              <a:buFont typeface="Wingdings" panose="05000000000000000000" pitchFamily="2" charset="2"/>
              <a:buChar char="Ø"/>
            </a:pPr>
            <a:r>
              <a:rPr lang="en-US" sz="2250" dirty="0"/>
              <a:t>Type 1 violence - Workplace violence committed by a person who has no legitimate business at the worksite and includes violent acts by anyone who enters the workplace or approaches employees with the intent to commit a crime.</a:t>
            </a:r>
          </a:p>
          <a:p>
            <a:pPr>
              <a:buFont typeface="Wingdings" panose="05000000000000000000" pitchFamily="2" charset="2"/>
              <a:buChar char="Ø"/>
            </a:pPr>
            <a:r>
              <a:rPr lang="en-US" sz="2250" dirty="0"/>
              <a:t>Type 2 violence - Workplace violence directed at employees by customers, clients, patients, students, inmates, or visitors.</a:t>
            </a:r>
          </a:p>
          <a:p>
            <a:pPr>
              <a:buFont typeface="Wingdings" panose="05000000000000000000" pitchFamily="2" charset="2"/>
              <a:buChar char="Ø"/>
            </a:pPr>
            <a:r>
              <a:rPr lang="en-US" sz="2250" dirty="0"/>
              <a:t>Type 3 violence - Workplace violence against an employee by a present or former employee, supervisor, or manager.</a:t>
            </a:r>
          </a:p>
          <a:p>
            <a:pPr>
              <a:buFont typeface="Wingdings" panose="05000000000000000000" pitchFamily="2" charset="2"/>
              <a:buChar char="Ø"/>
            </a:pPr>
            <a:r>
              <a:rPr lang="en-US" sz="2250" dirty="0"/>
              <a:t>Type 4 violence - Workplace violence committed in the workplace by a person who does not work there but has or is known to have had a personal relationship with an employee.</a:t>
            </a:r>
          </a:p>
          <a:p>
            <a:pPr lvl="2">
              <a:buFont typeface="Wingdings" panose="05000000000000000000" pitchFamily="2" charset="2"/>
              <a:buChar char="Ø"/>
            </a:pPr>
            <a:r>
              <a:rPr lang="en-US" sz="2250" dirty="0"/>
              <a:t>As defined by Labor Code Section 6401.9</a:t>
            </a:r>
          </a:p>
          <a:p>
            <a:pPr marL="800100" lvl="1" indent="-342900" algn="just">
              <a:spcBef>
                <a:spcPts val="600"/>
              </a:spcBef>
              <a:buFont typeface="Wingdings" panose="05000000000000000000" pitchFamily="2" charset="2"/>
              <a:buChar char="Ø"/>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375520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4380" y="560832"/>
            <a:ext cx="7543800" cy="499872"/>
          </a:xfrm>
        </p:spPr>
        <p:txBody>
          <a:bodyPr/>
          <a:lstStyle/>
          <a:p>
            <a:r>
              <a:rPr lang="en-US" dirty="0"/>
              <a:t>Responsibilities for the Plan</a:t>
            </a:r>
          </a:p>
        </p:txBody>
      </p:sp>
      <p:sp>
        <p:nvSpPr>
          <p:cNvPr id="6" name="Text Placeholder 5"/>
          <p:cNvSpPr>
            <a:spLocks noGrp="1"/>
          </p:cNvSpPr>
          <p:nvPr>
            <p:ph type="body" idx="1"/>
          </p:nvPr>
        </p:nvSpPr>
        <p:spPr>
          <a:xfrm>
            <a:off x="754380" y="1322832"/>
            <a:ext cx="7543800" cy="4114800"/>
          </a:xfrm>
        </p:spPr>
        <p:txBody>
          <a:bodyPr/>
          <a:lstStyle/>
          <a:p>
            <a:pPr marL="76200" indent="0" algn="ctr">
              <a:buNone/>
            </a:pPr>
            <a:r>
              <a:rPr lang="en-US" sz="3200" dirty="0"/>
              <a:t>All Employees have a responsibility to understand the plan and their role in keeping work sites safe.  </a:t>
            </a:r>
          </a:p>
          <a:p>
            <a:endParaRPr lang="en-US" dirty="0"/>
          </a:p>
          <a:p>
            <a:pPr lvl="1">
              <a:buFont typeface="Wingdings" panose="05000000000000000000" pitchFamily="2" charset="2"/>
              <a:buChar char="Ø"/>
            </a:pPr>
            <a:r>
              <a:rPr lang="en-US" sz="2000" dirty="0"/>
              <a:t>Director, Risk Management will implement and maintain the plan.  With employee involvement they will update the plan as necessary,  ensure assessments of sites are completed, that reporting procedures have been established and that investigations of hazards, threats and incidents are investigated.</a:t>
            </a:r>
          </a:p>
          <a:p>
            <a:pPr lvl="1">
              <a:buFont typeface="Wingdings" panose="05000000000000000000" pitchFamily="2" charset="2"/>
              <a:buChar char="Ø"/>
            </a:pPr>
            <a:r>
              <a:rPr lang="en-US" sz="2000" dirty="0"/>
              <a:t>Those in a supervisory role are responsible for implementing the WVPP in their work areas and answering questions from employees.</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1330673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6032" y="170688"/>
            <a:ext cx="7543800" cy="414528"/>
          </a:xfrm>
        </p:spPr>
        <p:txBody>
          <a:bodyPr/>
          <a:lstStyle/>
          <a:p>
            <a:r>
              <a:rPr lang="en-US" dirty="0"/>
              <a:t>Employee Involvement</a:t>
            </a:r>
          </a:p>
        </p:txBody>
      </p:sp>
      <p:sp>
        <p:nvSpPr>
          <p:cNvPr id="6" name="Text Placeholder 5"/>
          <p:cNvSpPr>
            <a:spLocks noGrp="1"/>
          </p:cNvSpPr>
          <p:nvPr>
            <p:ph type="body" idx="1"/>
          </p:nvPr>
        </p:nvSpPr>
        <p:spPr>
          <a:xfrm>
            <a:off x="256032" y="743712"/>
            <a:ext cx="8741664" cy="5071872"/>
          </a:xfrm>
        </p:spPr>
        <p:txBody>
          <a:bodyPr/>
          <a:lstStyle/>
          <a:p>
            <a:pPr marL="76200" indent="0">
              <a:buNone/>
            </a:pPr>
            <a:r>
              <a:rPr lang="en-US" dirty="0"/>
              <a:t>Employees as noted above have a responsibility to understand the program and their role.  Employees also have the opportunity to play a larger role in the WVPP.</a:t>
            </a:r>
          </a:p>
          <a:p>
            <a:endParaRPr lang="en-US" dirty="0"/>
          </a:p>
          <a:p>
            <a:pPr lvl="1">
              <a:buFont typeface="Wingdings" panose="05000000000000000000" pitchFamily="2" charset="2"/>
              <a:buChar char="Ø"/>
            </a:pPr>
            <a:r>
              <a:rPr lang="en-US" sz="2400" dirty="0"/>
              <a:t>Employees may be involved in the Safety Committee or a Threat Assessment Team</a:t>
            </a:r>
          </a:p>
          <a:p>
            <a:pPr marL="1082675" lvl="3" indent="-182563">
              <a:buFont typeface="Wingdings" panose="05000000000000000000" pitchFamily="2" charset="2"/>
              <a:buChar char="Ø"/>
            </a:pPr>
            <a:r>
              <a:rPr lang="en-US" dirty="0"/>
              <a:t>If you would like to be involved in the WVPP, please contact your supervisor or WVPP Administrator.</a:t>
            </a:r>
            <a:endParaRPr lang="en-US" sz="2200" dirty="0"/>
          </a:p>
          <a:p>
            <a:pPr lvl="1">
              <a:buFont typeface="Wingdings" panose="05000000000000000000" pitchFamily="2" charset="2"/>
              <a:buChar char="Ø"/>
            </a:pPr>
            <a:r>
              <a:rPr lang="en-US" sz="2400" dirty="0"/>
              <a:t>Employees are encouraged to submit workplace violence suggestions to the WVPP Administrator. </a:t>
            </a:r>
          </a:p>
          <a:p>
            <a:pPr lvl="1">
              <a:buFont typeface="Wingdings" panose="05000000000000000000" pitchFamily="2" charset="2"/>
              <a:buChar char="Ø"/>
            </a:pPr>
            <a:r>
              <a:rPr lang="en-US" sz="2400" dirty="0"/>
              <a:t>Employees are encouraged to report any concerns of violence that may impact a district site.</a:t>
            </a:r>
          </a:p>
          <a:p>
            <a:pPr lvl="1">
              <a:buFont typeface="Wingdings" panose="05000000000000000000" pitchFamily="2" charset="2"/>
              <a:buChar char="Ø"/>
            </a:pPr>
            <a:r>
              <a:rPr lang="en-US" sz="2400" dirty="0"/>
              <a:t>All employees shall support and comply with the provisions of the WVPP</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144573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2960" y="304800"/>
            <a:ext cx="7543800" cy="402336"/>
          </a:xfrm>
        </p:spPr>
        <p:txBody>
          <a:bodyPr/>
          <a:lstStyle/>
          <a:p>
            <a:r>
              <a:rPr lang="en-US" dirty="0"/>
              <a:t>Communication with Employees</a:t>
            </a:r>
          </a:p>
        </p:txBody>
      </p:sp>
      <p:sp>
        <p:nvSpPr>
          <p:cNvPr id="6" name="Text Placeholder 5"/>
          <p:cNvSpPr>
            <a:spLocks noGrp="1"/>
          </p:cNvSpPr>
          <p:nvPr>
            <p:ph type="body" idx="1"/>
          </p:nvPr>
        </p:nvSpPr>
        <p:spPr>
          <a:xfrm>
            <a:off x="822960" y="707136"/>
            <a:ext cx="7543800" cy="4114800"/>
          </a:xfrm>
        </p:spPr>
        <p:txBody>
          <a:bodyPr/>
          <a:lstStyle/>
          <a:p>
            <a:pPr marL="227013" indent="-227013">
              <a:buFont typeface="Wingdings" panose="05000000000000000000" pitchFamily="2" charset="2"/>
              <a:buChar char="Ø"/>
            </a:pPr>
            <a:r>
              <a:rPr lang="en-US" dirty="0"/>
              <a:t>All employees should communicate workplace violence hazards or threats without fear or reprisal.  </a:t>
            </a:r>
          </a:p>
          <a:p>
            <a:pPr marL="227013" indent="-227013">
              <a:buFont typeface="Wingdings" panose="05000000000000000000" pitchFamily="2" charset="2"/>
              <a:buChar char="Ø"/>
            </a:pPr>
            <a:r>
              <a:rPr lang="en-US" dirty="0"/>
              <a:t>Communications should be made to an employee’s supervisor, human resources, or the WVPP Administrator.</a:t>
            </a:r>
          </a:p>
          <a:p>
            <a:pPr marL="227013" indent="-227013">
              <a:buFont typeface="Wingdings" panose="05000000000000000000" pitchFamily="2" charset="2"/>
              <a:buChar char="Ø"/>
            </a:pPr>
            <a:r>
              <a:rPr lang="en-US" dirty="0"/>
              <a:t>Communications on plan updates, hazard identification or corrections shall be communicated to employees through the following systems. </a:t>
            </a:r>
            <a:endParaRPr lang="en-US" dirty="0">
              <a:highlight>
                <a:srgbClr val="FFFF00"/>
              </a:highlight>
            </a:endParaRPr>
          </a:p>
          <a:p>
            <a:pPr marL="667512" indent="-2286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New employee orientation including a discussion of the provisions of our WVPP.</a:t>
            </a:r>
          </a:p>
          <a:p>
            <a:pPr marL="667512" indent="-2286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Training programs</a:t>
            </a:r>
          </a:p>
          <a:p>
            <a:pPr marL="667512" indent="-2286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Regularly scheduled safety meetings that address security issues and potential workplace violence hazards</a:t>
            </a:r>
          </a:p>
          <a:p>
            <a:pPr marL="667512" indent="-228600" algn="just">
              <a:spcBef>
                <a:spcPts val="600"/>
              </a:spcBef>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Posted or distributed safety information</a:t>
            </a:r>
          </a:p>
          <a:p>
            <a:r>
              <a:rPr lang="en-US" sz="1400" dirty="0">
                <a:latin typeface="Times New Roman" panose="02020603050405020304" pitchFamily="18" charset="0"/>
                <a:ea typeface="Calibri" panose="020F0502020204030204" pitchFamily="34" charset="0"/>
              </a:rPr>
              <a:t>Employees will not be prevented from accessing their mobile or other communication devices to seek emergency assistance</a:t>
            </a:r>
            <a:endParaRPr lang="en-US" sz="1400" dirty="0"/>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183570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Incident Reporting Procedure</a:t>
            </a:r>
          </a:p>
        </p:txBody>
      </p:sp>
      <p:sp>
        <p:nvSpPr>
          <p:cNvPr id="6" name="Text Placeholder 5"/>
          <p:cNvSpPr>
            <a:spLocks noGrp="1"/>
          </p:cNvSpPr>
          <p:nvPr>
            <p:ph type="body" idx="1"/>
          </p:nvPr>
        </p:nvSpPr>
        <p:spPr>
          <a:xfrm>
            <a:off x="754380" y="1847088"/>
            <a:ext cx="7543800" cy="4114800"/>
          </a:xfrm>
        </p:spPr>
        <p:txBody>
          <a:bodyPr/>
          <a:lstStyle/>
          <a:p>
            <a:pPr marL="227013" indent="-227013">
              <a:buFont typeface="Wingdings" panose="05000000000000000000" pitchFamily="2" charset="2"/>
              <a:buChar char="Ø"/>
            </a:pPr>
            <a:r>
              <a:rPr lang="en-US" dirty="0"/>
              <a:t>If you or any coworker is threatened with or experience violence you must report it. </a:t>
            </a:r>
            <a:endParaRPr lang="en-US" dirty="0">
              <a:highlight>
                <a:srgbClr val="FFFF00"/>
              </a:highlight>
            </a:endParaRPr>
          </a:p>
          <a:p>
            <a:pPr lvl="1">
              <a:buFont typeface="Wingdings" panose="05000000000000000000" pitchFamily="2" charset="2"/>
              <a:buChar char="Ø"/>
            </a:pPr>
            <a:r>
              <a:rPr lang="en-US" sz="2000" dirty="0"/>
              <a:t>Using the We Tip on-line reporting application, or</a:t>
            </a:r>
          </a:p>
          <a:p>
            <a:pPr lvl="1">
              <a:buFont typeface="Wingdings" panose="05000000000000000000" pitchFamily="2" charset="2"/>
              <a:buChar char="Ø"/>
            </a:pPr>
            <a:r>
              <a:rPr lang="en-US" sz="2000" dirty="0"/>
              <a:t>Completing a written form found on the VUSD website and submitting the report to an employee’s supervisor or manager, who will inform the WVPP administrator.</a:t>
            </a:r>
          </a:p>
          <a:p>
            <a:pPr marL="546100" lvl="1" indent="0">
              <a:buNone/>
            </a:pPr>
            <a:endParaRPr lang="en-US" sz="2000" dirty="0"/>
          </a:p>
          <a:p>
            <a:pPr marL="227013" indent="-227013">
              <a:buFont typeface="Wingdings" panose="05000000000000000000" pitchFamily="2" charset="2"/>
              <a:buChar char="Ø"/>
            </a:pPr>
            <a:r>
              <a:rPr lang="en-US" dirty="0"/>
              <a:t>Board Policy and Administrative Regulation prohibit any retaliation for reporting of threat of violence or workplace violence incidents.</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3018857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Hazard Identification and Evaluation</a:t>
            </a:r>
          </a:p>
        </p:txBody>
      </p:sp>
      <p:sp>
        <p:nvSpPr>
          <p:cNvPr id="6" name="Text Placeholder 5"/>
          <p:cNvSpPr>
            <a:spLocks noGrp="1"/>
          </p:cNvSpPr>
          <p:nvPr>
            <p:ph type="body" idx="1"/>
          </p:nvPr>
        </p:nvSpPr>
        <p:spPr>
          <a:xfrm>
            <a:off x="754380" y="1493520"/>
            <a:ext cx="7543800" cy="4114800"/>
          </a:xfrm>
        </p:spPr>
        <p:txBody>
          <a:bodyPr/>
          <a:lstStyle/>
          <a:p>
            <a:pPr marL="76200" indent="0">
              <a:buNone/>
            </a:pPr>
            <a:r>
              <a:rPr lang="en-US" dirty="0">
                <a:ea typeface="Calibri" panose="020F0502020204030204" pitchFamily="34" charset="0"/>
              </a:rPr>
              <a:t>Periodic inspections to identify and evaluate hazards in our schools’ sites will be performed.  The following locations at a site will be inspected. </a:t>
            </a:r>
            <a:endParaRPr lang="en-US" dirty="0">
              <a:highlight>
                <a:srgbClr val="FFFF00"/>
              </a:highlight>
              <a:ea typeface="Calibri" panose="020F0502020204030204" pitchFamily="34" charset="0"/>
            </a:endParaRPr>
          </a:p>
          <a:p>
            <a:pPr lvl="1">
              <a:buFont typeface="Wingdings" panose="05000000000000000000" pitchFamily="2" charset="2"/>
              <a:buChar char="Ø"/>
            </a:pPr>
            <a:r>
              <a:rPr lang="en-US" dirty="0">
                <a:ea typeface="Calibri" panose="020F0502020204030204" pitchFamily="34" charset="0"/>
              </a:rPr>
              <a:t>Site perimeter and grounds</a:t>
            </a:r>
          </a:p>
          <a:p>
            <a:pPr lvl="1">
              <a:buFont typeface="Wingdings" panose="05000000000000000000" pitchFamily="2" charset="2"/>
              <a:buChar char="Ø"/>
            </a:pPr>
            <a:r>
              <a:rPr lang="en-US" dirty="0">
                <a:ea typeface="Calibri" panose="020F0502020204030204" pitchFamily="34" charset="0"/>
              </a:rPr>
              <a:t>Administration and Offices</a:t>
            </a:r>
          </a:p>
          <a:p>
            <a:pPr lvl="1">
              <a:buFont typeface="Wingdings" panose="05000000000000000000" pitchFamily="2" charset="2"/>
              <a:buChar char="Ø"/>
            </a:pPr>
            <a:r>
              <a:rPr lang="en-US" dirty="0">
                <a:ea typeface="Calibri" panose="020F0502020204030204" pitchFamily="34" charset="0"/>
              </a:rPr>
              <a:t>Athletic Facilities</a:t>
            </a:r>
          </a:p>
          <a:p>
            <a:pPr lvl="1">
              <a:buFont typeface="Wingdings" panose="05000000000000000000" pitchFamily="2" charset="2"/>
              <a:buChar char="Ø"/>
            </a:pPr>
            <a:r>
              <a:rPr lang="en-US" dirty="0">
                <a:ea typeface="Calibri" panose="020F0502020204030204" pitchFamily="34" charset="0"/>
              </a:rPr>
              <a:t>Multipurpose Rooms/Theaters/Auditoriums</a:t>
            </a:r>
          </a:p>
          <a:p>
            <a:pPr lvl="1">
              <a:buFont typeface="Wingdings" panose="05000000000000000000" pitchFamily="2" charset="2"/>
              <a:buChar char="Ø"/>
            </a:pPr>
            <a:r>
              <a:rPr lang="en-US" dirty="0">
                <a:ea typeface="Calibri" panose="020F0502020204030204" pitchFamily="34" charset="0"/>
              </a:rPr>
              <a:t>Classrooms</a:t>
            </a:r>
          </a:p>
          <a:p>
            <a:pPr lvl="1">
              <a:buFont typeface="Wingdings" panose="05000000000000000000" pitchFamily="2" charset="2"/>
              <a:buChar char="Ø"/>
            </a:pPr>
            <a:r>
              <a:rPr lang="en-US" dirty="0">
                <a:ea typeface="Calibri" panose="020F0502020204030204" pitchFamily="34" charset="0"/>
              </a:rPr>
              <a:t>Food Service/Child Nutrition</a:t>
            </a:r>
          </a:p>
          <a:p>
            <a:pPr lvl="1">
              <a:buFont typeface="Wingdings" panose="05000000000000000000" pitchFamily="2" charset="2"/>
              <a:buChar char="Ø"/>
            </a:pPr>
            <a:r>
              <a:rPr lang="en-US" dirty="0">
                <a:ea typeface="Calibri" panose="020F0502020204030204" pitchFamily="34" charset="0"/>
              </a:rPr>
              <a:t>Maintenance</a:t>
            </a:r>
          </a:p>
          <a:p>
            <a:pPr lvl="1">
              <a:buFont typeface="Wingdings" panose="05000000000000000000" pitchFamily="2" charset="2"/>
              <a:buChar char="Ø"/>
            </a:pPr>
            <a:r>
              <a:rPr lang="en-US" dirty="0">
                <a:ea typeface="Calibri" panose="020F0502020204030204" pitchFamily="34" charset="0"/>
              </a:rPr>
              <a:t>Transportation</a:t>
            </a:r>
          </a:p>
          <a:p>
            <a:pPr lvl="1">
              <a:buFont typeface="Wingdings" panose="05000000000000000000" pitchFamily="2" charset="2"/>
              <a:buChar char="Ø"/>
            </a:pPr>
            <a:r>
              <a:rPr lang="en-US" dirty="0">
                <a:ea typeface="Calibri" panose="020F0502020204030204" pitchFamily="34" charset="0"/>
              </a:rPr>
              <a:t>Warehouse</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1473980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Hazard Correction</a:t>
            </a:r>
          </a:p>
        </p:txBody>
      </p:sp>
      <p:sp>
        <p:nvSpPr>
          <p:cNvPr id="6" name="Text Placeholder 5"/>
          <p:cNvSpPr>
            <a:spLocks noGrp="1"/>
          </p:cNvSpPr>
          <p:nvPr>
            <p:ph type="body" idx="1"/>
          </p:nvPr>
        </p:nvSpPr>
        <p:spPr>
          <a:xfrm>
            <a:off x="292608" y="1664208"/>
            <a:ext cx="7530084" cy="4114800"/>
          </a:xfrm>
        </p:spPr>
        <p:txBody>
          <a:bodyPr/>
          <a:lstStyle/>
          <a:p>
            <a:pPr marL="457200" lvl="1" indent="0" algn="just">
              <a:spcBef>
                <a:spcPts val="600"/>
              </a:spcBef>
              <a:buNone/>
            </a:pPr>
            <a:r>
              <a:rPr lang="en-US" sz="2400" dirty="0"/>
              <a:t>Hazards identified through reports, inspections or assessments will be reviewed and corrected as necessary through engineering controls, work practices, and/or personal protective equipment.  Corrective actions will be documented and dated by the WVPP Administrator.</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484836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4652" y="841248"/>
            <a:ext cx="7543800" cy="822960"/>
          </a:xfrm>
        </p:spPr>
        <p:txBody>
          <a:bodyPr/>
          <a:lstStyle/>
          <a:p>
            <a:r>
              <a:rPr lang="en-US" dirty="0"/>
              <a:t>Emergency Response Procedures</a:t>
            </a:r>
          </a:p>
        </p:txBody>
      </p:sp>
      <p:sp>
        <p:nvSpPr>
          <p:cNvPr id="6" name="Text Placeholder 5"/>
          <p:cNvSpPr>
            <a:spLocks noGrp="1"/>
          </p:cNvSpPr>
          <p:nvPr>
            <p:ph type="body" idx="1"/>
          </p:nvPr>
        </p:nvSpPr>
        <p:spPr>
          <a:xfrm>
            <a:off x="146304" y="1664208"/>
            <a:ext cx="8839200" cy="4114800"/>
          </a:xfrm>
        </p:spPr>
        <p:txBody>
          <a:bodyPr/>
          <a:lstStyle/>
          <a:p>
            <a:r>
              <a:rPr lang="en-US" dirty="0"/>
              <a:t>In the event of violence at a campus or site, employees should follow their emergency training and the procedures listed in the VUSD Emergency Operations Plan and Emergency Flip Charts </a:t>
            </a:r>
          </a:p>
          <a:p>
            <a:r>
              <a:rPr lang="en-US" dirty="0"/>
              <a:t>If a “Lockdown” is called, follow prompts from administration and utilize the “3 Outs” </a:t>
            </a:r>
          </a:p>
          <a:p>
            <a:pPr marL="76200" indent="0" algn="ctr">
              <a:buNone/>
            </a:pPr>
            <a:endParaRPr lang="en-US" dirty="0"/>
          </a:p>
          <a:p>
            <a:pPr marL="76200" indent="0" algn="ctr">
              <a:buNone/>
            </a:pPr>
            <a:r>
              <a:rPr lang="en-US" sz="4000" dirty="0"/>
              <a:t>Lock Out	Get Out		Take Out</a:t>
            </a:r>
          </a:p>
          <a:p>
            <a:pPr marL="457200" lvl="1" indent="0" algn="just">
              <a:spcBef>
                <a:spcPts val="600"/>
              </a:spcBef>
              <a:buNone/>
            </a:pPr>
            <a:endParaRPr lang="en-US" dirty="0">
              <a:latin typeface="Times New Roman" panose="02020603050405020304" pitchFamily="18" charset="0"/>
              <a:ea typeface="Calibri" panose="020F0502020204030204" pitchFamily="34" charset="0"/>
            </a:endParaRPr>
          </a:p>
        </p:txBody>
      </p:sp>
      <p:sp>
        <p:nvSpPr>
          <p:cNvPr id="2" name="Slide Number Placeholder 1"/>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953321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08" y="219456"/>
            <a:ext cx="7543800" cy="451104"/>
          </a:xfrm>
        </p:spPr>
        <p:txBody>
          <a:bodyPr/>
          <a:lstStyle/>
          <a:p>
            <a:r>
              <a:rPr lang="en-US" dirty="0"/>
              <a:t>Post-Incident Response and Investigation</a:t>
            </a:r>
          </a:p>
        </p:txBody>
      </p:sp>
      <p:sp>
        <p:nvSpPr>
          <p:cNvPr id="3" name="Text Placeholder 2"/>
          <p:cNvSpPr>
            <a:spLocks noGrp="1"/>
          </p:cNvSpPr>
          <p:nvPr>
            <p:ph type="body" idx="1"/>
          </p:nvPr>
        </p:nvSpPr>
        <p:spPr>
          <a:xfrm>
            <a:off x="109728" y="798576"/>
            <a:ext cx="8863584" cy="4114800"/>
          </a:xfrm>
        </p:spPr>
        <p:txBody>
          <a:bodyPr/>
          <a:lstStyle/>
          <a:p>
            <a:pPr marL="76200" indent="0">
              <a:buNone/>
            </a:pPr>
            <a:r>
              <a:rPr lang="en-US" sz="2500" dirty="0"/>
              <a:t>The Response and Investigation procedures will be used after a violent incident or imminent threat.</a:t>
            </a:r>
            <a:r>
              <a:rPr lang="en-US" sz="3200" dirty="0">
                <a:highlight>
                  <a:srgbClr val="FFFF00"/>
                </a:highlight>
                <a:ea typeface="Calibri" panose="020F0502020204030204" pitchFamily="34" charset="0"/>
              </a:rPr>
              <a:t> </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Visit the scene of an incident as soon as safe and practicable</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Interview involved parties, such as employees, witnesses, law enforcement that responded, and/or security personnel.</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Review security footage of existing security cameras if applicable.</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Examine the workplace for security risk factors associated with the incident, including any previous reports of inappropriate behavior by the perpetrator.</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Determine the cause of the incident.</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Take corrective action to prevent similar incidents from occurring, as outlined in Section 9.</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Record the findings and ensuring corrective actions are taken.</a:t>
            </a:r>
          </a:p>
          <a:p>
            <a:pPr marL="781812" indent="-342900" algn="just">
              <a:spcBef>
                <a:spcPts val="600"/>
              </a:spcBef>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Obtain any reports completed by law enforcement.</a:t>
            </a:r>
          </a:p>
          <a:p>
            <a:endParaRPr lang="en-US" dirty="0"/>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2252522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and Instruction</a:t>
            </a:r>
          </a:p>
        </p:txBody>
      </p:sp>
      <p:sp>
        <p:nvSpPr>
          <p:cNvPr id="3" name="Text Placeholder 2"/>
          <p:cNvSpPr>
            <a:spLocks noGrp="1"/>
          </p:cNvSpPr>
          <p:nvPr>
            <p:ph type="body" idx="1"/>
          </p:nvPr>
        </p:nvSpPr>
        <p:spPr/>
        <p:txBody>
          <a:bodyPr/>
          <a:lstStyle/>
          <a:p>
            <a:pPr marL="76200" indent="0">
              <a:buNone/>
            </a:pPr>
            <a:r>
              <a:rPr lang="en-US" dirty="0"/>
              <a:t>Training will be provided:</a:t>
            </a:r>
          </a:p>
          <a:p>
            <a:pPr lvl="1">
              <a:buFont typeface="Wingdings" panose="05000000000000000000" pitchFamily="2" charset="2"/>
              <a:buChar char="Ø"/>
            </a:pPr>
            <a:r>
              <a:rPr lang="en-US" sz="2000" dirty="0"/>
              <a:t>When the WVPP is first established</a:t>
            </a:r>
          </a:p>
          <a:p>
            <a:pPr lvl="1">
              <a:buFont typeface="Wingdings" panose="05000000000000000000" pitchFamily="2" charset="2"/>
              <a:buChar char="Ø"/>
            </a:pPr>
            <a:r>
              <a:rPr lang="en-US" sz="2000" dirty="0"/>
              <a:t>To all new employees upon hire</a:t>
            </a:r>
          </a:p>
          <a:p>
            <a:pPr lvl="1">
              <a:buFont typeface="Wingdings" panose="05000000000000000000" pitchFamily="2" charset="2"/>
              <a:buChar char="Ø"/>
            </a:pPr>
            <a:r>
              <a:rPr lang="en-US" sz="2000" dirty="0"/>
              <a:t>Whenever VUSD makes significant changes to the plan</a:t>
            </a:r>
          </a:p>
          <a:p>
            <a:pPr lvl="1">
              <a:buFont typeface="Wingdings" panose="05000000000000000000" pitchFamily="2" charset="2"/>
              <a:buChar char="Ø"/>
            </a:pPr>
            <a:r>
              <a:rPr lang="en-US" sz="2000" dirty="0"/>
              <a:t>Periodically, to refresh employees understanding of threats and appropriate responses</a:t>
            </a:r>
          </a:p>
          <a:p>
            <a:endParaRPr lang="en-US" dirty="0"/>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3919835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Text Placeholder 2"/>
          <p:cNvSpPr>
            <a:spLocks noGrp="1"/>
          </p:cNvSpPr>
          <p:nvPr>
            <p:ph type="body" idx="1"/>
          </p:nvPr>
        </p:nvSpPr>
        <p:spPr/>
        <p:txBody>
          <a:bodyPr/>
          <a:lstStyle/>
          <a:p>
            <a:pPr marL="227013" indent="-227013">
              <a:buFont typeface="Wingdings" panose="05000000000000000000" pitchFamily="2" charset="2"/>
              <a:buChar char="Ø"/>
            </a:pPr>
            <a:r>
              <a:rPr lang="en-US" dirty="0"/>
              <a:t>The WVPP has been developed to control or minimize threats to employee safety.</a:t>
            </a:r>
          </a:p>
          <a:p>
            <a:pPr marL="227013" indent="-227013">
              <a:buFont typeface="Wingdings" panose="05000000000000000000" pitchFamily="2" charset="2"/>
              <a:buChar char="Ø"/>
            </a:pPr>
            <a:r>
              <a:rPr lang="en-US" dirty="0"/>
              <a:t>Employees are encouraged to participate in the continued improvement of the WVPP.</a:t>
            </a:r>
          </a:p>
          <a:p>
            <a:pPr marL="227013" indent="-227013">
              <a:buFont typeface="Wingdings" panose="05000000000000000000" pitchFamily="2" charset="2"/>
              <a:buChar char="Ø"/>
            </a:pPr>
            <a:r>
              <a:rPr lang="en-US" dirty="0"/>
              <a:t>Employees are encouraged to report threats or acts of violence.</a:t>
            </a:r>
          </a:p>
          <a:p>
            <a:endParaRPr lang="en-US" dirty="0"/>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136378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a:t>
            </a:r>
          </a:p>
        </p:txBody>
      </p:sp>
      <p:sp>
        <p:nvSpPr>
          <p:cNvPr id="3" name="Text Placeholder 2"/>
          <p:cNvSpPr>
            <a:spLocks noGrp="1"/>
          </p:cNvSpPr>
          <p:nvPr>
            <p:ph type="body" idx="1"/>
          </p:nvPr>
        </p:nvSpPr>
        <p:spPr/>
        <p:txBody>
          <a:bodyPr/>
          <a:lstStyle/>
          <a:p>
            <a:pPr marL="76200" indent="0">
              <a:buNone/>
            </a:pPr>
            <a:r>
              <a:rPr lang="en-US" dirty="0"/>
              <a:t>By completing this training, you acknowledge that you have read the training and understand its contents.</a:t>
            </a:r>
          </a:p>
          <a:p>
            <a:pPr marL="76200" indent="0">
              <a:buNone/>
            </a:pPr>
            <a:endParaRPr lang="en-US" dirty="0"/>
          </a:p>
          <a:p>
            <a:pPr marL="76200" indent="0">
              <a:buNone/>
            </a:pPr>
            <a:r>
              <a:rPr lang="en-US" dirty="0"/>
              <a:t>If you have further questions, please contact your supervisor or the Director, Risk Management, who is the designated WVPP Administrator.</a:t>
            </a:r>
          </a:p>
        </p:txBody>
      </p:sp>
      <p:sp>
        <p:nvSpPr>
          <p:cNvPr id="4" name="Slide Number Placeholder 3"/>
          <p:cNvSpPr>
            <a:spLocks noGrp="1"/>
          </p:cNvSpPr>
          <p:nvPr>
            <p:ph type="sldNum" idx="12"/>
          </p:nvPr>
        </p:nvSpPr>
        <p:spPr/>
        <p:txBody>
          <a:bodyPr/>
          <a:lstStyle/>
          <a:p>
            <a:pPr marL="0" lvl="0" indent="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2807643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5"/>
          <p:cNvSpPr txBox="1">
            <a:spLocks noGrp="1"/>
          </p:cNvSpPr>
          <p:nvPr>
            <p:ph type="title"/>
          </p:nvPr>
        </p:nvSpPr>
        <p:spPr>
          <a:xfrm>
            <a:off x="754380" y="841248"/>
            <a:ext cx="7543800" cy="82296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Thank you</a:t>
            </a:r>
            <a:endParaRPr/>
          </a:p>
        </p:txBody>
      </p:sp>
    </p:spTree>
  </p:cSld>
  <p:clrMapOvr>
    <a:masterClrMapping/>
  </p:clrMapOvr>
</p:sld>
</file>

<file path=ppt/theme/theme1.xml><?xml version="1.0" encoding="utf-8"?>
<a:theme xmlns:a="http://schemas.openxmlformats.org/drawingml/2006/main" name="VenturaUnified">
  <a:themeElements>
    <a:clrScheme name="Ventura Unified">
      <a:dk1>
        <a:srgbClr val="1C57A5"/>
      </a:dk1>
      <a:lt1>
        <a:srgbClr val="FFFFFF"/>
      </a:lt1>
      <a:dk2>
        <a:srgbClr val="1C57A5"/>
      </a:dk2>
      <a:lt2>
        <a:srgbClr val="FFFFFF"/>
      </a:lt2>
      <a:accent1>
        <a:srgbClr val="008AD8"/>
      </a:accent1>
      <a:accent2>
        <a:srgbClr val="69B3E7"/>
      </a:accent2>
      <a:accent3>
        <a:srgbClr val="40C1AC"/>
      </a:accent3>
      <a:accent4>
        <a:srgbClr val="E35105"/>
      </a:accent4>
      <a:accent5>
        <a:srgbClr val="F2A900"/>
      </a:accent5>
      <a:accent6>
        <a:srgbClr val="636669"/>
      </a:accent6>
      <a:hlink>
        <a:srgbClr val="1C57A5"/>
      </a:hlink>
      <a:folHlink>
        <a:srgbClr val="008A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2270</TotalTime>
  <Words>1328</Words>
  <Application>Microsoft Office PowerPoint</Application>
  <PresentationFormat>On-screen Show (4:3)</PresentationFormat>
  <Paragraphs>108</Paragraphs>
  <Slides>17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NTR</vt:lpstr>
      <vt:lpstr>Times New Roman</vt:lpstr>
      <vt:lpstr>Wingdings</vt:lpstr>
      <vt:lpstr>VenturaUnified</vt:lpstr>
      <vt:lpstr>Introduction to the Workplace Violence Prevention Plan</vt:lpstr>
      <vt:lpstr>Purpose</vt:lpstr>
      <vt:lpstr>Definitions</vt:lpstr>
      <vt:lpstr>Definitions continued</vt:lpstr>
      <vt:lpstr>The following four workplace violence types:</vt:lpstr>
      <vt:lpstr>Responsibilities for the Plan</vt:lpstr>
      <vt:lpstr>Employee Involvement</vt:lpstr>
      <vt:lpstr>Communication with Employees</vt:lpstr>
      <vt:lpstr>Incident Reporting Procedure</vt:lpstr>
      <vt:lpstr>Hazard Identification and Evaluation</vt:lpstr>
      <vt:lpstr>Hazard Correction</vt:lpstr>
      <vt:lpstr>Emergency Response Procedures</vt:lpstr>
      <vt:lpstr>Post-Incident Response and Investigation</vt:lpstr>
      <vt:lpstr>Training and Instruction</vt:lpstr>
      <vt:lpstr>Conclusion</vt:lpstr>
      <vt:lpstr>Acknowledgement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Cobos, Candace</dc:creator>
  <cp:lastModifiedBy>Quiroz, Marieanne</cp:lastModifiedBy>
  <cp:revision>32</cp:revision>
  <cp:lastPrinted>2020-02-05T01:16:31Z</cp:lastPrinted>
  <dcterms:modified xsi:type="dcterms:W3CDTF">2024-09-03T20:00:19Z</dcterms:modified>
</cp:coreProperties>
</file>