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9_02.jpg"/>
          <p:cNvPicPr preferRelativeResize="0">
            <a:picLocks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54112" y="0"/>
            <a:ext cx="73152" cy="6858000"/>
          </a:xfrm>
          <a:prstGeom prst="rect">
            <a:avLst/>
          </a:prstGeom>
        </p:spPr>
      </p:pic>
      <p:pic>
        <p:nvPicPr>
          <p:cNvPr id="7" name="Picture 6" descr="1_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0"/>
            <a:ext cx="1333500" cy="685800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6630352"/>
            <a:ext cx="9144000" cy="228600"/>
            <a:chOff x="0" y="6582727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7813040" y="6582727"/>
              <a:ext cx="1330960" cy="2286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34101" y="6582727"/>
              <a:ext cx="1609724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582727"/>
              <a:ext cx="6096000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6781800" cy="1069975"/>
          </a:xfrm>
        </p:spPr>
        <p:txBody>
          <a:bodyPr bIns="0" anchor="b" anchorCtr="0">
            <a:noAutofit/>
          </a:bodyPr>
          <a:lstStyle>
            <a:lvl1pPr>
              <a:defRPr sz="4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438400"/>
            <a:ext cx="6781800" cy="762000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>
          <a:xfrm>
            <a:off x="6210300" y="6610350"/>
            <a:ext cx="1524000" cy="228600"/>
          </a:xfrm>
        </p:spPr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7924800" y="6610350"/>
            <a:ext cx="1198880" cy="228600"/>
          </a:xfrm>
        </p:spPr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457200" y="6611112"/>
            <a:ext cx="5600700" cy="2286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32" name="Rectangle 3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0" name="Picture 9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"/>
          <p:cNvGrpSpPr/>
          <p:nvPr/>
        </p:nvGrpSpPr>
        <p:grpSpPr>
          <a:xfrm>
            <a:off x="1438274" y="6629400"/>
            <a:ext cx="7705726" cy="228600"/>
            <a:chOff x="1438274" y="6629400"/>
            <a:chExt cx="7705726" cy="228600"/>
          </a:xfrm>
        </p:grpSpPr>
        <p:sp>
          <p:nvSpPr>
            <p:cNvPr id="27" name="Rectangle 26"/>
            <p:cNvSpPr/>
            <p:nvPr/>
          </p:nvSpPr>
          <p:spPr>
            <a:xfrm>
              <a:off x="8763000" y="662940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42480" y="662940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438274" y="6629400"/>
              <a:ext cx="5663565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245101"/>
            <a:ext cx="6934199" cy="1155700"/>
          </a:xfrm>
        </p:spPr>
        <p:txBody>
          <a:bodyPr anchor="t">
            <a:normAutofit/>
          </a:bodyPr>
          <a:lstStyle>
            <a:lvl1pPr algn="r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0" y="4114800"/>
            <a:ext cx="6934199" cy="1130300"/>
          </a:xfrm>
        </p:spPr>
        <p:txBody>
          <a:bodyPr anchor="b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 descr="9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3980" cy="6858000"/>
          </a:xfrm>
          <a:prstGeom prst="rect">
            <a:avLst/>
          </a:prstGeom>
        </p:spPr>
      </p:pic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>
          <a:xfrm>
            <a:off x="7162800" y="6610350"/>
            <a:ext cx="1524000" cy="246888"/>
          </a:xfrm>
        </p:spPr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8742680" y="6610350"/>
            <a:ext cx="381000" cy="246888"/>
          </a:xfrm>
        </p:spPr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>
          <a:xfrm>
            <a:off x="1524000" y="6610350"/>
            <a:ext cx="5562600" cy="247650"/>
          </a:xfrm>
        </p:spPr>
        <p:txBody>
          <a:bodyPr/>
          <a:lstStyle/>
          <a:p>
            <a:endParaRPr lang="en-US"/>
          </a:p>
        </p:txBody>
      </p:sp>
      <p:pic>
        <p:nvPicPr>
          <p:cNvPr id="20" name="Picture 19" descr="vert_bar_02.png"/>
          <p:cNvPicPr preferRelativeResize="0">
            <a:picLocks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2456" y="0"/>
            <a:ext cx="7315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2" name="Picture 11" descr="3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3" name="Group 14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4040188" cy="41116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 descr="4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4648200" y="1981200"/>
            <a:ext cx="4040188" cy="41116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57200" y="2438400"/>
            <a:ext cx="40386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5"/>
          </p:nvPr>
        </p:nvSpPr>
        <p:spPr>
          <a:xfrm>
            <a:off x="4648200" y="2438400"/>
            <a:ext cx="40386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6" name="Picture 15" descr="bar_06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20" name="Rectangle 1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Date Placeholder 2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10" name="Picture 9" descr="2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3" name="Group 11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3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3352800" cy="91440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419600" y="1524000"/>
            <a:ext cx="42672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1" y="2514599"/>
            <a:ext cx="3352800" cy="312724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 descr="bar_06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2" name="Group 15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5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048"/>
            <a:ext cx="3355848" cy="914400"/>
          </a:xfrm>
        </p:spPr>
        <p:txBody>
          <a:bodyPr anchor="b">
            <a:normAutofit/>
          </a:bodyPr>
          <a:lstStyle>
            <a:lvl1pPr algn="l">
              <a:defRPr lang="en-US" sz="1800" b="1" i="0" kern="1200" cap="all" spc="1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25696" y="1554480"/>
            <a:ext cx="4270248" cy="4059936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355848" cy="312724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en-US" sz="1400" kern="120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4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pic>
        <p:nvPicPr>
          <p:cNvPr id="9" name="Picture 8" descr="bar_0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419600" y="1524000"/>
            <a:ext cx="426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5637212"/>
            <a:ext cx="426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4" name="Group 1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4" name="Picture 13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9085"/>
            <a:ext cx="2057400" cy="55370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5216"/>
            <a:ext cx="6019800" cy="55412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4" name="Picture 13" descr="2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lumMod val="75000"/>
                  <a:alpha val="61000"/>
                </a:schemeClr>
              </a:gs>
              <a:gs pos="38000">
                <a:schemeClr val="bg1">
                  <a:lumMod val="75000"/>
                  <a:alpha val="76000"/>
                </a:schemeClr>
              </a:gs>
              <a:gs pos="100000">
                <a:schemeClr val="bg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610350"/>
            <a:ext cx="1524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EE8F4729-A60E-4491-B9FA-4E939483442D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610350"/>
            <a:ext cx="6629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2680" y="6610350"/>
            <a:ext cx="381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197B0C92-4AEB-4A23-9F76-5F04B2DFEB2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7fYFf34jCk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990600"/>
            <a:ext cx="6781800" cy="1450975"/>
          </a:xfrm>
        </p:spPr>
        <p:txBody>
          <a:bodyPr/>
          <a:lstStyle/>
          <a:p>
            <a:r>
              <a:rPr lang="en-US" sz="5400" dirty="0" smtClean="0"/>
              <a:t>Creating Innovators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by: Tony Wagner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819400"/>
            <a:ext cx="6781800" cy="1524000"/>
          </a:xfrm>
        </p:spPr>
        <p:txBody>
          <a:bodyPr>
            <a:normAutofit/>
          </a:bodyPr>
          <a:lstStyle/>
          <a:p>
            <a:r>
              <a:rPr lang="en-US" dirty="0" smtClean="0"/>
              <a:t>Chapters </a:t>
            </a:r>
            <a:r>
              <a:rPr lang="en-US" dirty="0" smtClean="0"/>
              <a:t>3 </a:t>
            </a:r>
            <a:r>
              <a:rPr lang="en-US" dirty="0" smtClean="0"/>
              <a:t>and </a:t>
            </a:r>
            <a:r>
              <a:rPr lang="en-US" dirty="0" smtClean="0"/>
              <a:t>4</a:t>
            </a:r>
            <a:endParaRPr lang="en-US" dirty="0" smtClean="0"/>
          </a:p>
          <a:p>
            <a:r>
              <a:rPr lang="en-US" dirty="0" smtClean="0"/>
              <a:t>October 7, </a:t>
            </a:r>
            <a:r>
              <a:rPr lang="en-US" dirty="0" smtClean="0"/>
              <a:t>2015</a:t>
            </a:r>
          </a:p>
          <a:p>
            <a:r>
              <a:rPr lang="en-US" dirty="0" smtClean="0"/>
              <a:t>Dr. Dale Ellis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97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Why are STEM Innovators Essential </a:t>
            </a:r>
            <a:r>
              <a:rPr lang="en-US" sz="3000" dirty="0" smtClean="0"/>
              <a:t>to Our Future?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should we focus on starting an Early College with a STEM focus?</a:t>
            </a:r>
          </a:p>
          <a:p>
            <a:r>
              <a:rPr lang="en-US" dirty="0" smtClean="0"/>
              <a:t>How will our economy evolve over the coming decades?</a:t>
            </a:r>
          </a:p>
          <a:p>
            <a:r>
              <a:rPr lang="en-US" dirty="0" smtClean="0"/>
              <a:t>How different do we want Montgomery County to look in the future?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1092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your cards and summarize your young innovator.</a:t>
            </a:r>
          </a:p>
          <a:p>
            <a:r>
              <a:rPr lang="en-US" dirty="0" smtClean="0"/>
              <a:t>What are the 3 most intriguing facts about the person?</a:t>
            </a:r>
          </a:p>
          <a:p>
            <a:r>
              <a:rPr lang="en-US" dirty="0" smtClean="0"/>
              <a:t>What are 3 surprises you noticed regarding the person?</a:t>
            </a:r>
          </a:p>
          <a:p>
            <a:r>
              <a:rPr lang="en-US" dirty="0" smtClean="0"/>
              <a:t>How might their experiences be relatable to our students?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177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Shanna </a:t>
            </a:r>
            <a:r>
              <a:rPr lang="en-US" dirty="0" err="1" smtClean="0"/>
              <a:t>Tellerman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Active and Engaged parents</a:t>
            </a:r>
          </a:p>
          <a:p>
            <a:r>
              <a:rPr lang="en-US" dirty="0" smtClean="0"/>
              <a:t>Letting children pursue their passion develops intrinsic motivation</a:t>
            </a:r>
          </a:p>
          <a:p>
            <a:r>
              <a:rPr lang="en-US" dirty="0" smtClean="0"/>
              <a:t>Impact of project-based learning develops purpose from passion</a:t>
            </a:r>
          </a:p>
          <a:p>
            <a:r>
              <a:rPr lang="en-US" dirty="0" smtClean="0"/>
              <a:t>Innovators are also risk takers. Most will not leave comfortable jobs to pursue their passion</a:t>
            </a:r>
          </a:p>
          <a:p>
            <a:r>
              <a:rPr lang="en-US" dirty="0" smtClean="0"/>
              <a:t>Runs her own design studio for Autodesk, who acquired her company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07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Jodie Wu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Public school student who attended a science and technology magnet school</a:t>
            </a:r>
          </a:p>
          <a:p>
            <a:r>
              <a:rPr lang="en-US" dirty="0" smtClean="0"/>
              <a:t>Strong emphasis on project-based learning</a:t>
            </a:r>
          </a:p>
          <a:p>
            <a:r>
              <a:rPr lang="en-US" dirty="0" smtClean="0"/>
              <a:t>Always seems to be that one course or one teacher….</a:t>
            </a:r>
          </a:p>
          <a:p>
            <a:r>
              <a:rPr lang="en-US" dirty="0" smtClean="0"/>
              <a:t>Background may be different but the influences remain the same, often a teacher that helps enable success</a:t>
            </a:r>
          </a:p>
          <a:p>
            <a:r>
              <a:rPr lang="en-US" dirty="0" smtClean="0"/>
              <a:t>Owns Global Cycle Solutions in Tanzania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529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David </a:t>
            </a:r>
            <a:r>
              <a:rPr lang="en-US" dirty="0" err="1" smtClean="0"/>
              <a:t>Sengeh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Immigrant to our country, the youngest of 5 children</a:t>
            </a:r>
          </a:p>
          <a:p>
            <a:r>
              <a:rPr lang="en-US" dirty="0" smtClean="0"/>
              <a:t>Coming from Sierra Leone, his ideals of play, passion, and purpose were slightly different even though he came from a prominent family</a:t>
            </a:r>
          </a:p>
          <a:p>
            <a:r>
              <a:rPr lang="en-US" dirty="0" smtClean="0"/>
              <a:t>Owns a company providing better malaria nets due to his background</a:t>
            </a:r>
          </a:p>
        </p:txBody>
      </p:sp>
    </p:spTree>
    <p:extLst>
      <p:ext uri="{BB962C8B-B14F-4D97-AF65-F5344CB8AC3E}">
        <p14:creationId xmlns:p14="http://schemas.microsoft.com/office/powerpoint/2010/main" val="3704677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Jamien</a:t>
            </a:r>
            <a:r>
              <a:rPr lang="en-US" dirty="0" smtClean="0"/>
              <a:t> Sills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parent household</a:t>
            </a:r>
          </a:p>
          <a:p>
            <a:r>
              <a:rPr lang="en-US" dirty="0" smtClean="0"/>
              <a:t>Developed his passion at a young age</a:t>
            </a:r>
          </a:p>
          <a:p>
            <a:r>
              <a:rPr lang="en-US" dirty="0" smtClean="0"/>
              <a:t>Persistence and mentorship is a must</a:t>
            </a:r>
          </a:p>
          <a:p>
            <a:r>
              <a:rPr lang="en-US" dirty="0" smtClean="0"/>
              <a:t>How do we define “success?”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659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Innovators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world still has plenty of people who want to change it</a:t>
            </a:r>
          </a:p>
          <a:p>
            <a:r>
              <a:rPr lang="en-US" dirty="0" smtClean="0"/>
              <a:t>Play, passion, and purpose still drive social innovators</a:t>
            </a:r>
          </a:p>
          <a:p>
            <a:r>
              <a:rPr lang="en-US" dirty="0" smtClean="0"/>
              <a:t>Generally, these people are more idealistic that STEM innovators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603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Laura White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Affluent family</a:t>
            </a:r>
          </a:p>
          <a:p>
            <a:r>
              <a:rPr lang="en-US" dirty="0" smtClean="0"/>
              <a:t>Experiences led to a sense of purpose to help others</a:t>
            </a:r>
          </a:p>
          <a:p>
            <a:r>
              <a:rPr lang="en-US" dirty="0" smtClean="0"/>
              <a:t>Purpose developed at a generally young age in high school</a:t>
            </a:r>
          </a:p>
          <a:p>
            <a:r>
              <a:rPr lang="en-US" dirty="0" smtClean="0"/>
              <a:t>Her play was more exploratory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3386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Syreeta</a:t>
            </a:r>
            <a:r>
              <a:rPr lang="en-US" dirty="0" smtClean="0"/>
              <a:t> Gates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Queens, NY native from a single-parent household</a:t>
            </a:r>
          </a:p>
          <a:p>
            <a:r>
              <a:rPr lang="en-US" dirty="0" smtClean="0"/>
              <a:t>Early play was entrepreneurial</a:t>
            </a:r>
          </a:p>
          <a:p>
            <a:r>
              <a:rPr lang="en-US" dirty="0" smtClean="0"/>
              <a:t>Social conscience was instilled at a young age</a:t>
            </a:r>
          </a:p>
          <a:p>
            <a:r>
              <a:rPr lang="en-US" dirty="0" smtClean="0"/>
              <a:t>Mentoring was also very important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69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Zander </a:t>
            </a:r>
            <a:r>
              <a:rPr lang="en-US" dirty="0" err="1" smtClean="0"/>
              <a:t>Srodes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all innovators are a fan of schooling or schools in general</a:t>
            </a:r>
          </a:p>
          <a:p>
            <a:r>
              <a:rPr lang="en-US" dirty="0" smtClean="0"/>
              <a:t>Passion and purpose are the most important things for those from disadvantaged backgrounds</a:t>
            </a:r>
          </a:p>
          <a:p>
            <a:r>
              <a:rPr lang="en-US" dirty="0" smtClean="0"/>
              <a:t>But innovating components of the learning process remains important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2098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Wrapping Up…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innovation in education mean and what is the ultimate expected outcome?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>
                <a:hlinkClick r:id="rId2"/>
              </a:rPr>
              <a:t>https://www.youtube.com/watch?v=-</a:t>
            </a:r>
            <a:r>
              <a:rPr lang="en-US" dirty="0" smtClean="0">
                <a:hlinkClick r:id="rId2"/>
              </a:rPr>
              <a:t>7fYFf34jCk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06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Comments</a:t>
            </a:r>
          </a:p>
          <a:p>
            <a:r>
              <a:rPr lang="en-US" dirty="0" smtClean="0"/>
              <a:t>Questions</a:t>
            </a:r>
          </a:p>
          <a:p>
            <a:r>
              <a:rPr lang="en-US" smtClean="0"/>
              <a:t>Concerns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46484"/>
      </p:ext>
    </p:extLst>
  </p:cSld>
  <p:clrMapOvr>
    <a:masterClrMapping/>
  </p:clrMapOvr>
</p:sld>
</file>

<file path=ppt/theme/theme1.xml><?xml version="1.0" encoding="utf-8"?>
<a:theme xmlns:a="http://schemas.openxmlformats.org/drawingml/2006/main" name="Macro">
  <a:themeElements>
    <a:clrScheme name="Macro">
      <a:dk1>
        <a:sysClr val="windowText" lastClr="000000"/>
      </a:dk1>
      <a:lt1>
        <a:sysClr val="window" lastClr="FFFFFF"/>
      </a:lt1>
      <a:dk2>
        <a:srgbClr val="3F3F4D"/>
      </a:dk2>
      <a:lt2>
        <a:srgbClr val="DDDDDD"/>
      </a:lt2>
      <a:accent1>
        <a:srgbClr val="A51009"/>
      </a:accent1>
      <a:accent2>
        <a:srgbClr val="DE7014"/>
      </a:accent2>
      <a:accent3>
        <a:srgbClr val="704836"/>
      </a:accent3>
      <a:accent4>
        <a:srgbClr val="F2B431"/>
      </a:accent4>
      <a:accent5>
        <a:srgbClr val="7F221D"/>
      </a:accent5>
      <a:accent6>
        <a:srgbClr val="CDAC77"/>
      </a:accent6>
      <a:hlink>
        <a:srgbClr val="F5B123"/>
      </a:hlink>
      <a:folHlink>
        <a:srgbClr val="E19B0B"/>
      </a:folHlink>
    </a:clrScheme>
    <a:fontScheme name="Macr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c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300000"/>
              </a:schemeClr>
            </a:gs>
            <a:gs pos="100000">
              <a:schemeClr val="phClr">
                <a:tint val="80000"/>
                <a:satMod val="15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90000"/>
                <a:satMod val="300000"/>
              </a:schemeClr>
            </a:gs>
            <a:gs pos="100000">
              <a:schemeClr val="phClr">
                <a:satMod val="150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70000"/>
              </a:srgbClr>
            </a:outerShdw>
          </a:effectLst>
        </a:effectStyle>
        <a:effectStyle>
          <a:effectLst>
            <a:outerShdw blurRad="25400" dist="254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5875" prstMaterial="softmetal">
            <a:bevelT w="25400" h="19050" prst="angle"/>
            <a:contourClr>
              <a:schemeClr val="phClr">
                <a:shade val="30000"/>
              </a:schemeClr>
            </a:contourClr>
          </a:sp3d>
        </a:effectStyle>
        <a:effectStyle>
          <a:effectLst>
            <a:outerShdw blurRad="254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9050" prstMaterial="metal">
            <a:bevelT w="63500" h="31750" prst="angle"/>
            <a:contourClr>
              <a:schemeClr val="phClr">
                <a:shade val="25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7000"/>
                <a:shade val="93000"/>
                <a:satMod val="110000"/>
                <a:lumMod val="90000"/>
              </a:schemeClr>
            </a:gs>
            <a:gs pos="76000">
              <a:schemeClr val="phClr">
                <a:tint val="85000"/>
                <a:shade val="75000"/>
                <a:satMod val="120000"/>
              </a:schemeClr>
            </a:gs>
            <a:gs pos="100000">
              <a:schemeClr val="phClr">
                <a:tint val="86000"/>
                <a:shade val="50000"/>
                <a:satMod val="13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35000"/>
                <a:satMod val="146000"/>
                <a:lumMod val="101000"/>
              </a:schemeClr>
            </a:gs>
            <a:gs pos="26000">
              <a:schemeClr val="phClr">
                <a:tint val="96000"/>
                <a:shade val="96000"/>
                <a:satMod val="190000"/>
              </a:schemeClr>
            </a:gs>
            <a:gs pos="100000">
              <a:schemeClr val="phClr">
                <a:tint val="60000"/>
                <a:shade val="90000"/>
                <a:satMod val="22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TM01859866[[fn=Macro]]</Template>
  <TotalTime>476</TotalTime>
  <Words>431</Words>
  <Application>Microsoft Office PowerPoint</Application>
  <PresentationFormat>On-screen Show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Macro</vt:lpstr>
      <vt:lpstr>Creating Innovators by: Tony Wagner</vt:lpstr>
      <vt:lpstr>Why are STEM Innovators Essential to Our Future?</vt:lpstr>
      <vt:lpstr>Table Time</vt:lpstr>
      <vt:lpstr>Shanna Tellerman</vt:lpstr>
      <vt:lpstr>Jodie Wu</vt:lpstr>
      <vt:lpstr>David Sengeh</vt:lpstr>
      <vt:lpstr>Jamien Sills</vt:lpstr>
      <vt:lpstr>Social Innovators</vt:lpstr>
      <vt:lpstr>Laura White</vt:lpstr>
      <vt:lpstr>Syreeta Gates</vt:lpstr>
      <vt:lpstr>Zander Srodes</vt:lpstr>
      <vt:lpstr>Wrapping Up…</vt:lpstr>
      <vt:lpstr>Conclusion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Innovators by: Tony Wagner</dc:title>
  <dc:creator>Dale Ellis</dc:creator>
  <cp:lastModifiedBy>Dale Ellis</cp:lastModifiedBy>
  <cp:revision>17</cp:revision>
  <dcterms:created xsi:type="dcterms:W3CDTF">2015-09-15T12:16:26Z</dcterms:created>
  <dcterms:modified xsi:type="dcterms:W3CDTF">2015-10-06T15:25:41Z</dcterms:modified>
</cp:coreProperties>
</file>