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81" r:id="rId3"/>
    <p:sldId id="295" r:id="rId4"/>
    <p:sldId id="261" r:id="rId5"/>
    <p:sldId id="282" r:id="rId6"/>
    <p:sldId id="283" r:id="rId7"/>
    <p:sldId id="293" r:id="rId8"/>
    <p:sldId id="296" r:id="rId9"/>
    <p:sldId id="292" r:id="rId10"/>
    <p:sldId id="262" r:id="rId11"/>
    <p:sldId id="288" r:id="rId12"/>
    <p:sldId id="291" r:id="rId13"/>
    <p:sldId id="290" r:id="rId14"/>
    <p:sldId id="29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81"/>
            <p14:sldId id="295"/>
            <p14:sldId id="261"/>
            <p14:sldId id="282"/>
            <p14:sldId id="283"/>
            <p14:sldId id="293"/>
            <p14:sldId id="296"/>
            <p14:sldId id="292"/>
            <p14:sldId id="262"/>
            <p14:sldId id="288"/>
            <p14:sldId id="291"/>
            <p14:sldId id="290"/>
            <p14:sldId id="294"/>
          </p14:sldIdLst>
        </p14:section>
        <p14:section name="Topic 1" id="{6D9936A3-3945-4757-BC8B-B5C252D8E036}">
          <p14:sldIdLst/>
        </p14:section>
        <p14:section name="Sample Slides for Visuals" id="{BAB3A466-96C9-4230-9978-795378D75699}">
          <p14:sldIdLst/>
        </p14:section>
        <p14:section name="Case Study" id="{8C0305C9-B152-4FBA-A789-FE1976D53990}">
          <p14:sldIdLst/>
        </p14:section>
        <p14:section name="Conclusion and Summary" id="{790CEF5B-569A-4C2F-BED5-750B08C0E5AD}">
          <p14:sldIdLst/>
        </p14:section>
        <p14:section name="Appendix" id="{3F78B471-41DA-46F2-A8E4-97E471896A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75" d="100"/>
          <a:sy n="75" d="100"/>
        </p:scale>
        <p:origin x="-21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Emotions</a:t>
          </a:r>
          <a:r>
            <a:rPr lang="en-US" sz="3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Rule!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Visuals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Talking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X="-6" custLinFactNeighborY="-15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LinFactNeighborX="-8752" custLinFactNeighborY="117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4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5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Movement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6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Continuous feedback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Chunking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 custLinFactNeighborX="-1732" custLinFactNeighborY="185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LinFactNeighborX="-8752" custLinFactNeighborY="117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70646D9D-E8A6-47B3-A73F-9A5E66236E36}" type="presOf" srcId="{D1776C8F-2B10-4075-8DF7-7F65AB725ED5}" destId="{F5034101-5B7D-4FE7-B47A-5A48CF39606B}" srcOrd="0" destOrd="0" presId="urn:microsoft.com/office/officeart/2005/8/layout/vList5"/>
    <dgm:cxn modelId="{148B5377-C07B-4F4F-869D-0A2D83EAEEE0}" type="presOf" srcId="{1E4D3931-0DBD-4211-A24A-6AF364284B1E}" destId="{D54B1729-BC98-42C1-9C6C-D65DCBA4358F}" srcOrd="0" destOrd="0" presId="urn:microsoft.com/office/officeart/2005/8/layout/vList5"/>
    <dgm:cxn modelId="{FE00BB04-800B-4CC3-A8D4-F763484CEA23}" type="presOf" srcId="{6BE4E373-0656-4EDC-821E-BE09C952B1F6}" destId="{C7C3E6FD-D83F-4BDA-907E-B5EE041DA931}" srcOrd="0" destOrd="0" presId="urn:microsoft.com/office/officeart/2005/8/layout/vList5"/>
    <dgm:cxn modelId="{8A367F74-FBFA-4DCD-A657-EDDFCF986126}" type="presOf" srcId="{74EE5CD8-078F-4590-BF9C-A341A294A016}" destId="{7E429971-BC57-430F-BB25-C0574E5E39E3}" srcOrd="0" destOrd="0" presId="urn:microsoft.com/office/officeart/2005/8/layout/vList5"/>
    <dgm:cxn modelId="{22BE6BFF-B2E8-4140-A061-7F54CEAD135C}" type="presOf" srcId="{C59269D0-92A5-481C-BA64-727AFB0DD545}" destId="{B37A5355-225B-4C6F-AED7-6C620F99EECC}" srcOrd="0" destOrd="0" presId="urn:microsoft.com/office/officeart/2005/8/layout/vList5"/>
    <dgm:cxn modelId="{608BF9A4-2A4F-4C16-A24F-85BA68DE604C}" type="presOf" srcId="{AA046201-5C4D-445E-BF0B-5C6D2B0A1945}" destId="{C04276DC-EE64-470A-B8BC-09067B8045FA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404CD83A-C5E9-47CF-B6D0-C8209C78B8F9}" type="presOf" srcId="{F6FEADD9-F67D-41F5-BA4C-3C84956E7F46}" destId="{AAE7A1E6-6847-453D-B55B-8A82BF138C1D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EA8BE66C-74BB-4649-8459-39C672C3C054}" type="presParOf" srcId="{AAE7A1E6-6847-453D-B55B-8A82BF138C1D}" destId="{C4407577-18A2-46E0-8805-2838042EB67A}" srcOrd="0" destOrd="0" presId="urn:microsoft.com/office/officeart/2005/8/layout/vList5"/>
    <dgm:cxn modelId="{A4FD2A55-9184-4992-BA1E-79FCAABC4CF0}" type="presParOf" srcId="{C4407577-18A2-46E0-8805-2838042EB67A}" destId="{7E429971-BC57-430F-BB25-C0574E5E39E3}" srcOrd="0" destOrd="0" presId="urn:microsoft.com/office/officeart/2005/8/layout/vList5"/>
    <dgm:cxn modelId="{C21BED1D-3019-450E-8417-571DC546E6F4}" type="presParOf" srcId="{C4407577-18A2-46E0-8805-2838042EB67A}" destId="{D54B1729-BC98-42C1-9C6C-D65DCBA4358F}" srcOrd="1" destOrd="0" presId="urn:microsoft.com/office/officeart/2005/8/layout/vList5"/>
    <dgm:cxn modelId="{B6B123CE-5029-4B23-ADDF-44EBC4964C25}" type="presParOf" srcId="{AAE7A1E6-6847-453D-B55B-8A82BF138C1D}" destId="{AB8574CC-D4F2-4555-AEE3-F4EE58B11D03}" srcOrd="1" destOrd="0" presId="urn:microsoft.com/office/officeart/2005/8/layout/vList5"/>
    <dgm:cxn modelId="{C45F4C31-D3CE-4354-877B-77BFE2E7DBB3}" type="presParOf" srcId="{AAE7A1E6-6847-453D-B55B-8A82BF138C1D}" destId="{85B8F607-FDD8-476A-ADBE-E1250824F294}" srcOrd="2" destOrd="0" presId="urn:microsoft.com/office/officeart/2005/8/layout/vList5"/>
    <dgm:cxn modelId="{6241D3D9-5350-427D-A7DE-465AFBB47B04}" type="presParOf" srcId="{85B8F607-FDD8-476A-ADBE-E1250824F294}" destId="{C04276DC-EE64-470A-B8BC-09067B8045FA}" srcOrd="0" destOrd="0" presId="urn:microsoft.com/office/officeart/2005/8/layout/vList5"/>
    <dgm:cxn modelId="{5B1D6F84-7CEF-4013-9285-E3CFD3F425FD}" type="presParOf" srcId="{85B8F607-FDD8-476A-ADBE-E1250824F294}" destId="{B37A5355-225B-4C6F-AED7-6C620F99EECC}" srcOrd="1" destOrd="0" presId="urn:microsoft.com/office/officeart/2005/8/layout/vList5"/>
    <dgm:cxn modelId="{53CFC1F8-B271-40D9-8877-941484640728}" type="presParOf" srcId="{AAE7A1E6-6847-453D-B55B-8A82BF138C1D}" destId="{5ACAA866-A8A8-4183-97B5-CEEAB1525C60}" srcOrd="3" destOrd="0" presId="urn:microsoft.com/office/officeart/2005/8/layout/vList5"/>
    <dgm:cxn modelId="{FDA81F0F-78A9-40EA-983C-F7CD406FD52E}" type="presParOf" srcId="{AAE7A1E6-6847-453D-B55B-8A82BF138C1D}" destId="{477213BE-9E91-4950-8451-7F60796F47F4}" srcOrd="4" destOrd="0" presId="urn:microsoft.com/office/officeart/2005/8/layout/vList5"/>
    <dgm:cxn modelId="{81C4DE68-35F1-457E-965C-EF9D3E61560A}" type="presParOf" srcId="{477213BE-9E91-4950-8451-7F60796F47F4}" destId="{F5034101-5B7D-4FE7-B47A-5A48CF39606B}" srcOrd="0" destOrd="0" presId="urn:microsoft.com/office/officeart/2005/8/layout/vList5"/>
    <dgm:cxn modelId="{F86EB147-FF8A-4CE8-9197-DF4B6DD9D6CA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7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8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Skill Development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9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Connections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Graphic Organizers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X="-6" custLinFactNeighborY="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 custLinFactNeighborX="-1732" custLinFactNeighborY="15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LinFactNeighborX="-8752" custLinFactNeighborY="117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33F0229-F96D-465B-BEA8-7F61A3177062}" type="presOf" srcId="{C59269D0-92A5-481C-BA64-727AFB0DD545}" destId="{B37A5355-225B-4C6F-AED7-6C620F99EECC}" srcOrd="0" destOrd="0" presId="urn:microsoft.com/office/officeart/2005/8/layout/vList5"/>
    <dgm:cxn modelId="{02338289-DF33-4383-ACBE-167D099881AF}" type="presOf" srcId="{D1776C8F-2B10-4075-8DF7-7F65AB725ED5}" destId="{F5034101-5B7D-4FE7-B47A-5A48CF39606B}" srcOrd="0" destOrd="0" presId="urn:microsoft.com/office/officeart/2005/8/layout/vList5"/>
    <dgm:cxn modelId="{9456791F-B4D4-4A8C-BC42-CB2837D797D7}" type="presOf" srcId="{1E4D3931-0DBD-4211-A24A-6AF364284B1E}" destId="{D54B1729-BC98-42C1-9C6C-D65DCBA4358F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745921A1-234F-45C5-ABEA-5CA2757A865F}" type="presOf" srcId="{6BE4E373-0656-4EDC-821E-BE09C952B1F6}" destId="{C7C3E6FD-D83F-4BDA-907E-B5EE041DA931}" srcOrd="0" destOrd="0" presId="urn:microsoft.com/office/officeart/2005/8/layout/vList5"/>
    <dgm:cxn modelId="{07107DC4-A430-4CA8-ACE8-97181C9A9415}" type="presOf" srcId="{F6FEADD9-F67D-41F5-BA4C-3C84956E7F46}" destId="{AAE7A1E6-6847-453D-B55B-8A82BF138C1D}" srcOrd="0" destOrd="0" presId="urn:microsoft.com/office/officeart/2005/8/layout/vList5"/>
    <dgm:cxn modelId="{D0DF54FB-FFDD-47CF-BAD8-B3E0C3CE83A8}" type="presOf" srcId="{74EE5CD8-078F-4590-BF9C-A341A294A016}" destId="{7E429971-BC57-430F-BB25-C0574E5E39E3}" srcOrd="0" destOrd="0" presId="urn:microsoft.com/office/officeart/2005/8/layout/vList5"/>
    <dgm:cxn modelId="{F3D586C6-7DF6-4866-8FA5-49508CBAD7DE}" type="presOf" srcId="{AA046201-5C4D-445E-BF0B-5C6D2B0A1945}" destId="{C04276DC-EE64-470A-B8BC-09067B8045FA}" srcOrd="0" destOrd="0" presId="urn:microsoft.com/office/officeart/2005/8/layout/vList5"/>
    <dgm:cxn modelId="{9FFF9C6C-6AFA-40DE-B190-A57FA0E48ACD}" type="presParOf" srcId="{AAE7A1E6-6847-453D-B55B-8A82BF138C1D}" destId="{C4407577-18A2-46E0-8805-2838042EB67A}" srcOrd="0" destOrd="0" presId="urn:microsoft.com/office/officeart/2005/8/layout/vList5"/>
    <dgm:cxn modelId="{CB8C0F4E-7E8B-46D3-9D34-F5F94C21162B}" type="presParOf" srcId="{C4407577-18A2-46E0-8805-2838042EB67A}" destId="{7E429971-BC57-430F-BB25-C0574E5E39E3}" srcOrd="0" destOrd="0" presId="urn:microsoft.com/office/officeart/2005/8/layout/vList5"/>
    <dgm:cxn modelId="{65DDBB12-2412-4B2F-ADDD-832EA772E259}" type="presParOf" srcId="{C4407577-18A2-46E0-8805-2838042EB67A}" destId="{D54B1729-BC98-42C1-9C6C-D65DCBA4358F}" srcOrd="1" destOrd="0" presId="urn:microsoft.com/office/officeart/2005/8/layout/vList5"/>
    <dgm:cxn modelId="{167395EB-1B74-4430-8FA2-8FD35851B70A}" type="presParOf" srcId="{AAE7A1E6-6847-453D-B55B-8A82BF138C1D}" destId="{AB8574CC-D4F2-4555-AEE3-F4EE58B11D03}" srcOrd="1" destOrd="0" presId="urn:microsoft.com/office/officeart/2005/8/layout/vList5"/>
    <dgm:cxn modelId="{3A2E66CF-0CC2-4E1C-90FE-AC6361B0EE30}" type="presParOf" srcId="{AAE7A1E6-6847-453D-B55B-8A82BF138C1D}" destId="{85B8F607-FDD8-476A-ADBE-E1250824F294}" srcOrd="2" destOrd="0" presId="urn:microsoft.com/office/officeart/2005/8/layout/vList5"/>
    <dgm:cxn modelId="{089D1123-4364-4F7F-BF9D-E738B47C8116}" type="presParOf" srcId="{85B8F607-FDD8-476A-ADBE-E1250824F294}" destId="{C04276DC-EE64-470A-B8BC-09067B8045FA}" srcOrd="0" destOrd="0" presId="urn:microsoft.com/office/officeart/2005/8/layout/vList5"/>
    <dgm:cxn modelId="{764F20A2-B462-4A27-A41B-9A63C58F20AB}" type="presParOf" srcId="{85B8F607-FDD8-476A-ADBE-E1250824F294}" destId="{B37A5355-225B-4C6F-AED7-6C620F99EECC}" srcOrd="1" destOrd="0" presId="urn:microsoft.com/office/officeart/2005/8/layout/vList5"/>
    <dgm:cxn modelId="{71AD818E-3A35-432B-AD4F-C9F09677F792}" type="presParOf" srcId="{AAE7A1E6-6847-453D-B55B-8A82BF138C1D}" destId="{5ACAA866-A8A8-4183-97B5-CEEAB1525C60}" srcOrd="3" destOrd="0" presId="urn:microsoft.com/office/officeart/2005/8/layout/vList5"/>
    <dgm:cxn modelId="{C81392DF-598B-4746-9225-56005AF67F28}" type="presParOf" srcId="{AAE7A1E6-6847-453D-B55B-8A82BF138C1D}" destId="{477213BE-9E91-4950-8451-7F60796F47F4}" srcOrd="4" destOrd="0" presId="urn:microsoft.com/office/officeart/2005/8/layout/vList5"/>
    <dgm:cxn modelId="{B8CDF57D-91F0-4986-9C8A-99F577BF4E43}" type="presParOf" srcId="{477213BE-9E91-4950-8451-7F60796F47F4}" destId="{F5034101-5B7D-4FE7-B47A-5A48CF39606B}" srcOrd="0" destOrd="0" presId="urn:microsoft.com/office/officeart/2005/8/layout/vList5"/>
    <dgm:cxn modelId="{7CCA12F4-6F40-4360-9ECE-03EF1469B856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10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Provide a safe supportive learning environment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1" custLinFactNeighborX="-6" custLinFactNeighborY="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1" custScaleX="259632" custLinFactNeighborX="-1732" custLinFactNeighborY="390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065E458B-A36B-4232-A3D8-BCE6558A3A1A}" type="presOf" srcId="{74EE5CD8-078F-4590-BF9C-A341A294A016}" destId="{7E429971-BC57-430F-BB25-C0574E5E39E3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7E4538E5-55FD-467F-8609-CBEAB7B06B0F}" type="presOf" srcId="{1E4D3931-0DBD-4211-A24A-6AF364284B1E}" destId="{D54B1729-BC98-42C1-9C6C-D65DCBA4358F}" srcOrd="0" destOrd="0" presId="urn:microsoft.com/office/officeart/2005/8/layout/vList5"/>
    <dgm:cxn modelId="{D340D565-49E9-4969-813C-C91C11239A53}" type="presOf" srcId="{F6FEADD9-F67D-41F5-BA4C-3C84956E7F46}" destId="{AAE7A1E6-6847-453D-B55B-8A82BF138C1D}" srcOrd="0" destOrd="0" presId="urn:microsoft.com/office/officeart/2005/8/layout/vList5"/>
    <dgm:cxn modelId="{D8F4F0C1-4D80-4081-9E45-4D77E73E840B}" type="presParOf" srcId="{AAE7A1E6-6847-453D-B55B-8A82BF138C1D}" destId="{C4407577-18A2-46E0-8805-2838042EB67A}" srcOrd="0" destOrd="0" presId="urn:microsoft.com/office/officeart/2005/8/layout/vList5"/>
    <dgm:cxn modelId="{8C1034F1-8516-40C9-9C7F-9EB5E125E943}" type="presParOf" srcId="{C4407577-18A2-46E0-8805-2838042EB67A}" destId="{7E429971-BC57-430F-BB25-C0574E5E39E3}" srcOrd="0" destOrd="0" presId="urn:microsoft.com/office/officeart/2005/8/layout/vList5"/>
    <dgm:cxn modelId="{BED5A418-009B-455C-965D-C1F45D218745}" type="presParOf" srcId="{C4407577-18A2-46E0-8805-2838042EB67A}" destId="{D54B1729-BC98-42C1-9C6C-D65DCBA4358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Talking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0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1</a:t>
          </a:r>
          <a:endParaRPr lang="en-US" sz="4400" kern="1200" dirty="0"/>
        </a:p>
      </dsp:txBody>
      <dsp:txXfrm>
        <a:off x="52989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6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6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Emotions</a:t>
          </a:r>
          <a:r>
            <a:rPr lang="en-US" sz="32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Rule!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2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2971869" y="9143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Visuals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990601" y="28955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48070" y="-1828869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Chunking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66802" y="152399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4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6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6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Movement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5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2971869" y="9143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Continuous feedback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990601" y="28955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6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Graphic Organizers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0" y="76204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7</a:t>
          </a:r>
          <a:endParaRPr lang="en-US" sz="4400" kern="1200" dirty="0"/>
        </a:p>
      </dsp:txBody>
      <dsp:txXfrm>
        <a:off x="52989" y="129193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48070" y="-457270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6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6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Skill Development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66802" y="1523998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8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2971869" y="9143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Connections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990601" y="28955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9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1946345" y="-346151"/>
          <a:ext cx="325120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Provide a safe supportive learning environment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66802" y="533392"/>
        <a:ext cx="5010287" cy="3251200"/>
      </dsp:txXfrm>
    </dsp:sp>
    <dsp:sp modelId="{7E429971-BC57-430F-BB25-C0574E5E39E3}">
      <dsp:nvSpPr>
        <dsp:cNvPr id="0" name=""/>
        <dsp:cNvSpPr/>
      </dsp:nvSpPr>
      <dsp:spPr>
        <a:xfrm>
          <a:off x="0" y="0"/>
          <a:ext cx="1085492" cy="4064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10</a:t>
          </a:r>
          <a:endParaRPr lang="en-US" sz="4400" kern="1200" dirty="0"/>
        </a:p>
      </dsp:txBody>
      <dsp:txXfrm>
        <a:off x="52989" y="52989"/>
        <a:ext cx="979514" cy="3958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79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568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 Run a test print to make sure your colors work when printed in pure black and white and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</a:t>
            </a:r>
            <a:r>
              <a:rPr lang="en-US" baseline="0" dirty="0" smtClean="0"/>
              <a:t> person gets a card.  Partners get to discuss the issue and answer- 1- What does this mean? 2- How do we make that change?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slide.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9/9/14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n-US" dirty="0" smtClean="0"/>
              <a:t>Cultural Proficiency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Montgomery County Schools</a:t>
            </a:r>
          </a:p>
          <a:p>
            <a:r>
              <a:rPr lang="en-US" sz="2400" dirty="0" smtClean="0">
                <a:latin typeface="+mn-lt"/>
              </a:rPr>
              <a:t>Leadership Academy</a:t>
            </a:r>
          </a:p>
          <a:p>
            <a:endParaRPr lang="en-US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2363450"/>
            <a:ext cx="6781800" cy="3808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en-US" sz="7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6172200" cy="164761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1600200"/>
            <a:ext cx="7391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As we work towards cultural proficiency </a:t>
            </a:r>
          </a:p>
          <a:p>
            <a:r>
              <a:rPr lang="en-US" sz="2400" dirty="0" smtClean="0"/>
              <a:t>remember the key values we all share:</a:t>
            </a:r>
          </a:p>
          <a:p>
            <a:endParaRPr lang="en-US" sz="2400" dirty="0"/>
          </a:p>
          <a:p>
            <a:r>
              <a:rPr lang="en-US" sz="2400" dirty="0"/>
              <a:t>• We respond to respect and disrespect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• We seek acceptance, and to be valued and </a:t>
            </a:r>
            <a:r>
              <a:rPr lang="en-US" sz="2400" dirty="0" smtClean="0"/>
              <a:t>supported</a:t>
            </a:r>
          </a:p>
          <a:p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/>
              <a:t>• We want to live in an environment of trust and </a:t>
            </a:r>
            <a:r>
              <a:rPr lang="en-US" sz="2400" dirty="0" smtClean="0"/>
              <a:t>safety </a:t>
            </a:r>
          </a:p>
          <a:p>
            <a:endParaRPr lang="en-US" sz="2400" dirty="0"/>
          </a:p>
          <a:p>
            <a:r>
              <a:rPr lang="en-US" sz="2400" dirty="0"/>
              <a:t>• We want to know our life experiences matter and are understood </a:t>
            </a: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827544"/>
            <a:ext cx="8153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We </a:t>
            </a:r>
            <a:r>
              <a:rPr lang="en-US" sz="2400" dirty="0"/>
              <a:t>want our strengths acknowledged 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We </a:t>
            </a:r>
            <a:r>
              <a:rPr lang="en-US" sz="2400" dirty="0"/>
              <a:t>want encouragement and hope 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We </a:t>
            </a:r>
            <a:r>
              <a:rPr lang="en-US" sz="2400" dirty="0"/>
              <a:t>do not want to be labeled and </a:t>
            </a:r>
            <a:r>
              <a:rPr lang="en-US" sz="2400" dirty="0" smtClean="0"/>
              <a:t>marginalized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We want our differences to be appreciated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00" y="3429000"/>
            <a:ext cx="6172200" cy="1647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72662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n-US" dirty="0" smtClean="0"/>
              <a:t>Cultural Proficiency Revisited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 lvl="3"/>
            <a:endParaRPr lang="en-US" dirty="0" smtClean="0"/>
          </a:p>
          <a:p>
            <a:r>
              <a:rPr lang="en-US" dirty="0" smtClean="0"/>
              <a:t>Complete self </a:t>
            </a:r>
            <a:r>
              <a:rPr lang="en-US" dirty="0"/>
              <a:t>r</a:t>
            </a:r>
            <a:r>
              <a:rPr lang="en-US" dirty="0" smtClean="0"/>
              <a:t>eflection and highlight key points on the continuum.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Find someone that you have not spoken to today and share some key points from your reflection with that partner.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6600" y="2087940"/>
            <a:ext cx="5206554" cy="385566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r>
              <a:rPr lang="en-US" sz="7200" dirty="0" smtClean="0"/>
              <a:t>Star Elementary</a:t>
            </a:r>
          </a:p>
          <a:p>
            <a:r>
              <a:rPr lang="en-US" sz="7200" dirty="0" smtClean="0"/>
              <a:t>Rachel’s Challenge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6600" y="2087940"/>
            <a:ext cx="5257800" cy="4084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7200" dirty="0" smtClean="0"/>
              <a:t>MLA</a:t>
            </a:r>
          </a:p>
          <a:p>
            <a:r>
              <a:rPr lang="en-US" sz="7200" dirty="0" smtClean="0"/>
              <a:t>Home Visits</a:t>
            </a:r>
            <a:endParaRPr lang="en-US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dirty="0" smtClean="0"/>
              <a:t>Graffiti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table needs a piece of chart paper.</a:t>
            </a:r>
          </a:p>
          <a:p>
            <a:r>
              <a:rPr lang="en-US" dirty="0" smtClean="0"/>
              <a:t>Write Supportive Learning Environment in the middle of the paper.</a:t>
            </a:r>
          </a:p>
          <a:p>
            <a:r>
              <a:rPr lang="en-US" dirty="0" smtClean="0"/>
              <a:t>Without talking, jot down words/phrases that reflect how you can promote a positive, supportive learning culture in your school that enhances learning for ALL students.</a:t>
            </a:r>
          </a:p>
          <a:p>
            <a:r>
              <a:rPr lang="en-US" dirty="0" smtClean="0"/>
              <a:t>Share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554945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420861"/>
      </p:ext>
    </p:extLst>
  </p:cSld>
  <p:clrMapOvr>
    <a:masterClrMapping/>
  </p:clrMapOvr>
  <p:transition xmlns:p14="http://schemas.microsoft.com/office/powerpoint/2010/main"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Poverty and Brain Based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Chronic Stress</a:t>
            </a:r>
          </a:p>
          <a:p>
            <a:r>
              <a:rPr lang="en-US" dirty="0" smtClean="0"/>
              <a:t>Exposure to Toxins</a:t>
            </a:r>
          </a:p>
          <a:p>
            <a:r>
              <a:rPr lang="en-US" dirty="0" smtClean="0"/>
              <a:t>Poor Eating and Health Habits</a:t>
            </a:r>
          </a:p>
          <a:p>
            <a:r>
              <a:rPr lang="en-US" dirty="0" smtClean="0"/>
              <a:t>Cognitive Skill Development</a:t>
            </a:r>
          </a:p>
          <a:p>
            <a:r>
              <a:rPr lang="en-US" dirty="0" smtClean="0"/>
              <a:t>Lack of Supportive Learning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44570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36055891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10 Brain Based Strategies to Scaffold Instruction for kids in poverty 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1545566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10 Brain Based Strategies to Scaffold Instruction for kids in poverty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02380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92999107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10 Brain Based Strategies to Scaffold Instruction for kids in poverty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1744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10 Brain Based Strategies to Scaffold Instruction for kids in poverty 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06358519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974052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“In all my work what I try to say is that as human beings we are more alike than we are unalike.” </a:t>
            </a:r>
          </a:p>
          <a:p>
            <a:pPr marL="0" indent="0" algn="ctr">
              <a:buNone/>
            </a:pPr>
            <a:r>
              <a:rPr lang="en-US" sz="4000" dirty="0" smtClean="0"/>
              <a:t>– Maya Angelou, poet and author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86779013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607</Words>
  <Application>Microsoft Macintosh PowerPoint</Application>
  <PresentationFormat>On-screen Show (4:3)</PresentationFormat>
  <Paragraphs>97</Paragraphs>
  <Slides>14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Training</vt:lpstr>
      <vt:lpstr>Cultural Proficiency </vt:lpstr>
      <vt:lpstr>PowerPoint Presentation</vt:lpstr>
      <vt:lpstr>PowerPoint Presentation</vt:lpstr>
      <vt:lpstr>Cultural Proficiency Revisited</vt:lpstr>
      <vt:lpstr>PowerPoint Presentation</vt:lpstr>
      <vt:lpstr>PowerPoint Presentation</vt:lpstr>
      <vt:lpstr>Graffiti </vt:lpstr>
      <vt:lpstr>PowerPoint Presentation</vt:lpstr>
      <vt:lpstr>Poverty and Brain Based Education</vt:lpstr>
      <vt:lpstr>10 Brain Based Strategies to Scaffold Instruction for kids in poverty </vt:lpstr>
      <vt:lpstr>10 Brain Based Strategies to Scaffold Instruction for kids in poverty </vt:lpstr>
      <vt:lpstr>10 Brain Based Strategies to Scaffold Instruction for kids in poverty </vt:lpstr>
      <vt:lpstr>10 Brain Based Strategies to Scaffold Instruction for kids in poverty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2014-08-06T01:36:23Z</dcterms:created>
  <dcterms:modified xsi:type="dcterms:W3CDTF">2014-09-09T23:59:55Z</dcterms:modified>
</cp:coreProperties>
</file>