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4" d="100"/>
          <a:sy n="94" d="100"/>
        </p:scale>
        <p:origin x="-1284" y="-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overOverlay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0ECF7F0-4CEF-4337-9E59-E0724A2B3ADE}" type="datetimeFigureOut">
              <a:rPr lang="en-US" smtClean="0"/>
              <a:t>1/8/2013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318401F2-45A3-4782-B9DB-E7473A85C52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8" name="Group 7"/>
          <p:cNvGrpSpPr/>
          <p:nvPr/>
        </p:nvGrpSpPr>
        <p:grpSpPr>
          <a:xfrm>
            <a:off x="1194101" y="2887530"/>
            <a:ext cx="6779110" cy="923330"/>
            <a:chOff x="1172584" y="1381459"/>
            <a:chExt cx="6779110" cy="923330"/>
          </a:xfrm>
          <a:effectLst>
            <a:outerShdw blurRad="38100" dist="12700" dir="16200000" rotWithShape="0">
              <a:prstClr val="black">
                <a:alpha val="30000"/>
              </a:prstClr>
            </a:outerShdw>
          </a:effectLst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ln w="3175">
                    <a:solidFill>
                      <a:schemeClr val="tx2">
                        <a:alpha val="60000"/>
                      </a:schemeClr>
                    </a:solidFill>
                  </a:ln>
                  <a:solidFill>
                    <a:schemeClr val="tx2">
                      <a:lumMod val="90000"/>
                    </a:schemeClr>
                  </a:solidFill>
                  <a:effectLst>
                    <a:outerShdw blurRad="34925" dist="12700" dir="14400000" algn="ctr" rotWithShape="0">
                      <a:srgbClr val="000000">
                        <a:alpha val="21000"/>
                      </a:srgbClr>
                    </a:outerShdw>
                  </a:effectLst>
                  <a:latin typeface="Wingdings" pitchFamily="2" charset="2"/>
                </a:rPr>
                <a:t></a:t>
              </a:r>
              <a:endParaRPr lang="en-US" sz="5400" dirty="0">
                <a:ln w="3175">
                  <a:solidFill>
                    <a:schemeClr val="tx2">
                      <a:alpha val="60000"/>
                    </a:schemeClr>
                  </a:solidFill>
                </a:ln>
                <a:solidFill>
                  <a:schemeClr val="tx2">
                    <a:lumMod val="90000"/>
                  </a:schemeClr>
                </a:solidFill>
                <a:effectLst>
                  <a:outerShdw blurRad="34925" dist="12700" dir="14400000" algn="ctr" rotWithShape="0">
                    <a:srgbClr val="000000">
                      <a:alpha val="21000"/>
                    </a:srgbClr>
                  </a:outerShdw>
                </a:effectLst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293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9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83341" y="1387737"/>
            <a:ext cx="6777318" cy="1731982"/>
          </a:xfrm>
        </p:spPr>
        <p:txBody>
          <a:bodyPr anchor="b"/>
          <a:lstStyle>
            <a:lvl1pPr>
              <a:defRPr>
                <a:ln w="3175">
                  <a:solidFill>
                    <a:schemeClr val="tx1">
                      <a:alpha val="65000"/>
                    </a:schemeClr>
                  </a:solidFill>
                </a:ln>
                <a:solidFill>
                  <a:schemeClr val="tx1"/>
                </a:solidFill>
                <a:effectLst>
                  <a:outerShdw blurRad="25400" dist="12700" dir="14220000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767862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  <a:effectLst>
                  <a:outerShdw blurRad="34925" dist="12700" dir="14400000" rotWithShape="0">
                    <a:prstClr val="black">
                      <a:alpha val="21000"/>
                    </a:prstClr>
                  </a:outerShdw>
                </a:effectLst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CF7F0-4CEF-4337-9E59-E0724A2B3ADE}" type="datetimeFigureOut">
              <a:rPr lang="en-US" smtClean="0"/>
              <a:t>1/8/2013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01F2-45A3-4782-B9DB-E7473A85C52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12" name="Group 11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3" name="TextBox 12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4" name="Straight Connector 13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CoverOverlay.png"/>
          <p:cNvPicPr>
            <a:picLocks noChangeAspect="1"/>
          </p:cNvPicPr>
          <p:nvPr/>
        </p:nvPicPr>
        <p:blipFill>
          <a:blip r:embed="rId2" cstate="print">
            <a:lum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1172584" y="2887579"/>
            <a:ext cx="6779110" cy="923330"/>
            <a:chOff x="1172584" y="1381459"/>
            <a:chExt cx="6779110" cy="923330"/>
          </a:xfrm>
        </p:grpSpPr>
        <p:sp>
          <p:nvSpPr>
            <p:cNvPr id="9" name="TextBox 8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rot="10800000">
              <a:off x="4831976" y="1927412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40" y="1204857"/>
            <a:ext cx="7754713" cy="1910716"/>
          </a:xfrm>
        </p:spPr>
        <p:txBody>
          <a:bodyPr anchor="b"/>
          <a:lstStyle>
            <a:lvl1pPr algn="ctr">
              <a:defRPr sz="5400" b="0" cap="none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8" y="3767316"/>
            <a:ext cx="7734747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CF7F0-4CEF-4337-9E59-E0724A2B3ADE}" type="datetimeFigureOut">
              <a:rPr lang="en-US" smtClean="0"/>
              <a:t>1/8/2013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01F2-45A3-4782-B9DB-E7473A85C523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CF7F0-4CEF-4337-9E59-E0724A2B3ADE}" type="datetimeFigureOut">
              <a:rPr lang="en-US" smtClean="0"/>
              <a:t>1/8/2013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01F2-45A3-4782-B9DB-E7473A85C52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grpSp>
        <p:nvGrpSpPr>
          <p:cNvPr id="13" name="Group 12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685800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4645151" y="2240280"/>
            <a:ext cx="3803904" cy="387705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51560" y="2240280"/>
            <a:ext cx="3442446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8488" y="2947595"/>
            <a:ext cx="3803904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02306" y="2240280"/>
            <a:ext cx="3447288" cy="658368"/>
          </a:xfrm>
        </p:spPr>
        <p:txBody>
          <a:bodyPr anchor="b"/>
          <a:lstStyle>
            <a:lvl1pPr marL="0" indent="0" algn="ctr">
              <a:buNone/>
              <a:defRPr sz="24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944368"/>
            <a:ext cx="3799728" cy="317296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CF7F0-4CEF-4337-9E59-E0724A2B3ADE}" type="datetimeFigureOut">
              <a:rPr lang="en-US" smtClean="0"/>
              <a:t>1/8/2013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01F2-45A3-4782-B9DB-E7473A85C52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4" name="Group 13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6" name="TextBox 15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CF7F0-4CEF-4337-9E59-E0724A2B3ADE}" type="datetimeFigureOut">
              <a:rPr lang="en-US" smtClean="0"/>
              <a:t>1/8/2013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01F2-45A3-4782-B9DB-E7473A85C52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0" name="Group 9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4" name="TextBox 13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5" name="Straight Connector 14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CF7F0-4CEF-4337-9E59-E0724A2B3ADE}" type="datetimeFigureOut">
              <a:rPr lang="en-US" smtClean="0"/>
              <a:t>1/8/2013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01F2-45A3-4782-B9DB-E7473A85C5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4579" y="1678195"/>
            <a:ext cx="3422483" cy="1886921"/>
          </a:xfrm>
        </p:spPr>
        <p:txBody>
          <a:bodyPr anchor="b"/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92001" y="559398"/>
            <a:ext cx="4116667" cy="5566765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034579" y="3603812"/>
            <a:ext cx="3411725" cy="2517289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CF7F0-4CEF-4337-9E59-E0724A2B3ADE}" type="datetimeFigureOut">
              <a:rPr lang="en-US" smtClean="0"/>
              <a:t>1/8/2013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01F2-45A3-4782-B9DB-E7473A85C5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731" y="4668818"/>
            <a:ext cx="7767021" cy="644729"/>
          </a:xfrm>
        </p:spPr>
        <p:txBody>
          <a:bodyPr anchor="b"/>
          <a:lstStyle>
            <a:lvl1pPr algn="ctr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240000">
            <a:off x="2183792" y="666965"/>
            <a:ext cx="4772156" cy="3598016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24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8489" y="5324306"/>
            <a:ext cx="7756264" cy="804862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CF7F0-4CEF-4337-9E59-E0724A2B3ADE}" type="datetimeFigureOut">
              <a:rPr lang="en-US" smtClean="0"/>
              <a:t>1/8/2013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01F2-45A3-4782-B9DB-E7473A85C523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CF7F0-4CEF-4337-9E59-E0724A2B3ADE}" type="datetimeFigureOut">
              <a:rPr lang="en-US" smtClean="0"/>
              <a:t>1/8/2013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01F2-45A3-4782-B9DB-E7473A85C52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172584" y="1392217"/>
            <a:ext cx="6779110" cy="923330"/>
            <a:chOff x="1172584" y="1381459"/>
            <a:chExt cx="6779110" cy="923330"/>
          </a:xfrm>
        </p:grpSpPr>
        <p:sp>
          <p:nvSpPr>
            <p:cNvPr id="15" name="TextBox 14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6" name="Straight Connector 15"/>
            <p:cNvCxnSpPr/>
            <p:nvPr/>
          </p:nvCxnSpPr>
          <p:spPr>
            <a:xfrm rot="10800000">
              <a:off x="1172584" y="192562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 rot="10800000">
              <a:off x="4831976" y="1922650"/>
              <a:ext cx="3119718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6560" y="559398"/>
            <a:ext cx="1678193" cy="556676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8488" y="849854"/>
            <a:ext cx="5507917" cy="502382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0ECF7F0-4CEF-4337-9E59-E0724A2B3ADE}" type="datetimeFigureOut">
              <a:rPr lang="en-US" smtClean="0"/>
              <a:t>1/8/2013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8401F2-45A3-4782-B9DB-E7473A85C523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 rot="5400000">
            <a:off x="3909050" y="2880823"/>
            <a:ext cx="5480154" cy="923330"/>
            <a:chOff x="1815339" y="1381459"/>
            <a:chExt cx="5480154" cy="923330"/>
          </a:xfrm>
        </p:grpSpPr>
        <p:sp>
          <p:nvSpPr>
            <p:cNvPr id="12" name="TextBox 11"/>
            <p:cNvSpPr txBox="1"/>
            <p:nvPr/>
          </p:nvSpPr>
          <p:spPr>
            <a:xfrm>
              <a:off x="4147073" y="1381459"/>
              <a:ext cx="877163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5400" dirty="0" smtClean="0">
                  <a:solidFill>
                    <a:schemeClr val="tx2">
                      <a:lumMod val="60000"/>
                      <a:lumOff val="40000"/>
                    </a:schemeClr>
                  </a:solidFill>
                  <a:latin typeface="Wingdings" pitchFamily="2" charset="2"/>
                </a:rPr>
                <a:t></a:t>
              </a:r>
              <a:endParaRPr lang="en-US" sz="5400" dirty="0">
                <a:solidFill>
                  <a:schemeClr val="tx2">
                    <a:lumMod val="60000"/>
                    <a:lumOff val="40000"/>
                  </a:schemeClr>
                </a:solidFill>
                <a:latin typeface="Wingdings" pitchFamily="2" charset="2"/>
              </a:endParaRPr>
            </a:p>
          </p:txBody>
        </p:sp>
        <p:cxnSp>
          <p:nvCxnSpPr>
            <p:cNvPr id="13" name="Straight Connector 12"/>
            <p:cNvCxnSpPr/>
            <p:nvPr/>
          </p:nvCxnSpPr>
          <p:spPr>
            <a:xfrm flipH="1" flipV="1">
              <a:off x="1815339" y="1924709"/>
              <a:ext cx="2468880" cy="2505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rot="10800000">
              <a:off x="4826613" y="1927417"/>
              <a:ext cx="2468880" cy="1588"/>
            </a:xfrm>
            <a:prstGeom prst="line">
              <a:avLst/>
            </a:prstGeom>
            <a:ln>
              <a:solidFill>
                <a:schemeClr val="tx2">
                  <a:lumMod val="60000"/>
                  <a:lumOff val="40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 flip="none" rotWithShape="1">
            <a:gsLst>
              <a:gs pos="83000">
                <a:schemeClr val="bg1">
                  <a:alpha val="11000"/>
                </a:schemeClr>
              </a:gs>
              <a:gs pos="100000">
                <a:schemeClr val="bg2">
                  <a:lumMod val="75000"/>
                  <a:alpha val="23000"/>
                </a:schemeClr>
              </a:gs>
            </a:gsLst>
            <a:path path="rect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8490" y="570156"/>
            <a:ext cx="7756263" cy="105425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9247" y="2248347"/>
            <a:ext cx="7745505" cy="387781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0378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80ECF7F0-4CEF-4337-9E59-E0724A2B3ADE}" type="datetimeFigureOut">
              <a:rPr lang="en-US" smtClean="0"/>
              <a:t>1/8/2013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16144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639264" y="616144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318401F2-45A3-4782-B9DB-E7473A85C523}" type="slidenum">
              <a:rPr lang="en-US" smtClean="0"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5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6576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4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77724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"/>
        <a:defRPr sz="2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1143000" indent="-36576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20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150876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828800" indent="-320040" algn="l" defTabSz="914400" rtl="0" eaLnBrk="1" latinLnBrk="0" hangingPunct="1">
        <a:spcBef>
          <a:spcPct val="20000"/>
        </a:spcBef>
        <a:buClr>
          <a:schemeClr val="accent1"/>
        </a:buClr>
        <a:buFont typeface="Wingdings" pitchFamily="2" charset="2"/>
        <a:buChar char="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214884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46888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78892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74320" algn="l" defTabSz="914400" rtl="0" eaLnBrk="1" latinLnBrk="0" hangingPunct="1">
        <a:spcBef>
          <a:spcPts val="400"/>
        </a:spcBef>
        <a:buClr>
          <a:schemeClr val="accent1"/>
        </a:buClr>
        <a:buFont typeface="Wingdings" pitchFamily="2" charset="2"/>
        <a:buChar char="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Cultural Proficiency: A Manual for School Leaders</a:t>
            </a:r>
            <a:br>
              <a:rPr lang="en-US" sz="4000" dirty="0" smtClean="0"/>
            </a:br>
            <a:r>
              <a:rPr lang="en-US" sz="4000" dirty="0" smtClean="0"/>
              <a:t>Lindsey, Robins, &amp; Terrell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Dale Ellis, Ed. D</a:t>
            </a:r>
          </a:p>
          <a:p>
            <a:r>
              <a:rPr lang="en-US" dirty="0" smtClean="0"/>
              <a:t>Superintendent </a:t>
            </a:r>
          </a:p>
          <a:p>
            <a:r>
              <a:rPr lang="en-US" dirty="0" smtClean="0"/>
              <a:t>Montgomery County Schools</a:t>
            </a:r>
          </a:p>
          <a:p>
            <a:r>
              <a:rPr lang="en-US" dirty="0" smtClean="0"/>
              <a:t>January 9, 2013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28595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dirty="0" smtClean="0"/>
          </a:p>
          <a:p>
            <a:r>
              <a:rPr lang="en-US" sz="3600" dirty="0" smtClean="0"/>
              <a:t>Cultural Proficiency is a way of being that allows individuals and organizations to interact effectively with people who differ from them.</a:t>
            </a:r>
            <a:endParaRPr lang="en-US" sz="36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Session 1: An Overview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770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YOUR education level?</a:t>
            </a:r>
          </a:p>
          <a:p>
            <a:r>
              <a:rPr lang="en-US" dirty="0" smtClean="0"/>
              <a:t>What is YOUR income level?</a:t>
            </a:r>
          </a:p>
          <a:p>
            <a:r>
              <a:rPr lang="en-US" dirty="0" smtClean="0"/>
              <a:t>How does that compare with those that you interact with in the broader school community?</a:t>
            </a:r>
          </a:p>
          <a:p>
            <a:r>
              <a:rPr lang="en-US" dirty="0" smtClean="0"/>
              <a:t>How does your life blueprint (history, etc.) compare to that of your students?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Quick Review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35948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Culture is much deeper than most people think about or realize.</a:t>
            </a:r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When we say the term cultural diversity, what generally is that interpreted to mean?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Culture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4458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Race</a:t>
            </a:r>
          </a:p>
          <a:p>
            <a:r>
              <a:rPr lang="en-US" dirty="0" smtClean="0"/>
              <a:t>Ethnicity</a:t>
            </a:r>
          </a:p>
          <a:p>
            <a:r>
              <a:rPr lang="en-US" dirty="0" smtClean="0"/>
              <a:t>History</a:t>
            </a:r>
          </a:p>
          <a:p>
            <a:r>
              <a:rPr lang="en-US" dirty="0" smtClean="0"/>
              <a:t>Gender</a:t>
            </a:r>
          </a:p>
          <a:p>
            <a:r>
              <a:rPr lang="en-US" dirty="0" smtClean="0"/>
              <a:t>Socio-economic status</a:t>
            </a:r>
          </a:p>
          <a:p>
            <a:r>
              <a:rPr lang="en-US" dirty="0" smtClean="0"/>
              <a:t>What else?</a:t>
            </a:r>
          </a:p>
          <a:p>
            <a:endParaRPr lang="en-US" dirty="0"/>
          </a:p>
          <a:p>
            <a:r>
              <a:rPr lang="en-US" dirty="0" smtClean="0"/>
              <a:t>If you can think of a difference, it is probably connected to culture in some way or it is a sub-culture unto itself.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Culture is…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05711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Educate ALL students to the best of their ability and to the best of our ability.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Can we truly differentiate instruction if our educators do not understand and acknowledge difference?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Task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85147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…not an excuse.</a:t>
            </a:r>
          </a:p>
          <a:p>
            <a:r>
              <a:rPr lang="en-US" dirty="0" smtClean="0"/>
              <a:t>…not a crutch.</a:t>
            </a:r>
          </a:p>
          <a:p>
            <a:r>
              <a:rPr lang="en-US" dirty="0" smtClean="0"/>
              <a:t>…not something to whisper about.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Difference is to be celebrated!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Difference is….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982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want to address and capitalize on our diversity.</a:t>
            </a:r>
          </a:p>
          <a:p>
            <a:r>
              <a:rPr lang="en-US" dirty="0" smtClean="0"/>
              <a:t>We want to reinforce positive values about diversity.</a:t>
            </a:r>
          </a:p>
          <a:p>
            <a:r>
              <a:rPr lang="en-US" dirty="0" smtClean="0"/>
              <a:t>We want to reinforce values and behaviors that produce the best results for children.</a:t>
            </a:r>
          </a:p>
          <a:p>
            <a:r>
              <a:rPr lang="en-US" dirty="0" smtClean="0"/>
              <a:t>We want to leverage previous knowledge in Robert Marzano’s work, Ruby Payne, and PDSA training to get the best out of ALL students. </a:t>
            </a:r>
          </a:p>
          <a:p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Moving Forward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850823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January – Overview</a:t>
            </a:r>
          </a:p>
          <a:p>
            <a:r>
              <a:rPr lang="en-US" dirty="0" smtClean="0"/>
              <a:t>February – Chs. 1-3</a:t>
            </a:r>
          </a:p>
          <a:p>
            <a:r>
              <a:rPr lang="en-US" dirty="0" smtClean="0"/>
              <a:t>March – Chs. 4-6</a:t>
            </a:r>
          </a:p>
          <a:p>
            <a:r>
              <a:rPr lang="en-US" dirty="0" smtClean="0"/>
              <a:t>April – Chs. 7-9</a:t>
            </a:r>
          </a:p>
          <a:p>
            <a:r>
              <a:rPr lang="en-US" dirty="0" smtClean="0"/>
              <a:t>May – Resources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Schedule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617340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ardcover">
  <a:themeElements>
    <a:clrScheme name="Hardcover">
      <a:dk1>
        <a:sysClr val="windowText" lastClr="000000"/>
      </a:dk1>
      <a:lt1>
        <a:sysClr val="window" lastClr="FFFFFF"/>
      </a:lt1>
      <a:dk2>
        <a:srgbClr val="895D1D"/>
      </a:dk2>
      <a:lt2>
        <a:srgbClr val="ECE9C6"/>
      </a:lt2>
      <a:accent1>
        <a:srgbClr val="873624"/>
      </a:accent1>
      <a:accent2>
        <a:srgbClr val="D6862D"/>
      </a:accent2>
      <a:accent3>
        <a:srgbClr val="D0BE40"/>
      </a:accent3>
      <a:accent4>
        <a:srgbClr val="877F6C"/>
      </a:accent4>
      <a:accent5>
        <a:srgbClr val="972109"/>
      </a:accent5>
      <a:accent6>
        <a:srgbClr val="AEB795"/>
      </a:accent6>
      <a:hlink>
        <a:srgbClr val="CC9900"/>
      </a:hlink>
      <a:folHlink>
        <a:srgbClr val="B2B2B2"/>
      </a:folHlink>
    </a:clrScheme>
    <a:fontScheme name="Hardcover">
      <a:maj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궁서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S明朝E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Hardcover">
      <a:fillStyleLst>
        <a:solidFill>
          <a:schemeClr val="phClr"/>
        </a:solidFill>
        <a:solidFill>
          <a:schemeClr val="phClr">
            <a:tint val="68000"/>
            <a:shade val="94000"/>
            <a:satMod val="300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80000"/>
                <a:lumMod val="98000"/>
              </a:schemeClr>
            </a:gs>
            <a:gs pos="100000">
              <a:schemeClr val="phClr">
                <a:satMod val="130000"/>
              </a:schemeClr>
            </a:gs>
          </a:gsLst>
          <a:lin ang="5160000" scaled="0"/>
        </a:gradFill>
      </a:fillStyleLst>
      <a:lnStyleLst>
        <a:ln w="12700" cap="flat" cmpd="sng" algn="ctr">
          <a:solidFill>
            <a:schemeClr val="phClr">
              <a:shade val="90000"/>
              <a:lumMod val="90000"/>
            </a:schemeClr>
          </a:solidFill>
          <a:prstDash val="solid"/>
        </a:ln>
        <a:ln w="19050" cap="flat" cmpd="sng" algn="ctr">
          <a:solidFill>
            <a:schemeClr val="phClr">
              <a:shade val="75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12700" dir="5400000" rotWithShape="0">
              <a:srgbClr val="000000">
                <a:alpha val="1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6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400000"/>
            </a:lightRig>
          </a:scene3d>
          <a:sp3d>
            <a:bevelT w="25400" h="25400"/>
          </a:sp3d>
        </a:effectStyle>
      </a:effectStyleLst>
      <a:bgFillStyleLst>
        <a:solidFill>
          <a:schemeClr val="phClr">
            <a:tint val="96000"/>
            <a:lumMod val="11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3000"/>
                <a:shade val="20000"/>
              </a:schemeClr>
              <a:schemeClr val="phClr">
                <a:tint val="90000"/>
                <a:shade val="85000"/>
                <a:satMod val="115000"/>
              </a:schemeClr>
            </a:duotone>
          </a:blip>
          <a:tile tx="0" ty="0" sx="60000" sy="60000" flip="none" algn="tl"/>
        </a:blipFill>
        <a:blipFill rotWithShape="1">
          <a:blip xmlns:r="http://schemas.openxmlformats.org/officeDocument/2006/relationships" r:embed="rId2">
            <a:duotone>
              <a:schemeClr val="phClr">
                <a:shade val="50000"/>
                <a:satMod val="340000"/>
                <a:lumMod val="40000"/>
              </a:schemeClr>
              <a:schemeClr val="phClr">
                <a:tint val="92000"/>
                <a:shade val="94000"/>
                <a:hueMod val="110000"/>
                <a:satMod val="236000"/>
                <a:lum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Hardcover</Template>
  <TotalTime>28</TotalTime>
  <Words>308</Words>
  <Application>Microsoft Office PowerPoint</Application>
  <PresentationFormat>On-screen Show (4:3)</PresentationFormat>
  <Paragraphs>52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Hardcover</vt:lpstr>
      <vt:lpstr>Cultural Proficiency: A Manual for School Leaders Lindsey, Robins, &amp; Terrell</vt:lpstr>
      <vt:lpstr>Session 1: An Overview</vt:lpstr>
      <vt:lpstr>A Quick Review</vt:lpstr>
      <vt:lpstr>Understanding Culture</vt:lpstr>
      <vt:lpstr>Culture is…</vt:lpstr>
      <vt:lpstr>Our Task</vt:lpstr>
      <vt:lpstr>Difference is….</vt:lpstr>
      <vt:lpstr>Moving Forward</vt:lpstr>
      <vt:lpstr>Schedule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Cultural Proficiency: A Manual for School Leaders Lindsey, Robins, &amp; Terrell</dc:title>
  <dc:creator>Dale Ellis</dc:creator>
  <cp:lastModifiedBy>Alisha Ellis</cp:lastModifiedBy>
  <cp:revision>4</cp:revision>
  <dcterms:created xsi:type="dcterms:W3CDTF">2013-01-08T18:37:16Z</dcterms:created>
  <dcterms:modified xsi:type="dcterms:W3CDTF">2013-01-08T20:37:45Z</dcterms:modified>
</cp:coreProperties>
</file>