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9" r:id="rId5"/>
    <p:sldMasterId id="2147483690" r:id="rId6"/>
    <p:sldMasterId id="2147483702" r:id="rId7"/>
  </p:sldMasterIdLst>
  <p:notesMasterIdLst>
    <p:notesMasterId r:id="rId48"/>
  </p:notesMasterIdLst>
  <p:sldIdLst>
    <p:sldId id="256" r:id="rId8"/>
    <p:sldId id="327" r:id="rId9"/>
    <p:sldId id="282" r:id="rId10"/>
    <p:sldId id="285" r:id="rId11"/>
    <p:sldId id="269" r:id="rId12"/>
    <p:sldId id="268" r:id="rId13"/>
    <p:sldId id="281" r:id="rId14"/>
    <p:sldId id="307" r:id="rId15"/>
    <p:sldId id="288" r:id="rId16"/>
    <p:sldId id="290" r:id="rId17"/>
    <p:sldId id="320" r:id="rId18"/>
    <p:sldId id="321" r:id="rId19"/>
    <p:sldId id="299" r:id="rId20"/>
    <p:sldId id="308" r:id="rId21"/>
    <p:sldId id="283" r:id="rId22"/>
    <p:sldId id="286" r:id="rId23"/>
    <p:sldId id="305" r:id="rId24"/>
    <p:sldId id="292" r:id="rId25"/>
    <p:sldId id="284" r:id="rId26"/>
    <p:sldId id="322" r:id="rId27"/>
    <p:sldId id="300" r:id="rId28"/>
    <p:sldId id="287" r:id="rId29"/>
    <p:sldId id="323" r:id="rId30"/>
    <p:sldId id="316" r:id="rId31"/>
    <p:sldId id="291" r:id="rId32"/>
    <p:sldId id="293" r:id="rId33"/>
    <p:sldId id="295" r:id="rId34"/>
    <p:sldId id="324" r:id="rId35"/>
    <p:sldId id="302" r:id="rId36"/>
    <p:sldId id="294" r:id="rId37"/>
    <p:sldId id="301" r:id="rId38"/>
    <p:sldId id="296" r:id="rId39"/>
    <p:sldId id="297" r:id="rId40"/>
    <p:sldId id="309" r:id="rId41"/>
    <p:sldId id="328" r:id="rId42"/>
    <p:sldId id="329" r:id="rId43"/>
    <p:sldId id="304" r:id="rId44"/>
    <p:sldId id="312" r:id="rId45"/>
    <p:sldId id="326" r:id="rId46"/>
    <p:sldId id="266"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1E9AE786-0AA2-4196-BA5C-1E8C67ACA787}">
          <p14:sldIdLst>
            <p14:sldId id="256"/>
            <p14:sldId id="327"/>
            <p14:sldId id="282"/>
            <p14:sldId id="285"/>
            <p14:sldId id="269"/>
            <p14:sldId id="268"/>
            <p14:sldId id="281"/>
            <p14:sldId id="307"/>
            <p14:sldId id="288"/>
            <p14:sldId id="290"/>
            <p14:sldId id="320"/>
            <p14:sldId id="321"/>
            <p14:sldId id="299"/>
            <p14:sldId id="308"/>
            <p14:sldId id="283"/>
            <p14:sldId id="286"/>
            <p14:sldId id="305"/>
            <p14:sldId id="292"/>
            <p14:sldId id="284"/>
            <p14:sldId id="322"/>
            <p14:sldId id="300"/>
            <p14:sldId id="287"/>
            <p14:sldId id="323"/>
            <p14:sldId id="316"/>
            <p14:sldId id="291"/>
            <p14:sldId id="293"/>
            <p14:sldId id="295"/>
            <p14:sldId id="324"/>
            <p14:sldId id="302"/>
            <p14:sldId id="294"/>
            <p14:sldId id="301"/>
            <p14:sldId id="296"/>
            <p14:sldId id="297"/>
            <p14:sldId id="309"/>
            <p14:sldId id="328"/>
            <p14:sldId id="329"/>
            <p14:sldId id="304"/>
            <p14:sldId id="312"/>
            <p14:sldId id="326"/>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9133"/>
    <a:srgbClr val="006F82"/>
    <a:srgbClr val="A3C1CC"/>
    <a:srgbClr val="EC8272"/>
    <a:srgbClr val="10A2B9"/>
    <a:srgbClr val="FFE508"/>
    <a:srgbClr val="FFF9C2"/>
    <a:srgbClr val="839331"/>
    <a:srgbClr val="4D57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00" autoAdjust="0"/>
    <p:restoredTop sz="84840" autoAdjust="0"/>
  </p:normalViewPr>
  <p:slideViewPr>
    <p:cSldViewPr snapToGrid="0">
      <p:cViewPr varScale="1">
        <p:scale>
          <a:sx n="54" d="100"/>
          <a:sy n="54" d="100"/>
        </p:scale>
        <p:origin x="13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B88248-C19E-4F13-BEFF-CF16DBD2504A}" type="datetimeFigureOut">
              <a:rPr lang="en-US" smtClean="0"/>
              <a:t>8/28/2024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41EE62-7565-48E4-957F-452D87FA7223}" type="slidenum">
              <a:rPr lang="en-US" smtClean="0"/>
              <a:t>‹#›</a:t>
            </a:fld>
            <a:endParaRPr lang="en-US"/>
          </a:p>
        </p:txBody>
      </p:sp>
    </p:spTree>
    <p:extLst>
      <p:ext uri="{BB962C8B-B14F-4D97-AF65-F5344CB8AC3E}">
        <p14:creationId xmlns:p14="http://schemas.microsoft.com/office/powerpoint/2010/main" val="264952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 leaders may need to be in the elective Leadership class.  Will impact class selection depending on the school.</a:t>
            </a:r>
          </a:p>
        </p:txBody>
      </p:sp>
      <p:sp>
        <p:nvSpPr>
          <p:cNvPr id="4" name="Slide Number Placeholder 3"/>
          <p:cNvSpPr>
            <a:spLocks noGrp="1"/>
          </p:cNvSpPr>
          <p:nvPr>
            <p:ph type="sldNum" sz="quarter" idx="5"/>
          </p:nvPr>
        </p:nvSpPr>
        <p:spPr/>
        <p:txBody>
          <a:bodyPr/>
          <a:lstStyle/>
          <a:p>
            <a:fld id="{5A41EE62-7565-48E4-957F-452D87FA7223}" type="slidenum">
              <a:rPr lang="en-US" smtClean="0"/>
              <a:t>13</a:t>
            </a:fld>
            <a:endParaRPr lang="en-US"/>
          </a:p>
        </p:txBody>
      </p:sp>
    </p:spTree>
    <p:extLst>
      <p:ext uri="{BB962C8B-B14F-4D97-AF65-F5344CB8AC3E}">
        <p14:creationId xmlns:p14="http://schemas.microsoft.com/office/powerpoint/2010/main" val="30371341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3B6CB-A414-4F73-9E9C-9C456BF957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0A28695-C351-451C-838C-3F65FA35A0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06054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EBA3-6862-4F75-8408-5083E7E8702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02A3043-0C61-4E35-A21F-4D5B29CA030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1561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EBA3-6862-4F75-8408-5083E7E8702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02A3043-0C61-4E35-A21F-4D5B29CA030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2573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EBA3-6862-4F75-8408-5083E7E8702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02A3043-0C61-4E35-A21F-4D5B29CA030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07401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2470E-E4C5-44C0-BC67-9F371B032E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6A5E0DA-B5FE-4C8D-BD7F-3C6B799484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71309B6-7959-48A1-83B6-B7482890946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418007-2672-496C-B6DD-3685E3D77D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C362F0F-EF97-4B2A-ADAE-64C75FD0AAB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913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nd Picture Gradient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453D034-BD7E-43FB-B4D5-10EF604DE648}"/>
              </a:ext>
            </a:extLst>
          </p:cNvPr>
          <p:cNvSpPr>
            <a:spLocks noGrp="1"/>
          </p:cNvSpPr>
          <p:nvPr>
            <p:ph type="title"/>
          </p:nvPr>
        </p:nvSpPr>
        <p:spPr>
          <a:xfrm>
            <a:off x="838200" y="365125"/>
            <a:ext cx="10515600" cy="1325563"/>
          </a:xfrm>
        </p:spPr>
        <p:txBody>
          <a:bodyPr/>
          <a:lstStyle/>
          <a:p>
            <a:r>
              <a:rPr lang="en-US" dirty="0"/>
              <a:t>Content and Picture</a:t>
            </a:r>
          </a:p>
        </p:txBody>
      </p:sp>
      <p:sp>
        <p:nvSpPr>
          <p:cNvPr id="4" name="Content Placeholder 2">
            <a:extLst>
              <a:ext uri="{FF2B5EF4-FFF2-40B4-BE49-F238E27FC236}">
                <a16:creationId xmlns:a16="http://schemas.microsoft.com/office/drawing/2014/main" id="{AD7F120E-7625-44B6-B2A1-C7ED821FE985}"/>
              </a:ext>
            </a:extLst>
          </p:cNvPr>
          <p:cNvSpPr>
            <a:spLocks noGrp="1"/>
          </p:cNvSpPr>
          <p:nvPr>
            <p:ph idx="1"/>
          </p:nvPr>
        </p:nvSpPr>
        <p:spPr>
          <a:xfrm>
            <a:off x="838200" y="1825625"/>
            <a:ext cx="5257800" cy="4351338"/>
          </a:xfrm>
        </p:spPr>
        <p:txBody>
          <a:bodyPr/>
          <a:lstStyle/>
          <a:p>
            <a:endParaRPr lang="en-US"/>
          </a:p>
        </p:txBody>
      </p:sp>
      <p:sp>
        <p:nvSpPr>
          <p:cNvPr id="5" name="Picture Placeholder 3">
            <a:extLst>
              <a:ext uri="{FF2B5EF4-FFF2-40B4-BE49-F238E27FC236}">
                <a16:creationId xmlns:a16="http://schemas.microsoft.com/office/drawing/2014/main" id="{C06EB583-EB6D-45A1-AD79-E4CE240BD8DB}"/>
              </a:ext>
            </a:extLst>
          </p:cNvPr>
          <p:cNvSpPr>
            <a:spLocks noGrp="1"/>
          </p:cNvSpPr>
          <p:nvPr>
            <p:ph type="pic" sz="quarter" idx="14"/>
          </p:nvPr>
        </p:nvSpPr>
        <p:spPr>
          <a:xfrm>
            <a:off x="6096000" y="1825625"/>
            <a:ext cx="5257800" cy="4351338"/>
          </a:xfrm>
        </p:spPr>
      </p:sp>
    </p:spTree>
    <p:extLst>
      <p:ext uri="{BB962C8B-B14F-4D97-AF65-F5344CB8AC3E}">
        <p14:creationId xmlns:p14="http://schemas.microsoft.com/office/powerpoint/2010/main" val="2836371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Gradient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5A52D4B-4007-48BF-B173-A71B191E5A1B}"/>
              </a:ext>
            </a:extLst>
          </p:cNvPr>
          <p:cNvSpPr>
            <a:spLocks noGrp="1"/>
          </p:cNvSpPr>
          <p:nvPr>
            <p:ph type="title"/>
          </p:nvPr>
        </p:nvSpPr>
        <p:spPr>
          <a:xfrm>
            <a:off x="838200" y="365125"/>
            <a:ext cx="10515600" cy="1325563"/>
          </a:xfrm>
        </p:spPr>
        <p:txBody>
          <a:bodyPr/>
          <a:lstStyle/>
          <a:p>
            <a:r>
              <a:rPr lang="en-US" dirty="0"/>
              <a:t>Content and Picture</a:t>
            </a:r>
          </a:p>
        </p:txBody>
      </p:sp>
      <p:sp>
        <p:nvSpPr>
          <p:cNvPr id="11" name="Picture Placeholder 3">
            <a:extLst>
              <a:ext uri="{FF2B5EF4-FFF2-40B4-BE49-F238E27FC236}">
                <a16:creationId xmlns:a16="http://schemas.microsoft.com/office/drawing/2014/main" id="{141387CB-EEAA-4E7C-AAEC-40936156F6AC}"/>
              </a:ext>
            </a:extLst>
          </p:cNvPr>
          <p:cNvSpPr>
            <a:spLocks noGrp="1"/>
          </p:cNvSpPr>
          <p:nvPr>
            <p:ph type="pic" sz="quarter" idx="14"/>
          </p:nvPr>
        </p:nvSpPr>
        <p:spPr>
          <a:xfrm>
            <a:off x="838200" y="1690688"/>
            <a:ext cx="10515600" cy="4486275"/>
          </a:xfrm>
        </p:spPr>
      </p:sp>
    </p:spTree>
    <p:extLst>
      <p:ext uri="{BB962C8B-B14F-4D97-AF65-F5344CB8AC3E}">
        <p14:creationId xmlns:p14="http://schemas.microsoft.com/office/powerpoint/2010/main" val="3010481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506CC-1A87-4DF7-9588-28E330EB549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07551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nect With U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5920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ide Borders (Whit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6B3FF-EC4E-4C73-B0D4-E3FDB61FC3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62FD2F-0471-4707-AC84-287FCFA308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037780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lgn="ctr">
              <a:defRPr sz="6000"/>
            </a:lvl1pPr>
          </a:lstStyle>
          <a:p>
            <a:r>
              <a:rPr lang="en-US" dirty="0"/>
              <a:t>Click to add closing slide information</a:t>
            </a:r>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additional notes for closing</a:t>
            </a:r>
          </a:p>
        </p:txBody>
      </p:sp>
    </p:spTree>
    <p:extLst>
      <p:ext uri="{BB962C8B-B14F-4D97-AF65-F5344CB8AC3E}">
        <p14:creationId xmlns:p14="http://schemas.microsoft.com/office/powerpoint/2010/main" val="1419243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Content (Whit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EBA3-6862-4F75-8408-5083E7E87025}"/>
              </a:ext>
            </a:extLst>
          </p:cNvPr>
          <p:cNvSpPr>
            <a:spLocks noGrp="1"/>
          </p:cNvSpPr>
          <p:nvPr>
            <p:ph type="title" hasCustomPrompt="1"/>
          </p:nvPr>
        </p:nvSpPr>
        <p:spPr/>
        <p:txBody>
          <a:bodyPr/>
          <a:lstStyle>
            <a:lvl1pPr>
              <a:defRPr/>
            </a:lvl1pPr>
          </a:lstStyle>
          <a:p>
            <a:r>
              <a:rPr lang="en-US" dirty="0"/>
              <a:t>Normal Slide</a:t>
            </a:r>
          </a:p>
        </p:txBody>
      </p:sp>
      <p:sp>
        <p:nvSpPr>
          <p:cNvPr id="3" name="Content Placeholder 2">
            <a:extLst>
              <a:ext uri="{FF2B5EF4-FFF2-40B4-BE49-F238E27FC236}">
                <a16:creationId xmlns:a16="http://schemas.microsoft.com/office/drawing/2014/main" id="{702A3043-0C61-4E35-A21F-4D5B29CA0300}"/>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04867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ide Borders (Whit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6B3FF-EC4E-4C73-B0D4-E3FDB61FC3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62FD2F-0471-4707-AC84-287FCFA308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561509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Borders Content (Whit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10AD7-A8C4-4B80-9361-D43BA60C69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8EE0EB-8984-4F8A-BFEB-73DCBF027D1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D6C41D-94AD-4C06-B850-8C3FD637180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55675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Whit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7E6A2-6304-4A6D-B2E6-6DF22EA9F5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AE6983-A584-43E2-BF44-137A3D8762F4}"/>
              </a:ext>
            </a:extLst>
          </p:cNvPr>
          <p:cNvSpPr>
            <a:spLocks noGrp="1"/>
          </p:cNvSpPr>
          <p:nvPr>
            <p:ph idx="1"/>
          </p:nvPr>
        </p:nvSpPr>
        <p:spPr>
          <a:xfrm>
            <a:off x="5138530" y="987425"/>
            <a:ext cx="621685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6A6055-B331-408A-8EAD-5111B2DF62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4096969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ost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7E6A2-6304-4A6D-B2E6-6DF22EA9F5BE}"/>
              </a:ext>
            </a:extLst>
          </p:cNvPr>
          <p:cNvSpPr>
            <a:spLocks noGrp="1"/>
          </p:cNvSpPr>
          <p:nvPr>
            <p:ph type="title"/>
          </p:nvPr>
        </p:nvSpPr>
        <p:spPr>
          <a:xfrm>
            <a:off x="641006" y="457200"/>
            <a:ext cx="5073995" cy="1600200"/>
          </a:xfrm>
        </p:spPr>
        <p:txBody>
          <a:bodyPr anchor="b"/>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6D6A6055-B331-408A-8EAD-5111B2DF6208}"/>
              </a:ext>
            </a:extLst>
          </p:cNvPr>
          <p:cNvSpPr>
            <a:spLocks noGrp="1"/>
          </p:cNvSpPr>
          <p:nvPr>
            <p:ph type="body" sz="half" idx="2"/>
          </p:nvPr>
        </p:nvSpPr>
        <p:spPr>
          <a:xfrm>
            <a:off x="641006" y="2057400"/>
            <a:ext cx="507399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230729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ttom Banner Content (Whit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D6DC9-60CD-4CD4-946B-07186B25463D}"/>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063877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Closing Slide Green Bor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6B3FF-EC4E-4C73-B0D4-E3FDB61FC3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62FD2F-0471-4707-AC84-287FCFA308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3069689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1855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nect With Us Blue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21897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35215-5456-4D87-80CF-B14A6D28914F}"/>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B419A4B-A2F0-420F-8449-594D94C98F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814069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Content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C817F-80C2-4EA5-9FA3-70E7A2091C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AA3503-22F1-4214-BCB8-0B411ADDE3C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9231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and Pictur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BF4D1-B51A-4D17-AB74-75EE054623E7}"/>
              </a:ext>
            </a:extLst>
          </p:cNvPr>
          <p:cNvSpPr>
            <a:spLocks noGrp="1"/>
          </p:cNvSpPr>
          <p:nvPr>
            <p:ph type="title"/>
          </p:nvPr>
        </p:nvSpPr>
        <p:spPr/>
        <p:txBody>
          <a:bodyPr/>
          <a:lstStyle/>
          <a:p>
            <a:r>
              <a:rPr lang="en-US"/>
              <a:t>Click to edit Master title style</a:t>
            </a:r>
          </a:p>
        </p:txBody>
      </p:sp>
      <p:sp>
        <p:nvSpPr>
          <p:cNvPr id="6" name="Content Placeholder 2">
            <a:extLst>
              <a:ext uri="{FF2B5EF4-FFF2-40B4-BE49-F238E27FC236}">
                <a16:creationId xmlns:a16="http://schemas.microsoft.com/office/drawing/2014/main" id="{0E32A1EA-F864-407D-ADF5-D8EC90196E57}"/>
              </a:ext>
            </a:extLst>
          </p:cNvPr>
          <p:cNvSpPr>
            <a:spLocks noGrp="1"/>
          </p:cNvSpPr>
          <p:nvPr>
            <p:ph idx="1"/>
          </p:nvPr>
        </p:nvSpPr>
        <p:spPr>
          <a:xfrm>
            <a:off x="838200" y="1825625"/>
            <a:ext cx="52578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EADAEDA2-65EA-4F21-BD36-30AA0D018BB9}"/>
              </a:ext>
            </a:extLst>
          </p:cNvPr>
          <p:cNvSpPr>
            <a:spLocks noGrp="1"/>
          </p:cNvSpPr>
          <p:nvPr>
            <p:ph type="pic" sz="quarter" idx="14"/>
          </p:nvPr>
        </p:nvSpPr>
        <p:spPr>
          <a:xfrm>
            <a:off x="6096000" y="1825625"/>
            <a:ext cx="5257800" cy="4351338"/>
          </a:xfrm>
        </p:spPr>
        <p:txBody>
          <a:bodyPr/>
          <a:lstStyle>
            <a:lvl1pPr marL="0" indent="0">
              <a:buNone/>
              <a:defRPr/>
            </a:lvl1pPr>
          </a:lstStyle>
          <a:p>
            <a:endParaRPr lang="en-US" dirty="0"/>
          </a:p>
        </p:txBody>
      </p:sp>
    </p:spTree>
    <p:extLst>
      <p:ext uri="{BB962C8B-B14F-4D97-AF65-F5344CB8AC3E}">
        <p14:creationId xmlns:p14="http://schemas.microsoft.com/office/powerpoint/2010/main" val="38827324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BF4D1-B51A-4D17-AB74-75EE054623E7}"/>
              </a:ext>
            </a:extLst>
          </p:cNvPr>
          <p:cNvSpPr>
            <a:spLocks noGrp="1"/>
          </p:cNvSpPr>
          <p:nvPr>
            <p:ph type="title"/>
          </p:nvPr>
        </p:nvSpPr>
        <p:spPr/>
        <p:txBody>
          <a:bodyPr/>
          <a:lstStyle/>
          <a:p>
            <a:r>
              <a:rPr lang="en-US"/>
              <a:t>Click to edit Master title style</a:t>
            </a:r>
          </a:p>
        </p:txBody>
      </p:sp>
      <p:sp>
        <p:nvSpPr>
          <p:cNvPr id="10" name="Picture Placeholder 9">
            <a:extLst>
              <a:ext uri="{FF2B5EF4-FFF2-40B4-BE49-F238E27FC236}">
                <a16:creationId xmlns:a16="http://schemas.microsoft.com/office/drawing/2014/main" id="{EADAEDA2-65EA-4F21-BD36-30AA0D018BB9}"/>
              </a:ext>
            </a:extLst>
          </p:cNvPr>
          <p:cNvSpPr>
            <a:spLocks noGrp="1"/>
          </p:cNvSpPr>
          <p:nvPr>
            <p:ph type="pic" sz="quarter" idx="14"/>
          </p:nvPr>
        </p:nvSpPr>
        <p:spPr>
          <a:xfrm>
            <a:off x="838200" y="1690688"/>
            <a:ext cx="10515600" cy="4486275"/>
          </a:xfrm>
        </p:spPr>
        <p:txBody>
          <a:bodyPr/>
          <a:lstStyle>
            <a:lvl1pPr marL="0" indent="0">
              <a:buNone/>
              <a:defRPr/>
            </a:lvl1pPr>
          </a:lstStyle>
          <a:p>
            <a:endParaRPr lang="en-US" dirty="0"/>
          </a:p>
        </p:txBody>
      </p:sp>
    </p:spTree>
    <p:extLst>
      <p:ext uri="{BB962C8B-B14F-4D97-AF65-F5344CB8AC3E}">
        <p14:creationId xmlns:p14="http://schemas.microsoft.com/office/powerpoint/2010/main" val="19503992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lgn="ctr">
              <a:defRPr sz="6000"/>
            </a:lvl1pPr>
          </a:lstStyle>
          <a:p>
            <a:r>
              <a:rPr lang="en-US" dirty="0"/>
              <a:t>Click to add closing slide information</a:t>
            </a:r>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additional notes for closing</a:t>
            </a:r>
          </a:p>
        </p:txBody>
      </p:sp>
    </p:spTree>
    <p:extLst>
      <p:ext uri="{BB962C8B-B14F-4D97-AF65-F5344CB8AC3E}">
        <p14:creationId xmlns:p14="http://schemas.microsoft.com/office/powerpoint/2010/main" val="14634281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82021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Content Top Banner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6E91B-42EE-4101-8E28-63AC02B45E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601AC3-C3A2-4B9C-9EC7-AD03FC8727E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71278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Content Bottom Banner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6E91B-42EE-4101-8E28-63AC02B45E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601AC3-C3A2-4B9C-9EC7-AD03FC8727E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24060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ostcard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5040D-D8E2-48AC-A780-DBC55DBE6868}"/>
              </a:ext>
            </a:extLst>
          </p:cNvPr>
          <p:cNvSpPr>
            <a:spLocks noGrp="1"/>
          </p:cNvSpPr>
          <p:nvPr>
            <p:ph type="title" hasCustomPrompt="1"/>
          </p:nvPr>
        </p:nvSpPr>
        <p:spPr>
          <a:xfrm>
            <a:off x="839788" y="457200"/>
            <a:ext cx="5033111" cy="1600200"/>
          </a:xfrm>
        </p:spPr>
        <p:txBody>
          <a:bodyPr anchor="b"/>
          <a:lstStyle>
            <a:lvl1pPr>
              <a:defRPr sz="3200"/>
            </a:lvl1pPr>
          </a:lstStyle>
          <a:p>
            <a:r>
              <a:rPr lang="en-US" dirty="0"/>
              <a:t>Postcard </a:t>
            </a:r>
          </a:p>
        </p:txBody>
      </p:sp>
      <p:sp>
        <p:nvSpPr>
          <p:cNvPr id="4" name="Text Placeholder 3">
            <a:extLst>
              <a:ext uri="{FF2B5EF4-FFF2-40B4-BE49-F238E27FC236}">
                <a16:creationId xmlns:a16="http://schemas.microsoft.com/office/drawing/2014/main" id="{53075C01-3368-45A5-B824-4D23BD59537F}"/>
              </a:ext>
            </a:extLst>
          </p:cNvPr>
          <p:cNvSpPr>
            <a:spLocks noGrp="1"/>
          </p:cNvSpPr>
          <p:nvPr>
            <p:ph type="body" sz="half" idx="2" hasCustomPrompt="1"/>
          </p:nvPr>
        </p:nvSpPr>
        <p:spPr>
          <a:xfrm>
            <a:off x="839788" y="2057400"/>
            <a:ext cx="503311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  </a:t>
            </a:r>
          </a:p>
        </p:txBody>
      </p:sp>
    </p:spTree>
    <p:extLst>
      <p:ext uri="{BB962C8B-B14F-4D97-AF65-F5344CB8AC3E}">
        <p14:creationId xmlns:p14="http://schemas.microsoft.com/office/powerpoint/2010/main" val="19853041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and Picture Blue Bann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FB8B84-31DA-4ACC-9361-8E68E23EDAF0}"/>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1E3C9285-A68F-4D4D-B08C-7513AE8183AE}"/>
              </a:ext>
            </a:extLst>
          </p:cNvPr>
          <p:cNvSpPr>
            <a:spLocks noGrp="1"/>
          </p:cNvSpPr>
          <p:nvPr>
            <p:ph idx="1"/>
          </p:nvPr>
        </p:nvSpPr>
        <p:spPr>
          <a:xfrm>
            <a:off x="838200" y="1825625"/>
            <a:ext cx="52578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9">
            <a:extLst>
              <a:ext uri="{FF2B5EF4-FFF2-40B4-BE49-F238E27FC236}">
                <a16:creationId xmlns:a16="http://schemas.microsoft.com/office/drawing/2014/main" id="{D8B5E070-1D74-4B55-8749-2780A6D7818B}"/>
              </a:ext>
            </a:extLst>
          </p:cNvPr>
          <p:cNvSpPr>
            <a:spLocks noGrp="1"/>
          </p:cNvSpPr>
          <p:nvPr>
            <p:ph type="pic" sz="quarter" idx="14"/>
          </p:nvPr>
        </p:nvSpPr>
        <p:spPr>
          <a:xfrm>
            <a:off x="6096000" y="1825625"/>
            <a:ext cx="5257800" cy="4351338"/>
          </a:xfrm>
        </p:spPr>
        <p:txBody>
          <a:bodyPr/>
          <a:lstStyle>
            <a:lvl1pPr marL="0" indent="0">
              <a:buNone/>
              <a:defRPr/>
            </a:lvl1pPr>
          </a:lstStyle>
          <a:p>
            <a:endParaRPr lang="en-US" dirty="0"/>
          </a:p>
        </p:txBody>
      </p:sp>
    </p:spTree>
    <p:extLst>
      <p:ext uri="{BB962C8B-B14F-4D97-AF65-F5344CB8AC3E}">
        <p14:creationId xmlns:p14="http://schemas.microsoft.com/office/powerpoint/2010/main" val="42230891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Blue Bann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FB8B84-31DA-4ACC-9361-8E68E23EDAF0}"/>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11" name="Picture Placeholder 9">
            <a:extLst>
              <a:ext uri="{FF2B5EF4-FFF2-40B4-BE49-F238E27FC236}">
                <a16:creationId xmlns:a16="http://schemas.microsoft.com/office/drawing/2014/main" id="{D8B5E070-1D74-4B55-8749-2780A6D7818B}"/>
              </a:ext>
            </a:extLst>
          </p:cNvPr>
          <p:cNvSpPr>
            <a:spLocks noGrp="1"/>
          </p:cNvSpPr>
          <p:nvPr>
            <p:ph type="pic" sz="quarter" idx="14"/>
          </p:nvPr>
        </p:nvSpPr>
        <p:spPr>
          <a:xfrm>
            <a:off x="838200" y="1690688"/>
            <a:ext cx="10515600" cy="4486275"/>
          </a:xfrm>
        </p:spPr>
        <p:txBody>
          <a:bodyPr/>
          <a:lstStyle>
            <a:lvl1pPr marL="0" indent="0">
              <a:buNone/>
              <a:defRPr/>
            </a:lvl1pPr>
          </a:lstStyle>
          <a:p>
            <a:endParaRPr lang="en-US" dirty="0"/>
          </a:p>
        </p:txBody>
      </p:sp>
    </p:spTree>
    <p:extLst>
      <p:ext uri="{BB962C8B-B14F-4D97-AF65-F5344CB8AC3E}">
        <p14:creationId xmlns:p14="http://schemas.microsoft.com/office/powerpoint/2010/main" val="42671012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ue Bord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C08F9-9C2E-47DA-988E-0B69CD527B3C}"/>
              </a:ext>
            </a:extLst>
          </p:cNvPr>
          <p:cNvSpPr>
            <a:spLocks noGrp="1"/>
          </p:cNvSpPr>
          <p:nvPr>
            <p:ph type="title" hasCustomPrompt="1"/>
          </p:nvPr>
        </p:nvSpPr>
        <p:spPr/>
        <p:txBody>
          <a:bodyPr/>
          <a:lstStyle>
            <a:lvl1pPr>
              <a:defRPr/>
            </a:lvl1pPr>
          </a:lstStyle>
          <a:p>
            <a:r>
              <a:rPr lang="en-US" dirty="0"/>
              <a:t>Click to edit Master title style  </a:t>
            </a:r>
          </a:p>
        </p:txBody>
      </p:sp>
      <p:sp>
        <p:nvSpPr>
          <p:cNvPr id="6" name="Content Placeholder 2">
            <a:extLst>
              <a:ext uri="{FF2B5EF4-FFF2-40B4-BE49-F238E27FC236}">
                <a16:creationId xmlns:a16="http://schemas.microsoft.com/office/drawing/2014/main" id="{C15D3050-FEB2-4592-9053-1CA1E56F7B56}"/>
              </a:ext>
            </a:extLst>
          </p:cNvPr>
          <p:cNvSpPr>
            <a:spLocks noGrp="1"/>
          </p:cNvSpPr>
          <p:nvPr>
            <p:ph idx="1" hasCustomPrompt="1"/>
          </p:nvPr>
        </p:nvSpPr>
        <p:spPr>
          <a:xfrm>
            <a:off x="838200" y="1825625"/>
            <a:ext cx="10515600" cy="4351338"/>
          </a:xfrm>
        </p:spPr>
        <p:txBody>
          <a:bodyPr/>
          <a:lstStyle>
            <a:lvl1pPr>
              <a:defRPr/>
            </a:lvl1pPr>
            <a:lvl3pPr>
              <a:defRPr/>
            </a:lvl3pPr>
          </a:lstStyle>
          <a:p>
            <a:pPr lvl="0"/>
            <a:r>
              <a:rPr lang="en-US" dirty="0"/>
              <a:t>Edit Master text styles </a:t>
            </a:r>
          </a:p>
          <a:p>
            <a:pPr lvl="1"/>
            <a:r>
              <a:rPr lang="en-US" dirty="0"/>
              <a:t>Second level</a:t>
            </a:r>
          </a:p>
          <a:p>
            <a:pPr lvl="2"/>
            <a:r>
              <a:rPr lang="en-US" dirty="0"/>
              <a:t>Third level </a:t>
            </a:r>
          </a:p>
          <a:p>
            <a:pPr lvl="3"/>
            <a:r>
              <a:rPr lang="en-US" dirty="0"/>
              <a:t>Fourth level</a:t>
            </a:r>
          </a:p>
          <a:p>
            <a:pPr lvl="4"/>
            <a:r>
              <a:rPr lang="en-US" dirty="0"/>
              <a:t>Fifth level</a:t>
            </a:r>
          </a:p>
        </p:txBody>
      </p:sp>
    </p:spTree>
    <p:extLst>
      <p:ext uri="{BB962C8B-B14F-4D97-AF65-F5344CB8AC3E}">
        <p14:creationId xmlns:p14="http://schemas.microsoft.com/office/powerpoint/2010/main" val="24351353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lgn="ctr">
              <a:defRPr sz="6000"/>
            </a:lvl1pPr>
          </a:lstStyle>
          <a:p>
            <a:r>
              <a:rPr lang="en-US" dirty="0"/>
              <a:t>Click to add closing slide information</a:t>
            </a:r>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additional notes for closing</a:t>
            </a:r>
          </a:p>
        </p:txBody>
      </p:sp>
    </p:spTree>
    <p:extLst>
      <p:ext uri="{BB962C8B-B14F-4D97-AF65-F5344CB8AC3E}">
        <p14:creationId xmlns:p14="http://schemas.microsoft.com/office/powerpoint/2010/main" val="9435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181A93-3DDC-46A7-B6F5-6215E9474B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2C6EF1-BF83-46B2-B610-63C522C5DE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4408371"/>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6" r:id="rId3"/>
    <p:sldLayoutId id="2147483668" r:id="rId4"/>
    <p:sldLayoutId id="2147483653" r:id="rId5"/>
    <p:sldLayoutId id="2147483654" r:id="rId6"/>
    <p:sldLayoutId id="2147483723" r:id="rId7"/>
    <p:sldLayoutId id="2147483660" r:id="rId8"/>
    <p:sldLayoutId id="2147483687" r:id="rId9"/>
    <p:sldLayoutId id="2147483725" r:id="rId10"/>
    <p:sldLayoutId id="21474837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B9ADC3-FC7F-4596-9969-E16817E186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082138-48F6-4D95-8631-9F42963F38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233997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729" r:id="rId7"/>
    <p:sldLayoutId id="2147483688" r:id="rId8"/>
    <p:sldLayoutId id="214748368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EF5F94-E632-4BF1-9898-2EDF9E9380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C61328-1FC7-40F9-80EA-C49CD3C0FB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030142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719" r:id="rId3"/>
    <p:sldLayoutId id="2147483721" r:id="rId4"/>
    <p:sldLayoutId id="2147483727" r:id="rId5"/>
    <p:sldLayoutId id="2147483700"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8761F5-598F-4236-AF4A-E4033CB7ED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257847-0608-4AA4-BDA1-4B3E18A9E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152839"/>
      </p:ext>
    </p:extLst>
  </p:cSld>
  <p:clrMap bg1="lt1" tx1="dk1" bg2="lt2" tx2="dk2" accent1="accent1" accent2="accent2" accent3="accent3" accent4="accent4" accent5="accent5" accent6="accent6" hlink="hlink" folHlink="folHlink"/>
  <p:sldLayoutIdLst>
    <p:sldLayoutId id="2147483708" r:id="rId1"/>
    <p:sldLayoutId id="2147483718" r:id="rId2"/>
    <p:sldLayoutId id="2147483698" r:id="rId3"/>
    <p:sldLayoutId id="2147483720" r:id="rId4"/>
    <p:sldLayoutId id="2147483722" r:id="rId5"/>
    <p:sldLayoutId id="2147483701" r:id="rId6"/>
    <p:sldLayoutId id="2147483728"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www.isd411.org/fs/pages/1320" TargetMode="External"/><Relationship Id="rId2" Type="http://schemas.openxmlformats.org/officeDocument/2006/relationships/hyperlink" Target="https://www.isd411.org/fs/pages/1357" TargetMode="External"/><Relationship Id="rId1" Type="http://schemas.openxmlformats.org/officeDocument/2006/relationships/slideLayout" Target="../slideLayouts/slideLayout12.xml"/><Relationship Id="rId4" Type="http://schemas.openxmlformats.org/officeDocument/2006/relationships/hyperlink" Target="https://issaquahhigh.isd411.org/student-life/athletics/whos-who-contact-u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pinelake.isd411.org/student-life/activities" TargetMode="External"/><Relationship Id="rId7" Type="http://schemas.openxmlformats.org/officeDocument/2006/relationships/hyperlink" Target="https://pacificcascade.isd411.org/student-life/activities" TargetMode="External"/><Relationship Id="rId2" Type="http://schemas.openxmlformats.org/officeDocument/2006/relationships/hyperlink" Target="https://issaquahmiddle.isd411.org/student-life/activities" TargetMode="External"/><Relationship Id="rId1" Type="http://schemas.openxmlformats.org/officeDocument/2006/relationships/slideLayout" Target="../slideLayouts/slideLayout12.xml"/><Relationship Id="rId6" Type="http://schemas.openxmlformats.org/officeDocument/2006/relationships/hyperlink" Target="https://cougarmountain.isd411.org/student-life/athletics" TargetMode="External"/><Relationship Id="rId5" Type="http://schemas.openxmlformats.org/officeDocument/2006/relationships/hyperlink" Target="https://beaverlake.isd411.org/student-life/athletics" TargetMode="External"/><Relationship Id="rId4" Type="http://schemas.openxmlformats.org/officeDocument/2006/relationships/hyperlink" Target="https://maywood.isd411.org/student-life/activitie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hyperlink" Target="https://www.isd411.org/programs-services/athletics-and-activities/registration" TargetMode="Externa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cid:image001.png@01DABB4F.0170A160" TargetMode="External"/><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hyperlink" Target="https://www.isd411.org/fs/pages/1319" TargetMode="External"/><Relationship Id="rId2" Type="http://schemas.openxmlformats.org/officeDocument/2006/relationships/hyperlink" Target="https://www.isd411.org/fs/pages/1282" TargetMode="External"/><Relationship Id="rId1" Type="http://schemas.openxmlformats.org/officeDocument/2006/relationships/slideLayout" Target="../slideLayouts/slideLayout12.xml"/><Relationship Id="rId4" Type="http://schemas.openxmlformats.org/officeDocument/2006/relationships/hyperlink" Target="https://www.isd411.org/fs/pages/1356"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cougarmountain.isd411.org/student-life/activities" TargetMode="External"/><Relationship Id="rId3" Type="http://schemas.openxmlformats.org/officeDocument/2006/relationships/hyperlink" Target="https://pinelake.isd411.org/student-life/activities" TargetMode="External"/><Relationship Id="rId7" Type="http://schemas.openxmlformats.org/officeDocument/2006/relationships/hyperlink" Target="https://cougarmountain.isd411.org/student-life/athletics" TargetMode="External"/><Relationship Id="rId2" Type="http://schemas.openxmlformats.org/officeDocument/2006/relationships/hyperlink" Target="https://issaquahmiddle.isd411.org/student-life/activities" TargetMode="External"/><Relationship Id="rId1" Type="http://schemas.openxmlformats.org/officeDocument/2006/relationships/slideLayout" Target="../slideLayouts/slideLayout12.xml"/><Relationship Id="rId6" Type="http://schemas.openxmlformats.org/officeDocument/2006/relationships/hyperlink" Target="https://beaverlake.isd411.org/student-life/activities" TargetMode="External"/><Relationship Id="rId5" Type="http://schemas.openxmlformats.org/officeDocument/2006/relationships/hyperlink" Target="https://beaverlake.isd411.org/student-life/athletics" TargetMode="External"/><Relationship Id="rId4" Type="http://schemas.openxmlformats.org/officeDocument/2006/relationships/hyperlink" Target="https://maywood.isd411.org/student-life/activities" TargetMode="External"/><Relationship Id="rId9" Type="http://schemas.openxmlformats.org/officeDocument/2006/relationships/hyperlink" Target="https://pacificcascade.isd411.org/student-life/activities"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hyperlink" Target="https://www.isd411.org/programs-services/buses/eda-routes-extended-day-activity-routes" TargetMode="Externa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6BD1B-946A-4B81-A129-9B8A025010EB}"/>
              </a:ext>
            </a:extLst>
          </p:cNvPr>
          <p:cNvSpPr>
            <a:spLocks noGrp="1"/>
          </p:cNvSpPr>
          <p:nvPr>
            <p:ph type="ctrTitle"/>
          </p:nvPr>
        </p:nvSpPr>
        <p:spPr/>
        <p:txBody>
          <a:bodyPr/>
          <a:lstStyle/>
          <a:p>
            <a:r>
              <a:rPr lang="en-US" dirty="0"/>
              <a:t>Issaquah School District Athletics &amp; Activities</a:t>
            </a:r>
          </a:p>
        </p:txBody>
      </p:sp>
      <p:sp>
        <p:nvSpPr>
          <p:cNvPr id="3" name="Subtitle 2">
            <a:extLst>
              <a:ext uri="{FF2B5EF4-FFF2-40B4-BE49-F238E27FC236}">
                <a16:creationId xmlns:a16="http://schemas.microsoft.com/office/drawing/2014/main" id="{DC4DD0CD-E7DB-4988-A869-65CABFB57046}"/>
              </a:ext>
            </a:extLst>
          </p:cNvPr>
          <p:cNvSpPr>
            <a:spLocks noGrp="1"/>
          </p:cNvSpPr>
          <p:nvPr>
            <p:ph type="subTitle" idx="1"/>
          </p:nvPr>
        </p:nvSpPr>
        <p:spPr/>
        <p:txBody>
          <a:bodyPr/>
          <a:lstStyle/>
          <a:p>
            <a:r>
              <a:rPr lang="en-US" dirty="0"/>
              <a:t>Parent Information Night</a:t>
            </a:r>
          </a:p>
          <a:p>
            <a:r>
              <a:rPr lang="en-US" dirty="0"/>
              <a:t>August 19</a:t>
            </a:r>
            <a:r>
              <a:rPr lang="en-US" baseline="30000" dirty="0"/>
              <a:t>th</a:t>
            </a:r>
            <a:r>
              <a:rPr lang="en-US" dirty="0"/>
              <a:t>, 2024</a:t>
            </a:r>
          </a:p>
        </p:txBody>
      </p:sp>
    </p:spTree>
    <p:extLst>
      <p:ext uri="{BB962C8B-B14F-4D97-AF65-F5344CB8AC3E}">
        <p14:creationId xmlns:p14="http://schemas.microsoft.com/office/powerpoint/2010/main" val="2386739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14DC5-FC33-4A7F-B0A3-06B226EB8688}"/>
              </a:ext>
            </a:extLst>
          </p:cNvPr>
          <p:cNvSpPr>
            <a:spLocks noGrp="1"/>
          </p:cNvSpPr>
          <p:nvPr>
            <p:ph type="title"/>
          </p:nvPr>
        </p:nvSpPr>
        <p:spPr/>
        <p:txBody>
          <a:bodyPr/>
          <a:lstStyle/>
          <a:p>
            <a:r>
              <a:rPr lang="en-US" dirty="0" err="1"/>
              <a:t>Presentadores</a:t>
            </a:r>
            <a:r>
              <a:rPr lang="en-US" dirty="0"/>
              <a:t> </a:t>
            </a:r>
          </a:p>
        </p:txBody>
      </p:sp>
      <p:sp>
        <p:nvSpPr>
          <p:cNvPr id="3" name="Content Placeholder 2">
            <a:extLst>
              <a:ext uri="{FF2B5EF4-FFF2-40B4-BE49-F238E27FC236}">
                <a16:creationId xmlns:a16="http://schemas.microsoft.com/office/drawing/2014/main" id="{70D3D8B3-1C77-4793-9136-4FAD784BD180}"/>
              </a:ext>
            </a:extLst>
          </p:cNvPr>
          <p:cNvSpPr>
            <a:spLocks noGrp="1"/>
          </p:cNvSpPr>
          <p:nvPr>
            <p:ph idx="1"/>
          </p:nvPr>
        </p:nvSpPr>
        <p:spPr/>
        <p:txBody>
          <a:bodyPr/>
          <a:lstStyle/>
          <a:p>
            <a:r>
              <a:rPr lang="en-US" dirty="0"/>
              <a:t>Liliana Medina – Family Liaison</a:t>
            </a:r>
          </a:p>
          <a:p>
            <a:r>
              <a:rPr lang="en-US" dirty="0" err="1"/>
              <a:t>Español</a:t>
            </a:r>
            <a:r>
              <a:rPr lang="en-US" dirty="0"/>
              <a:t> es mi primer </a:t>
            </a:r>
            <a:r>
              <a:rPr lang="en-US" dirty="0" err="1"/>
              <a:t>idioma</a:t>
            </a:r>
            <a:r>
              <a:rPr lang="en-US" dirty="0"/>
              <a:t> </a:t>
            </a:r>
          </a:p>
          <a:p>
            <a:r>
              <a:rPr lang="en-US" dirty="0"/>
              <a:t>11 </a:t>
            </a:r>
            <a:r>
              <a:rPr lang="en-US" dirty="0" err="1"/>
              <a:t>años</a:t>
            </a:r>
            <a:r>
              <a:rPr lang="en-US" dirty="0"/>
              <a:t> de </a:t>
            </a:r>
            <a:r>
              <a:rPr lang="en-US" dirty="0" err="1"/>
              <a:t>experiencia</a:t>
            </a:r>
            <a:r>
              <a:rPr lang="en-US" dirty="0"/>
              <a:t> </a:t>
            </a:r>
          </a:p>
        </p:txBody>
      </p:sp>
    </p:spTree>
    <p:extLst>
      <p:ext uri="{BB962C8B-B14F-4D97-AF65-F5344CB8AC3E}">
        <p14:creationId xmlns:p14="http://schemas.microsoft.com/office/powerpoint/2010/main" val="1472927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C9FC2-7152-46A6-B1ED-066CFA3BABD1}"/>
              </a:ext>
            </a:extLst>
          </p:cNvPr>
          <p:cNvSpPr>
            <a:spLocks noGrp="1"/>
          </p:cNvSpPr>
          <p:nvPr>
            <p:ph type="title"/>
          </p:nvPr>
        </p:nvSpPr>
        <p:spPr>
          <a:xfrm>
            <a:off x="547457" y="319596"/>
            <a:ext cx="3932237" cy="610340"/>
          </a:xfrm>
        </p:spPr>
        <p:txBody>
          <a:bodyPr/>
          <a:lstStyle/>
          <a:p>
            <a:r>
              <a:rPr lang="en-US" dirty="0" err="1"/>
              <a:t>Introducción</a:t>
            </a:r>
            <a:endParaRPr lang="en-US" dirty="0"/>
          </a:p>
        </p:txBody>
      </p:sp>
      <p:sp>
        <p:nvSpPr>
          <p:cNvPr id="4" name="Text Placeholder 3">
            <a:extLst>
              <a:ext uri="{FF2B5EF4-FFF2-40B4-BE49-F238E27FC236}">
                <a16:creationId xmlns:a16="http://schemas.microsoft.com/office/drawing/2014/main" id="{553AC6F8-D516-466E-AEF6-7E075A49F12F}"/>
              </a:ext>
            </a:extLst>
          </p:cNvPr>
          <p:cNvSpPr>
            <a:spLocks noGrp="1"/>
          </p:cNvSpPr>
          <p:nvPr>
            <p:ph type="body" sz="half" idx="2"/>
          </p:nvPr>
        </p:nvSpPr>
        <p:spPr>
          <a:xfrm>
            <a:off x="692949" y="1056893"/>
            <a:ext cx="5671357" cy="5481511"/>
          </a:xfrm>
        </p:spPr>
        <p:txBody>
          <a:bodyPr>
            <a:normAutofit lnSpcReduction="10000"/>
          </a:bodyPr>
          <a:lstStyle/>
          <a:p>
            <a:pPr marL="285750" indent="-285750">
              <a:buFontTx/>
              <a:buChar char="-"/>
            </a:pPr>
            <a:r>
              <a:rPr lang="en-US" sz="2800" dirty="0"/>
              <a:t>Jordan Frost</a:t>
            </a:r>
          </a:p>
          <a:p>
            <a:pPr marL="285750" indent="-285750">
              <a:buFontTx/>
              <a:buChar char="-"/>
            </a:pPr>
            <a:r>
              <a:rPr lang="es-ES" sz="2800" dirty="0"/>
              <a:t>Orgulloso graduado de la WSU</a:t>
            </a:r>
            <a:r>
              <a:rPr lang="en-US" sz="2800" dirty="0"/>
              <a:t>(BA, MIT)</a:t>
            </a:r>
          </a:p>
          <a:p>
            <a:pPr marL="285750" indent="-285750">
              <a:buFontTx/>
              <a:buChar char="-"/>
            </a:pPr>
            <a:r>
              <a:rPr lang="en-US" sz="2800" dirty="0"/>
              <a:t>Director </a:t>
            </a:r>
            <a:r>
              <a:rPr lang="en-US" sz="2800" dirty="0" err="1"/>
              <a:t>Distrital</a:t>
            </a:r>
            <a:r>
              <a:rPr lang="en-US" sz="2800" dirty="0"/>
              <a:t> de </a:t>
            </a:r>
            <a:r>
              <a:rPr lang="en-US" sz="2800" dirty="0" err="1"/>
              <a:t>Atletismo</a:t>
            </a:r>
            <a:r>
              <a:rPr lang="en-US" sz="2800" dirty="0"/>
              <a:t> y </a:t>
            </a:r>
            <a:r>
              <a:rPr lang="en-US" sz="2800" dirty="0" err="1"/>
              <a:t>Actividades</a:t>
            </a:r>
            <a:endParaRPr lang="en-US" sz="2800" dirty="0"/>
          </a:p>
          <a:p>
            <a:pPr marL="285750" indent="-285750">
              <a:buFontTx/>
              <a:buChar char="-"/>
            </a:pPr>
            <a:r>
              <a:rPr lang="en-US" sz="2800" dirty="0" err="1"/>
              <a:t>Anteriormente</a:t>
            </a:r>
            <a:endParaRPr lang="en-US" sz="2800" dirty="0"/>
          </a:p>
          <a:p>
            <a:pPr marL="285750" indent="-285750">
              <a:buFontTx/>
              <a:buChar char="-"/>
            </a:pPr>
            <a:endParaRPr lang="en-US" sz="2800" dirty="0"/>
          </a:p>
          <a:p>
            <a:pPr marL="742950" lvl="1" indent="-285750">
              <a:buFontTx/>
              <a:buChar char="-"/>
            </a:pPr>
            <a:r>
              <a:rPr lang="en-US" sz="2400" dirty="0" err="1"/>
              <a:t>Oficina</a:t>
            </a:r>
            <a:r>
              <a:rPr lang="en-US" sz="2400" dirty="0"/>
              <a:t> de Distrito</a:t>
            </a:r>
          </a:p>
          <a:p>
            <a:pPr marL="742950" lvl="1" indent="-285750">
              <a:buFontTx/>
              <a:buChar char="-"/>
            </a:pPr>
            <a:r>
              <a:rPr lang="en-US" sz="2000" dirty="0"/>
              <a:t>Subdirector de </a:t>
            </a:r>
            <a:r>
              <a:rPr lang="en-US" sz="2000" dirty="0" err="1"/>
              <a:t>Intervenciones</a:t>
            </a:r>
            <a:r>
              <a:rPr lang="en-US" sz="2000" dirty="0"/>
              <a:t> </a:t>
            </a:r>
            <a:r>
              <a:rPr lang="en-US" sz="2000" dirty="0" err="1"/>
              <a:t>Estudiantiles</a:t>
            </a:r>
            <a:endParaRPr lang="en-US" sz="2000" dirty="0"/>
          </a:p>
          <a:p>
            <a:pPr marL="742950" lvl="1" indent="-285750">
              <a:buFontTx/>
              <a:buChar char="-"/>
            </a:pPr>
            <a:r>
              <a:rPr lang="en-US" sz="2400" dirty="0"/>
              <a:t>Issaquah High School </a:t>
            </a:r>
          </a:p>
          <a:p>
            <a:pPr marL="1200150" lvl="2" indent="-285750">
              <a:buFontTx/>
              <a:buChar char="-"/>
            </a:pPr>
            <a:r>
              <a:rPr lang="en-US" sz="2000" dirty="0"/>
              <a:t>Director Deportivo
</a:t>
            </a:r>
            <a:r>
              <a:rPr lang="en-US" sz="2000" dirty="0" err="1"/>
              <a:t>Coordinadora</a:t>
            </a:r>
            <a:r>
              <a:rPr lang="en-US" sz="2000" dirty="0"/>
              <a:t> de </a:t>
            </a:r>
            <a:r>
              <a:rPr lang="en-US" sz="2000" dirty="0" err="1"/>
              <a:t>Actividades</a:t>
            </a:r>
            <a:r>
              <a:rPr lang="en-US" sz="2000" dirty="0"/>
              <a:t>
</a:t>
            </a:r>
            <a:r>
              <a:rPr lang="en-US" sz="2000" dirty="0" err="1"/>
              <a:t>Profesor</a:t>
            </a:r>
            <a:r>
              <a:rPr lang="en-US" sz="2000" dirty="0"/>
              <a:t> de </a:t>
            </a:r>
            <a:r>
              <a:rPr lang="en-US" sz="2000" dirty="0" err="1"/>
              <a:t>Psicología</a:t>
            </a:r>
            <a:r>
              <a:rPr lang="en-US" sz="2000" dirty="0"/>
              <a:t> e Historia Mundial</a:t>
            </a:r>
            <a:endParaRPr lang="en-US" dirty="0"/>
          </a:p>
        </p:txBody>
      </p:sp>
      <p:pic>
        <p:nvPicPr>
          <p:cNvPr id="5" name="Picture 4">
            <a:extLst>
              <a:ext uri="{FF2B5EF4-FFF2-40B4-BE49-F238E27FC236}">
                <a16:creationId xmlns:a16="http://schemas.microsoft.com/office/drawing/2014/main" id="{D7B6AFCC-5384-4943-8A88-34F2B1B6EF72}"/>
              </a:ext>
            </a:extLst>
          </p:cNvPr>
          <p:cNvPicPr>
            <a:picLocks noChangeAspect="1"/>
          </p:cNvPicPr>
          <p:nvPr/>
        </p:nvPicPr>
        <p:blipFill>
          <a:blip r:embed="rId2"/>
          <a:stretch>
            <a:fillRect/>
          </a:stretch>
        </p:blipFill>
        <p:spPr>
          <a:xfrm>
            <a:off x="6364306" y="1776181"/>
            <a:ext cx="5034741" cy="3305638"/>
          </a:xfrm>
          <a:prstGeom prst="rect">
            <a:avLst/>
          </a:prstGeom>
        </p:spPr>
      </p:pic>
    </p:spTree>
    <p:extLst>
      <p:ext uri="{BB962C8B-B14F-4D97-AF65-F5344CB8AC3E}">
        <p14:creationId xmlns:p14="http://schemas.microsoft.com/office/powerpoint/2010/main" val="2282435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C40B4-0BDC-4EF3-BA05-724C03D57FEE}"/>
              </a:ext>
            </a:extLst>
          </p:cNvPr>
          <p:cNvSpPr>
            <a:spLocks noGrp="1"/>
          </p:cNvSpPr>
          <p:nvPr>
            <p:ph type="title"/>
          </p:nvPr>
        </p:nvSpPr>
        <p:spPr/>
        <p:txBody>
          <a:bodyPr/>
          <a:lstStyle/>
          <a:p>
            <a:r>
              <a:rPr lang="en-US" dirty="0" err="1"/>
              <a:t>Objetivos</a:t>
            </a:r>
            <a:endParaRPr lang="en-US" dirty="0"/>
          </a:p>
        </p:txBody>
      </p:sp>
      <p:sp>
        <p:nvSpPr>
          <p:cNvPr id="3" name="Content Placeholder 2">
            <a:extLst>
              <a:ext uri="{FF2B5EF4-FFF2-40B4-BE49-F238E27FC236}">
                <a16:creationId xmlns:a16="http://schemas.microsoft.com/office/drawing/2014/main" id="{F0644363-91FF-4F81-B1C3-EA6741E8BE16}"/>
              </a:ext>
            </a:extLst>
          </p:cNvPr>
          <p:cNvSpPr>
            <a:spLocks noGrp="1"/>
          </p:cNvSpPr>
          <p:nvPr>
            <p:ph idx="1"/>
          </p:nvPr>
        </p:nvSpPr>
        <p:spPr/>
        <p:txBody>
          <a:bodyPr/>
          <a:lstStyle/>
          <a:p>
            <a:r>
              <a:rPr lang="es-ES" dirty="0"/>
              <a:t>Ayudar a los padres y/o cuidadores a aprender más sobre cómo participar en deportes y actividades en el Distrito Escolar de Issaquah. 
Proporcionar recursos para las familias sobre dónde obtener más información.</a:t>
            </a:r>
            <a:endParaRPr lang="en-US" dirty="0"/>
          </a:p>
        </p:txBody>
      </p:sp>
    </p:spTree>
    <p:extLst>
      <p:ext uri="{BB962C8B-B14F-4D97-AF65-F5344CB8AC3E}">
        <p14:creationId xmlns:p14="http://schemas.microsoft.com/office/powerpoint/2010/main" val="206377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9B93-64F3-44C4-9D42-F89E20690092}"/>
              </a:ext>
            </a:extLst>
          </p:cNvPr>
          <p:cNvSpPr>
            <a:spLocks noGrp="1"/>
          </p:cNvSpPr>
          <p:nvPr>
            <p:ph type="title"/>
          </p:nvPr>
        </p:nvSpPr>
        <p:spPr/>
        <p:txBody>
          <a:bodyPr/>
          <a:lstStyle/>
          <a:p>
            <a:r>
              <a:rPr lang="en-US" dirty="0"/>
              <a:t>Vision </a:t>
            </a:r>
          </a:p>
        </p:txBody>
      </p:sp>
      <p:sp>
        <p:nvSpPr>
          <p:cNvPr id="3" name="Content Placeholder 2">
            <a:extLst>
              <a:ext uri="{FF2B5EF4-FFF2-40B4-BE49-F238E27FC236}">
                <a16:creationId xmlns:a16="http://schemas.microsoft.com/office/drawing/2014/main" id="{BD1C3BAD-FF80-42A9-9465-E67D3F807343}"/>
              </a:ext>
            </a:extLst>
          </p:cNvPr>
          <p:cNvSpPr>
            <a:spLocks noGrp="1"/>
          </p:cNvSpPr>
          <p:nvPr>
            <p:ph idx="1"/>
          </p:nvPr>
        </p:nvSpPr>
        <p:spPr>
          <a:xfrm>
            <a:off x="838200" y="1398113"/>
            <a:ext cx="10515600" cy="4351338"/>
          </a:xfrm>
        </p:spPr>
        <p:txBody>
          <a:bodyPr>
            <a:normAutofit fontScale="92500"/>
          </a:bodyPr>
          <a:lstStyle/>
          <a:p>
            <a:pPr>
              <a:lnSpc>
                <a:spcPct val="200000"/>
              </a:lnSpc>
            </a:pPr>
            <a:r>
              <a:rPr lang="es-ES" dirty="0"/>
              <a:t>El Departamento de Atletismo y Actividades del Distrito Escolar de Issaquah ofrece un programa de actividades y atletismo basado en la educación transformadora en el que los estudiantes tienen </a:t>
            </a:r>
            <a:r>
              <a:rPr lang="es-ES" b="1" dirty="0"/>
              <a:t>experiencias positivas</a:t>
            </a:r>
            <a:r>
              <a:rPr lang="es-ES" dirty="0"/>
              <a:t>, </a:t>
            </a:r>
            <a:r>
              <a:rPr lang="es-ES" b="1" dirty="0"/>
              <a:t>construyen relaciones significativas y desarrollan habilidades para la vida.</a:t>
            </a:r>
            <a:endParaRPr lang="en-US" b="1" dirty="0"/>
          </a:p>
        </p:txBody>
      </p:sp>
    </p:spTree>
    <p:extLst>
      <p:ext uri="{BB962C8B-B14F-4D97-AF65-F5344CB8AC3E}">
        <p14:creationId xmlns:p14="http://schemas.microsoft.com/office/powerpoint/2010/main" val="4105830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2DDEB-CB58-4844-9AD9-A445B34C4910}"/>
              </a:ext>
            </a:extLst>
          </p:cNvPr>
          <p:cNvSpPr>
            <a:spLocks noGrp="1"/>
          </p:cNvSpPr>
          <p:nvPr>
            <p:ph type="title"/>
          </p:nvPr>
        </p:nvSpPr>
        <p:spPr>
          <a:xfrm>
            <a:off x="0" y="482113"/>
            <a:ext cx="12191998" cy="964947"/>
          </a:xfrm>
        </p:spPr>
        <p:txBody>
          <a:bodyPr>
            <a:normAutofit fontScale="90000"/>
          </a:bodyPr>
          <a:lstStyle/>
          <a:p>
            <a:r>
              <a:rPr lang="es-ES" dirty="0"/>
              <a:t>Nuestro Departamento En Cifras (11.058 estudiantes de secundaria</a:t>
            </a:r>
            <a:r>
              <a:rPr lang="en-US" dirty="0"/>
              <a:t>)</a:t>
            </a:r>
          </a:p>
        </p:txBody>
      </p:sp>
      <p:sp>
        <p:nvSpPr>
          <p:cNvPr id="3" name="Content Placeholder 2">
            <a:extLst>
              <a:ext uri="{FF2B5EF4-FFF2-40B4-BE49-F238E27FC236}">
                <a16:creationId xmlns:a16="http://schemas.microsoft.com/office/drawing/2014/main" id="{CA9CDA54-11F8-40FE-B12B-A9E1A9E89487}"/>
              </a:ext>
            </a:extLst>
          </p:cNvPr>
          <p:cNvSpPr>
            <a:spLocks noGrp="1"/>
          </p:cNvSpPr>
          <p:nvPr>
            <p:ph idx="1"/>
          </p:nvPr>
        </p:nvSpPr>
        <p:spPr>
          <a:xfrm>
            <a:off x="0" y="1526959"/>
            <a:ext cx="7794594" cy="5331041"/>
          </a:xfrm>
        </p:spPr>
        <p:txBody>
          <a:bodyPr>
            <a:normAutofit fontScale="85000" lnSpcReduction="10000"/>
          </a:bodyPr>
          <a:lstStyle/>
          <a:p>
            <a:pPr>
              <a:lnSpc>
                <a:spcPct val="150000"/>
              </a:lnSpc>
            </a:pPr>
            <a:r>
              <a:rPr lang="en-US" sz="3200" b="1" dirty="0"/>
              <a:t>160</a:t>
            </a:r>
            <a:r>
              <a:rPr lang="en-US" sz="3200" dirty="0"/>
              <a:t> </a:t>
            </a:r>
            <a:r>
              <a:rPr lang="es-ES" sz="3200" dirty="0"/>
              <a:t>Programas Deportivos (</a:t>
            </a:r>
            <a:r>
              <a:rPr lang="es-ES" sz="3200" b="1" dirty="0"/>
              <a:t>4900</a:t>
            </a:r>
            <a:r>
              <a:rPr lang="es-ES" sz="3200" dirty="0"/>
              <a:t>+ estudiantes) 
</a:t>
            </a:r>
            <a:r>
              <a:rPr lang="es-ES" sz="3200" b="1" dirty="0"/>
              <a:t>300</a:t>
            </a:r>
            <a:r>
              <a:rPr lang="es-ES" sz="3200" dirty="0"/>
              <a:t> actividades y contando (</a:t>
            </a:r>
            <a:r>
              <a:rPr lang="es-ES" sz="3200" b="1" dirty="0"/>
              <a:t>3500</a:t>
            </a:r>
            <a:r>
              <a:rPr lang="es-ES" sz="3200" dirty="0"/>
              <a:t>+ estudiantes)
</a:t>
            </a:r>
            <a:r>
              <a:rPr lang="es-ES" sz="3200" b="1" dirty="0"/>
              <a:t>600</a:t>
            </a:r>
            <a:r>
              <a:rPr lang="es-ES" sz="3200" dirty="0"/>
              <a:t>+ competiciones atléticas, eventos de clubes y eventos escolares
</a:t>
            </a:r>
            <a:r>
              <a:rPr lang="es-ES" sz="3200" b="1" dirty="0"/>
              <a:t>+300 </a:t>
            </a:r>
            <a:r>
              <a:rPr lang="es-ES" sz="3200" dirty="0"/>
              <a:t>excursiones
+</a:t>
            </a:r>
            <a:r>
              <a:rPr lang="es-ES" sz="3200" b="1" dirty="0"/>
              <a:t>400</a:t>
            </a:r>
            <a:r>
              <a:rPr lang="es-ES" sz="3200" dirty="0"/>
              <a:t> entrenadores y asesores de actividades</a:t>
            </a:r>
            <a:endParaRPr lang="en-US" dirty="0"/>
          </a:p>
        </p:txBody>
      </p:sp>
      <p:pic>
        <p:nvPicPr>
          <p:cNvPr id="4" name="Picture 3">
            <a:extLst>
              <a:ext uri="{FF2B5EF4-FFF2-40B4-BE49-F238E27FC236}">
                <a16:creationId xmlns:a16="http://schemas.microsoft.com/office/drawing/2014/main" id="{46622ACE-1B4D-4776-A0A4-8D406E9CD56E}"/>
              </a:ext>
            </a:extLst>
          </p:cNvPr>
          <p:cNvPicPr>
            <a:picLocks noChangeAspect="1"/>
          </p:cNvPicPr>
          <p:nvPr/>
        </p:nvPicPr>
        <p:blipFill>
          <a:blip r:embed="rId2"/>
          <a:stretch>
            <a:fillRect/>
          </a:stretch>
        </p:blipFill>
        <p:spPr>
          <a:xfrm>
            <a:off x="7831175" y="3836873"/>
            <a:ext cx="4360823" cy="3021127"/>
          </a:xfrm>
          <a:prstGeom prst="rect">
            <a:avLst/>
          </a:prstGeom>
        </p:spPr>
      </p:pic>
      <p:pic>
        <p:nvPicPr>
          <p:cNvPr id="5" name="Picture 4">
            <a:extLst>
              <a:ext uri="{FF2B5EF4-FFF2-40B4-BE49-F238E27FC236}">
                <a16:creationId xmlns:a16="http://schemas.microsoft.com/office/drawing/2014/main" id="{BFD9A25E-87A8-42E7-8BF0-03293E815B3E}"/>
              </a:ext>
            </a:extLst>
          </p:cNvPr>
          <p:cNvPicPr>
            <a:picLocks noChangeAspect="1"/>
          </p:cNvPicPr>
          <p:nvPr/>
        </p:nvPicPr>
        <p:blipFill>
          <a:blip r:embed="rId3"/>
          <a:stretch>
            <a:fillRect/>
          </a:stretch>
        </p:blipFill>
        <p:spPr>
          <a:xfrm>
            <a:off x="7831171" y="1154097"/>
            <a:ext cx="4360827" cy="2682776"/>
          </a:xfrm>
          <a:prstGeom prst="rect">
            <a:avLst/>
          </a:prstGeom>
        </p:spPr>
      </p:pic>
    </p:spTree>
    <p:extLst>
      <p:ext uri="{BB962C8B-B14F-4D97-AF65-F5344CB8AC3E}">
        <p14:creationId xmlns:p14="http://schemas.microsoft.com/office/powerpoint/2010/main" val="88080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FF6E3-F421-4081-8D38-F844303DA31C}"/>
              </a:ext>
            </a:extLst>
          </p:cNvPr>
          <p:cNvSpPr>
            <a:spLocks noGrp="1"/>
          </p:cNvSpPr>
          <p:nvPr>
            <p:ph type="title"/>
          </p:nvPr>
        </p:nvSpPr>
        <p:spPr>
          <a:xfrm>
            <a:off x="776796" y="365125"/>
            <a:ext cx="10515600" cy="593663"/>
          </a:xfrm>
        </p:spPr>
        <p:txBody>
          <a:bodyPr>
            <a:normAutofit fontScale="90000"/>
          </a:bodyPr>
          <a:lstStyle/>
          <a:p>
            <a:r>
              <a:rPr lang="en-US" dirty="0"/>
              <a:t>¿</a:t>
            </a:r>
            <a:r>
              <a:rPr lang="en-US" dirty="0" err="1"/>
              <a:t>Qué</a:t>
            </a:r>
            <a:r>
              <a:rPr lang="en-US" dirty="0"/>
              <a:t> </a:t>
            </a:r>
            <a:r>
              <a:rPr lang="en-US" dirty="0" err="1"/>
              <a:t>ofrecemos</a:t>
            </a:r>
            <a:r>
              <a:rPr lang="en-US" dirty="0"/>
              <a:t>?</a:t>
            </a:r>
          </a:p>
        </p:txBody>
      </p:sp>
      <p:sp>
        <p:nvSpPr>
          <p:cNvPr id="3" name="Content Placeholder 2">
            <a:extLst>
              <a:ext uri="{FF2B5EF4-FFF2-40B4-BE49-F238E27FC236}">
                <a16:creationId xmlns:a16="http://schemas.microsoft.com/office/drawing/2014/main" id="{4AF68FA4-DB30-49E9-AB0A-5098D0967FF6}"/>
              </a:ext>
            </a:extLst>
          </p:cNvPr>
          <p:cNvSpPr>
            <a:spLocks noGrp="1"/>
          </p:cNvSpPr>
          <p:nvPr>
            <p:ph sz="half" idx="1"/>
          </p:nvPr>
        </p:nvSpPr>
        <p:spPr>
          <a:xfrm>
            <a:off x="852996" y="1029810"/>
            <a:ext cx="5181600" cy="5828190"/>
          </a:xfrm>
        </p:spPr>
        <p:txBody>
          <a:bodyPr>
            <a:normAutofit fontScale="92500" lnSpcReduction="20000"/>
          </a:bodyPr>
          <a:lstStyle/>
          <a:p>
            <a:r>
              <a:rPr lang="es-ES" b="1" dirty="0"/>
              <a:t>Atletismo (*ofrecido en la escuela intermedia)</a:t>
            </a:r>
            <a:endParaRPr lang="en-US" dirty="0"/>
          </a:p>
          <a:p>
            <a:pPr lvl="1"/>
            <a:r>
              <a:rPr lang="en-US" dirty="0"/>
              <a:t>Girls Badminton</a:t>
            </a:r>
          </a:p>
          <a:p>
            <a:pPr lvl="1"/>
            <a:r>
              <a:rPr lang="en-US" dirty="0"/>
              <a:t>Baseball</a:t>
            </a:r>
          </a:p>
          <a:p>
            <a:pPr lvl="1"/>
            <a:r>
              <a:rPr lang="en-US" dirty="0"/>
              <a:t>B/G Basketball*</a:t>
            </a:r>
          </a:p>
          <a:p>
            <a:pPr lvl="1"/>
            <a:r>
              <a:rPr lang="en-US" dirty="0"/>
              <a:t>Cross Country*</a:t>
            </a:r>
          </a:p>
          <a:p>
            <a:pPr lvl="1"/>
            <a:r>
              <a:rPr lang="en-US" dirty="0"/>
              <a:t>Fastpitch</a:t>
            </a:r>
          </a:p>
          <a:p>
            <a:pPr lvl="1"/>
            <a:r>
              <a:rPr lang="en-US" dirty="0"/>
              <a:t>Football</a:t>
            </a:r>
          </a:p>
          <a:p>
            <a:pPr lvl="1"/>
            <a:r>
              <a:rPr lang="en-US" dirty="0"/>
              <a:t>Flag Football</a:t>
            </a:r>
          </a:p>
          <a:p>
            <a:pPr lvl="1"/>
            <a:r>
              <a:rPr lang="en-US" dirty="0"/>
              <a:t>B/G Golf</a:t>
            </a:r>
          </a:p>
          <a:p>
            <a:pPr lvl="1"/>
            <a:r>
              <a:rPr lang="en-US" dirty="0"/>
              <a:t>Special Olympics</a:t>
            </a:r>
          </a:p>
          <a:p>
            <a:pPr lvl="1"/>
            <a:r>
              <a:rPr lang="en-US" dirty="0"/>
              <a:t>B/G Soccer*</a:t>
            </a:r>
          </a:p>
          <a:p>
            <a:pPr lvl="1"/>
            <a:r>
              <a:rPr lang="en-US" dirty="0"/>
              <a:t>B/G Swim &amp; Dive</a:t>
            </a:r>
          </a:p>
          <a:p>
            <a:pPr lvl="1"/>
            <a:r>
              <a:rPr lang="en-US" dirty="0"/>
              <a:t>Track &amp; Field*</a:t>
            </a:r>
          </a:p>
          <a:p>
            <a:pPr lvl="1"/>
            <a:r>
              <a:rPr lang="en-US" dirty="0"/>
              <a:t>B/G Tennis</a:t>
            </a:r>
          </a:p>
          <a:p>
            <a:pPr lvl="1"/>
            <a:r>
              <a:rPr lang="en-US" dirty="0"/>
              <a:t>Unified Sports</a:t>
            </a:r>
          </a:p>
          <a:p>
            <a:pPr lvl="1"/>
            <a:r>
              <a:rPr lang="en-US" dirty="0"/>
              <a:t>Volleyball*</a:t>
            </a:r>
          </a:p>
          <a:p>
            <a:pPr lvl="1"/>
            <a:r>
              <a:rPr lang="en-US" dirty="0"/>
              <a:t>Wrestling*</a:t>
            </a:r>
          </a:p>
          <a:p>
            <a:pPr lvl="1"/>
            <a:endParaRPr lang="en-US" dirty="0"/>
          </a:p>
        </p:txBody>
      </p:sp>
      <p:sp>
        <p:nvSpPr>
          <p:cNvPr id="4" name="Content Placeholder 3">
            <a:extLst>
              <a:ext uri="{FF2B5EF4-FFF2-40B4-BE49-F238E27FC236}">
                <a16:creationId xmlns:a16="http://schemas.microsoft.com/office/drawing/2014/main" id="{7BFE4E6C-77AA-45B2-A45F-9BD93276CEA2}"/>
              </a:ext>
            </a:extLst>
          </p:cNvPr>
          <p:cNvSpPr>
            <a:spLocks noGrp="1"/>
          </p:cNvSpPr>
          <p:nvPr>
            <p:ph sz="half" idx="2"/>
          </p:nvPr>
        </p:nvSpPr>
        <p:spPr>
          <a:xfrm>
            <a:off x="6309343" y="428975"/>
            <a:ext cx="5530356" cy="6000049"/>
          </a:xfrm>
        </p:spPr>
        <p:txBody>
          <a:bodyPr vert="horz" lIns="91440" tIns="45720" rIns="91440" bIns="45720" rtlCol="0" anchor="t">
            <a:noAutofit/>
          </a:bodyPr>
          <a:lstStyle/>
          <a:p>
            <a:r>
              <a:rPr lang="en-US" sz="2200" b="1" dirty="0" err="1"/>
              <a:t>Actividades</a:t>
            </a:r>
            <a:r>
              <a:rPr lang="en-US" sz="2200" dirty="0"/>
              <a:t>(</a:t>
            </a:r>
            <a:r>
              <a:rPr lang="es-ES" sz="2200" dirty="0"/>
              <a:t>Clubes y Artes Escénicas dirigidos por estudiantes</a:t>
            </a:r>
            <a:r>
              <a:rPr lang="en-US" sz="2200" dirty="0"/>
              <a:t>)</a:t>
            </a:r>
            <a:endParaRPr lang="en-US" sz="2200" b="1" dirty="0"/>
          </a:p>
          <a:p>
            <a:pPr lvl="1"/>
            <a:r>
              <a:rPr lang="en-US" sz="2200" b="1" dirty="0"/>
              <a:t>Artes </a:t>
            </a:r>
            <a:r>
              <a:rPr lang="en-US" sz="2200" b="1" dirty="0" err="1"/>
              <a:t>escénicas:</a:t>
            </a:r>
            <a:r>
              <a:rPr lang="en-US" sz="2200" dirty="0" err="1"/>
              <a:t>Musical</a:t>
            </a:r>
            <a:r>
              <a:rPr lang="en-US" sz="2200" dirty="0"/>
              <a:t>, Choro, Banda, </a:t>
            </a:r>
            <a:r>
              <a:rPr lang="en-US" sz="2200" dirty="0" err="1"/>
              <a:t>Orchesta</a:t>
            </a:r>
            <a:endParaRPr lang="en-US" sz="2200" dirty="0"/>
          </a:p>
          <a:p>
            <a:pPr lvl="1"/>
            <a:r>
              <a:rPr lang="en-US" sz="2200" b="1" dirty="0" err="1"/>
              <a:t>Compromiso</a:t>
            </a:r>
            <a:r>
              <a:rPr lang="en-US" sz="2200" b="1" dirty="0"/>
              <a:t> </a:t>
            </a:r>
            <a:r>
              <a:rPr lang="en-US" sz="2200" b="1" dirty="0" err="1"/>
              <a:t>cívico</a:t>
            </a:r>
            <a:r>
              <a:rPr lang="en-US" sz="2200" b="1" dirty="0"/>
              <a:t>:</a:t>
            </a:r>
            <a:r>
              <a:rPr lang="en-US" sz="2200" dirty="0"/>
              <a:t> Mock Trial, JSA, ASB</a:t>
            </a:r>
          </a:p>
          <a:p>
            <a:pPr lvl="1"/>
            <a:r>
              <a:rPr lang="en-US" sz="2200" b="1" dirty="0" err="1"/>
              <a:t>Educación</a:t>
            </a:r>
            <a:r>
              <a:rPr lang="en-US" sz="2200" b="1" dirty="0"/>
              <a:t> </a:t>
            </a:r>
            <a:r>
              <a:rPr lang="en-US" sz="2200" b="1" dirty="0" err="1"/>
              <a:t>Profesional</a:t>
            </a:r>
            <a:r>
              <a:rPr lang="en-US" sz="2200" b="1" dirty="0"/>
              <a:t> y </a:t>
            </a:r>
            <a:r>
              <a:rPr lang="en-US" sz="2200" b="1" dirty="0" err="1"/>
              <a:t>Técnica</a:t>
            </a:r>
            <a:r>
              <a:rPr lang="en-US" sz="2200" dirty="0"/>
              <a:t>: DECA, Sports Med, FCCLA, </a:t>
            </a:r>
            <a:r>
              <a:rPr lang="es-ES" sz="2200" dirty="0"/>
              <a:t>Robótica, Carpintería, Ingeniería, Diseño de juegos</a:t>
            </a:r>
          </a:p>
          <a:p>
            <a:pPr lvl="1"/>
            <a:r>
              <a:rPr lang="en-US" sz="2200" b="1" dirty="0" err="1"/>
              <a:t>Basado</a:t>
            </a:r>
            <a:r>
              <a:rPr lang="en-US" sz="2200" b="1" dirty="0"/>
              <a:t> en </a:t>
            </a:r>
            <a:r>
              <a:rPr lang="en-US" sz="2200" b="1" dirty="0" err="1"/>
              <a:t>intereses</a:t>
            </a:r>
            <a:r>
              <a:rPr lang="en-US" sz="2200" b="1" dirty="0"/>
              <a:t>:</a:t>
            </a:r>
            <a:r>
              <a:rPr lang="en-US" sz="2200" dirty="0"/>
              <a:t> </a:t>
            </a:r>
            <a:r>
              <a:rPr lang="es-ES" sz="2200" dirty="0"/>
              <a:t>Neurociencia, Sandy Hook </a:t>
            </a:r>
            <a:r>
              <a:rPr lang="es-ES" sz="2200" dirty="0" err="1"/>
              <a:t>Promise</a:t>
            </a:r>
            <a:r>
              <a:rPr lang="es-ES" sz="2200" dirty="0"/>
              <a:t>, Sostenibilidad, Lucha contra el hambre, Hornear, Be Bold </a:t>
            </a:r>
            <a:r>
              <a:rPr lang="es-ES" sz="2200" dirty="0" err="1"/>
              <a:t>Girls</a:t>
            </a:r>
            <a:r>
              <a:rPr lang="es-ES" sz="2200" dirty="0"/>
              <a:t>, Literatura</a:t>
            </a:r>
          </a:p>
          <a:p>
            <a:pPr lvl="1"/>
            <a:r>
              <a:rPr lang="en-US" sz="2200" b="1" dirty="0"/>
              <a:t>Cultural:</a:t>
            </a:r>
            <a:r>
              <a:rPr lang="en-US" sz="2200" dirty="0"/>
              <a:t> </a:t>
            </a:r>
            <a:r>
              <a:rPr lang="es-ES" sz="2200" dirty="0"/>
              <a:t>Unión de Estudiantes Negros, Cultura India, </a:t>
            </a:r>
            <a:r>
              <a:rPr lang="es-ES" sz="2200" dirty="0" err="1"/>
              <a:t>Latinx</a:t>
            </a:r>
            <a:r>
              <a:rPr lang="es-ES" sz="2200" dirty="0"/>
              <a:t>, Coreano
Porristas
Baile/Simulacro</a:t>
            </a:r>
            <a:endParaRPr lang="en-US" sz="2200" dirty="0"/>
          </a:p>
        </p:txBody>
      </p:sp>
    </p:spTree>
    <p:extLst>
      <p:ext uri="{BB962C8B-B14F-4D97-AF65-F5344CB8AC3E}">
        <p14:creationId xmlns:p14="http://schemas.microsoft.com/office/powerpoint/2010/main" val="58891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2C9B9-266C-589C-ED4D-3DB221449616}"/>
              </a:ext>
            </a:extLst>
          </p:cNvPr>
          <p:cNvSpPr>
            <a:spLocks noGrp="1"/>
          </p:cNvSpPr>
          <p:nvPr>
            <p:ph type="title"/>
          </p:nvPr>
        </p:nvSpPr>
        <p:spPr>
          <a:xfrm>
            <a:off x="838200" y="2764987"/>
            <a:ext cx="10515600" cy="1325563"/>
          </a:xfrm>
        </p:spPr>
        <p:txBody>
          <a:bodyPr>
            <a:normAutofit fontScale="90000"/>
          </a:bodyPr>
          <a:lstStyle/>
          <a:p>
            <a:pPr algn="ctr"/>
            <a:r>
              <a:rPr lang="en-US" dirty="0"/>
              <a:t>Associated Student Body (ASB)</a:t>
            </a:r>
            <a:br>
              <a:rPr lang="en-US" dirty="0"/>
            </a:br>
            <a:r>
              <a:rPr lang="es-ES" dirty="0"/>
              <a:t>Gobernación estudiantil </a:t>
            </a:r>
            <a:br>
              <a:rPr lang="en-US" dirty="0"/>
            </a:br>
            <a:endParaRPr lang="en-US" dirty="0"/>
          </a:p>
        </p:txBody>
      </p:sp>
    </p:spTree>
    <p:extLst>
      <p:ext uri="{BB962C8B-B14F-4D97-AF65-F5344CB8AC3E}">
        <p14:creationId xmlns:p14="http://schemas.microsoft.com/office/powerpoint/2010/main" val="3236084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260E5-3157-4CBD-B614-AB6A42E167C5}"/>
              </a:ext>
            </a:extLst>
          </p:cNvPr>
          <p:cNvSpPr>
            <a:spLocks noGrp="1"/>
          </p:cNvSpPr>
          <p:nvPr>
            <p:ph type="title"/>
          </p:nvPr>
        </p:nvSpPr>
        <p:spPr/>
        <p:txBody>
          <a:bodyPr/>
          <a:lstStyle/>
          <a:p>
            <a:r>
              <a:rPr lang="en-US" dirty="0"/>
              <a:t>¿</a:t>
            </a:r>
            <a:r>
              <a:rPr lang="en-US" dirty="0" err="1"/>
              <a:t>Qué</a:t>
            </a:r>
            <a:r>
              <a:rPr lang="en-US" dirty="0"/>
              <a:t> es ASB?</a:t>
            </a:r>
          </a:p>
        </p:txBody>
      </p:sp>
      <p:sp>
        <p:nvSpPr>
          <p:cNvPr id="3" name="Content Placeholder 2">
            <a:extLst>
              <a:ext uri="{FF2B5EF4-FFF2-40B4-BE49-F238E27FC236}">
                <a16:creationId xmlns:a16="http://schemas.microsoft.com/office/drawing/2014/main" id="{0C49467B-47E9-490B-A609-EFDED810AFD1}"/>
              </a:ext>
            </a:extLst>
          </p:cNvPr>
          <p:cNvSpPr>
            <a:spLocks noGrp="1"/>
          </p:cNvSpPr>
          <p:nvPr>
            <p:ph idx="1"/>
          </p:nvPr>
        </p:nvSpPr>
        <p:spPr>
          <a:xfrm>
            <a:off x="665019" y="1825625"/>
            <a:ext cx="11127178" cy="4351338"/>
          </a:xfrm>
        </p:spPr>
        <p:txBody>
          <a:bodyPr vert="horz" lIns="91440" tIns="45720" rIns="91440" bIns="45720" rtlCol="0" anchor="t">
            <a:normAutofit/>
          </a:bodyPr>
          <a:lstStyle/>
          <a:p>
            <a:r>
              <a:rPr lang="es-ES" dirty="0"/>
              <a:t>ASB significa Cuerpo Estudiantil Asociado, o la gobernación estudiantil.  El ASB es el representante oficial de los estudiantes en cada escuela. 
El estado requiere que exista ASB para garantizar que el dinero de los estudiantes sea administrado por y para los estudiantes. 
Gobierno del cuerpo estudiantil que toma decisiones para todas las actividades, como clubes y deportes que están fuera del aula.</a:t>
            </a:r>
            <a:endParaRPr lang="en-US" dirty="0"/>
          </a:p>
        </p:txBody>
      </p:sp>
    </p:spTree>
    <p:extLst>
      <p:ext uri="{BB962C8B-B14F-4D97-AF65-F5344CB8AC3E}">
        <p14:creationId xmlns:p14="http://schemas.microsoft.com/office/powerpoint/2010/main" val="1855728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4D896-A97D-4780-BBFB-C75605589AC0}"/>
              </a:ext>
            </a:extLst>
          </p:cNvPr>
          <p:cNvSpPr>
            <a:spLocks noGrp="1"/>
          </p:cNvSpPr>
          <p:nvPr>
            <p:ph type="title"/>
          </p:nvPr>
        </p:nvSpPr>
        <p:spPr/>
        <p:txBody>
          <a:bodyPr/>
          <a:lstStyle/>
          <a:p>
            <a:r>
              <a:rPr lang="es-ES" dirty="0"/>
              <a:t>Liderazgo de ASB en la escuela</a:t>
            </a:r>
            <a:endParaRPr lang="en-US" dirty="0"/>
          </a:p>
        </p:txBody>
      </p:sp>
      <p:sp>
        <p:nvSpPr>
          <p:cNvPr id="3" name="Content Placeholder 2">
            <a:extLst>
              <a:ext uri="{FF2B5EF4-FFF2-40B4-BE49-F238E27FC236}">
                <a16:creationId xmlns:a16="http://schemas.microsoft.com/office/drawing/2014/main" id="{B3F39D2E-4DE8-4374-8DF3-1F4B3EAF0BD5}"/>
              </a:ext>
            </a:extLst>
          </p:cNvPr>
          <p:cNvSpPr>
            <a:spLocks noGrp="1"/>
          </p:cNvSpPr>
          <p:nvPr>
            <p:ph idx="1"/>
          </p:nvPr>
        </p:nvSpPr>
        <p:spPr>
          <a:xfrm>
            <a:off x="356260" y="1825625"/>
            <a:ext cx="11495314" cy="4351338"/>
          </a:xfrm>
        </p:spPr>
        <p:txBody>
          <a:bodyPr vert="horz" lIns="91440" tIns="45720" rIns="91440" bIns="45720" rtlCol="0" anchor="t">
            <a:normAutofit fontScale="92500" lnSpcReduction="20000"/>
          </a:bodyPr>
          <a:lstStyle/>
          <a:p>
            <a:r>
              <a:rPr lang="en-US" dirty="0"/>
              <a:t>Tienen </a:t>
            </a:r>
            <a:r>
              <a:rPr lang="en-US" dirty="0" err="1"/>
              <a:t>funcionarios</a:t>
            </a:r>
            <a:r>
              <a:rPr lang="en-US" dirty="0"/>
              <a:t> </a:t>
            </a:r>
            <a:r>
              <a:rPr lang="en-US" dirty="0" err="1"/>
              <a:t>electos</a:t>
            </a:r>
            <a:r>
              <a:rPr lang="en-US" dirty="0"/>
              <a:t> y </a:t>
            </a:r>
            <a:r>
              <a:rPr lang="en-US" dirty="0" err="1"/>
              <a:t>designados</a:t>
            </a:r>
            <a:r>
              <a:rPr lang="en-US" dirty="0"/>
              <a:t> (president, vice, </a:t>
            </a:r>
            <a:r>
              <a:rPr lang="en-US" dirty="0" err="1"/>
              <a:t>tesorero</a:t>
            </a:r>
            <a:r>
              <a:rPr lang="en-US" dirty="0"/>
              <a:t>, </a:t>
            </a:r>
            <a:r>
              <a:rPr lang="en-US" dirty="0" err="1"/>
              <a:t>etc</a:t>
            </a:r>
            <a:r>
              <a:rPr lang="en-US" dirty="0"/>
              <a:t>)</a:t>
            </a:r>
          </a:p>
          <a:p>
            <a:pPr lvl="1"/>
            <a:r>
              <a:rPr lang="es-ES" dirty="0"/>
              <a:t>El proceso y la elegibilidad son ligeramente diferentes según la escuela: cada escuela tiene un asesor / coordinador de actividades de ASB que puede brindar más detalles.</a:t>
            </a:r>
            <a:endParaRPr lang="en-US" dirty="0"/>
          </a:p>
          <a:p>
            <a:r>
              <a:rPr lang="es-ES" dirty="0"/>
              <a:t>Votar sobre el uso del dinero de los estudiantes (recaudado a través de la cuota de ASB y recaudaciones de fondos).</a:t>
            </a:r>
            <a:endParaRPr lang="en-US" dirty="0"/>
          </a:p>
          <a:p>
            <a:r>
              <a:rPr lang="es-ES" dirty="0"/>
              <a:t>Planifique todos los eventos escolares (asambleas, bailes, meses de reconocimiento y otras actividades estudiantiles).</a:t>
            </a:r>
            <a:endParaRPr lang="en-US" dirty="0"/>
          </a:p>
          <a:p>
            <a:r>
              <a:rPr lang="es-ES" dirty="0"/>
              <a:t>Participar en el desarrollo profesional (hablar en público, planificación, elaboración de presupuestos, recursos humanos, etc.)</a:t>
            </a:r>
          </a:p>
          <a:p>
            <a:endParaRPr lang="en-US" dirty="0"/>
          </a:p>
          <a:p>
            <a:r>
              <a:rPr lang="es-ES" dirty="0"/>
              <a:t>Desarrollar habilidades de liderazgo: ayuda para becas, solicitudes universitarias y solicitudes de empleo.</a:t>
            </a:r>
            <a:endParaRPr lang="en-US" dirty="0"/>
          </a:p>
        </p:txBody>
      </p:sp>
    </p:spTree>
    <p:extLst>
      <p:ext uri="{BB962C8B-B14F-4D97-AF65-F5344CB8AC3E}">
        <p14:creationId xmlns:p14="http://schemas.microsoft.com/office/powerpoint/2010/main" val="3744296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346EF-ED00-44A7-B3E3-65241302357C}"/>
              </a:ext>
            </a:extLst>
          </p:cNvPr>
          <p:cNvSpPr>
            <a:spLocks noGrp="1"/>
          </p:cNvSpPr>
          <p:nvPr>
            <p:ph type="title"/>
          </p:nvPr>
        </p:nvSpPr>
        <p:spPr/>
        <p:txBody>
          <a:bodyPr/>
          <a:lstStyle/>
          <a:p>
            <a:r>
              <a:rPr lang="es-ES" dirty="0"/>
              <a:t>¿Qué paga la tarifa ASB?</a:t>
            </a:r>
            <a:endParaRPr lang="en-US" dirty="0"/>
          </a:p>
        </p:txBody>
      </p:sp>
      <p:sp>
        <p:nvSpPr>
          <p:cNvPr id="3" name="Content Placeholder 2">
            <a:extLst>
              <a:ext uri="{FF2B5EF4-FFF2-40B4-BE49-F238E27FC236}">
                <a16:creationId xmlns:a16="http://schemas.microsoft.com/office/drawing/2014/main" id="{BCF50107-A81F-431B-9409-87127CD29D07}"/>
              </a:ext>
            </a:extLst>
          </p:cNvPr>
          <p:cNvSpPr>
            <a:spLocks noGrp="1"/>
          </p:cNvSpPr>
          <p:nvPr>
            <p:ph idx="1"/>
          </p:nvPr>
        </p:nvSpPr>
        <p:spPr>
          <a:xfrm>
            <a:off x="629392" y="1825625"/>
            <a:ext cx="11115304" cy="4551424"/>
          </a:xfrm>
        </p:spPr>
        <p:txBody>
          <a:bodyPr vert="horz" lIns="91440" tIns="45720" rIns="91440" bIns="45720" rtlCol="0" anchor="t">
            <a:normAutofit lnSpcReduction="10000"/>
          </a:bodyPr>
          <a:lstStyle/>
          <a:p>
            <a:r>
              <a:rPr lang="es-ES" dirty="0"/>
              <a:t>Los estudiantes son miembros de ASB automáticamente al inscribirse, pero no pueden obtener la membresía completa sin pagar la cuota.</a:t>
            </a:r>
          </a:p>
          <a:p>
            <a:r>
              <a:rPr lang="es-ES" dirty="0"/>
              <a:t>¿Qué es la membresía de pleno derecho? Un estudiante obtiene todos los beneficios de la membresía de ASB pagando una tarifa de $ 60 en la escuela preparatoria (HS) o una tarifa de $ 35 en la escuela intermedia (MS).</a:t>
            </a:r>
            <a:endParaRPr lang="en-US" dirty="0"/>
          </a:p>
          <a:p>
            <a:r>
              <a:rPr lang="es-ES" dirty="0"/>
              <a:t>La tarifa de ASB paga por</a:t>
            </a:r>
            <a:endParaRPr lang="en-US" dirty="0"/>
          </a:p>
          <a:p>
            <a:pPr lvl="1"/>
            <a:r>
              <a:rPr lang="es-ES" dirty="0"/>
              <a:t>Subvenciones para apoyar a clubes y equipos deportivos estudiantiles
Mejoras en las instalaciones estudiantiles y mejoras en la escuela 
Costo de funcionamiento de los programas (árbitros, trabajadores del juego, cuotas de la liga)</a:t>
            </a:r>
            <a:endParaRPr lang="en-US" dirty="0"/>
          </a:p>
        </p:txBody>
      </p:sp>
    </p:spTree>
    <p:extLst>
      <p:ext uri="{BB962C8B-B14F-4D97-AF65-F5344CB8AC3E}">
        <p14:creationId xmlns:p14="http://schemas.microsoft.com/office/powerpoint/2010/main" val="1331925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346EF-ED00-44A7-B3E3-65241302357C}"/>
              </a:ext>
            </a:extLst>
          </p:cNvPr>
          <p:cNvSpPr>
            <a:spLocks noGrp="1"/>
          </p:cNvSpPr>
          <p:nvPr>
            <p:ph type="title"/>
          </p:nvPr>
        </p:nvSpPr>
        <p:spPr/>
        <p:txBody>
          <a:bodyPr/>
          <a:lstStyle/>
          <a:p>
            <a:r>
              <a:rPr lang="en-US" dirty="0" err="1"/>
              <a:t>Beneficios</a:t>
            </a:r>
            <a:r>
              <a:rPr lang="en-US" dirty="0"/>
              <a:t> de la </a:t>
            </a:r>
            <a:r>
              <a:rPr lang="en-US" dirty="0" err="1"/>
              <a:t>membresía</a:t>
            </a:r>
            <a:endParaRPr lang="en-US" dirty="0"/>
          </a:p>
        </p:txBody>
      </p:sp>
      <p:sp>
        <p:nvSpPr>
          <p:cNvPr id="3" name="Content Placeholder 2">
            <a:extLst>
              <a:ext uri="{FF2B5EF4-FFF2-40B4-BE49-F238E27FC236}">
                <a16:creationId xmlns:a16="http://schemas.microsoft.com/office/drawing/2014/main" id="{BCF50107-A81F-431B-9409-87127CD29D07}"/>
              </a:ext>
            </a:extLst>
          </p:cNvPr>
          <p:cNvSpPr>
            <a:spLocks noGrp="1"/>
          </p:cNvSpPr>
          <p:nvPr>
            <p:ph idx="1"/>
          </p:nvPr>
        </p:nvSpPr>
        <p:spPr>
          <a:xfrm>
            <a:off x="427512" y="1825625"/>
            <a:ext cx="10926288" cy="4351338"/>
          </a:xfrm>
        </p:spPr>
        <p:txBody>
          <a:bodyPr vert="horz" lIns="91440" tIns="45720" rIns="91440" bIns="45720" rtlCol="0" anchor="t">
            <a:normAutofit/>
          </a:bodyPr>
          <a:lstStyle/>
          <a:p>
            <a:r>
              <a:rPr lang="es-ES" dirty="0"/>
              <a:t>La capacidad de participar en deportes y clubes.</a:t>
            </a:r>
          </a:p>
          <a:p>
            <a:r>
              <a:rPr lang="es-ES" dirty="0"/>
              <a:t>Las tarifas de ASB ayudan a pagar los árbitros de los juegos, los trabajadores del juego, la membresía en organizaciones estatales y otras tarifas requeridas para que los clubes y los deportes funcionen.</a:t>
            </a:r>
            <a:endParaRPr lang="en-US" dirty="0"/>
          </a:p>
          <a:p>
            <a:r>
              <a:rPr lang="es-ES" dirty="0"/>
              <a:t>Entrada gratuita a todos los juegos deportivos en casa y eventos seleccionados.</a:t>
            </a:r>
            <a:endParaRPr lang="en-US" dirty="0"/>
          </a:p>
          <a:p>
            <a:r>
              <a:rPr lang="es-ES" dirty="0"/>
              <a:t>Entradas con descuento en partidos y eventos deportivos fuera de la escuela.</a:t>
            </a:r>
            <a:endParaRPr lang="en-US" dirty="0"/>
          </a:p>
        </p:txBody>
      </p:sp>
    </p:spTree>
    <p:extLst>
      <p:ext uri="{BB962C8B-B14F-4D97-AF65-F5344CB8AC3E}">
        <p14:creationId xmlns:p14="http://schemas.microsoft.com/office/powerpoint/2010/main" val="2914414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1F388-514D-5558-01E0-84E38AD7A2D1}"/>
              </a:ext>
            </a:extLst>
          </p:cNvPr>
          <p:cNvSpPr>
            <a:spLocks noGrp="1"/>
          </p:cNvSpPr>
          <p:nvPr>
            <p:ph type="title"/>
          </p:nvPr>
        </p:nvSpPr>
        <p:spPr/>
        <p:txBody>
          <a:bodyPr/>
          <a:lstStyle/>
          <a:p>
            <a:r>
              <a:rPr lang="es-ES" dirty="0"/>
              <a:t>¿Cómo unirse al liderazgo de ASB?</a:t>
            </a:r>
            <a:endParaRPr lang="en-US" dirty="0"/>
          </a:p>
        </p:txBody>
      </p:sp>
      <p:sp>
        <p:nvSpPr>
          <p:cNvPr id="3" name="Content Placeholder 2">
            <a:extLst>
              <a:ext uri="{FF2B5EF4-FFF2-40B4-BE49-F238E27FC236}">
                <a16:creationId xmlns:a16="http://schemas.microsoft.com/office/drawing/2014/main" id="{C9E616F9-C27C-6939-8333-14497423C37C}"/>
              </a:ext>
            </a:extLst>
          </p:cNvPr>
          <p:cNvSpPr>
            <a:spLocks noGrp="1"/>
          </p:cNvSpPr>
          <p:nvPr>
            <p:ph idx="1"/>
          </p:nvPr>
        </p:nvSpPr>
        <p:spPr>
          <a:xfrm>
            <a:off x="546265" y="1789999"/>
            <a:ext cx="11305309" cy="4351338"/>
          </a:xfrm>
        </p:spPr>
        <p:txBody>
          <a:bodyPr vert="horz" lIns="91440" tIns="45720" rIns="91440" bIns="45720" rtlCol="0" anchor="t">
            <a:normAutofit lnSpcReduction="10000"/>
          </a:bodyPr>
          <a:lstStyle/>
          <a:p>
            <a:r>
              <a:rPr lang="es-ES" dirty="0"/>
              <a:t>En la primavera, las solicitudes se enviarán: consulte los boletines escolares y las páginas de Instagram de ASB (solo para la escuela secundaria).</a:t>
            </a:r>
            <a:endParaRPr lang="en-US" dirty="0"/>
          </a:p>
          <a:p>
            <a:r>
              <a:rPr lang="es-ES" dirty="0"/>
              <a:t>Hay múltiples niveles de participación:</a:t>
            </a:r>
            <a:endParaRPr lang="en-US" dirty="0"/>
          </a:p>
          <a:p>
            <a:endParaRPr lang="en-US" dirty="0"/>
          </a:p>
          <a:p>
            <a:pPr lvl="1">
              <a:buFont typeface="Courier New" panose="020B0604020202020204" pitchFamily="34" charset="0"/>
              <a:buChar char="o"/>
            </a:pPr>
            <a:r>
              <a:rPr lang="es-ES" dirty="0"/>
              <a:t>Funcionarios ejecutivos: deben postularse en una elección de toda la escuela (carteles, un discurso, una entrevista).
Oficiales de clase: deben postularse en una elección de todo el grado (carteles, discurso, entrevista).
Clase de liderazgo (clase optativa): debe postularse (respuesta escrita, entrevistas, actividad grupal).</a:t>
            </a:r>
            <a:endParaRPr lang="en-US" dirty="0"/>
          </a:p>
        </p:txBody>
      </p:sp>
    </p:spTree>
    <p:extLst>
      <p:ext uri="{BB962C8B-B14F-4D97-AF65-F5344CB8AC3E}">
        <p14:creationId xmlns:p14="http://schemas.microsoft.com/office/powerpoint/2010/main" val="2265474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F184F-3142-9520-642F-A1A556D57762}"/>
              </a:ext>
            </a:extLst>
          </p:cNvPr>
          <p:cNvSpPr>
            <a:spLocks noGrp="1"/>
          </p:cNvSpPr>
          <p:nvPr>
            <p:ph type="title"/>
          </p:nvPr>
        </p:nvSpPr>
        <p:spPr>
          <a:xfrm>
            <a:off x="771106" y="2766144"/>
            <a:ext cx="10515600" cy="1325563"/>
          </a:xfrm>
        </p:spPr>
        <p:txBody>
          <a:bodyPr/>
          <a:lstStyle/>
          <a:p>
            <a:pPr algn="ctr"/>
            <a:r>
              <a:rPr lang="en-US" dirty="0"/>
              <a:t>Athletics/</a:t>
            </a:r>
            <a:r>
              <a:rPr lang="en-US" dirty="0" err="1"/>
              <a:t>Deportes</a:t>
            </a:r>
            <a:r>
              <a:rPr lang="en-US" dirty="0"/>
              <a:t> </a:t>
            </a:r>
            <a:br>
              <a:rPr lang="en-US" dirty="0"/>
            </a:br>
            <a:r>
              <a:rPr lang="en-US" dirty="0"/>
              <a:t>Issaquah School District</a:t>
            </a:r>
          </a:p>
        </p:txBody>
      </p:sp>
    </p:spTree>
    <p:extLst>
      <p:ext uri="{BB962C8B-B14F-4D97-AF65-F5344CB8AC3E}">
        <p14:creationId xmlns:p14="http://schemas.microsoft.com/office/powerpoint/2010/main" val="3798522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A4C26-0E92-45DC-B06C-EADE71A75C6F}"/>
              </a:ext>
            </a:extLst>
          </p:cNvPr>
          <p:cNvSpPr>
            <a:spLocks noGrp="1"/>
          </p:cNvSpPr>
          <p:nvPr>
            <p:ph type="title"/>
          </p:nvPr>
        </p:nvSpPr>
        <p:spPr/>
        <p:txBody>
          <a:bodyPr/>
          <a:lstStyle/>
          <a:p>
            <a:r>
              <a:rPr lang="en-US" dirty="0"/>
              <a:t>Athletics – Agenda </a:t>
            </a:r>
          </a:p>
        </p:txBody>
      </p:sp>
      <p:sp>
        <p:nvSpPr>
          <p:cNvPr id="3" name="Content Placeholder 2">
            <a:extLst>
              <a:ext uri="{FF2B5EF4-FFF2-40B4-BE49-F238E27FC236}">
                <a16:creationId xmlns:a16="http://schemas.microsoft.com/office/drawing/2014/main" id="{89B2C91E-E055-4A20-9F0E-4D9B56232269}"/>
              </a:ext>
            </a:extLst>
          </p:cNvPr>
          <p:cNvSpPr>
            <a:spLocks noGrp="1"/>
          </p:cNvSpPr>
          <p:nvPr>
            <p:ph idx="1"/>
          </p:nvPr>
        </p:nvSpPr>
        <p:spPr>
          <a:xfrm>
            <a:off x="156753" y="1449978"/>
            <a:ext cx="11718571" cy="5408022"/>
          </a:xfrm>
        </p:spPr>
        <p:txBody>
          <a:bodyPr>
            <a:normAutofit/>
          </a:bodyPr>
          <a:lstStyle/>
          <a:p>
            <a:r>
              <a:rPr lang="es-ES" dirty="0"/>
              <a:t>¿A quién contactar?
Registro (</a:t>
            </a:r>
            <a:r>
              <a:rPr lang="es-ES" dirty="0" err="1"/>
              <a:t>FinalForms</a:t>
            </a:r>
            <a:r>
              <a:rPr lang="es-ES" dirty="0"/>
              <a:t>)</a:t>
            </a:r>
            <a:endParaRPr lang="en-US" dirty="0"/>
          </a:p>
          <a:p>
            <a:pPr lvl="1"/>
            <a:r>
              <a:rPr lang="en-US" dirty="0" err="1"/>
              <a:t>Formularios</a:t>
            </a:r>
            <a:r>
              <a:rPr lang="en-US" dirty="0"/>
              <a:t> a </a:t>
            </a:r>
            <a:r>
              <a:rPr lang="en-US" dirty="0" err="1"/>
              <a:t>completar</a:t>
            </a:r>
            <a:endParaRPr lang="en-US" dirty="0"/>
          </a:p>
          <a:p>
            <a:r>
              <a:rPr lang="es-ES" dirty="0"/>
              <a:t>Costos y pago
Exámenes físicos
Temporadas (de corte vs. no de corte,- es decir por habilidades- fechas)
Elegibilidad, pruebas, participaciones
Expectativas generales
Transporte</a:t>
            </a:r>
            <a:endParaRPr lang="en-US" dirty="0"/>
          </a:p>
        </p:txBody>
      </p:sp>
    </p:spTree>
    <p:extLst>
      <p:ext uri="{BB962C8B-B14F-4D97-AF65-F5344CB8AC3E}">
        <p14:creationId xmlns:p14="http://schemas.microsoft.com/office/powerpoint/2010/main" val="3255532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56141-CE8B-4BCA-9DFA-1C734D130512}"/>
              </a:ext>
            </a:extLst>
          </p:cNvPr>
          <p:cNvSpPr>
            <a:spLocks noGrp="1"/>
          </p:cNvSpPr>
          <p:nvPr>
            <p:ph type="title"/>
          </p:nvPr>
        </p:nvSpPr>
        <p:spPr>
          <a:xfrm>
            <a:off x="838200" y="144672"/>
            <a:ext cx="10515600" cy="1325563"/>
          </a:xfrm>
        </p:spPr>
        <p:txBody>
          <a:bodyPr/>
          <a:lstStyle/>
          <a:p>
            <a:r>
              <a:rPr lang="en-US" dirty="0"/>
              <a:t>High School -Información de </a:t>
            </a:r>
            <a:r>
              <a:rPr lang="en-US" dirty="0" err="1"/>
              <a:t>contacto</a:t>
            </a:r>
            <a:endParaRPr lang="en-US" dirty="0"/>
          </a:p>
        </p:txBody>
      </p:sp>
      <p:sp>
        <p:nvSpPr>
          <p:cNvPr id="3" name="Content Placeholder 2">
            <a:extLst>
              <a:ext uri="{FF2B5EF4-FFF2-40B4-BE49-F238E27FC236}">
                <a16:creationId xmlns:a16="http://schemas.microsoft.com/office/drawing/2014/main" id="{C52AA83A-2A18-4140-B9C4-532EE1C08FBF}"/>
              </a:ext>
            </a:extLst>
          </p:cNvPr>
          <p:cNvSpPr>
            <a:spLocks noGrp="1"/>
          </p:cNvSpPr>
          <p:nvPr>
            <p:ph idx="1"/>
          </p:nvPr>
        </p:nvSpPr>
        <p:spPr>
          <a:xfrm>
            <a:off x="0" y="1202606"/>
            <a:ext cx="12192000" cy="5655393"/>
          </a:xfrm>
        </p:spPr>
        <p:txBody>
          <a:bodyPr vert="horz" lIns="91440" tIns="45720" rIns="91440" bIns="45720" rtlCol="0" anchor="t">
            <a:normAutofit/>
          </a:bodyPr>
          <a:lstStyle/>
          <a:p>
            <a:r>
              <a:rPr lang="es-ES" sz="3200" dirty="0"/>
              <a:t>Póngase en contacto con el Coordinador de Deportes/Actividades si tiene preguntas generales.
Cada escuela tiene un Director de Atletismo.
Visite la página de Atletismo – Quién es quién para obtener información de contacto y contactos de entrenadores</a:t>
            </a:r>
            <a:endParaRPr lang="en-US" sz="3200" dirty="0"/>
          </a:p>
          <a:p>
            <a:r>
              <a:rPr lang="en-US" sz="3200" dirty="0">
                <a:hlinkClick r:id="rId2"/>
              </a:rPr>
              <a:t>Skyline High School</a:t>
            </a:r>
            <a:endParaRPr lang="en-US" sz="3200" dirty="0"/>
          </a:p>
          <a:p>
            <a:r>
              <a:rPr lang="en-US" sz="3200" dirty="0">
                <a:hlinkClick r:id="rId3"/>
              </a:rPr>
              <a:t>Liberty High School</a:t>
            </a:r>
            <a:endParaRPr lang="en-US" sz="3200" dirty="0"/>
          </a:p>
          <a:p>
            <a:r>
              <a:rPr lang="en-US" sz="3200" dirty="0">
                <a:hlinkClick r:id="rId4"/>
              </a:rPr>
              <a:t>Issaquah High School</a:t>
            </a:r>
            <a:r>
              <a:rPr lang="en-US" sz="3200" dirty="0"/>
              <a:t> </a:t>
            </a:r>
          </a:p>
          <a:p>
            <a:pPr marL="457200" lvl="1" indent="0">
              <a:buNone/>
            </a:pPr>
            <a:r>
              <a:rPr lang="en-US" sz="2800" dirty="0"/>
              <a:t> </a:t>
            </a:r>
          </a:p>
          <a:p>
            <a:endParaRPr lang="en-US" dirty="0"/>
          </a:p>
        </p:txBody>
      </p:sp>
    </p:spTree>
    <p:extLst>
      <p:ext uri="{BB962C8B-B14F-4D97-AF65-F5344CB8AC3E}">
        <p14:creationId xmlns:p14="http://schemas.microsoft.com/office/powerpoint/2010/main" val="2683980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0B986-B11F-0781-39BD-2548A1CA1972}"/>
              </a:ext>
            </a:extLst>
          </p:cNvPr>
          <p:cNvSpPr>
            <a:spLocks noGrp="1"/>
          </p:cNvSpPr>
          <p:nvPr>
            <p:ph type="title"/>
          </p:nvPr>
        </p:nvSpPr>
        <p:spPr/>
        <p:txBody>
          <a:bodyPr/>
          <a:lstStyle/>
          <a:p>
            <a:r>
              <a:rPr lang="en-US" dirty="0" err="1"/>
              <a:t>Contactos</a:t>
            </a:r>
            <a:r>
              <a:rPr lang="en-US" dirty="0"/>
              <a:t> Middle School</a:t>
            </a:r>
          </a:p>
        </p:txBody>
      </p:sp>
      <p:sp>
        <p:nvSpPr>
          <p:cNvPr id="3" name="Content Placeholder 2">
            <a:extLst>
              <a:ext uri="{FF2B5EF4-FFF2-40B4-BE49-F238E27FC236}">
                <a16:creationId xmlns:a16="http://schemas.microsoft.com/office/drawing/2014/main" id="{64F7648E-6B27-9758-FFCE-F0FB730421CC}"/>
              </a:ext>
            </a:extLst>
          </p:cNvPr>
          <p:cNvSpPr>
            <a:spLocks noGrp="1"/>
          </p:cNvSpPr>
          <p:nvPr>
            <p:ph idx="1"/>
          </p:nvPr>
        </p:nvSpPr>
        <p:spPr>
          <a:xfrm>
            <a:off x="32407" y="1422729"/>
            <a:ext cx="12135943" cy="5441786"/>
          </a:xfrm>
        </p:spPr>
        <p:txBody>
          <a:bodyPr vert="horz" lIns="91440" tIns="45720" rIns="91440" bIns="45720" rtlCol="0" anchor="t">
            <a:normAutofit/>
          </a:bodyPr>
          <a:lstStyle/>
          <a:p>
            <a:r>
              <a:rPr lang="es-ES" dirty="0"/>
              <a:t>Póngase en contacto con el subdirector de la escuela intermedia si tiene preguntas
Para obtener más información, visite el sitio web de la escuela a continuación</a:t>
            </a:r>
            <a:r>
              <a:rPr lang="en-US" dirty="0"/>
              <a:t>.</a:t>
            </a:r>
          </a:p>
          <a:p>
            <a:r>
              <a:rPr lang="en-US" dirty="0">
                <a:hlinkClick r:id="rId2"/>
              </a:rPr>
              <a:t>Issaquah Middle School </a:t>
            </a:r>
            <a:endParaRPr lang="en-US" dirty="0"/>
          </a:p>
          <a:p>
            <a:r>
              <a:rPr lang="en-US" dirty="0">
                <a:hlinkClick r:id="rId3"/>
              </a:rPr>
              <a:t>Pine Lake Middle School</a:t>
            </a:r>
            <a:endParaRPr lang="en-US" dirty="0"/>
          </a:p>
          <a:p>
            <a:r>
              <a:rPr lang="en-US" dirty="0">
                <a:hlinkClick r:id="rId4"/>
              </a:rPr>
              <a:t>Maywood Middle School</a:t>
            </a:r>
            <a:endParaRPr lang="en-US" dirty="0"/>
          </a:p>
          <a:p>
            <a:r>
              <a:rPr lang="en-US" dirty="0">
                <a:hlinkClick r:id="rId5"/>
              </a:rPr>
              <a:t>Beaver Lake Middle School</a:t>
            </a:r>
            <a:endParaRPr lang="en-US" dirty="0"/>
          </a:p>
          <a:p>
            <a:r>
              <a:rPr lang="en-US" dirty="0">
                <a:hlinkClick r:id="rId6"/>
              </a:rPr>
              <a:t>Cougar Mountain Middle School</a:t>
            </a:r>
            <a:endParaRPr lang="en-US" dirty="0"/>
          </a:p>
          <a:p>
            <a:r>
              <a:rPr lang="en-US" dirty="0">
                <a:hlinkClick r:id="rId7"/>
              </a:rPr>
              <a:t>Pacific Cascade Middle School</a:t>
            </a:r>
            <a:endParaRPr lang="en-US" dirty="0"/>
          </a:p>
        </p:txBody>
      </p:sp>
    </p:spTree>
    <p:extLst>
      <p:ext uri="{BB962C8B-B14F-4D97-AF65-F5344CB8AC3E}">
        <p14:creationId xmlns:p14="http://schemas.microsoft.com/office/powerpoint/2010/main" val="3778140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E8D19-811E-4B59-B375-ED3CA8538F0D}"/>
              </a:ext>
            </a:extLst>
          </p:cNvPr>
          <p:cNvSpPr>
            <a:spLocks noGrp="1"/>
          </p:cNvSpPr>
          <p:nvPr>
            <p:ph type="title"/>
          </p:nvPr>
        </p:nvSpPr>
        <p:spPr/>
        <p:txBody>
          <a:bodyPr/>
          <a:lstStyle/>
          <a:p>
            <a:r>
              <a:rPr lang="es-ES" dirty="0"/>
              <a:t>3 Pasos para hacer deporte</a:t>
            </a:r>
            <a:endParaRPr lang="en-US" dirty="0"/>
          </a:p>
        </p:txBody>
      </p:sp>
      <p:sp>
        <p:nvSpPr>
          <p:cNvPr id="3" name="Content Placeholder 2">
            <a:extLst>
              <a:ext uri="{FF2B5EF4-FFF2-40B4-BE49-F238E27FC236}">
                <a16:creationId xmlns:a16="http://schemas.microsoft.com/office/drawing/2014/main" id="{A5FC68E2-5E60-4DD9-93FB-089CDE825B76}"/>
              </a:ext>
            </a:extLst>
          </p:cNvPr>
          <p:cNvSpPr>
            <a:spLocks noGrp="1"/>
          </p:cNvSpPr>
          <p:nvPr>
            <p:ph idx="1"/>
          </p:nvPr>
        </p:nvSpPr>
        <p:spPr/>
        <p:txBody>
          <a:bodyPr>
            <a:normAutofit/>
          </a:bodyPr>
          <a:lstStyle/>
          <a:p>
            <a:pPr marL="514350" indent="-514350">
              <a:buFont typeface="+mj-lt"/>
              <a:buAutoNum type="arabicPeriod"/>
            </a:pPr>
            <a:r>
              <a:rPr lang="es-ES" sz="3800" dirty="0"/>
              <a:t>Regístrese en </a:t>
            </a:r>
            <a:r>
              <a:rPr lang="es-ES" sz="3800" dirty="0" err="1"/>
              <a:t>FinalForms</a:t>
            </a:r>
            <a:r>
              <a:rPr lang="es-ES" sz="3800" dirty="0"/>
              <a:t>
Tener un examen físico actual en el archivo
Todas las tarifas deben pagarse antes del primer día de práctica / pruebas (</a:t>
            </a:r>
            <a:r>
              <a:rPr lang="es-ES" sz="3800" dirty="0" err="1"/>
              <a:t>tryouts</a:t>
            </a:r>
            <a:r>
              <a:rPr lang="es-ES" sz="3800" dirty="0"/>
              <a:t>)</a:t>
            </a:r>
            <a:endParaRPr lang="en-US" sz="3800" dirty="0"/>
          </a:p>
        </p:txBody>
      </p:sp>
    </p:spTree>
    <p:extLst>
      <p:ext uri="{BB962C8B-B14F-4D97-AF65-F5344CB8AC3E}">
        <p14:creationId xmlns:p14="http://schemas.microsoft.com/office/powerpoint/2010/main" val="1724821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DD6A0-CDF6-4CEB-9F4C-F82FAB7C7ECB}"/>
              </a:ext>
            </a:extLst>
          </p:cNvPr>
          <p:cNvSpPr>
            <a:spLocks noGrp="1"/>
          </p:cNvSpPr>
          <p:nvPr>
            <p:ph type="title"/>
          </p:nvPr>
        </p:nvSpPr>
        <p:spPr/>
        <p:txBody>
          <a:bodyPr/>
          <a:lstStyle/>
          <a:p>
            <a:r>
              <a:rPr lang="en-US" dirty="0"/>
              <a:t>¿</a:t>
            </a:r>
            <a:r>
              <a:rPr lang="en-US" dirty="0" err="1"/>
              <a:t>Cuándo</a:t>
            </a:r>
            <a:r>
              <a:rPr lang="en-US" dirty="0"/>
              <a:t> </a:t>
            </a:r>
            <a:r>
              <a:rPr lang="en-US" dirty="0" err="1"/>
              <a:t>inscribirse</a:t>
            </a:r>
            <a:r>
              <a:rPr lang="en-US" dirty="0"/>
              <a:t> en </a:t>
            </a:r>
            <a:r>
              <a:rPr lang="en-US" dirty="0" err="1"/>
              <a:t>deportes</a:t>
            </a:r>
            <a:r>
              <a:rPr lang="en-US" dirty="0"/>
              <a:t>?</a:t>
            </a:r>
          </a:p>
        </p:txBody>
      </p:sp>
      <p:sp>
        <p:nvSpPr>
          <p:cNvPr id="3" name="Content Placeholder 2">
            <a:extLst>
              <a:ext uri="{FF2B5EF4-FFF2-40B4-BE49-F238E27FC236}">
                <a16:creationId xmlns:a16="http://schemas.microsoft.com/office/drawing/2014/main" id="{09290053-261A-4BF1-A357-01B1128F887E}"/>
              </a:ext>
            </a:extLst>
          </p:cNvPr>
          <p:cNvSpPr>
            <a:spLocks noGrp="1"/>
          </p:cNvSpPr>
          <p:nvPr>
            <p:ph idx="1"/>
          </p:nvPr>
        </p:nvSpPr>
        <p:spPr>
          <a:xfrm>
            <a:off x="838200" y="1590494"/>
            <a:ext cx="10515600" cy="4351338"/>
          </a:xfrm>
        </p:spPr>
        <p:txBody>
          <a:bodyPr vert="horz" lIns="91440" tIns="45720" rIns="91440" bIns="45720" rtlCol="0" anchor="t">
            <a:normAutofit/>
          </a:bodyPr>
          <a:lstStyle/>
          <a:p>
            <a:r>
              <a:rPr lang="es-ES" dirty="0"/>
              <a:t>La inscripción para todos los deportes se abre el 15 de mayo de cada año escolar. La inscripción debe completarse antes de que los estudiantes puedan asistir a las pruebas/participaciones.</a:t>
            </a:r>
          </a:p>
          <a:p>
            <a:r>
              <a:rPr lang="es-ES" dirty="0"/>
              <a:t>
Consulta aquí las fechas de inscripción para cada deporte</a:t>
            </a:r>
            <a:r>
              <a:rPr lang="en-US" dirty="0"/>
              <a:t>– </a:t>
            </a:r>
            <a:r>
              <a:rPr lang="en-US" dirty="0">
                <a:hlinkClick r:id="rId2"/>
              </a:rPr>
              <a:t>Sitio Web de </a:t>
            </a:r>
            <a:r>
              <a:rPr lang="en-US" dirty="0" err="1">
                <a:hlinkClick r:id="rId2"/>
              </a:rPr>
              <a:t>registro</a:t>
            </a:r>
            <a:r>
              <a:rPr lang="en-US" dirty="0">
                <a:hlinkClick r:id="rId2"/>
              </a:rPr>
              <a:t> </a:t>
            </a:r>
            <a:endParaRPr lang="en-US" dirty="0"/>
          </a:p>
        </p:txBody>
      </p:sp>
    </p:spTree>
    <p:extLst>
      <p:ext uri="{BB962C8B-B14F-4D97-AF65-F5344CB8AC3E}">
        <p14:creationId xmlns:p14="http://schemas.microsoft.com/office/powerpoint/2010/main" val="1916551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DD6A0-CDF6-4CEB-9F4C-F82FAB7C7ECB}"/>
              </a:ext>
            </a:extLst>
          </p:cNvPr>
          <p:cNvSpPr>
            <a:spLocks noGrp="1"/>
          </p:cNvSpPr>
          <p:nvPr>
            <p:ph type="title"/>
          </p:nvPr>
        </p:nvSpPr>
        <p:spPr/>
        <p:txBody>
          <a:bodyPr/>
          <a:lstStyle/>
          <a:p>
            <a:r>
              <a:rPr lang="en-US" dirty="0" err="1"/>
              <a:t>Registro</a:t>
            </a:r>
            <a:endParaRPr lang="en-US" dirty="0"/>
          </a:p>
        </p:txBody>
      </p:sp>
      <p:sp>
        <p:nvSpPr>
          <p:cNvPr id="3" name="Content Placeholder 2">
            <a:extLst>
              <a:ext uri="{FF2B5EF4-FFF2-40B4-BE49-F238E27FC236}">
                <a16:creationId xmlns:a16="http://schemas.microsoft.com/office/drawing/2014/main" id="{09290053-261A-4BF1-A357-01B1128F887E}"/>
              </a:ext>
            </a:extLst>
          </p:cNvPr>
          <p:cNvSpPr>
            <a:spLocks noGrp="1"/>
          </p:cNvSpPr>
          <p:nvPr>
            <p:ph idx="1"/>
          </p:nvPr>
        </p:nvSpPr>
        <p:spPr>
          <a:xfrm>
            <a:off x="249382" y="1566744"/>
            <a:ext cx="11167753" cy="4351338"/>
          </a:xfrm>
        </p:spPr>
        <p:txBody>
          <a:bodyPr vert="horz" lIns="91440" tIns="45720" rIns="91440" bIns="45720" rtlCol="0" anchor="t">
            <a:normAutofit/>
          </a:bodyPr>
          <a:lstStyle/>
          <a:p>
            <a:r>
              <a:rPr lang="es-ES" dirty="0"/>
              <a:t>Para participar en un deporte, los padres/cuidadores </a:t>
            </a:r>
            <a:r>
              <a:rPr lang="es-ES" b="1" dirty="0"/>
              <a:t>y los estudiantes </a:t>
            </a:r>
            <a:r>
              <a:rPr lang="es-ES" dirty="0"/>
              <a:t>deben iniciar sesión en </a:t>
            </a:r>
            <a:r>
              <a:rPr lang="es-ES" dirty="0" err="1"/>
              <a:t>FinalForms</a:t>
            </a:r>
            <a:r>
              <a:rPr lang="es-ES" dirty="0"/>
              <a:t> y firmar formularios.</a:t>
            </a:r>
          </a:p>
          <a:p>
            <a:r>
              <a:rPr lang="es-ES" dirty="0"/>
              <a:t>Todos estos formularios son obligatorios y deben completarse en su totalidad (verde) antes de que los estudiantes puedan participar en un deporte.</a:t>
            </a:r>
            <a:endParaRPr lang="en-US" dirty="0"/>
          </a:p>
          <a:p>
            <a:r>
              <a:rPr lang="es-ES" dirty="0"/>
              <a:t>Los formularios brindan a los entrenadores y al personal atlético información importante sobre seguridad, y dan permiso para que los estudiantes participen plenamente en los deportes.</a:t>
            </a:r>
            <a:r>
              <a:rPr lang="en-US" dirty="0"/>
              <a:t> </a:t>
            </a:r>
          </a:p>
        </p:txBody>
      </p:sp>
      <p:pic>
        <p:nvPicPr>
          <p:cNvPr id="5" name="Picture 4">
            <a:extLst>
              <a:ext uri="{FF2B5EF4-FFF2-40B4-BE49-F238E27FC236}">
                <a16:creationId xmlns:a16="http://schemas.microsoft.com/office/drawing/2014/main" id="{398CEDFA-B813-42CD-B821-03CA827E0C87}"/>
              </a:ext>
            </a:extLst>
          </p:cNvPr>
          <p:cNvPicPr>
            <a:picLocks noChangeAspect="1"/>
          </p:cNvPicPr>
          <p:nvPr/>
        </p:nvPicPr>
        <p:blipFill>
          <a:blip r:embed="rId2"/>
          <a:stretch>
            <a:fillRect/>
          </a:stretch>
        </p:blipFill>
        <p:spPr>
          <a:xfrm>
            <a:off x="3562701" y="5167312"/>
            <a:ext cx="5066597" cy="1325563"/>
          </a:xfrm>
          <a:prstGeom prst="rect">
            <a:avLst/>
          </a:prstGeom>
        </p:spPr>
      </p:pic>
    </p:spTree>
    <p:extLst>
      <p:ext uri="{BB962C8B-B14F-4D97-AF65-F5344CB8AC3E}">
        <p14:creationId xmlns:p14="http://schemas.microsoft.com/office/powerpoint/2010/main" val="2658862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7317-2851-7BAD-8737-BC062C3A3C56}"/>
              </a:ext>
            </a:extLst>
          </p:cNvPr>
          <p:cNvSpPr>
            <a:spLocks noGrp="1"/>
          </p:cNvSpPr>
          <p:nvPr>
            <p:ph type="title"/>
          </p:nvPr>
        </p:nvSpPr>
        <p:spPr/>
        <p:txBody>
          <a:bodyPr/>
          <a:lstStyle/>
          <a:p>
            <a:r>
              <a:rPr lang="en-US" dirty="0" err="1"/>
              <a:t>FinalForms</a:t>
            </a:r>
            <a:r>
              <a:rPr lang="en-US" dirty="0"/>
              <a:t>- Sitios de </a:t>
            </a:r>
            <a:r>
              <a:rPr lang="en-US" dirty="0" err="1"/>
              <a:t>registro</a:t>
            </a:r>
            <a:r>
              <a:rPr lang="en-US" dirty="0"/>
              <a:t>. </a:t>
            </a:r>
          </a:p>
        </p:txBody>
      </p:sp>
      <p:sp>
        <p:nvSpPr>
          <p:cNvPr id="3" name="Content Placeholder 2">
            <a:extLst>
              <a:ext uri="{FF2B5EF4-FFF2-40B4-BE49-F238E27FC236}">
                <a16:creationId xmlns:a16="http://schemas.microsoft.com/office/drawing/2014/main" id="{6BCCCFEA-EDC2-F983-35CB-88B629126AF4}"/>
              </a:ext>
            </a:extLst>
          </p:cNvPr>
          <p:cNvSpPr>
            <a:spLocks noGrp="1"/>
          </p:cNvSpPr>
          <p:nvPr>
            <p:ph idx="1"/>
          </p:nvPr>
        </p:nvSpPr>
        <p:spPr/>
        <p:txBody>
          <a:bodyPr vert="horz" lIns="91440" tIns="45720" rIns="91440" bIns="45720" rtlCol="0" anchor="t">
            <a:normAutofit/>
          </a:bodyPr>
          <a:lstStyle/>
          <a:p>
            <a:r>
              <a:rPr lang="en-US" dirty="0"/>
              <a:t>Issaquah-wa.finalforms.com </a:t>
            </a:r>
          </a:p>
          <a:p>
            <a:r>
              <a:rPr lang="es-ES" dirty="0"/>
              <a:t>Además, enlazado en la página web de Atletismo y Actividades del distrito.
Todos los estudiantes que tienen una cuenta de </a:t>
            </a:r>
            <a:r>
              <a:rPr lang="es-ES" dirty="0" err="1"/>
              <a:t>Skyward</a:t>
            </a:r>
            <a:r>
              <a:rPr lang="es-ES" dirty="0"/>
              <a:t> también tienen una cuenta de </a:t>
            </a:r>
            <a:r>
              <a:rPr lang="es-ES" dirty="0" err="1"/>
              <a:t>FinalForms</a:t>
            </a:r>
            <a:r>
              <a:rPr lang="es-ES" dirty="0"/>
              <a:t>.
Los padres también deben crear una contraseña y completar los pasos en </a:t>
            </a:r>
            <a:r>
              <a:rPr lang="es-ES" dirty="0" err="1"/>
              <a:t>FinalForms</a:t>
            </a:r>
            <a:r>
              <a:rPr lang="es-ES" dirty="0"/>
              <a:t>
Póngase en contacto con el Departamento de Atletismo de la escuela si tiene preguntas o necesita ayuda con los formularios.</a:t>
            </a:r>
            <a:endParaRPr lang="en-US" dirty="0"/>
          </a:p>
        </p:txBody>
      </p:sp>
    </p:spTree>
    <p:extLst>
      <p:ext uri="{BB962C8B-B14F-4D97-AF65-F5344CB8AC3E}">
        <p14:creationId xmlns:p14="http://schemas.microsoft.com/office/powerpoint/2010/main" val="3052742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9A08-DF88-4F44-A337-B7907EB3EAAC}"/>
              </a:ext>
            </a:extLst>
          </p:cNvPr>
          <p:cNvSpPr>
            <a:spLocks noGrp="1"/>
          </p:cNvSpPr>
          <p:nvPr>
            <p:ph type="title"/>
          </p:nvPr>
        </p:nvSpPr>
        <p:spPr/>
        <p:txBody>
          <a:bodyPr/>
          <a:lstStyle/>
          <a:p>
            <a:r>
              <a:rPr lang="es-ES" dirty="0"/>
              <a:t>Costos y Pago del Deporte</a:t>
            </a:r>
            <a:endParaRPr lang="en-US" dirty="0"/>
          </a:p>
        </p:txBody>
      </p:sp>
      <p:sp>
        <p:nvSpPr>
          <p:cNvPr id="3" name="Content Placeholder 2">
            <a:extLst>
              <a:ext uri="{FF2B5EF4-FFF2-40B4-BE49-F238E27FC236}">
                <a16:creationId xmlns:a16="http://schemas.microsoft.com/office/drawing/2014/main" id="{2D0DD876-99E0-4BAE-8508-D0793C63C4DC}"/>
              </a:ext>
            </a:extLst>
          </p:cNvPr>
          <p:cNvSpPr>
            <a:spLocks noGrp="1"/>
          </p:cNvSpPr>
          <p:nvPr>
            <p:ph idx="1"/>
          </p:nvPr>
        </p:nvSpPr>
        <p:spPr>
          <a:xfrm>
            <a:off x="225631" y="1499739"/>
            <a:ext cx="11697195" cy="5352959"/>
          </a:xfrm>
        </p:spPr>
        <p:txBody>
          <a:bodyPr vert="horz" lIns="91440" tIns="45720" rIns="91440" bIns="45720" rtlCol="0" anchor="t">
            <a:normAutofit/>
          </a:bodyPr>
          <a:lstStyle/>
          <a:p>
            <a:r>
              <a:rPr lang="es-ES" sz="2400" dirty="0"/>
              <a:t>Los estudiantes deben tener una membresía de ASB para practicar deportes en las escuelas.</a:t>
            </a:r>
            <a:endParaRPr lang="en-US" sz="2400" dirty="0"/>
          </a:p>
          <a:p>
            <a:r>
              <a:rPr lang="es-ES" sz="2400" dirty="0"/>
              <a:t>Cuota deportiva - $200 Escuela Secundaria / $50 Escuela Intermedia (este dinero va a la oficina del distrito para ayudar a pagar los autobuses y el pago de los entrenadores).</a:t>
            </a:r>
            <a:endParaRPr lang="en-US" sz="2400" dirty="0"/>
          </a:p>
          <a:p>
            <a:pPr lvl="1"/>
            <a:r>
              <a:rPr lang="es-ES" dirty="0"/>
              <a:t>Si un estudiante participa en tres deportes (otoño, invierno, primavera), no tiene que pagar por el tercer deporte.</a:t>
            </a:r>
            <a:endParaRPr lang="en-US" dirty="0"/>
          </a:p>
          <a:p>
            <a:r>
              <a:rPr lang="es-ES" sz="2400" dirty="0"/>
              <a:t>Costos del programa: estos costos pueden variar según el programa según o que el equipo necesite o si se realizan excursiones. Los entrenadores en jefe pueden proporcionar esta información.</a:t>
            </a:r>
          </a:p>
          <a:p>
            <a:r>
              <a:rPr lang="es-ES" sz="2400" dirty="0"/>
              <a:t>Se puede pagar en línea o con la contadora (</a:t>
            </a:r>
            <a:r>
              <a:rPr lang="es-ES" sz="2400" dirty="0" err="1"/>
              <a:t>bookkeeper</a:t>
            </a:r>
            <a:r>
              <a:rPr lang="es-ES" sz="2400" dirty="0"/>
              <a:t> de la escuela)</a:t>
            </a:r>
            <a:endParaRPr lang="en-US" sz="2400" dirty="0"/>
          </a:p>
        </p:txBody>
      </p:sp>
    </p:spTree>
    <p:extLst>
      <p:ext uri="{BB962C8B-B14F-4D97-AF65-F5344CB8AC3E}">
        <p14:creationId xmlns:p14="http://schemas.microsoft.com/office/powerpoint/2010/main" val="809390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9A08-DF88-4F44-A337-B7907EB3EAAC}"/>
              </a:ext>
            </a:extLst>
          </p:cNvPr>
          <p:cNvSpPr>
            <a:spLocks noGrp="1"/>
          </p:cNvSpPr>
          <p:nvPr>
            <p:ph type="title"/>
          </p:nvPr>
        </p:nvSpPr>
        <p:spPr>
          <a:xfrm>
            <a:off x="529936" y="777834"/>
            <a:ext cx="11132127" cy="1325563"/>
          </a:xfrm>
        </p:spPr>
        <p:txBody>
          <a:bodyPr/>
          <a:lstStyle/>
          <a:p>
            <a:r>
              <a:rPr lang="en-US" dirty="0" err="1"/>
              <a:t>Programas</a:t>
            </a:r>
            <a:r>
              <a:rPr lang="en-US" dirty="0"/>
              <a:t> de </a:t>
            </a:r>
            <a:r>
              <a:rPr lang="en-US" dirty="0" err="1"/>
              <a:t>temporada</a:t>
            </a:r>
            <a:r>
              <a:rPr lang="en-US" dirty="0"/>
              <a:t> </a:t>
            </a:r>
            <a:r>
              <a:rPr lang="en-US" dirty="0" err="1"/>
              <a:t>baja</a:t>
            </a:r>
            <a:r>
              <a:rPr lang="en-US" dirty="0"/>
              <a:t>– High School</a:t>
            </a:r>
          </a:p>
        </p:txBody>
      </p:sp>
      <p:sp>
        <p:nvSpPr>
          <p:cNvPr id="3" name="Content Placeholder 2">
            <a:extLst>
              <a:ext uri="{FF2B5EF4-FFF2-40B4-BE49-F238E27FC236}">
                <a16:creationId xmlns:a16="http://schemas.microsoft.com/office/drawing/2014/main" id="{2D0DD876-99E0-4BAE-8508-D0793C63C4DC}"/>
              </a:ext>
            </a:extLst>
          </p:cNvPr>
          <p:cNvSpPr>
            <a:spLocks noGrp="1"/>
          </p:cNvSpPr>
          <p:nvPr>
            <p:ph idx="1"/>
          </p:nvPr>
        </p:nvSpPr>
        <p:spPr>
          <a:xfrm>
            <a:off x="838200" y="2200383"/>
            <a:ext cx="10515600" cy="3879783"/>
          </a:xfrm>
        </p:spPr>
        <p:txBody>
          <a:bodyPr vert="horz" lIns="91440" tIns="45720" rIns="91440" bIns="45720" rtlCol="0" anchor="t">
            <a:normAutofit/>
          </a:bodyPr>
          <a:lstStyle/>
          <a:p>
            <a:r>
              <a:rPr lang="es-ES" dirty="0"/>
              <a:t>Programas fuera de temporada (solo HS): estos costos pueden variar según el programa. Los entrenadores en jefe pueden proporcionar esta información.
Algunos deportes ofrecen a los estudiantes la oportunidad de continuar practicando y desarrollando sus habilidades durante la temporada baja.
Pregúntele al entrenador en jefe de su programa si hay un programa de temporada baja y cuándo se llevará a cabo.</a:t>
            </a:r>
            <a:endParaRPr lang="en-US" dirty="0"/>
          </a:p>
        </p:txBody>
      </p:sp>
    </p:spTree>
    <p:extLst>
      <p:ext uri="{BB962C8B-B14F-4D97-AF65-F5344CB8AC3E}">
        <p14:creationId xmlns:p14="http://schemas.microsoft.com/office/powerpoint/2010/main" val="2208291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503F-4216-534E-AB8C-188156D94B3C}"/>
              </a:ext>
            </a:extLst>
          </p:cNvPr>
          <p:cNvSpPr>
            <a:spLocks noGrp="1"/>
          </p:cNvSpPr>
          <p:nvPr>
            <p:ph type="title"/>
          </p:nvPr>
        </p:nvSpPr>
        <p:spPr/>
        <p:txBody>
          <a:bodyPr/>
          <a:lstStyle/>
          <a:p>
            <a:r>
              <a:rPr lang="en-US" dirty="0" err="1"/>
              <a:t>Asistencia</a:t>
            </a:r>
            <a:r>
              <a:rPr lang="en-US" dirty="0"/>
              <a:t> </a:t>
            </a:r>
            <a:r>
              <a:rPr lang="en-US" dirty="0" err="1"/>
              <a:t>financiera</a:t>
            </a:r>
            <a:endParaRPr lang="en-US" dirty="0"/>
          </a:p>
        </p:txBody>
      </p:sp>
      <p:sp>
        <p:nvSpPr>
          <p:cNvPr id="3" name="Content Placeholder 2">
            <a:extLst>
              <a:ext uri="{FF2B5EF4-FFF2-40B4-BE49-F238E27FC236}">
                <a16:creationId xmlns:a16="http://schemas.microsoft.com/office/drawing/2014/main" id="{7F5EAAC6-AB71-FA15-BB5E-1755FFF406EA}"/>
              </a:ext>
            </a:extLst>
          </p:cNvPr>
          <p:cNvSpPr>
            <a:spLocks noGrp="1"/>
          </p:cNvSpPr>
          <p:nvPr>
            <p:ph idx="1"/>
          </p:nvPr>
        </p:nvSpPr>
        <p:spPr>
          <a:xfrm>
            <a:off x="368135" y="1825625"/>
            <a:ext cx="11519065" cy="4351338"/>
          </a:xfrm>
        </p:spPr>
        <p:txBody>
          <a:bodyPr vert="horz" lIns="91440" tIns="45720" rIns="91440" bIns="45720" rtlCol="0" anchor="t">
            <a:normAutofit/>
          </a:bodyPr>
          <a:lstStyle/>
          <a:p>
            <a:r>
              <a:rPr lang="es-ES" dirty="0"/>
              <a:t>Los estudiantes que califiquen para almuerzo gratis o reducido pagarán $0 por la membresía de ASB y la participación en atletismo / actividades.
Las familias deben haber dado su "Consentimiento para divulgar" en la solicitud de almuerzo gratuito o reducido para recibir ayuda financiera para tarifas deportivas, actividades y otros apoyos. 
Para las familias que no califican para el almuerzo gratis o a precio reducido, comuníquese con su contador, consejero o director/subdirector de ASB para obtener más apoyo.</a:t>
            </a:r>
            <a:endParaRPr lang="en-US" dirty="0"/>
          </a:p>
        </p:txBody>
      </p:sp>
    </p:spTree>
    <p:extLst>
      <p:ext uri="{BB962C8B-B14F-4D97-AF65-F5344CB8AC3E}">
        <p14:creationId xmlns:p14="http://schemas.microsoft.com/office/powerpoint/2010/main" val="1999068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A7179-4596-4281-A2A0-688A2318E3ED}"/>
              </a:ext>
            </a:extLst>
          </p:cNvPr>
          <p:cNvSpPr>
            <a:spLocks noGrp="1"/>
          </p:cNvSpPr>
          <p:nvPr>
            <p:ph type="title"/>
          </p:nvPr>
        </p:nvSpPr>
        <p:spPr>
          <a:xfrm>
            <a:off x="838200" y="208269"/>
            <a:ext cx="10515600" cy="1325563"/>
          </a:xfrm>
        </p:spPr>
        <p:txBody>
          <a:bodyPr/>
          <a:lstStyle/>
          <a:p>
            <a:r>
              <a:rPr lang="en-US" dirty="0" err="1"/>
              <a:t>Exámenes</a:t>
            </a:r>
            <a:r>
              <a:rPr lang="en-US" dirty="0"/>
              <a:t> </a:t>
            </a:r>
            <a:r>
              <a:rPr lang="en-US" dirty="0" err="1"/>
              <a:t>físicos</a:t>
            </a:r>
            <a:r>
              <a:rPr lang="en-US" dirty="0"/>
              <a:t> </a:t>
            </a:r>
          </a:p>
        </p:txBody>
      </p:sp>
      <p:sp>
        <p:nvSpPr>
          <p:cNvPr id="3" name="Content Placeholder 2">
            <a:extLst>
              <a:ext uri="{FF2B5EF4-FFF2-40B4-BE49-F238E27FC236}">
                <a16:creationId xmlns:a16="http://schemas.microsoft.com/office/drawing/2014/main" id="{7F276A4C-4EEB-4305-BDB1-C06AC6625479}"/>
              </a:ext>
            </a:extLst>
          </p:cNvPr>
          <p:cNvSpPr>
            <a:spLocks noGrp="1"/>
          </p:cNvSpPr>
          <p:nvPr>
            <p:ph idx="1"/>
          </p:nvPr>
        </p:nvSpPr>
        <p:spPr>
          <a:xfrm>
            <a:off x="558140" y="1347020"/>
            <a:ext cx="11281559" cy="5510980"/>
          </a:xfrm>
        </p:spPr>
        <p:txBody>
          <a:bodyPr vert="horz" lIns="91440" tIns="45720" rIns="91440" bIns="45720" rtlCol="0" anchor="t">
            <a:noAutofit/>
          </a:bodyPr>
          <a:lstStyle/>
          <a:p>
            <a:r>
              <a:rPr lang="es-ES" sz="2400" dirty="0"/>
              <a:t>El examen físico actual debe estar en el archivo, válido por dos años". </a:t>
            </a:r>
            <a:endParaRPr lang="en-US" sz="2400" dirty="0"/>
          </a:p>
          <a:p>
            <a:pPr lvl="1"/>
            <a:r>
              <a:rPr lang="es-ES" dirty="0"/>
              <a:t>El examen físico debe indicar "totalmente autorizado para participar en atletismo" para que lo aceptemos.</a:t>
            </a:r>
            <a:endParaRPr lang="en-US" dirty="0"/>
          </a:p>
          <a:p>
            <a:r>
              <a:rPr lang="es-ES" sz="2400" dirty="0"/>
              <a:t>Los exámenes físicos pueden fecharse en cualquier momento del año, pero deben cubrir toda la temporada deportiva.</a:t>
            </a:r>
            <a:endParaRPr lang="en-US" sz="2400" dirty="0"/>
          </a:p>
          <a:p>
            <a:r>
              <a:rPr lang="es-ES" sz="2400" dirty="0"/>
              <a:t>Consejo para los padres: lleve un formulario físico de ISD a la cita con el médico para evitar tener que completarlo más tarde (cargo por completar el formulario)</a:t>
            </a:r>
            <a:endParaRPr lang="en-US" sz="2400" dirty="0"/>
          </a:p>
          <a:p>
            <a:r>
              <a:rPr lang="es-ES" sz="2400" dirty="0" err="1"/>
              <a:t>FinalForms</a:t>
            </a:r>
            <a:r>
              <a:rPr lang="es-ES" sz="2400" dirty="0"/>
              <a:t> tiene el formulario disponible para imprimir: puede obtener una versión impresa de la secretaria de deportes de la escuela si es necesario.</a:t>
            </a:r>
          </a:p>
          <a:p>
            <a:r>
              <a:rPr lang="es-ES" sz="2400" dirty="0"/>
              <a:t> Si tiene problemas para encontrar un proveedor, la enfermera de su escuela puede ayudarle con opciones.</a:t>
            </a:r>
            <a:endParaRPr lang="en-US" sz="2400" dirty="0"/>
          </a:p>
        </p:txBody>
      </p:sp>
    </p:spTree>
    <p:extLst>
      <p:ext uri="{BB962C8B-B14F-4D97-AF65-F5344CB8AC3E}">
        <p14:creationId xmlns:p14="http://schemas.microsoft.com/office/powerpoint/2010/main" val="1403257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E27A-9B6C-41B3-8029-CA1FC04F0000}"/>
              </a:ext>
            </a:extLst>
          </p:cNvPr>
          <p:cNvSpPr>
            <a:spLocks noGrp="1"/>
          </p:cNvSpPr>
          <p:nvPr>
            <p:ph type="title"/>
          </p:nvPr>
        </p:nvSpPr>
        <p:spPr/>
        <p:txBody>
          <a:bodyPr/>
          <a:lstStyle/>
          <a:p>
            <a:r>
              <a:rPr lang="es-ES" dirty="0"/>
              <a:t>¿Cómo sé que estoy autorizado?</a:t>
            </a:r>
            <a:endParaRPr lang="en-US" dirty="0"/>
          </a:p>
        </p:txBody>
      </p:sp>
      <p:sp>
        <p:nvSpPr>
          <p:cNvPr id="3" name="Content Placeholder 2">
            <a:extLst>
              <a:ext uri="{FF2B5EF4-FFF2-40B4-BE49-F238E27FC236}">
                <a16:creationId xmlns:a16="http://schemas.microsoft.com/office/drawing/2014/main" id="{78B2377A-4B4B-4848-8B1C-30D6FC0EB58D}"/>
              </a:ext>
            </a:extLst>
          </p:cNvPr>
          <p:cNvSpPr>
            <a:spLocks noGrp="1"/>
          </p:cNvSpPr>
          <p:nvPr>
            <p:ph idx="1"/>
          </p:nvPr>
        </p:nvSpPr>
        <p:spPr/>
        <p:txBody>
          <a:bodyPr>
            <a:normAutofit/>
          </a:bodyPr>
          <a:lstStyle/>
          <a:p>
            <a:r>
              <a:rPr lang="es-ES" sz="3600" dirty="0"/>
              <a:t>Cuando su estudiante está "verde" en </a:t>
            </a:r>
            <a:r>
              <a:rPr lang="es-ES" sz="3600" dirty="0" err="1"/>
              <a:t>FinalForms</a:t>
            </a:r>
            <a:r>
              <a:rPr lang="es-ES" sz="3600" dirty="0"/>
              <a:t>, usted ha completado todos los requisitos.
¿No esta seguro? Puede preguntarle a la secretaria de atletismo del edificio o al director de atletismo de su escuela.</a:t>
            </a:r>
            <a:endParaRPr lang="en-US" sz="3600" dirty="0"/>
          </a:p>
        </p:txBody>
      </p:sp>
      <p:sp>
        <p:nvSpPr>
          <p:cNvPr id="4" name="Rectangle 2">
            <a:extLst>
              <a:ext uri="{FF2B5EF4-FFF2-40B4-BE49-F238E27FC236}">
                <a16:creationId xmlns:a16="http://schemas.microsoft.com/office/drawing/2014/main" id="{83C2544A-9121-4B10-B72E-F7B256067D7A}"/>
              </a:ext>
            </a:extLst>
          </p:cNvPr>
          <p:cNvSpPr>
            <a:spLocks noChangeArrowheads="1"/>
          </p:cNvSpPr>
          <p:nvPr/>
        </p:nvSpPr>
        <p:spPr bwMode="auto">
          <a:xfrm>
            <a:off x="932873" y="440574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a:extLst>
              <a:ext uri="{FF2B5EF4-FFF2-40B4-BE49-F238E27FC236}">
                <a16:creationId xmlns:a16="http://schemas.microsoft.com/office/drawing/2014/main" id="{23DD6BC2-6727-4DC5-97E4-FD45831992DE}"/>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32873" y="4405745"/>
            <a:ext cx="9972675" cy="223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3062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46812-75D7-4E9C-A08C-1F4B585D67E5}"/>
              </a:ext>
            </a:extLst>
          </p:cNvPr>
          <p:cNvSpPr>
            <a:spLocks noGrp="1"/>
          </p:cNvSpPr>
          <p:nvPr>
            <p:ph type="title"/>
          </p:nvPr>
        </p:nvSpPr>
        <p:spPr>
          <a:xfrm>
            <a:off x="838200" y="70157"/>
            <a:ext cx="10515600" cy="1325563"/>
          </a:xfrm>
        </p:spPr>
        <p:txBody>
          <a:bodyPr/>
          <a:lstStyle/>
          <a:p>
            <a:r>
              <a:rPr lang="es-ES" dirty="0"/>
              <a:t>Términos y definiciones de deportes</a:t>
            </a:r>
            <a:endParaRPr lang="en-US" dirty="0"/>
          </a:p>
        </p:txBody>
      </p:sp>
      <p:sp>
        <p:nvSpPr>
          <p:cNvPr id="3" name="Content Placeholder 2">
            <a:extLst>
              <a:ext uri="{FF2B5EF4-FFF2-40B4-BE49-F238E27FC236}">
                <a16:creationId xmlns:a16="http://schemas.microsoft.com/office/drawing/2014/main" id="{19C81D16-9704-47BC-AAAE-CBCC35940556}"/>
              </a:ext>
            </a:extLst>
          </p:cNvPr>
          <p:cNvSpPr>
            <a:spLocks noGrp="1"/>
          </p:cNvSpPr>
          <p:nvPr>
            <p:ph idx="1"/>
          </p:nvPr>
        </p:nvSpPr>
        <p:spPr>
          <a:xfrm>
            <a:off x="318654" y="1502598"/>
            <a:ext cx="11554691" cy="4779449"/>
          </a:xfrm>
        </p:spPr>
        <p:txBody>
          <a:bodyPr>
            <a:normAutofit lnSpcReduction="10000"/>
          </a:bodyPr>
          <a:lstStyle/>
          <a:p>
            <a:r>
              <a:rPr lang="es-ES" b="1" dirty="0" err="1"/>
              <a:t>Varsity</a:t>
            </a:r>
            <a:r>
              <a:rPr lang="es-ES" dirty="0"/>
              <a:t>: El nivel más alto de competencia deportiva. 
</a:t>
            </a:r>
            <a:r>
              <a:rPr lang="es-ES" b="1" dirty="0"/>
              <a:t>JV (Junior </a:t>
            </a:r>
            <a:r>
              <a:rPr lang="es-ES" b="1" dirty="0" err="1"/>
              <a:t>Varsity</a:t>
            </a:r>
            <a:r>
              <a:rPr lang="es-ES" b="1" dirty="0"/>
              <a:t>): </a:t>
            </a:r>
            <a:r>
              <a:rPr lang="es-ES" dirty="0"/>
              <a:t>Un nivel moderado de competición deportiva, para prepararse para el </a:t>
            </a:r>
            <a:r>
              <a:rPr lang="es-ES" dirty="0" err="1"/>
              <a:t>Varsity</a:t>
            </a:r>
            <a:r>
              <a:rPr lang="es-ES" dirty="0"/>
              <a:t>.
</a:t>
            </a:r>
            <a:r>
              <a:rPr lang="es-ES" b="1" dirty="0"/>
              <a:t>C-</a:t>
            </a:r>
            <a:r>
              <a:rPr lang="es-ES" b="1" dirty="0" err="1"/>
              <a:t>team</a:t>
            </a:r>
            <a:r>
              <a:rPr lang="es-ES" dirty="0"/>
              <a:t>: Un equipo de desarrollo, para desarrollar habilidades y prepararse para JV/</a:t>
            </a:r>
            <a:r>
              <a:rPr lang="es-ES" dirty="0" err="1"/>
              <a:t>Varsity</a:t>
            </a:r>
            <a:r>
              <a:rPr lang="es-ES" dirty="0"/>
              <a:t>.
</a:t>
            </a:r>
            <a:r>
              <a:rPr lang="es-ES" b="1" dirty="0"/>
              <a:t>Deportes de corte</a:t>
            </a:r>
            <a:r>
              <a:rPr lang="es-ES" dirty="0"/>
              <a:t>: Deportes en los que los estudiantes pueden ser "cortados" del equipo después de una prueba.
</a:t>
            </a:r>
            <a:r>
              <a:rPr lang="es-ES" b="1" dirty="0"/>
              <a:t>Intramuros</a:t>
            </a:r>
            <a:r>
              <a:rPr lang="es-ES" dirty="0"/>
              <a:t>: Deportes enfocados a la participación y el desarrollo.
</a:t>
            </a:r>
            <a:r>
              <a:rPr lang="es-ES" b="1" dirty="0"/>
              <a:t>Pruebas</a:t>
            </a:r>
            <a:r>
              <a:rPr lang="es-ES" dirty="0"/>
              <a:t>: Los estudiantes deben demostrar habilidades durante un tiempo definido.
</a:t>
            </a:r>
            <a:r>
              <a:rPr lang="es-ES" b="1" dirty="0"/>
              <a:t>Participación</a:t>
            </a:r>
            <a:r>
              <a:rPr lang="es-ES" dirty="0"/>
              <a:t>: Los estudiantes deben asistir, pero no serán cortados.</a:t>
            </a:r>
            <a:endParaRPr lang="en-US" dirty="0"/>
          </a:p>
        </p:txBody>
      </p:sp>
    </p:spTree>
    <p:extLst>
      <p:ext uri="{BB962C8B-B14F-4D97-AF65-F5344CB8AC3E}">
        <p14:creationId xmlns:p14="http://schemas.microsoft.com/office/powerpoint/2010/main" val="4121275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46812-75D7-4E9C-A08C-1F4B585D67E5}"/>
              </a:ext>
            </a:extLst>
          </p:cNvPr>
          <p:cNvSpPr>
            <a:spLocks noGrp="1"/>
          </p:cNvSpPr>
          <p:nvPr>
            <p:ph type="title"/>
          </p:nvPr>
        </p:nvSpPr>
        <p:spPr/>
        <p:txBody>
          <a:bodyPr/>
          <a:lstStyle/>
          <a:p>
            <a:r>
              <a:rPr lang="en-US" b="1" dirty="0" err="1"/>
              <a:t>Deportes</a:t>
            </a:r>
            <a:r>
              <a:rPr lang="en-US" b="1" dirty="0"/>
              <a:t> de </a:t>
            </a:r>
            <a:r>
              <a:rPr lang="en-US" b="1" dirty="0" err="1"/>
              <a:t>corte</a:t>
            </a:r>
            <a:r>
              <a:rPr lang="en-US" b="1" dirty="0"/>
              <a:t> (por </a:t>
            </a:r>
            <a:r>
              <a:rPr lang="en-US" b="1" dirty="0" err="1"/>
              <a:t>habilidades</a:t>
            </a:r>
            <a:r>
              <a:rPr lang="en-US" b="1" dirty="0"/>
              <a:t>)</a:t>
            </a:r>
          </a:p>
        </p:txBody>
      </p:sp>
      <p:sp>
        <p:nvSpPr>
          <p:cNvPr id="3" name="Content Placeholder 2">
            <a:extLst>
              <a:ext uri="{FF2B5EF4-FFF2-40B4-BE49-F238E27FC236}">
                <a16:creationId xmlns:a16="http://schemas.microsoft.com/office/drawing/2014/main" id="{19C81D16-9704-47BC-AAAE-CBCC35940556}"/>
              </a:ext>
            </a:extLst>
          </p:cNvPr>
          <p:cNvSpPr>
            <a:spLocks noGrp="1"/>
          </p:cNvSpPr>
          <p:nvPr>
            <p:ph idx="1"/>
          </p:nvPr>
        </p:nvSpPr>
        <p:spPr>
          <a:xfrm>
            <a:off x="546265" y="1825625"/>
            <a:ext cx="11150929" cy="4351338"/>
          </a:xfrm>
        </p:spPr>
        <p:txBody>
          <a:bodyPr>
            <a:normAutofit lnSpcReduction="10000"/>
          </a:bodyPr>
          <a:lstStyle/>
          <a:p>
            <a:r>
              <a:rPr lang="es-ES" sz="3600" dirty="0"/>
              <a:t>Los estudiantes deben calificar en función de su habilidad.
Es apropiado preguntar a los entrenadores antes de las pruebas: qué habilidades están evaluando y en qué puede trabajar su estudiante para prepararse para las pruebas. 
Los recortes son definitivos y no pueden ser revocados a menos que exista un reclamo legítimo de un proceso/evaluación injusto</a:t>
            </a:r>
            <a:r>
              <a:rPr lang="en-US" sz="3600" dirty="0"/>
              <a:t>.</a:t>
            </a:r>
          </a:p>
        </p:txBody>
      </p:sp>
    </p:spTree>
    <p:extLst>
      <p:ext uri="{BB962C8B-B14F-4D97-AF65-F5344CB8AC3E}">
        <p14:creationId xmlns:p14="http://schemas.microsoft.com/office/powerpoint/2010/main" val="2582167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2CF08-EBCC-C067-621B-E7783E8057DB}"/>
              </a:ext>
            </a:extLst>
          </p:cNvPr>
          <p:cNvSpPr>
            <a:spLocks noGrp="1"/>
          </p:cNvSpPr>
          <p:nvPr>
            <p:ph type="title"/>
          </p:nvPr>
        </p:nvSpPr>
        <p:spPr/>
        <p:txBody>
          <a:bodyPr/>
          <a:lstStyle/>
          <a:p>
            <a:r>
              <a:rPr lang="en-US" dirty="0" err="1"/>
              <a:t>Intramuros</a:t>
            </a:r>
            <a:endParaRPr lang="en-US" dirty="0"/>
          </a:p>
        </p:txBody>
      </p:sp>
      <p:sp>
        <p:nvSpPr>
          <p:cNvPr id="3" name="Content Placeholder 2">
            <a:extLst>
              <a:ext uri="{FF2B5EF4-FFF2-40B4-BE49-F238E27FC236}">
                <a16:creationId xmlns:a16="http://schemas.microsoft.com/office/drawing/2014/main" id="{D9A11933-464E-0507-8408-57BBDA3CA450}"/>
              </a:ext>
            </a:extLst>
          </p:cNvPr>
          <p:cNvSpPr>
            <a:spLocks noGrp="1"/>
          </p:cNvSpPr>
          <p:nvPr>
            <p:ph idx="1"/>
          </p:nvPr>
        </p:nvSpPr>
        <p:spPr/>
        <p:txBody>
          <a:bodyPr vert="horz" lIns="91440" tIns="45720" rIns="91440" bIns="45720" rtlCol="0" anchor="t">
            <a:normAutofit/>
          </a:bodyPr>
          <a:lstStyle/>
          <a:p>
            <a:r>
              <a:rPr lang="es-ES" sz="3600" dirty="0"/>
              <a:t>Para estudiantes que buscan probar un nuevo deporte y conocer nuevos amigos
No habrá competición ni desplazamientos contra otros colegios.
¡Esta es una excelente manera de explorar diferentes deportes sin la presión de la competencia!</a:t>
            </a:r>
            <a:endParaRPr lang="en-US" sz="3600" dirty="0"/>
          </a:p>
        </p:txBody>
      </p:sp>
    </p:spTree>
    <p:extLst>
      <p:ext uri="{BB962C8B-B14F-4D97-AF65-F5344CB8AC3E}">
        <p14:creationId xmlns:p14="http://schemas.microsoft.com/office/powerpoint/2010/main" val="3138507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54DE-4447-40F6-B0AA-5CBA7E2D5A29}"/>
              </a:ext>
            </a:extLst>
          </p:cNvPr>
          <p:cNvSpPr>
            <a:spLocks noGrp="1"/>
          </p:cNvSpPr>
          <p:nvPr>
            <p:ph type="title"/>
          </p:nvPr>
        </p:nvSpPr>
        <p:spPr/>
        <p:txBody>
          <a:bodyPr/>
          <a:lstStyle/>
          <a:p>
            <a:r>
              <a:rPr lang="en-US" dirty="0" err="1"/>
              <a:t>Deportes</a:t>
            </a:r>
            <a:r>
              <a:rPr lang="en-US" dirty="0"/>
              <a:t> por </a:t>
            </a:r>
            <a:r>
              <a:rPr lang="en-US" dirty="0" err="1"/>
              <a:t>temporada</a:t>
            </a:r>
            <a:r>
              <a:rPr lang="en-US" dirty="0"/>
              <a:t>– High School</a:t>
            </a:r>
          </a:p>
        </p:txBody>
      </p:sp>
      <p:graphicFrame>
        <p:nvGraphicFramePr>
          <p:cNvPr id="4" name="Table 4">
            <a:extLst>
              <a:ext uri="{FF2B5EF4-FFF2-40B4-BE49-F238E27FC236}">
                <a16:creationId xmlns:a16="http://schemas.microsoft.com/office/drawing/2014/main" id="{A1D8AADE-E19C-481C-B9B4-983D8C25EC52}"/>
              </a:ext>
            </a:extLst>
          </p:cNvPr>
          <p:cNvGraphicFramePr>
            <a:graphicFrameLocks noGrp="1"/>
          </p:cNvGraphicFramePr>
          <p:nvPr>
            <p:ph idx="1"/>
            <p:extLst>
              <p:ext uri="{D42A27DB-BD31-4B8C-83A1-F6EECF244321}">
                <p14:modId xmlns:p14="http://schemas.microsoft.com/office/powerpoint/2010/main" val="239049728"/>
              </p:ext>
            </p:extLst>
          </p:nvPr>
        </p:nvGraphicFramePr>
        <p:xfrm>
          <a:off x="766313" y="1468237"/>
          <a:ext cx="10662082" cy="5389257"/>
        </p:xfrm>
        <a:graphic>
          <a:graphicData uri="http://schemas.openxmlformats.org/drawingml/2006/table">
            <a:tbl>
              <a:tblPr firstRow="1" bandRow="1">
                <a:tableStyleId>{5C22544A-7EE6-4342-B048-85BDC9FD1C3A}</a:tableStyleId>
              </a:tblPr>
              <a:tblGrid>
                <a:gridCol w="2574369">
                  <a:extLst>
                    <a:ext uri="{9D8B030D-6E8A-4147-A177-3AD203B41FA5}">
                      <a16:colId xmlns:a16="http://schemas.microsoft.com/office/drawing/2014/main" val="2769522230"/>
                    </a:ext>
                  </a:extLst>
                </a:gridCol>
                <a:gridCol w="2574369">
                  <a:extLst>
                    <a:ext uri="{9D8B030D-6E8A-4147-A177-3AD203B41FA5}">
                      <a16:colId xmlns:a16="http://schemas.microsoft.com/office/drawing/2014/main" val="322382938"/>
                    </a:ext>
                  </a:extLst>
                </a:gridCol>
                <a:gridCol w="2756672">
                  <a:extLst>
                    <a:ext uri="{9D8B030D-6E8A-4147-A177-3AD203B41FA5}">
                      <a16:colId xmlns:a16="http://schemas.microsoft.com/office/drawing/2014/main" val="2400271343"/>
                    </a:ext>
                  </a:extLst>
                </a:gridCol>
                <a:gridCol w="2756672">
                  <a:extLst>
                    <a:ext uri="{9D8B030D-6E8A-4147-A177-3AD203B41FA5}">
                      <a16:colId xmlns:a16="http://schemas.microsoft.com/office/drawing/2014/main" val="1620065777"/>
                    </a:ext>
                  </a:extLst>
                </a:gridCol>
              </a:tblGrid>
              <a:tr h="560235">
                <a:tc>
                  <a:txBody>
                    <a:bodyPr/>
                    <a:lstStyle/>
                    <a:p>
                      <a:r>
                        <a:rPr lang="en-US" sz="2400" dirty="0"/>
                        <a:t>Season</a:t>
                      </a:r>
                    </a:p>
                  </a:txBody>
                  <a:tcPr/>
                </a:tc>
                <a:tc>
                  <a:txBody>
                    <a:bodyPr/>
                    <a:lstStyle/>
                    <a:p>
                      <a:r>
                        <a:rPr lang="en-US" sz="2400" dirty="0"/>
                        <a:t> Fall</a:t>
                      </a:r>
                    </a:p>
                  </a:txBody>
                  <a:tcPr/>
                </a:tc>
                <a:tc>
                  <a:txBody>
                    <a:bodyPr/>
                    <a:lstStyle/>
                    <a:p>
                      <a:r>
                        <a:rPr lang="en-US" sz="2400" dirty="0"/>
                        <a:t>Winter </a:t>
                      </a:r>
                    </a:p>
                  </a:txBody>
                  <a:tcPr/>
                </a:tc>
                <a:tc>
                  <a:txBody>
                    <a:bodyPr/>
                    <a:lstStyle/>
                    <a:p>
                      <a:r>
                        <a:rPr lang="en-US" sz="2400" dirty="0"/>
                        <a:t>Spring</a:t>
                      </a:r>
                    </a:p>
                  </a:txBody>
                  <a:tcPr/>
                </a:tc>
                <a:extLst>
                  <a:ext uri="{0D108BD9-81ED-4DB2-BD59-A6C34878D82A}">
                    <a16:rowId xmlns:a16="http://schemas.microsoft.com/office/drawing/2014/main" val="556425904"/>
                  </a:ext>
                </a:extLst>
              </a:tr>
              <a:tr h="560235">
                <a:tc>
                  <a:txBody>
                    <a:bodyPr/>
                    <a:lstStyle/>
                    <a:p>
                      <a:r>
                        <a:rPr lang="en-US" sz="2400" dirty="0"/>
                        <a:t>DATES:</a:t>
                      </a:r>
                    </a:p>
                  </a:txBody>
                  <a:tcPr/>
                </a:tc>
                <a:tc>
                  <a:txBody>
                    <a:bodyPr/>
                    <a:lstStyle/>
                    <a:p>
                      <a:r>
                        <a:rPr lang="en-US" sz="2400" dirty="0"/>
                        <a:t>August – November </a:t>
                      </a:r>
                    </a:p>
                  </a:txBody>
                  <a:tcPr/>
                </a:tc>
                <a:tc>
                  <a:txBody>
                    <a:bodyPr/>
                    <a:lstStyle/>
                    <a:p>
                      <a:r>
                        <a:rPr lang="en-US" sz="2400" dirty="0"/>
                        <a:t>November – February</a:t>
                      </a:r>
                    </a:p>
                  </a:txBody>
                  <a:tcPr/>
                </a:tc>
                <a:tc>
                  <a:txBody>
                    <a:bodyPr/>
                    <a:lstStyle/>
                    <a:p>
                      <a:r>
                        <a:rPr lang="en-US" sz="2400" dirty="0"/>
                        <a:t>February - June</a:t>
                      </a:r>
                    </a:p>
                  </a:txBody>
                  <a:tcPr/>
                </a:tc>
                <a:extLst>
                  <a:ext uri="{0D108BD9-81ED-4DB2-BD59-A6C34878D82A}">
                    <a16:rowId xmlns:a16="http://schemas.microsoft.com/office/drawing/2014/main" val="3564286589"/>
                  </a:ext>
                </a:extLst>
              </a:tr>
              <a:tr h="2210241">
                <a:tc>
                  <a:txBody>
                    <a:bodyPr/>
                    <a:lstStyle/>
                    <a:p>
                      <a:r>
                        <a:rPr lang="en-US" sz="2400" dirty="0"/>
                        <a:t>Cut – a tryout is </a:t>
                      </a:r>
                      <a:r>
                        <a:rPr lang="en-US" sz="2400"/>
                        <a:t>required,</a:t>
                      </a:r>
                      <a:r>
                        <a:rPr lang="en-US" sz="2400" dirty="0"/>
                        <a:t> and students may be cut.</a:t>
                      </a:r>
                    </a:p>
                  </a:txBody>
                  <a:tcPr/>
                </a:tc>
                <a:tc>
                  <a:txBody>
                    <a:bodyPr/>
                    <a:lstStyle/>
                    <a:p>
                      <a:r>
                        <a:rPr lang="en-US" sz="2400" dirty="0"/>
                        <a:t>Girls Soccer</a:t>
                      </a:r>
                    </a:p>
                    <a:p>
                      <a:r>
                        <a:rPr lang="en-US" sz="2400" dirty="0"/>
                        <a:t>Girls Volleyball</a:t>
                      </a:r>
                    </a:p>
                    <a:p>
                      <a:r>
                        <a:rPr lang="en-US" sz="2400" dirty="0"/>
                        <a:t>Boys Tennis</a:t>
                      </a:r>
                    </a:p>
                    <a:p>
                      <a:r>
                        <a:rPr lang="en-US" sz="2400" dirty="0"/>
                        <a:t>Boys Golf</a:t>
                      </a:r>
                    </a:p>
                    <a:p>
                      <a:endParaRPr lang="en-US" sz="2400" dirty="0"/>
                    </a:p>
                  </a:txBody>
                  <a:tcPr/>
                </a:tc>
                <a:tc>
                  <a:txBody>
                    <a:bodyPr/>
                    <a:lstStyle/>
                    <a:p>
                      <a:r>
                        <a:rPr lang="en-US" sz="2400" dirty="0"/>
                        <a:t>Boys Basketball</a:t>
                      </a:r>
                    </a:p>
                    <a:p>
                      <a:r>
                        <a:rPr lang="en-US" sz="2400" dirty="0"/>
                        <a:t>Girls Basketball</a:t>
                      </a:r>
                    </a:p>
                    <a:p>
                      <a:endParaRPr lang="en-US" sz="2400" dirty="0"/>
                    </a:p>
                  </a:txBody>
                  <a:tcPr/>
                </a:tc>
                <a:tc>
                  <a:txBody>
                    <a:bodyPr/>
                    <a:lstStyle/>
                    <a:p>
                      <a:r>
                        <a:rPr lang="en-US" sz="2400" dirty="0"/>
                        <a:t>Boys Baseball</a:t>
                      </a:r>
                    </a:p>
                    <a:p>
                      <a:r>
                        <a:rPr lang="en-US" sz="2400" dirty="0"/>
                        <a:t>Girls Fastpitch</a:t>
                      </a:r>
                    </a:p>
                    <a:p>
                      <a:r>
                        <a:rPr lang="en-US" sz="2400" dirty="0"/>
                        <a:t>Girls Tennis</a:t>
                      </a:r>
                    </a:p>
                    <a:p>
                      <a:r>
                        <a:rPr lang="en-US" sz="2400" dirty="0"/>
                        <a:t>Girls Golf</a:t>
                      </a:r>
                    </a:p>
                  </a:txBody>
                  <a:tcPr/>
                </a:tc>
                <a:extLst>
                  <a:ext uri="{0D108BD9-81ED-4DB2-BD59-A6C34878D82A}">
                    <a16:rowId xmlns:a16="http://schemas.microsoft.com/office/drawing/2014/main" val="336136297"/>
                  </a:ext>
                </a:extLst>
              </a:tr>
              <a:tr h="1795821">
                <a:tc>
                  <a:txBody>
                    <a:bodyPr/>
                    <a:lstStyle/>
                    <a:p>
                      <a:r>
                        <a:rPr lang="en-US" sz="2400" dirty="0"/>
                        <a:t>No Cut – all students will be accepted</a:t>
                      </a:r>
                    </a:p>
                  </a:txBody>
                  <a:tcPr/>
                </a:tc>
                <a:tc>
                  <a:txBody>
                    <a:bodyPr/>
                    <a:lstStyle/>
                    <a:p>
                      <a:r>
                        <a:rPr lang="en-US" sz="2400" dirty="0"/>
                        <a:t>Football</a:t>
                      </a:r>
                    </a:p>
                    <a:p>
                      <a:r>
                        <a:rPr lang="en-US" sz="2400" dirty="0"/>
                        <a:t>Cross Country (co-ed)</a:t>
                      </a:r>
                    </a:p>
                    <a:p>
                      <a:r>
                        <a:rPr lang="en-US" sz="2400" dirty="0"/>
                        <a:t>Girls Swimming</a:t>
                      </a:r>
                    </a:p>
                  </a:txBody>
                  <a:tcPr/>
                </a:tc>
                <a:tc>
                  <a:txBody>
                    <a:bodyPr/>
                    <a:lstStyle/>
                    <a:p>
                      <a:r>
                        <a:rPr lang="en-US" sz="2400" dirty="0"/>
                        <a:t>Wrestling (co-ed)</a:t>
                      </a:r>
                    </a:p>
                    <a:p>
                      <a:r>
                        <a:rPr lang="en-US" sz="2400" dirty="0"/>
                        <a:t>Boys Swimming</a:t>
                      </a:r>
                    </a:p>
                    <a:p>
                      <a:r>
                        <a:rPr lang="en-US" sz="2400" dirty="0"/>
                        <a:t>Girls Flag Football*</a:t>
                      </a:r>
                    </a:p>
                  </a:txBody>
                  <a:tcPr/>
                </a:tc>
                <a:tc>
                  <a:txBody>
                    <a:bodyPr/>
                    <a:lstStyle/>
                    <a:p>
                      <a:r>
                        <a:rPr lang="en-US" sz="2400" dirty="0"/>
                        <a:t>Track &amp; Field </a:t>
                      </a:r>
                    </a:p>
                    <a:p>
                      <a:r>
                        <a:rPr lang="en-US" sz="2400" dirty="0"/>
                        <a:t>Girls Badminton</a:t>
                      </a:r>
                    </a:p>
                  </a:txBody>
                  <a:tcPr/>
                </a:tc>
                <a:extLst>
                  <a:ext uri="{0D108BD9-81ED-4DB2-BD59-A6C34878D82A}">
                    <a16:rowId xmlns:a16="http://schemas.microsoft.com/office/drawing/2014/main" val="768633448"/>
                  </a:ext>
                </a:extLst>
              </a:tr>
            </a:tbl>
          </a:graphicData>
        </a:graphic>
      </p:graphicFrame>
    </p:spTree>
    <p:extLst>
      <p:ext uri="{BB962C8B-B14F-4D97-AF65-F5344CB8AC3E}">
        <p14:creationId xmlns:p14="http://schemas.microsoft.com/office/powerpoint/2010/main" val="4032445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54DE-4447-40F6-B0AA-5CBA7E2D5A29}"/>
              </a:ext>
            </a:extLst>
          </p:cNvPr>
          <p:cNvSpPr>
            <a:spLocks noGrp="1"/>
          </p:cNvSpPr>
          <p:nvPr>
            <p:ph type="title"/>
          </p:nvPr>
        </p:nvSpPr>
        <p:spPr>
          <a:xfrm>
            <a:off x="838200" y="139880"/>
            <a:ext cx="10515600" cy="1066771"/>
          </a:xfrm>
        </p:spPr>
        <p:txBody>
          <a:bodyPr/>
          <a:lstStyle/>
          <a:p>
            <a:r>
              <a:rPr lang="en-US" dirty="0" err="1"/>
              <a:t>Deportes</a:t>
            </a:r>
            <a:r>
              <a:rPr lang="en-US" dirty="0"/>
              <a:t> por </a:t>
            </a:r>
            <a:r>
              <a:rPr lang="en-US" dirty="0" err="1"/>
              <a:t>temporada</a:t>
            </a:r>
            <a:r>
              <a:rPr lang="en-US" dirty="0"/>
              <a:t>– Middle School</a:t>
            </a:r>
          </a:p>
        </p:txBody>
      </p:sp>
      <p:graphicFrame>
        <p:nvGraphicFramePr>
          <p:cNvPr id="4" name="Table 4">
            <a:extLst>
              <a:ext uri="{FF2B5EF4-FFF2-40B4-BE49-F238E27FC236}">
                <a16:creationId xmlns:a16="http://schemas.microsoft.com/office/drawing/2014/main" id="{A1D8AADE-E19C-481C-B9B4-983D8C25EC52}"/>
              </a:ext>
            </a:extLst>
          </p:cNvPr>
          <p:cNvGraphicFramePr>
            <a:graphicFrameLocks noGrp="1"/>
          </p:cNvGraphicFramePr>
          <p:nvPr>
            <p:ph idx="1"/>
            <p:extLst>
              <p:ext uri="{D42A27DB-BD31-4B8C-83A1-F6EECF244321}">
                <p14:modId xmlns:p14="http://schemas.microsoft.com/office/powerpoint/2010/main" val="821895774"/>
              </p:ext>
            </p:extLst>
          </p:nvPr>
        </p:nvGraphicFramePr>
        <p:xfrm>
          <a:off x="450011" y="1003369"/>
          <a:ext cx="10662081" cy="5816877"/>
        </p:xfrm>
        <a:graphic>
          <a:graphicData uri="http://schemas.openxmlformats.org/drawingml/2006/table">
            <a:tbl>
              <a:tblPr firstRow="1" bandRow="1">
                <a:tableStyleId>{5C22544A-7EE6-4342-B048-85BDC9FD1C3A}</a:tableStyleId>
              </a:tblPr>
              <a:tblGrid>
                <a:gridCol w="2045505">
                  <a:extLst>
                    <a:ext uri="{9D8B030D-6E8A-4147-A177-3AD203B41FA5}">
                      <a16:colId xmlns:a16="http://schemas.microsoft.com/office/drawing/2014/main" val="2769522230"/>
                    </a:ext>
                  </a:extLst>
                </a:gridCol>
                <a:gridCol w="2045505">
                  <a:extLst>
                    <a:ext uri="{9D8B030D-6E8A-4147-A177-3AD203B41FA5}">
                      <a16:colId xmlns:a16="http://schemas.microsoft.com/office/drawing/2014/main" val="322382938"/>
                    </a:ext>
                  </a:extLst>
                </a:gridCol>
                <a:gridCol w="2190357">
                  <a:extLst>
                    <a:ext uri="{9D8B030D-6E8A-4147-A177-3AD203B41FA5}">
                      <a16:colId xmlns:a16="http://schemas.microsoft.com/office/drawing/2014/main" val="2400271343"/>
                    </a:ext>
                  </a:extLst>
                </a:gridCol>
                <a:gridCol w="2190357">
                  <a:extLst>
                    <a:ext uri="{9D8B030D-6E8A-4147-A177-3AD203B41FA5}">
                      <a16:colId xmlns:a16="http://schemas.microsoft.com/office/drawing/2014/main" val="1620065777"/>
                    </a:ext>
                  </a:extLst>
                </a:gridCol>
                <a:gridCol w="2190357">
                  <a:extLst>
                    <a:ext uri="{9D8B030D-6E8A-4147-A177-3AD203B41FA5}">
                      <a16:colId xmlns:a16="http://schemas.microsoft.com/office/drawing/2014/main" val="2165576448"/>
                    </a:ext>
                  </a:extLst>
                </a:gridCol>
              </a:tblGrid>
              <a:tr h="445015">
                <a:tc>
                  <a:txBody>
                    <a:bodyPr/>
                    <a:lstStyle/>
                    <a:p>
                      <a:r>
                        <a:rPr lang="en-US" sz="2400" dirty="0"/>
                        <a:t>Season</a:t>
                      </a:r>
                    </a:p>
                  </a:txBody>
                  <a:tcPr/>
                </a:tc>
                <a:tc>
                  <a:txBody>
                    <a:bodyPr/>
                    <a:lstStyle/>
                    <a:p>
                      <a:pPr lvl="0">
                        <a:buNone/>
                      </a:pPr>
                      <a:r>
                        <a:rPr lang="en-US" sz="2400" dirty="0"/>
                        <a:t>Season 1</a:t>
                      </a:r>
                    </a:p>
                  </a:txBody>
                  <a:tcPr/>
                </a:tc>
                <a:tc>
                  <a:txBody>
                    <a:bodyPr/>
                    <a:lstStyle/>
                    <a:p>
                      <a:pPr lvl="0">
                        <a:buNone/>
                      </a:pPr>
                      <a:r>
                        <a:rPr lang="en-US" sz="2400" dirty="0"/>
                        <a:t>Season 2</a:t>
                      </a:r>
                    </a:p>
                  </a:txBody>
                  <a:tcPr/>
                </a:tc>
                <a:tc>
                  <a:txBody>
                    <a:bodyPr/>
                    <a:lstStyle/>
                    <a:p>
                      <a:pPr lvl="0">
                        <a:buNone/>
                      </a:pPr>
                      <a:r>
                        <a:rPr lang="en-US" sz="2400" dirty="0"/>
                        <a:t>Season 3</a:t>
                      </a:r>
                    </a:p>
                  </a:txBody>
                  <a:tcPr/>
                </a:tc>
                <a:tc>
                  <a:txBody>
                    <a:bodyPr/>
                    <a:lstStyle/>
                    <a:p>
                      <a:pPr lvl="0">
                        <a:buNone/>
                      </a:pPr>
                      <a:r>
                        <a:rPr lang="en-US" sz="2400" dirty="0"/>
                        <a:t>Season 4</a:t>
                      </a:r>
                    </a:p>
                  </a:txBody>
                  <a:tcPr/>
                </a:tc>
                <a:extLst>
                  <a:ext uri="{0D108BD9-81ED-4DB2-BD59-A6C34878D82A}">
                    <a16:rowId xmlns:a16="http://schemas.microsoft.com/office/drawing/2014/main" val="556425904"/>
                  </a:ext>
                </a:extLst>
              </a:tr>
              <a:tr h="797319">
                <a:tc>
                  <a:txBody>
                    <a:bodyPr/>
                    <a:lstStyle/>
                    <a:p>
                      <a:r>
                        <a:rPr lang="en-US" sz="2400" dirty="0"/>
                        <a:t>DATES:</a:t>
                      </a:r>
                    </a:p>
                  </a:txBody>
                  <a:tcPr/>
                </a:tc>
                <a:tc>
                  <a:txBody>
                    <a:bodyPr/>
                    <a:lstStyle/>
                    <a:p>
                      <a:pPr lvl="0">
                        <a:buNone/>
                      </a:pPr>
                      <a:r>
                        <a:rPr lang="en-US" sz="2400" dirty="0"/>
                        <a:t>September – October</a:t>
                      </a:r>
                    </a:p>
                  </a:txBody>
                  <a:tcPr/>
                </a:tc>
                <a:tc>
                  <a:txBody>
                    <a:bodyPr/>
                    <a:lstStyle/>
                    <a:p>
                      <a:pPr lvl="0">
                        <a:buNone/>
                      </a:pPr>
                      <a:r>
                        <a:rPr lang="en-US" sz="2400" dirty="0"/>
                        <a:t>November – January </a:t>
                      </a:r>
                    </a:p>
                  </a:txBody>
                  <a:tcPr/>
                </a:tc>
                <a:tc>
                  <a:txBody>
                    <a:bodyPr/>
                    <a:lstStyle/>
                    <a:p>
                      <a:pPr lvl="0">
                        <a:buNone/>
                      </a:pPr>
                      <a:r>
                        <a:rPr lang="en-US" sz="2400" dirty="0"/>
                        <a:t>January – March</a:t>
                      </a:r>
                    </a:p>
                  </a:txBody>
                  <a:tcPr/>
                </a:tc>
                <a:tc>
                  <a:txBody>
                    <a:bodyPr/>
                    <a:lstStyle/>
                    <a:p>
                      <a:pPr lvl="0">
                        <a:buNone/>
                      </a:pPr>
                      <a:r>
                        <a:rPr lang="en-US" sz="2400" dirty="0"/>
                        <a:t>April - May</a:t>
                      </a:r>
                    </a:p>
                  </a:txBody>
                  <a:tcPr/>
                </a:tc>
                <a:extLst>
                  <a:ext uri="{0D108BD9-81ED-4DB2-BD59-A6C34878D82A}">
                    <a16:rowId xmlns:a16="http://schemas.microsoft.com/office/drawing/2014/main" val="3564286589"/>
                  </a:ext>
                </a:extLst>
              </a:tr>
              <a:tr h="1501927">
                <a:tc>
                  <a:txBody>
                    <a:bodyPr/>
                    <a:lstStyle/>
                    <a:p>
                      <a:r>
                        <a:rPr lang="en-US" sz="2400" dirty="0"/>
                        <a:t>Cut – a tryout is required, and students may be cut.</a:t>
                      </a:r>
                    </a:p>
                  </a:txBody>
                  <a:tcPr/>
                </a:tc>
                <a:tc>
                  <a:txBody>
                    <a:bodyPr/>
                    <a:lstStyle/>
                    <a:p>
                      <a:r>
                        <a:rPr lang="en-US" sz="2400" dirty="0"/>
                        <a:t>B Soccer</a:t>
                      </a:r>
                    </a:p>
                    <a:p>
                      <a:r>
                        <a:rPr lang="en-US" sz="2400" dirty="0"/>
                        <a:t>G Volleyball</a:t>
                      </a:r>
                    </a:p>
                    <a:p>
                      <a:endParaRPr lang="en-US" sz="2400" dirty="0"/>
                    </a:p>
                  </a:txBody>
                  <a:tcPr/>
                </a:tc>
                <a:tc>
                  <a:txBody>
                    <a:bodyPr/>
                    <a:lstStyle/>
                    <a:p>
                      <a:r>
                        <a:rPr lang="en-US" sz="2400" dirty="0"/>
                        <a:t>G Basketball</a:t>
                      </a:r>
                    </a:p>
                    <a:p>
                      <a:pPr lvl="0">
                        <a:buNone/>
                      </a:pPr>
                      <a:endParaRPr lang="en-US" sz="2400" dirty="0"/>
                    </a:p>
                    <a:p>
                      <a:endParaRPr lang="en-US" sz="2400" dirty="0"/>
                    </a:p>
                  </a:txBody>
                  <a:tcPr/>
                </a:tc>
                <a:tc>
                  <a:txBody>
                    <a:bodyPr/>
                    <a:lstStyle/>
                    <a:p>
                      <a:r>
                        <a:rPr lang="en-US" sz="2400" dirty="0"/>
                        <a:t>G Soccer</a:t>
                      </a:r>
                    </a:p>
                    <a:p>
                      <a:pPr lvl="0">
                        <a:buNone/>
                      </a:pPr>
                      <a:r>
                        <a:rPr lang="en-US" sz="2400" dirty="0"/>
                        <a:t>B Basketball</a:t>
                      </a:r>
                    </a:p>
                  </a:txBody>
                  <a:tcPr/>
                </a:tc>
                <a:tc>
                  <a:txBody>
                    <a:bodyPr/>
                    <a:lstStyle/>
                    <a:p>
                      <a:pPr lvl="0">
                        <a:buNone/>
                      </a:pPr>
                      <a:endParaRPr lang="en-US" sz="2400" dirty="0"/>
                    </a:p>
                  </a:txBody>
                  <a:tcPr/>
                </a:tc>
                <a:extLst>
                  <a:ext uri="{0D108BD9-81ED-4DB2-BD59-A6C34878D82A}">
                    <a16:rowId xmlns:a16="http://schemas.microsoft.com/office/drawing/2014/main" val="336136297"/>
                  </a:ext>
                </a:extLst>
              </a:tr>
              <a:tr h="1501927">
                <a:tc>
                  <a:txBody>
                    <a:bodyPr/>
                    <a:lstStyle/>
                    <a:p>
                      <a:r>
                        <a:rPr lang="en-US" sz="2400" dirty="0"/>
                        <a:t>No Cut – all students will be accepted</a:t>
                      </a:r>
                    </a:p>
                  </a:txBody>
                  <a:tcPr/>
                </a:tc>
                <a:tc>
                  <a:txBody>
                    <a:bodyPr/>
                    <a:lstStyle/>
                    <a:p>
                      <a:r>
                        <a:rPr lang="en-US" sz="2400" dirty="0"/>
                        <a:t>Cross Country (co-ed)</a:t>
                      </a:r>
                    </a:p>
                    <a:p>
                      <a:endParaRPr lang="en-US" sz="2400" dirty="0"/>
                    </a:p>
                  </a:txBody>
                  <a:tcPr/>
                </a:tc>
                <a:tc>
                  <a:txBody>
                    <a:bodyPr/>
                    <a:lstStyle/>
                    <a:p>
                      <a:r>
                        <a:rPr lang="en-US" sz="2400" dirty="0"/>
                        <a:t>Wrestling (co-ed)</a:t>
                      </a:r>
                    </a:p>
                  </a:txBody>
                  <a:tcPr/>
                </a:tc>
                <a:tc>
                  <a:txBody>
                    <a:bodyPr/>
                    <a:lstStyle/>
                    <a:p>
                      <a:endParaRPr lang="en-US" sz="2400" dirty="0"/>
                    </a:p>
                  </a:txBody>
                  <a:tcPr/>
                </a:tc>
                <a:tc>
                  <a:txBody>
                    <a:bodyPr/>
                    <a:lstStyle/>
                    <a:p>
                      <a:pPr lvl="0">
                        <a:buNone/>
                      </a:pPr>
                      <a:r>
                        <a:rPr lang="en-US" sz="2400" dirty="0"/>
                        <a:t>Track &amp; Field</a:t>
                      </a:r>
                    </a:p>
                  </a:txBody>
                  <a:tcPr/>
                </a:tc>
                <a:extLst>
                  <a:ext uri="{0D108BD9-81ED-4DB2-BD59-A6C34878D82A}">
                    <a16:rowId xmlns:a16="http://schemas.microsoft.com/office/drawing/2014/main" val="768633448"/>
                  </a:ext>
                </a:extLst>
              </a:tr>
              <a:tr h="1427757">
                <a:tc>
                  <a:txBody>
                    <a:bodyPr/>
                    <a:lstStyle/>
                    <a:p>
                      <a:pPr lvl="0">
                        <a:buNone/>
                      </a:pPr>
                      <a:r>
                        <a:rPr lang="en-US" sz="2400" dirty="0"/>
                        <a:t>Intramurals – in building only</a:t>
                      </a:r>
                    </a:p>
                  </a:txBody>
                  <a:tcPr/>
                </a:tc>
                <a:tc>
                  <a:txBody>
                    <a:bodyPr/>
                    <a:lstStyle/>
                    <a:p>
                      <a:pPr lvl="0">
                        <a:buNone/>
                      </a:pPr>
                      <a:r>
                        <a:rPr lang="en-US" sz="2400" dirty="0"/>
                        <a:t>G Volleyball</a:t>
                      </a:r>
                    </a:p>
                    <a:p>
                      <a:pPr lvl="0">
                        <a:buNone/>
                      </a:pPr>
                      <a:r>
                        <a:rPr lang="en-US" sz="2400" dirty="0"/>
                        <a:t>B Soccer</a:t>
                      </a:r>
                    </a:p>
                  </a:txBody>
                  <a:tcPr/>
                </a:tc>
                <a:tc>
                  <a:txBody>
                    <a:bodyPr/>
                    <a:lstStyle/>
                    <a:p>
                      <a:pPr lvl="0">
                        <a:buNone/>
                      </a:pPr>
                      <a:r>
                        <a:rPr lang="en-US" sz="2400" dirty="0"/>
                        <a:t>G Basketball</a:t>
                      </a:r>
                    </a:p>
                  </a:txBody>
                  <a:tcPr/>
                </a:tc>
                <a:tc>
                  <a:txBody>
                    <a:bodyPr/>
                    <a:lstStyle/>
                    <a:p>
                      <a:pPr lvl="0">
                        <a:buNone/>
                      </a:pPr>
                      <a:r>
                        <a:rPr lang="en-US" sz="2400" dirty="0"/>
                        <a:t>G Soccer</a:t>
                      </a:r>
                    </a:p>
                    <a:p>
                      <a:pPr lvl="0">
                        <a:buNone/>
                      </a:pPr>
                      <a:r>
                        <a:rPr lang="en-US" sz="2400" dirty="0"/>
                        <a:t>B Basketball</a:t>
                      </a:r>
                    </a:p>
                  </a:txBody>
                  <a:tcPr/>
                </a:tc>
                <a:tc>
                  <a:txBody>
                    <a:bodyPr/>
                    <a:lstStyle/>
                    <a:p>
                      <a:pPr lvl="0">
                        <a:buNone/>
                      </a:pPr>
                      <a:endParaRPr lang="en-US" sz="2400" dirty="0"/>
                    </a:p>
                  </a:txBody>
                  <a:tcPr/>
                </a:tc>
                <a:extLst>
                  <a:ext uri="{0D108BD9-81ED-4DB2-BD59-A6C34878D82A}">
                    <a16:rowId xmlns:a16="http://schemas.microsoft.com/office/drawing/2014/main" val="2052445204"/>
                  </a:ext>
                </a:extLst>
              </a:tr>
            </a:tbl>
          </a:graphicData>
        </a:graphic>
      </p:graphicFrame>
    </p:spTree>
    <p:extLst>
      <p:ext uri="{BB962C8B-B14F-4D97-AF65-F5344CB8AC3E}">
        <p14:creationId xmlns:p14="http://schemas.microsoft.com/office/powerpoint/2010/main" val="25948981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7BD1D-2C04-4BCB-A8FB-A3D4030C8694}"/>
              </a:ext>
            </a:extLst>
          </p:cNvPr>
          <p:cNvSpPr>
            <a:spLocks noGrp="1"/>
          </p:cNvSpPr>
          <p:nvPr>
            <p:ph type="title"/>
          </p:nvPr>
        </p:nvSpPr>
        <p:spPr/>
        <p:txBody>
          <a:bodyPr/>
          <a:lstStyle/>
          <a:p>
            <a:r>
              <a:rPr lang="en-US" dirty="0" err="1"/>
              <a:t>Expectativas</a:t>
            </a:r>
            <a:r>
              <a:rPr lang="en-US" dirty="0"/>
              <a:t> </a:t>
            </a:r>
            <a:r>
              <a:rPr lang="en-US" dirty="0" err="1"/>
              <a:t>generales</a:t>
            </a:r>
            <a:endParaRPr lang="en-US" dirty="0"/>
          </a:p>
        </p:txBody>
      </p:sp>
      <p:sp>
        <p:nvSpPr>
          <p:cNvPr id="3" name="Content Placeholder 2">
            <a:extLst>
              <a:ext uri="{FF2B5EF4-FFF2-40B4-BE49-F238E27FC236}">
                <a16:creationId xmlns:a16="http://schemas.microsoft.com/office/drawing/2014/main" id="{4F0651A0-45A9-4086-A465-A083C326C5FD}"/>
              </a:ext>
            </a:extLst>
          </p:cNvPr>
          <p:cNvSpPr>
            <a:spLocks noGrp="1"/>
          </p:cNvSpPr>
          <p:nvPr>
            <p:ph idx="1"/>
          </p:nvPr>
        </p:nvSpPr>
        <p:spPr/>
        <p:txBody>
          <a:bodyPr vert="horz" lIns="91440" tIns="45720" rIns="91440" bIns="45720" rtlCol="0" anchor="t">
            <a:normAutofit/>
          </a:bodyPr>
          <a:lstStyle/>
          <a:p>
            <a:r>
              <a:rPr lang="es-ES" dirty="0"/>
              <a:t>Asistir a todos los entrenamientos y partidos durante la temporada: el entrenador debe dar un calendario al comienzo de la temporada.</a:t>
            </a:r>
            <a:endParaRPr lang="en-US" dirty="0"/>
          </a:p>
          <a:p>
            <a:r>
              <a:rPr lang="es-ES" dirty="0"/>
              <a:t>(a veces esto incluye durante las vacaciones escolares).
Acepta las decisiones de los entrenadores sobre el tiempo de juego, la planificación del juego y las decisiones en el juego.
Dedique tiempo en el verano y la "temporada baja" para continuar desarrollándose para la temporada (específica de HS).</a:t>
            </a:r>
            <a:endParaRPr lang="en-US" dirty="0"/>
          </a:p>
        </p:txBody>
      </p:sp>
    </p:spTree>
    <p:extLst>
      <p:ext uri="{BB962C8B-B14F-4D97-AF65-F5344CB8AC3E}">
        <p14:creationId xmlns:p14="http://schemas.microsoft.com/office/powerpoint/2010/main" val="15076127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A9782-0D3B-4BF0-BF93-9B588821DCD5}"/>
              </a:ext>
            </a:extLst>
          </p:cNvPr>
          <p:cNvSpPr>
            <a:spLocks noGrp="1"/>
          </p:cNvSpPr>
          <p:nvPr>
            <p:ph type="title"/>
          </p:nvPr>
        </p:nvSpPr>
        <p:spPr/>
        <p:txBody>
          <a:bodyPr/>
          <a:lstStyle/>
          <a:p>
            <a:r>
              <a:rPr lang="en-US" dirty="0" err="1"/>
              <a:t>Transporte</a:t>
            </a:r>
            <a:r>
              <a:rPr lang="en-US" dirty="0"/>
              <a:t> para </a:t>
            </a:r>
            <a:r>
              <a:rPr lang="en-US" dirty="0" err="1"/>
              <a:t>deportes</a:t>
            </a:r>
            <a:r>
              <a:rPr lang="en-US" dirty="0"/>
              <a:t> ISD	</a:t>
            </a:r>
          </a:p>
        </p:txBody>
      </p:sp>
      <p:sp>
        <p:nvSpPr>
          <p:cNvPr id="3" name="Content Placeholder 2">
            <a:extLst>
              <a:ext uri="{FF2B5EF4-FFF2-40B4-BE49-F238E27FC236}">
                <a16:creationId xmlns:a16="http://schemas.microsoft.com/office/drawing/2014/main" id="{6DF30569-04DB-45B7-95BA-5B984FD7A86C}"/>
              </a:ext>
            </a:extLst>
          </p:cNvPr>
          <p:cNvSpPr>
            <a:spLocks noGrp="1"/>
          </p:cNvSpPr>
          <p:nvPr>
            <p:ph idx="1"/>
          </p:nvPr>
        </p:nvSpPr>
        <p:spPr>
          <a:xfrm>
            <a:off x="838200" y="1825625"/>
            <a:ext cx="10625254" cy="4667250"/>
          </a:xfrm>
        </p:spPr>
        <p:txBody>
          <a:bodyPr vert="horz" lIns="91440" tIns="45720" rIns="91440" bIns="45720" rtlCol="0" anchor="t">
            <a:normAutofit lnSpcReduction="10000"/>
          </a:bodyPr>
          <a:lstStyle/>
          <a:p>
            <a:r>
              <a:rPr lang="es-ES" dirty="0"/>
              <a:t>ISD proporciona transporte a la mayoría de los partidos fuera de casa. En algunos casos, el equipo puede decidir </a:t>
            </a:r>
            <a:r>
              <a:rPr lang="es-ES" dirty="0" err="1"/>
              <a:t>autotransportarse</a:t>
            </a:r>
            <a:r>
              <a:rPr lang="es-ES" dirty="0"/>
              <a:t>, lo que el entrenador comunicará claramente con anticipación.
Para llevar a su estudiante a casa, debe "hacer el </a:t>
            </a:r>
            <a:r>
              <a:rPr lang="es-ES" dirty="0" err="1"/>
              <a:t>check-out</a:t>
            </a:r>
            <a:r>
              <a:rPr lang="es-ES" dirty="0"/>
              <a:t>" con el entrenador para que sepan que su estudiante está siendo transportado de manera segura. 
Para que otra persona lleve a su estudiante a casa, debe firmar un formulario de autorización que está disponible en la oficina de Atletismo.
Los autobuses de actividades después de la escuela están disponibles para los deportes de la escuela intermedia.</a:t>
            </a:r>
            <a:endParaRPr lang="en-US" dirty="0"/>
          </a:p>
        </p:txBody>
      </p:sp>
    </p:spTree>
    <p:extLst>
      <p:ext uri="{BB962C8B-B14F-4D97-AF65-F5344CB8AC3E}">
        <p14:creationId xmlns:p14="http://schemas.microsoft.com/office/powerpoint/2010/main" val="2240212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BC2A1-5B8F-A95A-AC11-6D14EAC6D173}"/>
              </a:ext>
            </a:extLst>
          </p:cNvPr>
          <p:cNvSpPr>
            <a:spLocks noGrp="1"/>
          </p:cNvSpPr>
          <p:nvPr>
            <p:ph type="title"/>
          </p:nvPr>
        </p:nvSpPr>
        <p:spPr>
          <a:xfrm>
            <a:off x="838200" y="2766144"/>
            <a:ext cx="10515600" cy="1325563"/>
          </a:xfrm>
        </p:spPr>
        <p:txBody>
          <a:bodyPr/>
          <a:lstStyle/>
          <a:p>
            <a:pPr algn="ctr"/>
            <a:r>
              <a:rPr lang="en-US" dirty="0" err="1"/>
              <a:t>Clubes</a:t>
            </a:r>
            <a:r>
              <a:rPr lang="en-US" dirty="0"/>
              <a:t> y </a:t>
            </a:r>
            <a:r>
              <a:rPr lang="en-US" dirty="0" err="1"/>
              <a:t>actividades</a:t>
            </a:r>
            <a:br>
              <a:rPr lang="en-US" dirty="0"/>
            </a:br>
            <a:r>
              <a:rPr lang="en-US" dirty="0"/>
              <a:t>Distrito Escolar de Issaquah</a:t>
            </a:r>
          </a:p>
        </p:txBody>
      </p:sp>
    </p:spTree>
    <p:extLst>
      <p:ext uri="{BB962C8B-B14F-4D97-AF65-F5344CB8AC3E}">
        <p14:creationId xmlns:p14="http://schemas.microsoft.com/office/powerpoint/2010/main" val="1868326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7C642-7A83-4048-8E47-1C06EC0CC66A}"/>
              </a:ext>
            </a:extLst>
          </p:cNvPr>
          <p:cNvSpPr>
            <a:spLocks noGrp="1"/>
          </p:cNvSpPr>
          <p:nvPr>
            <p:ph type="title"/>
          </p:nvPr>
        </p:nvSpPr>
        <p:spPr/>
        <p:txBody>
          <a:bodyPr/>
          <a:lstStyle/>
          <a:p>
            <a:r>
              <a:rPr lang="en-US" dirty="0"/>
              <a:t>Información de </a:t>
            </a:r>
            <a:r>
              <a:rPr lang="en-US" dirty="0" err="1"/>
              <a:t>contacto</a:t>
            </a:r>
            <a:r>
              <a:rPr lang="en-US" dirty="0"/>
              <a:t> -High School</a:t>
            </a:r>
          </a:p>
        </p:txBody>
      </p:sp>
      <p:sp>
        <p:nvSpPr>
          <p:cNvPr id="3" name="Content Placeholder 2">
            <a:extLst>
              <a:ext uri="{FF2B5EF4-FFF2-40B4-BE49-F238E27FC236}">
                <a16:creationId xmlns:a16="http://schemas.microsoft.com/office/drawing/2014/main" id="{1D8EFD06-B821-4DC2-9CC9-EC8D35C4C0CA}"/>
              </a:ext>
            </a:extLst>
          </p:cNvPr>
          <p:cNvSpPr>
            <a:spLocks noGrp="1"/>
          </p:cNvSpPr>
          <p:nvPr>
            <p:ph idx="1"/>
          </p:nvPr>
        </p:nvSpPr>
        <p:spPr/>
        <p:txBody>
          <a:bodyPr/>
          <a:lstStyle/>
          <a:p>
            <a:r>
              <a:rPr lang="es-ES" dirty="0"/>
              <a:t>Póngase en contacto con el Coordinador de Atletismo/Actividades si tiene preguntas generales.
Cada escuela tiene un Coordinador de Actividades. 
Visite la página de Actividades para obtener información de contacto y contactos de asesores. También puedes encontrar una lista de clubes aquí.</a:t>
            </a:r>
            <a:endParaRPr lang="en-US" dirty="0"/>
          </a:p>
          <a:p>
            <a:r>
              <a:rPr lang="en-US" dirty="0">
                <a:hlinkClick r:id="rId2"/>
              </a:rPr>
              <a:t>Issaquah High School Activities Website</a:t>
            </a:r>
            <a:endParaRPr lang="en-US" dirty="0"/>
          </a:p>
          <a:p>
            <a:r>
              <a:rPr lang="en-US" dirty="0">
                <a:hlinkClick r:id="rId3"/>
              </a:rPr>
              <a:t>Liberty High School Activities Website </a:t>
            </a:r>
            <a:endParaRPr lang="en-US" dirty="0"/>
          </a:p>
          <a:p>
            <a:r>
              <a:rPr lang="en-US" dirty="0">
                <a:hlinkClick r:id="rId4"/>
              </a:rPr>
              <a:t>Skyline High School Activities Website </a:t>
            </a:r>
            <a:endParaRPr lang="en-US" dirty="0"/>
          </a:p>
        </p:txBody>
      </p:sp>
    </p:spTree>
    <p:extLst>
      <p:ext uri="{BB962C8B-B14F-4D97-AF65-F5344CB8AC3E}">
        <p14:creationId xmlns:p14="http://schemas.microsoft.com/office/powerpoint/2010/main" val="2707616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4F4CC-6160-4872-983D-E819CE37ED5B}"/>
              </a:ext>
            </a:extLst>
          </p:cNvPr>
          <p:cNvSpPr>
            <a:spLocks noGrp="1"/>
          </p:cNvSpPr>
          <p:nvPr>
            <p:ph type="title"/>
          </p:nvPr>
        </p:nvSpPr>
        <p:spPr/>
        <p:txBody>
          <a:bodyPr/>
          <a:lstStyle/>
          <a:p>
            <a:r>
              <a:rPr lang="en-US" dirty="0"/>
              <a:t>Información de </a:t>
            </a:r>
            <a:r>
              <a:rPr lang="en-US" dirty="0" err="1"/>
              <a:t>contacto</a:t>
            </a:r>
            <a:r>
              <a:rPr lang="en-US" dirty="0"/>
              <a:t> Middle School</a:t>
            </a:r>
          </a:p>
        </p:txBody>
      </p:sp>
      <p:sp>
        <p:nvSpPr>
          <p:cNvPr id="3" name="Content Placeholder 2">
            <a:extLst>
              <a:ext uri="{FF2B5EF4-FFF2-40B4-BE49-F238E27FC236}">
                <a16:creationId xmlns:a16="http://schemas.microsoft.com/office/drawing/2014/main" id="{9BE6607E-304F-4026-9132-E9105471EEB1}"/>
              </a:ext>
            </a:extLst>
          </p:cNvPr>
          <p:cNvSpPr>
            <a:spLocks noGrp="1"/>
          </p:cNvSpPr>
          <p:nvPr>
            <p:ph idx="1"/>
          </p:nvPr>
        </p:nvSpPr>
        <p:spPr>
          <a:xfrm>
            <a:off x="368135" y="1564367"/>
            <a:ext cx="11507190" cy="5032375"/>
          </a:xfrm>
        </p:spPr>
        <p:txBody>
          <a:bodyPr>
            <a:normAutofit/>
          </a:bodyPr>
          <a:lstStyle/>
          <a:p>
            <a:r>
              <a:rPr lang="es-ES" dirty="0"/>
              <a:t>Póngase en contacto con el subdirector de la escuela intermedia si tiene preguntas
Para obtener más información, visite el sitio web de la escuela a continuación. También puedes encontrar una lista de clubes aquí.</a:t>
            </a:r>
            <a:endParaRPr lang="en-US" dirty="0"/>
          </a:p>
          <a:p>
            <a:r>
              <a:rPr lang="en-US" dirty="0">
                <a:hlinkClick r:id="rId2"/>
              </a:rPr>
              <a:t>Issaquah Middle School </a:t>
            </a:r>
            <a:endParaRPr lang="en-US" dirty="0"/>
          </a:p>
          <a:p>
            <a:r>
              <a:rPr lang="en-US" dirty="0">
                <a:hlinkClick r:id="rId3"/>
              </a:rPr>
              <a:t>Pine Lake Middle School</a:t>
            </a:r>
            <a:endParaRPr lang="en-US" dirty="0"/>
          </a:p>
          <a:p>
            <a:r>
              <a:rPr lang="en-US" dirty="0">
                <a:hlinkClick r:id="rId4"/>
              </a:rPr>
              <a:t>Maywood Middle School</a:t>
            </a:r>
            <a:endParaRPr lang="en-US" dirty="0"/>
          </a:p>
          <a:p>
            <a:r>
              <a:rPr lang="en-US" dirty="0">
                <a:hlinkClick r:id="rId5"/>
              </a:rPr>
              <a:t>Beaver Lake Middle </a:t>
            </a:r>
            <a:r>
              <a:rPr lang="en-US" dirty="0">
                <a:hlinkClick r:id="rId6"/>
              </a:rPr>
              <a:t>School</a:t>
            </a:r>
            <a:endParaRPr lang="en-US" dirty="0"/>
          </a:p>
          <a:p>
            <a:r>
              <a:rPr lang="en-US" dirty="0">
                <a:hlinkClick r:id="rId7"/>
              </a:rPr>
              <a:t>Cougar Mountain </a:t>
            </a:r>
            <a:r>
              <a:rPr lang="en-US" dirty="0">
                <a:hlinkClick r:id="rId8"/>
              </a:rPr>
              <a:t>Middle</a:t>
            </a:r>
            <a:r>
              <a:rPr lang="en-US" dirty="0">
                <a:hlinkClick r:id="rId7"/>
              </a:rPr>
              <a:t> School</a:t>
            </a:r>
            <a:endParaRPr lang="en-US" dirty="0"/>
          </a:p>
          <a:p>
            <a:r>
              <a:rPr lang="en-US" dirty="0">
                <a:hlinkClick r:id="rId9"/>
              </a:rPr>
              <a:t>Pacific Cascade Middle School</a:t>
            </a:r>
            <a:endParaRPr lang="en-US" dirty="0"/>
          </a:p>
          <a:p>
            <a:pPr marL="0" indent="0">
              <a:buNone/>
            </a:pPr>
            <a:endParaRPr lang="en-US" dirty="0"/>
          </a:p>
        </p:txBody>
      </p:sp>
    </p:spTree>
    <p:extLst>
      <p:ext uri="{BB962C8B-B14F-4D97-AF65-F5344CB8AC3E}">
        <p14:creationId xmlns:p14="http://schemas.microsoft.com/office/powerpoint/2010/main" val="2528041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A2D51-820C-38B6-3CE6-A0AA12706AEE}"/>
              </a:ext>
            </a:extLst>
          </p:cNvPr>
          <p:cNvSpPr>
            <a:spLocks noGrp="1"/>
          </p:cNvSpPr>
          <p:nvPr>
            <p:ph type="title"/>
          </p:nvPr>
        </p:nvSpPr>
        <p:spPr/>
        <p:txBody>
          <a:bodyPr/>
          <a:lstStyle/>
          <a:p>
            <a:r>
              <a:rPr lang="en-US" dirty="0"/>
              <a:t>Clubs – Dos </a:t>
            </a:r>
            <a:r>
              <a:rPr lang="en-US" dirty="0" err="1"/>
              <a:t>formas</a:t>
            </a:r>
            <a:r>
              <a:rPr lang="en-US" dirty="0"/>
              <a:t> de </a:t>
            </a:r>
            <a:r>
              <a:rPr lang="en-US" dirty="0" err="1"/>
              <a:t>participar</a:t>
            </a:r>
            <a:endParaRPr lang="en-US" dirty="0"/>
          </a:p>
        </p:txBody>
      </p:sp>
      <p:sp>
        <p:nvSpPr>
          <p:cNvPr id="3" name="Content Placeholder 2">
            <a:extLst>
              <a:ext uri="{FF2B5EF4-FFF2-40B4-BE49-F238E27FC236}">
                <a16:creationId xmlns:a16="http://schemas.microsoft.com/office/drawing/2014/main" id="{849DDBF6-651B-1513-D827-43A65BFE4663}"/>
              </a:ext>
            </a:extLst>
          </p:cNvPr>
          <p:cNvSpPr>
            <a:spLocks noGrp="1"/>
          </p:cNvSpPr>
          <p:nvPr>
            <p:ph idx="1"/>
          </p:nvPr>
        </p:nvSpPr>
        <p:spPr>
          <a:xfrm>
            <a:off x="415636" y="1825625"/>
            <a:ext cx="11578442" cy="4600545"/>
          </a:xfrm>
        </p:spPr>
        <p:txBody>
          <a:bodyPr vert="horz" lIns="91440" tIns="45720" rIns="91440" bIns="45720" rtlCol="0" anchor="t">
            <a:normAutofit/>
          </a:bodyPr>
          <a:lstStyle/>
          <a:p>
            <a:r>
              <a:rPr lang="es-ES" dirty="0"/>
              <a:t>Los alumnos pueden afiliarse a un club existente simplemente asistiendo a la reunión del club.</a:t>
            </a:r>
            <a:endParaRPr lang="en-US" dirty="0"/>
          </a:p>
          <a:p>
            <a:pPr lvl="1">
              <a:buFont typeface="Courier New" panose="020B0604020202020204" pitchFamily="34" charset="0"/>
              <a:buChar char="o"/>
            </a:pPr>
            <a:r>
              <a:rPr lang="es-ES" dirty="0"/>
              <a:t>Las escuelas tienen información en la sección "Actividades" de su sitio web, publicaciones en las redes sociales y/o folletos en los tablones de anuncios.</a:t>
            </a:r>
            <a:endParaRPr lang="en-US" dirty="0"/>
          </a:p>
          <a:p>
            <a:r>
              <a:rPr lang="es-ES" dirty="0"/>
              <a:t>Los estudiantes pueden iniciar su propio club, ¡para CUALQUIER COSA!</a:t>
            </a:r>
            <a:endParaRPr lang="en-US" dirty="0"/>
          </a:p>
          <a:p>
            <a:pPr lvl="1">
              <a:buFont typeface="Courier New" panose="020B0604020202020204" pitchFamily="34" charset="0"/>
              <a:buChar char="o"/>
            </a:pPr>
            <a:r>
              <a:rPr lang="es-ES" dirty="0"/>
              <a:t>Cada escuela tiene un proceso ligeramente diferente: en general, los estudiantes deben encontrar al menos otros 5 estudiantes interesados, un asesor y completar el papeleo.
Hay plazos: comuníquese con el Coordinador de Actividades de la escuela/Asesor de ASB para conocer el proceso exacto en su escuela.</a:t>
            </a:r>
            <a:endParaRPr lang="en-US" dirty="0"/>
          </a:p>
          <a:p>
            <a:pPr marL="457200" lvl="1" indent="0">
              <a:buNone/>
            </a:pPr>
            <a:r>
              <a:rPr lang="en-US" dirty="0"/>
              <a:t>*</a:t>
            </a:r>
            <a:r>
              <a:rPr lang="es-ES" dirty="0"/>
              <a:t>Los estudiantes deben comprar una membresía de ASB para participar.</a:t>
            </a:r>
            <a:endParaRPr lang="en-US" dirty="0"/>
          </a:p>
        </p:txBody>
      </p:sp>
    </p:spTree>
    <p:extLst>
      <p:ext uri="{BB962C8B-B14F-4D97-AF65-F5344CB8AC3E}">
        <p14:creationId xmlns:p14="http://schemas.microsoft.com/office/powerpoint/2010/main" val="2893412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429A4-8867-416B-384F-C9631AB44167}"/>
              </a:ext>
            </a:extLst>
          </p:cNvPr>
          <p:cNvSpPr>
            <a:spLocks noGrp="1"/>
          </p:cNvSpPr>
          <p:nvPr>
            <p:ph type="title"/>
          </p:nvPr>
        </p:nvSpPr>
        <p:spPr/>
        <p:txBody>
          <a:bodyPr/>
          <a:lstStyle/>
          <a:p>
            <a:r>
              <a:rPr lang="en-US" dirty="0"/>
              <a:t>Cheer -Porristas/Baile</a:t>
            </a:r>
          </a:p>
        </p:txBody>
      </p:sp>
      <p:sp>
        <p:nvSpPr>
          <p:cNvPr id="3" name="Content Placeholder 2">
            <a:extLst>
              <a:ext uri="{FF2B5EF4-FFF2-40B4-BE49-F238E27FC236}">
                <a16:creationId xmlns:a16="http://schemas.microsoft.com/office/drawing/2014/main" id="{0A229066-93BC-2340-B59C-0CF3BC66C35E}"/>
              </a:ext>
            </a:extLst>
          </p:cNvPr>
          <p:cNvSpPr>
            <a:spLocks noGrp="1"/>
          </p:cNvSpPr>
          <p:nvPr>
            <p:ph idx="1"/>
          </p:nvPr>
        </p:nvSpPr>
        <p:spPr>
          <a:xfrm>
            <a:off x="427512" y="1825625"/>
            <a:ext cx="10926288" cy="4351338"/>
          </a:xfrm>
        </p:spPr>
        <p:txBody>
          <a:bodyPr vert="horz" lIns="91440" tIns="45720" rIns="91440" bIns="45720" rtlCol="0" anchor="t">
            <a:normAutofit/>
          </a:bodyPr>
          <a:lstStyle/>
          <a:p>
            <a:r>
              <a:rPr lang="en-US" dirty="0"/>
              <a:t>Cheer/Baile </a:t>
            </a:r>
            <a:r>
              <a:rPr lang="es-ES" dirty="0"/>
              <a:t>Funcionan como equipos deportivos: compiten en competencias locales, estatales y nacionales.
También funcionan como clubes: funcionan durante todo el año.
Los estudiantes interesados pueden participar en actividades paralelas (apoyo en asambleas, juegos y eventos) y/o competencias (competir contra otras escuelas, participar en habilidades de alto nivel).
Las tarifas del programa varían. Debe comprar la membresía de ASB para participar.</a:t>
            </a:r>
            <a:endParaRPr lang="en-US" dirty="0"/>
          </a:p>
        </p:txBody>
      </p:sp>
    </p:spTree>
    <p:extLst>
      <p:ext uri="{BB962C8B-B14F-4D97-AF65-F5344CB8AC3E}">
        <p14:creationId xmlns:p14="http://schemas.microsoft.com/office/powerpoint/2010/main" val="13445947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429A4-8867-416B-384F-C9631AB44167}"/>
              </a:ext>
            </a:extLst>
          </p:cNvPr>
          <p:cNvSpPr>
            <a:spLocks noGrp="1"/>
          </p:cNvSpPr>
          <p:nvPr>
            <p:ph type="title"/>
          </p:nvPr>
        </p:nvSpPr>
        <p:spPr/>
        <p:txBody>
          <a:bodyPr/>
          <a:lstStyle/>
          <a:p>
            <a:r>
              <a:rPr lang="es-ES" dirty="0"/>
              <a:t>Transporte para Clubes y Actividades</a:t>
            </a:r>
            <a:endParaRPr lang="en-US" dirty="0"/>
          </a:p>
        </p:txBody>
      </p:sp>
      <p:sp>
        <p:nvSpPr>
          <p:cNvPr id="3" name="Content Placeholder 2">
            <a:extLst>
              <a:ext uri="{FF2B5EF4-FFF2-40B4-BE49-F238E27FC236}">
                <a16:creationId xmlns:a16="http://schemas.microsoft.com/office/drawing/2014/main" id="{0A229066-93BC-2340-B59C-0CF3BC66C35E}"/>
              </a:ext>
            </a:extLst>
          </p:cNvPr>
          <p:cNvSpPr>
            <a:spLocks noGrp="1"/>
          </p:cNvSpPr>
          <p:nvPr>
            <p:ph idx="1"/>
          </p:nvPr>
        </p:nvSpPr>
        <p:spPr/>
        <p:txBody>
          <a:bodyPr vert="horz" lIns="91440" tIns="45720" rIns="91440" bIns="45720" rtlCol="0" anchor="t">
            <a:normAutofit/>
          </a:bodyPr>
          <a:lstStyle/>
          <a:p>
            <a:r>
              <a:rPr lang="es-ES" dirty="0"/>
              <a:t>El autobús después de la escuela está disponible para algunos clubes y actividades.
Puedes encontrar el horario del autobús de actividades aquí</a:t>
            </a:r>
            <a:r>
              <a:rPr lang="en-US" dirty="0"/>
              <a:t>: </a:t>
            </a:r>
            <a:r>
              <a:rPr lang="pt-BR" dirty="0">
                <a:hlinkClick r:id="rId2"/>
              </a:rPr>
              <a:t>Link para bus de actividades</a:t>
            </a:r>
            <a:endParaRPr lang="en-US" dirty="0"/>
          </a:p>
        </p:txBody>
      </p:sp>
    </p:spTree>
    <p:extLst>
      <p:ext uri="{BB962C8B-B14F-4D97-AF65-F5344CB8AC3E}">
        <p14:creationId xmlns:p14="http://schemas.microsoft.com/office/powerpoint/2010/main" val="1579252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6927-0AD8-454B-A49F-9AE039128FA0}"/>
              </a:ext>
            </a:extLst>
          </p:cNvPr>
          <p:cNvSpPr>
            <a:spLocks noGrp="1"/>
          </p:cNvSpPr>
          <p:nvPr>
            <p:ph type="title"/>
          </p:nvPr>
        </p:nvSpPr>
        <p:spPr/>
        <p:txBody>
          <a:bodyPr/>
          <a:lstStyle/>
          <a:p>
            <a:r>
              <a:rPr lang="en-US" dirty="0"/>
              <a:t>¡Abierto a </a:t>
            </a:r>
            <a:r>
              <a:rPr lang="en-US" dirty="0" err="1"/>
              <a:t>preguntas</a:t>
            </a:r>
            <a:r>
              <a:rPr lang="en-US" dirty="0"/>
              <a:t>!</a:t>
            </a:r>
          </a:p>
        </p:txBody>
      </p:sp>
    </p:spTree>
    <p:extLst>
      <p:ext uri="{BB962C8B-B14F-4D97-AF65-F5344CB8AC3E}">
        <p14:creationId xmlns:p14="http://schemas.microsoft.com/office/powerpoint/2010/main" val="1313048769"/>
      </p:ext>
    </p:extLst>
  </p:cSld>
  <p:clrMapOvr>
    <a:masterClrMapping/>
  </p:clrMapOvr>
</p:sld>
</file>

<file path=ppt/theme/theme1.xml><?xml version="1.0" encoding="utf-8"?>
<a:theme xmlns:a="http://schemas.openxmlformats.org/drawingml/2006/main" name="Office Theme">
  <a:themeElements>
    <a:clrScheme name="Custom 1">
      <a:dk1>
        <a:srgbClr val="FFFFFF"/>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D Communications Template" id="{E76DAA74-91DC-45B5-A8CE-03914D7FCB05}" vid="{6B41D564-BEFA-4B73-AE3E-DD283198D05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D Communications Template" id="{E76DAA74-91DC-45B5-A8CE-03914D7FCB05}" vid="{40F48CE9-4940-4418-8AE4-FD3FFCAE6ADB}"/>
    </a:ext>
  </a:extLst>
</a:theme>
</file>

<file path=ppt/theme/theme3.xml><?xml version="1.0" encoding="utf-8"?>
<a:theme xmlns:a="http://schemas.openxmlformats.org/drawingml/2006/main" name="1_Custom Design">
  <a:themeElements>
    <a:clrScheme name="Custom 1">
      <a:dk1>
        <a:srgbClr val="FFFFFF"/>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0aa9da28-c350-4ed6-80c8-56740c8e332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EE7E3A9DD464C48BC10153ED2627EEE" ma:contentTypeVersion="18" ma:contentTypeDescription="Create a new document." ma:contentTypeScope="" ma:versionID="ef6582d4f7599daba5d758d3fb9c20cf">
  <xsd:schema xmlns:xsd="http://www.w3.org/2001/XMLSchema" xmlns:xs="http://www.w3.org/2001/XMLSchema" xmlns:p="http://schemas.microsoft.com/office/2006/metadata/properties" xmlns:ns3="0aa9da28-c350-4ed6-80c8-56740c8e3326" xmlns:ns4="93422e4d-38cf-4837-afaf-2f1bfc5c7cf0" targetNamespace="http://schemas.microsoft.com/office/2006/metadata/properties" ma:root="true" ma:fieldsID="d0a64543590d93a8a16eb7e6d67c928b" ns3:_="" ns4:_="">
    <xsd:import namespace="0aa9da28-c350-4ed6-80c8-56740c8e3326"/>
    <xsd:import namespace="93422e4d-38cf-4837-afaf-2f1bfc5c7cf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CR" minOccurs="0"/>
                <xsd:element ref="ns3:MediaServiceDateTaken" minOccurs="0"/>
                <xsd:element ref="ns3:MediaLengthInSeconds" minOccurs="0"/>
                <xsd:element ref="ns3:_activity" minOccurs="0"/>
                <xsd:element ref="ns3:MediaServiceObjectDetectorVersions" minOccurs="0"/>
                <xsd:element ref="ns3:MediaServiceSystemTag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a9da28-c350-4ed6-80c8-56740c8e33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422e4d-38cf-4837-afaf-2f1bfc5c7cf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04213E-1D60-41F8-A586-E6A26914AEB3}">
  <ds:schemaRefs>
    <ds:schemaRef ds:uri="http://schemas.microsoft.com/sharepoint/v3/contenttype/forms"/>
  </ds:schemaRefs>
</ds:datastoreItem>
</file>

<file path=customXml/itemProps2.xml><?xml version="1.0" encoding="utf-8"?>
<ds:datastoreItem xmlns:ds="http://schemas.openxmlformats.org/officeDocument/2006/customXml" ds:itemID="{D0FCB47B-53D2-45FC-BE5D-248D53E36B01}">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3422e4d-38cf-4837-afaf-2f1bfc5c7cf0"/>
    <ds:schemaRef ds:uri="http://purl.org/dc/elements/1.1/"/>
    <ds:schemaRef ds:uri="0aa9da28-c350-4ed6-80c8-56740c8e3326"/>
    <ds:schemaRef ds:uri="http://www.w3.org/XML/1998/namespace"/>
    <ds:schemaRef ds:uri="http://purl.org/dc/dcmitype/"/>
  </ds:schemaRefs>
</ds:datastoreItem>
</file>

<file path=customXml/itemProps3.xml><?xml version="1.0" encoding="utf-8"?>
<ds:datastoreItem xmlns:ds="http://schemas.openxmlformats.org/officeDocument/2006/customXml" ds:itemID="{CCE1DEB3-B3B5-4A37-9335-5D1B5A03DC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a9da28-c350-4ed6-80c8-56740c8e3326"/>
    <ds:schemaRef ds:uri="93422e4d-38cf-4837-afaf-2f1bfc5c7c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ISD Communications Template</Template>
  <TotalTime>7155</TotalTime>
  <Words>2774</Words>
  <Application>Microsoft Office PowerPoint</Application>
  <PresentationFormat>Widescreen</PresentationFormat>
  <Paragraphs>217</Paragraphs>
  <Slides>40</Slides>
  <Notes>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40</vt:i4>
      </vt:variant>
    </vt:vector>
  </HeadingPairs>
  <TitlesOfParts>
    <vt:vector size="49" baseType="lpstr">
      <vt:lpstr>Arial</vt:lpstr>
      <vt:lpstr>Calibri</vt:lpstr>
      <vt:lpstr>Calibri Light</vt:lpstr>
      <vt:lpstr>Courier New</vt:lpstr>
      <vt:lpstr>Myriad Pro</vt:lpstr>
      <vt:lpstr>Office Theme</vt:lpstr>
      <vt:lpstr>Custom Design</vt:lpstr>
      <vt:lpstr>1_Custom Design</vt:lpstr>
      <vt:lpstr>2_Custom Design</vt:lpstr>
      <vt:lpstr>Issaquah School District Athletics &amp; Activities</vt:lpstr>
      <vt:lpstr>Presentadores </vt:lpstr>
      <vt:lpstr>Introducción</vt:lpstr>
      <vt:lpstr>Objetivos</vt:lpstr>
      <vt:lpstr>Vision </vt:lpstr>
      <vt:lpstr>Nuestro Departamento En Cifras (11.058 estudiantes de secundaria)</vt:lpstr>
      <vt:lpstr>¿Qué ofrecemos?</vt:lpstr>
      <vt:lpstr>Associated Student Body (ASB) Gobernación estudiantil  </vt:lpstr>
      <vt:lpstr>¿Qué es ASB?</vt:lpstr>
      <vt:lpstr>Liderazgo de ASB en la escuela</vt:lpstr>
      <vt:lpstr>¿Qué paga la tarifa ASB?</vt:lpstr>
      <vt:lpstr>Beneficios de la membresía</vt:lpstr>
      <vt:lpstr>¿Cómo unirse al liderazgo de ASB?</vt:lpstr>
      <vt:lpstr>Athletics/Deportes  Issaquah School District</vt:lpstr>
      <vt:lpstr>Athletics – Agenda </vt:lpstr>
      <vt:lpstr>High School -Información de contacto</vt:lpstr>
      <vt:lpstr>Contactos Middle School</vt:lpstr>
      <vt:lpstr>3 Pasos para hacer deporte</vt:lpstr>
      <vt:lpstr>¿Cuándo inscribirse en deportes?</vt:lpstr>
      <vt:lpstr>Registro</vt:lpstr>
      <vt:lpstr>FinalForms- Sitios de registro. </vt:lpstr>
      <vt:lpstr>Costos y Pago del Deporte</vt:lpstr>
      <vt:lpstr>Programas de temporada baja– High School</vt:lpstr>
      <vt:lpstr>Asistencia financiera</vt:lpstr>
      <vt:lpstr>Exámenes físicos </vt:lpstr>
      <vt:lpstr>¿Cómo sé que estoy autorizado?</vt:lpstr>
      <vt:lpstr>Términos y definiciones de deportes</vt:lpstr>
      <vt:lpstr>Deportes de corte (por habilidades)</vt:lpstr>
      <vt:lpstr>Intramuros</vt:lpstr>
      <vt:lpstr>Deportes por temporada– High School</vt:lpstr>
      <vt:lpstr>Deportes por temporada– Middle School</vt:lpstr>
      <vt:lpstr>Expectativas generales</vt:lpstr>
      <vt:lpstr>Transporte para deportes ISD </vt:lpstr>
      <vt:lpstr>Clubes y actividades Distrito Escolar de Issaquah</vt:lpstr>
      <vt:lpstr>Información de contacto -High School</vt:lpstr>
      <vt:lpstr>Información de contacto Middle School</vt:lpstr>
      <vt:lpstr>Clubs – Dos formas de participar</vt:lpstr>
      <vt:lpstr>Cheer -Porristas/Baile</vt:lpstr>
      <vt:lpstr>Transporte para Clubes y Actividades</vt:lpstr>
      <vt:lpstr>¡Abierto a 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Putney, Jared</dc:creator>
  <cp:lastModifiedBy>Medina, Liliana</cp:lastModifiedBy>
  <cp:revision>466</cp:revision>
  <dcterms:created xsi:type="dcterms:W3CDTF">2023-12-20T20:52:37Z</dcterms:created>
  <dcterms:modified xsi:type="dcterms:W3CDTF">2024-08-28T23:13:46Z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0x0101009EE7E3A9DD464C48BC10153ED2627EEE</vt:lpwstr>
  </property>
</Properties>
</file>