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2E2A8-9E58-4F76-9579-0903315D2999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8EF0B-9A7E-4099-9E86-017F7866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13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8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69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235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6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69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2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7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142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5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9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77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60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68" r:id="rId6"/>
    <p:sldLayoutId id="2147483764" r:id="rId7"/>
    <p:sldLayoutId id="2147483765" r:id="rId8"/>
    <p:sldLayoutId id="2147483766" r:id="rId9"/>
    <p:sldLayoutId id="2147483767" r:id="rId10"/>
    <p:sldLayoutId id="214748376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coe.org/District/Department/7-SELPA" TargetMode="External"/><Relationship Id="rId2" Type="http://schemas.openxmlformats.org/officeDocument/2006/relationships/hyperlink" Target="https://www.cde.ca.gov/sp/s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jhenig@sbcoe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C869C3B-5565-4AAC-86A8-9EB0AB1C6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7D98B-D347-408D-B989-BAD15F171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1496" y="433216"/>
            <a:ext cx="6904384" cy="1991927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San Benito County SELPA</a:t>
            </a:r>
            <a:br>
              <a:rPr lang="en-US" sz="2200" b="1" dirty="0">
                <a:solidFill>
                  <a:srgbClr val="000000"/>
                </a:solidFill>
                <a:effectLst/>
                <a:latin typeface="Palatino"/>
              </a:rPr>
            </a:br>
            <a:r>
              <a:rPr lang="en-US" sz="2200" b="1" dirty="0">
                <a:solidFill>
                  <a:srgbClr val="000000"/>
                </a:solidFill>
                <a:effectLst/>
                <a:latin typeface="Palatino"/>
              </a:rPr>
              <a:t>          </a:t>
            </a:r>
            <a:r>
              <a:rPr lang="en-US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San Benito County Special Education Local Plan Area</a:t>
            </a:r>
            <a:br>
              <a:rPr lang="en-US" sz="2200" b="1" dirty="0">
                <a:solidFill>
                  <a:srgbClr val="000000"/>
                </a:solidFill>
                <a:effectLst/>
                <a:latin typeface="Palatino"/>
              </a:rPr>
            </a:br>
            <a:r>
              <a:rPr lang="en-US" sz="2200" b="1" dirty="0">
                <a:solidFill>
                  <a:srgbClr val="000000"/>
                </a:solidFill>
                <a:effectLst/>
                <a:latin typeface="Palatino"/>
              </a:rPr>
              <a:t>                             </a:t>
            </a:r>
            <a:r>
              <a:rPr lang="en-US" sz="2200" b="0" kern="0" dirty="0">
                <a:effectLst/>
                <a:latin typeface="Times New Roman" panose="02020603050405020304" pitchFamily="18" charset="0"/>
              </a:rPr>
              <a:t>Chris </a:t>
            </a:r>
            <a:r>
              <a:rPr lang="en-US" sz="2200" b="0" kern="0" dirty="0" err="1">
                <a:effectLst/>
                <a:latin typeface="Times New Roman" panose="02020603050405020304" pitchFamily="18" charset="0"/>
              </a:rPr>
              <a:t>Lompa</a:t>
            </a:r>
            <a:r>
              <a:rPr lang="en-US" sz="2200" b="0" kern="0" dirty="0">
                <a:effectLst/>
                <a:latin typeface="Times New Roman" panose="02020603050405020304" pitchFamily="18" charset="0"/>
              </a:rPr>
              <a:t>, SELPA Director</a:t>
            </a:r>
            <a:br>
              <a:rPr lang="en-US" sz="1800" b="1" kern="0" dirty="0">
                <a:effectLst/>
                <a:latin typeface="Times New Roman" panose="02020603050405020304" pitchFamily="18" charset="0"/>
              </a:rPr>
            </a:b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B9C148-DB51-4E88-9EBC-4D66D28AC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1474" y="2714804"/>
            <a:ext cx="9622971" cy="2135474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Child FIND Requirements</a:t>
            </a:r>
          </a:p>
          <a:p>
            <a:pPr algn="ctr"/>
            <a:r>
              <a:rPr lang="en-US" sz="2000" i="1" dirty="0"/>
              <a:t>Federal Requirements: 20 USC Section 1412(a)(3)(A-B), 34 CFR Sections 300.125.300.4512 California Requirements: EC 56301, 56343.51 , 56500.3, 56502</a:t>
            </a:r>
            <a:endParaRPr lang="en-US" sz="20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DB43F-DB51-42A2-8530-784F2EB7090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8" y="188004"/>
            <a:ext cx="1964886" cy="2135475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41136EC-EC34-4D08-B5AB-8CE5870B1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52600" y="5415653"/>
            <a:ext cx="86868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64CBAAB-7956-4763-9F69-A3FDBF1AC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723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4442F-7A0A-4175-B891-535FBA029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What is Child Find?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EC37-ADA3-4182-A32E-314E85B13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Child Find is the ongoing obligation to </a:t>
            </a:r>
            <a:r>
              <a:rPr lang="en-US" sz="3200" i="1" dirty="0"/>
              <a:t>locate</a:t>
            </a:r>
            <a:r>
              <a:rPr lang="en-US" sz="3200" dirty="0"/>
              <a:t>, </a:t>
            </a:r>
            <a:r>
              <a:rPr lang="en-US" sz="3200" i="1" dirty="0"/>
              <a:t>identify</a:t>
            </a:r>
            <a:r>
              <a:rPr lang="en-US" sz="3200" dirty="0"/>
              <a:t>, and </a:t>
            </a:r>
            <a:r>
              <a:rPr lang="en-US" sz="3200" i="1" dirty="0"/>
              <a:t>evaluate</a:t>
            </a:r>
            <a:r>
              <a:rPr lang="en-US" sz="3200" dirty="0"/>
              <a:t> all children suspected of disabilities who need special education and related services as a result of those disabilities.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51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5A187-D403-4CB9-8D36-6FCA59052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Target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9B609-A3A0-43B9-8FBF-E6A9ECDE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28365"/>
          </a:xfrm>
        </p:spPr>
        <p:txBody>
          <a:bodyPr/>
          <a:lstStyle/>
          <a:p>
            <a:r>
              <a:rPr lang="en-US" sz="2800" b="1" dirty="0"/>
              <a:t>All children with disabilities, birth to 22, </a:t>
            </a:r>
            <a:r>
              <a:rPr lang="en-US" sz="2800" dirty="0"/>
              <a:t>within the boundaries of the local education agency (LEA) who are suspected of having a disability and may be in need of special education</a:t>
            </a:r>
          </a:p>
          <a:p>
            <a:r>
              <a:rPr lang="en-US" sz="2800" dirty="0"/>
              <a:t>This includes children regardless of/if:</a:t>
            </a:r>
          </a:p>
          <a:p>
            <a:pPr lvl="1"/>
            <a:r>
              <a:rPr lang="en-US" dirty="0"/>
              <a:t>Severity of their disability</a:t>
            </a:r>
          </a:p>
          <a:p>
            <a:pPr lvl="1"/>
            <a:r>
              <a:rPr lang="en-US" dirty="0"/>
              <a:t>Advancing from grade to grade</a:t>
            </a:r>
          </a:p>
          <a:p>
            <a:pPr lvl="1"/>
            <a:r>
              <a:rPr lang="en-US" dirty="0"/>
              <a:t>Not currently enrolled in public school</a:t>
            </a:r>
          </a:p>
          <a:p>
            <a:pPr lvl="1"/>
            <a:r>
              <a:rPr lang="en-US" dirty="0"/>
              <a:t>Temporarily placed out-of-state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40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03014-F16C-44CB-818E-511C829B9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Target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B04D3-62B8-4DEC-9A9E-DBA1E72D6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dirty="0"/>
              <a:t> </a:t>
            </a:r>
            <a:r>
              <a:rPr lang="en-US" sz="2400" b="1" dirty="0"/>
              <a:t>Special groups to consider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Children who are highly mobile, such as children who are homeless or migrant;</a:t>
            </a:r>
          </a:p>
          <a:p>
            <a:pPr lvl="1"/>
            <a:r>
              <a:rPr lang="en-US" sz="2400" dirty="0"/>
              <a:t>Children who are wards of the State;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Children not enrolled in school, but who have not yet graduated;</a:t>
            </a:r>
          </a:p>
          <a:p>
            <a:pPr lvl="1"/>
            <a:r>
              <a:rPr lang="en-US" sz="2400" dirty="0"/>
              <a:t>Children ages three (3) to five (5) years;</a:t>
            </a:r>
          </a:p>
          <a:p>
            <a:pPr lvl="1"/>
            <a:r>
              <a:rPr lang="en-US" sz="2400" dirty="0"/>
              <a:t>Children ages birth to three (3) years, including those who may be receiving early intervention services through Part C;</a:t>
            </a:r>
          </a:p>
        </p:txBody>
      </p:sp>
    </p:spTree>
    <p:extLst>
      <p:ext uri="{BB962C8B-B14F-4D97-AF65-F5344CB8AC3E}">
        <p14:creationId xmlns:p14="http://schemas.microsoft.com/office/powerpoint/2010/main" val="66837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E26A-003E-4195-8F35-AEA4F2CB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Target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F19F-5E25-4536-8A42-77379F4FC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Special groups to consider</a:t>
            </a:r>
          </a:p>
          <a:p>
            <a:pPr lvl="1"/>
            <a:r>
              <a:rPr lang="en-US" sz="2800" dirty="0"/>
              <a:t>Children who are enrolled in private schools, including religious, elementary schools, and secondary schools;</a:t>
            </a:r>
          </a:p>
          <a:p>
            <a:pPr lvl="1"/>
            <a:r>
              <a:rPr lang="en-US" sz="2800" dirty="0"/>
              <a:t>Children who are homeschooled;</a:t>
            </a:r>
          </a:p>
          <a:p>
            <a:pPr lvl="1"/>
            <a:r>
              <a:rPr lang="en-US" sz="2800" dirty="0"/>
              <a:t>Children enrolled in other public educational programs; and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Children in hospitals or other institutions.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698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CC20D-9E0E-4924-A8AB-8EF23A337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District Obligations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F1DB2-A651-4141-B61D-881DEF537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LEA has a responsibility to conduct Child Find activities to make people/parents aware of their Child Find Project.</a:t>
            </a:r>
          </a:p>
          <a:p>
            <a:r>
              <a:rPr lang="en-US" sz="2800" dirty="0"/>
              <a:t>It is not the parent’s responsibility to request that the LEA identify and evaluate the child.</a:t>
            </a:r>
          </a:p>
          <a:p>
            <a:r>
              <a:rPr lang="en-US" sz="2800" dirty="0"/>
              <a:t>Parent’s failure to request an identification or evaluation does not relieve the LEA of their obligation.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35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DB802-E4EC-471D-BB45-FA6F399D0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District Obligations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820D8-B4C9-4E8F-BDF0-4CB2B27C8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* Being unaware of a child’s possible disability and need for SPED services does not relieve the LEA of obligation.</a:t>
            </a:r>
          </a:p>
          <a:p>
            <a:r>
              <a:rPr lang="en-US" sz="2800" dirty="0"/>
              <a:t>* The LEA has the responsibility to ensure that timelines are met and evaluations are conducted in a timely manner.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9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2712-2AA8-41BD-87AB-F4D64216C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District Obligations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ECB08-3EC9-4A70-9E44-CC54DFCF0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25000"/>
            </a:pPr>
            <a:r>
              <a:rPr lang="en-US" sz="2800" dirty="0"/>
              <a:t>Monitor First-Steps referrals:</a:t>
            </a:r>
          </a:p>
          <a:p>
            <a:pPr lvl="1">
              <a:buSzPct val="125000"/>
            </a:pPr>
            <a:r>
              <a:rPr lang="en-US" sz="2800" dirty="0"/>
              <a:t>Children must be evaluated and have an IEP in place before his/her 3</a:t>
            </a:r>
            <a:r>
              <a:rPr lang="en-US" sz="2800" baseline="30000" dirty="0"/>
              <a:t>rd</a:t>
            </a:r>
            <a:r>
              <a:rPr lang="en-US" sz="2800" dirty="0"/>
              <a:t> birthday.</a:t>
            </a:r>
          </a:p>
          <a:p>
            <a:pPr lvl="1">
              <a:buSzPct val="125000"/>
            </a:pPr>
            <a:r>
              <a:rPr lang="en-US" sz="2800" dirty="0"/>
              <a:t>Districts </a:t>
            </a:r>
            <a:r>
              <a:rPr lang="en-US" sz="2800" b="1" dirty="0"/>
              <a:t>are</a:t>
            </a:r>
            <a:r>
              <a:rPr lang="en-US" sz="2800" dirty="0"/>
              <a:t> responsible for cases that are closed because of lack of participation, but not the cases that are closed because the child “tested out” or “mastered all of the required goals”.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156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F5C6-87EE-4B6F-B5E3-168B70D0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Identifying Potential Referrals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50151-FC14-4A10-8734-98B8B0318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Requests for a comprehensive evaluation can be made by any person with knowledge of or interest in the child.</a:t>
            </a:r>
          </a:p>
          <a:p>
            <a:pPr>
              <a:buSzPct val="125000"/>
            </a:pPr>
            <a:r>
              <a:rPr lang="en-US" sz="3200" dirty="0"/>
              <a:t>Collaborate with other agencies to open communication for possible referrals.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45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A90A1-1CA7-4016-A857-30FF164D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Identifying Potential Referrals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32B60-CB37-4C87-9F13-E4605FE8C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SzPct val="125000"/>
            </a:pPr>
            <a:r>
              <a:rPr lang="en-US" sz="2800" dirty="0"/>
              <a:t>Work collaboratively with entry points for students:</a:t>
            </a:r>
          </a:p>
          <a:p>
            <a:pPr lvl="1">
              <a:buSzPct val="125000"/>
            </a:pPr>
            <a:r>
              <a:rPr lang="en-US" sz="2800" dirty="0"/>
              <a:t>Community health fairs</a:t>
            </a:r>
          </a:p>
          <a:p>
            <a:pPr lvl="1">
              <a:buSzPct val="125000"/>
            </a:pPr>
            <a:r>
              <a:rPr lang="en-US" sz="2800" dirty="0"/>
              <a:t>Head Starts </a:t>
            </a:r>
          </a:p>
          <a:p>
            <a:pPr lvl="1">
              <a:buSzPct val="125000"/>
            </a:pPr>
            <a:r>
              <a:rPr lang="en-US" sz="2800" dirty="0"/>
              <a:t>Local preschools </a:t>
            </a:r>
          </a:p>
          <a:p>
            <a:pPr lvl="1">
              <a:buSzPct val="125000"/>
            </a:pPr>
            <a:r>
              <a:rPr lang="en-US" sz="2800" dirty="0"/>
              <a:t>Local Pediatricians</a:t>
            </a:r>
          </a:p>
          <a:p>
            <a:pPr lvl="1">
              <a:buSzPct val="125000"/>
            </a:pPr>
            <a:r>
              <a:rPr lang="en-US" sz="2800" dirty="0"/>
              <a:t>Kindergarten registration</a:t>
            </a:r>
          </a:p>
          <a:p>
            <a:pPr lvl="1">
              <a:buSzPct val="125000"/>
            </a:pPr>
            <a:r>
              <a:rPr lang="en-US" sz="2800" dirty="0"/>
              <a:t>Transition from District to District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97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E0392-C569-415C-B003-4473E953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Identifying Potential Referrals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D8E54-6D97-4C55-AB1F-81404B97C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25000"/>
            </a:pPr>
            <a:r>
              <a:rPr lang="en-US" sz="2800" dirty="0"/>
              <a:t>Provide training to general education teachers. How do you identify possible referrals?  Why should you make referrals?  How do you make a referral?  Who do I contact to make a referral?</a:t>
            </a:r>
          </a:p>
          <a:p>
            <a:pPr>
              <a:buSzPct val="125000"/>
            </a:pPr>
            <a:r>
              <a:rPr lang="en-US" sz="2800" dirty="0"/>
              <a:t>Use the data you have available.</a:t>
            </a:r>
          </a:p>
          <a:p>
            <a:pPr lvl="1">
              <a:buSzPct val="125000"/>
              <a:buFont typeface="Wingdings" panose="05000000000000000000" pitchFamily="2" charset="2"/>
              <a:buChar char="ü"/>
            </a:pPr>
            <a:r>
              <a:rPr lang="en-US" sz="2400" dirty="0"/>
              <a:t>Early Warning System: </a:t>
            </a:r>
            <a:r>
              <a:rPr lang="en-US" sz="2400" b="1" dirty="0"/>
              <a:t>A</a:t>
            </a:r>
            <a:r>
              <a:rPr lang="en-US" sz="2400" dirty="0"/>
              <a:t>ttendance/</a:t>
            </a:r>
            <a:r>
              <a:rPr lang="en-US" sz="2400" b="1" dirty="0"/>
              <a:t>B</a:t>
            </a:r>
            <a:r>
              <a:rPr lang="en-US" sz="2400" dirty="0"/>
              <a:t>ehavior/</a:t>
            </a:r>
            <a:r>
              <a:rPr lang="en-US" sz="2400" b="1" dirty="0"/>
              <a:t>C</a:t>
            </a:r>
            <a:r>
              <a:rPr lang="en-US" sz="2400" dirty="0"/>
              <a:t>urriculum</a:t>
            </a:r>
          </a:p>
          <a:p>
            <a:pPr lvl="1">
              <a:buSzPct val="125000"/>
              <a:buFont typeface="Wingdings" panose="05000000000000000000" pitchFamily="2" charset="2"/>
              <a:buChar char="ü"/>
            </a:pPr>
            <a:r>
              <a:rPr lang="en-US" sz="2400" dirty="0"/>
              <a:t>Student Study Teams (SST)</a:t>
            </a:r>
          </a:p>
          <a:p>
            <a:pPr lvl="1">
              <a:buSzPct val="125000"/>
              <a:buFont typeface="Wingdings" panose="05000000000000000000" pitchFamily="2" charset="2"/>
              <a:buChar char="ü"/>
            </a:pPr>
            <a:r>
              <a:rPr lang="en-US" sz="2400" dirty="0"/>
              <a:t>Lack of progress after tier I/II interventions put in place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36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EA70-58BA-4748-8A77-FE7C635E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Screening and Identification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4DFD1-B720-4960-883A-5E10870EB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Pct val="125000"/>
            </a:pPr>
            <a:r>
              <a:rPr lang="en-US" sz="2800" dirty="0"/>
              <a:t>Child Find casts a wide net to identify those children who are </a:t>
            </a:r>
            <a:r>
              <a:rPr lang="en-US" sz="2800" u="sng" dirty="0"/>
              <a:t>potentially</a:t>
            </a:r>
            <a:r>
              <a:rPr lang="en-US" sz="2800" dirty="0"/>
              <a:t> in need of special education and related services. </a:t>
            </a:r>
          </a:p>
          <a:p>
            <a:pPr eaLnBrk="1" hangingPunct="1">
              <a:buSzPct val="125000"/>
            </a:pPr>
            <a:r>
              <a:rPr lang="en-US" sz="2800" dirty="0"/>
              <a:t>Children identified through Child Find are not automatically eligible for:</a:t>
            </a:r>
          </a:p>
          <a:p>
            <a:pPr lvl="1">
              <a:buSzPct val="125000"/>
            </a:pPr>
            <a:r>
              <a:rPr lang="en-US" sz="2400" dirty="0"/>
              <a:t>A comprehensive evaluation; or</a:t>
            </a:r>
          </a:p>
          <a:p>
            <a:pPr lvl="1">
              <a:buSzPct val="125000"/>
            </a:pPr>
            <a:r>
              <a:rPr lang="en-US" sz="2400" dirty="0"/>
              <a:t>Special education or related services.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316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15A13-3265-411C-851F-80E79914F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and Referral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8C928-7B60-4E5F-A151-359EC191B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Within fifteen (15) calendar days </a:t>
            </a:r>
            <a:r>
              <a:rPr lang="en-US" sz="2800" dirty="0"/>
              <a:t>of the request being received:</a:t>
            </a:r>
          </a:p>
          <a:p>
            <a:r>
              <a:rPr lang="en-US" sz="2500" dirty="0"/>
              <a:t>Special Education Assessment Team, including those with relevant information on the student, must meet to review the request, and must make a decision as to whether the child will be referred for an evaluation. The assessment team reviews the student file and pertinent data to determine if an assessment is appropriate. 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9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5FE0-2A1C-4D00-9F5D-DD95D4C24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Request and Referral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3CBBE-75DF-4F15-A2DD-AB0C208E7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500" dirty="0"/>
              <a:t>Immediately following the meeting, the assessment team must provide parents a copy of the Procedural Safeguards and a Prior Written Notice that tells the parent:</a:t>
            </a:r>
          </a:p>
          <a:p>
            <a:pPr marL="0" indent="0">
              <a:buNone/>
            </a:pPr>
            <a:endParaRPr lang="en-US" sz="2800" dirty="0"/>
          </a:p>
          <a:p>
            <a:pPr lvl="1"/>
            <a:r>
              <a:rPr lang="en-US" sz="2400" dirty="0"/>
              <a:t>the child is in need of a comprehensive evaluation, providing an explanation of the reason, and the areas that will be assessed. </a:t>
            </a:r>
          </a:p>
          <a:p>
            <a:pPr marL="201168" lvl="1" indent="0">
              <a:buNone/>
            </a:pPr>
            <a:r>
              <a:rPr lang="en-US" sz="2400" dirty="0"/>
              <a:t>or</a:t>
            </a:r>
          </a:p>
          <a:p>
            <a:pPr lvl="1"/>
            <a:r>
              <a:rPr lang="en-US" sz="2400" dirty="0"/>
              <a:t>the district refuses to conduct a comprehensive evaluation, providing an explanation of the reason.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2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72689-128F-4E8C-890C-8404535B3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Evaluation and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B3F86-77DE-4B14-BF8C-105AF1604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If there is sufficient information to suggest that the student may have a disability or there appears to be a need to complete a new assessment on a student who is currently enrolled in a program, then the Notice of Referral/Proposed Action is completed and sent to the parents along with the following: </a:t>
            </a:r>
          </a:p>
          <a:p>
            <a:r>
              <a:rPr lang="en-US" sz="2000" dirty="0"/>
              <a:t>• Assessment Plan </a:t>
            </a:r>
          </a:p>
          <a:p>
            <a:r>
              <a:rPr lang="en-US" sz="2000" dirty="0"/>
              <a:t>• Authorization to Request/ Release Information </a:t>
            </a:r>
          </a:p>
          <a:p>
            <a:r>
              <a:rPr lang="en-US" sz="2000" dirty="0"/>
              <a:t>• Parent Input Form, if needed </a:t>
            </a:r>
          </a:p>
          <a:p>
            <a:r>
              <a:rPr lang="en-US" sz="2000" dirty="0"/>
              <a:t>• Health and Developmental History, if needed </a:t>
            </a:r>
          </a:p>
          <a:p>
            <a:r>
              <a:rPr lang="en-US" sz="2000" dirty="0"/>
              <a:t>• Notice of Procedural Safeguards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657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450D-7F82-44B4-82C7-A8D8294E9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Evaluation and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C701C-7AD1-4A98-ACDF-ED39A0B04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The Special Education Department has </a:t>
            </a:r>
            <a:r>
              <a:rPr lang="en-US" sz="2800" b="1" dirty="0"/>
              <a:t>60 calendar days </a:t>
            </a:r>
            <a:r>
              <a:rPr lang="en-US" sz="2800" dirty="0"/>
              <a:t>from the date written parental consent is obtained to conduct a comprehensive evaluation.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The evaluation is completed when the report is written.</a:t>
            </a:r>
          </a:p>
          <a:p>
            <a:pPr lvl="1"/>
            <a:r>
              <a:rPr lang="en-US" sz="2800" dirty="0"/>
              <a:t>Date of report if a single comprehensive report is used.</a:t>
            </a:r>
          </a:p>
          <a:p>
            <a:pPr lvl="1"/>
            <a:r>
              <a:rPr lang="en-US" sz="2800" dirty="0"/>
              <a:t>Date of last report if multiple reports are used.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170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8EA1-250C-4A17-A80E-411CA4C0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Evaluation and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8D765-53EF-477E-B19A-A5119E39E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Special Education Department has </a:t>
            </a:r>
            <a:r>
              <a:rPr lang="en-US" sz="2000" b="1" dirty="0"/>
              <a:t>60 calendar days </a:t>
            </a:r>
            <a:r>
              <a:rPr lang="en-US" sz="2000" dirty="0"/>
              <a:t>from the date written parental consent is obtained to convene a meeting with all relevant participants. The purpose of this meeting will be to:</a:t>
            </a:r>
          </a:p>
          <a:p>
            <a:r>
              <a:rPr lang="en-US" sz="2000" dirty="0"/>
              <a:t>* Review Assessment results</a:t>
            </a:r>
          </a:p>
          <a:p>
            <a:r>
              <a:rPr lang="en-US" sz="2000" dirty="0"/>
              <a:t>* Determine eligibility or ineligibility for an Individualized Education Plan (IEP)</a:t>
            </a:r>
          </a:p>
          <a:p>
            <a:r>
              <a:rPr lang="en-US" sz="2000" dirty="0"/>
              <a:t>* If eligibility is determined, to outline the eligibility criteria and the affects of disability</a:t>
            </a:r>
          </a:p>
          <a:p>
            <a:r>
              <a:rPr lang="en-US" sz="2000" dirty="0"/>
              <a:t>*Note: Some Districts, if eligibility is determined and it is appropriate to do so, will offer a comprehensive IEP within this setting.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94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2359-B70D-4AD1-BA86-0687E960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Evaluation and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936B9-8CA9-48BB-837F-E342BCFAE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eligible, the team has </a:t>
            </a:r>
            <a:r>
              <a:rPr lang="en-US" sz="2800" b="1" dirty="0"/>
              <a:t>30 calendar days </a:t>
            </a:r>
            <a:r>
              <a:rPr lang="en-US" sz="2800" dirty="0"/>
              <a:t>from the  eligibility determination meeting to write and implement an Individualized Education Program (IEP) providing a Free Appropriate Public Education (FAPE) in the Least Restrictive Environment (LRE).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18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D73A8-2D19-47D6-AD01-055E3703F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Additional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612DB-8096-417A-9F87-A786102B1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60320"/>
            <a:ext cx="10058400" cy="2560322"/>
          </a:xfrm>
        </p:spPr>
        <p:txBody>
          <a:bodyPr/>
          <a:lstStyle/>
          <a:p>
            <a:r>
              <a:rPr lang="en-US" dirty="0"/>
              <a:t>* Federal Requirements: 20 USC Section 1412(a)(3)(A-B), 34 CFR Sections 300.125.300.4512 </a:t>
            </a:r>
          </a:p>
          <a:p>
            <a:r>
              <a:rPr lang="en-US" dirty="0"/>
              <a:t>* California Requirements: EC 56301, 56343.51 , 56500.3, 56502</a:t>
            </a:r>
          </a:p>
          <a:p>
            <a:r>
              <a:rPr lang="en-US" dirty="0">
                <a:hlinkClick r:id="rId2"/>
              </a:rPr>
              <a:t>https://www.cde.ca.gov/sp/se/</a:t>
            </a:r>
            <a:endParaRPr lang="en-US" dirty="0"/>
          </a:p>
          <a:p>
            <a:r>
              <a:rPr lang="en-US" dirty="0">
                <a:hlinkClick r:id="rId3"/>
              </a:rPr>
              <a:t>https://www.sbcoe.org/District/Department/7-SELPA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0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2DBD6-42BB-4AF9-8069-4BDD17929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4EEED-5324-484A-B2A6-5F36B7162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855" y="2349305"/>
            <a:ext cx="6443003" cy="1772529"/>
          </a:xfrm>
        </p:spPr>
        <p:txBody>
          <a:bodyPr>
            <a:normAutofit/>
          </a:bodyPr>
          <a:lstStyle/>
          <a:p>
            <a:r>
              <a:rPr lang="en-US" sz="2400" dirty="0"/>
              <a:t>Jennifer Henig, SELPA Program Specialist</a:t>
            </a:r>
          </a:p>
          <a:p>
            <a:r>
              <a:rPr lang="en-US" sz="2400" dirty="0">
                <a:hlinkClick r:id="rId2"/>
              </a:rPr>
              <a:t>jhenig@sbcoe.org</a:t>
            </a:r>
            <a:endParaRPr lang="en-US" sz="2400" dirty="0"/>
          </a:p>
          <a:p>
            <a:r>
              <a:rPr lang="en-US" sz="2400" dirty="0"/>
              <a:t>831-637-9269 x 312</a:t>
            </a:r>
          </a:p>
        </p:txBody>
      </p:sp>
    </p:spTree>
    <p:extLst>
      <p:ext uri="{BB962C8B-B14F-4D97-AF65-F5344CB8AC3E}">
        <p14:creationId xmlns:p14="http://schemas.microsoft.com/office/powerpoint/2010/main" val="31996822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1151</Words>
  <Application>Microsoft Office PowerPoint</Application>
  <PresentationFormat>Widescreen</PresentationFormat>
  <Paragraphs>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Bookman Old Style</vt:lpstr>
      <vt:lpstr>Calibri</vt:lpstr>
      <vt:lpstr>Franklin Gothic Book</vt:lpstr>
      <vt:lpstr>Palatino</vt:lpstr>
      <vt:lpstr>Times New Roman</vt:lpstr>
      <vt:lpstr>Wingdings</vt:lpstr>
      <vt:lpstr>RetrospectVTI</vt:lpstr>
      <vt:lpstr>     San Benito County SELPA           San Benito County Special Education Local Plan Area                              Chris Lompa, SELPA Director </vt:lpstr>
      <vt:lpstr>          What is Child Find?</vt:lpstr>
      <vt:lpstr>            Target Population</vt:lpstr>
      <vt:lpstr>           Target Population</vt:lpstr>
      <vt:lpstr>           Target Population</vt:lpstr>
      <vt:lpstr>           District Obligations</vt:lpstr>
      <vt:lpstr>          District Obligations</vt:lpstr>
      <vt:lpstr>          District Obligations</vt:lpstr>
      <vt:lpstr>     Identifying Potential Referrals</vt:lpstr>
      <vt:lpstr>   Identifying Potential Referrals</vt:lpstr>
      <vt:lpstr>   Identifying Potential Referrals</vt:lpstr>
      <vt:lpstr>Screening and Identification Process</vt:lpstr>
      <vt:lpstr>Request and Referral Process</vt:lpstr>
      <vt:lpstr>    Request and Referral Process</vt:lpstr>
      <vt:lpstr>        Evaluation and Eligibility</vt:lpstr>
      <vt:lpstr>       Evaluation and Eligibility</vt:lpstr>
      <vt:lpstr>      Evaluation and Eligibility</vt:lpstr>
      <vt:lpstr>     Evaluation and Eligibility</vt:lpstr>
      <vt:lpstr>          Additional Resources</vt:lpstr>
      <vt:lpstr>               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San Benito County SELPA           San Benito County Special Education Local Plan Area                              Chris Lompa, SELPA Director </dc:title>
  <dc:creator>Jennifer Henig</dc:creator>
  <cp:lastModifiedBy>Jennifer Henig</cp:lastModifiedBy>
  <cp:revision>8</cp:revision>
  <dcterms:created xsi:type="dcterms:W3CDTF">2020-08-20T18:46:10Z</dcterms:created>
  <dcterms:modified xsi:type="dcterms:W3CDTF">2020-08-20T19:49:12Z</dcterms:modified>
</cp:coreProperties>
</file>