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9" r:id="rId2"/>
    <p:sldId id="344" r:id="rId3"/>
    <p:sldId id="273" r:id="rId4"/>
    <p:sldId id="262" r:id="rId5"/>
    <p:sldId id="328" r:id="rId6"/>
    <p:sldId id="274" r:id="rId7"/>
    <p:sldId id="329" r:id="rId8"/>
    <p:sldId id="324" r:id="rId9"/>
    <p:sldId id="325" r:id="rId10"/>
    <p:sldId id="315" r:id="rId11"/>
    <p:sldId id="316" r:id="rId12"/>
    <p:sldId id="317" r:id="rId13"/>
    <p:sldId id="288" r:id="rId14"/>
    <p:sldId id="318" r:id="rId15"/>
    <p:sldId id="330" r:id="rId16"/>
    <p:sldId id="331" r:id="rId17"/>
    <p:sldId id="333" r:id="rId18"/>
    <p:sldId id="334" r:id="rId19"/>
    <p:sldId id="326" r:id="rId20"/>
    <p:sldId id="332" r:id="rId21"/>
    <p:sldId id="289" r:id="rId22"/>
    <p:sldId id="327" r:id="rId23"/>
    <p:sldId id="321" r:id="rId24"/>
    <p:sldId id="322" r:id="rId25"/>
    <p:sldId id="338" r:id="rId26"/>
    <p:sldId id="339" r:id="rId27"/>
    <p:sldId id="323" r:id="rId28"/>
    <p:sldId id="313" r:id="rId29"/>
    <p:sldId id="314" r:id="rId30"/>
    <p:sldId id="265" r:id="rId31"/>
    <p:sldId id="280" r:id="rId32"/>
    <p:sldId id="260" r:id="rId33"/>
    <p:sldId id="269" r:id="rId34"/>
    <p:sldId id="270" r:id="rId35"/>
    <p:sldId id="341" r:id="rId36"/>
    <p:sldId id="342" r:id="rId37"/>
    <p:sldId id="343" r:id="rId38"/>
    <p:sldId id="312" r:id="rId39"/>
    <p:sldId id="336" r:id="rId40"/>
    <p:sldId id="271" r:id="rId4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FF"/>
    <a:srgbClr val="33CC33"/>
    <a:srgbClr val="0066FF"/>
    <a:srgbClr val="9966FF"/>
    <a:srgbClr val="6666FF"/>
    <a:srgbClr val="66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97889-70E9-4FF9-AA68-3ED5F6A8A2FD}" v="23" dt="2023-11-20T15:56:02.617"/>
    <p1510:client id="{8D100A67-ECB9-4EE9-9F6F-43C71D8C8735}" v="10" dt="2023-11-20T18:56:31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>
      <p:cViewPr>
        <p:scale>
          <a:sx n="48" d="100"/>
          <a:sy n="48" d="100"/>
        </p:scale>
        <p:origin x="1956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HIGGINS" userId="9a9bca59-bc44-4470-bdb7-41eaf5487812" providerId="ADAL" clId="{8D100A67-ECB9-4EE9-9F6F-43C71D8C8735}"/>
    <pc:docChg chg="custSel modSld">
      <pc:chgData name="RYAN HIGGINS" userId="9a9bca59-bc44-4470-bdb7-41eaf5487812" providerId="ADAL" clId="{8D100A67-ECB9-4EE9-9F6F-43C71D8C8735}" dt="2023-11-20T19:20:08.801" v="186" actId="6549"/>
      <pc:docMkLst>
        <pc:docMk/>
      </pc:docMkLst>
      <pc:sldChg chg="modSp mod">
        <pc:chgData name="RYAN HIGGINS" userId="9a9bca59-bc44-4470-bdb7-41eaf5487812" providerId="ADAL" clId="{8D100A67-ECB9-4EE9-9F6F-43C71D8C8735}" dt="2023-11-20T16:31:58.811" v="47" actId="20577"/>
        <pc:sldMkLst>
          <pc:docMk/>
          <pc:sldMk cId="0" sldId="273"/>
        </pc:sldMkLst>
        <pc:spChg chg="mod">
          <ac:chgData name="RYAN HIGGINS" userId="9a9bca59-bc44-4470-bdb7-41eaf5487812" providerId="ADAL" clId="{8D100A67-ECB9-4EE9-9F6F-43C71D8C8735}" dt="2023-11-20T16:31:58.811" v="47" actId="20577"/>
          <ac:spMkLst>
            <pc:docMk/>
            <pc:sldMk cId="0" sldId="273"/>
            <ac:spMk id="7171" creationId="{4BCCA41C-01D2-F9FC-D39C-F1C5D3EEEE0F}"/>
          </ac:spMkLst>
        </pc:spChg>
      </pc:sldChg>
      <pc:sldChg chg="addSp delSp modSp mod">
        <pc:chgData name="RYAN HIGGINS" userId="9a9bca59-bc44-4470-bdb7-41eaf5487812" providerId="ADAL" clId="{8D100A67-ECB9-4EE9-9F6F-43C71D8C8735}" dt="2023-11-20T17:50:28.029" v="170" actId="403"/>
        <pc:sldMkLst>
          <pc:docMk/>
          <pc:sldMk cId="0" sldId="274"/>
        </pc:sldMkLst>
        <pc:spChg chg="add del mod">
          <ac:chgData name="RYAN HIGGINS" userId="9a9bca59-bc44-4470-bdb7-41eaf5487812" providerId="ADAL" clId="{8D100A67-ECB9-4EE9-9F6F-43C71D8C8735}" dt="2023-11-20T17:48:32.866" v="142" actId="478"/>
          <ac:spMkLst>
            <pc:docMk/>
            <pc:sldMk cId="0" sldId="274"/>
            <ac:spMk id="2" creationId="{464B2786-A961-FF44-6DCC-E756A2D6CC18}"/>
          </ac:spMkLst>
        </pc:spChg>
        <pc:spChg chg="add mod ord">
          <ac:chgData name="RYAN HIGGINS" userId="9a9bca59-bc44-4470-bdb7-41eaf5487812" providerId="ADAL" clId="{8D100A67-ECB9-4EE9-9F6F-43C71D8C8735}" dt="2023-11-20T17:50:28.029" v="170" actId="403"/>
          <ac:spMkLst>
            <pc:docMk/>
            <pc:sldMk cId="0" sldId="274"/>
            <ac:spMk id="3" creationId="{307A9194-9221-093C-47A2-B58EC3088462}"/>
          </ac:spMkLst>
        </pc:spChg>
        <pc:spChg chg="add mod">
          <ac:chgData name="RYAN HIGGINS" userId="9a9bca59-bc44-4470-bdb7-41eaf5487812" providerId="ADAL" clId="{8D100A67-ECB9-4EE9-9F6F-43C71D8C8735}" dt="2023-11-20T17:50:15.308" v="168" actId="14100"/>
          <ac:spMkLst>
            <pc:docMk/>
            <pc:sldMk cId="0" sldId="274"/>
            <ac:spMk id="4" creationId="{47C73B90-3260-CE0B-04C7-275E709E6F9D}"/>
          </ac:spMkLst>
        </pc:spChg>
      </pc:sldChg>
      <pc:sldChg chg="addSp delSp modSp mod modTransition modAnim">
        <pc:chgData name="RYAN HIGGINS" userId="9a9bca59-bc44-4470-bdb7-41eaf5487812" providerId="ADAL" clId="{8D100A67-ECB9-4EE9-9F6F-43C71D8C8735}" dt="2023-11-20T19:20:08.801" v="186" actId="6549"/>
        <pc:sldMkLst>
          <pc:docMk/>
          <pc:sldMk cId="0" sldId="314"/>
        </pc:sldMkLst>
        <pc:spChg chg="mod">
          <ac:chgData name="RYAN HIGGINS" userId="9a9bca59-bc44-4470-bdb7-41eaf5487812" providerId="ADAL" clId="{8D100A67-ECB9-4EE9-9F6F-43C71D8C8735}" dt="2023-11-20T19:20:08.801" v="186" actId="6549"/>
          <ac:spMkLst>
            <pc:docMk/>
            <pc:sldMk cId="0" sldId="314"/>
            <ac:spMk id="33795" creationId="{C73478DC-978D-9786-9EDB-0991DF47873E}"/>
          </ac:spMkLst>
        </pc:spChg>
        <pc:picChg chg="del">
          <ac:chgData name="RYAN HIGGINS" userId="9a9bca59-bc44-4470-bdb7-41eaf5487812" providerId="ADAL" clId="{8D100A67-ECB9-4EE9-9F6F-43C71D8C8735}" dt="2023-11-20T18:56:15.879" v="184"/>
          <ac:picMkLst>
            <pc:docMk/>
            <pc:sldMk cId="0" sldId="314"/>
            <ac:picMk id="4" creationId="{AC836868-6FAE-4BB4-3B3B-8830BA8A4924}"/>
          </ac:picMkLst>
        </pc:picChg>
        <pc:picChg chg="add mod">
          <ac:chgData name="RYAN HIGGINS" userId="9a9bca59-bc44-4470-bdb7-41eaf5487812" providerId="ADAL" clId="{8D100A67-ECB9-4EE9-9F6F-43C71D8C8735}" dt="2023-11-20T18:56:31.978" v="185"/>
          <ac:picMkLst>
            <pc:docMk/>
            <pc:sldMk cId="0" sldId="314"/>
            <ac:picMk id="6" creationId="{B5D7DE83-D918-B533-4A2A-A1DA5CB6D79D}"/>
          </ac:picMkLst>
        </pc:picChg>
      </pc:sldChg>
      <pc:sldChg chg="addSp modSp mod">
        <pc:chgData name="RYAN HIGGINS" userId="9a9bca59-bc44-4470-bdb7-41eaf5487812" providerId="ADAL" clId="{8D100A67-ECB9-4EE9-9F6F-43C71D8C8735}" dt="2023-11-20T17:52:34.697" v="177" actId="20577"/>
        <pc:sldMkLst>
          <pc:docMk/>
          <pc:sldMk cId="0" sldId="322"/>
        </pc:sldMkLst>
        <pc:spChg chg="add mod">
          <ac:chgData name="RYAN HIGGINS" userId="9a9bca59-bc44-4470-bdb7-41eaf5487812" providerId="ADAL" clId="{8D100A67-ECB9-4EE9-9F6F-43C71D8C8735}" dt="2023-11-20T17:52:34.697" v="177" actId="20577"/>
          <ac:spMkLst>
            <pc:docMk/>
            <pc:sldMk cId="0" sldId="322"/>
            <ac:spMk id="2" creationId="{3E585BE9-5631-7CAF-8998-2D344349E5F7}"/>
          </ac:spMkLst>
        </pc:spChg>
      </pc:sldChg>
      <pc:sldChg chg="addSp delSp modSp modTransition modAnim">
        <pc:chgData name="RYAN HIGGINS" userId="9a9bca59-bc44-4470-bdb7-41eaf5487812" providerId="ADAL" clId="{8D100A67-ECB9-4EE9-9F6F-43C71D8C8735}" dt="2023-11-20T18:55:29.425" v="183"/>
        <pc:sldMkLst>
          <pc:docMk/>
          <pc:sldMk cId="0" sldId="324"/>
        </pc:sldMkLst>
        <pc:picChg chg="del">
          <ac:chgData name="RYAN HIGGINS" userId="9a9bca59-bc44-4470-bdb7-41eaf5487812" providerId="ADAL" clId="{8D100A67-ECB9-4EE9-9F6F-43C71D8C8735}" dt="2023-11-20T18:54:58.319" v="182"/>
          <ac:picMkLst>
            <pc:docMk/>
            <pc:sldMk cId="0" sldId="324"/>
            <ac:picMk id="5" creationId="{B94FC731-3555-180A-5145-CA0282D13C53}"/>
          </ac:picMkLst>
        </pc:picChg>
        <pc:picChg chg="add mod">
          <ac:chgData name="RYAN HIGGINS" userId="9a9bca59-bc44-4470-bdb7-41eaf5487812" providerId="ADAL" clId="{8D100A67-ECB9-4EE9-9F6F-43C71D8C8735}" dt="2023-11-20T18:55:29.425" v="183"/>
          <ac:picMkLst>
            <pc:docMk/>
            <pc:sldMk cId="0" sldId="324"/>
            <ac:picMk id="6" creationId="{AAB74246-71AB-6D06-D531-2283771D37F3}"/>
          </ac:picMkLst>
        </pc:picChg>
      </pc:sldChg>
      <pc:sldChg chg="addSp delSp modSp mod modTransition modAnim">
        <pc:chgData name="RYAN HIGGINS" userId="9a9bca59-bc44-4470-bdb7-41eaf5487812" providerId="ADAL" clId="{8D100A67-ECB9-4EE9-9F6F-43C71D8C8735}" dt="2023-11-20T16:13:50.370" v="41" actId="20577"/>
        <pc:sldMkLst>
          <pc:docMk/>
          <pc:sldMk cId="0" sldId="330"/>
        </pc:sldMkLst>
        <pc:spChg chg="mod">
          <ac:chgData name="RYAN HIGGINS" userId="9a9bca59-bc44-4470-bdb7-41eaf5487812" providerId="ADAL" clId="{8D100A67-ECB9-4EE9-9F6F-43C71D8C8735}" dt="2023-11-20T16:13:50.370" v="41" actId="20577"/>
          <ac:spMkLst>
            <pc:docMk/>
            <pc:sldMk cId="0" sldId="330"/>
            <ac:spMk id="19458" creationId="{3D54CA1F-F786-A0C7-6A1F-8847D3A4259A}"/>
          </ac:spMkLst>
        </pc:spChg>
        <pc:picChg chg="add mod">
          <ac:chgData name="RYAN HIGGINS" userId="9a9bca59-bc44-4470-bdb7-41eaf5487812" providerId="ADAL" clId="{8D100A67-ECB9-4EE9-9F6F-43C71D8C8735}" dt="2023-11-20T16:13:23.934" v="1"/>
          <ac:picMkLst>
            <pc:docMk/>
            <pc:sldMk cId="0" sldId="330"/>
            <ac:picMk id="6" creationId="{601F2B21-05B8-1213-6518-1F4839A2216D}"/>
          </ac:picMkLst>
        </pc:picChg>
        <pc:picChg chg="del">
          <ac:chgData name="RYAN HIGGINS" userId="9a9bca59-bc44-4470-bdb7-41eaf5487812" providerId="ADAL" clId="{8D100A67-ECB9-4EE9-9F6F-43C71D8C8735}" dt="2023-11-20T16:13:05.930" v="0"/>
          <ac:picMkLst>
            <pc:docMk/>
            <pc:sldMk cId="0" sldId="330"/>
            <ac:picMk id="7" creationId="{F9F08816-5890-08AC-7BE8-33A056193E77}"/>
          </ac:picMkLst>
        </pc:picChg>
        <pc:picChg chg="mod">
          <ac:chgData name="RYAN HIGGINS" userId="9a9bca59-bc44-4470-bdb7-41eaf5487812" providerId="ADAL" clId="{8D100A67-ECB9-4EE9-9F6F-43C71D8C8735}" dt="2023-11-20T16:13:47.522" v="39" actId="14100"/>
          <ac:picMkLst>
            <pc:docMk/>
            <pc:sldMk cId="0" sldId="330"/>
            <ac:picMk id="19459" creationId="{F9A21170-7AB0-D862-736A-DBBB50A53F50}"/>
          </ac:picMkLst>
        </pc:picChg>
      </pc:sldChg>
      <pc:sldChg chg="modSp mod">
        <pc:chgData name="RYAN HIGGINS" userId="9a9bca59-bc44-4470-bdb7-41eaf5487812" providerId="ADAL" clId="{8D100A67-ECB9-4EE9-9F6F-43C71D8C8735}" dt="2023-11-20T18:52:36.397" v="181" actId="20577"/>
        <pc:sldMkLst>
          <pc:docMk/>
          <pc:sldMk cId="0" sldId="333"/>
        </pc:sldMkLst>
        <pc:spChg chg="mod">
          <ac:chgData name="RYAN HIGGINS" userId="9a9bca59-bc44-4470-bdb7-41eaf5487812" providerId="ADAL" clId="{8D100A67-ECB9-4EE9-9F6F-43C71D8C8735}" dt="2023-11-20T18:52:36.397" v="181" actId="20577"/>
          <ac:spMkLst>
            <pc:docMk/>
            <pc:sldMk cId="0" sldId="333"/>
            <ac:spMk id="21507" creationId="{6E7704A9-1565-70CF-7EE8-B3E9A5028EE9}"/>
          </ac:spMkLst>
        </pc:spChg>
      </pc:sldChg>
      <pc:sldChg chg="modSp mod">
        <pc:chgData name="RYAN HIGGINS" userId="9a9bca59-bc44-4470-bdb7-41eaf5487812" providerId="ADAL" clId="{8D100A67-ECB9-4EE9-9F6F-43C71D8C8735}" dt="2023-11-20T17:41:25.539" v="131" actId="108"/>
        <pc:sldMkLst>
          <pc:docMk/>
          <pc:sldMk cId="0" sldId="344"/>
        </pc:sldMkLst>
        <pc:spChg chg="mod">
          <ac:chgData name="RYAN HIGGINS" userId="9a9bca59-bc44-4470-bdb7-41eaf5487812" providerId="ADAL" clId="{8D100A67-ECB9-4EE9-9F6F-43C71D8C8735}" dt="2023-11-20T17:39:36.556" v="86" actId="404"/>
          <ac:spMkLst>
            <pc:docMk/>
            <pc:sldMk cId="0" sldId="344"/>
            <ac:spMk id="3" creationId="{11FBEF45-FC8D-1DC0-50A3-EC47C0EABAAB}"/>
          </ac:spMkLst>
        </pc:spChg>
        <pc:spChg chg="mod">
          <ac:chgData name="RYAN HIGGINS" userId="9a9bca59-bc44-4470-bdb7-41eaf5487812" providerId="ADAL" clId="{8D100A67-ECB9-4EE9-9F6F-43C71D8C8735}" dt="2023-11-20T17:41:00.591" v="118" actId="108"/>
          <ac:spMkLst>
            <pc:docMk/>
            <pc:sldMk cId="0" sldId="344"/>
            <ac:spMk id="5" creationId="{9180C2DA-DD94-A9D5-60AC-2E39DF602537}"/>
          </ac:spMkLst>
        </pc:spChg>
        <pc:spChg chg="mod">
          <ac:chgData name="RYAN HIGGINS" userId="9a9bca59-bc44-4470-bdb7-41eaf5487812" providerId="ADAL" clId="{8D100A67-ECB9-4EE9-9F6F-43C71D8C8735}" dt="2023-11-20T17:41:25.539" v="131" actId="108"/>
          <ac:spMkLst>
            <pc:docMk/>
            <pc:sldMk cId="0" sldId="344"/>
            <ac:spMk id="6" creationId="{1989E664-3673-6AEF-23D4-DB1CF107DB55}"/>
          </ac:spMkLst>
        </pc:spChg>
        <pc:spChg chg="mod">
          <ac:chgData name="RYAN HIGGINS" userId="9a9bca59-bc44-4470-bdb7-41eaf5487812" providerId="ADAL" clId="{8D100A67-ECB9-4EE9-9F6F-43C71D8C8735}" dt="2023-11-20T17:38:30.080" v="50" actId="1076"/>
          <ac:spMkLst>
            <pc:docMk/>
            <pc:sldMk cId="0" sldId="344"/>
            <ac:spMk id="6146" creationId="{91FDEFDC-2114-31C1-DDF5-215F68EB35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C878AD-4FBD-8910-6675-EF4C9D92B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B62B2-5BAC-0766-86F1-CBF61948CC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6F8D07-7CFA-4A7B-9CB2-9255458D618F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A8031-43A8-40C4-CE75-051B4DC123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5CAFE-3CD7-2799-C6DB-E277C1D1C6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1532CF7-5049-42A0-A8A0-BEB58F7BF7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78AB42-9860-648B-C1D5-0CAFB97B86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82052-5505-6A2A-81AD-12ADEBD27C0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D7680FE-5851-4A70-85AA-A073552548D6}" type="datetimeFigureOut">
              <a:rPr lang="en-US"/>
              <a:pPr>
                <a:defRPr/>
              </a:pPr>
              <a:t>11/20/2023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0ADDB7-7699-1A8B-E54E-54CDA80D7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E356D43-B82D-A14E-F838-AE7CE881A9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F2A20-0692-4F8D-EDC6-6EC8A4E5E7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DB62B-E79C-7215-5ACB-C79D7302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A99E76D-FC1E-4351-94A8-0BB6EFA65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85E328C5-5055-DE00-426F-6C959CC1DA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7D1948BC-C0E5-C9DB-4DBB-01C0E079F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2C4FFD50-92E9-D1B8-967D-66C5181C06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D2401B99-3F14-4E7D-83FD-66392A492371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82C05C-8407-68BE-291E-5FEC533B9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F114CF-410F-86F8-818C-029BF441B0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F15D3D-7611-30FD-895B-7EFAAFE8E9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CA411-7E28-41D0-AB41-55AFCC41EC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29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F642B-BCCD-AB73-6ED7-61A658761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6DCE1A-81E0-5749-2D82-CC6E1C27F5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EBFEEF-D353-A715-ED6B-89A2FAFCE5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7644F-0FF3-41CB-BD9A-32678225A9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505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79A8F2-7224-5BEA-C5E1-2B6A9C8DC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4428DD-0EC9-CFA0-F879-EFA1125B5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B4DB77-C76B-89B2-CB7D-9C9182FF4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218BB-1E4D-4A78-9BB6-7067751D94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80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4EEEAE-4147-6F4F-8FE1-D73027BD8C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330581-DA20-196A-A812-703374621D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8094B0-3FC7-0C2E-4574-030740F896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6C520-BCAC-4539-AFC4-76BD1AB18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56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B5222C7-02FE-FD71-7BC7-220BF643BB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7DB37D-589E-5229-A880-DC97CA6DF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2F10477-8FE8-D874-6765-2209E50DFB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C2BEE-C51E-42E6-A592-0AE1C677FD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5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7BACAA4-2D06-5BDE-E6A7-800D2A654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5B713AF-DFA8-8BEA-7026-760099FF19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B4BA1DC-4A0B-9C8C-861F-02C45988E1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CEC7D-9DE5-49F6-8F88-037EFE9159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98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17DBEAC-FD2D-C042-3593-E19BD6CA9D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160A3B-8EB5-6E2F-94E2-42A1BBB025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9A7FFE-855E-483E-8D0D-7DEC011A8E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7F1AF-C925-4DA8-899D-E6DD6787FC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06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10F6FF-1D90-00E9-9501-63661950C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78537-08F6-F472-6AFA-EE2BBA8C1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85CE3F-0867-BAAF-C3AE-D10AE11F33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ED6E-2B0E-45FF-881F-C1514A7DB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657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9B5A31-E790-C9E7-ED06-A3E5A0B12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06AB1A-1864-D819-B613-52CA86F9F0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803E16-4EDE-6120-EA25-37877BA6D1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6496F-A9C0-4E83-A424-AC372D04B2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74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7C37A3-43C8-A50B-D534-D6BBD5E65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52FB44-805A-6032-4BCC-59DC39BC22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B02DE9-09D9-D84A-CF42-5668E9191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04B4C-0706-4D46-AB9D-A75E156E93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76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ABA46B-8908-6874-F34C-2B5404EBB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8F9935-FC05-5F0B-3CD3-4C7109140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77F36B-7814-9BC2-B130-F452A37B9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AD3BE-A65E-4BD5-AB80-49D478CBA8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037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736189-8D04-DF47-85F4-1B79521757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A6D708-069A-081D-323B-AB6DDF1B3C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3CC14E-2F54-916E-B87E-AFF84039B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9A6C4-292C-4AC2-8976-508688D666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73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32FC1FE-648B-2327-1BAD-EF5B7F28C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0CB7763-A6B8-D7EC-2EE0-829CCE795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8C9FBD-D765-B167-1CF7-3152537097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FC624D-0D65-ED0B-94EF-DC366E96BD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DC1CB7-E7D3-156C-BDBD-99E53F5EE3E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01D6510-FC33-41A0-82C4-861105CB1F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hyperlink" Target="https://youtu.be/3rOzyBAD2y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2.png"/><Relationship Id="rId2" Type="http://schemas.microsoft.com/office/2007/relationships/media" Target="../media/media14.m4a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hyperlink" Target="mailto:ebonlinepayments@ebnet.or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2.png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6A1F8418-BA68-8C7C-B4F2-8F87526F5DF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0"/>
            <a:ext cx="8229600" cy="45259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4800" b="1">
                <a:solidFill>
                  <a:srgbClr val="008000"/>
                </a:solidFill>
                <a:latin typeface="Century Gothic" panose="020B0502020202020204" pitchFamily="34" charset="0"/>
              </a:rPr>
              <a:t>Welcome to the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4800" b="1">
                <a:solidFill>
                  <a:srgbClr val="008000"/>
                </a:solidFill>
                <a:latin typeface="Century Gothic" panose="020B0502020202020204" pitchFamily="34" charset="0"/>
              </a:rPr>
              <a:t>Fairview Parent Overview</a:t>
            </a:r>
          </a:p>
        </p:txBody>
      </p:sp>
      <p:pic>
        <p:nvPicPr>
          <p:cNvPr id="4099" name="Picture 5" descr="http://njh.images.worldnow.com/images/5785715_G.jpg">
            <a:extLst>
              <a:ext uri="{FF2B5EF4-FFF2-40B4-BE49-F238E27FC236}">
                <a16:creationId xmlns:a16="http://schemas.microsoft.com/office/drawing/2014/main" id="{52FBD934-EE31-4D15-CEA4-B75AA2CA9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632460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A5A0A02F-C05B-9D10-F982-C67C3A68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73"/>
    </mc:Choice>
    <mc:Fallback xmlns="">
      <p:transition spd="slow" advTm="21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1FDEFDC-2114-31C1-DDF5-215F68EB3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826"/>
            <a:ext cx="8229600" cy="1630362"/>
          </a:xfrm>
        </p:spPr>
        <p:txBody>
          <a:bodyPr/>
          <a:lstStyle/>
          <a:p>
            <a:r>
              <a:rPr lang="en-US" altLang="en-US" sz="3600" dirty="0"/>
              <a:t>When is my child’s trip</a:t>
            </a:r>
            <a:br>
              <a:rPr lang="en-US" altLang="en-US" sz="3600" dirty="0"/>
            </a:br>
            <a:r>
              <a:rPr lang="en-US" altLang="en-US" sz="3600" dirty="0"/>
              <a:t>Trips are organized by science teacher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BEF45-FC8D-1DC0-50A3-EC47C0EABAA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28600" y="2138363"/>
            <a:ext cx="2590800" cy="40386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Trip 1 </a:t>
            </a:r>
            <a:r>
              <a:rPr lang="en-US" sz="1800" dirty="0"/>
              <a:t>(4/15-4/16)</a:t>
            </a:r>
          </a:p>
          <a:p>
            <a:pPr>
              <a:defRPr/>
            </a:pPr>
            <a:r>
              <a:rPr lang="en-US" sz="2000" dirty="0" err="1"/>
              <a:t>Bartlinski</a:t>
            </a:r>
            <a:endParaRPr lang="en-US" sz="2000" dirty="0"/>
          </a:p>
          <a:p>
            <a:pPr>
              <a:defRPr/>
            </a:pPr>
            <a:r>
              <a:rPr lang="en-US" sz="2000" dirty="0"/>
              <a:t>Bondi</a:t>
            </a:r>
          </a:p>
          <a:p>
            <a:pPr>
              <a:defRPr/>
            </a:pPr>
            <a:r>
              <a:rPr lang="en-US" sz="2000" dirty="0"/>
              <a:t>Duffy</a:t>
            </a:r>
          </a:p>
          <a:p>
            <a:pPr>
              <a:defRPr/>
            </a:pPr>
            <a:r>
              <a:rPr lang="en-US" sz="2000" dirty="0"/>
              <a:t>Leach</a:t>
            </a:r>
          </a:p>
          <a:p>
            <a:pPr>
              <a:defRPr/>
            </a:pPr>
            <a:r>
              <a:rPr lang="en-US" sz="2000" dirty="0" err="1"/>
              <a:t>Kennish</a:t>
            </a:r>
            <a:endParaRPr lang="en-US" sz="2000" dirty="0"/>
          </a:p>
          <a:p>
            <a:pPr>
              <a:defRPr/>
            </a:pPr>
            <a:r>
              <a:rPr lang="en-US" sz="2000" dirty="0" err="1"/>
              <a:t>Pinello</a:t>
            </a:r>
            <a:r>
              <a:rPr lang="en-US" sz="2000" dirty="0"/>
              <a:t> (pd 5)</a:t>
            </a:r>
          </a:p>
          <a:p>
            <a:pPr>
              <a:defRPr/>
            </a:pPr>
            <a:r>
              <a:rPr lang="en-US" sz="2000" dirty="0"/>
              <a:t>Sacks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180C2DA-DD94-A9D5-60AC-2E39DF602537}"/>
              </a:ext>
            </a:extLst>
          </p:cNvPr>
          <p:cNvSpPr txBox="1">
            <a:spLocks/>
          </p:cNvSpPr>
          <p:nvPr/>
        </p:nvSpPr>
        <p:spPr bwMode="auto">
          <a:xfrm>
            <a:off x="2819400" y="2133600"/>
            <a:ext cx="2819400" cy="4038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dirty="0"/>
              <a:t>Trip 2 </a:t>
            </a:r>
            <a:r>
              <a:rPr lang="en-US" sz="1800" dirty="0"/>
              <a:t>(4/29 – 4/30)</a:t>
            </a:r>
          </a:p>
          <a:p>
            <a:pPr>
              <a:defRPr/>
            </a:pPr>
            <a:r>
              <a:rPr lang="en-US" sz="2000" kern="0" dirty="0"/>
              <a:t>Burns</a:t>
            </a:r>
          </a:p>
          <a:p>
            <a:pPr>
              <a:defRPr/>
            </a:pPr>
            <a:r>
              <a:rPr lang="en-US" sz="2000" kern="0" dirty="0"/>
              <a:t>Cintron </a:t>
            </a:r>
          </a:p>
          <a:p>
            <a:pPr>
              <a:defRPr/>
            </a:pPr>
            <a:r>
              <a:rPr lang="en-US" sz="2000" kern="0" dirty="0" err="1"/>
              <a:t>Cravo</a:t>
            </a:r>
            <a:r>
              <a:rPr lang="en-US" sz="2000" kern="0" dirty="0"/>
              <a:t> (pd 5)</a:t>
            </a:r>
          </a:p>
          <a:p>
            <a:pPr>
              <a:defRPr/>
            </a:pPr>
            <a:r>
              <a:rPr lang="en-US" sz="2000" kern="0" dirty="0"/>
              <a:t>Dudek</a:t>
            </a:r>
          </a:p>
          <a:p>
            <a:pPr>
              <a:defRPr/>
            </a:pPr>
            <a:r>
              <a:rPr lang="en-US" sz="2000" kern="0" dirty="0" err="1"/>
              <a:t>Perno</a:t>
            </a:r>
            <a:endParaRPr lang="en-US" sz="2000" kern="0" dirty="0"/>
          </a:p>
          <a:p>
            <a:pPr>
              <a:defRPr/>
            </a:pPr>
            <a:r>
              <a:rPr lang="en-US" sz="2000" kern="0" dirty="0"/>
              <a:t>Robertson</a:t>
            </a:r>
          </a:p>
          <a:p>
            <a:pPr>
              <a:defRPr/>
            </a:pPr>
            <a:r>
              <a:rPr lang="en-US" sz="2000" kern="0" dirty="0"/>
              <a:t>Zhao</a:t>
            </a:r>
          </a:p>
          <a:p>
            <a:pPr>
              <a:defRPr/>
            </a:pPr>
            <a:endParaRPr lang="en-US" sz="2000" kern="0" dirty="0"/>
          </a:p>
          <a:p>
            <a:pPr>
              <a:defRPr/>
            </a:pPr>
            <a:endParaRPr lang="en-US" kern="0" dirty="0"/>
          </a:p>
          <a:p>
            <a:pPr marL="0" indent="0">
              <a:buFontTx/>
              <a:buNone/>
              <a:defRPr/>
            </a:pPr>
            <a:endParaRPr lang="en-US" kern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989E664-3673-6AEF-23D4-DB1CF107DB55}"/>
              </a:ext>
            </a:extLst>
          </p:cNvPr>
          <p:cNvSpPr txBox="1">
            <a:spLocks/>
          </p:cNvSpPr>
          <p:nvPr/>
        </p:nvSpPr>
        <p:spPr bwMode="auto">
          <a:xfrm>
            <a:off x="5867400" y="2133600"/>
            <a:ext cx="2590800" cy="4724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dirty="0"/>
              <a:t>Trip 3</a:t>
            </a:r>
            <a:r>
              <a:rPr lang="en-US" kern="0" dirty="0"/>
              <a:t> </a:t>
            </a:r>
            <a:r>
              <a:rPr lang="en-US" sz="1800" dirty="0"/>
              <a:t>(4/30-5/1)</a:t>
            </a:r>
          </a:p>
          <a:p>
            <a:pPr>
              <a:defRPr/>
            </a:pPr>
            <a:r>
              <a:rPr lang="en-US" sz="2000" kern="0" dirty="0" err="1"/>
              <a:t>Chup</a:t>
            </a:r>
            <a:endParaRPr lang="en-US" kern="0" dirty="0"/>
          </a:p>
          <a:p>
            <a:pPr>
              <a:defRPr/>
            </a:pPr>
            <a:r>
              <a:rPr lang="en-US" sz="2000" kern="0" dirty="0" err="1"/>
              <a:t>Corraza</a:t>
            </a:r>
            <a:endParaRPr lang="en-US" sz="2000" kern="0" dirty="0"/>
          </a:p>
          <a:p>
            <a:pPr>
              <a:defRPr/>
            </a:pPr>
            <a:r>
              <a:rPr lang="en-US" sz="2000" kern="0" dirty="0" err="1"/>
              <a:t>Cravo</a:t>
            </a:r>
            <a:r>
              <a:rPr lang="en-US" sz="2000" kern="0" dirty="0"/>
              <a:t> (pd 9)</a:t>
            </a:r>
          </a:p>
          <a:p>
            <a:pPr>
              <a:defRPr/>
            </a:pPr>
            <a:r>
              <a:rPr lang="en-US" sz="2000" kern="0" dirty="0"/>
              <a:t>Dery</a:t>
            </a:r>
          </a:p>
          <a:p>
            <a:pPr>
              <a:defRPr/>
            </a:pPr>
            <a:r>
              <a:rPr lang="en-US" sz="2000" kern="0" dirty="0" err="1"/>
              <a:t>Grinshpun</a:t>
            </a:r>
            <a:endParaRPr lang="en-US" sz="2000" kern="0" dirty="0"/>
          </a:p>
          <a:p>
            <a:pPr>
              <a:defRPr/>
            </a:pPr>
            <a:r>
              <a:rPr lang="en-US" sz="2000" kern="0" dirty="0"/>
              <a:t>Madison</a:t>
            </a:r>
          </a:p>
          <a:p>
            <a:pPr>
              <a:defRPr/>
            </a:pPr>
            <a:r>
              <a:rPr lang="en-US" sz="2000" kern="0" dirty="0" err="1"/>
              <a:t>Pinello</a:t>
            </a:r>
            <a:r>
              <a:rPr lang="en-US" sz="2000" kern="0" dirty="0"/>
              <a:t> (Pd 9)</a:t>
            </a:r>
          </a:p>
          <a:p>
            <a:pPr>
              <a:defRPr/>
            </a:pPr>
            <a:r>
              <a:rPr lang="en-US" sz="2000" kern="0" dirty="0"/>
              <a:t>Player</a:t>
            </a:r>
          </a:p>
          <a:p>
            <a:pPr>
              <a:defRPr/>
            </a:pPr>
            <a:r>
              <a:rPr lang="en-US" sz="2000" kern="0" dirty="0"/>
              <a:t>Santos</a:t>
            </a:r>
          </a:p>
          <a:p>
            <a:pPr>
              <a:defRPr/>
            </a:pPr>
            <a:r>
              <a:rPr lang="en-US" sz="2000" kern="0" dirty="0" err="1"/>
              <a:t>Sudol</a:t>
            </a:r>
            <a:endParaRPr lang="en-US" sz="2000" kern="0" dirty="0"/>
          </a:p>
          <a:p>
            <a:pPr>
              <a:defRPr/>
            </a:pPr>
            <a:r>
              <a:rPr lang="en-US" sz="2000" kern="0" dirty="0"/>
              <a:t>Molnar</a:t>
            </a:r>
          </a:p>
          <a:p>
            <a:pPr>
              <a:defRPr/>
            </a:pPr>
            <a:endParaRPr lang="en-US" sz="2000" kern="0" dirty="0"/>
          </a:p>
          <a:p>
            <a:pPr>
              <a:defRPr/>
            </a:pPr>
            <a:endParaRPr lang="en-US" sz="2000" kern="0" dirty="0"/>
          </a:p>
          <a:p>
            <a:pPr>
              <a:defRPr/>
            </a:pPr>
            <a:endParaRPr lang="en-US" sz="2000" kern="0" dirty="0"/>
          </a:p>
          <a:p>
            <a:pPr marL="0" indent="0">
              <a:buFontTx/>
              <a:buNone/>
              <a:defRPr/>
            </a:pPr>
            <a:endParaRPr lang="en-US" sz="2000" kern="0" dirty="0"/>
          </a:p>
          <a:p>
            <a:pPr>
              <a:defRPr/>
            </a:pPr>
            <a:endParaRPr lang="en-US" kern="0" dirty="0"/>
          </a:p>
          <a:p>
            <a:pPr marL="0" indent="0">
              <a:buFontTx/>
              <a:buNone/>
              <a:defRPr/>
            </a:pPr>
            <a:endParaRPr lang="en-US" kern="0" dirty="0"/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A8FE33B4-26CE-E5CB-6DC0-5951F1A2B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04"/>
    </mc:Choice>
    <mc:Fallback xmlns="">
      <p:transition spd="slow" advTm="16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749F8DF-C7EA-9894-9F6A-15C9D80A81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8000"/>
                </a:solidFill>
                <a:latin typeface="Century Gothic" panose="020B0502020202020204" pitchFamily="34" charset="0"/>
              </a:rPr>
              <a:t>Introductions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BCCA41C-01D2-F9FC-D39C-F1C5D3EEEE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915400" cy="59436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Century Gothic" panose="020B0502020202020204" pitchFamily="34" charset="0"/>
              </a:rPr>
              <a:t>Ryan Higgins, Supervisor of Science</a:t>
            </a:r>
          </a:p>
          <a:p>
            <a:pPr eaLnBrk="1" hangingPunct="1"/>
            <a:r>
              <a:rPr lang="en-US" altLang="en-US" dirty="0">
                <a:latin typeface="Century Gothic" panose="020B0502020202020204" pitchFamily="34" charset="0"/>
              </a:rPr>
              <a:t>Fairview Coordinators (4 per trip)</a:t>
            </a:r>
          </a:p>
          <a:p>
            <a:pPr marL="457200" lvl="1" indent="0" eaLnBrk="1" hangingPunct="1">
              <a:buFontTx/>
              <a:buNone/>
            </a:pPr>
            <a:endParaRPr lang="en-US" altLang="en-US" sz="800" dirty="0">
              <a:latin typeface="Century Gothic" panose="020B0502020202020204" pitchFamily="34" charset="0"/>
            </a:endParaRPr>
          </a:p>
          <a:p>
            <a:pPr marL="457200" lvl="1" indent="0" eaLnBrk="1" hangingPunct="1">
              <a:buFontTx/>
              <a:buNone/>
            </a:pPr>
            <a:r>
              <a:rPr lang="en-US" altLang="en-US" dirty="0">
                <a:latin typeface="Century Gothic" panose="020B0502020202020204" pitchFamily="34" charset="0"/>
              </a:rPr>
              <a:t>Trip 1 (4/15-4/16)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Joseph Bondi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Katherine </a:t>
            </a:r>
            <a:r>
              <a:rPr lang="en-US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Kennish</a:t>
            </a: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Debra Leach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Clare Moloughney</a:t>
            </a:r>
          </a:p>
          <a:p>
            <a:pPr marL="457200" lvl="1" indent="0" eaLnBrk="1" hangingPunct="1">
              <a:buFontTx/>
              <a:buNone/>
            </a:pPr>
            <a:endParaRPr lang="en-US" altLang="en-US" sz="1100" dirty="0">
              <a:latin typeface="Century Gothic" panose="020B0502020202020204" pitchFamily="34" charset="0"/>
            </a:endParaRPr>
          </a:p>
          <a:p>
            <a:pPr marL="457200" lvl="1" indent="0" eaLnBrk="1" hangingPunct="1">
              <a:buFontTx/>
              <a:buNone/>
            </a:pPr>
            <a:r>
              <a:rPr lang="en-US" altLang="en-US" dirty="0">
                <a:latin typeface="Century Gothic" panose="020B0502020202020204" pitchFamily="34" charset="0"/>
              </a:rPr>
              <a:t>Trip 3 – (4/30-5/1)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Kristen Dery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Vanessa </a:t>
            </a:r>
            <a:r>
              <a:rPr lang="en-US" altLang="en-US" sz="2000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Pinello</a:t>
            </a:r>
            <a:endParaRPr lang="en-US" altLang="en-US" sz="20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Valona Santos</a:t>
            </a:r>
          </a:p>
          <a:p>
            <a:pPr marL="457200" lvl="1" indent="0" eaLnBrk="1" hangingPunct="1"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TBD</a:t>
            </a:r>
          </a:p>
          <a:p>
            <a:pPr marL="457200" lvl="1" indent="0" eaLnBrk="1" hangingPunct="1">
              <a:buFontTx/>
              <a:buNone/>
            </a:pPr>
            <a:endParaRPr lang="en-US" altLang="en-US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marL="457200" lvl="1" indent="0" eaLnBrk="1" hangingPunct="1">
              <a:buFontTx/>
              <a:buNone/>
            </a:pPr>
            <a:endParaRPr lang="en-US" altLang="en-US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4DA9F6BE-B552-147E-FE27-F08CCA301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981200"/>
            <a:ext cx="3179763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Tx/>
              <a:buNone/>
            </a:pPr>
            <a:r>
              <a:rPr lang="en-US" altLang="en-US">
                <a:latin typeface="Century Gothic" panose="020B0502020202020204" pitchFamily="34" charset="0"/>
              </a:rPr>
              <a:t>Trip 2 – 4/29-4/30</a:t>
            </a:r>
            <a:endParaRPr lang="en-US" altLang="en-US" b="1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C00000"/>
                </a:solidFill>
                <a:latin typeface="Century Gothic" panose="020B0502020202020204" pitchFamily="34" charset="0"/>
              </a:rPr>
              <a:t>Maggie Burns</a:t>
            </a: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C00000"/>
                </a:solidFill>
                <a:latin typeface="Century Gothic" panose="020B0502020202020204" pitchFamily="34" charset="0"/>
              </a:rPr>
              <a:t>Angela Cintron</a:t>
            </a: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C00000"/>
                </a:solidFill>
                <a:latin typeface="Century Gothic" panose="020B0502020202020204" pitchFamily="34" charset="0"/>
              </a:rPr>
              <a:t>Kelly Perno</a:t>
            </a: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C00000"/>
                </a:solidFill>
                <a:latin typeface="Century Gothic" panose="020B0502020202020204" pitchFamily="34" charset="0"/>
              </a:rPr>
              <a:t>Sarita Robertson</a:t>
            </a:r>
          </a:p>
          <a:p>
            <a:pPr lvl="1" eaLnBrk="1" hangingPunct="1">
              <a:buFontTx/>
              <a:buNone/>
            </a:pPr>
            <a:endParaRPr lang="en-US" altLang="en-US">
              <a:latin typeface="Century Gothic" panose="020B0502020202020204" pitchFamily="34" charset="0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291740F2-F8F9-5D7C-6684-3996147F1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32"/>
    </mc:Choice>
    <mc:Fallback xmlns="">
      <p:transition spd="slow" advTm="19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052539A-B0C3-F026-8D9D-67C56C234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8000"/>
                </a:solidFill>
                <a:latin typeface="Century Gothic" panose="020B0502020202020204" pitchFamily="34" charset="0"/>
              </a:rPr>
              <a:t>Where are we going?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ED86042-07C4-BAC4-F557-CA2B4E3D5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5791200"/>
            <a:ext cx="84582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>
                <a:latin typeface="Century Gothic" panose="020B0502020202020204" pitchFamily="34" charset="0"/>
              </a:rPr>
              <a:t>Fairview Lake YMCA Camp in Newton, NJ</a:t>
            </a:r>
          </a:p>
        </p:txBody>
      </p:sp>
      <p:pic>
        <p:nvPicPr>
          <p:cNvPr id="8196" name="Picture 5" descr="FL%20YMCA_rounded">
            <a:extLst>
              <a:ext uri="{FF2B5EF4-FFF2-40B4-BE49-F238E27FC236}">
                <a16:creationId xmlns:a16="http://schemas.microsoft.com/office/drawing/2014/main" id="{06454F61-1DC4-A2F6-F0AC-C14E9DA7F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14400"/>
            <a:ext cx="6019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ECFAFCBE-C570-B5E6-DF58-B0EA8CEDA6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26"/>
    </mc:Choice>
    <mc:Fallback xmlns="">
      <p:transition spd="slow" advTm="26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8A082E-4C30-6966-370F-2C420C6DEFB9}"/>
              </a:ext>
            </a:extLst>
          </p:cNvPr>
          <p:cNvSpPr/>
          <p:nvPr/>
        </p:nvSpPr>
        <p:spPr>
          <a:xfrm>
            <a:off x="304800" y="228600"/>
            <a:ext cx="7715250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we do at Fairview?</a:t>
            </a:r>
          </a:p>
        </p:txBody>
      </p:sp>
      <p:pic>
        <p:nvPicPr>
          <p:cNvPr id="9219" name="Picture 2">
            <a:extLst>
              <a:ext uri="{FF2B5EF4-FFF2-40B4-BE49-F238E27FC236}">
                <a16:creationId xmlns:a16="http://schemas.microsoft.com/office/drawing/2014/main" id="{F9B645CA-A683-1FCD-C77C-7012BBC3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23479" r="35922" b="9981"/>
          <a:stretch>
            <a:fillRect/>
          </a:stretch>
        </p:blipFill>
        <p:spPr bwMode="auto">
          <a:xfrm>
            <a:off x="1981200" y="1143000"/>
            <a:ext cx="4800600" cy="61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9C2EA498-2563-F10C-93DE-FED64C0250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207"/>
    </mc:Choice>
    <mc:Fallback xmlns="">
      <p:transition spd="slow" advTm="79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679AC9B-48FD-8C47-B95A-6764A6567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1838" r="8333" b="9206"/>
          <a:stretch>
            <a:fillRect/>
          </a:stretch>
        </p:blipFill>
        <p:spPr bwMode="auto">
          <a:xfrm>
            <a:off x="1371600" y="533400"/>
            <a:ext cx="6670675" cy="620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30CA1679-87A3-417A-E05B-DEF85B46B6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C73B90-3260-CE0B-04C7-275E709E6F9D}"/>
              </a:ext>
            </a:extLst>
          </p:cNvPr>
          <p:cNvSpPr/>
          <p:nvPr/>
        </p:nvSpPr>
        <p:spPr>
          <a:xfrm>
            <a:off x="4038600" y="1651084"/>
            <a:ext cx="838200" cy="253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A9194-9221-093C-47A2-B58EC3088462}"/>
              </a:ext>
            </a:extLst>
          </p:cNvPr>
          <p:cNvSpPr txBox="1"/>
          <p:nvPr/>
        </p:nvSpPr>
        <p:spPr>
          <a:xfrm>
            <a:off x="3962400" y="1656339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experience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32"/>
    </mc:Choice>
    <mc:Fallback xmlns="">
      <p:transition spd="slow" advTm="41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96EA11E-5310-71ED-374C-7EC719660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7200" b="1">
                <a:solidFill>
                  <a:srgbClr val="6666FF"/>
                </a:solidFill>
                <a:latin typeface="Century Gothic" panose="020B0502020202020204" pitchFamily="34" charset="0"/>
                <a:hlinkClick r:id="rId4"/>
              </a:rPr>
              <a:t>Fairview</a:t>
            </a:r>
            <a:br>
              <a:rPr lang="en-US" altLang="en-US" sz="7200" b="1">
                <a:solidFill>
                  <a:srgbClr val="6666FF"/>
                </a:solidFill>
                <a:latin typeface="Century Gothic" panose="020B0502020202020204" pitchFamily="34" charset="0"/>
                <a:hlinkClick r:id="rId4"/>
              </a:rPr>
            </a:br>
            <a:r>
              <a:rPr lang="en-US" altLang="en-US" sz="7200" b="1">
                <a:solidFill>
                  <a:srgbClr val="6666FF"/>
                </a:solidFill>
                <a:latin typeface="Century Gothic" panose="020B0502020202020204" pitchFamily="34" charset="0"/>
                <a:hlinkClick r:id="rId4"/>
              </a:rPr>
              <a:t>Video</a:t>
            </a:r>
            <a:endParaRPr lang="en-US" altLang="en-US" sz="7200" b="1">
              <a:solidFill>
                <a:srgbClr val="6666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267" name="Picture 6" descr="chess_video">
            <a:hlinkClick r:id="rId4"/>
            <a:extLst>
              <a:ext uri="{FF2B5EF4-FFF2-40B4-BE49-F238E27FC236}">
                <a16:creationId xmlns:a16="http://schemas.microsoft.com/office/drawing/2014/main" id="{F3E4C897-BBFA-A982-664D-16AF6D8C9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81513"/>
            <a:ext cx="11906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9DE4CB27-E850-718A-F0F5-DA729B27A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0"/>
    </mc:Choice>
    <mc:Fallback xmlns="">
      <p:transition spd="slow" advTm="9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2FD83AA-8AD1-4A43-271D-74FB2353F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6666FF"/>
                </a:solidFill>
                <a:latin typeface="Century Gothic" panose="020B0502020202020204" pitchFamily="34" charset="0"/>
              </a:rPr>
              <a:t>Packing List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98431A-33F0-48C7-B938-58D8F8C6A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391400" cy="2971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6600" b="1" i="1">
                <a:solidFill>
                  <a:srgbClr val="FF00FF"/>
                </a:solidFill>
                <a:latin typeface="Century Gothic" panose="020B0502020202020204" pitchFamily="34" charset="0"/>
              </a:rPr>
              <a:t>There is no bad weather, just  bad clothing.</a:t>
            </a:r>
          </a:p>
          <a:p>
            <a:pPr algn="ctr" eaLnBrk="1" hangingPunct="1">
              <a:buFontTx/>
              <a:buNone/>
            </a:pPr>
            <a:r>
              <a:rPr lang="en-US" altLang="en-US">
                <a:latin typeface="Century Gothic" panose="020B0502020202020204" pitchFamily="34" charset="0"/>
              </a:rPr>
              <a:t>-Norwegian Proverb</a:t>
            </a:r>
          </a:p>
          <a:p>
            <a:pPr algn="ctr" eaLnBrk="1" hangingPunct="1">
              <a:buFontTx/>
              <a:buNone/>
            </a:pPr>
            <a:r>
              <a:rPr lang="en-US" altLang="en-US">
                <a:latin typeface="Century Gothic" panose="020B0502020202020204" pitchFamily="34" charset="0"/>
              </a:rPr>
              <a:t>Pack rain gear and layers!</a:t>
            </a:r>
          </a:p>
          <a:p>
            <a:pPr eaLnBrk="1" hangingPunct="1"/>
            <a:endParaRPr lang="en-US" altLang="en-US">
              <a:latin typeface="Century Gothic" panose="020B0502020202020204" pitchFamily="34" charset="0"/>
            </a:endParaRP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AAB74246-71AB-6D06-D531-2283771D3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62"/>
    </mc:Choice>
    <mc:Fallback>
      <p:transition spd="slow" advTm="22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FFBBE5-A997-01B9-AEA1-948BAE63B945}"/>
              </a:ext>
            </a:extLst>
          </p:cNvPr>
          <p:cNvSpPr/>
          <p:nvPr/>
        </p:nvSpPr>
        <p:spPr>
          <a:xfrm rot="16200000">
            <a:off x="-935831" y="3285331"/>
            <a:ext cx="4165600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to pack?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895F73EC-DB21-D13C-EE1C-DEE559FCB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32222" r="39999" b="10001"/>
          <a:stretch>
            <a:fillRect/>
          </a:stretch>
        </p:blipFill>
        <p:spPr bwMode="auto">
          <a:xfrm>
            <a:off x="2057400" y="228600"/>
            <a:ext cx="48768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795B74C4-3AAE-9196-303E-03B3183F2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17"/>
    </mc:Choice>
    <mc:Fallback xmlns="">
      <p:transition spd="slow" advTm="13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8986344-FB7F-BCA5-3EF9-1A2B480A2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FF00FF"/>
                </a:solidFill>
                <a:latin typeface="Century Gothic" panose="020B0502020202020204" pitchFamily="34" charset="0"/>
              </a:rPr>
              <a:t>Dining Hall and/Meals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4892FAD-DAC8-74CD-7CF0-C5ECB5DD9C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>
                <a:latin typeface="Century Gothic" panose="020B0502020202020204" pitchFamily="34" charset="0"/>
              </a:rPr>
              <a:t>The meals include “kid friendly” food.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Chicken fingers, fries, turkey sandwiches, baked ziti, grilled cheese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Cereal, fresh fruit and bread are served daily</a:t>
            </a:r>
          </a:p>
        </p:txBody>
      </p:sp>
      <p:sp>
        <p:nvSpPr>
          <p:cNvPr id="14340" name="AutoShape 9" descr="9k=">
            <a:extLst>
              <a:ext uri="{FF2B5EF4-FFF2-40B4-BE49-F238E27FC236}">
                <a16:creationId xmlns:a16="http://schemas.microsoft.com/office/drawing/2014/main" id="{62C520D5-4978-4E71-E7AD-18FF3BB633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76638" y="2767013"/>
            <a:ext cx="19907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400">
              <a:latin typeface="Century Gothic" panose="020B0502020202020204" pitchFamily="34" charset="0"/>
            </a:endParaRPr>
          </a:p>
        </p:txBody>
      </p:sp>
      <p:pic>
        <p:nvPicPr>
          <p:cNvPr id="14341" name="Picture 15" descr="kids_eating_lunch">
            <a:extLst>
              <a:ext uri="{FF2B5EF4-FFF2-40B4-BE49-F238E27FC236}">
                <a16:creationId xmlns:a16="http://schemas.microsoft.com/office/drawing/2014/main" id="{439F19C9-4A19-29D1-680B-D5B652BD5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81400"/>
            <a:ext cx="466725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0D783767-C58D-D7EC-F57F-F57120910D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43"/>
    </mc:Choice>
    <mc:Fallback xmlns="">
      <p:transition spd="slow" advTm="25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A12A9639-72EB-EC67-744D-85C918DBD7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189038"/>
            <a:ext cx="8763000" cy="5211762"/>
          </a:xfrm>
        </p:spPr>
        <p:txBody>
          <a:bodyPr/>
          <a:lstStyle/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Meal Times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Breakfast at 8:00 (on day 2)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Lunch at 12:30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Dinner at 6:00</a:t>
            </a:r>
          </a:p>
          <a:p>
            <a:pPr lvl="1" eaLnBrk="1" hangingPunct="1"/>
            <a:r>
              <a:rPr lang="en-US" altLang="en-US">
                <a:latin typeface="Century Gothic" panose="020B0502020202020204" pitchFamily="34" charset="0"/>
              </a:rPr>
              <a:t>Snack before returning to bed at night</a:t>
            </a:r>
          </a:p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Parent chaperones eat each meal with their child.</a:t>
            </a:r>
          </a:p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Non-meat and special diets can be accommodated.</a:t>
            </a:r>
            <a:endParaRPr lang="en-US" altLang="en-US" sz="2800">
              <a:latin typeface="Century Gothic" panose="020B0502020202020204" pitchFamily="34" charset="0"/>
            </a:endParaRPr>
          </a:p>
          <a:p>
            <a:pPr lvl="1" eaLnBrk="1" hangingPunct="1"/>
            <a:endParaRPr lang="en-US" altLang="en-US" sz="2400">
              <a:latin typeface="Century Gothic" panose="020B0502020202020204" pitchFamily="34" charset="0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0842FAFC-C11C-D512-88DC-0B663DF78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76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FF00FF"/>
                </a:solidFill>
                <a:latin typeface="Century Gothic" panose="020B0502020202020204" pitchFamily="34" charset="0"/>
              </a:rPr>
              <a:t>Dining Hall and/Meals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3001ADE4-9746-45F1-F18E-57B0736AE5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56"/>
    </mc:Choice>
    <mc:Fallback xmlns="">
      <p:transition spd="slow" advTm="16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5161A5C-E662-4B07-5921-9FCA525C36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FF"/>
                </a:solidFill>
                <a:latin typeface="Century Gothic" panose="020B0502020202020204" pitchFamily="34" charset="0"/>
              </a:rPr>
              <a:t>Dining Hall and/Meals</a:t>
            </a:r>
            <a:endParaRPr lang="en-US" altLang="en-US" b="1">
              <a:latin typeface="Century Gothic" panose="020B0502020202020204" pitchFamily="34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807355C-3FEB-BAB9-0BED-E7CF5889E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>
                <a:latin typeface="Century Gothic" panose="020B0502020202020204" pitchFamily="34" charset="0"/>
              </a:rPr>
              <a:t>No outside food can be brought to camp.</a:t>
            </a:r>
          </a:p>
        </p:txBody>
      </p:sp>
      <p:pic>
        <p:nvPicPr>
          <p:cNvPr id="16388" name="Picture 5" descr="Mouse_in_Hole_1">
            <a:extLst>
              <a:ext uri="{FF2B5EF4-FFF2-40B4-BE49-F238E27FC236}">
                <a16:creationId xmlns:a16="http://schemas.microsoft.com/office/drawing/2014/main" id="{8E5922AD-0D00-A0BE-6E9A-C887A3C7C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95800"/>
            <a:ext cx="34290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B2EA3B42-2834-6CE8-84A4-49B57D2F55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6"/>
    </mc:Choice>
    <mc:Fallback xmlns="">
      <p:transition spd="slow" advTm="9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9B748B57-C2CF-C3A5-FDEA-A7EECDE47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61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4800" b="1">
                <a:solidFill>
                  <a:srgbClr val="7030A0"/>
                </a:solidFill>
                <a:latin typeface="Century Gothic" panose="020B0502020202020204" pitchFamily="34" charset="0"/>
              </a:rPr>
              <a:t>How to sign up</a:t>
            </a:r>
          </a:p>
          <a:p>
            <a:pPr algn="ctr">
              <a:buFontTx/>
              <a:buNone/>
            </a:pPr>
            <a:r>
              <a:rPr lang="en-US" altLang="en-US" sz="4000" b="1">
                <a:solidFill>
                  <a:srgbClr val="7030A0"/>
                </a:solidFill>
                <a:latin typeface="Century Gothic" panose="020B0502020202020204" pitchFamily="34" charset="0"/>
              </a:rPr>
              <a:t>Permission slips, Non-Attendance Form and Medical Forms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>
                <a:latin typeface="Century Gothic" panose="020B0502020202020204" pitchFamily="34" charset="0"/>
              </a:rPr>
              <a:t>Online Payment Permission Forms and Medical Documents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entury Gothic" panose="020B0502020202020204" pitchFamily="34" charset="0"/>
              </a:rPr>
              <a:t>Thank you to EB Financial Services Department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44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3600">
              <a:latin typeface="Century Gothic" panose="020B0502020202020204" pitchFamily="34" charset="0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AC2AFFE0-6CBB-CD99-1522-D4D793223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13"/>
    </mc:Choice>
    <mc:Fallback xmlns="">
      <p:transition spd="slow" advTm="21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B7BAD1-F2AF-F032-CB56-2013323876A2}"/>
              </a:ext>
            </a:extLst>
          </p:cNvPr>
          <p:cNvSpPr txBox="1">
            <a:spLocks noChangeArrowheads="1"/>
          </p:cNvSpPr>
          <p:nvPr/>
        </p:nvSpPr>
        <p:spPr>
          <a:xfrm rot="16200000">
            <a:off x="-2095500" y="2095500"/>
            <a:ext cx="7924800" cy="29718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b="1" kern="0" dirty="0">
                <a:solidFill>
                  <a:srgbClr val="FF6600"/>
                </a:solidFill>
                <a:latin typeface="Century Gothic" panose="020B0502020202020204" pitchFamily="34" charset="0"/>
              </a:rPr>
              <a:t>Did you get a</a:t>
            </a:r>
          </a:p>
          <a:p>
            <a:pPr eaLnBrk="1" hangingPunct="1">
              <a:defRPr/>
            </a:pPr>
            <a:r>
              <a:rPr lang="en-US" altLang="en-US" b="1" kern="0" dirty="0">
                <a:solidFill>
                  <a:srgbClr val="FF6600"/>
                </a:solidFill>
                <a:latin typeface="Century Gothic" panose="020B0502020202020204" pitchFamily="34" charset="0"/>
              </a:rPr>
              <a:t>parent packet?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9BD258A2-2684-D7F7-F00D-2AC19144C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t="29259" r="20000" b="17407"/>
          <a:stretch>
            <a:fillRect/>
          </a:stretch>
        </p:blipFill>
        <p:spPr bwMode="auto">
          <a:xfrm>
            <a:off x="2095500" y="36513"/>
            <a:ext cx="5613400" cy="673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clipartbest.com/cliparts/LTK/kze/LTKkzeoTa.jpeg">
            <a:extLst>
              <a:ext uri="{FF2B5EF4-FFF2-40B4-BE49-F238E27FC236}">
                <a16:creationId xmlns:a16="http://schemas.microsoft.com/office/drawing/2014/main" id="{544F2459-F0A8-32FF-DE39-050F7EDE1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2590800"/>
            <a:ext cx="379412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6FF572A5-60AE-B0C5-AA5A-38280796AD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0"/>
    </mc:Choice>
    <mc:Fallback xmlns="">
      <p:transition spd="slow" advTm="19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>
            <a:extLst>
              <a:ext uri="{FF2B5EF4-FFF2-40B4-BE49-F238E27FC236}">
                <a16:creationId xmlns:a16="http://schemas.microsoft.com/office/drawing/2014/main" id="{3D54CA1F-F786-A0C7-6A1F-8847D3A42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93713"/>
            <a:ext cx="73152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dirty="0">
                <a:latin typeface="Century Gothic" panose="020B0502020202020204" pitchFamily="34" charset="0"/>
              </a:rPr>
              <a:t>Go to Ebnet.org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dirty="0">
                <a:latin typeface="Century Gothic" panose="020B0502020202020204" pitchFamily="34" charset="0"/>
              </a:rPr>
              <a:t>Select Register and Pay for Activities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dirty="0">
                <a:latin typeface="Century Gothic" panose="020B0502020202020204" pitchFamily="34" charset="0"/>
              </a:rPr>
              <a:t>Registration opens 11/27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F9A21170-7AB0-D862-736A-DBBB50A53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6" r="3333" b="9979"/>
          <a:stretch>
            <a:fillRect/>
          </a:stretch>
        </p:blipFill>
        <p:spPr bwMode="auto">
          <a:xfrm>
            <a:off x="249238" y="2555816"/>
            <a:ext cx="8493125" cy="344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eft Arrow 3">
            <a:extLst>
              <a:ext uri="{FF2B5EF4-FFF2-40B4-BE49-F238E27FC236}">
                <a16:creationId xmlns:a16="http://schemas.microsoft.com/office/drawing/2014/main" id="{DDE0C89D-E1BA-3BB0-AE3F-D3CD8821FF42}"/>
              </a:ext>
            </a:extLst>
          </p:cNvPr>
          <p:cNvSpPr/>
          <p:nvPr/>
        </p:nvSpPr>
        <p:spPr>
          <a:xfrm rot="19653056">
            <a:off x="3976688" y="3894138"/>
            <a:ext cx="2843212" cy="8794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601F2B21-05B8-1213-6518-1F4839A221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63"/>
    </mc:Choice>
    <mc:Fallback xmlns="">
      <p:transition spd="slow" advTm="13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>
            <a:extLst>
              <a:ext uri="{FF2B5EF4-FFF2-40B4-BE49-F238E27FC236}">
                <a16:creationId xmlns:a16="http://schemas.microsoft.com/office/drawing/2014/main" id="{B084FDE4-91D1-6598-CC11-E65D23D7E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8" y="304800"/>
            <a:ext cx="507841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03C5D9-102B-6829-DBF7-62410B6805D8}"/>
              </a:ext>
            </a:extLst>
          </p:cNvPr>
          <p:cNvSpPr txBox="1"/>
          <p:nvPr/>
        </p:nvSpPr>
        <p:spPr>
          <a:xfrm>
            <a:off x="685800" y="198438"/>
            <a:ext cx="2438400" cy="3108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/>
              <a:t>Log in using your Community Pass username and password.</a:t>
            </a: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FDED3DB3-4D95-0D11-CAD9-4AD476896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388" y="3733800"/>
            <a:ext cx="43053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6">
            <a:extLst>
              <a:ext uri="{FF2B5EF4-FFF2-40B4-BE49-F238E27FC236}">
                <a16:creationId xmlns:a16="http://schemas.microsoft.com/office/drawing/2014/main" id="{5ABD0D66-D417-59AB-B78F-02E966489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3962400"/>
            <a:ext cx="2476500" cy="21240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Select Register here.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60DEF2F6-905A-F270-611E-BB67BE4AFDE0}"/>
              </a:ext>
            </a:extLst>
          </p:cNvPr>
          <p:cNvSpPr/>
          <p:nvPr/>
        </p:nvSpPr>
        <p:spPr>
          <a:xfrm>
            <a:off x="3276600" y="1600200"/>
            <a:ext cx="3733800" cy="8382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E9217C5-FDB7-CFB6-9CEE-8427FC9608A6}"/>
              </a:ext>
            </a:extLst>
          </p:cNvPr>
          <p:cNvSpPr/>
          <p:nvPr/>
        </p:nvSpPr>
        <p:spPr>
          <a:xfrm rot="2497111">
            <a:off x="2838450" y="4665663"/>
            <a:ext cx="2057400" cy="838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5B31608A-460B-3532-4F6D-92B3D42E6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2"/>
    </mc:Choice>
    <mc:Fallback xmlns="">
      <p:transition spd="slow" advTm="24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>
            <a:extLst>
              <a:ext uri="{FF2B5EF4-FFF2-40B4-BE49-F238E27FC236}">
                <a16:creationId xmlns:a16="http://schemas.microsoft.com/office/drawing/2014/main" id="{1481041E-3ECA-4283-8F69-28DBDEB6F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4875213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2">
            <a:extLst>
              <a:ext uri="{FF2B5EF4-FFF2-40B4-BE49-F238E27FC236}">
                <a16:creationId xmlns:a16="http://schemas.microsoft.com/office/drawing/2014/main" id="{6E7704A9-1565-70CF-7EE8-B3E9A5028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33400"/>
            <a:ext cx="3429000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Century Gothic" panose="020B0502020202020204" pitchFamily="34" charset="0"/>
              </a:rPr>
              <a:t>Select: Fairview Trip 2023-2024 then verify your family information and child you are </a:t>
            </a:r>
            <a:r>
              <a:rPr lang="en-US" alt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registering</a:t>
            </a:r>
            <a:r>
              <a:rPr lang="en-US" altLang="en-US" sz="4000" dirty="0">
                <a:latin typeface="Century Gothic" panose="020B0502020202020204" pitchFamily="34" charset="0"/>
              </a:rPr>
              <a:t> </a:t>
            </a:r>
            <a:r>
              <a:rPr lang="en-US" altLang="en-US" sz="4800" b="1" dirty="0">
                <a:latin typeface="Century Gothic" panose="020B0502020202020204" pitchFamily="34" charset="0"/>
              </a:rPr>
              <a:t>or </a:t>
            </a:r>
            <a:r>
              <a:rPr lang="en-US" altLang="en-US" sz="4000" dirty="0">
                <a:solidFill>
                  <a:srgbClr val="FF0000"/>
                </a:solidFill>
                <a:latin typeface="Century Gothic" panose="020B0502020202020204" pitchFamily="34" charset="0"/>
              </a:rPr>
              <a:t>declining</a:t>
            </a:r>
            <a:r>
              <a:rPr lang="en-US" altLang="en-US" sz="40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21508" name="TextBox 1">
            <a:extLst>
              <a:ext uri="{FF2B5EF4-FFF2-40B4-BE49-F238E27FC236}">
                <a16:creationId xmlns:a16="http://schemas.microsoft.com/office/drawing/2014/main" id="{672B8C39-7AAF-8C8D-74E7-D1F8878D8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971800"/>
            <a:ext cx="877888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Century Gothic" panose="020B0502020202020204" pitchFamily="34" charset="0"/>
              </a:rPr>
              <a:t>2023-2024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FA266FB2-FDC0-0D89-FA1B-AB6EC53B0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3"/>
    </mc:Choice>
    <mc:Fallback xmlns="">
      <p:transition spd="slow" advTm="11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>
            <a:extLst>
              <a:ext uri="{FF2B5EF4-FFF2-40B4-BE49-F238E27FC236}">
                <a16:creationId xmlns:a16="http://schemas.microsoft.com/office/drawing/2014/main" id="{30CAAA43-B879-1BE8-83F4-77D3C5315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849788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>
            <a:extLst>
              <a:ext uri="{FF2B5EF4-FFF2-40B4-BE49-F238E27FC236}">
                <a16:creationId xmlns:a16="http://schemas.microsoft.com/office/drawing/2014/main" id="{E88C4693-5F31-9071-BF2B-C83B8AAE014E}"/>
              </a:ext>
            </a:extLst>
          </p:cNvPr>
          <p:cNvSpPr txBox="1">
            <a:spLocks noChangeArrowheads="1"/>
          </p:cNvSpPr>
          <p:nvPr/>
        </p:nvSpPr>
        <p:spPr bwMode="auto">
          <a:xfrm rot="-1494756">
            <a:off x="4425950" y="2014538"/>
            <a:ext cx="3886200" cy="3784600"/>
          </a:xfrm>
          <a:prstGeom prst="rect">
            <a:avLst/>
          </a:prstGeom>
          <a:solidFill>
            <a:srgbClr val="99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latin typeface="Century Gothic" panose="020B0502020202020204" pitchFamily="34" charset="0"/>
              </a:rPr>
              <a:t>Decline or Agree to Register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3E90184C-1562-57B2-7950-6F5AF3C86F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86"/>
    </mc:Choice>
    <mc:Fallback xmlns="">
      <p:transition spd="slow" advTm="19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>
            <a:extLst>
              <a:ext uri="{FF2B5EF4-FFF2-40B4-BE49-F238E27FC236}">
                <a16:creationId xmlns:a16="http://schemas.microsoft.com/office/drawing/2014/main" id="{9874E149-7A5F-DEFC-211B-33752B4B65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457200"/>
            <a:ext cx="8839200" cy="1870075"/>
          </a:xfrm>
        </p:spPr>
        <p:txBody>
          <a:bodyPr/>
          <a:lstStyle/>
          <a:p>
            <a:r>
              <a:rPr lang="en-US" altLang="en-US">
                <a:solidFill>
                  <a:srgbClr val="0066FF"/>
                </a:solidFill>
                <a:latin typeface="Century Gothic" panose="020B0502020202020204" pitchFamily="34" charset="0"/>
              </a:rPr>
              <a:t>Read and accept the parental agreement.</a:t>
            </a:r>
          </a:p>
          <a:p>
            <a:r>
              <a:rPr lang="en-US" altLang="en-US">
                <a:solidFill>
                  <a:srgbClr val="33CC33"/>
                </a:solidFill>
                <a:latin typeface="Century Gothic" panose="020B0502020202020204" pitchFamily="34" charset="0"/>
              </a:rPr>
              <a:t>Complete the check-out page.</a:t>
            </a:r>
          </a:p>
          <a:p>
            <a:r>
              <a:rPr lang="en-US" altLang="en-US">
                <a:solidFill>
                  <a:srgbClr val="FF00FF"/>
                </a:solidFill>
                <a:latin typeface="Century Gothic" panose="020B0502020202020204" pitchFamily="34" charset="0"/>
              </a:rPr>
              <a:t>Complete your payment information</a:t>
            </a:r>
            <a:r>
              <a:rPr lang="en-US" altLang="en-US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AA76B271-9706-62CB-F542-F55251485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6049963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4C21D7D8-E7BF-5578-4697-C66F07DD7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7"/>
    </mc:Choice>
    <mc:Fallback xmlns="">
      <p:transition spd="slow" advTm="12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:a16="http://schemas.microsoft.com/office/drawing/2014/main" id="{088C3D95-CDEF-2352-9189-1CA3B0858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8686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66FF"/>
                </a:solidFill>
                <a:latin typeface="Century Gothic" panose="020B0502020202020204" pitchFamily="34" charset="0"/>
              </a:rPr>
              <a:t>Reminder!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Century Gothic" panose="020B0502020202020204" pitchFamily="34" charset="0"/>
              </a:rPr>
              <a:t>If you have trouble with the community pass process…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Century Gothic" panose="020B0502020202020204" pitchFamily="34" charset="0"/>
              </a:rPr>
              <a:t>contact Financial Services by: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Century Gothic" panose="020B0502020202020204" pitchFamily="34" charset="0"/>
              </a:rPr>
              <a:t>1.  Emailing to </a:t>
            </a:r>
            <a:r>
              <a:rPr lang="en-US" altLang="en-US" u="sng">
                <a:hlinkClick r:id="rId4"/>
              </a:rPr>
              <a:t>ebonlinepayments@ebnet.org</a:t>
            </a:r>
            <a:endParaRPr lang="en-US" altLang="en-US" sz="280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Century Gothic" panose="020B0502020202020204" pitchFamily="34" charset="0"/>
              </a:rPr>
              <a:t>2.  Calling: </a:t>
            </a:r>
            <a:r>
              <a:rPr lang="en-US" altLang="en-US" sz="3600" b="1">
                <a:solidFill>
                  <a:srgbClr val="FF0000"/>
                </a:solidFill>
                <a:latin typeface="Century Gothic" panose="020B0502020202020204" pitchFamily="34" charset="0"/>
              </a:rPr>
              <a:t>732-613-6674</a:t>
            </a:r>
            <a:r>
              <a:rPr lang="en-US" altLang="en-US" sz="360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36DB99C6-D299-97FC-FCF9-B517F6BF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"/>
            <a:ext cx="324802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D9132EF7-5A46-3F3D-9E65-B6C067A56E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83"/>
    </mc:Choice>
    <mc:Fallback xmlns="">
      <p:transition spd="slow" advTm="26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A0B3DFA-6764-82EF-D490-1616C1B6C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458200" cy="2514600"/>
          </a:xfrm>
        </p:spPr>
        <p:txBody>
          <a:bodyPr/>
          <a:lstStyle/>
          <a:p>
            <a:pPr marL="838200" indent="-838200" eaLnBrk="1" hangingPunct="1"/>
            <a:r>
              <a:rPr lang="en-US" altLang="en-US" sz="4000" b="1"/>
              <a:t>      </a:t>
            </a:r>
            <a:r>
              <a:rPr lang="en-US" altLang="en-US" sz="4800" b="1">
                <a:solidFill>
                  <a:srgbClr val="FF0000"/>
                </a:solidFill>
                <a:latin typeface="Century Gothic" panose="020B0502020202020204" pitchFamily="34" charset="0"/>
              </a:rPr>
              <a:t>How do I access</a:t>
            </a:r>
            <a:br>
              <a:rPr lang="en-US" altLang="en-US" sz="4800" b="1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US" altLang="en-US" sz="4800" b="1">
                <a:solidFill>
                  <a:srgbClr val="FF0000"/>
                </a:solidFill>
                <a:latin typeface="Century Gothic" panose="020B0502020202020204" pitchFamily="34" charset="0"/>
              </a:rPr>
              <a:t>the Fairview Medical forms?</a:t>
            </a:r>
            <a:r>
              <a:rPr lang="en-US" altLang="en-US" sz="480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endParaRPr lang="en-US" altLang="en-US" sz="40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5603" name="Picture 3" descr="barattolo_di_pillole_arc_01">
            <a:extLst>
              <a:ext uri="{FF2B5EF4-FFF2-40B4-BE49-F238E27FC236}">
                <a16:creationId xmlns:a16="http://schemas.microsoft.com/office/drawing/2014/main" id="{B948141F-2EAE-6160-92AB-2EEA12561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7986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5">
            <a:extLst>
              <a:ext uri="{FF2B5EF4-FFF2-40B4-BE49-F238E27FC236}">
                <a16:creationId xmlns:a16="http://schemas.microsoft.com/office/drawing/2014/main" id="{B7044F45-B557-E359-EAD0-5A29D08EB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90800"/>
            <a:ext cx="5562600" cy="4130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dirty="0">
                <a:latin typeface="Century Gothic" pitchFamily="34" charset="0"/>
              </a:rPr>
              <a:t>	Access online at the end of registration, on the school website or at the end of this packet. Complete all forms for prescription and/or over the counter medications.</a:t>
            </a:r>
          </a:p>
          <a:p>
            <a:pPr algn="ctr" eaLnBrk="1" hangingPunct="1">
              <a:buFontTx/>
              <a:buNone/>
              <a:defRPr/>
            </a:pP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Packet Page 4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FB922F37-8C2E-2A60-D5BC-BFC22E40C8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8"/>
    </mc:Choice>
    <mc:Fallback xmlns="">
      <p:transition spd="slow" advTm="10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AE361362-3334-EDA6-F958-34093D94B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" t="19279" r="2789" b="1860"/>
          <a:stretch>
            <a:fillRect/>
          </a:stretch>
        </p:blipFill>
        <p:spPr bwMode="auto">
          <a:xfrm>
            <a:off x="3810000" y="473075"/>
            <a:ext cx="50292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6DE1F95F-0D53-B08B-0EC8-365CA5AE27C3}"/>
              </a:ext>
            </a:extLst>
          </p:cNvPr>
          <p:cNvSpPr/>
          <p:nvPr/>
        </p:nvSpPr>
        <p:spPr>
          <a:xfrm rot="19947964">
            <a:off x="6216650" y="1311275"/>
            <a:ext cx="1874838" cy="673100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B29E39BF-1E73-67A5-64E5-65C2A0122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14359" b="15910"/>
          <a:stretch>
            <a:fillRect/>
          </a:stretch>
        </p:blipFill>
        <p:spPr bwMode="auto">
          <a:xfrm>
            <a:off x="3833813" y="2706688"/>
            <a:ext cx="5095875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AF421E46-2A3F-6278-6856-77C115F7A066}"/>
              </a:ext>
            </a:extLst>
          </p:cNvPr>
          <p:cNvSpPr/>
          <p:nvPr/>
        </p:nvSpPr>
        <p:spPr>
          <a:xfrm rot="2195380">
            <a:off x="5268913" y="3473450"/>
            <a:ext cx="2111375" cy="568325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30" name="TextBox 11">
            <a:extLst>
              <a:ext uri="{FF2B5EF4-FFF2-40B4-BE49-F238E27FC236}">
                <a16:creationId xmlns:a16="http://schemas.microsoft.com/office/drawing/2014/main" id="{AD9A4975-211E-701B-BC97-A08E425A3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738" y="3373438"/>
            <a:ext cx="9620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#2</a:t>
            </a:r>
          </a:p>
        </p:txBody>
      </p:sp>
      <p:sp>
        <p:nvSpPr>
          <p:cNvPr id="26631" name="TextBox 6">
            <a:extLst>
              <a:ext uri="{FF2B5EF4-FFF2-40B4-BE49-F238E27FC236}">
                <a16:creationId xmlns:a16="http://schemas.microsoft.com/office/drawing/2014/main" id="{69F7CC6F-4C04-03B8-C070-6D556D950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427163"/>
            <a:ext cx="9620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#1</a:t>
            </a:r>
          </a:p>
        </p:txBody>
      </p:sp>
      <p:sp>
        <p:nvSpPr>
          <p:cNvPr id="26632" name="TextBox 6">
            <a:extLst>
              <a:ext uri="{FF2B5EF4-FFF2-40B4-BE49-F238E27FC236}">
                <a16:creationId xmlns:a16="http://schemas.microsoft.com/office/drawing/2014/main" id="{3D4417FA-50AA-0F75-04CA-E573FDE40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563563"/>
            <a:ext cx="276860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sz="2000">
                <a:latin typeface="Century Gothic" panose="020B0502020202020204" pitchFamily="34" charset="0"/>
              </a:rPr>
              <a:t>Go to ebnet.org and select Hammarskjold Upper Elementary school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sz="2000">
                <a:latin typeface="Century Gothic" panose="020B0502020202020204" pitchFamily="34" charset="0"/>
              </a:rPr>
              <a:t>Go to virtual backpack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sz="2000">
                <a:latin typeface="Century Gothic" panose="020B0502020202020204" pitchFamily="34" charset="0"/>
              </a:rPr>
              <a:t>Select Fairview Medical Forms </a:t>
            </a:r>
          </a:p>
        </p:txBody>
      </p:sp>
      <p:pic>
        <p:nvPicPr>
          <p:cNvPr id="26633" name="Picture 8">
            <a:extLst>
              <a:ext uri="{FF2B5EF4-FFF2-40B4-BE49-F238E27FC236}">
                <a16:creationId xmlns:a16="http://schemas.microsoft.com/office/drawing/2014/main" id="{17F6BA06-7E58-EB14-A6C9-2D451D7D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6" t="39719" r="15833" b="20357"/>
          <a:stretch>
            <a:fillRect/>
          </a:stretch>
        </p:blipFill>
        <p:spPr bwMode="auto">
          <a:xfrm>
            <a:off x="3606800" y="4687888"/>
            <a:ext cx="5257800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ight Arrow 10">
            <a:extLst>
              <a:ext uri="{FF2B5EF4-FFF2-40B4-BE49-F238E27FC236}">
                <a16:creationId xmlns:a16="http://schemas.microsoft.com/office/drawing/2014/main" id="{FE7CB8C1-2615-743D-04F6-99270810D95C}"/>
              </a:ext>
            </a:extLst>
          </p:cNvPr>
          <p:cNvSpPr/>
          <p:nvPr/>
        </p:nvSpPr>
        <p:spPr>
          <a:xfrm rot="10800000">
            <a:off x="6553200" y="4945063"/>
            <a:ext cx="2109788" cy="566737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35" name="TextBox 11">
            <a:extLst>
              <a:ext uri="{FF2B5EF4-FFF2-40B4-BE49-F238E27FC236}">
                <a16:creationId xmlns:a16="http://schemas.microsoft.com/office/drawing/2014/main" id="{C4F0176B-1F57-2C36-8180-B982151F2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5" y="4830763"/>
            <a:ext cx="9620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#3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55451EB2-DB82-EE1F-5970-1D1A05BB3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28"/>
    </mc:Choice>
    <mc:Fallback xmlns="">
      <p:transition spd="slow" advTm="12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>
            <a:extLst>
              <a:ext uri="{FF2B5EF4-FFF2-40B4-BE49-F238E27FC236}">
                <a16:creationId xmlns:a16="http://schemas.microsoft.com/office/drawing/2014/main" id="{1550850E-0E1A-586F-6425-75628C49A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26295" r="70000" b="17407"/>
          <a:stretch>
            <a:fillRect/>
          </a:stretch>
        </p:blipFill>
        <p:spPr bwMode="auto">
          <a:xfrm>
            <a:off x="493713" y="552450"/>
            <a:ext cx="4459287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Group 6">
            <a:extLst>
              <a:ext uri="{FF2B5EF4-FFF2-40B4-BE49-F238E27FC236}">
                <a16:creationId xmlns:a16="http://schemas.microsoft.com/office/drawing/2014/main" id="{D6A293E4-7745-42D1-6E0C-C8C5595E92FD}"/>
              </a:ext>
            </a:extLst>
          </p:cNvPr>
          <p:cNvGrpSpPr>
            <a:grpSpLocks/>
          </p:cNvGrpSpPr>
          <p:nvPr/>
        </p:nvGrpSpPr>
        <p:grpSpPr bwMode="auto">
          <a:xfrm>
            <a:off x="3694113" y="2309813"/>
            <a:ext cx="3625850" cy="1066800"/>
            <a:chOff x="5589651" y="2410813"/>
            <a:chExt cx="3626550" cy="1066800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0D731C2E-D2B7-FCA4-F8FD-2B7090E8D984}"/>
                </a:ext>
              </a:extLst>
            </p:cNvPr>
            <p:cNvSpPr/>
            <p:nvPr/>
          </p:nvSpPr>
          <p:spPr>
            <a:xfrm rot="9076200">
              <a:off x="5589651" y="2410813"/>
              <a:ext cx="3504288" cy="1066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655" name="TextBox 1">
              <a:extLst>
                <a:ext uri="{FF2B5EF4-FFF2-40B4-BE49-F238E27FC236}">
                  <a16:creationId xmlns:a16="http://schemas.microsoft.com/office/drawing/2014/main" id="{6C1A5348-38F2-C207-133E-245218D60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774981">
              <a:off x="6078227" y="2425146"/>
              <a:ext cx="3137974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Century Gothic" panose="020B0502020202020204" pitchFamily="34" charset="0"/>
                </a:rPr>
                <a:t>Send in meds according to the trip attending</a:t>
              </a:r>
            </a:p>
          </p:txBody>
        </p:sp>
      </p:grpSp>
      <p:sp>
        <p:nvSpPr>
          <p:cNvPr id="9" name="Right Arrow 8">
            <a:extLst>
              <a:ext uri="{FF2B5EF4-FFF2-40B4-BE49-F238E27FC236}">
                <a16:creationId xmlns:a16="http://schemas.microsoft.com/office/drawing/2014/main" id="{2476086B-0ACA-C31E-1613-23F9B578D737}"/>
              </a:ext>
            </a:extLst>
          </p:cNvPr>
          <p:cNvSpPr/>
          <p:nvPr/>
        </p:nvSpPr>
        <p:spPr bwMode="auto">
          <a:xfrm rot="10800000">
            <a:off x="3733800" y="4965700"/>
            <a:ext cx="21336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3" name="TextBox 1">
            <a:extLst>
              <a:ext uri="{FF2B5EF4-FFF2-40B4-BE49-F238E27FC236}">
                <a16:creationId xmlns:a16="http://schemas.microsoft.com/office/drawing/2014/main" id="{21C5D703-BAC0-B96E-2573-71CDCA3AA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313363"/>
            <a:ext cx="3138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Century Gothic" panose="020B0502020202020204" pitchFamily="34" charset="0"/>
              </a:rPr>
              <a:t>Must Sign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ECB79597-0697-AD6F-F542-FA0A20EA0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1"/>
    </mc:Choice>
    <mc:Fallback xmlns="">
      <p:transition spd="slow" advTm="21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9">
            <a:extLst>
              <a:ext uri="{FF2B5EF4-FFF2-40B4-BE49-F238E27FC236}">
                <a16:creationId xmlns:a16="http://schemas.microsoft.com/office/drawing/2014/main" id="{D7461CB9-1F84-92FC-2E4B-4429EA69D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85800"/>
            <a:ext cx="21177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Page 9</a:t>
            </a:r>
          </a:p>
        </p:txBody>
      </p:sp>
      <p:pic>
        <p:nvPicPr>
          <p:cNvPr id="28675" name="Picture 2">
            <a:extLst>
              <a:ext uri="{FF2B5EF4-FFF2-40B4-BE49-F238E27FC236}">
                <a16:creationId xmlns:a16="http://schemas.microsoft.com/office/drawing/2014/main" id="{E2845AC2-3484-D0CC-7701-B32A542B8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32256" r="70000" b="11481"/>
          <a:stretch>
            <a:fillRect/>
          </a:stretch>
        </p:blipFill>
        <p:spPr bwMode="auto">
          <a:xfrm>
            <a:off x="496888" y="152400"/>
            <a:ext cx="4913312" cy="62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6" name="Group 6">
            <a:extLst>
              <a:ext uri="{FF2B5EF4-FFF2-40B4-BE49-F238E27FC236}">
                <a16:creationId xmlns:a16="http://schemas.microsoft.com/office/drawing/2014/main" id="{D024D7DB-18BD-FCFB-DFFC-278B541F326C}"/>
              </a:ext>
            </a:extLst>
          </p:cNvPr>
          <p:cNvGrpSpPr>
            <a:grpSpLocks/>
          </p:cNvGrpSpPr>
          <p:nvPr/>
        </p:nvGrpSpPr>
        <p:grpSpPr bwMode="auto">
          <a:xfrm>
            <a:off x="4598988" y="3429000"/>
            <a:ext cx="2994025" cy="2146300"/>
            <a:chOff x="6462100" y="3885853"/>
            <a:chExt cx="2992437" cy="2145808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2882D8E9-E8E4-4169-B8FF-1C872F6CB3A8}"/>
                </a:ext>
              </a:extLst>
            </p:cNvPr>
            <p:cNvSpPr/>
            <p:nvPr/>
          </p:nvSpPr>
          <p:spPr>
            <a:xfrm rot="9814556">
              <a:off x="6462100" y="3885853"/>
              <a:ext cx="2992437" cy="21458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80" name="TextBox 1">
              <a:extLst>
                <a:ext uri="{FF2B5EF4-FFF2-40B4-BE49-F238E27FC236}">
                  <a16:creationId xmlns:a16="http://schemas.microsoft.com/office/drawing/2014/main" id="{3882A966-0854-187C-E16E-69497EAC0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008128">
              <a:off x="6962775" y="4443413"/>
              <a:ext cx="2362200" cy="107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FF0000"/>
                  </a:solidFill>
                  <a:latin typeface="Century Gothic" panose="020B0502020202020204" pitchFamily="34" charset="0"/>
                </a:rPr>
                <a:t>A doctor’s name if giving over the counter or prescription meds.</a:t>
              </a:r>
            </a:p>
          </p:txBody>
        </p:sp>
      </p:grpSp>
      <p:sp>
        <p:nvSpPr>
          <p:cNvPr id="7" name="Right Arrow 6">
            <a:extLst>
              <a:ext uri="{FF2B5EF4-FFF2-40B4-BE49-F238E27FC236}">
                <a16:creationId xmlns:a16="http://schemas.microsoft.com/office/drawing/2014/main" id="{5F866CAE-39D4-C14E-23C5-10D21BA944CA}"/>
              </a:ext>
            </a:extLst>
          </p:cNvPr>
          <p:cNvSpPr/>
          <p:nvPr/>
        </p:nvSpPr>
        <p:spPr bwMode="auto">
          <a:xfrm rot="19063768">
            <a:off x="80963" y="5607050"/>
            <a:ext cx="792162" cy="45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78" name="TextBox 1">
            <a:extLst>
              <a:ext uri="{FF2B5EF4-FFF2-40B4-BE49-F238E27FC236}">
                <a16:creationId xmlns:a16="http://schemas.microsoft.com/office/drawing/2014/main" id="{33B76217-C1B7-559A-57F5-CF047F532337}"/>
              </a:ext>
            </a:extLst>
          </p:cNvPr>
          <p:cNvSpPr txBox="1">
            <a:spLocks noChangeArrowheads="1"/>
          </p:cNvSpPr>
          <p:nvPr/>
        </p:nvSpPr>
        <p:spPr bwMode="auto">
          <a:xfrm rot="-2642181">
            <a:off x="-315913" y="4930775"/>
            <a:ext cx="31384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Must Sign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99960AEE-0A88-F2DF-03C2-F121DCC73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585BE9-5631-7CAF-8998-2D344349E5F7}"/>
              </a:ext>
            </a:extLst>
          </p:cNvPr>
          <p:cNvSpPr/>
          <p:nvPr/>
        </p:nvSpPr>
        <p:spPr>
          <a:xfrm>
            <a:off x="4038600" y="3429000"/>
            <a:ext cx="318046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ord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6"/>
    </mc:Choice>
    <mc:Fallback xmlns="">
      <p:transition spd="slow" advTm="11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>
            <a:extLst>
              <a:ext uri="{FF2B5EF4-FFF2-40B4-BE49-F238E27FC236}">
                <a16:creationId xmlns:a16="http://schemas.microsoft.com/office/drawing/2014/main" id="{4410DBE9-89F4-5D69-A474-EAEC8CBB0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21336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F0"/>
                </a:solidFill>
                <a:latin typeface="Century Gothic" panose="020B0502020202020204" pitchFamily="34" charset="0"/>
              </a:rPr>
              <a:t>Form 3: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B0F0"/>
                </a:solidFill>
                <a:latin typeface="Century Gothic" panose="020B0502020202020204" pitchFamily="34" charset="0"/>
              </a:rPr>
              <a:t>Meds the nurse will have!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u="sng">
                <a:solidFill>
                  <a:srgbClr val="FF0000"/>
                </a:solidFill>
                <a:latin typeface="Century Gothic" panose="020B0502020202020204" pitchFamily="34" charset="0"/>
              </a:rPr>
              <a:t>Must be signed </a:t>
            </a:r>
            <a:r>
              <a:rPr lang="en-US" altLang="en-US">
                <a:solidFill>
                  <a:srgbClr val="00B0F0"/>
                </a:solidFill>
                <a:latin typeface="Century Gothic" panose="020B0502020202020204" pitchFamily="34" charset="0"/>
              </a:rPr>
              <a:t>even if not allowing-</a:t>
            </a: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74716F16-0516-1557-D778-DA9042945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32222" r="70833" b="7404"/>
          <a:stretch>
            <a:fillRect/>
          </a:stretch>
        </p:blipFill>
        <p:spPr bwMode="auto">
          <a:xfrm>
            <a:off x="1143000" y="28575"/>
            <a:ext cx="4191000" cy="609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9F53D91B-7A3B-6BF8-DD1B-F8FCDA8E9F25}"/>
              </a:ext>
            </a:extLst>
          </p:cNvPr>
          <p:cNvSpPr/>
          <p:nvPr/>
        </p:nvSpPr>
        <p:spPr bwMode="auto">
          <a:xfrm rot="18581928">
            <a:off x="869951" y="5051425"/>
            <a:ext cx="792162" cy="452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01" name="TextBox 1">
            <a:extLst>
              <a:ext uri="{FF2B5EF4-FFF2-40B4-BE49-F238E27FC236}">
                <a16:creationId xmlns:a16="http://schemas.microsoft.com/office/drawing/2014/main" id="{01270438-3EE3-C6CB-7562-68E7B49BDA36}"/>
              </a:ext>
            </a:extLst>
          </p:cNvPr>
          <p:cNvSpPr txBox="1">
            <a:spLocks noChangeArrowheads="1"/>
          </p:cNvSpPr>
          <p:nvPr/>
        </p:nvSpPr>
        <p:spPr bwMode="auto">
          <a:xfrm rot="-2642181">
            <a:off x="454025" y="4359275"/>
            <a:ext cx="31384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0000"/>
                </a:solidFill>
                <a:latin typeface="Century Gothic" panose="020B0502020202020204" pitchFamily="34" charset="0"/>
              </a:rPr>
              <a:t>Must Sign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1137F55E-3C7A-A852-872B-F98DE7B1A7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34"/>
    </mc:Choice>
    <mc:Fallback xmlns="">
      <p:transition spd="slow" advTm="9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8C29F7FE-C054-ECA1-AF75-71DB42753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7756525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2C2A06-75F4-4B4B-A2D1-F3C0F8140F05}"/>
              </a:ext>
            </a:extLst>
          </p:cNvPr>
          <p:cNvSpPr txBox="1"/>
          <p:nvPr/>
        </p:nvSpPr>
        <p:spPr>
          <a:xfrm>
            <a:off x="609600" y="457200"/>
            <a:ext cx="784860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ONLY</a:t>
            </a:r>
            <a:r>
              <a:rPr lang="en-US" dirty="0"/>
              <a:t> over the counter meds that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DON’T</a:t>
            </a:r>
            <a:r>
              <a:rPr lang="en-US" dirty="0"/>
              <a:t> need a doctor’s signature!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D498D465-DA38-432A-9A11-16A6483C4A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2"/>
    </mc:Choice>
    <mc:Fallback xmlns="">
      <p:transition spd="slow" advTm="10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:a16="http://schemas.microsoft.com/office/drawing/2014/main" id="{F3E1236D-CBE4-CD08-1A28-BC579F069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87338"/>
            <a:ext cx="16002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entury Gothic" panose="020B0502020202020204" pitchFamily="34" charset="0"/>
              </a:rPr>
              <a:t>Make sure to </a:t>
            </a:r>
            <a:r>
              <a:rPr lang="en-US" altLang="en-US" sz="1800" b="1">
                <a:solidFill>
                  <a:srgbClr val="FF0000"/>
                </a:solidFill>
                <a:latin typeface="Century Gothic" panose="020B0502020202020204" pitchFamily="34" charset="0"/>
              </a:rPr>
              <a:t>print a copy </a:t>
            </a:r>
            <a:r>
              <a:rPr lang="en-US" altLang="en-US" sz="1800">
                <a:latin typeface="Century Gothic" panose="020B0502020202020204" pitchFamily="34" charset="0"/>
              </a:rPr>
              <a:t>so you can send the exact meds the doctor ordered.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Century Gothic" panose="020B0502020202020204" pitchFamily="34" charset="0"/>
              </a:rPr>
              <a:t>No Substitutions </a:t>
            </a:r>
            <a:r>
              <a:rPr lang="en-US" altLang="en-US" sz="1800">
                <a:latin typeface="Century Gothic" panose="020B0502020202020204" pitchFamily="34" charset="0"/>
              </a:rPr>
              <a:t>will be permitted!</a:t>
            </a:r>
          </a:p>
        </p:txBody>
      </p:sp>
      <p:pic>
        <p:nvPicPr>
          <p:cNvPr id="31747" name="Picture 4" descr="http://images.clipartpanda.com/doctor-clip-art-784399_700688_doctor_clipart.png">
            <a:extLst>
              <a:ext uri="{FF2B5EF4-FFF2-40B4-BE49-F238E27FC236}">
                <a16:creationId xmlns:a16="http://schemas.microsoft.com/office/drawing/2014/main" id="{34192E32-C57B-F9E7-CAA2-F0E8C8ADE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88" y="2173288"/>
            <a:ext cx="351472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2">
            <a:extLst>
              <a:ext uri="{FF2B5EF4-FFF2-40B4-BE49-F238E27FC236}">
                <a16:creationId xmlns:a16="http://schemas.microsoft.com/office/drawing/2014/main" id="{956F5921-289F-F91D-EBAF-9514A73A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26295" r="70000" b="16173"/>
          <a:stretch>
            <a:fillRect/>
          </a:stretch>
        </p:blipFill>
        <p:spPr bwMode="auto">
          <a:xfrm>
            <a:off x="457200" y="287338"/>
            <a:ext cx="4648200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961A9D95-E381-3562-C550-FC758C4D65CE}"/>
              </a:ext>
            </a:extLst>
          </p:cNvPr>
          <p:cNvSpPr/>
          <p:nvPr/>
        </p:nvSpPr>
        <p:spPr>
          <a:xfrm rot="10800000">
            <a:off x="4632325" y="4476750"/>
            <a:ext cx="35179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50" name="TextBox 1">
            <a:extLst>
              <a:ext uri="{FF2B5EF4-FFF2-40B4-BE49-F238E27FC236}">
                <a16:creationId xmlns:a16="http://schemas.microsoft.com/office/drawing/2014/main" id="{614BB454-82CC-C6C7-1732-BACB0EB5B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238" y="4718050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Century Gothic" panose="020B0502020202020204" pitchFamily="34" charset="0"/>
              </a:rPr>
              <a:t>Doctor must sign  here if meds are to be dispensed.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8DE5323-8177-1960-BCA8-A0F79641616A}"/>
              </a:ext>
            </a:extLst>
          </p:cNvPr>
          <p:cNvSpPr/>
          <p:nvPr/>
        </p:nvSpPr>
        <p:spPr bwMode="auto">
          <a:xfrm rot="10800000">
            <a:off x="4184650" y="5403850"/>
            <a:ext cx="2152650" cy="436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52" name="TextBox 1">
            <a:extLst>
              <a:ext uri="{FF2B5EF4-FFF2-40B4-BE49-F238E27FC236}">
                <a16:creationId xmlns:a16="http://schemas.microsoft.com/office/drawing/2014/main" id="{EFB0A8CF-1054-81B9-B209-FDEF0275D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461000"/>
            <a:ext cx="3136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Century Gothic" panose="020B0502020202020204" pitchFamily="34" charset="0"/>
              </a:rPr>
              <a:t>Parent Must Sign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993B7579-CA92-8CE5-1774-EE9130B542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20"/>
    </mc:Choice>
    <mc:Fallback xmlns="">
      <p:transition spd="slow" advTm="11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>
            <a:extLst>
              <a:ext uri="{FF2B5EF4-FFF2-40B4-BE49-F238E27FC236}">
                <a16:creationId xmlns:a16="http://schemas.microsoft.com/office/drawing/2014/main" id="{A5B17D1E-B956-46D5-9DA8-793214DB2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762000"/>
            <a:ext cx="5638800" cy="243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9966FF"/>
                </a:solidFill>
                <a:latin typeface="Century Gothic" panose="020B0502020202020204" pitchFamily="34" charset="0"/>
              </a:rPr>
              <a:t>Seasonal Allergies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Keep in mind the time of year!</a:t>
            </a:r>
          </a:p>
        </p:txBody>
      </p:sp>
      <p:pic>
        <p:nvPicPr>
          <p:cNvPr id="32771" name="Picture 6" descr="canstock8095182">
            <a:extLst>
              <a:ext uri="{FF2B5EF4-FFF2-40B4-BE49-F238E27FC236}">
                <a16:creationId xmlns:a16="http://schemas.microsoft.com/office/drawing/2014/main" id="{186FF51D-F683-CB7B-28F3-74B320E09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9000"/>
            <a:ext cx="46482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A06CF4F6-E820-CA34-833E-D6812314A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0"/>
    </mc:Choice>
    <mc:Fallback xmlns="">
      <p:transition spd="slow" advTm="6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 descr="asthma-inhaler-adverse-drug-reaction">
            <a:extLst>
              <a:ext uri="{FF2B5EF4-FFF2-40B4-BE49-F238E27FC236}">
                <a16:creationId xmlns:a16="http://schemas.microsoft.com/office/drawing/2014/main" id="{59AC6C73-975D-FA21-4C9C-F8AA6D018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4">
            <a:extLst>
              <a:ext uri="{FF2B5EF4-FFF2-40B4-BE49-F238E27FC236}">
                <a16:creationId xmlns:a16="http://schemas.microsoft.com/office/drawing/2014/main" id="{C73478DC-978D-9786-9EDB-0991DF478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79248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400" b="1" dirty="0">
                <a:solidFill>
                  <a:srgbClr val="660066"/>
                </a:solidFill>
                <a:latin typeface="Century Gothic" panose="020B0502020202020204" pitchFamily="34" charset="0"/>
              </a:rPr>
              <a:t>Self (student) Administration of Medication</a:t>
            </a:r>
          </a:p>
        </p:txBody>
      </p:sp>
      <p:pic>
        <p:nvPicPr>
          <p:cNvPr id="33796" name="Picture 4" descr="http://firstaidcoursesperth.net/wpcms/wp-content/uploads/2013/04/closeup-of-epipen.jpg">
            <a:extLst>
              <a:ext uri="{FF2B5EF4-FFF2-40B4-BE49-F238E27FC236}">
                <a16:creationId xmlns:a16="http://schemas.microsoft.com/office/drawing/2014/main" id="{1F4A37DE-5E66-5F46-EA8E-6E1F9AF5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352800"/>
            <a:ext cx="30861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B5D7DE83-D918-B533-4A2A-A1DA5CB6D7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59"/>
    </mc:Choice>
    <mc:Fallback>
      <p:transition spd="slow" advTm="8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91D76FE-D391-4552-831A-8D9415978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33CC33"/>
                </a:solidFill>
                <a:latin typeface="Century Gothic" panose="020B0502020202020204" pitchFamily="34" charset="0"/>
              </a:rPr>
              <a:t>Departure from HUES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B9538D1-8163-EBD9-7F7D-B90D75D25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066800"/>
            <a:ext cx="8991600" cy="46783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Arrive at HUES at 7:45 am </a:t>
            </a:r>
            <a:r>
              <a:rPr lang="en-US" altLang="en-US" b="1" dirty="0">
                <a:solidFill>
                  <a:srgbClr val="FF3300"/>
                </a:solidFill>
                <a:latin typeface="Century Gothic" panose="020B0502020202020204" pitchFamily="34" charset="0"/>
              </a:rPr>
              <a:t>SHARP</a:t>
            </a: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  </a:t>
            </a:r>
            <a:endParaRPr lang="en-US" altLang="en-US" sz="100" dirty="0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en-US" altLang="en-US" sz="1050" dirty="0">
              <a:latin typeface="Century Gothic" panose="020B0502020202020204" pitchFamily="34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Students </a:t>
            </a:r>
            <a:r>
              <a:rPr lang="en-US" altLang="en-US" b="1" u="sng" dirty="0">
                <a:latin typeface="Century Gothic" panose="020B0502020202020204" pitchFamily="34" charset="0"/>
              </a:rPr>
              <a:t>cannot</a:t>
            </a:r>
            <a:r>
              <a:rPr lang="en-US" altLang="en-US" dirty="0">
                <a:latin typeface="Century Gothic" panose="020B0502020202020204" pitchFamily="34" charset="0"/>
              </a:rPr>
              <a:t> ride the school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  bus to school the day we leave or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  home on the day we come back.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We will be taking coach buses!</a:t>
            </a:r>
          </a:p>
          <a:p>
            <a:pPr marL="0" indent="0" eaLnBrk="1" hangingPunct="1">
              <a:buFontTx/>
              <a:buNone/>
              <a:defRPr/>
            </a:pPr>
            <a:endParaRPr lang="en-US" altLang="en-US" dirty="0">
              <a:latin typeface="Century Gothic" panose="020B0502020202020204" pitchFamily="34" charset="0"/>
            </a:endParaRPr>
          </a:p>
        </p:txBody>
      </p:sp>
      <p:grpSp>
        <p:nvGrpSpPr>
          <p:cNvPr id="34820" name="Group 11">
            <a:extLst>
              <a:ext uri="{FF2B5EF4-FFF2-40B4-BE49-F238E27FC236}">
                <a16:creationId xmlns:a16="http://schemas.microsoft.com/office/drawing/2014/main" id="{B210EEB9-2BA5-C15B-AFDA-34DBC7B3A2C7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4791075"/>
            <a:ext cx="2209800" cy="2143125"/>
            <a:chOff x="4176" y="3072"/>
            <a:chExt cx="1392" cy="1350"/>
          </a:xfrm>
        </p:grpSpPr>
        <p:pic>
          <p:nvPicPr>
            <p:cNvPr id="34822" name="Picture 7" descr="ANd9GcSLFhCYNMP1_NQyWd4ShcvXpUuQH9-qqJ1Q-KaU-aLL0Txe81CXvxkV2CcI">
              <a:extLst>
                <a:ext uri="{FF2B5EF4-FFF2-40B4-BE49-F238E27FC236}">
                  <a16:creationId xmlns:a16="http://schemas.microsoft.com/office/drawing/2014/main" id="{D489926C-A31B-061A-63A4-9BC16A6A36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76" y="3072"/>
              <a:ext cx="1392" cy="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3" name="Oval 9">
              <a:extLst>
                <a:ext uri="{FF2B5EF4-FFF2-40B4-BE49-F238E27FC236}">
                  <a16:creationId xmlns:a16="http://schemas.microsoft.com/office/drawing/2014/main" id="{C96835E9-D1BE-8BB2-8DD5-A232AA1DF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120"/>
              <a:ext cx="1248" cy="1200"/>
            </a:xfrm>
            <a:prstGeom prst="ellips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4400">
                <a:latin typeface="Century Gothic" panose="020B0502020202020204" pitchFamily="34" charset="0"/>
              </a:endParaRPr>
            </a:p>
          </p:txBody>
        </p:sp>
        <p:sp>
          <p:nvSpPr>
            <p:cNvPr id="34824" name="Line 10">
              <a:extLst>
                <a:ext uri="{FF2B5EF4-FFF2-40B4-BE49-F238E27FC236}">
                  <a16:creationId xmlns:a16="http://schemas.microsoft.com/office/drawing/2014/main" id="{7B5FF238-9695-6CA9-0647-9D69F8E87B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3360"/>
              <a:ext cx="864" cy="81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4821" name="Picture 5" descr="08">
            <a:extLst>
              <a:ext uri="{FF2B5EF4-FFF2-40B4-BE49-F238E27FC236}">
                <a16:creationId xmlns:a16="http://schemas.microsoft.com/office/drawing/2014/main" id="{65966F0B-02ED-D336-74B2-CD78FF287D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5" y="1023938"/>
            <a:ext cx="17875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A17739AF-8DFC-6A4A-9361-29AC8F7082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69"/>
    </mc:Choice>
    <mc:Fallback xmlns="">
      <p:transition spd="slow" advTm="13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13FCC47-C2E0-A230-5A67-123034799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FF6600"/>
                </a:solidFill>
                <a:latin typeface="Century Gothic" panose="020B0502020202020204" pitchFamily="34" charset="0"/>
              </a:rPr>
              <a:t>Arrival back at HUES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9C0DA0E-1C6A-F7EB-A402-A5917F3D0C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Century Gothic" panose="020B0502020202020204" pitchFamily="34" charset="0"/>
              </a:rPr>
              <a:t>A message will be sent on the day we come home to give parents an anticipated arrival time, planning around 4:00pm</a:t>
            </a:r>
          </a:p>
          <a:p>
            <a:pPr eaLnBrk="1" hangingPunct="1"/>
            <a:endParaRPr lang="en-US" altLang="en-US" dirty="0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000" dirty="0">
              <a:latin typeface="Century Gothic" panose="020B0502020202020204" pitchFamily="34" charset="0"/>
            </a:endParaRPr>
          </a:p>
          <a:p>
            <a:pPr eaLnBrk="1" hangingPunct="1"/>
            <a:r>
              <a:rPr lang="en-US" altLang="en-US" dirty="0">
                <a:latin typeface="Century Gothic" panose="020B0502020202020204" pitchFamily="34" charset="0"/>
              </a:rPr>
              <a:t>Students </a:t>
            </a:r>
            <a:r>
              <a:rPr lang="en-US" altLang="en-US" b="1" u="sng" dirty="0">
                <a:latin typeface="Century Gothic" panose="020B0502020202020204" pitchFamily="34" charset="0"/>
              </a:rPr>
              <a:t>cannot</a:t>
            </a:r>
            <a:r>
              <a:rPr lang="en-US" altLang="en-US" dirty="0">
                <a:latin typeface="Century Gothic" panose="020B0502020202020204" pitchFamily="34" charset="0"/>
              </a:rPr>
              <a:t> ride the school bus to school the day we leave or home on the day we come home.</a:t>
            </a:r>
          </a:p>
          <a:p>
            <a:pPr eaLnBrk="1" hangingPunct="1"/>
            <a:endParaRPr lang="en-US" altLang="en-US" dirty="0">
              <a:latin typeface="Century Gothic" panose="020B0502020202020204" pitchFamily="34" charset="0"/>
            </a:endParaRPr>
          </a:p>
        </p:txBody>
      </p:sp>
      <p:grpSp>
        <p:nvGrpSpPr>
          <p:cNvPr id="35844" name="Group 4">
            <a:extLst>
              <a:ext uri="{FF2B5EF4-FFF2-40B4-BE49-F238E27FC236}">
                <a16:creationId xmlns:a16="http://schemas.microsoft.com/office/drawing/2014/main" id="{2063CAC7-6B75-0739-F461-D7362A40DAE0}"/>
              </a:ext>
            </a:extLst>
          </p:cNvPr>
          <p:cNvGrpSpPr>
            <a:grpSpLocks/>
          </p:cNvGrpSpPr>
          <p:nvPr/>
        </p:nvGrpSpPr>
        <p:grpSpPr bwMode="auto">
          <a:xfrm>
            <a:off x="6343650" y="4648200"/>
            <a:ext cx="2209800" cy="2143125"/>
            <a:chOff x="4176" y="3072"/>
            <a:chExt cx="1392" cy="1350"/>
          </a:xfrm>
        </p:grpSpPr>
        <p:pic>
          <p:nvPicPr>
            <p:cNvPr id="35845" name="Picture 5" descr="ANd9GcSLFhCYNMP1_NQyWd4ShcvXpUuQH9-qqJ1Q-KaU-aLL0Txe81CXvxkV2CcI">
              <a:extLst>
                <a:ext uri="{FF2B5EF4-FFF2-40B4-BE49-F238E27FC236}">
                  <a16:creationId xmlns:a16="http://schemas.microsoft.com/office/drawing/2014/main" id="{F3B5B7D9-3287-9DB6-F116-063A02769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76" y="3072"/>
              <a:ext cx="1392" cy="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6" name="Oval 6">
              <a:extLst>
                <a:ext uri="{FF2B5EF4-FFF2-40B4-BE49-F238E27FC236}">
                  <a16:creationId xmlns:a16="http://schemas.microsoft.com/office/drawing/2014/main" id="{BD2761D7-1DEF-403C-55A4-CBD4FC533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120"/>
              <a:ext cx="1248" cy="1200"/>
            </a:xfrm>
            <a:prstGeom prst="ellips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4400">
                <a:latin typeface="Century Gothic" panose="020B0502020202020204" pitchFamily="34" charset="0"/>
              </a:endParaRPr>
            </a:p>
          </p:txBody>
        </p:sp>
        <p:sp>
          <p:nvSpPr>
            <p:cNvPr id="35847" name="Line 7">
              <a:extLst>
                <a:ext uri="{FF2B5EF4-FFF2-40B4-BE49-F238E27FC236}">
                  <a16:creationId xmlns:a16="http://schemas.microsoft.com/office/drawing/2014/main" id="{04B0F5AB-6A73-A92E-DEBB-01A259087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3360"/>
              <a:ext cx="864" cy="81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Audio 3">
            <a:extLst>
              <a:ext uri="{FF2B5EF4-FFF2-40B4-BE49-F238E27FC236}">
                <a16:creationId xmlns:a16="http://schemas.microsoft.com/office/drawing/2014/main" id="{D0AB8F74-30E7-12E2-DC74-10C7026B12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3"/>
    </mc:Choice>
    <mc:Fallback xmlns="">
      <p:transition spd="slow" advTm="14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4CFD8C9-2659-9294-A8A1-71419203C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5400">
                <a:latin typeface="Century Gothic" panose="020B0502020202020204" pitchFamily="34" charset="0"/>
              </a:rPr>
              <a:t>Students </a:t>
            </a:r>
            <a:r>
              <a:rPr lang="en-US" altLang="en-US" sz="5400" b="1">
                <a:solidFill>
                  <a:srgbClr val="FF3300"/>
                </a:solidFill>
                <a:latin typeface="Century Gothic" panose="020B0502020202020204" pitchFamily="34" charset="0"/>
              </a:rPr>
              <a:t>CANNOT</a:t>
            </a:r>
            <a:r>
              <a:rPr lang="en-US" altLang="en-US" sz="5400">
                <a:latin typeface="Century Gothic" panose="020B0502020202020204" pitchFamily="34" charset="0"/>
              </a:rPr>
              <a:t> bring cell phones!</a:t>
            </a:r>
          </a:p>
        </p:txBody>
      </p:sp>
      <p:pic>
        <p:nvPicPr>
          <p:cNvPr id="36867" name="Picture 3" descr="taber_No_Cell_Phones_Allowed">
            <a:extLst>
              <a:ext uri="{FF2B5EF4-FFF2-40B4-BE49-F238E27FC236}">
                <a16:creationId xmlns:a16="http://schemas.microsoft.com/office/drawing/2014/main" id="{4FA72A8E-B949-E85F-42A4-809678E026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981200"/>
            <a:ext cx="1731963" cy="1731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68" name="Text Box 4">
            <a:extLst>
              <a:ext uri="{FF2B5EF4-FFF2-40B4-BE49-F238E27FC236}">
                <a16:creationId xmlns:a16="http://schemas.microsoft.com/office/drawing/2014/main" id="{3E67374A-32C0-B950-30E8-FE1928B7A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52" y="3922098"/>
            <a:ext cx="78486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In Case of Emergencies: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b="1" dirty="0"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(9am – 4pm) call Hammarskjold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(4pm- 9pm) call camp office 973 –383 -1339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72CB3915-9ACA-E90A-CED6-20292F53E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95"/>
    </mc:Choice>
    <mc:Fallback xmlns="">
      <p:transition spd="slow" advTm="17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large_Smiley_Nervous_Happy_91608">
            <a:extLst>
              <a:ext uri="{FF2B5EF4-FFF2-40B4-BE49-F238E27FC236}">
                <a16:creationId xmlns:a16="http://schemas.microsoft.com/office/drawing/2014/main" id="{73C66732-102D-8B6E-0BB7-14BD9B871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62400"/>
            <a:ext cx="22955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2">
            <a:extLst>
              <a:ext uri="{FF2B5EF4-FFF2-40B4-BE49-F238E27FC236}">
                <a16:creationId xmlns:a16="http://schemas.microsoft.com/office/drawing/2014/main" id="{306277EE-B153-84A5-27A4-6C38B2F2F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0066FF"/>
                </a:solidFill>
                <a:latin typeface="Century Gothic" panose="020B0502020202020204" pitchFamily="34" charset="0"/>
              </a:rPr>
              <a:t>Common Concerns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6D84B481-6AB7-DCFC-1BEC-8011F360A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Grade 12 Exit Survey (indicates a very memorable enjoyable trip)</a:t>
            </a:r>
          </a:p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Separation  (generally busy and surrounded by friends which helps)</a:t>
            </a:r>
          </a:p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Privacy (Contact coordinator with specific concerns)</a:t>
            </a:r>
          </a:p>
          <a:p>
            <a:pPr eaLnBrk="1" hangingPunct="1"/>
            <a:r>
              <a:rPr lang="en-US" altLang="en-US">
                <a:latin typeface="Century Gothic" panose="020B0502020202020204" pitchFamily="34" charset="0"/>
              </a:rPr>
              <a:t>Bed Wetting  (Contact coordinator with specific concerns)</a:t>
            </a:r>
          </a:p>
          <a:p>
            <a:pPr eaLnBrk="1" hangingPunct="1"/>
            <a:endParaRPr lang="en-US" altLang="en-US">
              <a:latin typeface="Century Gothic" panose="020B0502020202020204" pitchFamily="34" charset="0"/>
            </a:endParaRP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2FCA7C54-D1B1-5DE4-1A4B-3851BBF2F8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51"/>
    </mc:Choice>
    <mc:Fallback xmlns="">
      <p:transition spd="slow" advTm="33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3C66B95-6628-556C-67EB-CA0F68966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6600"/>
                </a:solidFill>
                <a:latin typeface="Century Gothic" panose="020B0502020202020204" pitchFamily="34" charset="0"/>
              </a:rPr>
              <a:t>Chaperones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AFD9D9B-712A-7835-EEC5-968073093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Why Chaperone?</a:t>
            </a:r>
          </a:p>
          <a:p>
            <a:pPr lvl="1" eaLnBrk="1" hangingPunct="1">
              <a:defRPr/>
            </a:pPr>
            <a:r>
              <a:rPr lang="en-US" altLang="en-US" sz="3200" b="1" dirty="0">
                <a:solidFill>
                  <a:srgbClr val="008000"/>
                </a:solidFill>
                <a:latin typeface="Century Gothic" panose="020B0502020202020204" pitchFamily="34" charset="0"/>
              </a:rPr>
              <a:t>Perk!!!</a:t>
            </a:r>
            <a:r>
              <a:rPr lang="en-US" altLang="en-US" sz="3200" dirty="0">
                <a:latin typeface="Century Gothic" panose="020B0502020202020204" pitchFamily="34" charset="0"/>
              </a:rPr>
              <a:t> </a:t>
            </a:r>
            <a:r>
              <a:rPr lang="en-US" altLang="en-US" dirty="0">
                <a:latin typeface="Century Gothic" panose="020B0502020202020204" pitchFamily="34" charset="0"/>
              </a:rPr>
              <a:t>No cooking/cleaning for 2 days – students are “cruisers”</a:t>
            </a:r>
          </a:p>
          <a:p>
            <a:pPr lvl="1"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Quality time with your child</a:t>
            </a:r>
          </a:p>
          <a:p>
            <a:pPr lvl="1" eaLnBrk="1" hangingPunct="1"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lvl="1"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Selection – Randomly selected</a:t>
            </a:r>
          </a:p>
          <a:p>
            <a:pPr lvl="1" eaLnBrk="1" hangingPunct="1"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Child must be registered to be considered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altLang="en-US" dirty="0">
              <a:latin typeface="Century Gothic" panose="020B0502020202020204" pitchFamily="34" charset="0"/>
            </a:endParaRP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C64DE96A-F506-E788-A14D-6E967679C3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27"/>
    </mc:Choice>
    <mc:Fallback xmlns="">
      <p:transition spd="slow" advTm="25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C44948FB-4065-08D9-4BA2-38D0F620C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rgbClr val="FF6600"/>
                </a:solidFill>
                <a:latin typeface="Century Gothic" panose="020B0502020202020204" pitchFamily="34" charset="0"/>
              </a:rPr>
              <a:t>Chaperones Responsibilities </a:t>
            </a:r>
            <a:endParaRPr lang="en-US" altLang="en-US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464FA2FE-F5CD-5925-E873-9F7DC15371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Cabin supervision</a:t>
            </a:r>
          </a:p>
          <a:p>
            <a:r>
              <a:rPr lang="en-US" altLang="en-US"/>
              <a:t>Activity supervision</a:t>
            </a:r>
          </a:p>
          <a:p>
            <a:r>
              <a:rPr lang="en-US" altLang="en-US"/>
              <a:t>Observe and report. If you see something concerning report to a Trip Supervisor (Mr. Higgins), a Coordinator or Teacher Chaperone. 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1A36B0AC-9875-5C03-A77F-357F3E5F25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07"/>
    </mc:Choice>
    <mc:Fallback xmlns="">
      <p:transition spd="slow" advTm="17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391D304B-22F7-D8F7-1E60-8EF0AAB770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Opposite Gender Parent Chaperone (Dad and Daughter)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3F3A0E6A-A66D-6BD3-2090-742B20B66D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Schedules will be arranged so you can enjoy the activities with child. Care is taken to arrange cabin groups and activity groups so parent/child are together during day.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DC379300-5F1F-DEC2-EBEC-9254A287FC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54"/>
    </mc:Choice>
    <mc:Fallback xmlns="">
      <p:transition spd="slow" advTm="15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E3D0B46B-D0E9-4A66-62E0-1A62BCAE2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r>
              <a:rPr lang="en-US" altLang="en-US">
                <a:solidFill>
                  <a:srgbClr val="FF6600"/>
                </a:solidFill>
                <a:latin typeface="Century Gothic" panose="020B0502020202020204" pitchFamily="34" charset="0"/>
              </a:rPr>
              <a:t>Possible</a:t>
            </a:r>
            <a:r>
              <a:rPr lang="en-US" altLang="en-US">
                <a:latin typeface="Century Gothic" panose="020B0502020202020204" pitchFamily="34" charset="0"/>
              </a:rPr>
              <a:t> </a:t>
            </a:r>
            <a:r>
              <a:rPr lang="en-US" altLang="en-US" b="1">
                <a:solidFill>
                  <a:srgbClr val="660066"/>
                </a:solidFill>
                <a:latin typeface="Century Gothic" panose="020B0502020202020204" pitchFamily="34" charset="0"/>
              </a:rPr>
              <a:t>“switch”</a:t>
            </a:r>
            <a:r>
              <a:rPr lang="en-US" altLang="en-US" b="1">
                <a:latin typeface="Century Gothic" panose="020B0502020202020204" pitchFamily="34" charset="0"/>
              </a:rPr>
              <a:t> </a:t>
            </a:r>
            <a:r>
              <a:rPr lang="en-US" altLang="en-US">
                <a:solidFill>
                  <a:srgbClr val="FF6600"/>
                </a:solidFill>
                <a:latin typeface="Century Gothic" panose="020B0502020202020204" pitchFamily="34" charset="0"/>
              </a:rPr>
              <a:t>within your household</a:t>
            </a:r>
            <a:br>
              <a:rPr lang="en-US" altLang="en-US">
                <a:latin typeface="Century Gothic" panose="020B0502020202020204" pitchFamily="34" charset="0"/>
              </a:rPr>
            </a:br>
            <a:endParaRPr lang="en-US" altLang="en-US"/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B5662579-1F6B-A0FA-DFA8-E139C7F076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r>
              <a:rPr lang="en-US" altLang="en-US"/>
              <a:t>Let us know in the chaperone from if you are willing to switch with another guardian in case more parents of another gender are needed. 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8E8DEFA2-9A2D-12A8-8511-BEA6EDCBF5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5"/>
    </mc:Choice>
    <mc:Fallback xmlns="">
      <p:transition spd="slow" advTm="8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02C08E-9D5E-7613-BCD7-0CF1FE998A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67" t="30731" r="21667" b="7016"/>
          <a:stretch/>
        </p:blipFill>
        <p:spPr>
          <a:xfrm>
            <a:off x="226844" y="152400"/>
            <a:ext cx="8389257" cy="5181600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C436FD46-AE4E-60F9-62FC-485374050C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5"/>
    </mc:Choice>
    <mc:Fallback xmlns="">
      <p:transition spd="slow" advTm="16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>
            <a:extLst>
              <a:ext uri="{FF2B5EF4-FFF2-40B4-BE49-F238E27FC236}">
                <a16:creationId xmlns:a16="http://schemas.microsoft.com/office/drawing/2014/main" id="{3F5CA98E-1200-37DF-4320-87C7D905F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79400"/>
            <a:ext cx="6553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Century Gothic" panose="020B0502020202020204" pitchFamily="34" charset="0"/>
              </a:rPr>
              <a:t>General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69C00-3C02-AC69-D833-533ACC2AA6EC}"/>
              </a:ext>
            </a:extLst>
          </p:cNvPr>
          <p:cNvSpPr txBox="1"/>
          <p:nvPr/>
        </p:nvSpPr>
        <p:spPr>
          <a:xfrm>
            <a:off x="457200" y="1066800"/>
            <a:ext cx="8382000" cy="6124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92D050"/>
                </a:solidFill>
              </a:rPr>
              <a:t>The camp is nut free</a:t>
            </a:r>
          </a:p>
          <a:p>
            <a:pPr>
              <a:defRPr/>
            </a:pPr>
            <a:endParaRPr lang="en-US" sz="2800" dirty="0">
              <a:solidFill>
                <a:srgbClr val="92D05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7030A0"/>
                </a:solidFill>
              </a:rPr>
              <a:t>No daily visitors</a:t>
            </a:r>
          </a:p>
          <a:p>
            <a:pPr>
              <a:defRPr/>
            </a:pPr>
            <a:endParaRPr lang="en-US" sz="2800" dirty="0">
              <a:solidFill>
                <a:srgbClr val="7030A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FF00FF"/>
                </a:solidFill>
              </a:rPr>
              <a:t>No chaperones can be chosen until the students are all registered</a:t>
            </a:r>
          </a:p>
          <a:p>
            <a:pPr>
              <a:defRPr/>
            </a:pPr>
            <a:endParaRPr lang="en-US" sz="2800" dirty="0">
              <a:solidFill>
                <a:srgbClr val="FF00FF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</a:rPr>
              <a:t>Process for choosing chaperones</a:t>
            </a:r>
          </a:p>
          <a:p>
            <a:pPr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FFC000"/>
                </a:solidFill>
              </a:rPr>
              <a:t>Chaperones do not pay or register</a:t>
            </a:r>
          </a:p>
          <a:p>
            <a:pPr>
              <a:defRPr/>
            </a:pPr>
            <a:endParaRPr lang="en-US" sz="2800" dirty="0">
              <a:solidFill>
                <a:srgbClr val="FFC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FF0000"/>
                </a:solidFill>
              </a:rPr>
              <a:t>WE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select all groups-make us aware of separations</a:t>
            </a: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D36C5E56-04A1-56A4-56AC-84C6AC4C5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94"/>
    </mc:Choice>
    <mc:Fallback xmlns="">
      <p:transition spd="slow" advTm="45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1CA2788-6244-2E17-C4BC-822941C64F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444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660066"/>
                </a:solidFill>
                <a:latin typeface="Century Gothic" panose="020B0502020202020204" pitchFamily="34" charset="0"/>
              </a:rPr>
              <a:t>Any Questions?</a:t>
            </a:r>
          </a:p>
        </p:txBody>
      </p:sp>
      <p:pic>
        <p:nvPicPr>
          <p:cNvPr id="45059" name="Picture 7" descr="http://www.expertsinyourhome.com/hs-fs/hub/454116/file-2621221541-jpg/blog-files/468878837-resized-600.jpg">
            <a:extLst>
              <a:ext uri="{FF2B5EF4-FFF2-40B4-BE49-F238E27FC236}">
                <a16:creationId xmlns:a16="http://schemas.microsoft.com/office/drawing/2014/main" id="{10CB3255-C8F8-AFCD-6D2A-0A3B2DBE0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389063"/>
            <a:ext cx="5562600" cy="39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4BA59403-1DA0-F36A-7ABC-E97774CCE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78"/>
    </mc:Choice>
    <mc:Fallback xmlns="">
      <p:transition spd="slow" advTm="14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4782</TotalTime>
  <Words>934</Words>
  <Application>Microsoft Office PowerPoint</Application>
  <PresentationFormat>On-screen Show (4:3)</PresentationFormat>
  <Paragraphs>188</Paragraphs>
  <Slides>40</Slides>
  <Notes>1</Notes>
  <HiddenSlides>0</HiddenSlides>
  <MMClips>40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Century Gothic</vt:lpstr>
      <vt:lpstr>Default Design</vt:lpstr>
      <vt:lpstr>PowerPoint Presentation</vt:lpstr>
      <vt:lpstr>When is my child’s trip Trips are organized by science teacher</vt:lpstr>
      <vt:lpstr>Introductions</vt:lpstr>
      <vt:lpstr>Where are we going?</vt:lpstr>
      <vt:lpstr>PowerPoint Presentation</vt:lpstr>
      <vt:lpstr>PowerPoint Presentation</vt:lpstr>
      <vt:lpstr>Fairview Video</vt:lpstr>
      <vt:lpstr>Packing List</vt:lpstr>
      <vt:lpstr>PowerPoint Presentation</vt:lpstr>
      <vt:lpstr>Dining Hall and/Meals</vt:lpstr>
      <vt:lpstr>PowerPoint Presentation</vt:lpstr>
      <vt:lpstr>Dining Hall and/Meals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How do I access the Fairview Medical forms?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Departure from HUES</vt:lpstr>
      <vt:lpstr>Arrival back at HUES</vt:lpstr>
      <vt:lpstr>Students CANNOT bring cell phones!</vt:lpstr>
      <vt:lpstr>Common Concerns</vt:lpstr>
      <vt:lpstr>Chaperones</vt:lpstr>
      <vt:lpstr>Chaperones Responsibilities </vt:lpstr>
      <vt:lpstr>Opposite Gender Parent Chaperone (Dad and Daughter)</vt:lpstr>
      <vt:lpstr>Possible “switch” within your household </vt:lpstr>
      <vt:lpstr>PowerPoint Presentation</vt:lpstr>
      <vt:lpstr>PowerPoint Presentation</vt:lpstr>
      <vt:lpstr>Any Questions?</vt:lpstr>
    </vt:vector>
  </TitlesOfParts>
  <Company>East Brunswick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MNOVAK</dc:creator>
  <cp:lastModifiedBy>RYAN HIGGINS</cp:lastModifiedBy>
  <cp:revision>186</cp:revision>
  <cp:lastPrinted>2018-11-06T20:06:29Z</cp:lastPrinted>
  <dcterms:created xsi:type="dcterms:W3CDTF">2008-11-18T20:32:13Z</dcterms:created>
  <dcterms:modified xsi:type="dcterms:W3CDTF">2023-11-20T19:20:12Z</dcterms:modified>
</cp:coreProperties>
</file>