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4">
  <p:sldMasterIdLst>
    <p:sldMasterId id="2147483660" r:id="rId4"/>
    <p:sldMasterId id="2147483648" r:id="rId5"/>
  </p:sldMasterIdLst>
  <p:notesMasterIdLst>
    <p:notesMasterId r:id="rId13"/>
  </p:notesMasterIdLst>
  <p:sldIdLst>
    <p:sldId id="256" r:id="rId6"/>
    <p:sldId id="257" r:id="rId7"/>
    <p:sldId id="362" r:id="rId8"/>
    <p:sldId id="363" r:id="rId9"/>
    <p:sldId id="364" r:id="rId10"/>
    <p:sldId id="365" r:id="rId11"/>
    <p:sldId id="359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Hind Siliguri" panose="02000000000000000000" pitchFamily="2" charset="0"/>
      <p:regular r:id="rId20"/>
      <p:bold r:id="rId21"/>
    </p:embeddedFont>
    <p:embeddedFont>
      <p:font typeface="Hind Siliguri Light" panose="02000000000000000000" pitchFamily="2" charset="0"/>
      <p:regular r:id="rId22"/>
      <p:bold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  <p:embeddedFont>
      <p:font typeface="Verdana" panose="020B0604030504040204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52ECF9-815C-4845-9DC0-ACD6556C93DE}">
  <a:tblStyle styleId="{0252ECF9-815C-4845-9DC0-ACD6556C93D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11.fntdata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5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9c45342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d9c45342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256cccaf1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256cccaf1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2bebec0c2e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12bebec0c2e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7412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0035AD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name="adj" fmla="val 16667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3711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"/>
              <a:t>‹#›</a:t>
            </a:fld>
            <a:endParaRPr/>
          </a:p>
        </p:txBody>
      </p:sp>
      <p:pic>
        <p:nvPicPr>
          <p:cNvPr id="18" name="Google Shape;18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60850" y="427275"/>
            <a:ext cx="2193423" cy="912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/>
          <p:nvPr/>
        </p:nvSpPr>
        <p:spPr>
          <a:xfrm>
            <a:off x="0" y="4831325"/>
            <a:ext cx="7986600" cy="312300"/>
          </a:xfrm>
          <a:prstGeom prst="rect">
            <a:avLst/>
          </a:prstGeom>
          <a:solidFill>
            <a:srgbClr val="FFD1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7910400" y="4831325"/>
            <a:ext cx="333300" cy="312300"/>
          </a:xfrm>
          <a:prstGeom prst="homePlate">
            <a:avLst>
              <a:gd name="adj" fmla="val 50000"/>
            </a:avLst>
          </a:prstGeom>
          <a:solidFill>
            <a:srgbClr val="FFD1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8243700" y="4831325"/>
            <a:ext cx="333300" cy="312300"/>
          </a:xfrm>
          <a:prstGeom prst="chevron">
            <a:avLst>
              <a:gd name="adj" fmla="val 50000"/>
            </a:avLst>
          </a:prstGeom>
          <a:solidFill>
            <a:srgbClr val="FFD1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8577000" y="4831325"/>
            <a:ext cx="333300" cy="312300"/>
          </a:xfrm>
          <a:prstGeom prst="chevron">
            <a:avLst>
              <a:gd name="adj" fmla="val 50000"/>
            </a:avLst>
          </a:prstGeom>
          <a:solidFill>
            <a:srgbClr val="FFD1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 rot="10800000" flipH="1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/>
        </p:nvSpPr>
        <p:spPr>
          <a:xfrm rot="10800000" flipH="1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"/>
              <a:t>‹#›</a:t>
            </a:fld>
            <a:endParaRPr/>
          </a:p>
        </p:txBody>
      </p:sp>
      <p:pic>
        <p:nvPicPr>
          <p:cNvPr id="48" name="Google Shape;4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34225" y="3848413"/>
            <a:ext cx="1114425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Font typeface="Hind Siliguri"/>
              <a:buNone/>
              <a:defRPr sz="6000" b="1">
                <a:latin typeface="Hind Siliguri"/>
                <a:ea typeface="Hind Siliguri"/>
                <a:cs typeface="Hind Siliguri"/>
                <a:sym typeface="Hind Siligu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"/>
              <a:t>‹#›</a:t>
            </a:fld>
            <a:endParaRPr/>
          </a:p>
        </p:txBody>
      </p:sp>
      <p:pic>
        <p:nvPicPr>
          <p:cNvPr id="52" name="Google Shape;52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00800" y="3778900"/>
            <a:ext cx="2193423" cy="91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>
          <p15:clr>
            <a:srgbClr val="FA7B17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Font typeface="Hind Siliguri"/>
              <a:buNone/>
              <a:defRPr sz="6000" b="1">
                <a:latin typeface="Hind Siliguri"/>
                <a:ea typeface="Hind Siliguri"/>
                <a:cs typeface="Hind Siliguri"/>
                <a:sym typeface="Hind Siligu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>
          <p15:clr>
            <a:srgbClr val="FA7B17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/>
          <p:nvPr/>
        </p:nvSpPr>
        <p:spPr>
          <a:xfrm flipH="1">
            <a:off x="100" y="0"/>
            <a:ext cx="36276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29025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ubTitle" idx="1"/>
          </p:nvPr>
        </p:nvSpPr>
        <p:spPr>
          <a:xfrm>
            <a:off x="265500" y="2779475"/>
            <a:ext cx="30726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4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>
            <a:spLocks noGrp="1"/>
          </p:cNvSpPr>
          <p:nvPr>
            <p:ph type="title" hasCustomPrompt="1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9" name="Google Shape;69;p12"/>
          <p:cNvSpPr txBox="1">
            <a:spLocks noGrp="1"/>
          </p:cNvSpPr>
          <p:nvPr>
            <p:ph type="body" idx="1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01420-D9F7-4DA6-9E3A-CB2F010960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5599C1-C519-46F8-BC1A-8EC483F57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31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terial">
    <p:bg>
      <p:bgPr>
        <a:solidFill>
          <a:srgbClr val="0035A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erdana"/>
              <a:buChar char="●"/>
              <a:defRPr sz="1800"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■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●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■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●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erdana"/>
              <a:buChar char="○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Verdana"/>
              <a:buChar char="■"/>
              <a:defRPr>
                <a:solidFill>
                  <a:schemeClr val="lt2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y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849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5013" y="1258098"/>
            <a:ext cx="5113974" cy="212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ubTitle" idx="4294967295"/>
          </p:nvPr>
        </p:nvSpPr>
        <p:spPr>
          <a:xfrm>
            <a:off x="281587" y="232118"/>
            <a:ext cx="7033613" cy="24618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chemeClr val="lt1"/>
                </a:solidFill>
                <a:latin typeface="Hind Siliguri Light"/>
                <a:ea typeface="Hind Siliguri Light"/>
                <a:cs typeface="Hind Siliguri Light"/>
                <a:sym typeface="Hind Siliguri Light"/>
              </a:rPr>
              <a:t>Education Track Dual Credit with Bethany College</a:t>
            </a:r>
          </a:p>
          <a:p>
            <a:pPr marL="0" indent="0">
              <a:lnSpc>
                <a:spcPct val="100000"/>
              </a:lnSpc>
              <a:buNone/>
            </a:pPr>
            <a:endParaRPr lang="en-US" sz="4800" b="1" dirty="0">
              <a:solidFill>
                <a:schemeClr val="lt1"/>
              </a:solidFill>
              <a:latin typeface="Hind Siliguri Light"/>
              <a:ea typeface="Hind Siliguri Light"/>
              <a:cs typeface="Hind Siliguri Light"/>
              <a:sym typeface="Hind Siliguri Light"/>
            </a:endParaRPr>
          </a:p>
          <a:p>
            <a:pPr marL="0" indent="0">
              <a:lnSpc>
                <a:spcPct val="100000"/>
              </a:lnSpc>
              <a:buNone/>
            </a:pPr>
            <a:br>
              <a:rPr lang="en-US" sz="3200" dirty="0">
                <a:solidFill>
                  <a:schemeClr val="lt1"/>
                </a:solidFill>
                <a:latin typeface="Hind Siliguri Light"/>
                <a:ea typeface="Hind Siliguri Light"/>
                <a:cs typeface="Hind Siliguri Light"/>
                <a:sym typeface="Hind Siliguri Light"/>
              </a:rPr>
            </a:b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583393-0184-4C2C-9754-050747C65BC7}"/>
              </a:ext>
            </a:extLst>
          </p:cNvPr>
          <p:cNvSpPr txBox="1"/>
          <p:nvPr/>
        </p:nvSpPr>
        <p:spPr>
          <a:xfrm>
            <a:off x="281587" y="3052689"/>
            <a:ext cx="3833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dirty="0">
                <a:solidFill>
                  <a:schemeClr val="lt1"/>
                </a:solidFill>
                <a:latin typeface="Hind Siliguri Light"/>
                <a:ea typeface="Hind Siliguri Light"/>
                <a:cs typeface="Hind Siliguri Light"/>
                <a:sym typeface="Hind Siliguri Light"/>
              </a:rPr>
              <a:t>Alan English, Ph.D.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>
                <a:solidFill>
                  <a:schemeClr val="lt1"/>
                </a:solidFill>
                <a:latin typeface="Hind Siliguri Light"/>
                <a:ea typeface="Hind Siliguri Light"/>
                <a:cs typeface="Hind Siliguri Light"/>
                <a:sym typeface="Hind Siliguri Light"/>
              </a:rPr>
              <a:t>Bethany Education Department Chair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5CF560-594C-4434-9354-0501E0F15540}"/>
              </a:ext>
            </a:extLst>
          </p:cNvPr>
          <p:cNvSpPr/>
          <p:nvPr/>
        </p:nvSpPr>
        <p:spPr>
          <a:xfrm>
            <a:off x="0" y="0"/>
            <a:ext cx="9144000" cy="604157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34E061-F021-436F-956A-F7E6E7E30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824" y="3774809"/>
            <a:ext cx="1939176" cy="1066235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99D1F652-6D86-4E58-B96C-D6291C81583F}"/>
              </a:ext>
            </a:extLst>
          </p:cNvPr>
          <p:cNvSpPr txBox="1">
            <a:spLocks/>
          </p:cNvSpPr>
          <p:nvPr/>
        </p:nvSpPr>
        <p:spPr>
          <a:xfrm>
            <a:off x="75796" y="1680723"/>
            <a:ext cx="4331660" cy="10902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“Teaching as a Career”</a:t>
            </a:r>
            <a:br>
              <a:rPr lang="en-US" sz="2800" dirty="0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(juniors and seniors)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D61497D-5ADA-46DB-8503-9F70859E9F51}"/>
              </a:ext>
            </a:extLst>
          </p:cNvPr>
          <p:cNvCxnSpPr>
            <a:cxnSpLocks/>
          </p:cNvCxnSpPr>
          <p:nvPr/>
        </p:nvCxnSpPr>
        <p:spPr>
          <a:xfrm>
            <a:off x="4653642" y="2225835"/>
            <a:ext cx="726621" cy="0"/>
          </a:xfrm>
          <a:prstGeom prst="straightConnector1">
            <a:avLst/>
          </a:prstGeom>
          <a:ln w="635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4">
            <a:extLst>
              <a:ext uri="{FF2B5EF4-FFF2-40B4-BE49-F238E27FC236}">
                <a16:creationId xmlns:a16="http://schemas.microsoft.com/office/drawing/2014/main" id="{660E6843-8F8F-49F2-8479-28127F52848A}"/>
              </a:ext>
            </a:extLst>
          </p:cNvPr>
          <p:cNvSpPr txBox="1">
            <a:spLocks/>
          </p:cNvSpPr>
          <p:nvPr/>
        </p:nvSpPr>
        <p:spPr>
          <a:xfrm>
            <a:off x="5626449" y="1912788"/>
            <a:ext cx="2984552" cy="553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ED100 (1 hour)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69C451-BAF4-46FE-875B-D64B1FE852B2}"/>
              </a:ext>
            </a:extLst>
          </p:cNvPr>
          <p:cNvSpPr txBox="1">
            <a:spLocks/>
          </p:cNvSpPr>
          <p:nvPr/>
        </p:nvSpPr>
        <p:spPr>
          <a:xfrm>
            <a:off x="189468" y="2878321"/>
            <a:ext cx="4104317" cy="9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“Teaching Internship” </a:t>
            </a:r>
          </a:p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(seniors)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CA0279-4D98-4B64-B087-5953D880A23D}"/>
              </a:ext>
            </a:extLst>
          </p:cNvPr>
          <p:cNvCxnSpPr>
            <a:cxnSpLocks/>
          </p:cNvCxnSpPr>
          <p:nvPr/>
        </p:nvCxnSpPr>
        <p:spPr>
          <a:xfrm>
            <a:off x="4653642" y="3408304"/>
            <a:ext cx="726621" cy="0"/>
          </a:xfrm>
          <a:prstGeom prst="straightConnector1">
            <a:avLst/>
          </a:prstGeom>
          <a:ln w="63500">
            <a:solidFill>
              <a:schemeClr val="tx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4">
            <a:extLst>
              <a:ext uri="{FF2B5EF4-FFF2-40B4-BE49-F238E27FC236}">
                <a16:creationId xmlns:a16="http://schemas.microsoft.com/office/drawing/2014/main" id="{4FE775BB-F6B5-4CEF-B662-C841BFF3DABD}"/>
              </a:ext>
            </a:extLst>
          </p:cNvPr>
          <p:cNvSpPr txBox="1">
            <a:spLocks/>
          </p:cNvSpPr>
          <p:nvPr/>
        </p:nvSpPr>
        <p:spPr>
          <a:xfrm>
            <a:off x="5626450" y="3131608"/>
            <a:ext cx="3199143" cy="553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ED200 (3 hours)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76A91B-BFB1-476E-9B65-5F13E1D53349}"/>
              </a:ext>
            </a:extLst>
          </p:cNvPr>
          <p:cNvSpPr txBox="1"/>
          <p:nvPr/>
        </p:nvSpPr>
        <p:spPr>
          <a:xfrm>
            <a:off x="1856902" y="802333"/>
            <a:ext cx="4873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50000"/>
                  </a:schemeClr>
                </a:solidFill>
              </a:rPr>
              <a:t>Classes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3478D3-8AC8-416A-BF00-5DF7F8758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841045"/>
            <a:ext cx="9144000" cy="3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14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5CF560-594C-4434-9354-0501E0F15540}"/>
              </a:ext>
            </a:extLst>
          </p:cNvPr>
          <p:cNvSpPr/>
          <p:nvPr/>
        </p:nvSpPr>
        <p:spPr>
          <a:xfrm>
            <a:off x="0" y="0"/>
            <a:ext cx="9144000" cy="604157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F0DE70-3016-4182-BA1A-9E7E82DFF437}"/>
              </a:ext>
            </a:extLst>
          </p:cNvPr>
          <p:cNvSpPr txBox="1"/>
          <p:nvPr/>
        </p:nvSpPr>
        <p:spPr>
          <a:xfrm>
            <a:off x="187779" y="1550693"/>
            <a:ext cx="87684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$100/credit hour</a:t>
            </a: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No additional taxes, textbooks, or fees</a:t>
            </a: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Both courses are required for all Bethany education majors</a:t>
            </a: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Can be used as electives for Bethany non-education majors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4E74DD-AFD4-4226-8C8E-A98195CD0D89}"/>
              </a:ext>
            </a:extLst>
          </p:cNvPr>
          <p:cNvSpPr txBox="1"/>
          <p:nvPr/>
        </p:nvSpPr>
        <p:spPr>
          <a:xfrm>
            <a:off x="1913206" y="785037"/>
            <a:ext cx="4873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50000"/>
                  </a:schemeClr>
                </a:solidFill>
              </a:rPr>
              <a:t>Logistics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30BAA40-12BB-4FDF-B6E8-E3855777F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824" y="3774809"/>
            <a:ext cx="1939176" cy="10662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536F032-5D48-4F49-A2C1-EB89219D9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41044"/>
            <a:ext cx="9144000" cy="30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57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5CF560-594C-4434-9354-0501E0F15540}"/>
              </a:ext>
            </a:extLst>
          </p:cNvPr>
          <p:cNvSpPr/>
          <p:nvPr/>
        </p:nvSpPr>
        <p:spPr>
          <a:xfrm>
            <a:off x="0" y="0"/>
            <a:ext cx="9144000" cy="604157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04F29-6CFC-482F-A459-7BC59BD6E1FC}"/>
              </a:ext>
            </a:extLst>
          </p:cNvPr>
          <p:cNvSpPr txBox="1"/>
          <p:nvPr/>
        </p:nvSpPr>
        <p:spPr>
          <a:xfrm>
            <a:off x="1913206" y="785037"/>
            <a:ext cx="4873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50000"/>
                  </a:schemeClr>
                </a:solidFill>
              </a:rPr>
              <a:t>Selling Points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4BBE55-D3A9-4C13-9EBF-86A666C69A7F}"/>
              </a:ext>
            </a:extLst>
          </p:cNvPr>
          <p:cNvSpPr txBox="1"/>
          <p:nvPr/>
        </p:nvSpPr>
        <p:spPr>
          <a:xfrm>
            <a:off x="187779" y="1550693"/>
            <a:ext cx="87684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Affordability</a:t>
            </a: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Decide on a major earlier</a:t>
            </a: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Accelerate college graduation</a:t>
            </a: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Get a college preview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A5FC2A-50C0-4EB9-9DA9-B301B1663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41045"/>
            <a:ext cx="9144000" cy="3024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29F74D-1686-445F-BB79-175102373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824" y="3774809"/>
            <a:ext cx="1939176" cy="106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02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5CF560-594C-4434-9354-0501E0F15540}"/>
              </a:ext>
            </a:extLst>
          </p:cNvPr>
          <p:cNvSpPr/>
          <p:nvPr/>
        </p:nvSpPr>
        <p:spPr>
          <a:xfrm>
            <a:off x="0" y="0"/>
            <a:ext cx="9144000" cy="604157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04F29-6CFC-482F-A459-7BC59BD6E1FC}"/>
              </a:ext>
            </a:extLst>
          </p:cNvPr>
          <p:cNvSpPr txBox="1"/>
          <p:nvPr/>
        </p:nvSpPr>
        <p:spPr>
          <a:xfrm>
            <a:off x="1913206" y="785037"/>
            <a:ext cx="4873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50000"/>
                  </a:schemeClr>
                </a:solidFill>
              </a:rPr>
              <a:t>Other Notes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4BBE55-D3A9-4C13-9EBF-86A666C69A7F}"/>
              </a:ext>
            </a:extLst>
          </p:cNvPr>
          <p:cNvSpPr txBox="1"/>
          <p:nvPr/>
        </p:nvSpPr>
        <p:spPr>
          <a:xfrm>
            <a:off x="187779" y="1550693"/>
            <a:ext cx="87684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Optional – May take either “Teaching as a Career” or “Teaching Internship” for high school credit only or dual credit</a:t>
            </a: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</a:rPr>
              <a:t>Credits are transferable to other institutions</a:t>
            </a: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Clr>
                <a:schemeClr val="tx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019820-BC89-4451-AF68-ACE2BF790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41045"/>
            <a:ext cx="9144000" cy="3024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080A14-EFCF-4D8C-9607-51B6D3992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824" y="3774809"/>
            <a:ext cx="1939176" cy="106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41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1"/>
          <p:cNvSpPr txBox="1">
            <a:spLocks noGrp="1"/>
          </p:cNvSpPr>
          <p:nvPr>
            <p:ph type="body" idx="2"/>
          </p:nvPr>
        </p:nvSpPr>
        <p:spPr>
          <a:xfrm>
            <a:off x="4236973" y="801859"/>
            <a:ext cx="4262512" cy="15826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-US" sz="2400" dirty="0"/>
              <a:t>Email: Englishae@bethanylb.edu</a:t>
            </a:r>
          </a:p>
          <a:p>
            <a:pPr marL="0" indent="0">
              <a:lnSpc>
                <a:spcPct val="114999"/>
              </a:lnSpc>
              <a:spcAft>
                <a:spcPts val="1600"/>
              </a:spcAft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D03A63-1FE7-4EE7-8538-083622555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84" y="0"/>
            <a:ext cx="3429000" cy="5143500"/>
          </a:xfrm>
          <a:prstGeom prst="rect">
            <a:avLst/>
          </a:prstGeom>
        </p:spPr>
      </p:pic>
      <p:pic>
        <p:nvPicPr>
          <p:cNvPr id="10" name="Google Shape;77;p14">
            <a:extLst>
              <a:ext uri="{FF2B5EF4-FFF2-40B4-BE49-F238E27FC236}">
                <a16:creationId xmlns:a16="http://schemas.microsoft.com/office/drawing/2014/main" id="{A6884D0D-E320-4612-9393-257D1482AC4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1242" y="2571750"/>
            <a:ext cx="5113974" cy="2127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3863749"/>
      </p:ext>
    </p:extLst>
  </p:cSld>
  <p:clrMapOvr>
    <a:masterClrMapping/>
  </p:clrMapOvr>
</p:sld>
</file>

<file path=ppt/theme/theme1.xml><?xml version="1.0" encoding="utf-8"?>
<a:theme xmlns:a="http://schemas.openxmlformats.org/drawingml/2006/main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3C8B55643FC1469E73ADE1B32F7FE6" ma:contentTypeVersion="16" ma:contentTypeDescription="Create a new document." ma:contentTypeScope="" ma:versionID="de9b1895549ca5455ae64233cde64083">
  <xsd:schema xmlns:xsd="http://www.w3.org/2001/XMLSchema" xmlns:xs="http://www.w3.org/2001/XMLSchema" xmlns:p="http://schemas.microsoft.com/office/2006/metadata/properties" xmlns:ns2="a4f4fbd6-4e5a-4f00-85a4-67294b30cf5a" xmlns:ns3="aa25d66f-cc83-4545-ba5c-405535969c22" targetNamespace="http://schemas.microsoft.com/office/2006/metadata/properties" ma:root="true" ma:fieldsID="87db1060b976549c12a81f011ea40568" ns2:_="" ns3:_="">
    <xsd:import namespace="a4f4fbd6-4e5a-4f00-85a4-67294b30cf5a"/>
    <xsd:import namespace="aa25d66f-cc83-4545-ba5c-405535969c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4fbd6-4e5a-4f00-85a4-67294b30cf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70e37f6-0402-477c-b233-c800f33aae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25d66f-cc83-4545-ba5c-405535969c22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f4fbd6-4e5a-4f00-85a4-67294b30cf5a">
      <Terms xmlns="http://schemas.microsoft.com/office/infopath/2007/PartnerControls"/>
    </lcf76f155ced4ddcb4097134ff3c332f>
    <SharedWithUsers xmlns="aa25d66f-cc83-4545-ba5c-405535969c22">
      <UserInfo>
        <DisplayName>Melissa Woeppel</DisplayName>
        <AccountId>20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8B81F99-2796-4B34-81D1-5D01364247C2}">
  <ds:schemaRefs>
    <ds:schemaRef ds:uri="a4f4fbd6-4e5a-4f00-85a4-67294b30cf5a"/>
    <ds:schemaRef ds:uri="aa25d66f-cc83-4545-ba5c-405535969c2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9E7BFE2-1CC9-4D77-A23F-FEAE97A01B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80B951-656C-4936-B9D3-54C8FE6AF560}">
  <ds:schemaRefs>
    <ds:schemaRef ds:uri="a4f4fbd6-4e5a-4f00-85a4-67294b30cf5a"/>
    <ds:schemaRef ds:uri="aa25d66f-cc83-4545-ba5c-405535969c22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135</Words>
  <Application>Microsoft Office PowerPoint</Application>
  <PresentationFormat>On-screen Show (16:9)</PresentationFormat>
  <Paragraphs>25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Roboto</vt:lpstr>
      <vt:lpstr>Hind Siliguri</vt:lpstr>
      <vt:lpstr>Calibri Light</vt:lpstr>
      <vt:lpstr>Calibri</vt:lpstr>
      <vt:lpstr>Verdana</vt:lpstr>
      <vt:lpstr>Hind Siliguri Light</vt:lpstr>
      <vt:lpstr>Material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K. Mauch</dc:creator>
  <cp:lastModifiedBy>Allen, Jim</cp:lastModifiedBy>
  <cp:revision>394</cp:revision>
  <dcterms:modified xsi:type="dcterms:W3CDTF">2024-08-22T16:31:48Z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0x010100F23C8B55643FC1469E73ADE1B32F7FE6</vt:lpwstr>
  </property>
  <property fmtid="{D5CDD505-2E9C-101B-9397-08002B2CF9AE}" pid="3" name="MediaServiceImageTags">
    <vt:lpwstr/>
  </property>
</Properties>
</file>