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8288000" cy="10287000"/>
  <p:notesSz cx="6858000" cy="9144000"/>
  <p:embeddedFontLst>
    <p:embeddedFont>
      <p:font typeface="Baskerville Old Face" panose="02020602080505020303" pitchFamily="18" charset="0"/>
      <p:regular r:id="rId20"/>
    </p:embeddedFont>
    <p:embeddedFont>
      <p:font typeface="Bauhaus 93" panose="04030905020B02020C02" pitchFamily="82" charset="0"/>
      <p:regular r:id="rId21"/>
    </p:embeddedFont>
    <p:embeddedFont>
      <p:font typeface="Berlin Sans FB Demi" panose="020E0802020502020306" pitchFamily="34" charset="0"/>
      <p:bold r:id="rId22"/>
    </p:embeddedFont>
    <p:embeddedFont>
      <p:font typeface="Bodoni MT Black" panose="02070A03080606020203" pitchFamily="18" charset="0"/>
      <p:bold r:id="rId23"/>
      <p:boldItalic r:id="rId24"/>
    </p:embeddedFont>
    <p:embeddedFont>
      <p:font typeface="Brightwall" panose="02000500000000000000" charset="0"/>
      <p:regular r:id="rId25"/>
    </p:embeddedFont>
    <p:embeddedFont>
      <p:font typeface="Britannic Compress" panose="020B0604020202020204" charset="0"/>
      <p:regular r:id="rId26"/>
    </p:embeddedFon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Garet" panose="020B0604020202020204" charset="0"/>
      <p:regular r:id="rId31"/>
    </p:embeddedFont>
    <p:embeddedFont>
      <p:font typeface="Garet Bold" panose="020B0604020202020204" charset="0"/>
      <p:regular r:id="rId32"/>
    </p:embeddedFont>
    <p:embeddedFont>
      <p:font typeface="Gochi Hand" panose="020B0604020202020204" charset="0"/>
      <p:regular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C9EC796-6E2F-45B3-B6FF-589417ABA12A}" v="2" dt="2024-01-29T19:17:01.1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1" d="100"/>
          <a:sy n="71" d="100"/>
        </p:scale>
        <p:origin x="5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21" Type="http://schemas.openxmlformats.org/officeDocument/2006/relationships/font" Target="fonts/font2.fntdata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13" Type="http://schemas.openxmlformats.org/officeDocument/2006/relationships/image" Target="../media/image19.svg"/><Relationship Id="rId3" Type="http://schemas.openxmlformats.org/officeDocument/2006/relationships/image" Target="../media/image10.sv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11" Type="http://schemas.openxmlformats.org/officeDocument/2006/relationships/image" Target="../media/image17.gif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2.png"/><Relationship Id="rId9" Type="http://schemas.openxmlformats.org/officeDocument/2006/relationships/image" Target="../media/image15.png"/><Relationship Id="rId14" Type="http://schemas.openxmlformats.org/officeDocument/2006/relationships/image" Target="../media/image20.gi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7708610" y="-429249"/>
            <a:ext cx="18562305" cy="8555165"/>
            <a:chOff x="0" y="0"/>
            <a:chExt cx="406400" cy="1873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06400" cy="187305"/>
            </a:xfrm>
            <a:custGeom>
              <a:avLst/>
              <a:gdLst/>
              <a:ahLst/>
              <a:cxnLst/>
              <a:rect l="l" t="t" r="r" b="b"/>
              <a:pathLst>
                <a:path w="406400" h="187305">
                  <a:moveTo>
                    <a:pt x="203200" y="0"/>
                  </a:moveTo>
                  <a:lnTo>
                    <a:pt x="203200" y="0"/>
                  </a:lnTo>
                  <a:lnTo>
                    <a:pt x="406400" y="187305"/>
                  </a:lnTo>
                  <a:lnTo>
                    <a:pt x="0" y="187305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A20E20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27000" y="-38100"/>
              <a:ext cx="152400" cy="2254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 dirty="0"/>
            </a:p>
          </p:txBody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9144000" y="2051466"/>
            <a:ext cx="12503082" cy="10287000"/>
            <a:chOff x="0" y="0"/>
            <a:chExt cx="6184570" cy="508839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184570" cy="5088399"/>
            </a:xfrm>
            <a:custGeom>
              <a:avLst/>
              <a:gdLst/>
              <a:ahLst/>
              <a:cxnLst/>
              <a:rect l="l" t="t" r="r" b="b"/>
              <a:pathLst>
                <a:path w="6184570" h="5088399">
                  <a:moveTo>
                    <a:pt x="3433653" y="2544200"/>
                  </a:moveTo>
                  <a:lnTo>
                    <a:pt x="6184570" y="5088399"/>
                  </a:lnTo>
                  <a:lnTo>
                    <a:pt x="2750917" y="5088399"/>
                  </a:lnTo>
                  <a:lnTo>
                    <a:pt x="0" y="2544200"/>
                  </a:lnTo>
                  <a:lnTo>
                    <a:pt x="2750917" y="0"/>
                  </a:lnTo>
                  <a:lnTo>
                    <a:pt x="6184570" y="0"/>
                  </a:lnTo>
                  <a:lnTo>
                    <a:pt x="3433653" y="25442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6184570" cy="5088399"/>
            </a:xfrm>
            <a:custGeom>
              <a:avLst/>
              <a:gdLst/>
              <a:ahLst/>
              <a:cxnLst/>
              <a:rect l="l" t="t" r="r" b="b"/>
              <a:pathLst>
                <a:path w="6184570" h="5088399">
                  <a:moveTo>
                    <a:pt x="3433653" y="2544200"/>
                  </a:moveTo>
                  <a:lnTo>
                    <a:pt x="6184570" y="5088399"/>
                  </a:lnTo>
                  <a:lnTo>
                    <a:pt x="2750917" y="5088399"/>
                  </a:lnTo>
                  <a:lnTo>
                    <a:pt x="0" y="2544200"/>
                  </a:lnTo>
                  <a:lnTo>
                    <a:pt x="2750917" y="0"/>
                  </a:lnTo>
                  <a:lnTo>
                    <a:pt x="6184570" y="0"/>
                  </a:lnTo>
                  <a:lnTo>
                    <a:pt x="3433653" y="2544200"/>
                  </a:lnTo>
                  <a:close/>
                </a:path>
              </a:pathLst>
            </a:custGeom>
            <a:blipFill>
              <a:blip r:embed="rId2"/>
              <a:stretch>
                <a:fillRect t="-5246" b="-5246"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8" name="Freeform 8"/>
          <p:cNvSpPr/>
          <p:nvPr/>
        </p:nvSpPr>
        <p:spPr>
          <a:xfrm rot="-5400000">
            <a:off x="-1504091" y="4299142"/>
            <a:ext cx="5065581" cy="726067"/>
          </a:xfrm>
          <a:custGeom>
            <a:avLst/>
            <a:gdLst/>
            <a:ahLst/>
            <a:cxnLst/>
            <a:rect l="l" t="t" r="r" b="b"/>
            <a:pathLst>
              <a:path w="5065581" h="726067">
                <a:moveTo>
                  <a:pt x="0" y="0"/>
                </a:moveTo>
                <a:lnTo>
                  <a:pt x="5065582" y="0"/>
                </a:lnTo>
                <a:lnTo>
                  <a:pt x="5065582" y="726067"/>
                </a:lnTo>
                <a:lnTo>
                  <a:pt x="0" y="72606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9" name="TextBox 9"/>
          <p:cNvSpPr txBox="1"/>
          <p:nvPr/>
        </p:nvSpPr>
        <p:spPr>
          <a:xfrm>
            <a:off x="11412588" y="505400"/>
            <a:ext cx="5577175" cy="244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0017"/>
              </a:lnSpc>
            </a:pPr>
            <a:r>
              <a:rPr lang="en-US" sz="14298" dirty="0">
                <a:solidFill>
                  <a:srgbClr val="FFFFFF"/>
                </a:solidFill>
                <a:latin typeface="Brightwall"/>
              </a:rPr>
              <a:t>2024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938232" y="781625"/>
            <a:ext cx="7739168" cy="13375456"/>
            <a:chOff x="0" y="0"/>
            <a:chExt cx="10318892" cy="17833941"/>
          </a:xfrm>
        </p:grpSpPr>
        <p:sp>
          <p:nvSpPr>
            <p:cNvPr id="11" name="TextBox 11"/>
            <p:cNvSpPr txBox="1"/>
            <p:nvPr/>
          </p:nvSpPr>
          <p:spPr>
            <a:xfrm>
              <a:off x="0" y="15260834"/>
              <a:ext cx="8412441" cy="7899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589"/>
                </a:lnSpc>
              </a:pPr>
              <a:r>
                <a:rPr lang="en-US" sz="3278" dirty="0">
                  <a:solidFill>
                    <a:srgbClr val="2A2E3A"/>
                  </a:solidFill>
                  <a:latin typeface="Britannic Compress"/>
                </a:rPr>
                <a:t>Spring Concurrent Enrollment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0"/>
              <a:ext cx="10318892" cy="1783394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4873"/>
                </a:lnSpc>
              </a:pPr>
              <a:endParaRPr lang="en-US" sz="12394" dirty="0">
                <a:solidFill>
                  <a:srgbClr val="2A2E3A"/>
                </a:solidFill>
                <a:latin typeface="Brightwall"/>
              </a:endParaRPr>
            </a:p>
            <a:p>
              <a:pPr>
                <a:lnSpc>
                  <a:spcPts val="14873"/>
                </a:lnSpc>
              </a:pPr>
              <a:r>
                <a:rPr lang="en-US" sz="12394" dirty="0">
                  <a:solidFill>
                    <a:srgbClr val="2A2E3A"/>
                  </a:solidFill>
                  <a:latin typeface="Bodoni MT Black" panose="02070A03080606020203" pitchFamily="18" charset="0"/>
                </a:rPr>
                <a:t>Salina</a:t>
              </a:r>
            </a:p>
            <a:p>
              <a:pPr>
                <a:lnSpc>
                  <a:spcPts val="14873"/>
                </a:lnSpc>
              </a:pPr>
              <a:r>
                <a:rPr lang="en-US" sz="12394" dirty="0">
                  <a:solidFill>
                    <a:srgbClr val="2A2E3A"/>
                  </a:solidFill>
                  <a:latin typeface="Bodoni MT Black" panose="02070A03080606020203" pitchFamily="18" charset="0"/>
                </a:rPr>
                <a:t>Area Technical College</a:t>
              </a:r>
            </a:p>
            <a:p>
              <a:pPr>
                <a:lnSpc>
                  <a:spcPts val="14873"/>
                </a:lnSpc>
              </a:pPr>
              <a:endParaRPr lang="en-US" sz="12394" dirty="0">
                <a:solidFill>
                  <a:srgbClr val="2A2E3A"/>
                </a:solidFill>
                <a:latin typeface="Brightwall"/>
              </a:endParaRPr>
            </a:p>
            <a:p>
              <a:pPr>
                <a:lnSpc>
                  <a:spcPts val="14873"/>
                </a:lnSpc>
              </a:pPr>
              <a:endParaRPr lang="en-US" sz="12394" dirty="0">
                <a:solidFill>
                  <a:srgbClr val="2A2E3A"/>
                </a:solidFill>
                <a:latin typeface="Brightwall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C9E9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887200" y="1071162"/>
            <a:ext cx="5246391" cy="5246370"/>
            <a:chOff x="0" y="0"/>
            <a:chExt cx="6350000" cy="634997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t="-24953" b="-24953"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6430399" y="1071162"/>
            <a:ext cx="5246391" cy="5246370"/>
            <a:chOff x="0" y="0"/>
            <a:chExt cx="6350000" cy="634997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"/>
              <a:stretch>
                <a:fillRect l="-56832" t="-44267" r="-73552" b="-201310"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67419" y="1083907"/>
            <a:ext cx="5246391" cy="5246370"/>
            <a:chOff x="0" y="0"/>
            <a:chExt cx="6350000" cy="63499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t="-6361" b="-6361"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8" name="Freeform 8"/>
          <p:cNvSpPr/>
          <p:nvPr/>
        </p:nvSpPr>
        <p:spPr>
          <a:xfrm>
            <a:off x="6611209" y="8895267"/>
            <a:ext cx="5065581" cy="726067"/>
          </a:xfrm>
          <a:custGeom>
            <a:avLst/>
            <a:gdLst/>
            <a:ahLst/>
            <a:cxnLst/>
            <a:rect l="l" t="t" r="r" b="b"/>
            <a:pathLst>
              <a:path w="5065581" h="726067">
                <a:moveTo>
                  <a:pt x="0" y="0"/>
                </a:moveTo>
                <a:lnTo>
                  <a:pt x="5065582" y="0"/>
                </a:lnTo>
                <a:lnTo>
                  <a:pt x="5065582" y="726066"/>
                </a:lnTo>
                <a:lnTo>
                  <a:pt x="0" y="72606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9" name="TextBox 9"/>
          <p:cNvSpPr txBox="1"/>
          <p:nvPr/>
        </p:nvSpPr>
        <p:spPr>
          <a:xfrm>
            <a:off x="1538337" y="6736874"/>
            <a:ext cx="3585017" cy="79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71"/>
              </a:lnSpc>
              <a:spcBef>
                <a:spcPct val="0"/>
              </a:spcBef>
            </a:pPr>
            <a:r>
              <a:rPr lang="en-US" sz="5142" dirty="0">
                <a:solidFill>
                  <a:srgbClr val="000000"/>
                </a:solidFill>
                <a:latin typeface="Baskerville Old Face" panose="02020602080505020303" pitchFamily="18" charset="0"/>
              </a:rPr>
              <a:t>Rachel Holt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843520" y="6756763"/>
            <a:ext cx="3906143" cy="790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67"/>
              </a:lnSpc>
              <a:spcBef>
                <a:spcPct val="0"/>
              </a:spcBef>
            </a:pPr>
            <a:r>
              <a:rPr lang="en-US" sz="5139" dirty="0">
                <a:solidFill>
                  <a:srgbClr val="000000"/>
                </a:solidFill>
                <a:latin typeface="Baskerville Old Face" panose="02020602080505020303" pitchFamily="18" charset="0"/>
              </a:rPr>
              <a:t>Ryan Weber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595466" y="6755304"/>
            <a:ext cx="13639651" cy="790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67"/>
              </a:lnSpc>
              <a:spcBef>
                <a:spcPct val="0"/>
              </a:spcBef>
            </a:pPr>
            <a:r>
              <a:rPr lang="en-US" sz="5139" dirty="0">
                <a:solidFill>
                  <a:srgbClr val="000000"/>
                </a:solidFill>
                <a:latin typeface="Baskerville Old Face" panose="02020602080505020303" pitchFamily="18" charset="0"/>
              </a:rPr>
              <a:t>Felipe Contreras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62000" y="7613398"/>
            <a:ext cx="4923830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35"/>
              </a:lnSpc>
              <a:spcBef>
                <a:spcPct val="0"/>
              </a:spcBef>
            </a:pPr>
            <a:r>
              <a:rPr lang="en-US" sz="2696" dirty="0">
                <a:solidFill>
                  <a:srgbClr val="000000"/>
                </a:solidFill>
                <a:latin typeface="Baskerville Old Face" panose="02020602080505020303" pitchFamily="18" charset="0"/>
              </a:rPr>
              <a:t>Concurrent Enrollment Specialist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00999" y="7703180"/>
            <a:ext cx="2286000" cy="4196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35"/>
              </a:lnSpc>
              <a:spcBef>
                <a:spcPct val="0"/>
              </a:spcBef>
            </a:pPr>
            <a:r>
              <a:rPr lang="en-US" sz="3200" dirty="0">
                <a:solidFill>
                  <a:srgbClr val="000000"/>
                </a:solidFill>
                <a:latin typeface="Baskerville Old Face" panose="02020602080505020303" pitchFamily="18" charset="0"/>
              </a:rPr>
              <a:t>Recruiter</a:t>
            </a:r>
            <a:endParaRPr lang="en-US" sz="2000" dirty="0">
              <a:solidFill>
                <a:srgbClr val="00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2351148" y="7611085"/>
            <a:ext cx="4782443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35"/>
              </a:lnSpc>
              <a:spcBef>
                <a:spcPct val="0"/>
              </a:spcBef>
            </a:pPr>
            <a:r>
              <a:rPr lang="en-US" sz="2696" dirty="0">
                <a:solidFill>
                  <a:srgbClr val="000000"/>
                </a:solidFill>
                <a:latin typeface="Baskerville Old Face" panose="02020602080505020303" pitchFamily="18" charset="0"/>
              </a:rPr>
              <a:t>Director of Enrollment Services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33400" y="5537863"/>
            <a:ext cx="16855450" cy="11488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422"/>
              </a:lnSpc>
              <a:spcBef>
                <a:spcPct val="0"/>
              </a:spcBef>
            </a:pPr>
            <a:r>
              <a:rPr lang="en-US" sz="6730" dirty="0">
                <a:solidFill>
                  <a:srgbClr val="000000"/>
                </a:solidFill>
                <a:latin typeface="Baskerville Old Face" panose="02020602080505020303" pitchFamily="18" charset="0"/>
              </a:rPr>
              <a:t>Fall 2024-2025 Enrollment</a:t>
            </a:r>
          </a:p>
        </p:txBody>
      </p:sp>
      <p:sp>
        <p:nvSpPr>
          <p:cNvPr id="3" name="Freeform 3"/>
          <p:cNvSpPr/>
          <p:nvPr/>
        </p:nvSpPr>
        <p:spPr>
          <a:xfrm>
            <a:off x="2667000" y="3009900"/>
            <a:ext cx="11934862" cy="1710663"/>
          </a:xfrm>
          <a:custGeom>
            <a:avLst/>
            <a:gdLst/>
            <a:ahLst/>
            <a:cxnLst/>
            <a:rect l="l" t="t" r="r" b="b"/>
            <a:pathLst>
              <a:path w="11934862" h="1710663">
                <a:moveTo>
                  <a:pt x="0" y="0"/>
                </a:moveTo>
                <a:lnTo>
                  <a:pt x="11934862" y="0"/>
                </a:lnTo>
                <a:lnTo>
                  <a:pt x="11934862" y="1710664"/>
                </a:lnTo>
                <a:lnTo>
                  <a:pt x="0" y="17106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3000"/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76862" y="0"/>
            <a:ext cx="4370943" cy="10287000"/>
            <a:chOff x="0" y="0"/>
            <a:chExt cx="1151195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51195" cy="2709333"/>
            </a:xfrm>
            <a:custGeom>
              <a:avLst/>
              <a:gdLst/>
              <a:ahLst/>
              <a:cxnLst/>
              <a:rect l="l" t="t" r="r" b="b"/>
              <a:pathLst>
                <a:path w="1151195" h="2709333">
                  <a:moveTo>
                    <a:pt x="0" y="0"/>
                  </a:moveTo>
                  <a:lnTo>
                    <a:pt x="1151195" y="0"/>
                  </a:lnTo>
                  <a:lnTo>
                    <a:pt x="1151195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2A2E3A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151195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 dirty="0"/>
            </a:p>
          </p:txBody>
        </p:sp>
      </p:grpSp>
      <p:sp>
        <p:nvSpPr>
          <p:cNvPr id="5" name="Freeform 5"/>
          <p:cNvSpPr/>
          <p:nvPr/>
        </p:nvSpPr>
        <p:spPr>
          <a:xfrm>
            <a:off x="5567240" y="5362362"/>
            <a:ext cx="2785817" cy="399300"/>
          </a:xfrm>
          <a:custGeom>
            <a:avLst/>
            <a:gdLst/>
            <a:ahLst/>
            <a:cxnLst/>
            <a:rect l="l" t="t" r="r" b="b"/>
            <a:pathLst>
              <a:path w="2785817" h="399300">
                <a:moveTo>
                  <a:pt x="0" y="0"/>
                </a:moveTo>
                <a:lnTo>
                  <a:pt x="2785817" y="0"/>
                </a:lnTo>
                <a:lnTo>
                  <a:pt x="2785817" y="399300"/>
                </a:lnTo>
                <a:lnTo>
                  <a:pt x="0" y="3993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6" name="TextBox 6"/>
          <p:cNvSpPr txBox="1"/>
          <p:nvPr/>
        </p:nvSpPr>
        <p:spPr>
          <a:xfrm rot="-235754">
            <a:off x="-986424" y="1472712"/>
            <a:ext cx="13107327" cy="43168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309"/>
              </a:lnSpc>
              <a:spcBef>
                <a:spcPct val="0"/>
              </a:spcBef>
            </a:pPr>
            <a:r>
              <a:rPr lang="en-US" sz="12363" dirty="0">
                <a:solidFill>
                  <a:srgbClr val="CA1E30"/>
                </a:solidFill>
                <a:latin typeface="Brightwall"/>
              </a:rPr>
              <a:t>Concurrent Enrollment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165139" y="5973980"/>
            <a:ext cx="14608392" cy="42060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56494" lvl="1" indent="-278247">
              <a:lnSpc>
                <a:spcPts val="3608"/>
              </a:lnSpc>
              <a:buFont typeface="Arial"/>
              <a:buChar char="•"/>
            </a:pPr>
            <a:r>
              <a:rPr lang="en-US" sz="2577" dirty="0">
                <a:solidFill>
                  <a:srgbClr val="000000"/>
                </a:solidFill>
                <a:latin typeface="Garet"/>
              </a:rPr>
              <a:t>HS teachers teach courses offered by SATC at your high school.</a:t>
            </a:r>
          </a:p>
          <a:p>
            <a:pPr marL="278247" lvl="1">
              <a:lnSpc>
                <a:spcPts val="3608"/>
              </a:lnSpc>
            </a:pPr>
            <a:endParaRPr lang="en-US" sz="2577" dirty="0">
              <a:solidFill>
                <a:srgbClr val="000000"/>
              </a:solidFill>
              <a:latin typeface="Garet"/>
            </a:endParaRPr>
          </a:p>
          <a:p>
            <a:pPr marL="556494" lvl="1" indent="-278247">
              <a:lnSpc>
                <a:spcPts val="3608"/>
              </a:lnSpc>
              <a:buFont typeface="Arial"/>
              <a:buChar char="•"/>
            </a:pPr>
            <a:r>
              <a:rPr lang="en-US" sz="2577" dirty="0">
                <a:solidFill>
                  <a:srgbClr val="000000"/>
                </a:solidFill>
                <a:latin typeface="Garet"/>
              </a:rPr>
              <a:t>Students will receive dual credit for both high school and college.</a:t>
            </a:r>
          </a:p>
          <a:p>
            <a:pPr marL="278247" lvl="1">
              <a:lnSpc>
                <a:spcPts val="3608"/>
              </a:lnSpc>
            </a:pPr>
            <a:endParaRPr lang="en-US" sz="2577" dirty="0">
              <a:solidFill>
                <a:srgbClr val="000000"/>
              </a:solidFill>
              <a:latin typeface="Garet"/>
            </a:endParaRPr>
          </a:p>
          <a:p>
            <a:pPr marL="556494" lvl="1" indent="-278247">
              <a:lnSpc>
                <a:spcPts val="3608"/>
              </a:lnSpc>
              <a:buFont typeface="Arial"/>
              <a:buChar char="•"/>
            </a:pPr>
            <a:r>
              <a:rPr lang="en-US" sz="2577" dirty="0">
                <a:solidFill>
                  <a:srgbClr val="000000"/>
                </a:solidFill>
                <a:latin typeface="Garet"/>
              </a:rPr>
              <a:t>Must be a high school sophomore, junior or senior. </a:t>
            </a:r>
          </a:p>
          <a:p>
            <a:pPr>
              <a:lnSpc>
                <a:spcPts val="3608"/>
              </a:lnSpc>
            </a:pPr>
            <a:r>
              <a:rPr lang="en-US" sz="2577" dirty="0">
                <a:solidFill>
                  <a:srgbClr val="000000"/>
                </a:solidFill>
                <a:latin typeface="Garet"/>
              </a:rPr>
              <a:t>       (Freshmen with a gifted IEP are eligible to apply)</a:t>
            </a:r>
          </a:p>
          <a:p>
            <a:pPr>
              <a:lnSpc>
                <a:spcPts val="3608"/>
              </a:lnSpc>
            </a:pPr>
            <a:endParaRPr lang="en-US" sz="2577" dirty="0">
              <a:solidFill>
                <a:srgbClr val="000000"/>
              </a:solidFill>
              <a:latin typeface="Garet"/>
            </a:endParaRPr>
          </a:p>
          <a:p>
            <a:pPr marL="556494" lvl="1" indent="-278247">
              <a:lnSpc>
                <a:spcPts val="3608"/>
              </a:lnSpc>
              <a:buFont typeface="Arial"/>
              <a:buChar char="•"/>
            </a:pPr>
            <a:r>
              <a:rPr lang="en-US" sz="2577" dirty="0">
                <a:solidFill>
                  <a:srgbClr val="000000"/>
                </a:solidFill>
                <a:latin typeface="Garet"/>
              </a:rPr>
              <a:t>Preferred GPA of 2.0 or better.</a:t>
            </a:r>
          </a:p>
          <a:p>
            <a:pPr>
              <a:lnSpc>
                <a:spcPts val="4308"/>
              </a:lnSpc>
              <a:spcBef>
                <a:spcPct val="0"/>
              </a:spcBef>
            </a:pPr>
            <a:endParaRPr lang="en-US" sz="2577" dirty="0">
              <a:solidFill>
                <a:srgbClr val="000000"/>
              </a:solidFill>
              <a:latin typeface="Gare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47039" y="5778014"/>
            <a:ext cx="12777133" cy="56232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11039" lvl="1" indent="-305519">
              <a:lnSpc>
                <a:spcPts val="3962"/>
              </a:lnSpc>
              <a:buFont typeface="Arial"/>
              <a:buChar char="•"/>
            </a:pPr>
            <a:r>
              <a:rPr lang="en-US" sz="2830" dirty="0">
                <a:solidFill>
                  <a:srgbClr val="000000"/>
                </a:solidFill>
                <a:latin typeface="Garet"/>
              </a:rPr>
              <a:t>Courses offered by SATC, taught by SATC online or on SATC campus.</a:t>
            </a:r>
          </a:p>
          <a:p>
            <a:pPr marL="305520" lvl="1">
              <a:lnSpc>
                <a:spcPts val="3962"/>
              </a:lnSpc>
            </a:pPr>
            <a:endParaRPr lang="en-US" sz="2830" dirty="0">
              <a:solidFill>
                <a:srgbClr val="000000"/>
              </a:solidFill>
              <a:latin typeface="Garet"/>
            </a:endParaRPr>
          </a:p>
          <a:p>
            <a:pPr marL="611039" lvl="1" indent="-305519">
              <a:lnSpc>
                <a:spcPts val="3962"/>
              </a:lnSpc>
              <a:buFont typeface="Arial"/>
              <a:buChar char="•"/>
            </a:pPr>
            <a:r>
              <a:rPr lang="en-US" sz="2830" dirty="0">
                <a:solidFill>
                  <a:srgbClr val="000000"/>
                </a:solidFill>
                <a:latin typeface="Garet"/>
              </a:rPr>
              <a:t>Students will receive dual credit for both high school and college for some courses</a:t>
            </a:r>
          </a:p>
          <a:p>
            <a:pPr marL="611039" lvl="1" indent="-305519">
              <a:lnSpc>
                <a:spcPts val="3962"/>
              </a:lnSpc>
              <a:buFont typeface="Arial"/>
              <a:buChar char="•"/>
            </a:pPr>
            <a:endParaRPr lang="en-US" sz="2830" dirty="0">
              <a:solidFill>
                <a:srgbClr val="000000"/>
              </a:solidFill>
              <a:latin typeface="Garet"/>
            </a:endParaRPr>
          </a:p>
          <a:p>
            <a:pPr marL="611039" lvl="1" indent="-305519">
              <a:lnSpc>
                <a:spcPts val="3962"/>
              </a:lnSpc>
              <a:buFont typeface="Arial"/>
              <a:buChar char="•"/>
            </a:pPr>
            <a:r>
              <a:rPr lang="en-US" sz="2830" dirty="0">
                <a:solidFill>
                  <a:srgbClr val="000000"/>
                </a:solidFill>
                <a:latin typeface="Garet"/>
              </a:rPr>
              <a:t>Must be a high school junior or senior for technical courses on SATC campus.</a:t>
            </a:r>
          </a:p>
          <a:p>
            <a:pPr>
              <a:lnSpc>
                <a:spcPts val="3962"/>
              </a:lnSpc>
            </a:pPr>
            <a:endParaRPr lang="en-US" sz="2830" dirty="0">
              <a:solidFill>
                <a:srgbClr val="000000"/>
              </a:solidFill>
              <a:latin typeface="Garet"/>
            </a:endParaRPr>
          </a:p>
          <a:p>
            <a:pPr>
              <a:lnSpc>
                <a:spcPts val="3962"/>
              </a:lnSpc>
            </a:pPr>
            <a:r>
              <a:rPr lang="en-US" sz="2830" dirty="0">
                <a:solidFill>
                  <a:srgbClr val="000000"/>
                </a:solidFill>
                <a:latin typeface="Garet"/>
              </a:rPr>
              <a:t>    </a:t>
            </a:r>
          </a:p>
          <a:p>
            <a:pPr>
              <a:lnSpc>
                <a:spcPts val="3962"/>
              </a:lnSpc>
              <a:spcBef>
                <a:spcPct val="0"/>
              </a:spcBef>
            </a:pPr>
            <a:endParaRPr lang="en-US" sz="2830" dirty="0">
              <a:solidFill>
                <a:srgbClr val="000000"/>
              </a:solidFill>
              <a:latin typeface="Garet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13577599" y="-174936"/>
            <a:ext cx="4370943" cy="10461936"/>
            <a:chOff x="0" y="0"/>
            <a:chExt cx="1151195" cy="275540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51195" cy="2755407"/>
            </a:xfrm>
            <a:custGeom>
              <a:avLst/>
              <a:gdLst/>
              <a:ahLst/>
              <a:cxnLst/>
              <a:rect l="l" t="t" r="r" b="b"/>
              <a:pathLst>
                <a:path w="1151195" h="2755407">
                  <a:moveTo>
                    <a:pt x="0" y="0"/>
                  </a:moveTo>
                  <a:lnTo>
                    <a:pt x="1151195" y="0"/>
                  </a:lnTo>
                  <a:lnTo>
                    <a:pt x="1151195" y="2755407"/>
                  </a:lnTo>
                  <a:lnTo>
                    <a:pt x="0" y="2755407"/>
                  </a:lnTo>
                  <a:close/>
                </a:path>
              </a:pathLst>
            </a:custGeom>
            <a:solidFill>
              <a:srgbClr val="2A2E3A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151195" cy="27935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 dirty="0"/>
            </a:p>
          </p:txBody>
        </p:sp>
      </p:grpSp>
      <p:sp>
        <p:nvSpPr>
          <p:cNvPr id="6" name="Freeform 6"/>
          <p:cNvSpPr/>
          <p:nvPr/>
        </p:nvSpPr>
        <p:spPr>
          <a:xfrm>
            <a:off x="1295400" y="800100"/>
            <a:ext cx="2009187" cy="287983"/>
          </a:xfrm>
          <a:custGeom>
            <a:avLst/>
            <a:gdLst/>
            <a:ahLst/>
            <a:cxnLst/>
            <a:rect l="l" t="t" r="r" b="b"/>
            <a:pathLst>
              <a:path w="2009187" h="287983">
                <a:moveTo>
                  <a:pt x="0" y="0"/>
                </a:moveTo>
                <a:lnTo>
                  <a:pt x="2009187" y="0"/>
                </a:lnTo>
                <a:lnTo>
                  <a:pt x="2009187" y="287983"/>
                </a:lnTo>
                <a:lnTo>
                  <a:pt x="0" y="2879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7" name="TextBox 7"/>
          <p:cNvSpPr txBox="1"/>
          <p:nvPr/>
        </p:nvSpPr>
        <p:spPr>
          <a:xfrm rot="146863">
            <a:off x="-203580" y="752535"/>
            <a:ext cx="15723215" cy="50760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0369"/>
              </a:lnSpc>
            </a:pPr>
            <a:r>
              <a:rPr lang="en-US" sz="14549" dirty="0">
                <a:solidFill>
                  <a:srgbClr val="CA1E30"/>
                </a:solidFill>
                <a:latin typeface="Brightwall"/>
              </a:rPr>
              <a:t> Dual</a:t>
            </a:r>
          </a:p>
          <a:p>
            <a:pPr algn="r">
              <a:lnSpc>
                <a:spcPts val="20369"/>
              </a:lnSpc>
              <a:spcBef>
                <a:spcPct val="0"/>
              </a:spcBef>
            </a:pPr>
            <a:r>
              <a:rPr lang="en-US" sz="14549" dirty="0">
                <a:solidFill>
                  <a:srgbClr val="CA1E30"/>
                </a:solidFill>
                <a:latin typeface="Brightwall"/>
              </a:rPr>
              <a:t>Enrollment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193719" y="8895267"/>
            <a:ext cx="5065581" cy="726067"/>
          </a:xfrm>
          <a:custGeom>
            <a:avLst/>
            <a:gdLst/>
            <a:ahLst/>
            <a:cxnLst/>
            <a:rect l="l" t="t" r="r" b="b"/>
            <a:pathLst>
              <a:path w="5065581" h="726067">
                <a:moveTo>
                  <a:pt x="0" y="0"/>
                </a:moveTo>
                <a:lnTo>
                  <a:pt x="5065581" y="0"/>
                </a:lnTo>
                <a:lnTo>
                  <a:pt x="5065581" y="726066"/>
                </a:lnTo>
                <a:lnTo>
                  <a:pt x="0" y="7260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grpSp>
        <p:nvGrpSpPr>
          <p:cNvPr id="3" name="Group 3"/>
          <p:cNvGrpSpPr/>
          <p:nvPr/>
        </p:nvGrpSpPr>
        <p:grpSpPr>
          <a:xfrm>
            <a:off x="0" y="3852595"/>
            <a:ext cx="18288000" cy="4903564"/>
            <a:chOff x="0" y="0"/>
            <a:chExt cx="4917827" cy="129147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917827" cy="1291474"/>
            </a:xfrm>
            <a:custGeom>
              <a:avLst/>
              <a:gdLst/>
              <a:ahLst/>
              <a:cxnLst/>
              <a:rect l="l" t="t" r="r" b="b"/>
              <a:pathLst>
                <a:path w="4917827" h="1291474">
                  <a:moveTo>
                    <a:pt x="0" y="0"/>
                  </a:moveTo>
                  <a:lnTo>
                    <a:pt x="4917827" y="0"/>
                  </a:lnTo>
                  <a:lnTo>
                    <a:pt x="4917827" y="1291474"/>
                  </a:lnTo>
                  <a:lnTo>
                    <a:pt x="0" y="1291474"/>
                  </a:lnTo>
                  <a:close/>
                </a:path>
              </a:pathLst>
            </a:custGeom>
            <a:solidFill>
              <a:srgbClr val="B00000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917827" cy="13295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 dirty="0"/>
            </a:p>
          </p:txBody>
        </p:sp>
      </p:grpSp>
      <p:sp>
        <p:nvSpPr>
          <p:cNvPr id="6" name="TextBox 6"/>
          <p:cNvSpPr txBox="1"/>
          <p:nvPr/>
        </p:nvSpPr>
        <p:spPr>
          <a:xfrm rot="-646343">
            <a:off x="1243148" y="2302707"/>
            <a:ext cx="5205678" cy="2785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968"/>
              </a:lnSpc>
              <a:spcBef>
                <a:spcPct val="0"/>
              </a:spcBef>
            </a:pPr>
            <a:r>
              <a:rPr lang="en-US" sz="18306" dirty="0">
                <a:solidFill>
                  <a:srgbClr val="000000"/>
                </a:solidFill>
                <a:latin typeface="Brightwall"/>
              </a:rPr>
              <a:t>Costs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5159526" y="3328720"/>
            <a:ext cx="2635947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49"/>
              </a:lnSpc>
              <a:spcBef>
                <a:spcPct val="0"/>
              </a:spcBef>
            </a:pPr>
            <a:r>
              <a:rPr lang="en-US" sz="3457" dirty="0">
                <a:solidFill>
                  <a:srgbClr val="000000"/>
                </a:solidFill>
                <a:latin typeface="Garet"/>
              </a:rPr>
              <a:t>Fall 2024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11959" y="5703618"/>
            <a:ext cx="17179260" cy="1152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000"/>
              </a:lnSpc>
            </a:pPr>
            <a:r>
              <a:rPr lang="en-US" sz="2500" dirty="0">
                <a:solidFill>
                  <a:srgbClr val="FFFFFF"/>
                </a:solidFill>
                <a:latin typeface="Garet"/>
              </a:rPr>
              <a:t>Concurrent Enrollment (Classes taken at the high school by high school teachers) that are General Education: </a:t>
            </a:r>
            <a:r>
              <a:rPr lang="en-US" sz="2500" dirty="0">
                <a:solidFill>
                  <a:srgbClr val="FFFFFF"/>
                </a:solidFill>
                <a:latin typeface="Garet Bold"/>
              </a:rPr>
              <a:t>$95 per credit hour</a:t>
            </a:r>
          </a:p>
          <a:p>
            <a:pPr algn="r">
              <a:lnSpc>
                <a:spcPts val="3000"/>
              </a:lnSpc>
              <a:spcBef>
                <a:spcPct val="0"/>
              </a:spcBef>
            </a:pPr>
            <a:r>
              <a:rPr lang="en-US" sz="2500" dirty="0">
                <a:solidFill>
                  <a:srgbClr val="FFFFFF"/>
                </a:solidFill>
                <a:latin typeface="Garet"/>
              </a:rPr>
              <a:t>Technical Courses: </a:t>
            </a:r>
            <a:r>
              <a:rPr lang="en-US" sz="2500" u="sng" dirty="0">
                <a:solidFill>
                  <a:srgbClr val="FFFFFF"/>
                </a:solidFill>
                <a:latin typeface="Garet Bold"/>
              </a:rPr>
              <a:t>FREE! </a:t>
            </a:r>
            <a:r>
              <a:rPr lang="en-US" sz="2500" dirty="0">
                <a:solidFill>
                  <a:srgbClr val="FFFFFF"/>
                </a:solidFill>
                <a:latin typeface="Garet"/>
              </a:rPr>
              <a:t>State of KS CTE funds cover (some testing/uniform costs are not included)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6161" y="7944090"/>
            <a:ext cx="14610348" cy="4552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9"/>
              </a:lnSpc>
              <a:spcBef>
                <a:spcPct val="0"/>
              </a:spcBef>
            </a:pPr>
            <a:r>
              <a:rPr lang="en-US" sz="2699" dirty="0">
                <a:solidFill>
                  <a:srgbClr val="FFFFFF"/>
                </a:solidFill>
                <a:latin typeface="Garet Bold"/>
              </a:rPr>
              <a:t>Public University Tuition  for General Education - Kansas  avg  $124 / credit hour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20E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-696575" y="1939283"/>
            <a:ext cx="15699714" cy="49343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476"/>
              </a:lnSpc>
              <a:spcBef>
                <a:spcPct val="0"/>
              </a:spcBef>
            </a:pPr>
            <a:r>
              <a:rPr lang="en-US" sz="16230" dirty="0">
                <a:solidFill>
                  <a:srgbClr val="000000"/>
                </a:solidFill>
                <a:latin typeface="Garet Bold"/>
              </a:rPr>
              <a:t>Courses Offered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0" y="507656"/>
            <a:ext cx="18474985" cy="1042087"/>
            <a:chOff x="0" y="0"/>
            <a:chExt cx="4865840" cy="27445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65840" cy="274459"/>
            </a:xfrm>
            <a:custGeom>
              <a:avLst/>
              <a:gdLst/>
              <a:ahLst/>
              <a:cxnLst/>
              <a:rect l="l" t="t" r="r" b="b"/>
              <a:pathLst>
                <a:path w="4865840" h="274459">
                  <a:moveTo>
                    <a:pt x="0" y="0"/>
                  </a:moveTo>
                  <a:lnTo>
                    <a:pt x="4865840" y="0"/>
                  </a:lnTo>
                  <a:lnTo>
                    <a:pt x="4865840" y="274459"/>
                  </a:lnTo>
                  <a:lnTo>
                    <a:pt x="0" y="27445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865840" cy="3125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 dirty="0"/>
            </a:p>
          </p:txBody>
        </p:sp>
      </p:grpSp>
      <p:sp>
        <p:nvSpPr>
          <p:cNvPr id="6" name="Freeform 6"/>
          <p:cNvSpPr/>
          <p:nvPr/>
        </p:nvSpPr>
        <p:spPr>
          <a:xfrm>
            <a:off x="1028700" y="665667"/>
            <a:ext cx="5065581" cy="726067"/>
          </a:xfrm>
          <a:custGeom>
            <a:avLst/>
            <a:gdLst/>
            <a:ahLst/>
            <a:cxnLst/>
            <a:rect l="l" t="t" r="r" b="b"/>
            <a:pathLst>
              <a:path w="5065581" h="726067">
                <a:moveTo>
                  <a:pt x="0" y="0"/>
                </a:moveTo>
                <a:lnTo>
                  <a:pt x="5065581" y="0"/>
                </a:lnTo>
                <a:lnTo>
                  <a:pt x="5065581" y="726066"/>
                </a:lnTo>
                <a:lnTo>
                  <a:pt x="0" y="7260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7" name="TextBox 7"/>
          <p:cNvSpPr txBox="1"/>
          <p:nvPr/>
        </p:nvSpPr>
        <p:spPr>
          <a:xfrm rot="20757343">
            <a:off x="8729668" y="6884889"/>
            <a:ext cx="8397367" cy="26436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49"/>
              </a:lnSpc>
              <a:spcBef>
                <a:spcPct val="0"/>
              </a:spcBef>
            </a:pPr>
            <a:r>
              <a:rPr lang="en-US" sz="15464" dirty="0">
                <a:solidFill>
                  <a:srgbClr val="FFFFFF"/>
                </a:solidFill>
                <a:latin typeface="Brightwall"/>
              </a:rPr>
              <a:t>Fall 2024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592979" y="0"/>
            <a:ext cx="5266797" cy="10287000"/>
            <a:chOff x="0" y="0"/>
            <a:chExt cx="1387140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87140" cy="2709333"/>
            </a:xfrm>
            <a:custGeom>
              <a:avLst/>
              <a:gdLst/>
              <a:ahLst/>
              <a:cxnLst/>
              <a:rect l="l" t="t" r="r" b="b"/>
              <a:pathLst>
                <a:path w="1387140" h="2709333">
                  <a:moveTo>
                    <a:pt x="0" y="0"/>
                  </a:moveTo>
                  <a:lnTo>
                    <a:pt x="1387140" y="0"/>
                  </a:lnTo>
                  <a:lnTo>
                    <a:pt x="138714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B00000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387140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 dirty="0"/>
            </a:p>
          </p:txBody>
        </p:sp>
      </p:grpSp>
      <p:sp>
        <p:nvSpPr>
          <p:cNvPr id="5" name="Freeform 5"/>
          <p:cNvSpPr/>
          <p:nvPr/>
        </p:nvSpPr>
        <p:spPr>
          <a:xfrm>
            <a:off x="13633863" y="1445878"/>
            <a:ext cx="3304318" cy="473619"/>
          </a:xfrm>
          <a:custGeom>
            <a:avLst/>
            <a:gdLst/>
            <a:ahLst/>
            <a:cxnLst/>
            <a:rect l="l" t="t" r="r" b="b"/>
            <a:pathLst>
              <a:path w="3304318" h="473619">
                <a:moveTo>
                  <a:pt x="0" y="0"/>
                </a:moveTo>
                <a:lnTo>
                  <a:pt x="3304318" y="0"/>
                </a:lnTo>
                <a:lnTo>
                  <a:pt x="3304318" y="473619"/>
                </a:lnTo>
                <a:lnTo>
                  <a:pt x="0" y="4736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6" name="Freeform 6"/>
          <p:cNvSpPr/>
          <p:nvPr/>
        </p:nvSpPr>
        <p:spPr>
          <a:xfrm>
            <a:off x="3200225" y="4619011"/>
            <a:ext cx="2606524" cy="2606524"/>
          </a:xfrm>
          <a:custGeom>
            <a:avLst/>
            <a:gdLst/>
            <a:ahLst/>
            <a:cxnLst/>
            <a:rect l="l" t="t" r="r" b="b"/>
            <a:pathLst>
              <a:path w="2606524" h="2606524">
                <a:moveTo>
                  <a:pt x="0" y="0"/>
                </a:moveTo>
                <a:lnTo>
                  <a:pt x="2606524" y="0"/>
                </a:lnTo>
                <a:lnTo>
                  <a:pt x="2606524" y="2606524"/>
                </a:lnTo>
                <a:lnTo>
                  <a:pt x="0" y="260652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7" name="TextBox 7"/>
          <p:cNvSpPr txBox="1"/>
          <p:nvPr/>
        </p:nvSpPr>
        <p:spPr>
          <a:xfrm>
            <a:off x="1703460" y="2052711"/>
            <a:ext cx="12521422" cy="17440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607"/>
              </a:lnSpc>
              <a:spcBef>
                <a:spcPct val="0"/>
              </a:spcBef>
            </a:pPr>
            <a:r>
              <a:rPr lang="en-US" sz="11339" dirty="0">
                <a:solidFill>
                  <a:srgbClr val="000000"/>
                </a:solidFill>
                <a:latin typeface="Baskerville Old Face" panose="02020602080505020303" pitchFamily="18" charset="0"/>
              </a:rPr>
              <a:t>Concurrent Courses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759398" y="4749064"/>
            <a:ext cx="5207342" cy="40644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5"/>
              </a:lnSpc>
            </a:pPr>
            <a:r>
              <a:rPr lang="en-US" sz="2963" dirty="0">
                <a:solidFill>
                  <a:srgbClr val="000000"/>
                </a:solidFill>
                <a:latin typeface="Garet"/>
              </a:rPr>
              <a:t>English Comp</a:t>
            </a:r>
          </a:p>
          <a:p>
            <a:pPr algn="ctr">
              <a:lnSpc>
                <a:spcPts val="3555"/>
              </a:lnSpc>
            </a:pPr>
            <a:r>
              <a:rPr lang="en-US" sz="2963" dirty="0">
                <a:solidFill>
                  <a:srgbClr val="000000"/>
                </a:solidFill>
                <a:latin typeface="Garet"/>
              </a:rPr>
              <a:t>College Algebra</a:t>
            </a:r>
          </a:p>
          <a:p>
            <a:pPr algn="ctr">
              <a:lnSpc>
                <a:spcPts val="3555"/>
              </a:lnSpc>
            </a:pPr>
            <a:r>
              <a:rPr lang="en-US" sz="2963" dirty="0">
                <a:solidFill>
                  <a:srgbClr val="000000"/>
                </a:solidFill>
                <a:latin typeface="Garet"/>
              </a:rPr>
              <a:t>Trigonometry</a:t>
            </a:r>
          </a:p>
          <a:p>
            <a:pPr algn="ctr">
              <a:lnSpc>
                <a:spcPts val="3555"/>
              </a:lnSpc>
            </a:pPr>
            <a:r>
              <a:rPr lang="en-US" sz="2963" dirty="0">
                <a:solidFill>
                  <a:srgbClr val="000000"/>
                </a:solidFill>
                <a:latin typeface="Garet"/>
              </a:rPr>
              <a:t>Computer Applications</a:t>
            </a:r>
          </a:p>
          <a:p>
            <a:pPr algn="ctr">
              <a:lnSpc>
                <a:spcPts val="3555"/>
              </a:lnSpc>
            </a:pPr>
            <a:r>
              <a:rPr lang="en-US" sz="2963" dirty="0">
                <a:solidFill>
                  <a:srgbClr val="000000"/>
                </a:solidFill>
                <a:latin typeface="Garet"/>
              </a:rPr>
              <a:t>Financial Accounting</a:t>
            </a:r>
          </a:p>
          <a:p>
            <a:pPr algn="ctr">
              <a:lnSpc>
                <a:spcPts val="3555"/>
              </a:lnSpc>
            </a:pPr>
            <a:r>
              <a:rPr lang="en-US" sz="2963" dirty="0">
                <a:solidFill>
                  <a:srgbClr val="000000"/>
                </a:solidFill>
                <a:latin typeface="Garet"/>
              </a:rPr>
              <a:t>Physics</a:t>
            </a:r>
          </a:p>
          <a:p>
            <a:pPr algn="ctr">
              <a:lnSpc>
                <a:spcPts val="3555"/>
              </a:lnSpc>
            </a:pPr>
            <a:r>
              <a:rPr lang="en-US" sz="2963" dirty="0">
                <a:solidFill>
                  <a:srgbClr val="000000"/>
                </a:solidFill>
                <a:latin typeface="Garet"/>
              </a:rPr>
              <a:t>Welding (Central Campus)</a:t>
            </a:r>
          </a:p>
          <a:p>
            <a:pPr algn="ctr">
              <a:lnSpc>
                <a:spcPts val="3555"/>
              </a:lnSpc>
            </a:pPr>
            <a:endParaRPr lang="en-US" sz="2963" dirty="0">
              <a:solidFill>
                <a:srgbClr val="000000"/>
              </a:solidFill>
              <a:latin typeface="Garet"/>
            </a:endParaRPr>
          </a:p>
          <a:p>
            <a:pPr algn="ctr">
              <a:lnSpc>
                <a:spcPts val="3555"/>
              </a:lnSpc>
              <a:spcBef>
                <a:spcPct val="0"/>
              </a:spcBef>
            </a:pPr>
            <a:endParaRPr lang="en-US" sz="2963" dirty="0">
              <a:solidFill>
                <a:srgbClr val="000000"/>
              </a:solidFill>
              <a:latin typeface="Gare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189750" y="3796778"/>
            <a:ext cx="5642724" cy="718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4"/>
              </a:lnSpc>
              <a:spcBef>
                <a:spcPct val="0"/>
              </a:spcBef>
            </a:pPr>
            <a:r>
              <a:rPr lang="en-US" sz="4670" dirty="0">
                <a:solidFill>
                  <a:srgbClr val="000000"/>
                </a:solidFill>
                <a:latin typeface="Baskerville Old Face" panose="02020602080505020303" pitchFamily="18" charset="0"/>
              </a:rPr>
              <a:t>Sophomores to Seniors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859775" y="8371454"/>
            <a:ext cx="6194822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95"/>
              </a:lnSpc>
            </a:pPr>
            <a:r>
              <a:rPr lang="en-US" sz="2163" dirty="0">
                <a:solidFill>
                  <a:srgbClr val="333333"/>
                </a:solidFill>
                <a:latin typeface="Garet"/>
              </a:rPr>
              <a:t>Courses vary by school and by semester.</a:t>
            </a:r>
          </a:p>
          <a:p>
            <a:pPr algn="ctr">
              <a:lnSpc>
                <a:spcPts val="2595"/>
              </a:lnSpc>
              <a:spcBef>
                <a:spcPct val="0"/>
              </a:spcBef>
            </a:pPr>
            <a:r>
              <a:rPr lang="en-US" sz="2163" dirty="0">
                <a:solidFill>
                  <a:srgbClr val="333333"/>
                </a:solidFill>
                <a:latin typeface="Garet"/>
              </a:rPr>
              <a:t> Courses for Fall 2024 are not yet published.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32051" y="5563204"/>
            <a:ext cx="2752470" cy="7181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63"/>
              </a:lnSpc>
              <a:spcBef>
                <a:spcPct val="0"/>
              </a:spcBef>
            </a:pPr>
            <a:r>
              <a:rPr lang="en-US" sz="4719" dirty="0">
                <a:solidFill>
                  <a:srgbClr val="000000"/>
                </a:solidFill>
                <a:latin typeface="Baskerville Old Face" panose="02020602080505020303" pitchFamily="18" charset="0"/>
              </a:rPr>
              <a:t>Taught at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592979" y="0"/>
            <a:ext cx="5266797" cy="10287000"/>
            <a:chOff x="0" y="0"/>
            <a:chExt cx="1387140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87140" cy="2709333"/>
            </a:xfrm>
            <a:custGeom>
              <a:avLst/>
              <a:gdLst/>
              <a:ahLst/>
              <a:cxnLst/>
              <a:rect l="l" t="t" r="r" b="b"/>
              <a:pathLst>
                <a:path w="1387140" h="2709333">
                  <a:moveTo>
                    <a:pt x="0" y="0"/>
                  </a:moveTo>
                  <a:lnTo>
                    <a:pt x="1387140" y="0"/>
                  </a:lnTo>
                  <a:lnTo>
                    <a:pt x="138714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B00000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387140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 dirty="0"/>
            </a:p>
          </p:txBody>
        </p:sp>
      </p:grpSp>
      <p:sp>
        <p:nvSpPr>
          <p:cNvPr id="5" name="TextBox 5"/>
          <p:cNvSpPr txBox="1"/>
          <p:nvPr/>
        </p:nvSpPr>
        <p:spPr>
          <a:xfrm rot="20367892">
            <a:off x="3571" y="2115853"/>
            <a:ext cx="9412307" cy="1725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607"/>
              </a:lnSpc>
              <a:spcBef>
                <a:spcPct val="0"/>
              </a:spcBef>
            </a:pPr>
            <a:r>
              <a:rPr lang="en-US" sz="11339" dirty="0">
                <a:solidFill>
                  <a:srgbClr val="000000"/>
                </a:solidFill>
                <a:latin typeface="Brightwall"/>
              </a:rPr>
              <a:t>Dual Courses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981088" y="4406112"/>
            <a:ext cx="4527372" cy="58709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5"/>
              </a:lnSpc>
            </a:pPr>
            <a:r>
              <a:rPr lang="en-US" sz="2963" dirty="0">
                <a:solidFill>
                  <a:srgbClr val="000000"/>
                </a:solidFill>
                <a:latin typeface="Garet"/>
              </a:rPr>
              <a:t>English Comp</a:t>
            </a:r>
          </a:p>
          <a:p>
            <a:pPr algn="ctr">
              <a:lnSpc>
                <a:spcPts val="3555"/>
              </a:lnSpc>
            </a:pPr>
            <a:r>
              <a:rPr lang="en-US" sz="2963" dirty="0">
                <a:solidFill>
                  <a:srgbClr val="000000"/>
                </a:solidFill>
                <a:latin typeface="Garet"/>
              </a:rPr>
              <a:t>College Algebra</a:t>
            </a:r>
          </a:p>
          <a:p>
            <a:pPr algn="ctr">
              <a:lnSpc>
                <a:spcPts val="3555"/>
              </a:lnSpc>
            </a:pPr>
            <a:r>
              <a:rPr lang="en-US" sz="2963" dirty="0">
                <a:solidFill>
                  <a:srgbClr val="000000"/>
                </a:solidFill>
                <a:latin typeface="Garet"/>
              </a:rPr>
              <a:t>Trigonometry</a:t>
            </a:r>
          </a:p>
          <a:p>
            <a:pPr algn="ctr">
              <a:lnSpc>
                <a:spcPts val="3555"/>
              </a:lnSpc>
            </a:pPr>
            <a:r>
              <a:rPr lang="en-US" sz="2963" dirty="0">
                <a:solidFill>
                  <a:srgbClr val="000000"/>
                </a:solidFill>
                <a:latin typeface="Garet"/>
              </a:rPr>
              <a:t>Computer Applications</a:t>
            </a:r>
          </a:p>
          <a:p>
            <a:pPr algn="ctr">
              <a:lnSpc>
                <a:spcPts val="3555"/>
              </a:lnSpc>
            </a:pPr>
            <a:r>
              <a:rPr lang="en-US" sz="2963" dirty="0">
                <a:solidFill>
                  <a:srgbClr val="000000"/>
                </a:solidFill>
                <a:latin typeface="Garet"/>
              </a:rPr>
              <a:t>Financial Accounting</a:t>
            </a:r>
          </a:p>
          <a:p>
            <a:pPr algn="ctr">
              <a:lnSpc>
                <a:spcPts val="3555"/>
              </a:lnSpc>
            </a:pPr>
            <a:r>
              <a:rPr lang="en-US" sz="2963" dirty="0">
                <a:solidFill>
                  <a:srgbClr val="000000"/>
                </a:solidFill>
                <a:latin typeface="Garet"/>
              </a:rPr>
              <a:t>Physics</a:t>
            </a:r>
          </a:p>
          <a:p>
            <a:pPr algn="ctr">
              <a:lnSpc>
                <a:spcPts val="3555"/>
              </a:lnSpc>
            </a:pPr>
            <a:r>
              <a:rPr lang="en-US" sz="2963" dirty="0">
                <a:solidFill>
                  <a:srgbClr val="000000"/>
                </a:solidFill>
                <a:latin typeface="Garet"/>
              </a:rPr>
              <a:t>General Psychology</a:t>
            </a:r>
          </a:p>
          <a:p>
            <a:pPr algn="ctr">
              <a:lnSpc>
                <a:spcPts val="3555"/>
              </a:lnSpc>
            </a:pPr>
            <a:r>
              <a:rPr lang="en-US" sz="2963" dirty="0">
                <a:solidFill>
                  <a:srgbClr val="000000"/>
                </a:solidFill>
                <a:latin typeface="Garet"/>
              </a:rPr>
              <a:t>Sociology</a:t>
            </a:r>
          </a:p>
          <a:p>
            <a:pPr algn="ctr">
              <a:lnSpc>
                <a:spcPts val="3555"/>
              </a:lnSpc>
            </a:pPr>
            <a:r>
              <a:rPr lang="en-US" sz="2963" dirty="0">
                <a:solidFill>
                  <a:srgbClr val="000000"/>
                </a:solidFill>
                <a:latin typeface="Garet"/>
              </a:rPr>
              <a:t>Microbiology</a:t>
            </a:r>
          </a:p>
          <a:p>
            <a:pPr algn="ctr">
              <a:lnSpc>
                <a:spcPts val="3555"/>
              </a:lnSpc>
            </a:pPr>
            <a:r>
              <a:rPr lang="en-US" sz="2963" dirty="0">
                <a:solidFill>
                  <a:srgbClr val="000000"/>
                </a:solidFill>
                <a:latin typeface="Garet"/>
              </a:rPr>
              <a:t>Medical Terminology</a:t>
            </a:r>
          </a:p>
          <a:p>
            <a:pPr algn="ctr">
              <a:lnSpc>
                <a:spcPts val="3555"/>
              </a:lnSpc>
            </a:pPr>
            <a:r>
              <a:rPr lang="en-US" sz="2963" dirty="0">
                <a:solidFill>
                  <a:srgbClr val="000000"/>
                </a:solidFill>
                <a:latin typeface="Garet"/>
              </a:rPr>
              <a:t>and More!</a:t>
            </a:r>
          </a:p>
          <a:p>
            <a:pPr algn="ctr">
              <a:lnSpc>
                <a:spcPts val="3555"/>
              </a:lnSpc>
            </a:pPr>
            <a:endParaRPr lang="en-US" sz="2963" dirty="0">
              <a:solidFill>
                <a:srgbClr val="000000"/>
              </a:solidFill>
              <a:latin typeface="Garet"/>
            </a:endParaRPr>
          </a:p>
          <a:p>
            <a:pPr algn="ctr">
              <a:lnSpc>
                <a:spcPts val="3555"/>
              </a:lnSpc>
              <a:spcBef>
                <a:spcPct val="0"/>
              </a:spcBef>
            </a:pPr>
            <a:endParaRPr lang="en-US" sz="2963" dirty="0">
              <a:solidFill>
                <a:srgbClr val="000000"/>
              </a:solidFill>
              <a:latin typeface="Garet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1354533" y="7544684"/>
            <a:ext cx="4359653" cy="624884"/>
          </a:xfrm>
          <a:custGeom>
            <a:avLst/>
            <a:gdLst/>
            <a:ahLst/>
            <a:cxnLst/>
            <a:rect l="l" t="t" r="r" b="b"/>
            <a:pathLst>
              <a:path w="4359653" h="624884">
                <a:moveTo>
                  <a:pt x="0" y="0"/>
                </a:moveTo>
                <a:lnTo>
                  <a:pt x="4359653" y="0"/>
                </a:lnTo>
                <a:lnTo>
                  <a:pt x="4359653" y="624883"/>
                </a:lnTo>
                <a:lnTo>
                  <a:pt x="0" y="6248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8" name="TextBox 8"/>
          <p:cNvSpPr txBox="1"/>
          <p:nvPr/>
        </p:nvSpPr>
        <p:spPr>
          <a:xfrm>
            <a:off x="11730462" y="4637829"/>
            <a:ext cx="5856260" cy="718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4"/>
              </a:lnSpc>
              <a:spcBef>
                <a:spcPct val="0"/>
              </a:spcBef>
            </a:pPr>
            <a:r>
              <a:rPr lang="en-US" sz="4670" dirty="0">
                <a:solidFill>
                  <a:srgbClr val="000000"/>
                </a:solidFill>
                <a:latin typeface="Baskerville Old Face" panose="02020602080505020303" pitchFamily="18" charset="0"/>
              </a:rPr>
              <a:t>Sophomores to Seniors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859775" y="8777345"/>
            <a:ext cx="6194822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95"/>
              </a:lnSpc>
            </a:pPr>
            <a:r>
              <a:rPr lang="en-US" sz="2163" dirty="0">
                <a:solidFill>
                  <a:srgbClr val="333333"/>
                </a:solidFill>
                <a:latin typeface="Garet"/>
              </a:rPr>
              <a:t>Courses vary by school and by semester.</a:t>
            </a:r>
          </a:p>
          <a:p>
            <a:pPr algn="ctr">
              <a:lnSpc>
                <a:spcPts val="2595"/>
              </a:lnSpc>
              <a:spcBef>
                <a:spcPct val="0"/>
              </a:spcBef>
            </a:pPr>
            <a:r>
              <a:rPr lang="en-US" sz="2163" dirty="0">
                <a:solidFill>
                  <a:srgbClr val="333333"/>
                </a:solidFill>
                <a:latin typeface="Garet"/>
              </a:rPr>
              <a:t> Courses for Fall 2024 are not yet published.</a:t>
            </a:r>
          </a:p>
        </p:txBody>
      </p:sp>
      <p:sp>
        <p:nvSpPr>
          <p:cNvPr id="10" name="Freeform 10"/>
          <p:cNvSpPr/>
          <p:nvPr/>
        </p:nvSpPr>
        <p:spPr>
          <a:xfrm>
            <a:off x="13633863" y="1445878"/>
            <a:ext cx="3304318" cy="473619"/>
          </a:xfrm>
          <a:custGeom>
            <a:avLst/>
            <a:gdLst/>
            <a:ahLst/>
            <a:cxnLst/>
            <a:rect l="l" t="t" r="r" b="b"/>
            <a:pathLst>
              <a:path w="3304318" h="473619">
                <a:moveTo>
                  <a:pt x="0" y="0"/>
                </a:moveTo>
                <a:lnTo>
                  <a:pt x="3304318" y="0"/>
                </a:lnTo>
                <a:lnTo>
                  <a:pt x="3304318" y="473619"/>
                </a:lnTo>
                <a:lnTo>
                  <a:pt x="0" y="4736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1" name="TextBox 11"/>
          <p:cNvSpPr txBox="1"/>
          <p:nvPr/>
        </p:nvSpPr>
        <p:spPr>
          <a:xfrm>
            <a:off x="398158" y="6131889"/>
            <a:ext cx="3052148" cy="7181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63"/>
              </a:lnSpc>
              <a:spcBef>
                <a:spcPct val="0"/>
              </a:spcBef>
            </a:pPr>
            <a:r>
              <a:rPr lang="en-US" sz="4719" dirty="0">
                <a:solidFill>
                  <a:srgbClr val="000000"/>
                </a:solidFill>
                <a:latin typeface="Baskerville Old Face" panose="02020602080505020303" pitchFamily="18" charset="0"/>
              </a:rPr>
              <a:t>Taught by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592979" y="0"/>
            <a:ext cx="5266797" cy="10287000"/>
            <a:chOff x="0" y="0"/>
            <a:chExt cx="1387140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87140" cy="2709333"/>
            </a:xfrm>
            <a:custGeom>
              <a:avLst/>
              <a:gdLst/>
              <a:ahLst/>
              <a:cxnLst/>
              <a:rect l="l" t="t" r="r" b="b"/>
              <a:pathLst>
                <a:path w="1387140" h="2709333">
                  <a:moveTo>
                    <a:pt x="0" y="0"/>
                  </a:moveTo>
                  <a:lnTo>
                    <a:pt x="1387140" y="0"/>
                  </a:lnTo>
                  <a:lnTo>
                    <a:pt x="138714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B00000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387140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 dirty="0"/>
            </a:p>
          </p:txBody>
        </p:sp>
      </p:grpSp>
      <p:sp>
        <p:nvSpPr>
          <p:cNvPr id="5" name="TextBox 5"/>
          <p:cNvSpPr txBox="1"/>
          <p:nvPr/>
        </p:nvSpPr>
        <p:spPr>
          <a:xfrm rot="20332461">
            <a:off x="-1920967" y="1770821"/>
            <a:ext cx="9727779" cy="1725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607"/>
              </a:lnSpc>
              <a:spcBef>
                <a:spcPct val="0"/>
              </a:spcBef>
            </a:pPr>
            <a:r>
              <a:rPr lang="en-US" sz="11339" dirty="0">
                <a:solidFill>
                  <a:srgbClr val="000000"/>
                </a:solidFill>
                <a:latin typeface="Brightwall"/>
              </a:rPr>
              <a:t>Tech Programs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643013" y="3476251"/>
            <a:ext cx="7166729" cy="51486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2"/>
              </a:lnSpc>
            </a:pPr>
            <a:r>
              <a:rPr lang="en-US" sz="2593" dirty="0">
                <a:solidFill>
                  <a:srgbClr val="000000"/>
                </a:solidFill>
                <a:latin typeface="Garet"/>
              </a:rPr>
              <a:t>CNA and CMA</a:t>
            </a:r>
          </a:p>
          <a:p>
            <a:pPr algn="ctr">
              <a:lnSpc>
                <a:spcPts val="3112"/>
              </a:lnSpc>
            </a:pPr>
            <a:r>
              <a:rPr lang="en-US" sz="2593" dirty="0">
                <a:solidFill>
                  <a:srgbClr val="000000"/>
                </a:solidFill>
                <a:latin typeface="Garet"/>
              </a:rPr>
              <a:t>Auto Collision and Refinishing Technology</a:t>
            </a:r>
          </a:p>
          <a:p>
            <a:pPr algn="ctr">
              <a:lnSpc>
                <a:spcPts val="3112"/>
              </a:lnSpc>
            </a:pPr>
            <a:r>
              <a:rPr lang="en-US" sz="2593" dirty="0">
                <a:solidFill>
                  <a:srgbClr val="000000"/>
                </a:solidFill>
                <a:latin typeface="Garet"/>
              </a:rPr>
              <a:t>Automotive Technology</a:t>
            </a:r>
          </a:p>
          <a:p>
            <a:pPr algn="ctr">
              <a:lnSpc>
                <a:spcPts val="3112"/>
              </a:lnSpc>
            </a:pPr>
            <a:r>
              <a:rPr lang="en-US" sz="2593" dirty="0">
                <a:solidFill>
                  <a:srgbClr val="000000"/>
                </a:solidFill>
                <a:latin typeface="Garet"/>
              </a:rPr>
              <a:t>Business Administrative Technology</a:t>
            </a:r>
          </a:p>
          <a:p>
            <a:pPr algn="ctr">
              <a:lnSpc>
                <a:spcPts val="3112"/>
              </a:lnSpc>
            </a:pPr>
            <a:r>
              <a:rPr lang="en-US" sz="2593" dirty="0">
                <a:solidFill>
                  <a:srgbClr val="000000"/>
                </a:solidFill>
                <a:latin typeface="Garet"/>
              </a:rPr>
              <a:t>Computer Aided Drafting</a:t>
            </a:r>
          </a:p>
          <a:p>
            <a:pPr algn="ctr">
              <a:lnSpc>
                <a:spcPts val="3112"/>
              </a:lnSpc>
            </a:pPr>
            <a:r>
              <a:rPr lang="en-US" sz="2593" dirty="0">
                <a:solidFill>
                  <a:srgbClr val="000000"/>
                </a:solidFill>
                <a:latin typeface="Garet"/>
              </a:rPr>
              <a:t>Construction Technology</a:t>
            </a:r>
          </a:p>
          <a:p>
            <a:pPr algn="ctr">
              <a:lnSpc>
                <a:spcPts val="3112"/>
              </a:lnSpc>
            </a:pPr>
            <a:r>
              <a:rPr lang="en-US" sz="2593" dirty="0">
                <a:solidFill>
                  <a:srgbClr val="000000"/>
                </a:solidFill>
                <a:latin typeface="Garet"/>
              </a:rPr>
              <a:t>Diesel Technology</a:t>
            </a:r>
          </a:p>
          <a:p>
            <a:pPr algn="ctr">
              <a:lnSpc>
                <a:spcPts val="3112"/>
              </a:lnSpc>
            </a:pPr>
            <a:r>
              <a:rPr lang="en-US" sz="2593" dirty="0">
                <a:solidFill>
                  <a:srgbClr val="000000"/>
                </a:solidFill>
                <a:latin typeface="Garet"/>
              </a:rPr>
              <a:t>Early Childhood Education</a:t>
            </a:r>
          </a:p>
          <a:p>
            <a:pPr algn="ctr">
              <a:lnSpc>
                <a:spcPts val="3112"/>
              </a:lnSpc>
            </a:pPr>
            <a:r>
              <a:rPr lang="en-US" sz="2593" dirty="0">
                <a:solidFill>
                  <a:srgbClr val="000000"/>
                </a:solidFill>
                <a:latin typeface="Garet"/>
              </a:rPr>
              <a:t>Fire Science Technology</a:t>
            </a:r>
          </a:p>
          <a:p>
            <a:pPr algn="ctr">
              <a:lnSpc>
                <a:spcPts val="3112"/>
              </a:lnSpc>
            </a:pPr>
            <a:r>
              <a:rPr lang="en-US" sz="2593" dirty="0">
                <a:solidFill>
                  <a:srgbClr val="000000"/>
                </a:solidFill>
                <a:latin typeface="Garet"/>
              </a:rPr>
              <a:t>HVAC</a:t>
            </a:r>
          </a:p>
          <a:p>
            <a:pPr algn="ctr">
              <a:lnSpc>
                <a:spcPts val="3112"/>
              </a:lnSpc>
            </a:pPr>
            <a:r>
              <a:rPr lang="en-US" sz="2593" dirty="0">
                <a:solidFill>
                  <a:srgbClr val="000000"/>
                </a:solidFill>
                <a:latin typeface="Garet"/>
              </a:rPr>
              <a:t>Machining and Manufacturing Technology</a:t>
            </a:r>
          </a:p>
          <a:p>
            <a:pPr algn="ctr">
              <a:lnSpc>
                <a:spcPts val="3112"/>
              </a:lnSpc>
            </a:pPr>
            <a:r>
              <a:rPr lang="en-US" sz="2593" dirty="0">
                <a:solidFill>
                  <a:srgbClr val="000000"/>
                </a:solidFill>
                <a:latin typeface="Garet"/>
              </a:rPr>
              <a:t>Police Science</a:t>
            </a:r>
          </a:p>
          <a:p>
            <a:pPr algn="ctr">
              <a:lnSpc>
                <a:spcPts val="3112"/>
              </a:lnSpc>
              <a:spcBef>
                <a:spcPct val="0"/>
              </a:spcBef>
            </a:pPr>
            <a:r>
              <a:rPr lang="en-US" sz="2593" dirty="0">
                <a:solidFill>
                  <a:srgbClr val="000000"/>
                </a:solidFill>
                <a:latin typeface="Garet"/>
              </a:rPr>
              <a:t>Welding Technology</a:t>
            </a:r>
          </a:p>
        </p:txBody>
      </p:sp>
      <p:sp>
        <p:nvSpPr>
          <p:cNvPr id="7" name="Freeform 7"/>
          <p:cNvSpPr/>
          <p:nvPr/>
        </p:nvSpPr>
        <p:spPr>
          <a:xfrm>
            <a:off x="1238285" y="8673303"/>
            <a:ext cx="5178256" cy="742217"/>
          </a:xfrm>
          <a:custGeom>
            <a:avLst/>
            <a:gdLst/>
            <a:ahLst/>
            <a:cxnLst/>
            <a:rect l="l" t="t" r="r" b="b"/>
            <a:pathLst>
              <a:path w="5178256" h="742217">
                <a:moveTo>
                  <a:pt x="0" y="0"/>
                </a:moveTo>
                <a:lnTo>
                  <a:pt x="5178256" y="0"/>
                </a:lnTo>
                <a:lnTo>
                  <a:pt x="5178256" y="742217"/>
                </a:lnTo>
                <a:lnTo>
                  <a:pt x="0" y="74221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8" name="TextBox 8"/>
          <p:cNvSpPr txBox="1"/>
          <p:nvPr/>
        </p:nvSpPr>
        <p:spPr>
          <a:xfrm>
            <a:off x="11782464" y="3120955"/>
            <a:ext cx="5677098" cy="718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4"/>
              </a:lnSpc>
              <a:spcBef>
                <a:spcPct val="0"/>
              </a:spcBef>
            </a:pPr>
            <a:r>
              <a:rPr lang="en-US" sz="4670" dirty="0">
                <a:solidFill>
                  <a:srgbClr val="000000"/>
                </a:solidFill>
                <a:latin typeface="Baskerville Old Face" panose="02020602080505020303" pitchFamily="18" charset="0"/>
              </a:rPr>
              <a:t>Juniors and Seniors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07059" y="7892460"/>
            <a:ext cx="2752470" cy="7181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63"/>
              </a:lnSpc>
              <a:spcBef>
                <a:spcPct val="0"/>
              </a:spcBef>
            </a:pPr>
            <a:r>
              <a:rPr lang="en-US" sz="4719" dirty="0">
                <a:solidFill>
                  <a:srgbClr val="000000"/>
                </a:solidFill>
                <a:latin typeface="Baskerville Old Face" panose="02020602080505020303" pitchFamily="18" charset="0"/>
              </a:rPr>
              <a:t>Taught at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55108" y="389179"/>
            <a:ext cx="9688912" cy="9799153"/>
          </a:xfrm>
          <a:custGeom>
            <a:avLst/>
            <a:gdLst/>
            <a:ahLst/>
            <a:cxnLst/>
            <a:rect l="l" t="t" r="r" b="b"/>
            <a:pathLst>
              <a:path w="9688912" h="9799153">
                <a:moveTo>
                  <a:pt x="0" y="0"/>
                </a:moveTo>
                <a:lnTo>
                  <a:pt x="9688913" y="0"/>
                </a:lnTo>
                <a:lnTo>
                  <a:pt x="9688913" y="9799153"/>
                </a:lnTo>
                <a:lnTo>
                  <a:pt x="0" y="97991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3" name="TextBox 3"/>
          <p:cNvSpPr txBox="1"/>
          <p:nvPr/>
        </p:nvSpPr>
        <p:spPr>
          <a:xfrm>
            <a:off x="6506245" y="8067675"/>
            <a:ext cx="11235482" cy="1190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425"/>
              </a:lnSpc>
              <a:spcBef>
                <a:spcPct val="0"/>
              </a:spcBef>
            </a:pPr>
            <a:r>
              <a:rPr lang="en-US" sz="7854" dirty="0">
                <a:solidFill>
                  <a:srgbClr val="FFFFFF"/>
                </a:solidFill>
                <a:latin typeface="Garet Bold"/>
              </a:rPr>
              <a:t>Enrollment Deadlines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7193" y="520500"/>
            <a:ext cx="9386308" cy="8737800"/>
          </a:xfrm>
          <a:custGeom>
            <a:avLst/>
            <a:gdLst/>
            <a:ahLst/>
            <a:cxnLst/>
            <a:rect l="l" t="t" r="r" b="b"/>
            <a:pathLst>
              <a:path w="9386308" h="8737800">
                <a:moveTo>
                  <a:pt x="0" y="0"/>
                </a:moveTo>
                <a:lnTo>
                  <a:pt x="9386308" y="0"/>
                </a:lnTo>
                <a:lnTo>
                  <a:pt x="9386308" y="8737800"/>
                </a:lnTo>
                <a:lnTo>
                  <a:pt x="0" y="8737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3" name="Freeform 3"/>
          <p:cNvSpPr/>
          <p:nvPr/>
        </p:nvSpPr>
        <p:spPr>
          <a:xfrm rot="-270689">
            <a:off x="1489336" y="8201685"/>
            <a:ext cx="4105359" cy="588435"/>
          </a:xfrm>
          <a:custGeom>
            <a:avLst/>
            <a:gdLst/>
            <a:ahLst/>
            <a:cxnLst/>
            <a:rect l="l" t="t" r="r" b="b"/>
            <a:pathLst>
              <a:path w="4105359" h="588435">
                <a:moveTo>
                  <a:pt x="0" y="0"/>
                </a:moveTo>
                <a:lnTo>
                  <a:pt x="4105359" y="0"/>
                </a:lnTo>
                <a:lnTo>
                  <a:pt x="4105359" y="588435"/>
                </a:lnTo>
                <a:lnTo>
                  <a:pt x="0" y="58843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7000"/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4" name="Freeform 4"/>
          <p:cNvSpPr/>
          <p:nvPr/>
        </p:nvSpPr>
        <p:spPr>
          <a:xfrm>
            <a:off x="6823956" y="6430145"/>
            <a:ext cx="1772663" cy="1898434"/>
          </a:xfrm>
          <a:custGeom>
            <a:avLst/>
            <a:gdLst/>
            <a:ahLst/>
            <a:cxnLst/>
            <a:rect l="l" t="t" r="r" b="b"/>
            <a:pathLst>
              <a:path w="1772663" h="1898434">
                <a:moveTo>
                  <a:pt x="0" y="0"/>
                </a:moveTo>
                <a:lnTo>
                  <a:pt x="1772663" y="0"/>
                </a:lnTo>
                <a:lnTo>
                  <a:pt x="1772663" y="1898435"/>
                </a:lnTo>
                <a:lnTo>
                  <a:pt x="0" y="189843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Freeform 5"/>
          <p:cNvSpPr/>
          <p:nvPr/>
        </p:nvSpPr>
        <p:spPr>
          <a:xfrm rot="228235">
            <a:off x="10160708" y="1145755"/>
            <a:ext cx="3650356" cy="3659505"/>
          </a:xfrm>
          <a:custGeom>
            <a:avLst/>
            <a:gdLst/>
            <a:ahLst/>
            <a:cxnLst/>
            <a:rect l="l" t="t" r="r" b="b"/>
            <a:pathLst>
              <a:path w="3650356" h="3659505">
                <a:moveTo>
                  <a:pt x="0" y="0"/>
                </a:moveTo>
                <a:lnTo>
                  <a:pt x="3650356" y="0"/>
                </a:lnTo>
                <a:lnTo>
                  <a:pt x="3650356" y="3659505"/>
                </a:lnTo>
                <a:lnTo>
                  <a:pt x="0" y="365950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6" name="Freeform 6"/>
          <p:cNvSpPr/>
          <p:nvPr/>
        </p:nvSpPr>
        <p:spPr>
          <a:xfrm>
            <a:off x="12999210" y="4348008"/>
            <a:ext cx="3215043" cy="2467545"/>
          </a:xfrm>
          <a:custGeom>
            <a:avLst/>
            <a:gdLst/>
            <a:ahLst/>
            <a:cxnLst/>
            <a:rect l="l" t="t" r="r" b="b"/>
            <a:pathLst>
              <a:path w="3215043" h="2467545">
                <a:moveTo>
                  <a:pt x="0" y="0"/>
                </a:moveTo>
                <a:lnTo>
                  <a:pt x="3215043" y="0"/>
                </a:lnTo>
                <a:lnTo>
                  <a:pt x="3215043" y="2467545"/>
                </a:lnTo>
                <a:lnTo>
                  <a:pt x="0" y="246754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13354853" y="471750"/>
            <a:ext cx="2503758" cy="2503758"/>
          </a:xfrm>
          <a:prstGeom prst="rect">
            <a:avLst/>
          </a:prstGeom>
        </p:spPr>
      </p:pic>
      <p:sp>
        <p:nvSpPr>
          <p:cNvPr id="8" name="Freeform 8"/>
          <p:cNvSpPr/>
          <p:nvPr/>
        </p:nvSpPr>
        <p:spPr>
          <a:xfrm>
            <a:off x="10529211" y="6044860"/>
            <a:ext cx="3540969" cy="2669005"/>
          </a:xfrm>
          <a:custGeom>
            <a:avLst/>
            <a:gdLst/>
            <a:ahLst/>
            <a:cxnLst/>
            <a:rect l="l" t="t" r="r" b="b"/>
            <a:pathLst>
              <a:path w="3540969" h="2669005">
                <a:moveTo>
                  <a:pt x="0" y="0"/>
                </a:moveTo>
                <a:lnTo>
                  <a:pt x="3540968" y="0"/>
                </a:lnTo>
                <a:lnTo>
                  <a:pt x="3540968" y="2669005"/>
                </a:lnTo>
                <a:lnTo>
                  <a:pt x="0" y="266900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>
          <a:xfrm>
            <a:off x="14224946" y="6864290"/>
            <a:ext cx="2598745" cy="2598745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 rot="-245134">
            <a:off x="1977716" y="1824555"/>
            <a:ext cx="6216515" cy="5770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50"/>
              </a:lnSpc>
            </a:pPr>
            <a:r>
              <a:rPr lang="en-US" sz="2459" dirty="0">
                <a:solidFill>
                  <a:srgbClr val="171717"/>
                </a:solidFill>
                <a:latin typeface="Gochi Hand"/>
              </a:rPr>
              <a:t>March 1 - Welding Applications Due</a:t>
            </a:r>
          </a:p>
          <a:p>
            <a:pPr>
              <a:lnSpc>
                <a:spcPts val="2950"/>
              </a:lnSpc>
            </a:pPr>
            <a:endParaRPr lang="en-US" sz="2459" dirty="0">
              <a:solidFill>
                <a:srgbClr val="171717"/>
              </a:solidFill>
              <a:latin typeface="Gochi Hand"/>
            </a:endParaRPr>
          </a:p>
          <a:p>
            <a:pPr>
              <a:lnSpc>
                <a:spcPts val="2950"/>
              </a:lnSpc>
            </a:pPr>
            <a:r>
              <a:rPr lang="en-US" sz="2459" dirty="0">
                <a:solidFill>
                  <a:srgbClr val="171717"/>
                </a:solidFill>
                <a:latin typeface="Gochi Hand"/>
              </a:rPr>
              <a:t>March 15 - Allied Health Applications Due</a:t>
            </a:r>
          </a:p>
          <a:p>
            <a:pPr>
              <a:lnSpc>
                <a:spcPts val="2950"/>
              </a:lnSpc>
            </a:pPr>
            <a:endParaRPr lang="en-US" sz="2459" dirty="0">
              <a:solidFill>
                <a:srgbClr val="171717"/>
              </a:solidFill>
              <a:latin typeface="Gochi Hand"/>
            </a:endParaRPr>
          </a:p>
          <a:p>
            <a:pPr>
              <a:lnSpc>
                <a:spcPts val="2950"/>
              </a:lnSpc>
            </a:pPr>
            <a:r>
              <a:rPr lang="en-US" sz="2459" dirty="0">
                <a:solidFill>
                  <a:srgbClr val="171717"/>
                </a:solidFill>
                <a:latin typeface="Gochi Hand"/>
              </a:rPr>
              <a:t>April 2 - Concurrent Enrollment Fall Open</a:t>
            </a:r>
          </a:p>
          <a:p>
            <a:pPr>
              <a:lnSpc>
                <a:spcPts val="2950"/>
              </a:lnSpc>
            </a:pPr>
            <a:endParaRPr lang="en-US" sz="2459" dirty="0">
              <a:solidFill>
                <a:srgbClr val="171717"/>
              </a:solidFill>
              <a:latin typeface="Gochi Hand"/>
            </a:endParaRPr>
          </a:p>
          <a:p>
            <a:pPr>
              <a:lnSpc>
                <a:spcPts val="2950"/>
              </a:lnSpc>
            </a:pPr>
            <a:r>
              <a:rPr lang="en-US" sz="2459" dirty="0">
                <a:solidFill>
                  <a:srgbClr val="171717"/>
                </a:solidFill>
                <a:latin typeface="Gochi Hand"/>
              </a:rPr>
              <a:t>May 3 - Spring Semester Ends</a:t>
            </a:r>
          </a:p>
          <a:p>
            <a:pPr>
              <a:lnSpc>
                <a:spcPts val="2950"/>
              </a:lnSpc>
            </a:pPr>
            <a:endParaRPr lang="en-US" sz="2459" dirty="0">
              <a:solidFill>
                <a:srgbClr val="171717"/>
              </a:solidFill>
              <a:latin typeface="Gochi Hand"/>
            </a:endParaRPr>
          </a:p>
          <a:p>
            <a:pPr>
              <a:lnSpc>
                <a:spcPts val="2950"/>
              </a:lnSpc>
            </a:pPr>
            <a:r>
              <a:rPr lang="en-US" sz="2459" dirty="0">
                <a:solidFill>
                  <a:srgbClr val="171717"/>
                </a:solidFill>
                <a:latin typeface="Gochi Hand"/>
              </a:rPr>
              <a:t>May 28 - Summer Semester Begins</a:t>
            </a:r>
          </a:p>
          <a:p>
            <a:pPr>
              <a:lnSpc>
                <a:spcPts val="2950"/>
              </a:lnSpc>
            </a:pPr>
            <a:endParaRPr lang="en-US" sz="2459" dirty="0">
              <a:solidFill>
                <a:srgbClr val="171717"/>
              </a:solidFill>
              <a:latin typeface="Gochi Hand"/>
            </a:endParaRPr>
          </a:p>
          <a:p>
            <a:pPr>
              <a:lnSpc>
                <a:spcPts val="2950"/>
              </a:lnSpc>
            </a:pPr>
            <a:r>
              <a:rPr lang="en-US" sz="2459" dirty="0">
                <a:solidFill>
                  <a:srgbClr val="171717"/>
                </a:solidFill>
                <a:latin typeface="Gochi Hand"/>
              </a:rPr>
              <a:t>August 22 - First Day of Class at SATC</a:t>
            </a:r>
          </a:p>
          <a:p>
            <a:pPr>
              <a:lnSpc>
                <a:spcPts val="2950"/>
              </a:lnSpc>
            </a:pPr>
            <a:endParaRPr lang="en-US" sz="2459" dirty="0">
              <a:solidFill>
                <a:srgbClr val="171717"/>
              </a:solidFill>
              <a:latin typeface="Gochi Hand"/>
            </a:endParaRPr>
          </a:p>
          <a:p>
            <a:pPr>
              <a:lnSpc>
                <a:spcPts val="2950"/>
              </a:lnSpc>
            </a:pPr>
            <a:r>
              <a:rPr lang="en-US" sz="2459" dirty="0">
                <a:solidFill>
                  <a:srgbClr val="171717"/>
                </a:solidFill>
                <a:latin typeface="Gochi Hand"/>
              </a:rPr>
              <a:t>August 30 - Course Enrollment Ends</a:t>
            </a:r>
          </a:p>
          <a:p>
            <a:pPr>
              <a:lnSpc>
                <a:spcPts val="2950"/>
              </a:lnSpc>
            </a:pPr>
            <a:endParaRPr lang="en-US" sz="2459" dirty="0">
              <a:solidFill>
                <a:srgbClr val="171717"/>
              </a:solidFill>
              <a:latin typeface="Gochi Hand"/>
            </a:endParaRPr>
          </a:p>
          <a:p>
            <a:pPr algn="l">
              <a:lnSpc>
                <a:spcPts val="2950"/>
              </a:lnSpc>
              <a:spcBef>
                <a:spcPct val="0"/>
              </a:spcBef>
            </a:pPr>
            <a:r>
              <a:rPr lang="en-US" sz="2459" dirty="0">
                <a:solidFill>
                  <a:srgbClr val="171717"/>
                </a:solidFill>
                <a:latin typeface="Gochi Hand"/>
              </a:rPr>
              <a:t>September 1 - Concurrent Enrollment Ends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076663" y="8874190"/>
            <a:ext cx="7069630" cy="7586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30"/>
              </a:lnSpc>
              <a:spcBef>
                <a:spcPct val="0"/>
              </a:spcBef>
            </a:pPr>
            <a:r>
              <a:rPr lang="en-US" sz="4942" dirty="0">
                <a:solidFill>
                  <a:srgbClr val="FFFFFF"/>
                </a:solidFill>
                <a:latin typeface="Garet Bold"/>
              </a:rPr>
              <a:t>Enrollment Deadlines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C9E9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038600" y="2400300"/>
            <a:ext cx="8607326" cy="20137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873"/>
              </a:lnSpc>
              <a:spcBef>
                <a:spcPct val="0"/>
              </a:spcBef>
            </a:pPr>
            <a:r>
              <a:rPr lang="en-US" sz="9600" dirty="0">
                <a:solidFill>
                  <a:srgbClr val="000000"/>
                </a:solidFill>
                <a:latin typeface="Baskerville Old Face" panose="02020602080505020303" pitchFamily="18" charset="0"/>
              </a:rPr>
              <a:t>What’s </a:t>
            </a:r>
            <a:r>
              <a:rPr lang="en-US" sz="16600" dirty="0">
                <a:solidFill>
                  <a:srgbClr val="000000"/>
                </a:solidFill>
                <a:latin typeface="Baskerville Old Face" panose="02020602080505020303" pitchFamily="18" charset="0"/>
              </a:rPr>
              <a:t>next?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95600" y="5138737"/>
            <a:ext cx="11663161" cy="35064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66090" lvl="1" indent="-283045">
              <a:lnSpc>
                <a:spcPts val="3146"/>
              </a:lnSpc>
              <a:buFont typeface="Arial"/>
              <a:buChar char="•"/>
            </a:pPr>
            <a:r>
              <a:rPr lang="en-US" sz="2622" dirty="0">
                <a:solidFill>
                  <a:srgbClr val="000000"/>
                </a:solidFill>
                <a:latin typeface="Garet"/>
              </a:rPr>
              <a:t>Meet with your high school counselor to determine which classes/programs fit your goals and class schedule.</a:t>
            </a:r>
          </a:p>
          <a:p>
            <a:pPr>
              <a:lnSpc>
                <a:spcPts val="3146"/>
              </a:lnSpc>
            </a:pPr>
            <a:endParaRPr lang="en-US" sz="2622" dirty="0">
              <a:solidFill>
                <a:srgbClr val="000000"/>
              </a:solidFill>
              <a:latin typeface="Garet"/>
            </a:endParaRPr>
          </a:p>
          <a:p>
            <a:pPr marL="566090" lvl="1" indent="-283045">
              <a:lnSpc>
                <a:spcPts val="3146"/>
              </a:lnSpc>
              <a:buFont typeface="Arial"/>
              <a:buChar char="•"/>
            </a:pPr>
            <a:r>
              <a:rPr lang="en-US" sz="2622" dirty="0">
                <a:solidFill>
                  <a:srgbClr val="000000"/>
                </a:solidFill>
                <a:latin typeface="Garet"/>
              </a:rPr>
              <a:t>Go www.salinatech.edu </a:t>
            </a:r>
          </a:p>
          <a:p>
            <a:pPr marL="1132181" lvl="2" indent="-377394">
              <a:lnSpc>
                <a:spcPts val="3146"/>
              </a:lnSpc>
              <a:buFont typeface="Arial"/>
              <a:buChar char="⚬"/>
            </a:pPr>
            <a:r>
              <a:rPr lang="en-US" sz="2622" dirty="0">
                <a:solidFill>
                  <a:srgbClr val="000000"/>
                </a:solidFill>
                <a:latin typeface="Garet"/>
              </a:rPr>
              <a:t>Admissions and click on High School Students</a:t>
            </a:r>
          </a:p>
          <a:p>
            <a:pPr marL="1698271" lvl="3" indent="-424568">
              <a:lnSpc>
                <a:spcPts val="3146"/>
              </a:lnSpc>
              <a:buFont typeface="Arial"/>
              <a:buChar char="￭"/>
            </a:pPr>
            <a:r>
              <a:rPr lang="en-US" sz="2622" dirty="0">
                <a:solidFill>
                  <a:srgbClr val="000000"/>
                </a:solidFill>
                <a:latin typeface="Garet"/>
              </a:rPr>
              <a:t>“Apply”</a:t>
            </a:r>
          </a:p>
          <a:p>
            <a:pPr algn="ctr">
              <a:lnSpc>
                <a:spcPts val="3146"/>
              </a:lnSpc>
            </a:pPr>
            <a:endParaRPr lang="en-US" sz="2622" dirty="0">
              <a:solidFill>
                <a:srgbClr val="000000"/>
              </a:solidFill>
              <a:latin typeface="Garet"/>
            </a:endParaRPr>
          </a:p>
          <a:p>
            <a:pPr algn="ctr">
              <a:lnSpc>
                <a:spcPts val="3146"/>
              </a:lnSpc>
            </a:pPr>
            <a:endParaRPr lang="en-US" sz="2622" dirty="0">
              <a:solidFill>
                <a:srgbClr val="000000"/>
              </a:solidFill>
              <a:latin typeface="Garet"/>
            </a:endParaRPr>
          </a:p>
          <a:p>
            <a:pPr algn="ctr">
              <a:lnSpc>
                <a:spcPts val="3146"/>
              </a:lnSpc>
              <a:spcBef>
                <a:spcPct val="0"/>
              </a:spcBef>
            </a:pPr>
            <a:endParaRPr lang="en-US" sz="2622" dirty="0">
              <a:solidFill>
                <a:srgbClr val="000000"/>
              </a:solidFill>
              <a:latin typeface="Gare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C9E9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52600" y="5518463"/>
            <a:ext cx="3867844" cy="3867844"/>
          </a:xfrm>
          <a:custGeom>
            <a:avLst/>
            <a:gdLst/>
            <a:ahLst/>
            <a:cxnLst/>
            <a:rect l="l" t="t" r="r" b="b"/>
            <a:pathLst>
              <a:path w="3867844" h="3867844">
                <a:moveTo>
                  <a:pt x="0" y="0"/>
                </a:moveTo>
                <a:lnTo>
                  <a:pt x="3867843" y="0"/>
                </a:lnTo>
                <a:lnTo>
                  <a:pt x="3867843" y="3867844"/>
                </a:lnTo>
                <a:lnTo>
                  <a:pt x="0" y="38678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3" name="TextBox 3"/>
          <p:cNvSpPr txBox="1"/>
          <p:nvPr/>
        </p:nvSpPr>
        <p:spPr>
          <a:xfrm>
            <a:off x="1295400" y="2882587"/>
            <a:ext cx="14632930" cy="1793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873"/>
              </a:lnSpc>
              <a:spcBef>
                <a:spcPct val="0"/>
              </a:spcBef>
            </a:pPr>
            <a:r>
              <a:rPr lang="en-US" sz="10300" dirty="0">
                <a:solidFill>
                  <a:srgbClr val="000000"/>
                </a:solidFill>
                <a:latin typeface="Baskerville Old Face" panose="02020602080505020303" pitchFamily="18" charset="0"/>
              </a:rPr>
              <a:t>To apply for courses: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840237" y="6863982"/>
            <a:ext cx="7741925" cy="11768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81"/>
              </a:lnSpc>
              <a:spcBef>
                <a:spcPct val="0"/>
              </a:spcBef>
            </a:pPr>
            <a:r>
              <a:rPr lang="en-US" sz="7734" dirty="0">
                <a:solidFill>
                  <a:srgbClr val="000000"/>
                </a:solidFill>
                <a:latin typeface="Baskerville Old Face" panose="02020602080505020303" pitchFamily="18" charset="0"/>
              </a:rPr>
              <a:t>www.salinatech.edu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776550" y="4843011"/>
            <a:ext cx="6482750" cy="925224"/>
          </a:xfrm>
          <a:custGeom>
            <a:avLst/>
            <a:gdLst/>
            <a:ahLst/>
            <a:cxnLst/>
            <a:rect l="l" t="t" r="r" b="b"/>
            <a:pathLst>
              <a:path w="6482750" h="925224">
                <a:moveTo>
                  <a:pt x="0" y="0"/>
                </a:moveTo>
                <a:lnTo>
                  <a:pt x="6482750" y="0"/>
                </a:lnTo>
                <a:lnTo>
                  <a:pt x="6482750" y="925223"/>
                </a:lnTo>
                <a:lnTo>
                  <a:pt x="0" y="9252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3999"/>
            </a:blip>
            <a:stretch>
              <a:fillRect t="-214" b="-214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3" name="TextBox 3"/>
          <p:cNvSpPr txBox="1"/>
          <p:nvPr/>
        </p:nvSpPr>
        <p:spPr>
          <a:xfrm>
            <a:off x="0" y="1586869"/>
            <a:ext cx="10404295" cy="15517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117"/>
              </a:lnSpc>
              <a:spcBef>
                <a:spcPct val="0"/>
              </a:spcBef>
            </a:pPr>
            <a:r>
              <a:rPr lang="en-US" sz="10098" dirty="0">
                <a:solidFill>
                  <a:srgbClr val="000000"/>
                </a:solidFill>
                <a:latin typeface="Berlin Sans FB Demi" panose="020E0802020502020306" pitchFamily="34" charset="0"/>
              </a:rPr>
              <a:t>Tips for enrolling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045658" y="3607056"/>
            <a:ext cx="7370139" cy="43759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76870" lvl="1" indent="-238435">
              <a:lnSpc>
                <a:spcPts val="2650"/>
              </a:lnSpc>
              <a:buFont typeface="Arial"/>
              <a:buChar char="•"/>
            </a:pPr>
            <a:r>
              <a:rPr lang="en-US" sz="2208" dirty="0">
                <a:solidFill>
                  <a:srgbClr val="000000"/>
                </a:solidFill>
                <a:latin typeface="Garet"/>
              </a:rPr>
              <a:t>Start early! The earlier you start the better the odds of getting into a program or class! </a:t>
            </a:r>
          </a:p>
          <a:p>
            <a:pPr>
              <a:lnSpc>
                <a:spcPts val="2650"/>
              </a:lnSpc>
            </a:pPr>
            <a:endParaRPr lang="en-US" sz="2208" dirty="0">
              <a:solidFill>
                <a:srgbClr val="000000"/>
              </a:solidFill>
              <a:latin typeface="Garet"/>
            </a:endParaRPr>
          </a:p>
          <a:p>
            <a:pPr marL="476870" lvl="1" indent="-238435">
              <a:lnSpc>
                <a:spcPts val="2650"/>
              </a:lnSpc>
              <a:buFont typeface="Arial"/>
              <a:buChar char="•"/>
            </a:pPr>
            <a:r>
              <a:rPr lang="en-US" sz="2208" dirty="0">
                <a:solidFill>
                  <a:srgbClr val="000000"/>
                </a:solidFill>
                <a:latin typeface="Garet"/>
              </a:rPr>
              <a:t>Utilize your personal email and check it regularly. </a:t>
            </a:r>
          </a:p>
          <a:p>
            <a:pPr>
              <a:lnSpc>
                <a:spcPts val="2650"/>
              </a:lnSpc>
            </a:pPr>
            <a:endParaRPr lang="en-US" sz="2208" dirty="0">
              <a:solidFill>
                <a:srgbClr val="000000"/>
              </a:solidFill>
              <a:latin typeface="Garet"/>
            </a:endParaRPr>
          </a:p>
          <a:p>
            <a:pPr marL="476870" lvl="1" indent="-238435">
              <a:lnSpc>
                <a:spcPts val="2650"/>
              </a:lnSpc>
              <a:buFont typeface="Arial"/>
              <a:buChar char="•"/>
            </a:pPr>
            <a:r>
              <a:rPr lang="en-US" sz="2208" dirty="0">
                <a:solidFill>
                  <a:srgbClr val="000000"/>
                </a:solidFill>
                <a:latin typeface="Garet"/>
              </a:rPr>
              <a:t>Talk to your counselors and SATC Enrollment Specialists </a:t>
            </a:r>
          </a:p>
          <a:p>
            <a:pPr>
              <a:lnSpc>
                <a:spcPts val="2650"/>
              </a:lnSpc>
            </a:pPr>
            <a:endParaRPr lang="en-US" sz="2208" dirty="0">
              <a:solidFill>
                <a:srgbClr val="000000"/>
              </a:solidFill>
              <a:latin typeface="Garet"/>
            </a:endParaRPr>
          </a:p>
          <a:p>
            <a:pPr marL="476870" lvl="1" indent="-238435">
              <a:lnSpc>
                <a:spcPts val="2650"/>
              </a:lnSpc>
              <a:buFont typeface="Arial"/>
              <a:buChar char="•"/>
            </a:pPr>
            <a:r>
              <a:rPr lang="en-US" sz="2208" dirty="0">
                <a:solidFill>
                  <a:srgbClr val="000000"/>
                </a:solidFill>
                <a:latin typeface="Garet"/>
              </a:rPr>
              <a:t>If you attended classes before, make certain you have your balance paid before enrollment. </a:t>
            </a:r>
          </a:p>
          <a:p>
            <a:pPr>
              <a:lnSpc>
                <a:spcPts val="2650"/>
              </a:lnSpc>
            </a:pPr>
            <a:endParaRPr lang="en-US" sz="2208" dirty="0">
              <a:solidFill>
                <a:srgbClr val="000000"/>
              </a:solidFill>
              <a:latin typeface="Garet"/>
            </a:endParaRPr>
          </a:p>
          <a:p>
            <a:pPr marL="476870" lvl="1" indent="-238435">
              <a:lnSpc>
                <a:spcPts val="2650"/>
              </a:lnSpc>
              <a:buFont typeface="Arial"/>
              <a:buChar char="•"/>
            </a:pPr>
            <a:r>
              <a:rPr lang="en-US" sz="2208" dirty="0">
                <a:solidFill>
                  <a:srgbClr val="000000"/>
                </a:solidFill>
                <a:latin typeface="Garet"/>
              </a:rPr>
              <a:t>Ask questions!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847622" y="4843011"/>
            <a:ext cx="10411678" cy="1485964"/>
          </a:xfrm>
          <a:custGeom>
            <a:avLst/>
            <a:gdLst/>
            <a:ahLst/>
            <a:cxnLst/>
            <a:rect l="l" t="t" r="r" b="b"/>
            <a:pathLst>
              <a:path w="10411678" h="1485964">
                <a:moveTo>
                  <a:pt x="0" y="0"/>
                </a:moveTo>
                <a:lnTo>
                  <a:pt x="10411678" y="0"/>
                </a:lnTo>
                <a:lnTo>
                  <a:pt x="10411678" y="1485963"/>
                </a:lnTo>
                <a:lnTo>
                  <a:pt x="0" y="14859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3999"/>
            </a:blip>
            <a:stretch>
              <a:fillRect t="-214" b="-214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3" name="TextBox 3"/>
          <p:cNvSpPr txBox="1"/>
          <p:nvPr/>
        </p:nvSpPr>
        <p:spPr>
          <a:xfrm>
            <a:off x="1371600" y="33337"/>
            <a:ext cx="8083808" cy="4237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69"/>
              </a:lnSpc>
              <a:spcBef>
                <a:spcPct val="0"/>
              </a:spcBef>
            </a:pPr>
            <a:r>
              <a:rPr lang="en-US" sz="14057" dirty="0">
                <a:solidFill>
                  <a:srgbClr val="000000"/>
                </a:solidFill>
                <a:latin typeface="Brightwall"/>
              </a:rPr>
              <a:t> </a:t>
            </a:r>
            <a:r>
              <a:rPr lang="en-US" sz="14057" dirty="0">
                <a:solidFill>
                  <a:srgbClr val="000000"/>
                </a:solidFill>
                <a:latin typeface="Bauhaus 93" panose="04030905020B02020C02" pitchFamily="82" charset="0"/>
              </a:rPr>
              <a:t>Questions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C9E9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381124" y="3548464"/>
            <a:ext cx="5246391" cy="5246370"/>
            <a:chOff x="0" y="0"/>
            <a:chExt cx="6350000" cy="634997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t="-6361" b="-6361"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51562" y="765129"/>
            <a:ext cx="10010924" cy="4001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10"/>
              </a:lnSpc>
            </a:pPr>
            <a:r>
              <a:rPr lang="en-US" sz="8675" dirty="0">
                <a:solidFill>
                  <a:srgbClr val="000000"/>
                </a:solidFill>
                <a:latin typeface="Bauhaus 93" panose="04030905020B02020C02" pitchFamily="82" charset="0"/>
              </a:rPr>
              <a:t>Who do you contact?</a:t>
            </a:r>
          </a:p>
          <a:p>
            <a:pPr algn="ctr">
              <a:lnSpc>
                <a:spcPts val="10410"/>
              </a:lnSpc>
              <a:spcBef>
                <a:spcPct val="0"/>
              </a:spcBef>
            </a:pPr>
            <a:endParaRPr lang="en-US" sz="8675" dirty="0">
              <a:solidFill>
                <a:srgbClr val="000000"/>
              </a:solidFill>
              <a:latin typeface="Brightwall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915475" y="4728445"/>
            <a:ext cx="9494785" cy="10704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37"/>
              </a:lnSpc>
              <a:spcBef>
                <a:spcPct val="0"/>
              </a:spcBef>
            </a:pPr>
            <a:r>
              <a:rPr lang="en-US" sz="7031" dirty="0">
                <a:solidFill>
                  <a:srgbClr val="FFFFFF"/>
                </a:solidFill>
                <a:latin typeface="Garet"/>
              </a:rPr>
              <a:t>High School Contact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43200" y="9029700"/>
            <a:ext cx="3585017" cy="7591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71"/>
              </a:lnSpc>
              <a:spcBef>
                <a:spcPct val="0"/>
              </a:spcBef>
            </a:pPr>
            <a:r>
              <a:rPr lang="en-US" sz="5142" dirty="0">
                <a:solidFill>
                  <a:srgbClr val="000000"/>
                </a:solidFill>
                <a:latin typeface="Bauhaus 93" panose="04030905020B02020C02" pitchFamily="82" charset="0"/>
              </a:rPr>
              <a:t>Rachel Holt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382000" y="7277100"/>
            <a:ext cx="5456039" cy="1114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</a:pPr>
            <a:r>
              <a:rPr lang="en-US" sz="2499" dirty="0">
                <a:solidFill>
                  <a:srgbClr val="000000"/>
                </a:solidFill>
                <a:latin typeface="Garet"/>
              </a:rPr>
              <a:t>Concurrent Enrollment Specialist</a:t>
            </a:r>
          </a:p>
          <a:p>
            <a:pPr algn="ctr">
              <a:lnSpc>
                <a:spcPts val="2999"/>
              </a:lnSpc>
            </a:pPr>
            <a:r>
              <a:rPr lang="en-US" sz="2499" dirty="0">
                <a:solidFill>
                  <a:srgbClr val="000000"/>
                </a:solidFill>
                <a:latin typeface="Garet"/>
              </a:rPr>
              <a:t>rachel.holt@salinatech.edu</a:t>
            </a:r>
          </a:p>
          <a:p>
            <a:pPr algn="ctr">
              <a:lnSpc>
                <a:spcPts val="2999"/>
              </a:lnSpc>
              <a:spcBef>
                <a:spcPct val="0"/>
              </a:spcBef>
            </a:pPr>
            <a:r>
              <a:rPr lang="en-US" sz="2499" dirty="0">
                <a:solidFill>
                  <a:srgbClr val="000000"/>
                </a:solidFill>
                <a:latin typeface="Garet"/>
              </a:rPr>
              <a:t>785-309-3116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C9E9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381124" y="3548464"/>
            <a:ext cx="5246391" cy="5246370"/>
            <a:chOff x="0" y="0"/>
            <a:chExt cx="6350000" cy="634997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828800" y="1530266"/>
            <a:ext cx="10010924" cy="2667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10"/>
              </a:lnSpc>
            </a:pPr>
            <a:r>
              <a:rPr lang="en-US" sz="7200" dirty="0">
                <a:solidFill>
                  <a:srgbClr val="000000"/>
                </a:solidFill>
                <a:latin typeface="Bauhaus 93" panose="04030905020B02020C02" pitchFamily="82" charset="0"/>
              </a:rPr>
              <a:t>Who do you contact?</a:t>
            </a:r>
          </a:p>
          <a:p>
            <a:pPr algn="ctr">
              <a:lnSpc>
                <a:spcPts val="10410"/>
              </a:lnSpc>
              <a:spcBef>
                <a:spcPct val="0"/>
              </a:spcBef>
            </a:pPr>
            <a:endParaRPr lang="en-US" sz="8675" dirty="0">
              <a:solidFill>
                <a:srgbClr val="000000"/>
              </a:solidFill>
              <a:latin typeface="Brightwall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9782736" y="4608286"/>
            <a:ext cx="5685864" cy="10704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37"/>
              </a:lnSpc>
              <a:spcBef>
                <a:spcPct val="0"/>
              </a:spcBef>
            </a:pPr>
            <a:r>
              <a:rPr lang="en-US" sz="7031" dirty="0">
                <a:solidFill>
                  <a:srgbClr val="FFFFFF"/>
                </a:solidFill>
                <a:latin typeface="Garet"/>
              </a:rPr>
              <a:t>Recruiting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601201" y="5987956"/>
            <a:ext cx="5867400" cy="7591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171"/>
              </a:lnSpc>
              <a:spcBef>
                <a:spcPct val="0"/>
              </a:spcBef>
            </a:pPr>
            <a:r>
              <a:rPr lang="en-US" sz="5142" dirty="0">
                <a:solidFill>
                  <a:srgbClr val="000000"/>
                </a:solidFill>
                <a:latin typeface="Berlin Sans FB Demi" panose="020E0802020502020306" pitchFamily="34" charset="0"/>
              </a:rPr>
              <a:t>Felipe Contreras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448801" y="7497261"/>
            <a:ext cx="6172200" cy="11541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</a:pPr>
            <a:r>
              <a:rPr lang="en-US" sz="2499" dirty="0">
                <a:solidFill>
                  <a:srgbClr val="000000"/>
                </a:solidFill>
                <a:latin typeface="Garet"/>
              </a:rPr>
              <a:t>Tours and events</a:t>
            </a:r>
          </a:p>
          <a:p>
            <a:pPr algn="ctr">
              <a:lnSpc>
                <a:spcPts val="2999"/>
              </a:lnSpc>
            </a:pPr>
            <a:r>
              <a:rPr lang="en-US" sz="2499" dirty="0">
                <a:solidFill>
                  <a:srgbClr val="000000"/>
                </a:solidFill>
                <a:latin typeface="Garet"/>
              </a:rPr>
              <a:t>felipe.contreras@salinatech.edu</a:t>
            </a:r>
          </a:p>
          <a:p>
            <a:pPr algn="ctr">
              <a:lnSpc>
                <a:spcPts val="2999"/>
              </a:lnSpc>
              <a:spcBef>
                <a:spcPct val="0"/>
              </a:spcBef>
            </a:pPr>
            <a:r>
              <a:rPr lang="en-US" sz="2499" dirty="0">
                <a:solidFill>
                  <a:srgbClr val="000000"/>
                </a:solidFill>
                <a:latin typeface="Garet"/>
              </a:rPr>
              <a:t>785-309-3106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2381124" y="3548464"/>
            <a:ext cx="5246391" cy="5246370"/>
            <a:chOff x="0" y="0"/>
            <a:chExt cx="6350000" cy="634997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56832" t="-44267" r="-73552" b="-201310"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525</Words>
  <Application>Microsoft Office PowerPoint</Application>
  <PresentationFormat>Custom</PresentationFormat>
  <Paragraphs>130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30" baseType="lpstr">
      <vt:lpstr>Arial</vt:lpstr>
      <vt:lpstr>Bodoni MT Black</vt:lpstr>
      <vt:lpstr>Brightwall</vt:lpstr>
      <vt:lpstr>Garet</vt:lpstr>
      <vt:lpstr>Britannic Compress</vt:lpstr>
      <vt:lpstr>Baskerville Old Face</vt:lpstr>
      <vt:lpstr>Bauhaus 93</vt:lpstr>
      <vt:lpstr>Garet Bold</vt:lpstr>
      <vt:lpstr>Calibri</vt:lpstr>
      <vt:lpstr>Gochi Hand</vt:lpstr>
      <vt:lpstr>Berlin Sans FB Demi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SOUTH HIGH PRESENTATION - SPRING 2024</dc:title>
  <dc:creator>Erica.Kruckenberg</dc:creator>
  <cp:lastModifiedBy>Allen, Jim</cp:lastModifiedBy>
  <cp:revision>2</cp:revision>
  <dcterms:created xsi:type="dcterms:W3CDTF">2006-08-16T00:00:00Z</dcterms:created>
  <dcterms:modified xsi:type="dcterms:W3CDTF">2024-08-22T16:30:05Z</dcterms:modified>
  <dc:identifier>DAFxc4FRUEo</dc:identifier>
</cp:coreProperties>
</file>