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6"/>
  </p:notesMasterIdLst>
  <p:sldIdLst>
    <p:sldId id="290" r:id="rId5"/>
    <p:sldId id="298" r:id="rId6"/>
    <p:sldId id="287" r:id="rId7"/>
    <p:sldId id="301" r:id="rId8"/>
    <p:sldId id="302" r:id="rId9"/>
    <p:sldId id="295" r:id="rId10"/>
    <p:sldId id="300" r:id="rId11"/>
    <p:sldId id="305" r:id="rId12"/>
    <p:sldId id="299" r:id="rId13"/>
    <p:sldId id="303" r:id="rId14"/>
    <p:sldId id="304" r:id="rId15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288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7"/>
    <p:restoredTop sz="95788"/>
  </p:normalViewPr>
  <p:slideViewPr>
    <p:cSldViewPr snapToGrid="0" snapToObjects="1">
      <p:cViewPr varScale="1">
        <p:scale>
          <a:sx n="150" d="100"/>
          <a:sy n="150" d="100"/>
        </p:scale>
        <p:origin x="42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C22BD-1B8B-4240-8EA7-3D4911C7D77F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88057-3F3E-49A4-B268-93AF44928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5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9993" y="1550591"/>
            <a:ext cx="7498079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192" y="2752280"/>
            <a:ext cx="658368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85715-B728-014D-870A-1F84FF3D5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E3C817-4E3C-3E43-ABDC-3E97C8564D14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35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914401"/>
            <a:ext cx="7637929" cy="3620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6B4C-4C48-944C-B298-ABCF9E837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30D50E-83AE-B944-BDDA-99DE69F8E0E5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42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879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879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BB145-AFA3-5C4F-B88A-8FAECB1D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628EB4-8F1D-6846-BA2C-D35AC671F4A6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642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914400"/>
            <a:ext cx="3681608" cy="36488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5192" y="914400"/>
            <a:ext cx="3681608" cy="36488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9752B7-9A8D-6E47-9BC1-D6EA622F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4D07C1-FF4E-D846-9376-3498176A875E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51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151335"/>
            <a:ext cx="3657600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1631156"/>
            <a:ext cx="3657600" cy="2963466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60516" y="1151335"/>
            <a:ext cx="3657600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60516" y="1631156"/>
            <a:ext cx="3657600" cy="2963466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0BA71A0-D91F-B24E-B680-5F0572C1C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2604C6-78EE-7D4F-B0E0-116142FE15FD}" type="datetimeFigureOut">
              <a:rPr lang="en-US" altLang="en-US"/>
              <a:pPr/>
              <a:t>8/22/2024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0E79BA-0006-9D41-8784-7BB3BB76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C6F3CE-014B-904D-AFF7-784249F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9CDBC23-8B1B-A04E-B3C0-378D638B84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48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12357AE-C63F-8A4F-A6F0-787E69E6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9CB989-AF7E-504A-93B3-A534CF0AE147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844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F7C194-DDD3-D641-868F-C83B92165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13D7B5-DD9C-B541-881E-A19322A8AC40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3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3692" y="204788"/>
            <a:ext cx="4503107" cy="4389835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840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AB58A-2B66-2545-930A-A272235D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639759-FBD6-4B49-A852-952CB14AA216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6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443" y="3485208"/>
            <a:ext cx="6136687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67443" y="205423"/>
            <a:ext cx="6136687" cy="327978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67443" y="3922787"/>
            <a:ext cx="6136687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E1126B-F75F-2444-AED3-04FA000C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FF2BD4-8A67-1A48-A8FA-BAE19BF4460C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690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4944B-E6C0-4B49-9884-33BAE2256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B2A2D3-8E15-5449-B471-AB5BC31E267B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27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2880"/>
            <a:ext cx="2057400" cy="4388644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182880"/>
            <a:ext cx="547116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4E9FE-CE82-5945-8C12-145C87CD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E80835-2EF5-444A-9B95-9E6732942619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98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C048A5C-A751-9249-977B-6556232E82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05840" y="182880"/>
            <a:ext cx="7637929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44C7208-DFEB-1340-9033-E90F7097E4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05840" y="914401"/>
            <a:ext cx="7637929" cy="362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1D980-0CFA-B54F-B2F7-82F6B47A4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466344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AE2FA84-FC98-6946-AE70-61FF329000AB}" type="datetimeFigureOut">
              <a:rPr lang="en-US" altLang="en-US"/>
              <a:pPr/>
              <a:t>8/22/2024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504" r:id="rId1"/>
    <p:sldLayoutId id="2147493505" r:id="rId2"/>
    <p:sldLayoutId id="2147493506" r:id="rId3"/>
    <p:sldLayoutId id="2147493507" r:id="rId4"/>
    <p:sldLayoutId id="2147493508" r:id="rId5"/>
    <p:sldLayoutId id="2147493509" r:id="rId6"/>
    <p:sldLayoutId id="2147493510" r:id="rId7"/>
    <p:sldLayoutId id="2147493514" r:id="rId8"/>
    <p:sldLayoutId id="2147493511" r:id="rId9"/>
    <p:sldLayoutId id="2147493512" r:id="rId10"/>
    <p:sldLayoutId id="2147493513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339DA-B3D6-4FFD-A98D-B62D59E19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993" y="160880"/>
            <a:ext cx="7498079" cy="1102519"/>
          </a:xfrm>
        </p:spPr>
        <p:txBody>
          <a:bodyPr/>
          <a:lstStyle/>
          <a:p>
            <a:pPr algn="l"/>
            <a:r>
              <a:rPr lang="en-US" sz="3500" b="1" dirty="0">
                <a:solidFill>
                  <a:srgbClr val="7030A0"/>
                </a:solidFill>
              </a:rPr>
              <a:t>K-State Salina Pre-College Enrollment</a:t>
            </a:r>
            <a:endParaRPr lang="en-US" sz="35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6E462-DD01-4B54-AE47-5F602ABDD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8357" y="1329447"/>
            <a:ext cx="7329715" cy="2556753"/>
          </a:xfrm>
        </p:spPr>
        <p:txBody>
          <a:bodyPr/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400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Connecting high school students with their future!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Jordan Funk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Program Coordinator</a:t>
            </a:r>
          </a:p>
        </p:txBody>
      </p:sp>
      <p:pic>
        <p:nvPicPr>
          <p:cNvPr id="5" name="Picture 4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8B1F2825-8160-DEB0-2A16-51F3E9394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19" y="2571750"/>
            <a:ext cx="2509681" cy="251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6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279CD-A65A-4E71-9D3B-1E3556023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996" y="1136337"/>
            <a:ext cx="7409773" cy="3620022"/>
          </a:xfrm>
        </p:spPr>
        <p:txBody>
          <a:bodyPr/>
          <a:lstStyle/>
          <a:p>
            <a:r>
              <a:rPr lang="en-US" sz="2400" dirty="0"/>
              <a:t>General Education Courses</a:t>
            </a:r>
          </a:p>
          <a:p>
            <a:pPr lvl="1"/>
            <a:r>
              <a:rPr lang="en-US" sz="2000" dirty="0"/>
              <a:t>Some on the K-State Salina campus, some fully online</a:t>
            </a:r>
          </a:p>
          <a:p>
            <a:r>
              <a:rPr lang="en-US" sz="2400" dirty="0"/>
              <a:t>Jump Starts</a:t>
            </a:r>
          </a:p>
          <a:p>
            <a:pPr lvl="1"/>
            <a:r>
              <a:rPr lang="en-US" sz="2000" dirty="0"/>
              <a:t>Explore introductory courses in K-State Salina programs</a:t>
            </a:r>
          </a:p>
          <a:p>
            <a:r>
              <a:rPr lang="en-US" sz="2400" dirty="0"/>
              <a:t>Computer Programming</a:t>
            </a:r>
          </a:p>
          <a:p>
            <a:pPr lvl="1"/>
            <a:r>
              <a:rPr lang="en-US" sz="2000" dirty="0"/>
              <a:t>Taught jointly by USD 305 and K-State instructors at the high schools</a:t>
            </a:r>
          </a:p>
          <a:p>
            <a:r>
              <a:rPr lang="en-US" sz="2400" dirty="0"/>
              <a:t>Summer options also available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310D76-03DA-4F5D-B377-F9F5003B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182563"/>
            <a:ext cx="7637463" cy="549275"/>
          </a:xfrm>
        </p:spPr>
        <p:txBody>
          <a:bodyPr/>
          <a:lstStyle/>
          <a:p>
            <a:r>
              <a:rPr lang="en-US" sz="4400" b="1" dirty="0">
                <a:solidFill>
                  <a:srgbClr val="7030A0"/>
                </a:solidFill>
              </a:rPr>
              <a:t>Pre-College Offerings</a:t>
            </a:r>
          </a:p>
        </p:txBody>
      </p:sp>
    </p:spTree>
    <p:extLst>
      <p:ext uri="{BB962C8B-B14F-4D97-AF65-F5344CB8AC3E}">
        <p14:creationId xmlns:p14="http://schemas.microsoft.com/office/powerpoint/2010/main" val="261301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7689-46AB-4EB6-8940-410766A5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89" y="182880"/>
            <a:ext cx="7463480" cy="548640"/>
          </a:xfrm>
        </p:spPr>
        <p:txBody>
          <a:bodyPr/>
          <a:lstStyle/>
          <a:p>
            <a:r>
              <a:rPr lang="en-US" sz="36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General Education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97-3770-45D9-A6F1-B46629F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959" y="724999"/>
            <a:ext cx="7116810" cy="41147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English – need both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ENGL 100 Expository Writing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ENGL 200 Expository Writing 2</a:t>
            </a:r>
          </a:p>
          <a:p>
            <a:r>
              <a:rPr lang="en-US" sz="20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Communication – choose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COMM 106 Public Speaking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COMM 322 Interpersonal Communication</a:t>
            </a:r>
          </a:p>
          <a:p>
            <a:r>
              <a:rPr lang="en-US" sz="20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Natural &amp; Physical Science with Lab – choose 1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BIOL 198 Principles of Biology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CHM 110/111 General Chemistry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CHM 210 Chemistry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GEOL 100/103 Earth in Action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GEOL 125/103 Natural Disasters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PHYS 113 General Physics 1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PHYS 114 General Physics 2</a:t>
            </a:r>
          </a:p>
        </p:txBody>
      </p:sp>
    </p:spTree>
    <p:extLst>
      <p:ext uri="{BB962C8B-B14F-4D97-AF65-F5344CB8AC3E}">
        <p14:creationId xmlns:p14="http://schemas.microsoft.com/office/powerpoint/2010/main" val="620404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7689-46AB-4EB6-8940-410766A5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89" y="182880"/>
            <a:ext cx="7463480" cy="548640"/>
          </a:xfrm>
        </p:spPr>
        <p:txBody>
          <a:bodyPr/>
          <a:lstStyle/>
          <a:p>
            <a:r>
              <a:rPr lang="en-US" sz="36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General Education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97-3770-45D9-A6F1-B46629F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959" y="724999"/>
            <a:ext cx="7116810" cy="41147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Math &amp; Statistics – choose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100 College Algebra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150 Plane Trigonometry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205 General Calculus &amp; Linear Algebra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220 Analytic Geometry &amp; Calculus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221 Analytic Geometry &amp; Calculus 2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STAT 325 Intro to Statistics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Arts &amp; Humanities – choose 2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The 2 courses must be from different subject areas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COT 150 Humanities Through the Arts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ENGL 251 Intro to Literature</a:t>
            </a:r>
          </a:p>
        </p:txBody>
      </p:sp>
    </p:spTree>
    <p:extLst>
      <p:ext uri="{BB962C8B-B14F-4D97-AF65-F5344CB8AC3E}">
        <p14:creationId xmlns:p14="http://schemas.microsoft.com/office/powerpoint/2010/main" val="413741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7689-46AB-4EB6-8940-410766A5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89" y="182880"/>
            <a:ext cx="7463480" cy="548640"/>
          </a:xfrm>
        </p:spPr>
        <p:txBody>
          <a:bodyPr/>
          <a:lstStyle/>
          <a:p>
            <a:r>
              <a:rPr lang="en-US" sz="36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General Education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97-3770-45D9-A6F1-B46629F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959" y="724999"/>
            <a:ext cx="7116810" cy="41147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Social &amp; Behavioral Science – choose 2</a:t>
            </a:r>
            <a:b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The 2 courses must be from different subject areas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ECON 110 Principles of Macroeconomics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ECON 120 Principles of Microeconomics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PSYCH 110 General Psychology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SOCIO 211 Intro to Sociology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SOCWK 100 Social Work: The Helping Profession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SOCWK 200 Basic Skills for Working With People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Institutional Designated Electives – choose 2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This varies from institution to institution. It is important for students to identify the requirements </a:t>
            </a:r>
            <a:r>
              <a:rPr lang="en-US" sz="1600">
                <a:solidFill>
                  <a:srgbClr val="000000"/>
                </a:solidFill>
                <a:latin typeface="Calibri" panose="020F0502020204030204" pitchFamily="34" charset="0"/>
              </a:rPr>
              <a:t>for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college they plan on attending.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If a student is planning to attend K-State, these electives can be any unrestricted 100/200 level courses.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4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Jump Start on Our Programs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1600" dirty="0">
                <a:ea typeface="ＭＳ Ｐゴシック"/>
                <a:cs typeface="Calibri"/>
              </a:rPr>
              <a:t>Applied Business</a:t>
            </a:r>
          </a:p>
          <a:p>
            <a:r>
              <a:rPr lang="en-US" sz="1600" dirty="0">
                <a:ea typeface="ＭＳ Ｐゴシック"/>
                <a:cs typeface="Calibri"/>
              </a:rPr>
              <a:t>Aviation Maintenance</a:t>
            </a:r>
          </a:p>
          <a:p>
            <a:r>
              <a:rPr lang="en-US" sz="1600" dirty="0">
                <a:ea typeface="ＭＳ Ｐゴシック"/>
                <a:cs typeface="Calibri"/>
              </a:rPr>
              <a:t>Computer Systems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Digital Media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Electronic &amp; Computer Engineering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UAS Flight &amp; Operations</a:t>
            </a:r>
          </a:p>
          <a:p>
            <a:r>
              <a:rPr lang="en-US" sz="1600" dirty="0">
                <a:ea typeface="ＭＳ Ｐゴシック"/>
                <a:cs typeface="Calibri"/>
              </a:rPr>
              <a:t>Machine Learning &amp; Autonomous Systems</a:t>
            </a:r>
          </a:p>
          <a:p>
            <a:r>
              <a:rPr lang="en-US" sz="1600" dirty="0">
                <a:ea typeface="ＭＳ Ｐゴシック"/>
                <a:cs typeface="Calibri"/>
              </a:rPr>
              <a:t>Mechanical Engineering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Professional Pilot</a:t>
            </a:r>
          </a:p>
          <a:p>
            <a:r>
              <a:rPr lang="en-US" sz="1600" dirty="0">
                <a:ea typeface="ＭＳ Ｐゴシック"/>
                <a:cs typeface="Calibri"/>
              </a:rPr>
              <a:t>Robotics &amp; Automation Engineering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Social Work</a:t>
            </a:r>
          </a:p>
          <a:p>
            <a:r>
              <a:rPr lang="en-US" sz="1600" dirty="0">
                <a:ea typeface="ＭＳ Ｐゴシック"/>
                <a:cs typeface="Calibri"/>
              </a:rPr>
              <a:t>UAS Design &amp; Integration</a:t>
            </a:r>
          </a:p>
          <a:p>
            <a:r>
              <a:rPr lang="en-US" sz="1600" dirty="0">
                <a:ea typeface="ＭＳ Ｐゴシック"/>
                <a:cs typeface="Calibri"/>
              </a:rPr>
              <a:t>Web Development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349584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Who Can Enroll?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2400" dirty="0"/>
              <a:t>Students with a 2.0 high school cumulative GPA or higher</a:t>
            </a:r>
          </a:p>
          <a:p>
            <a:r>
              <a:rPr lang="en-US" sz="2400" dirty="0"/>
              <a:t>Students must have permission from their parent/guardian and high school counselor</a:t>
            </a:r>
          </a:p>
          <a:p>
            <a:r>
              <a:rPr lang="en-US" sz="2400" dirty="0"/>
              <a:t>Students can enroll in any 100/200 level courses as long as they meet the pre-requisites (if any).</a:t>
            </a:r>
          </a:p>
          <a:p>
            <a:r>
              <a:rPr lang="en-US" sz="2400" dirty="0"/>
              <a:t>Sophomores can enroll in public speaking in the spring</a:t>
            </a:r>
          </a:p>
          <a:p>
            <a:r>
              <a:rPr lang="en-US" sz="2400" dirty="0"/>
              <a:t>All other courses are open to juniors and seniors</a:t>
            </a:r>
          </a:p>
          <a:p>
            <a:r>
              <a:rPr lang="en-US" sz="2400" dirty="0"/>
              <a:t>Students on a gifted IEP can start a year earlier</a:t>
            </a:r>
          </a:p>
        </p:txBody>
      </p:sp>
    </p:spTree>
    <p:extLst>
      <p:ext uri="{BB962C8B-B14F-4D97-AF65-F5344CB8AC3E}">
        <p14:creationId xmlns:p14="http://schemas.microsoft.com/office/powerpoint/2010/main" val="338269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Process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790310"/>
            <a:ext cx="7637929" cy="4095205"/>
          </a:xfrm>
        </p:spPr>
        <p:txBody>
          <a:bodyPr/>
          <a:lstStyle/>
          <a:p>
            <a:r>
              <a:rPr lang="en-US" sz="2200" dirty="0"/>
              <a:t>New students will fill out a combined application to K-State with an embedded enrollment form to request their classes</a:t>
            </a:r>
          </a:p>
          <a:p>
            <a:r>
              <a:rPr lang="en-US" sz="2200" dirty="0"/>
              <a:t>Returning students will just fill out an enrollment form to request their classes</a:t>
            </a:r>
          </a:p>
          <a:p>
            <a:r>
              <a:rPr lang="en-US" sz="2200" dirty="0"/>
              <a:t>Both parents and HS counselors will receive an email to approve the enrollment request and the counselor will upload the student’s transcript</a:t>
            </a:r>
          </a:p>
          <a:p>
            <a:r>
              <a:rPr lang="en-US" sz="2200" dirty="0"/>
              <a:t>It is important for the student to review their dashboard  and follow up to make sure these have been completed</a:t>
            </a:r>
          </a:p>
          <a:p>
            <a:r>
              <a:rPr lang="en-US" sz="2200" dirty="0"/>
              <a:t>Priority Deadline: Before Spring Break</a:t>
            </a:r>
          </a:p>
        </p:txBody>
      </p:sp>
    </p:spTree>
    <p:extLst>
      <p:ext uri="{BB962C8B-B14F-4D97-AF65-F5344CB8AC3E}">
        <p14:creationId xmlns:p14="http://schemas.microsoft.com/office/powerpoint/2010/main" val="170434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Cost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2400" dirty="0"/>
              <a:t>Reduced tuition rate of $122 per credit hour</a:t>
            </a:r>
          </a:p>
          <a:p>
            <a:r>
              <a:rPr lang="en-US" sz="2400" dirty="0"/>
              <a:t>Some courses may incur a lab, software, or alternative textbook fee</a:t>
            </a:r>
          </a:p>
          <a:p>
            <a:r>
              <a:rPr lang="en-US" sz="2400" dirty="0"/>
              <a:t>Students will need to purchase textbooks (if applicable)</a:t>
            </a:r>
          </a:p>
        </p:txBody>
      </p:sp>
    </p:spTree>
    <p:extLst>
      <p:ext uri="{BB962C8B-B14F-4D97-AF65-F5344CB8AC3E}">
        <p14:creationId xmlns:p14="http://schemas.microsoft.com/office/powerpoint/2010/main" val="3763891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Student Support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2400" dirty="0"/>
              <a:t>All new students will go through a New Student Orientation their first semester at K-State. This introduces students to all the technology systems they will be using as well as the buildings and classrooms on campus</a:t>
            </a:r>
          </a:p>
          <a:p>
            <a:r>
              <a:rPr lang="en-US" sz="2400" dirty="0"/>
              <a:t>Free tutoring is available for most general education courses</a:t>
            </a:r>
          </a:p>
          <a:p>
            <a:r>
              <a:rPr lang="en-US" sz="2400" dirty="0"/>
              <a:t>Writing Center services are available for those needing additional writing assistance</a:t>
            </a:r>
          </a:p>
        </p:txBody>
      </p:sp>
    </p:spTree>
    <p:extLst>
      <p:ext uri="{BB962C8B-B14F-4D97-AF65-F5344CB8AC3E}">
        <p14:creationId xmlns:p14="http://schemas.microsoft.com/office/powerpoint/2010/main" val="309235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Questions?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201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niversity-Vertical-Branding-Widescreen-July2020.potx" id="{6E30CCC1-CD18-E246-921F-40464F11EDB9}" vid="{B0978761-DC1E-D446-BB31-46A0316FB1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F6B1F74DE01544BDC2F24A73DE2E1D" ma:contentTypeVersion="6" ma:contentTypeDescription="Create a new document." ma:contentTypeScope="" ma:versionID="7ef45b21d96f9aa05b0cd717df6d1ff6">
  <xsd:schema xmlns:xsd="http://www.w3.org/2001/XMLSchema" xmlns:xs="http://www.w3.org/2001/XMLSchema" xmlns:p="http://schemas.microsoft.com/office/2006/metadata/properties" xmlns:ns2="dc77c7e7-11d9-4d42-a1d5-fcff74c84a80" xmlns:ns3="4f14e7ba-383a-4992-b81d-e286359f53b4" targetNamespace="http://schemas.microsoft.com/office/2006/metadata/properties" ma:root="true" ma:fieldsID="e26fdebac774334951da80d1b7d0236f" ns2:_="" ns3:_="">
    <xsd:import namespace="dc77c7e7-11d9-4d42-a1d5-fcff74c84a80"/>
    <xsd:import namespace="4f14e7ba-383a-4992-b81d-e286359f53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7c7e7-11d9-4d42-a1d5-fcff74c84a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14e7ba-383a-4992-b81d-e286359f53b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f14e7ba-383a-4992-b81d-e286359f53b4">
      <UserInfo>
        <DisplayName>Jordan Funk</DisplayName>
        <AccountId>9</AccountId>
        <AccountType/>
      </UserInfo>
      <UserInfo>
        <DisplayName>Ellen Fixsen</DisplayName>
        <AccountId>20</AccountId>
        <AccountType/>
      </UserInfo>
      <UserInfo>
        <DisplayName>Heather Wagoner</DisplayName>
        <AccountId>22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6425A8-D925-401F-A947-D3F82306A8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77c7e7-11d9-4d42-a1d5-fcff74c84a80"/>
    <ds:schemaRef ds:uri="4f14e7ba-383a-4992-b81d-e286359f53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sharepoint/v3/fields"/>
    <ds:schemaRef ds:uri="http://schemas.microsoft.com/office/2006/metadata/properties"/>
    <ds:schemaRef ds:uri="f5f048ab-7c6f-4cbc-8f3d-d41d3119b314"/>
    <ds:schemaRef ds:uri="dbd94010-4eb9-4dd4-9f47-c03337c4060a"/>
    <ds:schemaRef ds:uri="4f14e7ba-383a-4992-b81d-e286359f53b4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2062</TotalTime>
  <Words>596</Words>
  <Application>Microsoft Office PowerPoint</Application>
  <PresentationFormat>On-screen Show (16:9)</PresentationFormat>
  <Paragraphs>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Lucida Sans</vt:lpstr>
      <vt:lpstr>Office Theme</vt:lpstr>
      <vt:lpstr>K-State Salina Pre-College Enrollment</vt:lpstr>
      <vt:lpstr>Pre-College Offerings</vt:lpstr>
      <vt:lpstr>General Education</vt:lpstr>
      <vt:lpstr>General Education</vt:lpstr>
      <vt:lpstr>General Education</vt:lpstr>
      <vt:lpstr>Jump Start on Our Programs</vt:lpstr>
      <vt:lpstr>Who Can Enroll?</vt:lpstr>
      <vt:lpstr>Process</vt:lpstr>
      <vt:lpstr>Cost</vt:lpstr>
      <vt:lpstr>Student Support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tgaeddert@ksu.edu</dc:creator>
  <cp:lastModifiedBy>Allen, Jim</cp:lastModifiedBy>
  <cp:revision>79</cp:revision>
  <dcterms:created xsi:type="dcterms:W3CDTF">2021-03-22T14:07:13Z</dcterms:created>
  <dcterms:modified xsi:type="dcterms:W3CDTF">2024-08-22T16:26:54Z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0x010100E1F6B1F74DE01544BDC2F24A73DE2E1D</vt:lpwstr>
  </property>
  <property fmtid="{D5CDD505-2E9C-101B-9397-08002B2CF9AE}" pid="3" name="MediaServiceImageTags">
    <vt:lpwstr/>
  </property>
  <property fmtid="{D5CDD505-2E9C-101B-9397-08002B2CF9AE}" pid="4" name="Order">
    <vt:r8>115300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