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1"/>
  </p:sldMasterIdLst>
  <p:notesMasterIdLst>
    <p:notesMasterId r:id="rId34"/>
  </p:notesMasterIdLst>
  <p:sldIdLst>
    <p:sldId id="256" r:id="rId2"/>
    <p:sldId id="278" r:id="rId3"/>
    <p:sldId id="318" r:id="rId4"/>
    <p:sldId id="321" r:id="rId5"/>
    <p:sldId id="322" r:id="rId6"/>
    <p:sldId id="324" r:id="rId7"/>
    <p:sldId id="323" r:id="rId8"/>
    <p:sldId id="325" r:id="rId9"/>
    <p:sldId id="326" r:id="rId10"/>
    <p:sldId id="327" r:id="rId11"/>
    <p:sldId id="328" r:id="rId12"/>
    <p:sldId id="319" r:id="rId13"/>
    <p:sldId id="329" r:id="rId14"/>
    <p:sldId id="330" r:id="rId15"/>
    <p:sldId id="331" r:id="rId16"/>
    <p:sldId id="334" r:id="rId17"/>
    <p:sldId id="335" r:id="rId18"/>
    <p:sldId id="332" r:id="rId19"/>
    <p:sldId id="333" r:id="rId20"/>
    <p:sldId id="336" r:id="rId21"/>
    <p:sldId id="337" r:id="rId22"/>
    <p:sldId id="338" r:id="rId23"/>
    <p:sldId id="340" r:id="rId24"/>
    <p:sldId id="339" r:id="rId25"/>
    <p:sldId id="341" r:id="rId26"/>
    <p:sldId id="342" r:id="rId27"/>
    <p:sldId id="343" r:id="rId28"/>
    <p:sldId id="344" r:id="rId29"/>
    <p:sldId id="345" r:id="rId30"/>
    <p:sldId id="346" r:id="rId31"/>
    <p:sldId id="273" r:id="rId32"/>
    <p:sldId id="317"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846" autoAdjust="0"/>
  </p:normalViewPr>
  <p:slideViewPr>
    <p:cSldViewPr snapToGrid="0">
      <p:cViewPr varScale="1">
        <p:scale>
          <a:sx n="69" d="100"/>
          <a:sy n="69" d="100"/>
        </p:scale>
        <p:origin x="453" y="3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93ED8D-81B7-47BB-86CA-B922A320EF2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6CD87369-ACC4-47B4-9D79-FFAB396D5C7F}">
      <dgm:prSet phldrT="[Text]" custT="1"/>
      <dgm:spPr/>
      <dgm:t>
        <a:bodyPr/>
        <a:lstStyle/>
        <a:p>
          <a:r>
            <a:rPr lang="en-US" sz="2000" dirty="0"/>
            <a:t>Policy 102.6: Nondiscrimination – Transgender and Gender Diverse Employees</a:t>
          </a:r>
        </a:p>
      </dgm:t>
    </dgm:pt>
    <dgm:pt modelId="{B307716A-EEA2-4692-9F54-191D2C1D3B82}" type="parTrans" cxnId="{6BE9B812-5132-4A49-BC08-E38D36E91D9E}">
      <dgm:prSet/>
      <dgm:spPr/>
      <dgm:t>
        <a:bodyPr/>
        <a:lstStyle/>
        <a:p>
          <a:endParaRPr lang="en-US"/>
        </a:p>
      </dgm:t>
    </dgm:pt>
    <dgm:pt modelId="{D7125CF7-FB47-41B3-8BA1-B0116EF0A1D6}" type="sibTrans" cxnId="{6BE9B812-5132-4A49-BC08-E38D36E91D9E}">
      <dgm:prSet/>
      <dgm:spPr/>
      <dgm:t>
        <a:bodyPr/>
        <a:lstStyle/>
        <a:p>
          <a:endParaRPr lang="en-US"/>
        </a:p>
      </dgm:t>
    </dgm:pt>
    <dgm:pt modelId="{9732C96E-D785-461F-B766-CC7FE7EEBAAD}">
      <dgm:prSet phldrT="[Text]" custT="1"/>
      <dgm:spPr/>
      <dgm:t>
        <a:bodyPr/>
        <a:lstStyle/>
        <a:p>
          <a:r>
            <a:rPr lang="en-US" sz="2000" dirty="0"/>
            <a:t>Policy 211: Graduation Requirements</a:t>
          </a:r>
        </a:p>
      </dgm:t>
    </dgm:pt>
    <dgm:pt modelId="{582DB325-1114-4397-B76B-917E566FE830}" type="parTrans" cxnId="{6F946D2A-A525-45DA-911D-0F2CBCE3BD07}">
      <dgm:prSet/>
      <dgm:spPr/>
      <dgm:t>
        <a:bodyPr/>
        <a:lstStyle/>
        <a:p>
          <a:endParaRPr lang="en-US"/>
        </a:p>
      </dgm:t>
    </dgm:pt>
    <dgm:pt modelId="{8BDB9A69-4606-42A2-930C-0421F9D12D80}" type="sibTrans" cxnId="{6F946D2A-A525-45DA-911D-0F2CBCE3BD07}">
      <dgm:prSet/>
      <dgm:spPr/>
      <dgm:t>
        <a:bodyPr/>
        <a:lstStyle/>
        <a:p>
          <a:endParaRPr lang="en-US"/>
        </a:p>
      </dgm:t>
    </dgm:pt>
    <dgm:pt modelId="{43C60716-DD24-4F29-A80E-3C096D52BB93}">
      <dgm:prSet phldrT="[Text]" custT="1"/>
      <dgm:spPr/>
      <dgm:t>
        <a:bodyPr/>
        <a:lstStyle/>
        <a:p>
          <a:r>
            <a:rPr lang="en-US" sz="2000" dirty="0"/>
            <a:t>New Policy: Telepresence </a:t>
          </a:r>
        </a:p>
      </dgm:t>
    </dgm:pt>
    <dgm:pt modelId="{B670800F-6B00-49E4-85A7-985F078C2AFA}" type="parTrans" cxnId="{0451BF6D-50EF-4B5E-8404-38016B80EC9A}">
      <dgm:prSet/>
      <dgm:spPr/>
      <dgm:t>
        <a:bodyPr/>
        <a:lstStyle/>
        <a:p>
          <a:endParaRPr lang="en-US"/>
        </a:p>
      </dgm:t>
    </dgm:pt>
    <dgm:pt modelId="{6D857D0F-0B30-475D-B1AE-CA224A6EFBD9}" type="sibTrans" cxnId="{0451BF6D-50EF-4B5E-8404-38016B80EC9A}">
      <dgm:prSet/>
      <dgm:spPr/>
      <dgm:t>
        <a:bodyPr/>
        <a:lstStyle/>
        <a:p>
          <a:endParaRPr lang="en-US"/>
        </a:p>
      </dgm:t>
    </dgm:pt>
    <dgm:pt modelId="{A8C95291-7834-456B-9B1C-37C2005F459D}" type="pres">
      <dgm:prSet presAssocID="{3A93ED8D-81B7-47BB-86CA-B922A320EF20}" presName="linear" presStyleCnt="0">
        <dgm:presLayoutVars>
          <dgm:dir/>
          <dgm:animLvl val="lvl"/>
          <dgm:resizeHandles val="exact"/>
        </dgm:presLayoutVars>
      </dgm:prSet>
      <dgm:spPr/>
    </dgm:pt>
    <dgm:pt modelId="{A7D57415-DE97-4214-BB29-8C7C3E5FB8D5}" type="pres">
      <dgm:prSet presAssocID="{6CD87369-ACC4-47B4-9D79-FFAB396D5C7F}" presName="parentLin" presStyleCnt="0"/>
      <dgm:spPr/>
    </dgm:pt>
    <dgm:pt modelId="{AA11BFA2-9BFA-4100-8C05-8DFB09A2EC4A}" type="pres">
      <dgm:prSet presAssocID="{6CD87369-ACC4-47B4-9D79-FFAB396D5C7F}" presName="parentLeftMargin" presStyleLbl="node1" presStyleIdx="0" presStyleCnt="3"/>
      <dgm:spPr/>
    </dgm:pt>
    <dgm:pt modelId="{10587352-A2C2-4742-8EA3-302FDB2D045C}" type="pres">
      <dgm:prSet presAssocID="{6CD87369-ACC4-47B4-9D79-FFAB396D5C7F}" presName="parentText" presStyleLbl="node1" presStyleIdx="0" presStyleCnt="3" custScaleX="142857">
        <dgm:presLayoutVars>
          <dgm:chMax val="0"/>
          <dgm:bulletEnabled val="1"/>
        </dgm:presLayoutVars>
      </dgm:prSet>
      <dgm:spPr/>
    </dgm:pt>
    <dgm:pt modelId="{F9A8265C-5F0A-4738-AF59-92D102E81BA9}" type="pres">
      <dgm:prSet presAssocID="{6CD87369-ACC4-47B4-9D79-FFAB396D5C7F}" presName="negativeSpace" presStyleCnt="0"/>
      <dgm:spPr/>
    </dgm:pt>
    <dgm:pt modelId="{529EEE0A-DF2D-481A-A3A2-734DD7C11A51}" type="pres">
      <dgm:prSet presAssocID="{6CD87369-ACC4-47B4-9D79-FFAB396D5C7F}" presName="childText" presStyleLbl="conFgAcc1" presStyleIdx="0" presStyleCnt="3">
        <dgm:presLayoutVars>
          <dgm:bulletEnabled val="1"/>
        </dgm:presLayoutVars>
      </dgm:prSet>
      <dgm:spPr/>
    </dgm:pt>
    <dgm:pt modelId="{505A2344-FFAB-43D6-949C-90934E20B3F8}" type="pres">
      <dgm:prSet presAssocID="{D7125CF7-FB47-41B3-8BA1-B0116EF0A1D6}" presName="spaceBetweenRectangles" presStyleCnt="0"/>
      <dgm:spPr/>
    </dgm:pt>
    <dgm:pt modelId="{03ABFF02-98B1-4230-B8B8-A037DB2BE915}" type="pres">
      <dgm:prSet presAssocID="{9732C96E-D785-461F-B766-CC7FE7EEBAAD}" presName="parentLin" presStyleCnt="0"/>
      <dgm:spPr/>
    </dgm:pt>
    <dgm:pt modelId="{61F0AA99-D693-4EE3-B175-8C02279F0956}" type="pres">
      <dgm:prSet presAssocID="{9732C96E-D785-461F-B766-CC7FE7EEBAAD}" presName="parentLeftMargin" presStyleLbl="node1" presStyleIdx="0" presStyleCnt="3"/>
      <dgm:spPr/>
    </dgm:pt>
    <dgm:pt modelId="{30A22D4D-8D7B-4F5B-88DA-77F48C0BFB15}" type="pres">
      <dgm:prSet presAssocID="{9732C96E-D785-461F-B766-CC7FE7EEBAAD}" presName="parentText" presStyleLbl="node1" presStyleIdx="1" presStyleCnt="3" custScaleX="142857">
        <dgm:presLayoutVars>
          <dgm:chMax val="0"/>
          <dgm:bulletEnabled val="1"/>
        </dgm:presLayoutVars>
      </dgm:prSet>
      <dgm:spPr/>
    </dgm:pt>
    <dgm:pt modelId="{B355C8CA-CAA3-43F8-A273-EB808E8944C7}" type="pres">
      <dgm:prSet presAssocID="{9732C96E-D785-461F-B766-CC7FE7EEBAAD}" presName="negativeSpace" presStyleCnt="0"/>
      <dgm:spPr/>
    </dgm:pt>
    <dgm:pt modelId="{F22A6A29-B5F0-415A-BBD6-9423E9EF5641}" type="pres">
      <dgm:prSet presAssocID="{9732C96E-D785-461F-B766-CC7FE7EEBAAD}" presName="childText" presStyleLbl="conFgAcc1" presStyleIdx="1" presStyleCnt="3">
        <dgm:presLayoutVars>
          <dgm:bulletEnabled val="1"/>
        </dgm:presLayoutVars>
      </dgm:prSet>
      <dgm:spPr/>
    </dgm:pt>
    <dgm:pt modelId="{C8BFE299-D4C1-4335-95ED-CC947723BFED}" type="pres">
      <dgm:prSet presAssocID="{8BDB9A69-4606-42A2-930C-0421F9D12D80}" presName="spaceBetweenRectangles" presStyleCnt="0"/>
      <dgm:spPr/>
    </dgm:pt>
    <dgm:pt modelId="{6EF54608-D8BE-4F45-B9C2-C21D8AEFE4CF}" type="pres">
      <dgm:prSet presAssocID="{43C60716-DD24-4F29-A80E-3C096D52BB93}" presName="parentLin" presStyleCnt="0"/>
      <dgm:spPr/>
    </dgm:pt>
    <dgm:pt modelId="{10869C53-0671-43B4-BC58-9FBB0935C5F3}" type="pres">
      <dgm:prSet presAssocID="{43C60716-DD24-4F29-A80E-3C096D52BB93}" presName="parentLeftMargin" presStyleLbl="node1" presStyleIdx="1" presStyleCnt="3"/>
      <dgm:spPr/>
    </dgm:pt>
    <dgm:pt modelId="{B3FE1BC7-84FD-47CA-AE06-AE24C8A7AADC}" type="pres">
      <dgm:prSet presAssocID="{43C60716-DD24-4F29-A80E-3C096D52BB93}" presName="parentText" presStyleLbl="node1" presStyleIdx="2" presStyleCnt="3" custScaleX="142857">
        <dgm:presLayoutVars>
          <dgm:chMax val="0"/>
          <dgm:bulletEnabled val="1"/>
        </dgm:presLayoutVars>
      </dgm:prSet>
      <dgm:spPr/>
    </dgm:pt>
    <dgm:pt modelId="{75C1E7F1-763C-4B3C-A922-5B31A8468BA0}" type="pres">
      <dgm:prSet presAssocID="{43C60716-DD24-4F29-A80E-3C096D52BB93}" presName="negativeSpace" presStyleCnt="0"/>
      <dgm:spPr/>
    </dgm:pt>
    <dgm:pt modelId="{4CB0CE61-A7DD-468A-83A4-37D22DE1C602}" type="pres">
      <dgm:prSet presAssocID="{43C60716-DD24-4F29-A80E-3C096D52BB93}" presName="childText" presStyleLbl="conFgAcc1" presStyleIdx="2" presStyleCnt="3">
        <dgm:presLayoutVars>
          <dgm:bulletEnabled val="1"/>
        </dgm:presLayoutVars>
      </dgm:prSet>
      <dgm:spPr/>
    </dgm:pt>
  </dgm:ptLst>
  <dgm:cxnLst>
    <dgm:cxn modelId="{3719D301-E888-4E3C-AAA8-03D79B5BC617}" type="presOf" srcId="{6CD87369-ACC4-47B4-9D79-FFAB396D5C7F}" destId="{AA11BFA2-9BFA-4100-8C05-8DFB09A2EC4A}" srcOrd="0" destOrd="0" presId="urn:microsoft.com/office/officeart/2005/8/layout/list1"/>
    <dgm:cxn modelId="{6BE9B812-5132-4A49-BC08-E38D36E91D9E}" srcId="{3A93ED8D-81B7-47BB-86CA-B922A320EF20}" destId="{6CD87369-ACC4-47B4-9D79-FFAB396D5C7F}" srcOrd="0" destOrd="0" parTransId="{B307716A-EEA2-4692-9F54-191D2C1D3B82}" sibTransId="{D7125CF7-FB47-41B3-8BA1-B0116EF0A1D6}"/>
    <dgm:cxn modelId="{6F946D2A-A525-45DA-911D-0F2CBCE3BD07}" srcId="{3A93ED8D-81B7-47BB-86CA-B922A320EF20}" destId="{9732C96E-D785-461F-B766-CC7FE7EEBAAD}" srcOrd="1" destOrd="0" parTransId="{582DB325-1114-4397-B76B-917E566FE830}" sibTransId="{8BDB9A69-4606-42A2-930C-0421F9D12D80}"/>
    <dgm:cxn modelId="{2822ED5D-C2A1-4F88-A4EF-97EA93338183}" type="presOf" srcId="{6CD87369-ACC4-47B4-9D79-FFAB396D5C7F}" destId="{10587352-A2C2-4742-8EA3-302FDB2D045C}" srcOrd="1" destOrd="0" presId="urn:microsoft.com/office/officeart/2005/8/layout/list1"/>
    <dgm:cxn modelId="{AD8C2647-F323-4744-9651-1EEB1E17803F}" type="presOf" srcId="{43C60716-DD24-4F29-A80E-3C096D52BB93}" destId="{10869C53-0671-43B4-BC58-9FBB0935C5F3}" srcOrd="0" destOrd="0" presId="urn:microsoft.com/office/officeart/2005/8/layout/list1"/>
    <dgm:cxn modelId="{0451BF6D-50EF-4B5E-8404-38016B80EC9A}" srcId="{3A93ED8D-81B7-47BB-86CA-B922A320EF20}" destId="{43C60716-DD24-4F29-A80E-3C096D52BB93}" srcOrd="2" destOrd="0" parTransId="{B670800F-6B00-49E4-85A7-985F078C2AFA}" sibTransId="{6D857D0F-0B30-475D-B1AE-CA224A6EFBD9}"/>
    <dgm:cxn modelId="{BABB5781-A482-475B-BE5A-574C03443652}" type="presOf" srcId="{3A93ED8D-81B7-47BB-86CA-B922A320EF20}" destId="{A8C95291-7834-456B-9B1C-37C2005F459D}" srcOrd="0" destOrd="0" presId="urn:microsoft.com/office/officeart/2005/8/layout/list1"/>
    <dgm:cxn modelId="{87AFF3A6-A0D8-4C80-B73E-7FC571DEC004}" type="presOf" srcId="{43C60716-DD24-4F29-A80E-3C096D52BB93}" destId="{B3FE1BC7-84FD-47CA-AE06-AE24C8A7AADC}" srcOrd="1" destOrd="0" presId="urn:microsoft.com/office/officeart/2005/8/layout/list1"/>
    <dgm:cxn modelId="{4ADFFFC9-61CD-4277-A528-4220232D48D9}" type="presOf" srcId="{9732C96E-D785-461F-B766-CC7FE7EEBAAD}" destId="{61F0AA99-D693-4EE3-B175-8C02279F0956}" srcOrd="0" destOrd="0" presId="urn:microsoft.com/office/officeart/2005/8/layout/list1"/>
    <dgm:cxn modelId="{D585EDEF-F0F4-4010-BD9A-EE05F607928C}" type="presOf" srcId="{9732C96E-D785-461F-B766-CC7FE7EEBAAD}" destId="{30A22D4D-8D7B-4F5B-88DA-77F48C0BFB15}" srcOrd="1" destOrd="0" presId="urn:microsoft.com/office/officeart/2005/8/layout/list1"/>
    <dgm:cxn modelId="{5DEB5473-0BFD-40F9-A946-7E36B82D757D}" type="presParOf" srcId="{A8C95291-7834-456B-9B1C-37C2005F459D}" destId="{A7D57415-DE97-4214-BB29-8C7C3E5FB8D5}" srcOrd="0" destOrd="0" presId="urn:microsoft.com/office/officeart/2005/8/layout/list1"/>
    <dgm:cxn modelId="{38B06EA3-9689-4947-8289-FD3FAB6EE7B4}" type="presParOf" srcId="{A7D57415-DE97-4214-BB29-8C7C3E5FB8D5}" destId="{AA11BFA2-9BFA-4100-8C05-8DFB09A2EC4A}" srcOrd="0" destOrd="0" presId="urn:microsoft.com/office/officeart/2005/8/layout/list1"/>
    <dgm:cxn modelId="{972E43D7-E1F5-48DC-9AC4-C01D0DBEB06F}" type="presParOf" srcId="{A7D57415-DE97-4214-BB29-8C7C3E5FB8D5}" destId="{10587352-A2C2-4742-8EA3-302FDB2D045C}" srcOrd="1" destOrd="0" presId="urn:microsoft.com/office/officeart/2005/8/layout/list1"/>
    <dgm:cxn modelId="{099294DA-58BC-42F4-9DA4-EF84C5027553}" type="presParOf" srcId="{A8C95291-7834-456B-9B1C-37C2005F459D}" destId="{F9A8265C-5F0A-4738-AF59-92D102E81BA9}" srcOrd="1" destOrd="0" presId="urn:microsoft.com/office/officeart/2005/8/layout/list1"/>
    <dgm:cxn modelId="{6A9C7BF2-BD92-4157-B776-1C59A2D241C5}" type="presParOf" srcId="{A8C95291-7834-456B-9B1C-37C2005F459D}" destId="{529EEE0A-DF2D-481A-A3A2-734DD7C11A51}" srcOrd="2" destOrd="0" presId="urn:microsoft.com/office/officeart/2005/8/layout/list1"/>
    <dgm:cxn modelId="{3919BA01-9409-40CE-A134-7BC7C9236618}" type="presParOf" srcId="{A8C95291-7834-456B-9B1C-37C2005F459D}" destId="{505A2344-FFAB-43D6-949C-90934E20B3F8}" srcOrd="3" destOrd="0" presId="urn:microsoft.com/office/officeart/2005/8/layout/list1"/>
    <dgm:cxn modelId="{1876BC7E-60B0-4A65-BCC7-85095421EBD8}" type="presParOf" srcId="{A8C95291-7834-456B-9B1C-37C2005F459D}" destId="{03ABFF02-98B1-4230-B8B8-A037DB2BE915}" srcOrd="4" destOrd="0" presId="urn:microsoft.com/office/officeart/2005/8/layout/list1"/>
    <dgm:cxn modelId="{D71F5E04-ED68-4EBE-8F61-A4F92D898BBD}" type="presParOf" srcId="{03ABFF02-98B1-4230-B8B8-A037DB2BE915}" destId="{61F0AA99-D693-4EE3-B175-8C02279F0956}" srcOrd="0" destOrd="0" presId="urn:microsoft.com/office/officeart/2005/8/layout/list1"/>
    <dgm:cxn modelId="{338A4A0F-3837-4A86-94AB-7D3CD140BA5E}" type="presParOf" srcId="{03ABFF02-98B1-4230-B8B8-A037DB2BE915}" destId="{30A22D4D-8D7B-4F5B-88DA-77F48C0BFB15}" srcOrd="1" destOrd="0" presId="urn:microsoft.com/office/officeart/2005/8/layout/list1"/>
    <dgm:cxn modelId="{7170F617-96F5-4738-8955-595F1899D6B4}" type="presParOf" srcId="{A8C95291-7834-456B-9B1C-37C2005F459D}" destId="{B355C8CA-CAA3-43F8-A273-EB808E8944C7}" srcOrd="5" destOrd="0" presId="urn:microsoft.com/office/officeart/2005/8/layout/list1"/>
    <dgm:cxn modelId="{4F283C48-43EE-4D43-A18E-94AD19DB585B}" type="presParOf" srcId="{A8C95291-7834-456B-9B1C-37C2005F459D}" destId="{F22A6A29-B5F0-415A-BBD6-9423E9EF5641}" srcOrd="6" destOrd="0" presId="urn:microsoft.com/office/officeart/2005/8/layout/list1"/>
    <dgm:cxn modelId="{26755E94-10D6-48C8-9C8D-19C39D11D468}" type="presParOf" srcId="{A8C95291-7834-456B-9B1C-37C2005F459D}" destId="{C8BFE299-D4C1-4335-95ED-CC947723BFED}" srcOrd="7" destOrd="0" presId="urn:microsoft.com/office/officeart/2005/8/layout/list1"/>
    <dgm:cxn modelId="{B9F1D23D-E633-4337-90E6-F0FE381A90D8}" type="presParOf" srcId="{A8C95291-7834-456B-9B1C-37C2005F459D}" destId="{6EF54608-D8BE-4F45-B9C2-C21D8AEFE4CF}" srcOrd="8" destOrd="0" presId="urn:microsoft.com/office/officeart/2005/8/layout/list1"/>
    <dgm:cxn modelId="{142F96D1-890B-4D7A-8018-1C950488BEBC}" type="presParOf" srcId="{6EF54608-D8BE-4F45-B9C2-C21D8AEFE4CF}" destId="{10869C53-0671-43B4-BC58-9FBB0935C5F3}" srcOrd="0" destOrd="0" presId="urn:microsoft.com/office/officeart/2005/8/layout/list1"/>
    <dgm:cxn modelId="{19B66FCF-AF80-4CA5-91FB-070DA7C63CF8}" type="presParOf" srcId="{6EF54608-D8BE-4F45-B9C2-C21D8AEFE4CF}" destId="{B3FE1BC7-84FD-47CA-AE06-AE24C8A7AADC}" srcOrd="1" destOrd="0" presId="urn:microsoft.com/office/officeart/2005/8/layout/list1"/>
    <dgm:cxn modelId="{B18C9101-EFE5-4024-AA0C-CB93BC1A8CD7}" type="presParOf" srcId="{A8C95291-7834-456B-9B1C-37C2005F459D}" destId="{75C1E7F1-763C-4B3C-A922-5B31A8468BA0}" srcOrd="9" destOrd="0" presId="urn:microsoft.com/office/officeart/2005/8/layout/list1"/>
    <dgm:cxn modelId="{C5EE0CA7-3A6F-4FEC-A762-0E39D5FD9468}" type="presParOf" srcId="{A8C95291-7834-456B-9B1C-37C2005F459D}" destId="{4CB0CE61-A7DD-468A-83A4-37D22DE1C602}"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9EEE0A-DF2D-481A-A3A2-734DD7C11A51}">
      <dsp:nvSpPr>
        <dsp:cNvPr id="0" name=""/>
        <dsp:cNvSpPr/>
      </dsp:nvSpPr>
      <dsp:spPr>
        <a:xfrm>
          <a:off x="0" y="431830"/>
          <a:ext cx="8855298" cy="7308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587352-A2C2-4742-8EA3-302FDB2D045C}">
      <dsp:nvSpPr>
        <dsp:cNvPr id="0" name=""/>
        <dsp:cNvSpPr/>
      </dsp:nvSpPr>
      <dsp:spPr>
        <a:xfrm>
          <a:off x="421577" y="3790"/>
          <a:ext cx="8431549" cy="8560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296" tIns="0" rIns="234296" bIns="0" numCol="1" spcCol="1270" anchor="ctr" anchorCtr="0">
          <a:noAutofit/>
        </a:bodyPr>
        <a:lstStyle/>
        <a:p>
          <a:pPr marL="0" lvl="0" indent="0" algn="l" defTabSz="889000">
            <a:lnSpc>
              <a:spcPct val="90000"/>
            </a:lnSpc>
            <a:spcBef>
              <a:spcPct val="0"/>
            </a:spcBef>
            <a:spcAft>
              <a:spcPct val="35000"/>
            </a:spcAft>
            <a:buNone/>
          </a:pPr>
          <a:r>
            <a:rPr lang="en-US" sz="2000" kern="1200" dirty="0"/>
            <a:t>Policy 102.6: Nondiscrimination – Transgender and Gender Diverse Employees</a:t>
          </a:r>
        </a:p>
      </dsp:txBody>
      <dsp:txXfrm>
        <a:off x="463367" y="45580"/>
        <a:ext cx="8347969" cy="772500"/>
      </dsp:txXfrm>
    </dsp:sp>
    <dsp:sp modelId="{F22A6A29-B5F0-415A-BBD6-9423E9EF5641}">
      <dsp:nvSpPr>
        <dsp:cNvPr id="0" name=""/>
        <dsp:cNvSpPr/>
      </dsp:nvSpPr>
      <dsp:spPr>
        <a:xfrm>
          <a:off x="0" y="1747270"/>
          <a:ext cx="8855298" cy="7308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A22D4D-8D7B-4F5B-88DA-77F48C0BFB15}">
      <dsp:nvSpPr>
        <dsp:cNvPr id="0" name=""/>
        <dsp:cNvSpPr/>
      </dsp:nvSpPr>
      <dsp:spPr>
        <a:xfrm>
          <a:off x="421577" y="1319230"/>
          <a:ext cx="8431549" cy="8560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296" tIns="0" rIns="234296" bIns="0" numCol="1" spcCol="1270" anchor="ctr" anchorCtr="0">
          <a:noAutofit/>
        </a:bodyPr>
        <a:lstStyle/>
        <a:p>
          <a:pPr marL="0" lvl="0" indent="0" algn="l" defTabSz="889000">
            <a:lnSpc>
              <a:spcPct val="90000"/>
            </a:lnSpc>
            <a:spcBef>
              <a:spcPct val="0"/>
            </a:spcBef>
            <a:spcAft>
              <a:spcPct val="35000"/>
            </a:spcAft>
            <a:buNone/>
          </a:pPr>
          <a:r>
            <a:rPr lang="en-US" sz="2000" kern="1200" dirty="0"/>
            <a:t>Policy 211: Graduation Requirements</a:t>
          </a:r>
        </a:p>
      </dsp:txBody>
      <dsp:txXfrm>
        <a:off x="463367" y="1361020"/>
        <a:ext cx="8347969" cy="772500"/>
      </dsp:txXfrm>
    </dsp:sp>
    <dsp:sp modelId="{4CB0CE61-A7DD-468A-83A4-37D22DE1C602}">
      <dsp:nvSpPr>
        <dsp:cNvPr id="0" name=""/>
        <dsp:cNvSpPr/>
      </dsp:nvSpPr>
      <dsp:spPr>
        <a:xfrm>
          <a:off x="0" y="3062710"/>
          <a:ext cx="8855298" cy="7308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FE1BC7-84FD-47CA-AE06-AE24C8A7AADC}">
      <dsp:nvSpPr>
        <dsp:cNvPr id="0" name=""/>
        <dsp:cNvSpPr/>
      </dsp:nvSpPr>
      <dsp:spPr>
        <a:xfrm>
          <a:off x="421577" y="2634670"/>
          <a:ext cx="8431549" cy="85608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296" tIns="0" rIns="234296" bIns="0" numCol="1" spcCol="1270" anchor="ctr" anchorCtr="0">
          <a:noAutofit/>
        </a:bodyPr>
        <a:lstStyle/>
        <a:p>
          <a:pPr marL="0" lvl="0" indent="0" algn="l" defTabSz="889000">
            <a:lnSpc>
              <a:spcPct val="90000"/>
            </a:lnSpc>
            <a:spcBef>
              <a:spcPct val="0"/>
            </a:spcBef>
            <a:spcAft>
              <a:spcPct val="35000"/>
            </a:spcAft>
            <a:buNone/>
          </a:pPr>
          <a:r>
            <a:rPr lang="en-US" sz="2000" kern="1200" dirty="0"/>
            <a:t>New Policy: Telepresence </a:t>
          </a:r>
        </a:p>
      </dsp:txBody>
      <dsp:txXfrm>
        <a:off x="463367" y="2676460"/>
        <a:ext cx="8347969" cy="77250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49B5D3-2B19-454C-A41E-4FA59C98CF1F}" type="datetimeFigureOut">
              <a:rPr lang="en-US" smtClean="0"/>
              <a:t>8/9/2024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6E56A7-57F4-45A3-ABF6-131B485EDB34}" type="slidenum">
              <a:rPr lang="en-US" smtClean="0"/>
              <a:t>‹#›</a:t>
            </a:fld>
            <a:endParaRPr lang="en-US"/>
          </a:p>
        </p:txBody>
      </p:sp>
    </p:spTree>
    <p:extLst>
      <p:ext uri="{BB962C8B-B14F-4D97-AF65-F5344CB8AC3E}">
        <p14:creationId xmlns:p14="http://schemas.microsoft.com/office/powerpoint/2010/main" val="2999275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E56A7-57F4-45A3-ABF6-131B485EDB34}" type="slidenum">
              <a:rPr lang="en-US" smtClean="0"/>
              <a:t>17</a:t>
            </a:fld>
            <a:endParaRPr lang="en-US"/>
          </a:p>
        </p:txBody>
      </p:sp>
    </p:spTree>
    <p:extLst>
      <p:ext uri="{BB962C8B-B14F-4D97-AF65-F5344CB8AC3E}">
        <p14:creationId xmlns:p14="http://schemas.microsoft.com/office/powerpoint/2010/main" val="3483226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policy – needed for grant purposes </a:t>
            </a:r>
          </a:p>
        </p:txBody>
      </p:sp>
      <p:sp>
        <p:nvSpPr>
          <p:cNvPr id="4" name="Slide Number Placeholder 3"/>
          <p:cNvSpPr>
            <a:spLocks noGrp="1"/>
          </p:cNvSpPr>
          <p:nvPr>
            <p:ph type="sldNum" sz="quarter" idx="5"/>
          </p:nvPr>
        </p:nvSpPr>
        <p:spPr/>
        <p:txBody>
          <a:bodyPr/>
          <a:lstStyle/>
          <a:p>
            <a:fld id="{F96E56A7-57F4-45A3-ABF6-131B485EDB34}" type="slidenum">
              <a:rPr lang="en-US" smtClean="0"/>
              <a:t>21</a:t>
            </a:fld>
            <a:endParaRPr lang="en-US"/>
          </a:p>
        </p:txBody>
      </p:sp>
    </p:spTree>
    <p:extLst>
      <p:ext uri="{BB962C8B-B14F-4D97-AF65-F5344CB8AC3E}">
        <p14:creationId xmlns:p14="http://schemas.microsoft.com/office/powerpoint/2010/main" val="3770279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09893C9-216A-4B72-A3DE-C9D491AC8B63}" type="datetime1">
              <a:rPr lang="en-US" smtClean="0"/>
              <a:t>8/9/2024</a:t>
            </a:fld>
            <a:endParaRPr lang="en-US"/>
          </a:p>
        </p:txBody>
      </p:sp>
      <p:sp>
        <p:nvSpPr>
          <p:cNvPr id="5" name="Footer Placeholder 4"/>
          <p:cNvSpPr>
            <a:spLocks noGrp="1"/>
          </p:cNvSpPr>
          <p:nvPr>
            <p:ph type="ftr" sz="quarter" idx="11"/>
          </p:nvPr>
        </p:nvSpPr>
        <p:spPr/>
        <p:txBody>
          <a:bodyPr/>
          <a:lstStyle/>
          <a:p>
            <a:r>
              <a:rPr lang="en-US"/>
              <a:t>© WBK Legal 2024  This presentation is informational only and does not constitute legal advice.</a:t>
            </a:r>
          </a:p>
        </p:txBody>
      </p:sp>
      <p:sp>
        <p:nvSpPr>
          <p:cNvPr id="6" name="Slide Number Placeholder 5"/>
          <p:cNvSpPr>
            <a:spLocks noGrp="1"/>
          </p:cNvSpPr>
          <p:nvPr>
            <p:ph type="sldNum" sz="quarter" idx="12"/>
          </p:nvPr>
        </p:nvSpPr>
        <p:spPr/>
        <p:txBody>
          <a:bodyPr/>
          <a:lstStyle/>
          <a:p>
            <a:fld id="{B8311696-8D6A-42F5-A94D-443C6F43CC2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5211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D3107E-89EF-4A17-A526-D0E96BFB3344}" type="datetime1">
              <a:rPr lang="en-US" smtClean="0"/>
              <a:t>8/9/2024</a:t>
            </a:fld>
            <a:endParaRPr lang="en-US"/>
          </a:p>
        </p:txBody>
      </p:sp>
      <p:sp>
        <p:nvSpPr>
          <p:cNvPr id="5" name="Footer Placeholder 4"/>
          <p:cNvSpPr>
            <a:spLocks noGrp="1"/>
          </p:cNvSpPr>
          <p:nvPr>
            <p:ph type="ftr" sz="quarter" idx="11"/>
          </p:nvPr>
        </p:nvSpPr>
        <p:spPr/>
        <p:txBody>
          <a:bodyPr/>
          <a:lstStyle/>
          <a:p>
            <a:r>
              <a:rPr lang="en-US"/>
              <a:t>© WBK Legal 2024  This presentation is informational only and does not constitute legal advice.</a:t>
            </a:r>
          </a:p>
        </p:txBody>
      </p:sp>
      <p:sp>
        <p:nvSpPr>
          <p:cNvPr id="6" name="Slide Number Placeholder 5"/>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1765917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730651-456A-45DC-A8EE-A33782EEBE13}" type="datetime1">
              <a:rPr lang="en-US" smtClean="0"/>
              <a:t>8/9/2024</a:t>
            </a:fld>
            <a:endParaRPr lang="en-US"/>
          </a:p>
        </p:txBody>
      </p:sp>
      <p:sp>
        <p:nvSpPr>
          <p:cNvPr id="5" name="Footer Placeholder 4"/>
          <p:cNvSpPr>
            <a:spLocks noGrp="1"/>
          </p:cNvSpPr>
          <p:nvPr>
            <p:ph type="ftr" sz="quarter" idx="11"/>
          </p:nvPr>
        </p:nvSpPr>
        <p:spPr/>
        <p:txBody>
          <a:bodyPr/>
          <a:lstStyle/>
          <a:p>
            <a:r>
              <a:rPr lang="en-US"/>
              <a:t>© WBK Legal 2024  This presentation is informational only and does not constitute legal advice.</a:t>
            </a:r>
          </a:p>
        </p:txBody>
      </p:sp>
      <p:sp>
        <p:nvSpPr>
          <p:cNvPr id="6" name="Slide Number Placeholder 5"/>
          <p:cNvSpPr>
            <a:spLocks noGrp="1"/>
          </p:cNvSpPr>
          <p:nvPr>
            <p:ph type="sldNum" sz="quarter" idx="12"/>
          </p:nvPr>
        </p:nvSpPr>
        <p:spPr/>
        <p:txBody>
          <a:bodyPr/>
          <a:lstStyle/>
          <a:p>
            <a:fld id="{B8311696-8D6A-42F5-A94D-443C6F43CC2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0510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26FC9CA-0C78-469F-90E7-7C6BBFF09730}" type="datetime1">
              <a:rPr lang="en-US" smtClean="0"/>
              <a:t>8/9/2024</a:t>
            </a:fld>
            <a:endParaRPr lang="en-US"/>
          </a:p>
        </p:txBody>
      </p:sp>
      <p:sp>
        <p:nvSpPr>
          <p:cNvPr id="6" name="Footer Placeholder 5"/>
          <p:cNvSpPr>
            <a:spLocks noGrp="1"/>
          </p:cNvSpPr>
          <p:nvPr>
            <p:ph type="ftr" sz="quarter" idx="11"/>
          </p:nvPr>
        </p:nvSpPr>
        <p:spPr/>
        <p:txBody>
          <a:bodyPr/>
          <a:lstStyle/>
          <a:p>
            <a:r>
              <a:rPr lang="en-US"/>
              <a:t>© WBK Legal 2024  This presentation is informational only and does not constitute legal advice.</a:t>
            </a:r>
          </a:p>
        </p:txBody>
      </p:sp>
      <p:sp>
        <p:nvSpPr>
          <p:cNvPr id="7" name="Slide Number Placeholder 6"/>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3921209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FF7534B-CA44-40C8-AB89-8609B8FC5836}" type="datetime1">
              <a:rPr lang="en-US" smtClean="0"/>
              <a:t>8/9/2024</a:t>
            </a:fld>
            <a:endParaRPr lang="en-US"/>
          </a:p>
        </p:txBody>
      </p:sp>
      <p:sp>
        <p:nvSpPr>
          <p:cNvPr id="8" name="Footer Placeholder 7"/>
          <p:cNvSpPr>
            <a:spLocks noGrp="1"/>
          </p:cNvSpPr>
          <p:nvPr>
            <p:ph type="ftr" sz="quarter" idx="11"/>
          </p:nvPr>
        </p:nvSpPr>
        <p:spPr/>
        <p:txBody>
          <a:bodyPr/>
          <a:lstStyle/>
          <a:p>
            <a:r>
              <a:rPr lang="en-US"/>
              <a:t>© WBK Legal 2024  This presentation is informational only and does not constitute legal advice.</a:t>
            </a:r>
          </a:p>
        </p:txBody>
      </p:sp>
      <p:sp>
        <p:nvSpPr>
          <p:cNvPr id="9" name="Slide Number Placeholder 8"/>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2529339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7E74A4-F39A-4A4E-97D0-88F09DA999D7}" type="datetime1">
              <a:rPr lang="en-US" smtClean="0"/>
              <a:t>8/9/2024</a:t>
            </a:fld>
            <a:endParaRPr lang="en-US"/>
          </a:p>
        </p:txBody>
      </p:sp>
      <p:sp>
        <p:nvSpPr>
          <p:cNvPr id="4" name="Footer Placeholder 3"/>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1183986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098CBE0-07C4-4735-A438-3711A495BE33}" type="datetime1">
              <a:rPr lang="en-US" smtClean="0"/>
              <a:t>8/9/2024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 WBK Legal 2024  This presentation is informational only and does not constitute legal advice.</a:t>
            </a:r>
          </a:p>
        </p:txBody>
      </p:sp>
      <p:sp>
        <p:nvSpPr>
          <p:cNvPr id="9" name="Slide Number Placeholder 8"/>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1229343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5D69437-6FD8-45BE-9D4B-E65FF16D4EDB}" type="datetime1">
              <a:rPr lang="en-US" smtClean="0"/>
              <a:t>8/9/2024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t>© WBK Legal 2024  This presentation is informational only and does not constitute legal advice.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8311696-8D6A-42F5-A94D-443C6F43CC2C}" type="slidenum">
              <a:rPr lang="en-US" smtClean="0"/>
              <a:t>‹#›</a:t>
            </a:fld>
            <a:endParaRPr lang="en-US"/>
          </a:p>
        </p:txBody>
      </p:sp>
    </p:spTree>
    <p:extLst>
      <p:ext uri="{BB962C8B-B14F-4D97-AF65-F5344CB8AC3E}">
        <p14:creationId xmlns:p14="http://schemas.microsoft.com/office/powerpoint/2010/main" val="2727007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1BCC0A-347B-43AD-B2BD-8D26DBF3E334}" type="datetime1">
              <a:rPr lang="en-US" smtClean="0"/>
              <a:t>8/9/2024</a:t>
            </a:fld>
            <a:endParaRPr lang="en-US"/>
          </a:p>
        </p:txBody>
      </p:sp>
      <p:sp>
        <p:nvSpPr>
          <p:cNvPr id="6" name="Footer Placeholder 5"/>
          <p:cNvSpPr>
            <a:spLocks noGrp="1"/>
          </p:cNvSpPr>
          <p:nvPr>
            <p:ph type="ftr" sz="quarter" idx="11"/>
          </p:nvPr>
        </p:nvSpPr>
        <p:spPr/>
        <p:txBody>
          <a:bodyPr/>
          <a:lstStyle/>
          <a:p>
            <a:r>
              <a:rPr lang="en-US"/>
              <a:t>© WBK Legal 2024  This presentation is informational only and does not constitute legal advice.</a:t>
            </a:r>
          </a:p>
        </p:txBody>
      </p:sp>
      <p:sp>
        <p:nvSpPr>
          <p:cNvPr id="7" name="Slide Number Placeholder 6"/>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3468403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F49DFD-69ED-4EE9-9506-07695ACD26C6}" type="datetime1">
              <a:rPr lang="en-US" smtClean="0"/>
              <a:t>8/9/2024</a:t>
            </a:fld>
            <a:endParaRPr lang="en-US"/>
          </a:p>
        </p:txBody>
      </p:sp>
      <p:sp>
        <p:nvSpPr>
          <p:cNvPr id="5" name="Footer Placeholder 4"/>
          <p:cNvSpPr>
            <a:spLocks noGrp="1"/>
          </p:cNvSpPr>
          <p:nvPr>
            <p:ph type="ftr" sz="quarter" idx="11"/>
          </p:nvPr>
        </p:nvSpPr>
        <p:spPr/>
        <p:txBody>
          <a:bodyPr/>
          <a:lstStyle/>
          <a:p>
            <a:r>
              <a:rPr lang="en-US"/>
              <a:t>© WBK Legal 2024  This presentation is informational only and does not constitute legal advice.</a:t>
            </a:r>
          </a:p>
        </p:txBody>
      </p:sp>
      <p:sp>
        <p:nvSpPr>
          <p:cNvPr id="6" name="Slide Number Placeholder 5"/>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4008780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DEB528-7DDD-4235-A1C3-F80B8E4E690F}" type="datetime1">
              <a:rPr lang="en-US" smtClean="0"/>
              <a:t>8/9/2024</a:t>
            </a:fld>
            <a:endParaRPr lang="en-US"/>
          </a:p>
        </p:txBody>
      </p:sp>
      <p:sp>
        <p:nvSpPr>
          <p:cNvPr id="5" name="Footer Placeholder 4"/>
          <p:cNvSpPr>
            <a:spLocks noGrp="1"/>
          </p:cNvSpPr>
          <p:nvPr>
            <p:ph type="ftr" sz="quarter" idx="11"/>
          </p:nvPr>
        </p:nvSpPr>
        <p:spPr/>
        <p:txBody>
          <a:bodyPr/>
          <a:lstStyle/>
          <a:p>
            <a:r>
              <a:rPr lang="en-US"/>
              <a:t>© WBK Legal 2024  This presentation is informational only and does not constitute legal advice.</a:t>
            </a:r>
          </a:p>
        </p:txBody>
      </p:sp>
      <p:sp>
        <p:nvSpPr>
          <p:cNvPr id="6" name="Slide Number Placeholder 5"/>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1183178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73B9198-4584-487A-9C32-B7B5B01DA0D6}" type="datetime1">
              <a:rPr lang="en-US" smtClean="0"/>
              <a:t>8/9/2024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 WBK Legal 2024  This presentation is informational only and does not constitute legal advice.</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8311696-8D6A-42F5-A94D-443C6F43CC2C}"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49462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0.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mailto:support@pghschools.org"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5" name="Picture 4" descr="A blue and white logo&#10;&#10;Description automatically generated">
            <a:extLst>
              <a:ext uri="{FF2B5EF4-FFF2-40B4-BE49-F238E27FC236}">
                <a16:creationId xmlns:a16="http://schemas.microsoft.com/office/drawing/2014/main" id="{7B0D1AC3-5AE0-C76A-D31E-189B66DC97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633999" y="2056197"/>
            <a:ext cx="6275667" cy="2745606"/>
          </a:xfrm>
          <a:prstGeom prst="rect">
            <a:avLst/>
          </a:prstGeom>
          <a:noFill/>
        </p:spPr>
      </p:pic>
      <p:sp>
        <p:nvSpPr>
          <p:cNvPr id="25" name="Rectangle 24">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Title 5">
            <a:extLst>
              <a:ext uri="{FF2B5EF4-FFF2-40B4-BE49-F238E27FC236}">
                <a16:creationId xmlns:a16="http://schemas.microsoft.com/office/drawing/2014/main" id="{681A1A15-D9CB-0AD9-DD04-1DD10AF2218B}"/>
              </a:ext>
            </a:extLst>
          </p:cNvPr>
          <p:cNvSpPr>
            <a:spLocks noGrp="1"/>
          </p:cNvSpPr>
          <p:nvPr>
            <p:ph type="ctrTitle"/>
          </p:nvPr>
        </p:nvSpPr>
        <p:spPr>
          <a:xfrm>
            <a:off x="7607266" y="718264"/>
            <a:ext cx="3659246" cy="2926080"/>
          </a:xfrm>
        </p:spPr>
        <p:txBody>
          <a:bodyPr>
            <a:normAutofit/>
          </a:bodyPr>
          <a:lstStyle/>
          <a:p>
            <a:r>
              <a:rPr lang="en-US" sz="4400" dirty="0">
                <a:solidFill>
                  <a:srgbClr val="FFFFFF"/>
                </a:solidFill>
              </a:rPr>
              <a:t>Policy Workshop </a:t>
            </a:r>
          </a:p>
        </p:txBody>
      </p:sp>
      <p:sp>
        <p:nvSpPr>
          <p:cNvPr id="7" name="Subtitle 6">
            <a:extLst>
              <a:ext uri="{FF2B5EF4-FFF2-40B4-BE49-F238E27FC236}">
                <a16:creationId xmlns:a16="http://schemas.microsoft.com/office/drawing/2014/main" id="{7EE7A1ED-4B90-DF9E-453C-6A84A510BAF2}"/>
              </a:ext>
            </a:extLst>
          </p:cNvPr>
          <p:cNvSpPr>
            <a:spLocks noGrp="1"/>
          </p:cNvSpPr>
          <p:nvPr>
            <p:ph type="subTitle" idx="1"/>
          </p:nvPr>
        </p:nvSpPr>
        <p:spPr>
          <a:xfrm>
            <a:off x="7613486" y="3554233"/>
            <a:ext cx="4725877" cy="2639835"/>
          </a:xfrm>
        </p:spPr>
        <p:txBody>
          <a:bodyPr>
            <a:normAutofit/>
          </a:bodyPr>
          <a:lstStyle/>
          <a:p>
            <a:r>
              <a:rPr lang="en-US" sz="1500" dirty="0">
                <a:solidFill>
                  <a:schemeClr val="bg1"/>
                </a:solidFill>
              </a:rPr>
              <a:t>August 12, 2024</a:t>
            </a:r>
          </a:p>
        </p:txBody>
      </p:sp>
      <p:sp>
        <p:nvSpPr>
          <p:cNvPr id="27" name="Rectangle 26">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150438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4091F-CDC8-8B36-78F9-0E3C37818060}"/>
              </a:ext>
            </a:extLst>
          </p:cNvPr>
          <p:cNvSpPr>
            <a:spLocks noGrp="1"/>
          </p:cNvSpPr>
          <p:nvPr>
            <p:ph type="title"/>
          </p:nvPr>
        </p:nvSpPr>
        <p:spPr/>
        <p:txBody>
          <a:bodyPr>
            <a:normAutofit/>
          </a:bodyPr>
          <a:lstStyle/>
          <a:p>
            <a:r>
              <a:rPr lang="en-US" dirty="0"/>
              <a:t>August Workshop Topics</a:t>
            </a:r>
          </a:p>
        </p:txBody>
      </p:sp>
      <p:sp>
        <p:nvSpPr>
          <p:cNvPr id="6" name="Slide Number Placeholder 5">
            <a:extLst>
              <a:ext uri="{FF2B5EF4-FFF2-40B4-BE49-F238E27FC236}">
                <a16:creationId xmlns:a16="http://schemas.microsoft.com/office/drawing/2014/main" id="{0F0B9C28-65B8-4FE4-E5FE-CB8051E4985C}"/>
              </a:ext>
            </a:extLst>
          </p:cNvPr>
          <p:cNvSpPr>
            <a:spLocks noGrp="1"/>
          </p:cNvSpPr>
          <p:nvPr>
            <p:ph type="sldNum" sz="quarter" idx="12"/>
          </p:nvPr>
        </p:nvSpPr>
        <p:spPr/>
        <p:txBody>
          <a:bodyPr/>
          <a:lstStyle/>
          <a:p>
            <a:fld id="{B8311696-8D6A-42F5-A94D-443C6F43CC2C}" type="slidenum">
              <a:rPr lang="en-US" smtClean="0"/>
              <a:t>2</a:t>
            </a:fld>
            <a:endParaRPr lang="en-US"/>
          </a:p>
        </p:txBody>
      </p:sp>
      <p:sp>
        <p:nvSpPr>
          <p:cNvPr id="3" name="Footer Placeholder 4">
            <a:extLst>
              <a:ext uri="{FF2B5EF4-FFF2-40B4-BE49-F238E27FC236}">
                <a16:creationId xmlns:a16="http://schemas.microsoft.com/office/drawing/2014/main" id="{416A8385-26F5-C59C-9270-6B660B6C69C8}"/>
              </a:ext>
            </a:extLst>
          </p:cNvPr>
          <p:cNvSpPr>
            <a:spLocks noGrp="1"/>
          </p:cNvSpPr>
          <p:nvPr>
            <p:ph type="ftr" sz="quarter" idx="11"/>
          </p:nvPr>
        </p:nvSpPr>
        <p:spPr>
          <a:xfrm>
            <a:off x="2314435" y="6388834"/>
            <a:ext cx="6960704" cy="365125"/>
          </a:xfrm>
        </p:spPr>
        <p:txBody>
          <a:bodyPr/>
          <a:lstStyle/>
          <a:p>
            <a:r>
              <a:rPr lang="en-US" dirty="0"/>
              <a:t>© </a:t>
            </a:r>
            <a:r>
              <a:rPr lang="en-US" dirty="0" err="1"/>
              <a:t>WBK</a:t>
            </a:r>
            <a:r>
              <a:rPr lang="en-US" dirty="0"/>
              <a:t> Legal 2024  This presentation is informational only and does not constitute legal advice.</a:t>
            </a:r>
          </a:p>
        </p:txBody>
      </p:sp>
      <p:pic>
        <p:nvPicPr>
          <p:cNvPr id="9" name="Content Placeholder 3" descr="A blue and white logo&#10;&#10;Description automatically generated">
            <a:extLst>
              <a:ext uri="{FF2B5EF4-FFF2-40B4-BE49-F238E27FC236}">
                <a16:creationId xmlns:a16="http://schemas.microsoft.com/office/drawing/2014/main" id="{6AB85A50-CF77-EC25-5DB9-95D91DF049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10063625" y="5339599"/>
            <a:ext cx="1878676" cy="822960"/>
          </a:xfrm>
          <a:prstGeom prst="rect">
            <a:avLst/>
          </a:prstGeom>
          <a:noFill/>
          <a:ln>
            <a:noFill/>
          </a:ln>
        </p:spPr>
      </p:pic>
      <p:graphicFrame>
        <p:nvGraphicFramePr>
          <p:cNvPr id="8" name="Content Placeholder 7">
            <a:extLst>
              <a:ext uri="{FF2B5EF4-FFF2-40B4-BE49-F238E27FC236}">
                <a16:creationId xmlns:a16="http://schemas.microsoft.com/office/drawing/2014/main" id="{2E0B3A53-C06A-33D4-1BBA-49535B7EF2FB}"/>
              </a:ext>
            </a:extLst>
          </p:cNvPr>
          <p:cNvGraphicFramePr>
            <a:graphicFrameLocks noGrp="1"/>
          </p:cNvGraphicFramePr>
          <p:nvPr>
            <p:ph idx="1"/>
            <p:extLst>
              <p:ext uri="{D42A27DB-BD31-4B8C-83A1-F6EECF244321}">
                <p14:modId xmlns:p14="http://schemas.microsoft.com/office/powerpoint/2010/main" val="30743953"/>
              </p:ext>
            </p:extLst>
          </p:nvPr>
        </p:nvGraphicFramePr>
        <p:xfrm>
          <a:off x="999902" y="2197099"/>
          <a:ext cx="8855298" cy="37973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7188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3" name="Rectangle 9222">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225" name="Rectangle 9224">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9227" name="Straight Connector 9226">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9229" name="Rectangle 9228">
            <a:extLst>
              <a:ext uri="{FF2B5EF4-FFF2-40B4-BE49-F238E27FC236}">
                <a16:creationId xmlns:a16="http://schemas.microsoft.com/office/drawing/2014/main" id="{AE220058-3FCE-496E-ADF2-D8A6961F39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31" name="Straight Connector 9230">
            <a:extLst>
              <a:ext uri="{FF2B5EF4-FFF2-40B4-BE49-F238E27FC236}">
                <a16:creationId xmlns:a16="http://schemas.microsoft.com/office/drawing/2014/main" id="{E193F809-7E50-4AAD-8E26-878207931C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44603" y="4325112"/>
            <a:ext cx="71323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F59277F-3DB7-5658-5A19-C39048EDFFDA}"/>
              </a:ext>
            </a:extLst>
          </p:cNvPr>
          <p:cNvSpPr>
            <a:spLocks noGrp="1"/>
          </p:cNvSpPr>
          <p:nvPr>
            <p:ph type="title"/>
          </p:nvPr>
        </p:nvSpPr>
        <p:spPr>
          <a:xfrm>
            <a:off x="3836504" y="758952"/>
            <a:ext cx="7319175" cy="3566160"/>
          </a:xfrm>
        </p:spPr>
        <p:txBody>
          <a:bodyPr vert="horz" lIns="91440" tIns="45720" rIns="91440" bIns="45720" rtlCol="0" anchor="b">
            <a:normAutofit/>
          </a:bodyPr>
          <a:lstStyle/>
          <a:p>
            <a:r>
              <a:rPr lang="en-US" sz="5600"/>
              <a:t>Policy 102.6: Nondiscrimination – Transgender and Gender Diverse Employees</a:t>
            </a:r>
          </a:p>
        </p:txBody>
      </p:sp>
      <p:pic>
        <p:nvPicPr>
          <p:cNvPr id="9218" name="Picture 2" descr="Nondiscrimination Notice - Douglas ...">
            <a:extLst>
              <a:ext uri="{FF2B5EF4-FFF2-40B4-BE49-F238E27FC236}">
                <a16:creationId xmlns:a16="http://schemas.microsoft.com/office/drawing/2014/main" id="{040F0775-842A-1D6D-447B-8871A695CA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4728"/>
          <a:stretch/>
        </p:blipFill>
        <p:spPr bwMode="auto">
          <a:xfrm>
            <a:off x="251351" y="1582197"/>
            <a:ext cx="3089423" cy="2761203"/>
          </a:xfrm>
          <a:prstGeom prst="rect">
            <a:avLst/>
          </a:prstGeom>
          <a:noFill/>
          <a:extLst>
            <a:ext uri="{909E8E84-426E-40DD-AFC4-6F175D3DCCD1}">
              <a14:hiddenFill xmlns:a14="http://schemas.microsoft.com/office/drawing/2010/main">
                <a:solidFill>
                  <a:srgbClr val="FFFFFF"/>
                </a:solidFill>
              </a14:hiddenFill>
            </a:ext>
          </a:extLst>
        </p:spPr>
      </p:pic>
      <p:sp>
        <p:nvSpPr>
          <p:cNvPr id="9233" name="Rectangle 9232">
            <a:extLst>
              <a:ext uri="{FF2B5EF4-FFF2-40B4-BE49-F238E27FC236}">
                <a16:creationId xmlns:a16="http://schemas.microsoft.com/office/drawing/2014/main" id="{3E9C5090-7D25-41E3-A6D3-CCAEE505E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235" name="Rectangle 9234">
            <a:extLst>
              <a:ext uri="{FF2B5EF4-FFF2-40B4-BE49-F238E27FC236}">
                <a16:creationId xmlns:a16="http://schemas.microsoft.com/office/drawing/2014/main" id="{11BF8809-0DAC-41E5-A212-ACB4A01BE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Footer Placeholder 3">
            <a:extLst>
              <a:ext uri="{FF2B5EF4-FFF2-40B4-BE49-F238E27FC236}">
                <a16:creationId xmlns:a16="http://schemas.microsoft.com/office/drawing/2014/main" id="{1C4A0CF1-09A1-7CB6-E947-F5207F5EDFC0}"/>
              </a:ext>
            </a:extLst>
          </p:cNvPr>
          <p:cNvSpPr>
            <a:spLocks noGrp="1"/>
          </p:cNvSpPr>
          <p:nvPr>
            <p:ph type="ftr" sz="quarter" idx="11"/>
          </p:nvPr>
        </p:nvSpPr>
        <p:spPr>
          <a:xfrm>
            <a:off x="3686185" y="6459785"/>
            <a:ext cx="4822804" cy="365125"/>
          </a:xfrm>
        </p:spPr>
        <p:txBody>
          <a:bodyPr vert="horz" lIns="91440" tIns="45720" rIns="91440" bIns="45720" rtlCol="0" anchor="ctr">
            <a:normAutofit/>
          </a:bodyPr>
          <a:lstStyle/>
          <a:p>
            <a:pPr defTabSz="914400">
              <a:lnSpc>
                <a:spcPct val="90000"/>
              </a:lnSpc>
              <a:spcAft>
                <a:spcPts val="600"/>
              </a:spcAft>
            </a:pPr>
            <a:r>
              <a:rPr lang="en-US" kern="1200" cap="all" baseline="0">
                <a:solidFill>
                  <a:srgbClr val="FFFFFF"/>
                </a:solidFill>
                <a:latin typeface="+mn-lt"/>
                <a:ea typeface="+mn-ea"/>
                <a:cs typeface="+mn-cs"/>
              </a:rPr>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C4BA066B-5868-A2E3-A788-CD45E18D41CF}"/>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B8311696-8D6A-42F5-A94D-443C6F43CC2C}" type="slidenum">
              <a:rPr lang="en-US" smtClean="0"/>
              <a:pPr defTabSz="914400">
                <a:spcAft>
                  <a:spcPts val="600"/>
                </a:spcAft>
              </a:pPr>
              <a:t>3</a:t>
            </a:fld>
            <a:endParaRPr lang="en-US"/>
          </a:p>
        </p:txBody>
      </p:sp>
    </p:spTree>
    <p:extLst>
      <p:ext uri="{BB962C8B-B14F-4D97-AF65-F5344CB8AC3E}">
        <p14:creationId xmlns:p14="http://schemas.microsoft.com/office/powerpoint/2010/main" val="1740971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7607-B9CE-7C89-3A6E-960B3BD1E008}"/>
              </a:ext>
            </a:extLst>
          </p:cNvPr>
          <p:cNvSpPr>
            <a:spLocks noGrp="1"/>
          </p:cNvSpPr>
          <p:nvPr>
            <p:ph type="title"/>
          </p:nvPr>
        </p:nvSpPr>
        <p:spPr/>
        <p:txBody>
          <a:bodyPr/>
          <a:lstStyle/>
          <a:p>
            <a:r>
              <a:rPr lang="en-US" dirty="0"/>
              <a:t>Policy 102.6 – Purpose </a:t>
            </a:r>
          </a:p>
        </p:txBody>
      </p:sp>
      <p:sp>
        <p:nvSpPr>
          <p:cNvPr id="3" name="Content Placeholder 2">
            <a:extLst>
              <a:ext uri="{FF2B5EF4-FFF2-40B4-BE49-F238E27FC236}">
                <a16:creationId xmlns:a16="http://schemas.microsoft.com/office/drawing/2014/main" id="{8953BF89-497A-0FFF-7794-9137BD2296F8}"/>
              </a:ext>
            </a:extLst>
          </p:cNvPr>
          <p:cNvSpPr>
            <a:spLocks noGrp="1"/>
          </p:cNvSpPr>
          <p:nvPr>
            <p:ph idx="1"/>
          </p:nvPr>
        </p:nvSpPr>
        <p:spPr/>
        <p:txBody>
          <a:bodyPr/>
          <a:lstStyle/>
          <a:p>
            <a:pPr>
              <a:buFont typeface="Wingdings" panose="05000000000000000000" pitchFamily="2" charset="2"/>
              <a:buChar char="§"/>
            </a:pPr>
            <a:r>
              <a:rPr lang="en-US" dirty="0"/>
              <a:t>New Policy </a:t>
            </a:r>
          </a:p>
          <a:p>
            <a:pPr>
              <a:buFont typeface="Wingdings" panose="05000000000000000000" pitchFamily="2" charset="2"/>
              <a:buChar char="§"/>
            </a:pPr>
            <a:r>
              <a:rPr lang="en-US" dirty="0"/>
              <a:t>Purpose: </a:t>
            </a:r>
          </a:p>
          <a:p>
            <a:pPr lvl="1">
              <a:buFont typeface="Wingdings" panose="05000000000000000000" pitchFamily="2" charset="2"/>
              <a:buChar char="§"/>
            </a:pPr>
            <a:r>
              <a:rPr lang="en-US" dirty="0"/>
              <a:t>The Board is committed to creating a safe and inclusive working environment for all employees that is free from discrimination, regardless of sex, sexual orientation, gender identity, or gender expression. Employees who identify as transgender, non-binary, or another gender diverse identity have the same access, rights, responsibilities, and protections to which all employees are entitled.</a:t>
            </a:r>
          </a:p>
          <a:p>
            <a:pPr lvl="1">
              <a:buFont typeface="Wingdings" panose="05000000000000000000" pitchFamily="2" charset="2"/>
              <a:buChar char="§"/>
            </a:pPr>
            <a:r>
              <a:rPr lang="en-US" dirty="0"/>
              <a:t>This policy facilitates compliance with District policy and state and federal laws concerning harassment and discrimination. </a:t>
            </a:r>
          </a:p>
        </p:txBody>
      </p:sp>
      <p:sp>
        <p:nvSpPr>
          <p:cNvPr id="4" name="Footer Placeholder 3">
            <a:extLst>
              <a:ext uri="{FF2B5EF4-FFF2-40B4-BE49-F238E27FC236}">
                <a16:creationId xmlns:a16="http://schemas.microsoft.com/office/drawing/2014/main" id="{9147706A-72E9-FBD9-ED67-E72C40910C30}"/>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01E3036D-E7CB-38CC-10D2-4302AAB99813}"/>
              </a:ext>
            </a:extLst>
          </p:cNvPr>
          <p:cNvSpPr>
            <a:spLocks noGrp="1"/>
          </p:cNvSpPr>
          <p:nvPr>
            <p:ph type="sldNum" sz="quarter" idx="12"/>
          </p:nvPr>
        </p:nvSpPr>
        <p:spPr/>
        <p:txBody>
          <a:bodyPr/>
          <a:lstStyle/>
          <a:p>
            <a:fld id="{B8311696-8D6A-42F5-A94D-443C6F43CC2C}" type="slidenum">
              <a:rPr lang="en-US" smtClean="0"/>
              <a:t>4</a:t>
            </a:fld>
            <a:endParaRPr lang="en-US"/>
          </a:p>
        </p:txBody>
      </p:sp>
    </p:spTree>
    <p:extLst>
      <p:ext uri="{BB962C8B-B14F-4D97-AF65-F5344CB8AC3E}">
        <p14:creationId xmlns:p14="http://schemas.microsoft.com/office/powerpoint/2010/main" val="133617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AB885-86CD-6C17-30FF-B10B05EB5517}"/>
              </a:ext>
            </a:extLst>
          </p:cNvPr>
          <p:cNvSpPr>
            <a:spLocks noGrp="1"/>
          </p:cNvSpPr>
          <p:nvPr>
            <p:ph type="title"/>
          </p:nvPr>
        </p:nvSpPr>
        <p:spPr/>
        <p:txBody>
          <a:bodyPr/>
          <a:lstStyle/>
          <a:p>
            <a:r>
              <a:rPr lang="en-US" dirty="0"/>
              <a:t>Policy 102.6 – Definitions </a:t>
            </a:r>
          </a:p>
        </p:txBody>
      </p:sp>
      <p:sp>
        <p:nvSpPr>
          <p:cNvPr id="3" name="Content Placeholder 2">
            <a:extLst>
              <a:ext uri="{FF2B5EF4-FFF2-40B4-BE49-F238E27FC236}">
                <a16:creationId xmlns:a16="http://schemas.microsoft.com/office/drawing/2014/main" id="{4A4267EC-0FC3-93AA-2221-B63EB3B7E67A}"/>
              </a:ext>
            </a:extLst>
          </p:cNvPr>
          <p:cNvSpPr>
            <a:spLocks noGrp="1"/>
          </p:cNvSpPr>
          <p:nvPr>
            <p:ph idx="1"/>
          </p:nvPr>
        </p:nvSpPr>
        <p:spPr/>
        <p:txBody>
          <a:bodyPr>
            <a:normAutofit lnSpcReduction="10000"/>
          </a:bodyPr>
          <a:lstStyle/>
          <a:p>
            <a:pPr>
              <a:buFont typeface="Wingdings" panose="05000000000000000000" pitchFamily="2" charset="2"/>
              <a:buChar char="§"/>
            </a:pPr>
            <a:r>
              <a:rPr lang="en-US" dirty="0"/>
              <a:t>Deadnaming: Occurs when an individual, intentionally or not, refers to the name that a transgender or gender diverse individual used at a different time in their life. Regardless of intent, deadnaming has a harmful impact.</a:t>
            </a:r>
          </a:p>
          <a:p>
            <a:pPr>
              <a:buFont typeface="Wingdings" panose="05000000000000000000" pitchFamily="2" charset="2"/>
              <a:buChar char="§"/>
            </a:pPr>
            <a:r>
              <a:rPr lang="en-US" dirty="0"/>
              <a:t>Gender Identity: Refers to one’s internal sense of gender, which may be different from one’s assigned sex, and which is consistently and uniformly asserted most or all of the time, or for which there is other evidence that the gender identity is sincerely held as part of the individual’s core identity. It is one's innermost concept of self as male, female, a blend of both or neither. One's gender identity can be the same or different from their sex assigned at birth. </a:t>
            </a:r>
          </a:p>
          <a:p>
            <a:pPr>
              <a:buFont typeface="Wingdings" panose="05000000000000000000" pitchFamily="2" charset="2"/>
              <a:buChar char="§"/>
            </a:pPr>
            <a:r>
              <a:rPr lang="en-US" dirty="0"/>
              <a:t>Gender Diverse: An umbrella term that is used to describe gender identities that demonstrate a diversity of expression beyond the binary framework. </a:t>
            </a:r>
          </a:p>
          <a:p>
            <a:pPr>
              <a:buFont typeface="Wingdings" panose="05000000000000000000" pitchFamily="2" charset="2"/>
              <a:buChar char="§"/>
            </a:pPr>
            <a:r>
              <a:rPr lang="en-US" dirty="0"/>
              <a:t>Gender Expression: Refers to external cues that one uses to represent or communicate one’s gender to others, such as behavior, clothing, hairstyles, activities, voice, mannerisms, or body characteristics.</a:t>
            </a:r>
          </a:p>
          <a:p>
            <a:pPr>
              <a:buFont typeface="Wingdings" panose="05000000000000000000" pitchFamily="2" charset="2"/>
              <a:buChar char="§"/>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75243278-3B5F-EB1F-1185-F92ED9DC6CA4}"/>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6AEF521D-9A3C-11B8-9975-D40DE4F0571B}"/>
              </a:ext>
            </a:extLst>
          </p:cNvPr>
          <p:cNvSpPr>
            <a:spLocks noGrp="1"/>
          </p:cNvSpPr>
          <p:nvPr>
            <p:ph type="sldNum" sz="quarter" idx="12"/>
          </p:nvPr>
        </p:nvSpPr>
        <p:spPr/>
        <p:txBody>
          <a:bodyPr/>
          <a:lstStyle/>
          <a:p>
            <a:fld id="{B8311696-8D6A-42F5-A94D-443C6F43CC2C}" type="slidenum">
              <a:rPr lang="en-US" smtClean="0"/>
              <a:t>5</a:t>
            </a:fld>
            <a:endParaRPr lang="en-US"/>
          </a:p>
        </p:txBody>
      </p:sp>
    </p:spTree>
    <p:extLst>
      <p:ext uri="{BB962C8B-B14F-4D97-AF65-F5344CB8AC3E}">
        <p14:creationId xmlns:p14="http://schemas.microsoft.com/office/powerpoint/2010/main" val="3621180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AB885-86CD-6C17-30FF-B10B05EB5517}"/>
              </a:ext>
            </a:extLst>
          </p:cNvPr>
          <p:cNvSpPr>
            <a:spLocks noGrp="1"/>
          </p:cNvSpPr>
          <p:nvPr>
            <p:ph type="title"/>
          </p:nvPr>
        </p:nvSpPr>
        <p:spPr/>
        <p:txBody>
          <a:bodyPr/>
          <a:lstStyle/>
          <a:p>
            <a:r>
              <a:rPr lang="en-US" dirty="0"/>
              <a:t>Policy 102.6 – Definitions </a:t>
            </a:r>
          </a:p>
        </p:txBody>
      </p:sp>
      <p:sp>
        <p:nvSpPr>
          <p:cNvPr id="3" name="Content Placeholder 2">
            <a:extLst>
              <a:ext uri="{FF2B5EF4-FFF2-40B4-BE49-F238E27FC236}">
                <a16:creationId xmlns:a16="http://schemas.microsoft.com/office/drawing/2014/main" id="{4A4267EC-0FC3-93AA-2221-B63EB3B7E67A}"/>
              </a:ext>
            </a:extLst>
          </p:cNvPr>
          <p:cNvSpPr>
            <a:spLocks noGrp="1"/>
          </p:cNvSpPr>
          <p:nvPr>
            <p:ph idx="1"/>
          </p:nvPr>
        </p:nvSpPr>
        <p:spPr/>
        <p:txBody>
          <a:bodyPr>
            <a:normAutofit fontScale="70000" lnSpcReduction="20000"/>
          </a:bodyPr>
          <a:lstStyle/>
          <a:p>
            <a:pPr>
              <a:buFont typeface="Wingdings" panose="05000000000000000000" pitchFamily="2" charset="2"/>
              <a:buChar char="§"/>
            </a:pPr>
            <a:r>
              <a:rPr lang="en-US" dirty="0"/>
              <a:t>Misgender: To refer to an individual using a word, especially a pronoun or form of address, that does not reflect the individual’s gender identity. This may be unintentional and without ill intent or can be a maliciously employed expression of bias. Regardless of intent, misgendering has a harmful impact.</a:t>
            </a:r>
          </a:p>
          <a:p>
            <a:pPr>
              <a:buFont typeface="Wingdings" panose="05000000000000000000" pitchFamily="2" charset="2"/>
              <a:buChar char="§"/>
            </a:pPr>
            <a:r>
              <a:rPr lang="en-US" dirty="0"/>
              <a:t>Non-Binary: A term used to describe gender identities that exist between, beyond, or outside of the man-woman gender binary. </a:t>
            </a:r>
          </a:p>
          <a:p>
            <a:pPr>
              <a:buFont typeface="Wingdings" panose="05000000000000000000" pitchFamily="2" charset="2"/>
              <a:buChar char="§"/>
            </a:pPr>
            <a:r>
              <a:rPr lang="en-US" dirty="0"/>
              <a:t>Pronouns: The words used to refer to a person other than their name. Common pronouns are they/them, he/him, and she/her. Pronouns are not preferred; they are a statement of fact.</a:t>
            </a:r>
          </a:p>
          <a:p>
            <a:pPr>
              <a:buFont typeface="Wingdings" panose="05000000000000000000" pitchFamily="2" charset="2"/>
              <a:buChar char="§"/>
            </a:pPr>
            <a:r>
              <a:rPr lang="en-US" dirty="0"/>
              <a:t>Sex: Refers to anatomical, physiological, genetic, or physical attributes that determine if a person is male, female, or intersex. These include both primary and secondary sex characteristics, including genitalia, gonads, hormone levels, hormone receptors, chromosomes, and genes.</a:t>
            </a:r>
          </a:p>
          <a:p>
            <a:pPr>
              <a:buFont typeface="Wingdings" panose="05000000000000000000" pitchFamily="2" charset="2"/>
              <a:buChar char="§"/>
            </a:pPr>
            <a:r>
              <a:rPr lang="en-US" dirty="0"/>
              <a:t>Sex Assigned at Birth: Refers to the sex designation listed on one’s original birth certificate.</a:t>
            </a:r>
          </a:p>
          <a:p>
            <a:pPr>
              <a:buFont typeface="Wingdings" panose="05000000000000000000" pitchFamily="2" charset="2"/>
              <a:buChar char="§"/>
            </a:pPr>
            <a:r>
              <a:rPr lang="en-US" dirty="0"/>
              <a:t>Transgender: An adjective describing an individual whose gender identity is different from the individual’s assigned sex. “Transgender boy” and “transgender male” refer to an individual assigned the female sex at birth who has a male gender identity. “Transgender girl” and “transgender female” refer to an individual assigned the male sex at birth who has a female gender identity. Other terms that can have similar meanings are transsexual and trans. An individual can express or assert a transgender gender identity in a variety of ways, which may but do not always include specific medical treatments or procedures. Medical treatments or procedures are not considered a prerequisite for one’s recognition as transgender. Being transgender does not imply any specific sexual orientation. Therefore, transgender people may identify as straight, gay, lesbian, bisexual, etc. </a:t>
            </a:r>
          </a:p>
        </p:txBody>
      </p:sp>
      <p:sp>
        <p:nvSpPr>
          <p:cNvPr id="4" name="Footer Placeholder 3">
            <a:extLst>
              <a:ext uri="{FF2B5EF4-FFF2-40B4-BE49-F238E27FC236}">
                <a16:creationId xmlns:a16="http://schemas.microsoft.com/office/drawing/2014/main" id="{75243278-3B5F-EB1F-1185-F92ED9DC6CA4}"/>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6AEF521D-9A3C-11B8-9975-D40DE4F0571B}"/>
              </a:ext>
            </a:extLst>
          </p:cNvPr>
          <p:cNvSpPr>
            <a:spLocks noGrp="1"/>
          </p:cNvSpPr>
          <p:nvPr>
            <p:ph type="sldNum" sz="quarter" idx="12"/>
          </p:nvPr>
        </p:nvSpPr>
        <p:spPr/>
        <p:txBody>
          <a:bodyPr/>
          <a:lstStyle/>
          <a:p>
            <a:fld id="{B8311696-8D6A-42F5-A94D-443C6F43CC2C}" type="slidenum">
              <a:rPr lang="en-US" smtClean="0"/>
              <a:t>6</a:t>
            </a:fld>
            <a:endParaRPr lang="en-US"/>
          </a:p>
        </p:txBody>
      </p:sp>
    </p:spTree>
    <p:extLst>
      <p:ext uri="{BB962C8B-B14F-4D97-AF65-F5344CB8AC3E}">
        <p14:creationId xmlns:p14="http://schemas.microsoft.com/office/powerpoint/2010/main" val="1439927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AB885-86CD-6C17-30FF-B10B05EB5517}"/>
              </a:ext>
            </a:extLst>
          </p:cNvPr>
          <p:cNvSpPr>
            <a:spLocks noGrp="1"/>
          </p:cNvSpPr>
          <p:nvPr>
            <p:ph type="title"/>
          </p:nvPr>
        </p:nvSpPr>
        <p:spPr/>
        <p:txBody>
          <a:bodyPr/>
          <a:lstStyle/>
          <a:p>
            <a:r>
              <a:rPr lang="en-US" dirty="0"/>
              <a:t>Policy 102.6 – Definitions </a:t>
            </a:r>
          </a:p>
        </p:txBody>
      </p:sp>
      <p:sp>
        <p:nvSpPr>
          <p:cNvPr id="3" name="Content Placeholder 2">
            <a:extLst>
              <a:ext uri="{FF2B5EF4-FFF2-40B4-BE49-F238E27FC236}">
                <a16:creationId xmlns:a16="http://schemas.microsoft.com/office/drawing/2014/main" id="{4A4267EC-0FC3-93AA-2221-B63EB3B7E67A}"/>
              </a:ext>
            </a:extLst>
          </p:cNvPr>
          <p:cNvSpPr>
            <a:spLocks noGrp="1"/>
          </p:cNvSpPr>
          <p:nvPr>
            <p:ph idx="1"/>
          </p:nvPr>
        </p:nvSpPr>
        <p:spPr/>
        <p:txBody>
          <a:bodyPr>
            <a:normAutofit/>
          </a:bodyPr>
          <a:lstStyle/>
          <a:p>
            <a:pPr>
              <a:buFont typeface="Wingdings" panose="05000000000000000000" pitchFamily="2" charset="2"/>
              <a:buChar char="§"/>
            </a:pPr>
            <a:r>
              <a:rPr lang="en-US" dirty="0"/>
              <a:t>Harassment: Verbal, written, graphic or physical conduct relating to an individual's race, color, national origin/ethnicity, gender (including gender identity or expression), age, disability, sexual orientation or religion when such conduct: </a:t>
            </a:r>
          </a:p>
          <a:p>
            <a:pPr lvl="1">
              <a:buFont typeface="Wingdings" panose="05000000000000000000" pitchFamily="2" charset="2"/>
              <a:buChar char="§"/>
            </a:pPr>
            <a:r>
              <a:rPr lang="en-US" dirty="0"/>
              <a:t>(1) Is sufficiently severe, persistent or pervasive that it affects an individual's ability to participate in or benefit from an educational program or activity or creates an intimidating, threatening or abusive educational environment; </a:t>
            </a:r>
          </a:p>
          <a:p>
            <a:pPr lvl="1">
              <a:buFont typeface="Wingdings" panose="05000000000000000000" pitchFamily="2" charset="2"/>
              <a:buChar char="§"/>
            </a:pPr>
            <a:r>
              <a:rPr lang="en-US" dirty="0"/>
              <a:t>(2) Has the purpose or effect of substantially or unreasonably interfering with an individual's academic performance; or </a:t>
            </a:r>
          </a:p>
          <a:p>
            <a:pPr lvl="1">
              <a:buFont typeface="Wingdings" panose="05000000000000000000" pitchFamily="2" charset="2"/>
              <a:buChar char="§"/>
            </a:pPr>
            <a:r>
              <a:rPr lang="en-US" dirty="0"/>
              <a:t>(3) Otherwise adversely affects an individual's learning opportunities.</a:t>
            </a:r>
          </a:p>
          <a:p>
            <a:pPr marL="0" indent="0">
              <a:buNone/>
            </a:pPr>
            <a:endParaRPr lang="en-US" dirty="0"/>
          </a:p>
        </p:txBody>
      </p:sp>
      <p:sp>
        <p:nvSpPr>
          <p:cNvPr id="4" name="Footer Placeholder 3">
            <a:extLst>
              <a:ext uri="{FF2B5EF4-FFF2-40B4-BE49-F238E27FC236}">
                <a16:creationId xmlns:a16="http://schemas.microsoft.com/office/drawing/2014/main" id="{75243278-3B5F-EB1F-1185-F92ED9DC6CA4}"/>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6AEF521D-9A3C-11B8-9975-D40DE4F0571B}"/>
              </a:ext>
            </a:extLst>
          </p:cNvPr>
          <p:cNvSpPr>
            <a:spLocks noGrp="1"/>
          </p:cNvSpPr>
          <p:nvPr>
            <p:ph type="sldNum" sz="quarter" idx="12"/>
          </p:nvPr>
        </p:nvSpPr>
        <p:spPr/>
        <p:txBody>
          <a:bodyPr/>
          <a:lstStyle/>
          <a:p>
            <a:fld id="{B8311696-8D6A-42F5-A94D-443C6F43CC2C}" type="slidenum">
              <a:rPr lang="en-US" smtClean="0"/>
              <a:t>7</a:t>
            </a:fld>
            <a:endParaRPr lang="en-US"/>
          </a:p>
        </p:txBody>
      </p:sp>
    </p:spTree>
    <p:extLst>
      <p:ext uri="{BB962C8B-B14F-4D97-AF65-F5344CB8AC3E}">
        <p14:creationId xmlns:p14="http://schemas.microsoft.com/office/powerpoint/2010/main" val="81410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12CA2-F889-6E03-5F32-072E2607CBDF}"/>
              </a:ext>
            </a:extLst>
          </p:cNvPr>
          <p:cNvSpPr>
            <a:spLocks noGrp="1"/>
          </p:cNvSpPr>
          <p:nvPr>
            <p:ph type="title"/>
          </p:nvPr>
        </p:nvSpPr>
        <p:spPr/>
        <p:txBody>
          <a:bodyPr/>
          <a:lstStyle/>
          <a:p>
            <a:r>
              <a:rPr lang="en-US" dirty="0"/>
              <a:t>Policy 102.6 – Guidelines </a:t>
            </a:r>
          </a:p>
        </p:txBody>
      </p:sp>
      <p:sp>
        <p:nvSpPr>
          <p:cNvPr id="3" name="Content Placeholder 2">
            <a:extLst>
              <a:ext uri="{FF2B5EF4-FFF2-40B4-BE49-F238E27FC236}">
                <a16:creationId xmlns:a16="http://schemas.microsoft.com/office/drawing/2014/main" id="{066BE47E-B62A-F4AB-6413-8683F69D82D5}"/>
              </a:ext>
            </a:extLst>
          </p:cNvPr>
          <p:cNvSpPr>
            <a:spLocks noGrp="1"/>
          </p:cNvSpPr>
          <p:nvPr>
            <p:ph idx="1"/>
          </p:nvPr>
        </p:nvSpPr>
        <p:spPr/>
        <p:txBody>
          <a:bodyPr>
            <a:normAutofit fontScale="85000" lnSpcReduction="20000"/>
          </a:bodyPr>
          <a:lstStyle/>
          <a:p>
            <a:pPr>
              <a:buFont typeface="Wingdings" panose="05000000000000000000" pitchFamily="2" charset="2"/>
              <a:buChar char="§"/>
            </a:pPr>
            <a:r>
              <a:rPr lang="en-US" dirty="0"/>
              <a:t>Harassment and Discrimination</a:t>
            </a:r>
          </a:p>
          <a:p>
            <a:pPr lvl="1">
              <a:buFont typeface="Wingdings" panose="05000000000000000000" pitchFamily="2" charset="2"/>
              <a:buChar char="§"/>
            </a:pPr>
            <a:r>
              <a:rPr lang="en-US" dirty="0"/>
              <a:t>Complaints alleging discrimination or harassment based on a person’s actual or perceived gender identity or expression are to be taken seriously and handled in a manner consistent with Board policies, law and regulation. </a:t>
            </a:r>
          </a:p>
          <a:p>
            <a:pPr>
              <a:buFont typeface="Wingdings" panose="05000000000000000000" pitchFamily="2" charset="2"/>
              <a:buChar char="§"/>
            </a:pPr>
            <a:r>
              <a:rPr lang="en-US" dirty="0"/>
              <a:t>Privacy and Confidentiality </a:t>
            </a:r>
          </a:p>
          <a:p>
            <a:pPr lvl="1">
              <a:buFont typeface="Wingdings" panose="05000000000000000000" pitchFamily="2" charset="2"/>
              <a:buChar char="§"/>
            </a:pPr>
            <a:r>
              <a:rPr lang="en-US" dirty="0"/>
              <a:t>All employees have a right to privacy and this right includes the right to keep one’s transgender or gender diverse status private at work.</a:t>
            </a:r>
          </a:p>
          <a:p>
            <a:pPr>
              <a:buFont typeface="Wingdings" panose="05000000000000000000" pitchFamily="2" charset="2"/>
              <a:buChar char="§"/>
            </a:pPr>
            <a:r>
              <a:rPr lang="en-US" dirty="0"/>
              <a:t>Personnel Records </a:t>
            </a:r>
          </a:p>
          <a:p>
            <a:pPr lvl="1">
              <a:buFont typeface="Wingdings" panose="05000000000000000000" pitchFamily="2" charset="2"/>
              <a:buChar char="§"/>
            </a:pPr>
            <a:r>
              <a:rPr lang="en-US" dirty="0"/>
              <a:t>In compliance with Federal Equal Employment Opportunity laws, the District is required to maintain and report mandatory personnel records that include an employee’s legal name and legal sex. </a:t>
            </a:r>
          </a:p>
          <a:p>
            <a:pPr lvl="1">
              <a:buFont typeface="Wingdings" panose="05000000000000000000" pitchFamily="2" charset="2"/>
              <a:buChar char="§"/>
            </a:pPr>
            <a:r>
              <a:rPr lang="en-US" dirty="0"/>
              <a:t>To the extent that the District is not legally required to use an employee’s legal name and legal sex on school and employment records or documents, such as employee ID badges or staff directories, the District will use the name and gender identified by the employee.</a:t>
            </a:r>
          </a:p>
          <a:p>
            <a:pPr lvl="1">
              <a:buFont typeface="Wingdings" panose="05000000000000000000" pitchFamily="2" charset="2"/>
              <a:buChar char="§"/>
            </a:pPr>
            <a:r>
              <a:rPr lang="en-US" dirty="0"/>
              <a:t>The District will change an employee’s official personnel record to reflect a change in legal name or gender upon receipt of documentation that such change has been made pursuant to a court order, or through amendment of state or federally-issued identification.</a:t>
            </a:r>
          </a:p>
          <a:p>
            <a:pPr lvl="1">
              <a:buFont typeface="Wingdings" panose="05000000000000000000" pitchFamily="2" charset="2"/>
              <a:buChar char="§"/>
            </a:pPr>
            <a:r>
              <a:rPr lang="en-US" dirty="0"/>
              <a:t>The District shall ensure that protected health information and personnel records relating to transgender and gender diverse employees shall be kept confidential in accordance with applicable state and federal privacy laws.</a:t>
            </a:r>
          </a:p>
          <a:p>
            <a:pPr lvl="1">
              <a:buFont typeface="Wingdings" panose="05000000000000000000" pitchFamily="2" charset="2"/>
              <a:buChar char="§"/>
            </a:pPr>
            <a:endParaRPr lang="en-US" dirty="0"/>
          </a:p>
          <a:p>
            <a:pPr lvl="1">
              <a:buFont typeface="Wingdings" panose="05000000000000000000" pitchFamily="2" charset="2"/>
              <a:buChar char="§"/>
            </a:pPr>
            <a:endParaRPr lang="en-US" dirty="0"/>
          </a:p>
          <a:p>
            <a:pPr marL="201168" lvl="1" indent="0">
              <a:buNone/>
            </a:pPr>
            <a:endParaRPr lang="en-US" dirty="0"/>
          </a:p>
        </p:txBody>
      </p:sp>
      <p:sp>
        <p:nvSpPr>
          <p:cNvPr id="4" name="Footer Placeholder 3">
            <a:extLst>
              <a:ext uri="{FF2B5EF4-FFF2-40B4-BE49-F238E27FC236}">
                <a16:creationId xmlns:a16="http://schemas.microsoft.com/office/drawing/2014/main" id="{96E891F0-F399-9905-0F3C-CB8C6C51BD84}"/>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19B54FB5-452E-76F8-B7B3-6C6183BB0A1F}"/>
              </a:ext>
            </a:extLst>
          </p:cNvPr>
          <p:cNvSpPr>
            <a:spLocks noGrp="1"/>
          </p:cNvSpPr>
          <p:nvPr>
            <p:ph type="sldNum" sz="quarter" idx="12"/>
          </p:nvPr>
        </p:nvSpPr>
        <p:spPr/>
        <p:txBody>
          <a:bodyPr/>
          <a:lstStyle/>
          <a:p>
            <a:fld id="{B8311696-8D6A-42F5-A94D-443C6F43CC2C}" type="slidenum">
              <a:rPr lang="en-US" smtClean="0"/>
              <a:t>8</a:t>
            </a:fld>
            <a:endParaRPr lang="en-US"/>
          </a:p>
        </p:txBody>
      </p:sp>
    </p:spTree>
    <p:extLst>
      <p:ext uri="{BB962C8B-B14F-4D97-AF65-F5344CB8AC3E}">
        <p14:creationId xmlns:p14="http://schemas.microsoft.com/office/powerpoint/2010/main" val="1352137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44809-5D4F-D08F-019A-0FA03F4D216E}"/>
              </a:ext>
            </a:extLst>
          </p:cNvPr>
          <p:cNvSpPr>
            <a:spLocks noGrp="1"/>
          </p:cNvSpPr>
          <p:nvPr>
            <p:ph type="title"/>
          </p:nvPr>
        </p:nvSpPr>
        <p:spPr/>
        <p:txBody>
          <a:bodyPr/>
          <a:lstStyle/>
          <a:p>
            <a:r>
              <a:rPr lang="en-US" dirty="0"/>
              <a:t>Policy 102.6 – Guidelines </a:t>
            </a:r>
          </a:p>
        </p:txBody>
      </p:sp>
      <p:sp>
        <p:nvSpPr>
          <p:cNvPr id="3" name="Content Placeholder 2">
            <a:extLst>
              <a:ext uri="{FF2B5EF4-FFF2-40B4-BE49-F238E27FC236}">
                <a16:creationId xmlns:a16="http://schemas.microsoft.com/office/drawing/2014/main" id="{F5DC8556-69A9-4A99-9D83-6D5B8818FD17}"/>
              </a:ext>
            </a:extLst>
          </p:cNvPr>
          <p:cNvSpPr>
            <a:spLocks noGrp="1"/>
          </p:cNvSpPr>
          <p:nvPr>
            <p:ph idx="1"/>
          </p:nvPr>
        </p:nvSpPr>
        <p:spPr>
          <a:xfrm>
            <a:off x="1097279" y="1737360"/>
            <a:ext cx="10720647" cy="4722426"/>
          </a:xfrm>
        </p:spPr>
        <p:txBody>
          <a:bodyPr>
            <a:normAutofit fontScale="77500" lnSpcReduction="20000"/>
          </a:bodyPr>
          <a:lstStyle/>
          <a:p>
            <a:pPr>
              <a:buFont typeface="Wingdings" panose="05000000000000000000" pitchFamily="2" charset="2"/>
              <a:buChar char="§"/>
            </a:pPr>
            <a:r>
              <a:rPr lang="en-US" dirty="0"/>
              <a:t>Names and Pronouns</a:t>
            </a:r>
          </a:p>
          <a:p>
            <a:pPr lvl="1">
              <a:buFont typeface="Wingdings" panose="05000000000000000000" pitchFamily="2" charset="2"/>
              <a:buChar char="§"/>
            </a:pPr>
            <a:r>
              <a:rPr lang="en-US" dirty="0"/>
              <a:t>Every employee has the right to be addressed by a name and pronoun that corresponds to their gender identity. A court-ordered name or gender change is not required, and the employee need not change their official records. Intentional or persistent refusal to respect an employee’s gender identity (e.g., misgendering, deadnaming) can constitute harassment and is a violation under this policy. </a:t>
            </a:r>
          </a:p>
          <a:p>
            <a:pPr>
              <a:buFont typeface="Wingdings" panose="05000000000000000000" pitchFamily="2" charset="2"/>
              <a:buChar char="§"/>
            </a:pPr>
            <a:r>
              <a:rPr lang="en-US" dirty="0"/>
              <a:t>Gender-Neutral Language</a:t>
            </a:r>
          </a:p>
          <a:p>
            <a:pPr lvl="1">
              <a:buFont typeface="Wingdings" panose="05000000000000000000" pitchFamily="2" charset="2"/>
              <a:buChar char="§"/>
            </a:pPr>
            <a:r>
              <a:rPr lang="en-US" dirty="0"/>
              <a:t>To the extent possible, employees should use gender-neutral language in written and verbal communication with employees, students, parents/guardians, or other third parties. This includes employing “they” (singular) instead of “he/she.”</a:t>
            </a:r>
          </a:p>
          <a:p>
            <a:pPr>
              <a:buFont typeface="Wingdings" panose="05000000000000000000" pitchFamily="2" charset="2"/>
              <a:buChar char="§"/>
            </a:pPr>
            <a:r>
              <a:rPr lang="en-US" dirty="0"/>
              <a:t>Dress Code</a:t>
            </a:r>
          </a:p>
          <a:p>
            <a:pPr lvl="1">
              <a:buFont typeface="Wingdings" panose="05000000000000000000" pitchFamily="2" charset="2"/>
              <a:buChar char="§"/>
            </a:pPr>
            <a:r>
              <a:rPr lang="en-US" dirty="0"/>
              <a:t>Transgender and gender diverse employees have the right to dress in a manner consistent with their gender identity or gender expression. The District shall not enforce or impose policies regarding dress codes more strictly against transgender and gender diverse employees than it does all employees. </a:t>
            </a:r>
          </a:p>
          <a:p>
            <a:pPr>
              <a:buFont typeface="Wingdings" panose="05000000000000000000" pitchFamily="2" charset="2"/>
              <a:buChar char="§"/>
            </a:pPr>
            <a:r>
              <a:rPr lang="en-US" dirty="0"/>
              <a:t>Restrooms and Facilities</a:t>
            </a:r>
          </a:p>
          <a:p>
            <a:pPr lvl="1">
              <a:buFont typeface="Wingdings" panose="05000000000000000000" pitchFamily="2" charset="2"/>
              <a:buChar char="§"/>
            </a:pPr>
            <a:r>
              <a:rPr lang="en-US" dirty="0"/>
              <a:t>With respect to all restrooms and facilities, employees shall have access to restrooms and facilities that correspond to their gender identity.</a:t>
            </a:r>
          </a:p>
          <a:p>
            <a:pPr lvl="1">
              <a:buFont typeface="Wingdings" panose="05000000000000000000" pitchFamily="2" charset="2"/>
              <a:buChar char="§"/>
            </a:pPr>
            <a:r>
              <a:rPr lang="en-US" dirty="0"/>
              <a:t>Employees who are uncomfortable using a sex-segregated restroom or facility, regardless of the reason, may use or request to use a separate single occupancy restroom or facility, where feasible. No employee shall be required to use a restroom or facility that is inconsistent with their gender identity.</a:t>
            </a:r>
          </a:p>
          <a:p>
            <a:pPr lvl="1">
              <a:buFont typeface="Wingdings" panose="05000000000000000000" pitchFamily="2" charset="2"/>
              <a:buChar char="§"/>
            </a:pPr>
            <a:r>
              <a:rPr lang="en-US" dirty="0"/>
              <a:t>No employee shall be required to use a separate restroom or facility because they are transgender or gender diverse. </a:t>
            </a:r>
          </a:p>
          <a:p>
            <a:pPr>
              <a:buFont typeface="Wingdings" panose="05000000000000000000" pitchFamily="2" charset="2"/>
              <a:buChar char="§"/>
            </a:pPr>
            <a:r>
              <a:rPr lang="en-US" dirty="0"/>
              <a:t>Other Gender-Based Activities, Rules, Policies and Practices</a:t>
            </a:r>
          </a:p>
          <a:p>
            <a:pPr lvl="1">
              <a:buFont typeface="Wingdings" panose="05000000000000000000" pitchFamily="2" charset="2"/>
              <a:buChar char="§"/>
            </a:pPr>
            <a:r>
              <a:rPr lang="en-US" dirty="0"/>
              <a:t>As a general rule, in any other circumstance where employees are separated by gender, for instance at field trips, classroom activities, school ceremonies and school photos, each employee should be permitted to participate in a manner consistent with their gender identity. </a:t>
            </a:r>
          </a:p>
          <a:p>
            <a:pPr marL="201168" lvl="1" indent="0">
              <a:buNone/>
            </a:pPr>
            <a:endParaRPr lang="en-US" dirty="0"/>
          </a:p>
          <a:p>
            <a:pPr marL="201168" lvl="1" indent="0">
              <a:buNone/>
            </a:pPr>
            <a:endParaRPr lang="en-US" dirty="0"/>
          </a:p>
          <a:p>
            <a:pPr>
              <a:buFont typeface="Wingdings" panose="05000000000000000000" pitchFamily="2" charset="2"/>
              <a:buChar char="§"/>
            </a:pPr>
            <a:endParaRPr lang="en-US" dirty="0"/>
          </a:p>
          <a:p>
            <a:pPr>
              <a:buFont typeface="Wingdings" panose="05000000000000000000" pitchFamily="2" charset="2"/>
              <a:buChar char="§"/>
            </a:pPr>
            <a:endParaRPr lang="en-US" dirty="0"/>
          </a:p>
        </p:txBody>
      </p:sp>
      <p:sp>
        <p:nvSpPr>
          <p:cNvPr id="4" name="Footer Placeholder 3">
            <a:extLst>
              <a:ext uri="{FF2B5EF4-FFF2-40B4-BE49-F238E27FC236}">
                <a16:creationId xmlns:a16="http://schemas.microsoft.com/office/drawing/2014/main" id="{840F5666-04F3-B26E-2647-C02B13BA593A}"/>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15E96ED6-A5A1-D34F-66FE-280126F37EF4}"/>
              </a:ext>
            </a:extLst>
          </p:cNvPr>
          <p:cNvSpPr>
            <a:spLocks noGrp="1"/>
          </p:cNvSpPr>
          <p:nvPr>
            <p:ph type="sldNum" sz="quarter" idx="12"/>
          </p:nvPr>
        </p:nvSpPr>
        <p:spPr/>
        <p:txBody>
          <a:bodyPr/>
          <a:lstStyle/>
          <a:p>
            <a:fld id="{B8311696-8D6A-42F5-A94D-443C6F43CC2C}" type="slidenum">
              <a:rPr lang="en-US" smtClean="0"/>
              <a:t>9</a:t>
            </a:fld>
            <a:endParaRPr lang="en-US"/>
          </a:p>
        </p:txBody>
      </p:sp>
    </p:spTree>
    <p:extLst>
      <p:ext uri="{BB962C8B-B14F-4D97-AF65-F5344CB8AC3E}">
        <p14:creationId xmlns:p14="http://schemas.microsoft.com/office/powerpoint/2010/main" val="4046283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F4B3D-C7D8-9596-21F0-C9BD38D5D484}"/>
              </a:ext>
            </a:extLst>
          </p:cNvPr>
          <p:cNvSpPr>
            <a:spLocks noGrp="1"/>
          </p:cNvSpPr>
          <p:nvPr>
            <p:ph type="title"/>
          </p:nvPr>
        </p:nvSpPr>
        <p:spPr/>
        <p:txBody>
          <a:bodyPr/>
          <a:lstStyle/>
          <a:p>
            <a:r>
              <a:rPr lang="en-US" dirty="0"/>
              <a:t>Policy 102.6 – Compliance </a:t>
            </a:r>
          </a:p>
        </p:txBody>
      </p:sp>
      <p:sp>
        <p:nvSpPr>
          <p:cNvPr id="3" name="Content Placeholder 2">
            <a:extLst>
              <a:ext uri="{FF2B5EF4-FFF2-40B4-BE49-F238E27FC236}">
                <a16:creationId xmlns:a16="http://schemas.microsoft.com/office/drawing/2014/main" id="{F0D7D715-CDF9-3DC9-F12F-A61AD5BF91FC}"/>
              </a:ext>
            </a:extLst>
          </p:cNvPr>
          <p:cNvSpPr>
            <a:spLocks noGrp="1"/>
          </p:cNvSpPr>
          <p:nvPr>
            <p:ph idx="1"/>
          </p:nvPr>
        </p:nvSpPr>
        <p:spPr/>
        <p:txBody>
          <a:bodyPr/>
          <a:lstStyle/>
          <a:p>
            <a:pPr>
              <a:buFont typeface="Wingdings" panose="05000000000000000000" pitchFamily="2" charset="2"/>
              <a:buChar char="§"/>
            </a:pPr>
            <a:r>
              <a:rPr lang="en-US" dirty="0"/>
              <a:t>In order to maintain a program of nondiscrimination practices that is in compliance with applicable laws and regulations, the Board designates the Chief Human Resources Officer as the District's Compliance Officer. All nondiscrimination notices or information shall include the position, office address, telephone number and email address of the Compliance Officer.</a:t>
            </a:r>
          </a:p>
          <a:p>
            <a:pPr>
              <a:buFont typeface="Wingdings" panose="05000000000000000000" pitchFamily="2" charset="2"/>
              <a:buChar char="§"/>
            </a:pPr>
            <a:r>
              <a:rPr lang="en-US" dirty="0"/>
              <a:t>The Compliance Officer shall develop administrative regulations to implement this policy and shall maintain records documenting compliance.</a:t>
            </a:r>
          </a:p>
          <a:p>
            <a:pPr>
              <a:buFont typeface="Wingdings" panose="05000000000000000000" pitchFamily="2" charset="2"/>
              <a:buChar char="§"/>
            </a:pPr>
            <a:r>
              <a:rPr lang="en-US" dirty="0"/>
              <a:t>The Compliance Officer shall publish and disseminate this policy and complaint procedure at least annually to employees to notify them of where and how to initiate complaints under this policy.</a:t>
            </a:r>
          </a:p>
          <a:p>
            <a:pPr>
              <a:buFont typeface="Wingdings" panose="05000000000000000000" pitchFamily="2" charset="2"/>
              <a:buChar char="§"/>
            </a:pPr>
            <a:r>
              <a:rPr lang="en-US" dirty="0"/>
              <a:t>The Compliance Officer shall be responsible to ensure adequate nondiscrimination procedures are in place, to recommend new procedures or modifications to procedures, and to monitor the implementation of nondiscrimination procedures.</a:t>
            </a:r>
          </a:p>
          <a:p>
            <a:pPr>
              <a:buFont typeface="Wingdings" panose="05000000000000000000" pitchFamily="2" charset="2"/>
              <a:buChar char="§"/>
            </a:pPr>
            <a:endParaRPr lang="en-US" dirty="0"/>
          </a:p>
        </p:txBody>
      </p:sp>
      <p:sp>
        <p:nvSpPr>
          <p:cNvPr id="4" name="Footer Placeholder 3">
            <a:extLst>
              <a:ext uri="{FF2B5EF4-FFF2-40B4-BE49-F238E27FC236}">
                <a16:creationId xmlns:a16="http://schemas.microsoft.com/office/drawing/2014/main" id="{67B32E63-3656-BD95-B10F-79F5B92CB2BE}"/>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0A3D9AF2-3D47-FE80-FBDD-7BE9B4975E5F}"/>
              </a:ext>
            </a:extLst>
          </p:cNvPr>
          <p:cNvSpPr>
            <a:spLocks noGrp="1"/>
          </p:cNvSpPr>
          <p:nvPr>
            <p:ph type="sldNum" sz="quarter" idx="12"/>
          </p:nvPr>
        </p:nvSpPr>
        <p:spPr/>
        <p:txBody>
          <a:bodyPr/>
          <a:lstStyle/>
          <a:p>
            <a:fld id="{B8311696-8D6A-42F5-A94D-443C6F43CC2C}" type="slidenum">
              <a:rPr lang="en-US" smtClean="0"/>
              <a:t>10</a:t>
            </a:fld>
            <a:endParaRPr lang="en-US"/>
          </a:p>
        </p:txBody>
      </p:sp>
    </p:spTree>
    <p:extLst>
      <p:ext uri="{BB962C8B-B14F-4D97-AF65-F5344CB8AC3E}">
        <p14:creationId xmlns:p14="http://schemas.microsoft.com/office/powerpoint/2010/main" val="971394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38DFE-4E2B-A963-A0F8-6697F0B954B0}"/>
              </a:ext>
            </a:extLst>
          </p:cNvPr>
          <p:cNvSpPr>
            <a:spLocks noGrp="1"/>
          </p:cNvSpPr>
          <p:nvPr>
            <p:ph type="title"/>
          </p:nvPr>
        </p:nvSpPr>
        <p:spPr/>
        <p:txBody>
          <a:bodyPr/>
          <a:lstStyle/>
          <a:p>
            <a:r>
              <a:rPr lang="en-US" dirty="0"/>
              <a:t>Policy 102.6 – Training and Professional Development </a:t>
            </a:r>
          </a:p>
        </p:txBody>
      </p:sp>
      <p:sp>
        <p:nvSpPr>
          <p:cNvPr id="3" name="Content Placeholder 2">
            <a:extLst>
              <a:ext uri="{FF2B5EF4-FFF2-40B4-BE49-F238E27FC236}">
                <a16:creationId xmlns:a16="http://schemas.microsoft.com/office/drawing/2014/main" id="{9B592B32-AA7D-DE4E-FB68-63BD65817B32}"/>
              </a:ext>
            </a:extLst>
          </p:cNvPr>
          <p:cNvSpPr>
            <a:spLocks noGrp="1"/>
          </p:cNvSpPr>
          <p:nvPr>
            <p:ph idx="1"/>
          </p:nvPr>
        </p:nvSpPr>
        <p:spPr/>
        <p:txBody>
          <a:bodyPr/>
          <a:lstStyle/>
          <a:p>
            <a:pPr marL="0" indent="0">
              <a:buNone/>
            </a:pPr>
            <a:r>
              <a:rPr lang="en-US" dirty="0"/>
              <a:t>The District shall implement ongoing professional development to build the skills of all staff members to prevent, identify, and respond to harassment and discrimination. The content of such professional development shall include but not be limited to:</a:t>
            </a:r>
          </a:p>
          <a:p>
            <a:pPr marL="457200" indent="-457200">
              <a:buFont typeface="+mj-lt"/>
              <a:buAutoNum type="arabicPeriod"/>
            </a:pPr>
            <a:r>
              <a:rPr lang="en-US" dirty="0"/>
              <a:t>Terms, concepts, and current understandings of gender identity, gender expression, and gender diversity.</a:t>
            </a:r>
          </a:p>
          <a:p>
            <a:pPr marL="457200" indent="-457200">
              <a:buFont typeface="+mj-lt"/>
              <a:buAutoNum type="arabicPeriod"/>
            </a:pPr>
            <a:r>
              <a:rPr lang="en-US" dirty="0"/>
              <a:t>District policies regarding harassment and discrimination based on gender identity and gender expression.</a:t>
            </a:r>
          </a:p>
          <a:p>
            <a:pPr marL="457200" indent="-457200">
              <a:buFont typeface="+mj-lt"/>
              <a:buAutoNum type="arabicPeriod"/>
            </a:pPr>
            <a:r>
              <a:rPr lang="en-US" dirty="0"/>
              <a:t>Strategies for communicating about gender identity and gender expression.</a:t>
            </a:r>
          </a:p>
          <a:p>
            <a:pPr marL="457200" indent="-457200">
              <a:buFont typeface="+mj-lt"/>
              <a:buAutoNum type="arabicPeriod"/>
            </a:pPr>
            <a:r>
              <a:rPr lang="en-US" dirty="0"/>
              <a:t>Strategies for identifying, preventing, and intervening in situations where harassment and discrimination based on gender identity and gender expression may be occurring.</a:t>
            </a:r>
          </a:p>
          <a:p>
            <a:pPr marL="0" indent="0">
              <a:buNone/>
            </a:pPr>
            <a:endParaRPr lang="en-US" dirty="0"/>
          </a:p>
        </p:txBody>
      </p:sp>
      <p:sp>
        <p:nvSpPr>
          <p:cNvPr id="4" name="Footer Placeholder 3">
            <a:extLst>
              <a:ext uri="{FF2B5EF4-FFF2-40B4-BE49-F238E27FC236}">
                <a16:creationId xmlns:a16="http://schemas.microsoft.com/office/drawing/2014/main" id="{F30F26F9-E26F-0CC5-DF40-9AD3861879EB}"/>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0A6DE22E-38D9-C646-EC6B-B4422EC37CF4}"/>
              </a:ext>
            </a:extLst>
          </p:cNvPr>
          <p:cNvSpPr>
            <a:spLocks noGrp="1"/>
          </p:cNvSpPr>
          <p:nvPr>
            <p:ph type="sldNum" sz="quarter" idx="12"/>
          </p:nvPr>
        </p:nvSpPr>
        <p:spPr/>
        <p:txBody>
          <a:bodyPr/>
          <a:lstStyle/>
          <a:p>
            <a:fld id="{B8311696-8D6A-42F5-A94D-443C6F43CC2C}" type="slidenum">
              <a:rPr lang="en-US" smtClean="0"/>
              <a:t>11</a:t>
            </a:fld>
            <a:endParaRPr lang="en-US"/>
          </a:p>
        </p:txBody>
      </p:sp>
    </p:spTree>
    <p:extLst>
      <p:ext uri="{BB962C8B-B14F-4D97-AF65-F5344CB8AC3E}">
        <p14:creationId xmlns:p14="http://schemas.microsoft.com/office/powerpoint/2010/main" val="3892911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5" name="Straight Connector 14">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BEA3EE-1464-C95F-C800-B73E9BB915F6}"/>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6200"/>
              <a:t>Policy 211: Graduation Requirements </a:t>
            </a:r>
          </a:p>
        </p:txBody>
      </p:sp>
      <p:pic>
        <p:nvPicPr>
          <p:cNvPr id="7" name="Picture 6" descr="High angle view of a rolled paper, brown notebook, and black notepad on a wooden table">
            <a:extLst>
              <a:ext uri="{FF2B5EF4-FFF2-40B4-BE49-F238E27FC236}">
                <a16:creationId xmlns:a16="http://schemas.microsoft.com/office/drawing/2014/main" id="{085F57B2-1EC7-9F2E-2166-94FAB5968F20}"/>
              </a:ext>
            </a:extLst>
          </p:cNvPr>
          <p:cNvPicPr>
            <a:picLocks noChangeAspect="1"/>
          </p:cNvPicPr>
          <p:nvPr/>
        </p:nvPicPr>
        <p:blipFill>
          <a:blip r:embed="rId2"/>
          <a:srcRect r="40666" b="-1"/>
          <a:stretch/>
        </p:blipFill>
        <p:spPr>
          <a:xfrm>
            <a:off x="1" y="10"/>
            <a:ext cx="6096000" cy="6857990"/>
          </a:xfrm>
          <a:prstGeom prst="rect">
            <a:avLst/>
          </a:prstGeom>
        </p:spPr>
      </p:pic>
      <p:cxnSp>
        <p:nvCxnSpPr>
          <p:cNvPr id="19" name="Straight Connector 18">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343400"/>
            <a:ext cx="43891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4343D8B-A71E-1061-0557-244D644CBCBE}"/>
              </a:ext>
            </a:extLst>
          </p:cNvPr>
          <p:cNvSpPr>
            <a:spLocks noGrp="1"/>
          </p:cNvSpPr>
          <p:nvPr>
            <p:ph type="ftr" sz="quarter" idx="11"/>
          </p:nvPr>
        </p:nvSpPr>
        <p:spPr>
          <a:xfrm>
            <a:off x="6729999" y="6459785"/>
            <a:ext cx="3891618" cy="365125"/>
          </a:xfrm>
        </p:spPr>
        <p:txBody>
          <a:bodyPr vert="horz" lIns="91440" tIns="45720" rIns="91440" bIns="45720" rtlCol="0" anchor="ctr">
            <a:normAutofit/>
          </a:bodyPr>
          <a:lstStyle/>
          <a:p>
            <a:pPr algn="l" defTabSz="914400">
              <a:lnSpc>
                <a:spcPct val="90000"/>
              </a:lnSpc>
              <a:spcAft>
                <a:spcPts val="600"/>
              </a:spcAft>
            </a:pPr>
            <a:r>
              <a:rPr lang="en-US" kern="1200" cap="all" baseline="0">
                <a:solidFill>
                  <a:schemeClr val="tx1">
                    <a:lumMod val="75000"/>
                    <a:lumOff val="25000"/>
                  </a:schemeClr>
                </a:solidFill>
                <a:latin typeface="+mn-lt"/>
                <a:ea typeface="+mn-ea"/>
                <a:cs typeface="+mn-cs"/>
              </a:rPr>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29A3684E-F331-1D24-ECC0-218AD360DA8E}"/>
              </a:ext>
            </a:extLst>
          </p:cNvPr>
          <p:cNvSpPr>
            <a:spLocks noGrp="1"/>
          </p:cNvSpPr>
          <p:nvPr>
            <p:ph type="sldNum" sz="quarter" idx="12"/>
          </p:nvPr>
        </p:nvSpPr>
        <p:spPr>
          <a:xfrm>
            <a:off x="10787270" y="6459785"/>
            <a:ext cx="569843" cy="365125"/>
          </a:xfrm>
        </p:spPr>
        <p:txBody>
          <a:bodyPr vert="horz" lIns="91440" tIns="45720" rIns="91440" bIns="45720" rtlCol="0" anchor="ctr">
            <a:normAutofit/>
          </a:bodyPr>
          <a:lstStyle/>
          <a:p>
            <a:pPr defTabSz="914400">
              <a:spcAft>
                <a:spcPts val="600"/>
              </a:spcAft>
            </a:pPr>
            <a:fld id="{B8311696-8D6A-42F5-A94D-443C6F43CC2C}" type="slidenum">
              <a:rPr lang="en-US">
                <a:solidFill>
                  <a:schemeClr val="tx1">
                    <a:lumMod val="75000"/>
                    <a:lumOff val="25000"/>
                  </a:schemeClr>
                </a:solidFill>
              </a:rPr>
              <a:pPr defTabSz="914400">
                <a:spcAft>
                  <a:spcPts val="600"/>
                </a:spcAft>
              </a:pPr>
              <a:t>12</a:t>
            </a:fld>
            <a:endParaRPr lang="en-US">
              <a:solidFill>
                <a:schemeClr val="tx1">
                  <a:lumMod val="75000"/>
                  <a:lumOff val="25000"/>
                </a:schemeClr>
              </a:solidFill>
            </a:endParaRPr>
          </a:p>
        </p:txBody>
      </p:sp>
    </p:spTree>
    <p:extLst>
      <p:ext uri="{BB962C8B-B14F-4D97-AF65-F5344CB8AC3E}">
        <p14:creationId xmlns:p14="http://schemas.microsoft.com/office/powerpoint/2010/main" val="509949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7353B-1D81-069F-CCAC-071501B7742B}"/>
              </a:ext>
            </a:extLst>
          </p:cNvPr>
          <p:cNvSpPr>
            <a:spLocks noGrp="1"/>
          </p:cNvSpPr>
          <p:nvPr>
            <p:ph type="title"/>
          </p:nvPr>
        </p:nvSpPr>
        <p:spPr/>
        <p:txBody>
          <a:bodyPr/>
          <a:lstStyle/>
          <a:p>
            <a:r>
              <a:rPr lang="en-US" dirty="0"/>
              <a:t>Policy 211 – Purpose </a:t>
            </a:r>
          </a:p>
        </p:txBody>
      </p:sp>
      <p:sp>
        <p:nvSpPr>
          <p:cNvPr id="3" name="Content Placeholder 2">
            <a:extLst>
              <a:ext uri="{FF2B5EF4-FFF2-40B4-BE49-F238E27FC236}">
                <a16:creationId xmlns:a16="http://schemas.microsoft.com/office/drawing/2014/main" id="{8347CCC2-E9FF-4CC8-E5FB-9DC4D1B43B20}"/>
              </a:ext>
            </a:extLst>
          </p:cNvPr>
          <p:cNvSpPr>
            <a:spLocks noGrp="1"/>
          </p:cNvSpPr>
          <p:nvPr>
            <p:ph idx="1"/>
          </p:nvPr>
        </p:nvSpPr>
        <p:spPr/>
        <p:txBody>
          <a:bodyPr/>
          <a:lstStyle/>
          <a:p>
            <a:pPr>
              <a:buFont typeface="Wingdings" panose="05000000000000000000" pitchFamily="2" charset="2"/>
              <a:buChar char="§"/>
            </a:pPr>
            <a:r>
              <a:rPr lang="en-US" dirty="0"/>
              <a:t>Purpose: </a:t>
            </a:r>
          </a:p>
          <a:p>
            <a:pPr lvl="1">
              <a:buFont typeface="Wingdings" panose="05000000000000000000" pitchFamily="2" charset="2"/>
              <a:buChar char="§"/>
            </a:pPr>
            <a:r>
              <a:rPr lang="en-US" dirty="0"/>
              <a:t>It shall be the policy of the Board to establish graduation requirements in the educational interests of students and acknowledge successful completion of the instructional program and the graduate profile by awarding diplomas and certificates at graduation ceremonies.</a:t>
            </a:r>
          </a:p>
        </p:txBody>
      </p:sp>
      <p:sp>
        <p:nvSpPr>
          <p:cNvPr id="4" name="Footer Placeholder 3">
            <a:extLst>
              <a:ext uri="{FF2B5EF4-FFF2-40B4-BE49-F238E27FC236}">
                <a16:creationId xmlns:a16="http://schemas.microsoft.com/office/drawing/2014/main" id="{344CF353-8779-6A50-10AD-194B0A4338CC}"/>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C9EB8EED-1299-B91C-036E-666DE5CB7E4C}"/>
              </a:ext>
            </a:extLst>
          </p:cNvPr>
          <p:cNvSpPr>
            <a:spLocks noGrp="1"/>
          </p:cNvSpPr>
          <p:nvPr>
            <p:ph type="sldNum" sz="quarter" idx="12"/>
          </p:nvPr>
        </p:nvSpPr>
        <p:spPr/>
        <p:txBody>
          <a:bodyPr/>
          <a:lstStyle/>
          <a:p>
            <a:fld id="{B8311696-8D6A-42F5-A94D-443C6F43CC2C}" type="slidenum">
              <a:rPr lang="en-US" smtClean="0"/>
              <a:t>13</a:t>
            </a:fld>
            <a:endParaRPr lang="en-US"/>
          </a:p>
        </p:txBody>
      </p:sp>
      <p:pic>
        <p:nvPicPr>
          <p:cNvPr id="11266" name="Picture 2" descr="Graduation">
            <a:extLst>
              <a:ext uri="{FF2B5EF4-FFF2-40B4-BE49-F238E27FC236}">
                <a16:creationId xmlns:a16="http://schemas.microsoft.com/office/drawing/2014/main" id="{7FE170B3-CF7E-46CA-28E5-6BD1AFFCB2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0765" y="3698299"/>
            <a:ext cx="6357257" cy="1945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0135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A490D-C37A-0608-148B-25C52ECDFFD1}"/>
              </a:ext>
            </a:extLst>
          </p:cNvPr>
          <p:cNvSpPr>
            <a:spLocks noGrp="1"/>
          </p:cNvSpPr>
          <p:nvPr>
            <p:ph type="title"/>
          </p:nvPr>
        </p:nvSpPr>
        <p:spPr/>
        <p:txBody>
          <a:bodyPr/>
          <a:lstStyle/>
          <a:p>
            <a:r>
              <a:rPr lang="en-US" dirty="0"/>
              <a:t>Policy 211 – Guidelines </a:t>
            </a:r>
          </a:p>
        </p:txBody>
      </p:sp>
      <p:sp>
        <p:nvSpPr>
          <p:cNvPr id="3" name="Content Placeholder 2">
            <a:extLst>
              <a:ext uri="{FF2B5EF4-FFF2-40B4-BE49-F238E27FC236}">
                <a16:creationId xmlns:a16="http://schemas.microsoft.com/office/drawing/2014/main" id="{B2ACFE44-D19C-999B-DD31-9790F6A77493}"/>
              </a:ext>
            </a:extLst>
          </p:cNvPr>
          <p:cNvSpPr>
            <a:spLocks noGrp="1"/>
          </p:cNvSpPr>
          <p:nvPr>
            <p:ph idx="1"/>
          </p:nvPr>
        </p:nvSpPr>
        <p:spPr/>
        <p:txBody>
          <a:bodyPr/>
          <a:lstStyle/>
          <a:p>
            <a:r>
              <a:rPr lang="en-US" sz="1800" dirty="0">
                <a:solidFill>
                  <a:srgbClr val="202529"/>
                </a:solidFill>
                <a:effectLst/>
                <a:ea typeface="Verdana" panose="020B0604030504040204" pitchFamily="34" charset="0"/>
                <a:cs typeface="Verdana" panose="020B0604030504040204" pitchFamily="34" charset="0"/>
              </a:rPr>
              <a:t>The</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Board</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hereby</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establishes</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minimum</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requirements</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for</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graduation</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from</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the</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District,</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as</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outlined</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below.</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Requirements</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outlined</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apply</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to</a:t>
            </a:r>
            <a:r>
              <a:rPr lang="en-US" sz="1800" spc="-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students in Grades 9 through 12. However, should a student elect to take either Algebra or World Language prior to entering Grade 9, the student may receive high school credit so long as they pass the course or meet criteria of an equivalent graduation pathway by state law or regulations. Each student</a:t>
            </a:r>
            <a:r>
              <a:rPr lang="en-US" sz="1800" spc="-10"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shall</a:t>
            </a:r>
            <a:r>
              <a:rPr lang="en-US" sz="1800" spc="-10"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complete</a:t>
            </a:r>
            <a:r>
              <a:rPr lang="en-US" sz="1800" spc="-10"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the</a:t>
            </a:r>
            <a:r>
              <a:rPr lang="en-US" sz="1800" spc="-10"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course</a:t>
            </a:r>
            <a:r>
              <a:rPr lang="en-US" sz="1800" spc="-10"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credit</a:t>
            </a:r>
            <a:r>
              <a:rPr lang="en-US" sz="1800" spc="-10"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requirements</a:t>
            </a:r>
            <a:r>
              <a:rPr lang="en-US" sz="1800" strike="sngStrike" spc="-10" dirty="0">
                <a:solidFill>
                  <a:srgbClr val="FF0000"/>
                </a:solidFill>
                <a:ea typeface="Verdana" panose="020B0604030504040204" pitchFamily="34" charset="0"/>
                <a:cs typeface="Verdana" panose="020B0604030504040204" pitchFamily="34" charset="0"/>
              </a:rPr>
              <a:t>, the student portfolio requirements set forth in this policy, </a:t>
            </a:r>
            <a:r>
              <a:rPr lang="en-US" sz="1800" dirty="0">
                <a:solidFill>
                  <a:srgbClr val="202529"/>
                </a:solidFill>
                <a:effectLst/>
                <a:ea typeface="Verdana" panose="020B0604030504040204" pitchFamily="34" charset="0"/>
                <a:cs typeface="Verdana" panose="020B0604030504040204" pitchFamily="34" charset="0"/>
              </a:rPr>
              <a:t>or</a:t>
            </a:r>
            <a:r>
              <a:rPr lang="en-US" sz="1800" spc="-10"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meet</a:t>
            </a:r>
            <a:r>
              <a:rPr lang="en-US" sz="1800" spc="-10"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the</a:t>
            </a:r>
            <a:r>
              <a:rPr lang="en-US" sz="1800" spc="-10"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requirements</a:t>
            </a:r>
            <a:r>
              <a:rPr lang="en-US" sz="1800" spc="-10"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of</a:t>
            </a:r>
            <a:r>
              <a:rPr lang="en-US" sz="1800" spc="-10"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their Individualized Education Program (IEP) to meet the minimum requirements for graduation. IEPs should include the graduation requirements set forth by this policy to the maximum extent the requirements are appropriate. </a:t>
            </a:r>
            <a:r>
              <a:rPr lang="en-US" sz="1800" dirty="0">
                <a:solidFill>
                  <a:srgbClr val="FF0000"/>
                </a:solidFill>
                <a:effectLst/>
                <a:ea typeface="Verdana" panose="020B0604030504040204" pitchFamily="34" charset="0"/>
                <a:cs typeface="Verdana" panose="020B0604030504040204" pitchFamily="34" charset="0"/>
              </a:rPr>
              <a:t>The transcripts of students who have transferred to the District will be reviewed on an individual basis to ensure proper allocation and award of credits earned prior to attendance at the District.</a:t>
            </a:r>
          </a:p>
          <a:p>
            <a:endParaRPr lang="en-US" dirty="0"/>
          </a:p>
        </p:txBody>
      </p:sp>
      <p:sp>
        <p:nvSpPr>
          <p:cNvPr id="4" name="Footer Placeholder 3">
            <a:extLst>
              <a:ext uri="{FF2B5EF4-FFF2-40B4-BE49-F238E27FC236}">
                <a16:creationId xmlns:a16="http://schemas.microsoft.com/office/drawing/2014/main" id="{3F4699FC-FA62-769E-9F3C-E74CC1968DB7}"/>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6CAD9EBC-1836-AB92-F0FB-1A3DF4B5271C}"/>
              </a:ext>
            </a:extLst>
          </p:cNvPr>
          <p:cNvSpPr>
            <a:spLocks noGrp="1"/>
          </p:cNvSpPr>
          <p:nvPr>
            <p:ph type="sldNum" sz="quarter" idx="12"/>
          </p:nvPr>
        </p:nvSpPr>
        <p:spPr/>
        <p:txBody>
          <a:bodyPr/>
          <a:lstStyle/>
          <a:p>
            <a:fld id="{B8311696-8D6A-42F5-A94D-443C6F43CC2C}" type="slidenum">
              <a:rPr lang="en-US" smtClean="0"/>
              <a:t>14</a:t>
            </a:fld>
            <a:endParaRPr lang="en-US"/>
          </a:p>
        </p:txBody>
      </p:sp>
    </p:spTree>
    <p:extLst>
      <p:ext uri="{BB962C8B-B14F-4D97-AF65-F5344CB8AC3E}">
        <p14:creationId xmlns:p14="http://schemas.microsoft.com/office/powerpoint/2010/main" val="2474901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33314-4320-EDB4-6D6C-993A6257D844}"/>
              </a:ext>
            </a:extLst>
          </p:cNvPr>
          <p:cNvSpPr>
            <a:spLocks noGrp="1"/>
          </p:cNvSpPr>
          <p:nvPr>
            <p:ph type="title"/>
          </p:nvPr>
        </p:nvSpPr>
        <p:spPr/>
        <p:txBody>
          <a:bodyPr/>
          <a:lstStyle/>
          <a:p>
            <a:r>
              <a:rPr lang="en-US" dirty="0"/>
              <a:t>Policy 211 – Guidelines </a:t>
            </a:r>
          </a:p>
        </p:txBody>
      </p:sp>
      <p:sp>
        <p:nvSpPr>
          <p:cNvPr id="3" name="Content Placeholder 2">
            <a:extLst>
              <a:ext uri="{FF2B5EF4-FFF2-40B4-BE49-F238E27FC236}">
                <a16:creationId xmlns:a16="http://schemas.microsoft.com/office/drawing/2014/main" id="{39751401-DDA3-0917-D7F4-10B05B357982}"/>
              </a:ext>
            </a:extLst>
          </p:cNvPr>
          <p:cNvSpPr>
            <a:spLocks noGrp="1"/>
          </p:cNvSpPr>
          <p:nvPr>
            <p:ph idx="1"/>
          </p:nvPr>
        </p:nvSpPr>
        <p:spPr/>
        <p:txBody>
          <a:bodyPr/>
          <a:lstStyle/>
          <a:p>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Beginning</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with</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the</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graduating</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class</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of</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2028,</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each</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student</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shall</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be</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required</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to</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meet</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the</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minimum</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requirements</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of</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twenty-four </a:t>
            </a:r>
            <a:r>
              <a:rPr lang="en-US" sz="1800" dirty="0">
                <a:solidFill>
                  <a:srgbClr val="FF0000"/>
                </a:solidFill>
                <a:effectLst/>
                <a:latin typeface="Times New Roman" panose="02020603050405020304" pitchFamily="18" charset="0"/>
                <a:ea typeface="Verdana" panose="020B0604030504040204" pitchFamily="34" charset="0"/>
                <a:cs typeface="Verdana" panose="020B0604030504040204" pitchFamily="34" charset="0"/>
              </a:rPr>
              <a:t>and a half</a:t>
            </a:r>
            <a:r>
              <a:rPr lang="en-US" sz="1800" spc="-10" dirty="0">
                <a:solidFill>
                  <a:srgbClr val="FF0000"/>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(24</a:t>
            </a:r>
            <a:r>
              <a:rPr lang="en-US" sz="1800" dirty="0">
                <a:solidFill>
                  <a:srgbClr val="FF0000"/>
                </a:solidFill>
                <a:effectLst/>
                <a:latin typeface="Times New Roman" panose="02020603050405020304" pitchFamily="18" charset="0"/>
                <a:ea typeface="Verdana" panose="020B0604030504040204" pitchFamily="34" charset="0"/>
                <a:cs typeface="Verdana" panose="020B0604030504040204" pitchFamily="34" charset="0"/>
              </a:rPr>
              <a:t>.5</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credits</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or</a:t>
            </a:r>
            <a:r>
              <a:rPr lang="en-US" sz="1800" spc="-1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 </a:t>
            </a:r>
            <a:r>
              <a:rPr lang="en-US" sz="1800" dirty="0">
                <a:solidFill>
                  <a:srgbClr val="202529"/>
                </a:solidFill>
                <a:effectLst/>
                <a:latin typeface="Times New Roman" panose="02020603050405020304" pitchFamily="18" charset="0"/>
                <a:ea typeface="Verdana" panose="020B0604030504040204" pitchFamily="34" charset="0"/>
                <a:cs typeface="Verdana" panose="020B0604030504040204" pitchFamily="34" charset="0"/>
              </a:rPr>
              <a:t>to meet the requirements of their IEP for graduation.</a:t>
            </a:r>
            <a:endParaRPr lang="en-US" sz="1800" dirty="0">
              <a:effectLst/>
              <a:latin typeface="Verdana" panose="020B0604030504040204" pitchFamily="34" charset="0"/>
              <a:ea typeface="Verdana" panose="020B0604030504040204" pitchFamily="34" charset="0"/>
              <a:cs typeface="Verdana" panose="020B0604030504040204" pitchFamily="34" charset="0"/>
            </a:endParaRPr>
          </a:p>
          <a:p>
            <a:endParaRPr lang="en-US" dirty="0"/>
          </a:p>
        </p:txBody>
      </p:sp>
      <p:sp>
        <p:nvSpPr>
          <p:cNvPr id="4" name="Footer Placeholder 3">
            <a:extLst>
              <a:ext uri="{FF2B5EF4-FFF2-40B4-BE49-F238E27FC236}">
                <a16:creationId xmlns:a16="http://schemas.microsoft.com/office/drawing/2014/main" id="{B9B22E95-147C-BA60-8E8B-D89A6768494B}"/>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BCC8DBA2-9A3E-6401-8DCA-7EC9C7D75518}"/>
              </a:ext>
            </a:extLst>
          </p:cNvPr>
          <p:cNvSpPr>
            <a:spLocks noGrp="1"/>
          </p:cNvSpPr>
          <p:nvPr>
            <p:ph type="sldNum" sz="quarter" idx="12"/>
          </p:nvPr>
        </p:nvSpPr>
        <p:spPr/>
        <p:txBody>
          <a:bodyPr/>
          <a:lstStyle/>
          <a:p>
            <a:fld id="{B8311696-8D6A-42F5-A94D-443C6F43CC2C}" type="slidenum">
              <a:rPr lang="en-US" smtClean="0"/>
              <a:t>15</a:t>
            </a:fld>
            <a:endParaRPr lang="en-US"/>
          </a:p>
        </p:txBody>
      </p:sp>
      <p:pic>
        <p:nvPicPr>
          <p:cNvPr id="12290" name="Picture 2" descr="Graduation Requirements – Mountain Echo">
            <a:extLst>
              <a:ext uri="{FF2B5EF4-FFF2-40B4-BE49-F238E27FC236}">
                <a16:creationId xmlns:a16="http://schemas.microsoft.com/office/drawing/2014/main" id="{B6B452A4-0951-225D-2EA5-9EBB78041D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23714" y="3840360"/>
            <a:ext cx="1631398" cy="2111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227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E32D283-12D8-653D-60DC-1C7286D98F6D}"/>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3" name="Slide Number Placeholder 2">
            <a:extLst>
              <a:ext uri="{FF2B5EF4-FFF2-40B4-BE49-F238E27FC236}">
                <a16:creationId xmlns:a16="http://schemas.microsoft.com/office/drawing/2014/main" id="{06766193-AD84-6A2B-6B6B-023DF12F66F7}"/>
              </a:ext>
            </a:extLst>
          </p:cNvPr>
          <p:cNvSpPr>
            <a:spLocks noGrp="1"/>
          </p:cNvSpPr>
          <p:nvPr>
            <p:ph type="sldNum" sz="quarter" idx="12"/>
          </p:nvPr>
        </p:nvSpPr>
        <p:spPr/>
        <p:txBody>
          <a:bodyPr/>
          <a:lstStyle/>
          <a:p>
            <a:fld id="{B8311696-8D6A-42F5-A94D-443C6F43CC2C}" type="slidenum">
              <a:rPr lang="en-US" smtClean="0"/>
              <a:t>16</a:t>
            </a:fld>
            <a:endParaRPr lang="en-US"/>
          </a:p>
        </p:txBody>
      </p:sp>
      <p:sp>
        <p:nvSpPr>
          <p:cNvPr id="51" name="TextBox 50">
            <a:extLst>
              <a:ext uri="{FF2B5EF4-FFF2-40B4-BE49-F238E27FC236}">
                <a16:creationId xmlns:a16="http://schemas.microsoft.com/office/drawing/2014/main" id="{C4CC6928-FDA0-B3E5-2D8F-E7C0281B1F85}"/>
              </a:ext>
            </a:extLst>
          </p:cNvPr>
          <p:cNvSpPr txBox="1"/>
          <p:nvPr/>
        </p:nvSpPr>
        <p:spPr>
          <a:xfrm>
            <a:off x="5985164" y="277091"/>
            <a:ext cx="5784272" cy="369332"/>
          </a:xfrm>
          <a:prstGeom prst="rect">
            <a:avLst/>
          </a:prstGeom>
          <a:solidFill>
            <a:schemeClr val="bg1">
              <a:lumMod val="85000"/>
            </a:schemeClr>
          </a:solidFill>
          <a:ln>
            <a:solidFill>
              <a:schemeClr val="tx1"/>
            </a:solidFill>
          </a:ln>
        </p:spPr>
        <p:txBody>
          <a:bodyPr wrap="square" rtlCol="0">
            <a:spAutoFit/>
          </a:bodyPr>
          <a:lstStyle/>
          <a:p>
            <a:pPr algn="ctr"/>
            <a:r>
              <a:rPr lang="en-US" b="1" dirty="0"/>
              <a:t>Units to be Earned in Grades 9-12</a:t>
            </a:r>
          </a:p>
        </p:txBody>
      </p:sp>
      <p:grpSp>
        <p:nvGrpSpPr>
          <p:cNvPr id="7179" name="Group 6"/>
          <p:cNvGrpSpPr>
            <a:grpSpLocks/>
          </p:cNvGrpSpPr>
          <p:nvPr/>
        </p:nvGrpSpPr>
        <p:grpSpPr bwMode="auto">
          <a:xfrm>
            <a:off x="168275" y="158750"/>
            <a:ext cx="25400" cy="25400"/>
            <a:chOff x="0" y="0"/>
            <a:chExt cx="25400" cy="25400"/>
          </a:xfrm>
        </p:grpSpPr>
      </p:grpSp>
      <p:grpSp>
        <p:nvGrpSpPr>
          <p:cNvPr id="7177" name="Group 8"/>
          <p:cNvGrpSpPr>
            <a:grpSpLocks/>
          </p:cNvGrpSpPr>
          <p:nvPr/>
        </p:nvGrpSpPr>
        <p:grpSpPr bwMode="auto">
          <a:xfrm>
            <a:off x="168275" y="50800"/>
            <a:ext cx="25400" cy="25400"/>
            <a:chOff x="0" y="0"/>
            <a:chExt cx="25400" cy="25400"/>
          </a:xfrm>
        </p:grpSpPr>
      </p:grpSp>
      <p:grpSp>
        <p:nvGrpSpPr>
          <p:cNvPr id="7175" name="Group 10"/>
          <p:cNvGrpSpPr>
            <a:grpSpLocks/>
          </p:cNvGrpSpPr>
          <p:nvPr/>
        </p:nvGrpSpPr>
        <p:grpSpPr bwMode="auto">
          <a:xfrm>
            <a:off x="219075" y="50800"/>
            <a:ext cx="25400" cy="25400"/>
            <a:chOff x="0" y="0"/>
            <a:chExt cx="25400" cy="25400"/>
          </a:xfrm>
        </p:grpSpPr>
      </p:grpSp>
      <p:grpSp>
        <p:nvGrpSpPr>
          <p:cNvPr id="7173" name="Group 16"/>
          <p:cNvGrpSpPr>
            <a:grpSpLocks/>
          </p:cNvGrpSpPr>
          <p:nvPr/>
        </p:nvGrpSpPr>
        <p:grpSpPr bwMode="auto">
          <a:xfrm>
            <a:off x="219075" y="50800"/>
            <a:ext cx="25400" cy="25400"/>
            <a:chOff x="0" y="0"/>
            <a:chExt cx="25400" cy="25400"/>
          </a:xfrm>
        </p:grpSpPr>
      </p:grpSp>
      <p:grpSp>
        <p:nvGrpSpPr>
          <p:cNvPr id="7171" name="Group 18"/>
          <p:cNvGrpSpPr>
            <a:grpSpLocks/>
          </p:cNvGrpSpPr>
          <p:nvPr/>
        </p:nvGrpSpPr>
        <p:grpSpPr bwMode="auto">
          <a:xfrm>
            <a:off x="219075" y="50800"/>
            <a:ext cx="25400" cy="25400"/>
            <a:chOff x="0" y="0"/>
            <a:chExt cx="25400" cy="25400"/>
          </a:xfrm>
        </p:grpSpPr>
      </p:grpSp>
      <p:grpSp>
        <p:nvGrpSpPr>
          <p:cNvPr id="7169" name="Group 14"/>
          <p:cNvGrpSpPr>
            <a:grpSpLocks/>
          </p:cNvGrpSpPr>
          <p:nvPr/>
        </p:nvGrpSpPr>
        <p:grpSpPr bwMode="auto">
          <a:xfrm>
            <a:off x="0" y="0"/>
            <a:ext cx="25400" cy="25400"/>
            <a:chOff x="0" y="0"/>
            <a:chExt cx="25400" cy="25400"/>
          </a:xfrm>
        </p:grpSpPr>
      </p:grpSp>
      <p:grpSp>
        <p:nvGrpSpPr>
          <p:cNvPr id="7191" name="Group 23"/>
          <p:cNvGrpSpPr>
            <a:grpSpLocks/>
          </p:cNvGrpSpPr>
          <p:nvPr/>
        </p:nvGrpSpPr>
        <p:grpSpPr bwMode="auto">
          <a:xfrm>
            <a:off x="168275" y="158750"/>
            <a:ext cx="25400" cy="25400"/>
            <a:chOff x="0" y="0"/>
            <a:chExt cx="25400" cy="25400"/>
          </a:xfrm>
        </p:grpSpPr>
      </p:grpSp>
      <p:grpSp>
        <p:nvGrpSpPr>
          <p:cNvPr id="7189" name="Group 21"/>
          <p:cNvGrpSpPr>
            <a:grpSpLocks/>
          </p:cNvGrpSpPr>
          <p:nvPr/>
        </p:nvGrpSpPr>
        <p:grpSpPr bwMode="auto">
          <a:xfrm>
            <a:off x="168275" y="50800"/>
            <a:ext cx="25400" cy="25400"/>
            <a:chOff x="0" y="0"/>
            <a:chExt cx="25400" cy="25400"/>
          </a:xfrm>
        </p:grpSpPr>
      </p:grpSp>
      <p:grpSp>
        <p:nvGrpSpPr>
          <p:cNvPr id="7187" name="Group 19"/>
          <p:cNvGrpSpPr>
            <a:grpSpLocks/>
          </p:cNvGrpSpPr>
          <p:nvPr/>
        </p:nvGrpSpPr>
        <p:grpSpPr bwMode="auto">
          <a:xfrm>
            <a:off x="219075" y="50800"/>
            <a:ext cx="25400" cy="25400"/>
            <a:chOff x="0" y="0"/>
            <a:chExt cx="25400" cy="25400"/>
          </a:xfrm>
        </p:grpSpPr>
      </p:grpSp>
      <p:grpSp>
        <p:nvGrpSpPr>
          <p:cNvPr id="7185" name="Group 17"/>
          <p:cNvGrpSpPr>
            <a:grpSpLocks/>
          </p:cNvGrpSpPr>
          <p:nvPr/>
        </p:nvGrpSpPr>
        <p:grpSpPr bwMode="auto">
          <a:xfrm>
            <a:off x="219075" y="50800"/>
            <a:ext cx="25400" cy="25400"/>
            <a:chOff x="0" y="0"/>
            <a:chExt cx="25400" cy="25400"/>
          </a:xfrm>
        </p:grpSpPr>
      </p:grpSp>
      <p:grpSp>
        <p:nvGrpSpPr>
          <p:cNvPr id="7183" name="Group 15"/>
          <p:cNvGrpSpPr>
            <a:grpSpLocks/>
          </p:cNvGrpSpPr>
          <p:nvPr/>
        </p:nvGrpSpPr>
        <p:grpSpPr bwMode="auto">
          <a:xfrm>
            <a:off x="219075" y="50800"/>
            <a:ext cx="25400" cy="25400"/>
            <a:chOff x="0" y="0"/>
            <a:chExt cx="25400" cy="25400"/>
          </a:xfrm>
        </p:grpSpPr>
      </p:grpSp>
      <p:grpSp>
        <p:nvGrpSpPr>
          <p:cNvPr id="7181" name="Group 13"/>
          <p:cNvGrpSpPr>
            <a:grpSpLocks/>
          </p:cNvGrpSpPr>
          <p:nvPr/>
        </p:nvGrpSpPr>
        <p:grpSpPr bwMode="auto">
          <a:xfrm>
            <a:off x="0" y="0"/>
            <a:ext cx="25400" cy="25400"/>
            <a:chOff x="0" y="0"/>
            <a:chExt cx="25400" cy="25400"/>
          </a:xfrm>
        </p:grpSpPr>
      </p:grpSp>
      <p:grpSp>
        <p:nvGrpSpPr>
          <p:cNvPr id="7199" name="Group 31"/>
          <p:cNvGrpSpPr>
            <a:grpSpLocks/>
          </p:cNvGrpSpPr>
          <p:nvPr/>
        </p:nvGrpSpPr>
        <p:grpSpPr bwMode="auto">
          <a:xfrm>
            <a:off x="219075" y="50800"/>
            <a:ext cx="25400" cy="25400"/>
            <a:chOff x="0" y="0"/>
            <a:chExt cx="25400" cy="25400"/>
          </a:xfrm>
        </p:grpSpPr>
      </p:grpSp>
      <p:grpSp>
        <p:nvGrpSpPr>
          <p:cNvPr id="7197" name="Group 29"/>
          <p:cNvGrpSpPr>
            <a:grpSpLocks/>
          </p:cNvGrpSpPr>
          <p:nvPr/>
        </p:nvGrpSpPr>
        <p:grpSpPr bwMode="auto">
          <a:xfrm>
            <a:off x="219075" y="50800"/>
            <a:ext cx="25400" cy="25400"/>
            <a:chOff x="0" y="0"/>
            <a:chExt cx="25400" cy="25400"/>
          </a:xfrm>
        </p:grpSpPr>
      </p:grpSp>
      <p:grpSp>
        <p:nvGrpSpPr>
          <p:cNvPr id="7195" name="Group 27"/>
          <p:cNvGrpSpPr>
            <a:grpSpLocks/>
          </p:cNvGrpSpPr>
          <p:nvPr/>
        </p:nvGrpSpPr>
        <p:grpSpPr bwMode="auto">
          <a:xfrm>
            <a:off x="219075" y="50800"/>
            <a:ext cx="25400" cy="25400"/>
            <a:chOff x="0" y="0"/>
            <a:chExt cx="25400" cy="25400"/>
          </a:xfrm>
        </p:grpSpPr>
      </p:grpSp>
      <p:grpSp>
        <p:nvGrpSpPr>
          <p:cNvPr id="7193" name="Group 25"/>
          <p:cNvGrpSpPr>
            <a:grpSpLocks/>
          </p:cNvGrpSpPr>
          <p:nvPr/>
        </p:nvGrpSpPr>
        <p:grpSpPr bwMode="auto">
          <a:xfrm>
            <a:off x="0" y="0"/>
            <a:ext cx="25400" cy="25400"/>
            <a:chOff x="0" y="0"/>
            <a:chExt cx="25400" cy="25400"/>
          </a:xfrm>
        </p:grpSpPr>
      </p:grpSp>
      <p:grpSp>
        <p:nvGrpSpPr>
          <p:cNvPr id="7207" name="Group 39"/>
          <p:cNvGrpSpPr>
            <a:grpSpLocks/>
          </p:cNvGrpSpPr>
          <p:nvPr/>
        </p:nvGrpSpPr>
        <p:grpSpPr bwMode="auto">
          <a:xfrm>
            <a:off x="219075" y="50800"/>
            <a:ext cx="25400" cy="25400"/>
            <a:chOff x="0" y="0"/>
            <a:chExt cx="25400" cy="25400"/>
          </a:xfrm>
        </p:grpSpPr>
      </p:grpSp>
      <p:grpSp>
        <p:nvGrpSpPr>
          <p:cNvPr id="7205" name="Group 37"/>
          <p:cNvGrpSpPr>
            <a:grpSpLocks/>
          </p:cNvGrpSpPr>
          <p:nvPr/>
        </p:nvGrpSpPr>
        <p:grpSpPr bwMode="auto">
          <a:xfrm>
            <a:off x="219075" y="50800"/>
            <a:ext cx="25400" cy="25400"/>
            <a:chOff x="0" y="0"/>
            <a:chExt cx="25400" cy="25400"/>
          </a:xfrm>
        </p:grpSpPr>
      </p:grpSp>
      <p:grpSp>
        <p:nvGrpSpPr>
          <p:cNvPr id="7203" name="Group 35"/>
          <p:cNvGrpSpPr>
            <a:grpSpLocks/>
          </p:cNvGrpSpPr>
          <p:nvPr/>
        </p:nvGrpSpPr>
        <p:grpSpPr bwMode="auto">
          <a:xfrm>
            <a:off x="219075" y="50800"/>
            <a:ext cx="25400" cy="25400"/>
            <a:chOff x="0" y="0"/>
            <a:chExt cx="25400" cy="25400"/>
          </a:xfrm>
        </p:grpSpPr>
      </p:grpSp>
      <p:grpSp>
        <p:nvGrpSpPr>
          <p:cNvPr id="7201" name="Group 33"/>
          <p:cNvGrpSpPr>
            <a:grpSpLocks/>
          </p:cNvGrpSpPr>
          <p:nvPr/>
        </p:nvGrpSpPr>
        <p:grpSpPr bwMode="auto">
          <a:xfrm>
            <a:off x="0" y="0"/>
            <a:ext cx="25400" cy="25400"/>
            <a:chOff x="0" y="0"/>
            <a:chExt cx="25400" cy="25400"/>
          </a:xfrm>
        </p:grpSpPr>
      </p:grpSp>
      <p:pic>
        <p:nvPicPr>
          <p:cNvPr id="19" name="Picture 18">
            <a:extLst>
              <a:ext uri="{FF2B5EF4-FFF2-40B4-BE49-F238E27FC236}">
                <a16:creationId xmlns:a16="http://schemas.microsoft.com/office/drawing/2014/main" id="{C4F60972-97D9-FC72-2074-9587CD07077B}"/>
              </a:ext>
            </a:extLst>
          </p:cNvPr>
          <p:cNvPicPr>
            <a:picLocks noChangeAspect="1"/>
          </p:cNvPicPr>
          <p:nvPr/>
        </p:nvPicPr>
        <p:blipFill>
          <a:blip r:embed="rId2"/>
          <a:stretch>
            <a:fillRect/>
          </a:stretch>
        </p:blipFill>
        <p:spPr>
          <a:xfrm>
            <a:off x="6953" y="172066"/>
            <a:ext cx="5886513" cy="6652844"/>
          </a:xfrm>
          <a:prstGeom prst="rect">
            <a:avLst/>
          </a:prstGeom>
        </p:spPr>
      </p:pic>
      <p:pic>
        <p:nvPicPr>
          <p:cNvPr id="20" name="Picture 19">
            <a:extLst>
              <a:ext uri="{FF2B5EF4-FFF2-40B4-BE49-F238E27FC236}">
                <a16:creationId xmlns:a16="http://schemas.microsoft.com/office/drawing/2014/main" id="{D2930289-CFE6-C8E2-9ED8-9E969AA167DF}"/>
              </a:ext>
            </a:extLst>
          </p:cNvPr>
          <p:cNvPicPr>
            <a:picLocks noChangeAspect="1"/>
          </p:cNvPicPr>
          <p:nvPr/>
        </p:nvPicPr>
        <p:blipFill>
          <a:blip r:embed="rId3"/>
          <a:stretch>
            <a:fillRect/>
          </a:stretch>
        </p:blipFill>
        <p:spPr>
          <a:xfrm>
            <a:off x="5985164" y="732206"/>
            <a:ext cx="6007370" cy="5393587"/>
          </a:xfrm>
          <a:prstGeom prst="rect">
            <a:avLst/>
          </a:prstGeom>
        </p:spPr>
      </p:pic>
    </p:spTree>
    <p:extLst>
      <p:ext uri="{BB962C8B-B14F-4D97-AF65-F5344CB8AC3E}">
        <p14:creationId xmlns:p14="http://schemas.microsoft.com/office/powerpoint/2010/main" val="1710463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97F4F60-B055-5CD1-B31D-BBF56C5C3BF1}"/>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3" name="Slide Number Placeholder 2">
            <a:extLst>
              <a:ext uri="{FF2B5EF4-FFF2-40B4-BE49-F238E27FC236}">
                <a16:creationId xmlns:a16="http://schemas.microsoft.com/office/drawing/2014/main" id="{085AF8BC-EEC4-35DE-C714-4D2CFB72EA93}"/>
              </a:ext>
            </a:extLst>
          </p:cNvPr>
          <p:cNvSpPr>
            <a:spLocks noGrp="1"/>
          </p:cNvSpPr>
          <p:nvPr>
            <p:ph type="sldNum" sz="quarter" idx="12"/>
          </p:nvPr>
        </p:nvSpPr>
        <p:spPr/>
        <p:txBody>
          <a:bodyPr/>
          <a:lstStyle/>
          <a:p>
            <a:fld id="{B8311696-8D6A-42F5-A94D-443C6F43CC2C}" type="slidenum">
              <a:rPr lang="en-US" smtClean="0"/>
              <a:t>17</a:t>
            </a:fld>
            <a:endParaRPr lang="en-US"/>
          </a:p>
        </p:txBody>
      </p:sp>
      <p:sp>
        <p:nvSpPr>
          <p:cNvPr id="4" name="TextBox 3">
            <a:extLst>
              <a:ext uri="{FF2B5EF4-FFF2-40B4-BE49-F238E27FC236}">
                <a16:creationId xmlns:a16="http://schemas.microsoft.com/office/drawing/2014/main" id="{0F8C356A-DEA3-1C9E-20FC-7710E42FAC46}"/>
              </a:ext>
            </a:extLst>
          </p:cNvPr>
          <p:cNvSpPr txBox="1"/>
          <p:nvPr/>
        </p:nvSpPr>
        <p:spPr>
          <a:xfrm>
            <a:off x="1690254" y="175998"/>
            <a:ext cx="8811491" cy="646331"/>
          </a:xfrm>
          <a:prstGeom prst="rect">
            <a:avLst/>
          </a:prstGeom>
          <a:solidFill>
            <a:schemeClr val="bg1">
              <a:lumMod val="85000"/>
            </a:schemeClr>
          </a:solidFill>
          <a:ln w="12700">
            <a:solidFill>
              <a:schemeClr val="tx1"/>
            </a:solidFill>
          </a:ln>
        </p:spPr>
        <p:txBody>
          <a:bodyPr wrap="square" rtlCol="0">
            <a:spAutoFit/>
          </a:bodyPr>
          <a:lstStyle/>
          <a:p>
            <a:pPr algn="ctr"/>
            <a:r>
              <a:rPr lang="en-US" sz="1800" b="1" kern="0" dirty="0">
                <a:solidFill>
                  <a:srgbClr val="202529"/>
                </a:solidFill>
                <a:effectLst/>
                <a:ea typeface="Verdana" panose="020B0604030504040204" pitchFamily="34" charset="0"/>
                <a:cs typeface="Verdana" panose="020B0604030504040204" pitchFamily="34" charset="0"/>
              </a:rPr>
              <a:t>UNITS TO BE EARNED IN GRADES 9 THROUGH 12 FOR STUDENTS ENROLLED IN A CAREER AND TECHNICAL EDUCATION </a:t>
            </a:r>
            <a:r>
              <a:rPr lang="en-US" sz="1800" b="1" kern="0" spc="-10" dirty="0">
                <a:solidFill>
                  <a:srgbClr val="202529"/>
                </a:solidFill>
                <a:effectLst/>
                <a:ea typeface="Verdana" panose="020B0604030504040204" pitchFamily="34" charset="0"/>
                <a:cs typeface="Verdana" panose="020B0604030504040204" pitchFamily="34" charset="0"/>
              </a:rPr>
              <a:t>PROGRAM</a:t>
            </a:r>
            <a:endParaRPr lang="en-US" sz="1800" b="1" kern="0" dirty="0">
              <a:effectLst/>
              <a:ea typeface="Verdana" panose="020B0604030504040204" pitchFamily="34" charset="0"/>
              <a:cs typeface="Verdana" panose="020B0604030504040204" pitchFamily="34" charset="0"/>
            </a:endParaRPr>
          </a:p>
        </p:txBody>
      </p:sp>
      <p:grpSp>
        <p:nvGrpSpPr>
          <p:cNvPr id="8193" name="Group 20"/>
          <p:cNvGrpSpPr>
            <a:grpSpLocks/>
          </p:cNvGrpSpPr>
          <p:nvPr/>
        </p:nvGrpSpPr>
        <p:grpSpPr bwMode="auto">
          <a:xfrm>
            <a:off x="174625" y="50800"/>
            <a:ext cx="25400" cy="25400"/>
            <a:chOff x="0" y="0"/>
            <a:chExt cx="25400" cy="25400"/>
          </a:xfrm>
        </p:grpSpPr>
      </p:grpSp>
      <p:grpSp>
        <p:nvGrpSpPr>
          <p:cNvPr id="8199" name="Group 22"/>
          <p:cNvGrpSpPr>
            <a:grpSpLocks/>
          </p:cNvGrpSpPr>
          <p:nvPr/>
        </p:nvGrpSpPr>
        <p:grpSpPr bwMode="auto">
          <a:xfrm>
            <a:off x="174625" y="50800"/>
            <a:ext cx="25400" cy="25400"/>
            <a:chOff x="0" y="0"/>
            <a:chExt cx="25400" cy="25400"/>
          </a:xfrm>
        </p:grpSpPr>
      </p:grpSp>
      <p:grpSp>
        <p:nvGrpSpPr>
          <p:cNvPr id="8197" name="Group 24"/>
          <p:cNvGrpSpPr>
            <a:grpSpLocks/>
          </p:cNvGrpSpPr>
          <p:nvPr/>
        </p:nvGrpSpPr>
        <p:grpSpPr bwMode="auto">
          <a:xfrm>
            <a:off x="174625" y="50800"/>
            <a:ext cx="25400" cy="25400"/>
            <a:chOff x="0" y="0"/>
            <a:chExt cx="25400" cy="25400"/>
          </a:xfrm>
        </p:grpSpPr>
      </p:grpSp>
      <p:grpSp>
        <p:nvGrpSpPr>
          <p:cNvPr id="8195" name="Group 26"/>
          <p:cNvGrpSpPr>
            <a:grpSpLocks/>
          </p:cNvGrpSpPr>
          <p:nvPr/>
        </p:nvGrpSpPr>
        <p:grpSpPr bwMode="auto">
          <a:xfrm>
            <a:off x="174625" y="50800"/>
            <a:ext cx="25400" cy="25400"/>
            <a:chOff x="0" y="0"/>
            <a:chExt cx="25400" cy="25400"/>
          </a:xfrm>
        </p:grpSpPr>
      </p:grpSp>
      <p:pic>
        <p:nvPicPr>
          <p:cNvPr id="10" name="Picture 9">
            <a:extLst>
              <a:ext uri="{FF2B5EF4-FFF2-40B4-BE49-F238E27FC236}">
                <a16:creationId xmlns:a16="http://schemas.microsoft.com/office/drawing/2014/main" id="{07E5D007-7FDE-36ED-C6AF-04F83234119A}"/>
              </a:ext>
            </a:extLst>
          </p:cNvPr>
          <p:cNvPicPr>
            <a:picLocks noChangeAspect="1"/>
          </p:cNvPicPr>
          <p:nvPr/>
        </p:nvPicPr>
        <p:blipFill>
          <a:blip r:embed="rId3"/>
          <a:stretch>
            <a:fillRect/>
          </a:stretch>
        </p:blipFill>
        <p:spPr>
          <a:xfrm>
            <a:off x="-438371" y="947271"/>
            <a:ext cx="7031736" cy="5512514"/>
          </a:xfrm>
          <a:prstGeom prst="rect">
            <a:avLst/>
          </a:prstGeom>
        </p:spPr>
      </p:pic>
      <p:pic>
        <p:nvPicPr>
          <p:cNvPr id="11" name="Picture 10">
            <a:extLst>
              <a:ext uri="{FF2B5EF4-FFF2-40B4-BE49-F238E27FC236}">
                <a16:creationId xmlns:a16="http://schemas.microsoft.com/office/drawing/2014/main" id="{53357A83-2723-2B9C-17D8-88EFEC92B641}"/>
              </a:ext>
            </a:extLst>
          </p:cNvPr>
          <p:cNvPicPr>
            <a:picLocks noChangeAspect="1"/>
          </p:cNvPicPr>
          <p:nvPr/>
        </p:nvPicPr>
        <p:blipFill>
          <a:blip r:embed="rId4"/>
          <a:stretch>
            <a:fillRect/>
          </a:stretch>
        </p:blipFill>
        <p:spPr>
          <a:xfrm>
            <a:off x="5342997" y="947271"/>
            <a:ext cx="6963921" cy="5450043"/>
          </a:xfrm>
          <a:prstGeom prst="rect">
            <a:avLst/>
          </a:prstGeom>
        </p:spPr>
      </p:pic>
    </p:spTree>
    <p:extLst>
      <p:ext uri="{BB962C8B-B14F-4D97-AF65-F5344CB8AC3E}">
        <p14:creationId xmlns:p14="http://schemas.microsoft.com/office/powerpoint/2010/main" val="509996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94227-8482-8709-CABC-2545BFCFC7CD}"/>
              </a:ext>
            </a:extLst>
          </p:cNvPr>
          <p:cNvSpPr>
            <a:spLocks noGrp="1"/>
          </p:cNvSpPr>
          <p:nvPr>
            <p:ph type="title"/>
          </p:nvPr>
        </p:nvSpPr>
        <p:spPr/>
        <p:txBody>
          <a:bodyPr/>
          <a:lstStyle/>
          <a:p>
            <a:r>
              <a:rPr lang="en-US" dirty="0"/>
              <a:t>Policy 211 – Graduation Requirements Legal Compliance </a:t>
            </a:r>
          </a:p>
        </p:txBody>
      </p:sp>
      <p:sp>
        <p:nvSpPr>
          <p:cNvPr id="3" name="Content Placeholder 2">
            <a:extLst>
              <a:ext uri="{FF2B5EF4-FFF2-40B4-BE49-F238E27FC236}">
                <a16:creationId xmlns:a16="http://schemas.microsoft.com/office/drawing/2014/main" id="{48C258D4-33C6-3FBA-67A7-B5F1209008D1}"/>
              </a:ext>
            </a:extLst>
          </p:cNvPr>
          <p:cNvSpPr>
            <a:spLocks noGrp="1"/>
          </p:cNvSpPr>
          <p:nvPr>
            <p:ph idx="1"/>
          </p:nvPr>
        </p:nvSpPr>
        <p:spPr/>
        <p:txBody>
          <a:bodyPr/>
          <a:lstStyle/>
          <a:p>
            <a:pPr marL="69850" marR="346075" indent="-4445">
              <a:spcBef>
                <a:spcPts val="850"/>
              </a:spcBef>
              <a:spcAft>
                <a:spcPts val="0"/>
              </a:spcAft>
            </a:pPr>
            <a:r>
              <a:rPr lang="en-US" sz="1800" dirty="0">
                <a:solidFill>
                  <a:srgbClr val="FF0000"/>
                </a:solidFill>
                <a:effectLst/>
                <a:ea typeface="Verdana" panose="020B0604030504040204" pitchFamily="34" charset="0"/>
                <a:cs typeface="Verdana" panose="020B0604030504040204" pitchFamily="34" charset="0"/>
              </a:rPr>
              <a:t>The Class of 2023 and beyond </a:t>
            </a:r>
            <a:r>
              <a:rPr lang="en-US" sz="1800" dirty="0">
                <a:solidFill>
                  <a:srgbClr val="202529"/>
                </a:solidFill>
                <a:effectLst/>
                <a:ea typeface="Verdana" panose="020B0604030504040204" pitchFamily="34" charset="0"/>
                <a:cs typeface="Verdana" panose="020B0604030504040204" pitchFamily="34" charset="0"/>
              </a:rPr>
              <a:t>shall</a:t>
            </a:r>
            <a:r>
              <a:rPr lang="en-US" sz="1800" spc="-1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meet</a:t>
            </a:r>
            <a:r>
              <a:rPr lang="en-US" sz="1800" spc="-1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statewide</a:t>
            </a:r>
            <a:r>
              <a:rPr lang="en-US" sz="1800" spc="-1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graduation</a:t>
            </a:r>
            <a:r>
              <a:rPr lang="en-US" sz="1800" spc="-1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requirements</a:t>
            </a:r>
            <a:r>
              <a:rPr lang="en-US" sz="1800" spc="-1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set</a:t>
            </a:r>
            <a:r>
              <a:rPr lang="en-US" sz="1800" spc="-1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forth</a:t>
            </a:r>
            <a:r>
              <a:rPr lang="en-US" sz="1800" spc="-1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by</a:t>
            </a:r>
            <a:r>
              <a:rPr lang="en-US" sz="1800" spc="-1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state</a:t>
            </a:r>
            <a:r>
              <a:rPr lang="en-US" sz="1800" spc="-1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law</a:t>
            </a:r>
            <a:r>
              <a:rPr lang="en-US" sz="1800" spc="-1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and</a:t>
            </a:r>
            <a:r>
              <a:rPr lang="en-US" sz="1800" spc="-1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regulations</a:t>
            </a:r>
            <a:r>
              <a:rPr lang="en-US" sz="1800" spc="-1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(e.g.,</a:t>
            </a:r>
            <a:r>
              <a:rPr lang="en-US" sz="1800" spc="-1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Act</a:t>
            </a:r>
            <a:r>
              <a:rPr lang="en-US" sz="1800" spc="-1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158</a:t>
            </a:r>
            <a:r>
              <a:rPr lang="en-US" sz="1800" spc="-15" dirty="0">
                <a:solidFill>
                  <a:srgbClr val="202529"/>
                </a:solidFill>
                <a:effectLst/>
                <a:ea typeface="Verdana" panose="020B0604030504040204" pitchFamily="34" charset="0"/>
                <a:cs typeface="Verdana" panose="020B0604030504040204" pitchFamily="34" charset="0"/>
              </a:rPr>
              <a:t> </a:t>
            </a:r>
            <a:r>
              <a:rPr lang="en-US" sz="1800" dirty="0">
                <a:solidFill>
                  <a:srgbClr val="202529"/>
                </a:solidFill>
                <a:effectLst/>
                <a:ea typeface="Verdana" panose="020B0604030504040204" pitchFamily="34" charset="0"/>
                <a:cs typeface="Verdana" panose="020B0604030504040204" pitchFamily="34" charset="0"/>
              </a:rPr>
              <a:t>of 2018, Act 6 of 2017, and Act 55 of 2022) beginning in 2023 </a:t>
            </a:r>
            <a:endParaRPr lang="en-US" sz="1800" dirty="0">
              <a:effectLst/>
              <a:ea typeface="Verdana" panose="020B0604030504040204" pitchFamily="34" charset="0"/>
              <a:cs typeface="Verdana" panose="020B0604030504040204" pitchFamily="34" charset="0"/>
            </a:endParaRPr>
          </a:p>
          <a:p>
            <a:pPr marL="65405" marR="346075" indent="0">
              <a:spcBef>
                <a:spcPts val="850"/>
              </a:spcBef>
              <a:spcAft>
                <a:spcPts val="0"/>
              </a:spcAft>
              <a:buNone/>
            </a:pPr>
            <a:r>
              <a:rPr lang="en-US" sz="1800" dirty="0">
                <a:solidFill>
                  <a:srgbClr val="FF0000"/>
                </a:solidFill>
                <a:effectLst/>
                <a:ea typeface="Verdana" panose="020B0604030504040204" pitchFamily="34" charset="0"/>
                <a:cs typeface="Verdana" panose="020B0604030504040204" pitchFamily="34" charset="0"/>
              </a:rPr>
              <a:t>Act 158 of 2018 provides students with multiple pathway options to demonstrate academic proficiency and fulfill the state requirements.  Those pathways include: Keystone Proficiency, Keystone Satisfactory Composite, Alternative Assessment, Career and Technical Pathway, and Evidence-Based Pathways.</a:t>
            </a:r>
          </a:p>
          <a:p>
            <a:r>
              <a:rPr lang="en-US" sz="1800" dirty="0">
                <a:solidFill>
                  <a:srgbClr val="FF0000"/>
                </a:solidFill>
                <a:effectLst/>
                <a:ea typeface="Verdana" panose="020B0604030504040204" pitchFamily="34" charset="0"/>
              </a:rPr>
              <a:t>In an effort to ensure students who are experiencing educational instability receive the necessary resources to graduate from high school in a timely manner, Act 1 of 2022 was signed into law. Educational instability is defined as one or more school changes in a year due to homelessness, an adjudication of dependency or delinquency, or a court ordered under a voluntary placement or custody agreement. It applies to students returning to their former school, starting a new school or engaging in school after an extended absence. In accordance with Act 1 of 2022, A graduation plan shall be developed to facilitate this process for students in grades nine (9) through twelve (12) who are experiencing educational instability.  Each school shall have an established “point of contact” to assist in the transition to the school. </a:t>
            </a:r>
            <a:endParaRPr lang="en-US" dirty="0">
              <a:solidFill>
                <a:srgbClr val="FF0000"/>
              </a:solidFill>
            </a:endParaRPr>
          </a:p>
        </p:txBody>
      </p:sp>
      <p:sp>
        <p:nvSpPr>
          <p:cNvPr id="4" name="Footer Placeholder 3">
            <a:extLst>
              <a:ext uri="{FF2B5EF4-FFF2-40B4-BE49-F238E27FC236}">
                <a16:creationId xmlns:a16="http://schemas.microsoft.com/office/drawing/2014/main" id="{A78BE9C5-5B41-243C-C0AD-37CF143C0375}"/>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BF6A0F56-6C9C-D024-6BC2-24E9DBEA09FA}"/>
              </a:ext>
            </a:extLst>
          </p:cNvPr>
          <p:cNvSpPr>
            <a:spLocks noGrp="1"/>
          </p:cNvSpPr>
          <p:nvPr>
            <p:ph type="sldNum" sz="quarter" idx="12"/>
          </p:nvPr>
        </p:nvSpPr>
        <p:spPr/>
        <p:txBody>
          <a:bodyPr/>
          <a:lstStyle/>
          <a:p>
            <a:fld id="{B8311696-8D6A-42F5-A94D-443C6F43CC2C}" type="slidenum">
              <a:rPr lang="en-US" smtClean="0"/>
              <a:t>18</a:t>
            </a:fld>
            <a:endParaRPr lang="en-US"/>
          </a:p>
        </p:txBody>
      </p:sp>
    </p:spTree>
    <p:extLst>
      <p:ext uri="{BB962C8B-B14F-4D97-AF65-F5344CB8AC3E}">
        <p14:creationId xmlns:p14="http://schemas.microsoft.com/office/powerpoint/2010/main" val="1993808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30FE5-B7DF-74FC-D3DE-929F6053AE42}"/>
              </a:ext>
            </a:extLst>
          </p:cNvPr>
          <p:cNvSpPr>
            <a:spLocks noGrp="1"/>
          </p:cNvSpPr>
          <p:nvPr>
            <p:ph type="title"/>
          </p:nvPr>
        </p:nvSpPr>
        <p:spPr/>
        <p:txBody>
          <a:bodyPr/>
          <a:lstStyle/>
          <a:p>
            <a:r>
              <a:rPr lang="en-US" dirty="0"/>
              <a:t>Policy 211 – Children of Active-Duty Military Families </a:t>
            </a:r>
          </a:p>
        </p:txBody>
      </p:sp>
      <p:sp>
        <p:nvSpPr>
          <p:cNvPr id="3" name="Content Placeholder 2">
            <a:extLst>
              <a:ext uri="{FF2B5EF4-FFF2-40B4-BE49-F238E27FC236}">
                <a16:creationId xmlns:a16="http://schemas.microsoft.com/office/drawing/2014/main" id="{4EA1DC2F-D779-FC6B-08A6-0104A70E7D67}"/>
              </a:ext>
            </a:extLst>
          </p:cNvPr>
          <p:cNvSpPr>
            <a:spLocks noGrp="1"/>
          </p:cNvSpPr>
          <p:nvPr>
            <p:ph idx="1"/>
          </p:nvPr>
        </p:nvSpPr>
        <p:spPr/>
        <p:txBody>
          <a:bodyPr/>
          <a:lstStyle/>
          <a:p>
            <a:r>
              <a:rPr lang="en-US" dirty="0">
                <a:solidFill>
                  <a:srgbClr val="FF0000"/>
                </a:solidFill>
              </a:rPr>
              <a:t>The District shall provide supports to facilitate the on-time graduation of children of active duty military families in accordance with the Interstate Compact on Educational Opportunity for Military Children, state law and Board policy. </a:t>
            </a:r>
          </a:p>
        </p:txBody>
      </p:sp>
      <p:sp>
        <p:nvSpPr>
          <p:cNvPr id="4" name="Footer Placeholder 3">
            <a:extLst>
              <a:ext uri="{FF2B5EF4-FFF2-40B4-BE49-F238E27FC236}">
                <a16:creationId xmlns:a16="http://schemas.microsoft.com/office/drawing/2014/main" id="{E5D1937F-97EE-C7DE-DB66-6342144C2ABB}"/>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4BA347BF-8E64-71C2-E7AF-4F24FD716BAE}"/>
              </a:ext>
            </a:extLst>
          </p:cNvPr>
          <p:cNvSpPr>
            <a:spLocks noGrp="1"/>
          </p:cNvSpPr>
          <p:nvPr>
            <p:ph type="sldNum" sz="quarter" idx="12"/>
          </p:nvPr>
        </p:nvSpPr>
        <p:spPr/>
        <p:txBody>
          <a:bodyPr/>
          <a:lstStyle/>
          <a:p>
            <a:fld id="{B8311696-8D6A-42F5-A94D-443C6F43CC2C}" type="slidenum">
              <a:rPr lang="en-US" smtClean="0"/>
              <a:t>19</a:t>
            </a:fld>
            <a:endParaRPr lang="en-US"/>
          </a:p>
        </p:txBody>
      </p:sp>
    </p:spTree>
    <p:extLst>
      <p:ext uri="{BB962C8B-B14F-4D97-AF65-F5344CB8AC3E}">
        <p14:creationId xmlns:p14="http://schemas.microsoft.com/office/powerpoint/2010/main" val="2639702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7" name="Rectangle 10246">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249" name="Rectangle 10248">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0251" name="Straight Connector 10250">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0253" name="Rectangle 10252">
            <a:extLst>
              <a:ext uri="{FF2B5EF4-FFF2-40B4-BE49-F238E27FC236}">
                <a16:creationId xmlns:a16="http://schemas.microsoft.com/office/drawing/2014/main" id="{FA4CD5CB-D209-4D70-8CA4-629731C59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59277F-3DB7-5658-5A19-C39048EDFFDA}"/>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4600" dirty="0"/>
              <a:t>Telepresence Policy  </a:t>
            </a:r>
          </a:p>
        </p:txBody>
      </p:sp>
      <p:pic>
        <p:nvPicPr>
          <p:cNvPr id="10242" name="Picture 2" descr="Using Telepresence Robots to Support ...">
            <a:extLst>
              <a:ext uri="{FF2B5EF4-FFF2-40B4-BE49-F238E27FC236}">
                <a16:creationId xmlns:a16="http://schemas.microsoft.com/office/drawing/2014/main" id="{6EB3E79F-9937-447B-74A6-B654A4DBD95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3999" y="1231738"/>
            <a:ext cx="6912217" cy="3870841"/>
          </a:xfrm>
          <a:prstGeom prst="rect">
            <a:avLst/>
          </a:prstGeom>
          <a:noFill/>
          <a:extLst>
            <a:ext uri="{909E8E84-426E-40DD-AFC4-6F175D3DCCD1}">
              <a14:hiddenFill xmlns:a14="http://schemas.microsoft.com/office/drawing/2010/main">
                <a:solidFill>
                  <a:srgbClr val="FFFFFF"/>
                </a:solidFill>
              </a14:hiddenFill>
            </a:ext>
          </a:extLst>
        </p:spPr>
      </p:pic>
      <p:cxnSp>
        <p:nvCxnSpPr>
          <p:cNvPr id="10255" name="Straight Connector 10254">
            <a:extLst>
              <a:ext uri="{FF2B5EF4-FFF2-40B4-BE49-F238E27FC236}">
                <a16:creationId xmlns:a16="http://schemas.microsoft.com/office/drawing/2014/main" id="{5C6A2BAE-B461-4B55-8E1F-0722ABDD13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0257" name="Rectangle 10256">
            <a:extLst>
              <a:ext uri="{FF2B5EF4-FFF2-40B4-BE49-F238E27FC236}">
                <a16:creationId xmlns:a16="http://schemas.microsoft.com/office/drawing/2014/main" id="{B4C27B90-DF2B-4D00-BA07-18ED774CD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259" name="Rectangle 10258">
            <a:extLst>
              <a:ext uri="{FF2B5EF4-FFF2-40B4-BE49-F238E27FC236}">
                <a16:creationId xmlns:a16="http://schemas.microsoft.com/office/drawing/2014/main" id="{593ACC25-C262-417A-8AA9-0641C772B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Footer Placeholder 3">
            <a:extLst>
              <a:ext uri="{FF2B5EF4-FFF2-40B4-BE49-F238E27FC236}">
                <a16:creationId xmlns:a16="http://schemas.microsoft.com/office/drawing/2014/main" id="{1C4A0CF1-09A1-7CB6-E947-F5207F5EDFC0}"/>
              </a:ext>
            </a:extLst>
          </p:cNvPr>
          <p:cNvSpPr>
            <a:spLocks noGrp="1"/>
          </p:cNvSpPr>
          <p:nvPr>
            <p:ph type="ftr" sz="quarter" idx="11"/>
          </p:nvPr>
        </p:nvSpPr>
        <p:spPr>
          <a:xfrm>
            <a:off x="3686185" y="6459785"/>
            <a:ext cx="4822804" cy="365125"/>
          </a:xfrm>
        </p:spPr>
        <p:txBody>
          <a:bodyPr vert="horz" lIns="91440" tIns="45720" rIns="91440" bIns="45720" rtlCol="0" anchor="ctr">
            <a:normAutofit/>
          </a:bodyPr>
          <a:lstStyle/>
          <a:p>
            <a:pPr defTabSz="914400">
              <a:lnSpc>
                <a:spcPct val="90000"/>
              </a:lnSpc>
              <a:spcAft>
                <a:spcPts val="600"/>
              </a:spcAft>
            </a:pPr>
            <a:r>
              <a:rPr lang="en-US" kern="1200" cap="all" baseline="0">
                <a:solidFill>
                  <a:srgbClr val="FFFFFF"/>
                </a:solidFill>
                <a:latin typeface="+mn-lt"/>
                <a:ea typeface="+mn-ea"/>
                <a:cs typeface="+mn-cs"/>
              </a:rPr>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C4BA066B-5868-A2E3-A788-CD45E18D41CF}"/>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B8311696-8D6A-42F5-A94D-443C6F43CC2C}" type="slidenum">
              <a:rPr lang="en-US" smtClean="0"/>
              <a:pPr defTabSz="914400">
                <a:spcAft>
                  <a:spcPts val="600"/>
                </a:spcAft>
              </a:pPr>
              <a:t>20</a:t>
            </a:fld>
            <a:endParaRPr lang="en-US"/>
          </a:p>
        </p:txBody>
      </p:sp>
    </p:spTree>
    <p:extLst>
      <p:ext uri="{BB962C8B-B14F-4D97-AF65-F5344CB8AC3E}">
        <p14:creationId xmlns:p14="http://schemas.microsoft.com/office/powerpoint/2010/main" val="3827772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C2C5D-86BF-5CB3-D6D5-34D6157B7F6E}"/>
              </a:ext>
            </a:extLst>
          </p:cNvPr>
          <p:cNvSpPr>
            <a:spLocks noGrp="1"/>
          </p:cNvSpPr>
          <p:nvPr>
            <p:ph type="title"/>
          </p:nvPr>
        </p:nvSpPr>
        <p:spPr/>
        <p:txBody>
          <a:bodyPr/>
          <a:lstStyle/>
          <a:p>
            <a:r>
              <a:rPr lang="en-US" dirty="0"/>
              <a:t>Telepresence Policy - Purpose</a:t>
            </a:r>
          </a:p>
        </p:txBody>
      </p:sp>
      <p:sp>
        <p:nvSpPr>
          <p:cNvPr id="3" name="Content Placeholder 2">
            <a:extLst>
              <a:ext uri="{FF2B5EF4-FFF2-40B4-BE49-F238E27FC236}">
                <a16:creationId xmlns:a16="http://schemas.microsoft.com/office/drawing/2014/main" id="{58318085-3139-BCBA-5FA1-5E73D535A223}"/>
              </a:ext>
            </a:extLst>
          </p:cNvPr>
          <p:cNvSpPr>
            <a:spLocks noGrp="1"/>
          </p:cNvSpPr>
          <p:nvPr>
            <p:ph idx="1"/>
          </p:nvPr>
        </p:nvSpPr>
        <p:spPr>
          <a:xfrm>
            <a:off x="1213395" y="1737360"/>
            <a:ext cx="10058400" cy="4023360"/>
          </a:xfrm>
        </p:spPr>
        <p:txBody>
          <a:bodyPr/>
          <a:lstStyle/>
          <a:p>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The Board recognizes that livestream video may be helpful to the District and its employees in both fulfilling its educational mission and in expanding the reach of school events and activities to those not able to attend in person. The Board further recognizes that without parameters, livestream video may pose legal risks to the District and its employees and may otherwise disrupt the educational environment</a:t>
            </a:r>
            <a:r>
              <a:rPr lang="en-US" sz="1800" kern="0" dirty="0">
                <a:solidFill>
                  <a:srgbClr val="FF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a:t>
            </a:r>
            <a:endParaRPr lang="en-US" sz="18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7E2AA6F4-6926-7B1E-979C-B585A4B6EF8F}"/>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D459B4C0-72F5-1DF5-11F5-D2351965D4AF}"/>
              </a:ext>
            </a:extLst>
          </p:cNvPr>
          <p:cNvSpPr>
            <a:spLocks noGrp="1"/>
          </p:cNvSpPr>
          <p:nvPr>
            <p:ph type="sldNum" sz="quarter" idx="12"/>
          </p:nvPr>
        </p:nvSpPr>
        <p:spPr/>
        <p:txBody>
          <a:bodyPr/>
          <a:lstStyle/>
          <a:p>
            <a:fld id="{B8311696-8D6A-42F5-A94D-443C6F43CC2C}" type="slidenum">
              <a:rPr lang="en-US" smtClean="0"/>
              <a:t>21</a:t>
            </a:fld>
            <a:endParaRPr lang="en-US"/>
          </a:p>
        </p:txBody>
      </p:sp>
    </p:spTree>
    <p:extLst>
      <p:ext uri="{BB962C8B-B14F-4D97-AF65-F5344CB8AC3E}">
        <p14:creationId xmlns:p14="http://schemas.microsoft.com/office/powerpoint/2010/main" val="1537507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34D14-5B46-C6BF-440E-8C1E0B28E760}"/>
              </a:ext>
            </a:extLst>
          </p:cNvPr>
          <p:cNvSpPr>
            <a:spLocks noGrp="1"/>
          </p:cNvSpPr>
          <p:nvPr>
            <p:ph type="title"/>
          </p:nvPr>
        </p:nvSpPr>
        <p:spPr/>
        <p:txBody>
          <a:bodyPr/>
          <a:lstStyle/>
          <a:p>
            <a:r>
              <a:rPr lang="en-US" dirty="0"/>
              <a:t>Telepresence Policy – Definition </a:t>
            </a:r>
          </a:p>
        </p:txBody>
      </p:sp>
      <p:sp>
        <p:nvSpPr>
          <p:cNvPr id="3" name="Content Placeholder 2">
            <a:extLst>
              <a:ext uri="{FF2B5EF4-FFF2-40B4-BE49-F238E27FC236}">
                <a16:creationId xmlns:a16="http://schemas.microsoft.com/office/drawing/2014/main" id="{C3E315FE-F016-2F1D-1E27-03C5E6D6C4D4}"/>
              </a:ext>
            </a:extLst>
          </p:cNvPr>
          <p:cNvSpPr>
            <a:spLocks noGrp="1"/>
          </p:cNvSpPr>
          <p:nvPr>
            <p:ph idx="1"/>
          </p:nvPr>
        </p:nvSpPr>
        <p:spPr/>
        <p:txBody>
          <a:bodyPr/>
          <a:lstStyle/>
          <a:p>
            <a:r>
              <a:rPr lang="en-US" b="1"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Livestream video</a:t>
            </a:r>
            <a:r>
              <a:rPr lang="en-US"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as used in this policy, shall mean utilizing any camera located in the District and/or District property to broadcast live video content through the Internet, including through a social media platform. It will also include livestream videos by District employees and/or District personnel offsite for educational purposes.</a:t>
            </a:r>
            <a:endParaRPr lang="en-US"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endParaRPr lang="en-US" sz="2400" dirty="0"/>
          </a:p>
        </p:txBody>
      </p:sp>
      <p:sp>
        <p:nvSpPr>
          <p:cNvPr id="4" name="Footer Placeholder 3">
            <a:extLst>
              <a:ext uri="{FF2B5EF4-FFF2-40B4-BE49-F238E27FC236}">
                <a16:creationId xmlns:a16="http://schemas.microsoft.com/office/drawing/2014/main" id="{5816976F-8BEE-B37F-CAE3-9C2BE67BCFA3}"/>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259AB9E4-8AED-506D-6AF3-DE95AC3AAEE9}"/>
              </a:ext>
            </a:extLst>
          </p:cNvPr>
          <p:cNvSpPr>
            <a:spLocks noGrp="1"/>
          </p:cNvSpPr>
          <p:nvPr>
            <p:ph type="sldNum" sz="quarter" idx="12"/>
          </p:nvPr>
        </p:nvSpPr>
        <p:spPr/>
        <p:txBody>
          <a:bodyPr/>
          <a:lstStyle/>
          <a:p>
            <a:fld id="{B8311696-8D6A-42F5-A94D-443C6F43CC2C}" type="slidenum">
              <a:rPr lang="en-US" smtClean="0"/>
              <a:t>22</a:t>
            </a:fld>
            <a:endParaRPr lang="en-US"/>
          </a:p>
        </p:txBody>
      </p:sp>
    </p:spTree>
    <p:extLst>
      <p:ext uri="{BB962C8B-B14F-4D97-AF65-F5344CB8AC3E}">
        <p14:creationId xmlns:p14="http://schemas.microsoft.com/office/powerpoint/2010/main" val="295808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9B129-67F3-EE89-34D9-EE35C2B9EDB0}"/>
              </a:ext>
            </a:extLst>
          </p:cNvPr>
          <p:cNvSpPr>
            <a:spLocks noGrp="1"/>
          </p:cNvSpPr>
          <p:nvPr>
            <p:ph type="title"/>
          </p:nvPr>
        </p:nvSpPr>
        <p:spPr/>
        <p:txBody>
          <a:bodyPr/>
          <a:lstStyle/>
          <a:p>
            <a:r>
              <a:rPr lang="en-US" dirty="0"/>
              <a:t>Telepresence Policy – Guidelines </a:t>
            </a:r>
          </a:p>
        </p:txBody>
      </p:sp>
      <p:sp>
        <p:nvSpPr>
          <p:cNvPr id="3" name="Content Placeholder 2">
            <a:extLst>
              <a:ext uri="{FF2B5EF4-FFF2-40B4-BE49-F238E27FC236}">
                <a16:creationId xmlns:a16="http://schemas.microsoft.com/office/drawing/2014/main" id="{C49FF394-6A94-6632-6856-C6F2135C1EB8}"/>
              </a:ext>
            </a:extLst>
          </p:cNvPr>
          <p:cNvSpPr>
            <a:spLocks noGrp="1"/>
          </p:cNvSpPr>
          <p:nvPr>
            <p:ph idx="1"/>
          </p:nvPr>
        </p:nvSpPr>
        <p:spPr/>
        <p:txBody>
          <a:bodyPr>
            <a:normAutofit fontScale="85000" lnSpcReduction="10000"/>
          </a:bodyPr>
          <a:lstStyle/>
          <a:p>
            <a:pPr marL="0" marR="0" indent="0" fontAlgn="t">
              <a:lnSpc>
                <a:spcPct val="107000"/>
              </a:lnSpc>
              <a:spcBef>
                <a:spcPts val="0"/>
              </a:spcBef>
              <a:spcAft>
                <a:spcPts val="0"/>
              </a:spcAft>
              <a:buNone/>
            </a:pPr>
            <a:r>
              <a:rPr lang="en-US" sz="1800" u="sng" kern="0" dirty="0">
                <a:solidFill>
                  <a:schemeClr val="tx1"/>
                </a:solidFill>
                <a:effectLst/>
                <a:highlight>
                  <a:srgbClr val="FFFFFF"/>
                </a:highlight>
                <a:ea typeface="Times New Roman" panose="02020603050405020304" pitchFamily="18" charset="0"/>
                <a:cs typeface="Times New Roman" panose="02020603050405020304" pitchFamily="18" charset="0"/>
              </a:rPr>
              <a:t>Student-Initiated Use of Livestream Video</a:t>
            </a:r>
            <a:endParaRPr lang="en-US" sz="18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chemeClr val="tx1"/>
                </a:solidFill>
                <a:effectLst/>
                <a:highlight>
                  <a:srgbClr val="FFFFFF"/>
                </a:highlight>
                <a:ea typeface="Times New Roman" panose="02020603050405020304" pitchFamily="18" charset="0"/>
                <a:cs typeface="Times New Roman" panose="02020603050405020304" pitchFamily="18" charset="0"/>
              </a:rPr>
              <a:t> </a:t>
            </a:r>
            <a:endParaRPr lang="en-US" sz="18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1800" kern="0" dirty="0">
                <a:solidFill>
                  <a:schemeClr val="tx1"/>
                </a:solidFill>
                <a:effectLst/>
                <a:highlight>
                  <a:srgbClr val="FFFFFF"/>
                </a:highlight>
                <a:ea typeface="Times New Roman" panose="02020603050405020304" pitchFamily="18" charset="0"/>
                <a:cs typeface="Times New Roman" panose="02020603050405020304" pitchFamily="18" charset="0"/>
              </a:rPr>
              <a:t>The Board prohibits student-initiated use of livestream video at any time during the school day or at a District sponsored event that is not open to the general public, unless the program sponsor and/or building administrator has authorized the use of livestream video by giving written consent.</a:t>
            </a:r>
            <a:endParaRPr lang="en-US" sz="18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chemeClr val="tx1"/>
                </a:solidFill>
                <a:effectLst/>
                <a:highlight>
                  <a:srgbClr val="FFFFFF"/>
                </a:highlight>
                <a:ea typeface="Times New Roman" panose="02020603050405020304" pitchFamily="18" charset="0"/>
                <a:cs typeface="Times New Roman" panose="02020603050405020304" pitchFamily="18" charset="0"/>
              </a:rPr>
              <a:t> </a:t>
            </a:r>
            <a:endParaRPr lang="en-US" sz="18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1800" u="sng" kern="0" dirty="0">
                <a:solidFill>
                  <a:schemeClr val="tx1"/>
                </a:solidFill>
                <a:effectLst/>
                <a:highlight>
                  <a:srgbClr val="FFFFFF"/>
                </a:highlight>
                <a:ea typeface="Times New Roman" panose="02020603050405020304" pitchFamily="18" charset="0"/>
                <a:cs typeface="Times New Roman" panose="02020603050405020304" pitchFamily="18" charset="0"/>
              </a:rPr>
              <a:t>Employee-Initiated Use of Livestream Video</a:t>
            </a:r>
            <a:endParaRPr lang="en-US" sz="18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chemeClr val="tx1"/>
                </a:solidFill>
                <a:effectLst/>
                <a:highlight>
                  <a:srgbClr val="FFFFFF"/>
                </a:highlight>
                <a:ea typeface="Times New Roman" panose="02020603050405020304" pitchFamily="18" charset="0"/>
                <a:cs typeface="Times New Roman" panose="02020603050405020304" pitchFamily="18" charset="0"/>
              </a:rPr>
              <a:t> </a:t>
            </a:r>
            <a:endParaRPr lang="en-US" sz="18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1800" kern="0" dirty="0">
                <a:solidFill>
                  <a:schemeClr val="tx1"/>
                </a:solidFill>
                <a:effectLst/>
                <a:highlight>
                  <a:srgbClr val="FFFFFF"/>
                </a:highlight>
                <a:ea typeface="Times New Roman" panose="02020603050405020304" pitchFamily="18" charset="0"/>
                <a:cs typeface="Times New Roman" panose="02020603050405020304" pitchFamily="18" charset="0"/>
              </a:rPr>
              <a:t>The Board authorizes the use of livestream video for instructional and other educational purposes at the direction of teachers, administrators, and other employees, if approved by the program supervisor and/or building administrator.</a:t>
            </a:r>
            <a:endParaRPr lang="en-US" sz="18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chemeClr val="tx1"/>
                </a:solidFill>
                <a:effectLst/>
                <a:highlight>
                  <a:srgbClr val="FFFFFF"/>
                </a:highlight>
                <a:ea typeface="Times New Roman" panose="02020603050405020304" pitchFamily="18" charset="0"/>
                <a:cs typeface="Times New Roman" panose="02020603050405020304" pitchFamily="18" charset="0"/>
              </a:rPr>
              <a:t> </a:t>
            </a:r>
            <a:endParaRPr lang="en-US" sz="18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indent="0" fontAlgn="t">
              <a:lnSpc>
                <a:spcPct val="107000"/>
              </a:lnSpc>
              <a:spcBef>
                <a:spcPts val="0"/>
              </a:spcBef>
              <a:spcAft>
                <a:spcPts val="0"/>
              </a:spcAft>
              <a:buNone/>
            </a:pPr>
            <a:r>
              <a:rPr lang="en-US" sz="1800" kern="0" dirty="0">
                <a:solidFill>
                  <a:schemeClr val="tx1"/>
                </a:solidFill>
                <a:effectLst/>
                <a:highlight>
                  <a:srgbClr val="FFFFFF"/>
                </a:highlight>
                <a:ea typeface="Times New Roman" panose="02020603050405020304" pitchFamily="18" charset="0"/>
                <a:cs typeface="Times New Roman" panose="02020603050405020304" pitchFamily="18" charset="0"/>
              </a:rPr>
              <a:t>Any in-school use of livestream video by students for educational purposes shall be supervised by a professional employee or by an administrator. </a:t>
            </a:r>
          </a:p>
          <a:p>
            <a:pPr marL="0" fontAlgn="t">
              <a:lnSpc>
                <a:spcPct val="107000"/>
              </a:lnSpc>
              <a:spcBef>
                <a:spcPts val="0"/>
              </a:spcBef>
              <a:spcAft>
                <a:spcPts val="0"/>
              </a:spcAft>
            </a:pPr>
            <a:endParaRPr lang="en-US" sz="1800" kern="0" dirty="0">
              <a:solidFill>
                <a:schemeClr val="tx1"/>
              </a:solidFill>
              <a:highlight>
                <a:srgbClr val="FFFFFF"/>
              </a:highlight>
              <a:ea typeface="Times New Roman" panose="02020603050405020304" pitchFamily="18" charset="0"/>
              <a:cs typeface="Times New Roman" panose="02020603050405020304" pitchFamily="18" charset="0"/>
            </a:endParaRPr>
          </a:p>
          <a:p>
            <a:pPr marL="0" indent="0" fontAlgn="t">
              <a:lnSpc>
                <a:spcPct val="107000"/>
              </a:lnSpc>
              <a:spcBef>
                <a:spcPts val="0"/>
              </a:spcBef>
              <a:spcAft>
                <a:spcPts val="0"/>
              </a:spcAft>
              <a:buNone/>
            </a:pPr>
            <a:r>
              <a:rPr lang="en-US" sz="1800" kern="0" dirty="0">
                <a:solidFill>
                  <a:schemeClr val="tx1"/>
                </a:solidFill>
                <a:effectLst/>
                <a:highlight>
                  <a:srgbClr val="FFFFFF"/>
                </a:highlight>
                <a:ea typeface="Times New Roman" panose="02020603050405020304" pitchFamily="18" charset="0"/>
                <a:cs typeface="Times New Roman" panose="02020603050405020304" pitchFamily="18" charset="0"/>
              </a:rPr>
              <a:t>Prior to approving the use of livestream video for educational purposes, the program supervisor and/or building administrator shall ensure that adequate precautions are in place to ensure that students limit the sharing of personal information with individuals not directly affiliated with the District.</a:t>
            </a:r>
            <a:endParaRPr lang="en-US" sz="18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endParaRPr lang="en-US" sz="18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B48E24C5-C514-47FB-72B8-703128B43900}"/>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B9709C32-164C-552F-E4D3-235CC5743445}"/>
              </a:ext>
            </a:extLst>
          </p:cNvPr>
          <p:cNvSpPr>
            <a:spLocks noGrp="1"/>
          </p:cNvSpPr>
          <p:nvPr>
            <p:ph type="sldNum" sz="quarter" idx="12"/>
          </p:nvPr>
        </p:nvSpPr>
        <p:spPr/>
        <p:txBody>
          <a:bodyPr/>
          <a:lstStyle/>
          <a:p>
            <a:fld id="{B8311696-8D6A-42F5-A94D-443C6F43CC2C}" type="slidenum">
              <a:rPr lang="en-US" smtClean="0"/>
              <a:t>23</a:t>
            </a:fld>
            <a:endParaRPr lang="en-US"/>
          </a:p>
        </p:txBody>
      </p:sp>
    </p:spTree>
    <p:extLst>
      <p:ext uri="{BB962C8B-B14F-4D97-AF65-F5344CB8AC3E}">
        <p14:creationId xmlns:p14="http://schemas.microsoft.com/office/powerpoint/2010/main" val="1599290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9B129-67F3-EE89-34D9-EE35C2B9EDB0}"/>
              </a:ext>
            </a:extLst>
          </p:cNvPr>
          <p:cNvSpPr>
            <a:spLocks noGrp="1"/>
          </p:cNvSpPr>
          <p:nvPr>
            <p:ph type="title"/>
          </p:nvPr>
        </p:nvSpPr>
        <p:spPr/>
        <p:txBody>
          <a:bodyPr/>
          <a:lstStyle/>
          <a:p>
            <a:r>
              <a:rPr lang="en-US" dirty="0"/>
              <a:t>Telepresence Policy – Guidelines </a:t>
            </a:r>
          </a:p>
        </p:txBody>
      </p:sp>
      <p:sp>
        <p:nvSpPr>
          <p:cNvPr id="3" name="Content Placeholder 2">
            <a:extLst>
              <a:ext uri="{FF2B5EF4-FFF2-40B4-BE49-F238E27FC236}">
                <a16:creationId xmlns:a16="http://schemas.microsoft.com/office/drawing/2014/main" id="{C49FF394-6A94-6632-6856-C6F2135C1EB8}"/>
              </a:ext>
            </a:extLst>
          </p:cNvPr>
          <p:cNvSpPr>
            <a:spLocks noGrp="1"/>
          </p:cNvSpPr>
          <p:nvPr>
            <p:ph idx="1"/>
          </p:nvPr>
        </p:nvSpPr>
        <p:spPr>
          <a:xfrm>
            <a:off x="1097280" y="1845734"/>
            <a:ext cx="10726420" cy="4023360"/>
          </a:xfrm>
        </p:spPr>
        <p:txBody>
          <a:bodyPr>
            <a:normAutofit fontScale="47500" lnSpcReduction="20000"/>
          </a:bodyPr>
          <a:lstStyle/>
          <a:p>
            <a:pPr marL="0" marR="0" indent="0" fontAlgn="t">
              <a:lnSpc>
                <a:spcPct val="107000"/>
              </a:lnSpc>
              <a:spcBef>
                <a:spcPts val="0"/>
              </a:spcBef>
              <a:spcAft>
                <a:spcPts val="0"/>
              </a:spcAft>
              <a:buNone/>
            </a:pPr>
            <a:r>
              <a:rPr lang="en-US" sz="2500" b="1" u="sng"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Livestream of Classroom Instruction/Distance Learning </a:t>
            </a:r>
          </a:p>
          <a:p>
            <a:pPr marL="0" marR="0" indent="0" fontAlgn="t">
              <a:lnSpc>
                <a:spcPct val="107000"/>
              </a:lnSpc>
              <a:spcBef>
                <a:spcPts val="0"/>
              </a:spcBef>
              <a:spcAft>
                <a:spcPts val="0"/>
              </a:spcAft>
              <a:buNone/>
            </a:pPr>
            <a:r>
              <a:rPr lang="en-US" sz="2500" kern="0" dirty="0">
                <a:solidFill>
                  <a:schemeClr val="tx1"/>
                </a:solidFill>
                <a:effectLst/>
                <a:highlight>
                  <a:srgbClr val="FFFFFF"/>
                </a:highlight>
                <a:ea typeface="Times New Roman" panose="02020603050405020304" pitchFamily="18" charset="0"/>
                <a:cs typeface="Times New Roman" panose="02020603050405020304" pitchFamily="18" charset="0"/>
              </a:rPr>
              <a:t>The Board authorizes the use of livestream video to deliver academic and special education instruction remotely when approved by the building administrator. </a:t>
            </a:r>
            <a:endParaRPr lang="en-US" sz="25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2500" kern="0" dirty="0">
                <a:solidFill>
                  <a:schemeClr val="tx1"/>
                </a:solidFill>
                <a:effectLst/>
                <a:highlight>
                  <a:srgbClr val="FFFFFF"/>
                </a:highlight>
                <a:ea typeface="Times New Roman" panose="02020603050405020304" pitchFamily="18" charset="0"/>
                <a:cs typeface="Times New Roman" panose="02020603050405020304" pitchFamily="18" charset="0"/>
              </a:rPr>
              <a:t> </a:t>
            </a:r>
            <a:endParaRPr lang="en-US" sz="25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2500" kern="0" dirty="0">
                <a:solidFill>
                  <a:schemeClr val="tx1"/>
                </a:solidFill>
                <a:effectLst/>
                <a:highlight>
                  <a:srgbClr val="FFFFFF"/>
                </a:highlight>
                <a:ea typeface="Times New Roman" panose="02020603050405020304" pitchFamily="18" charset="0"/>
                <a:cs typeface="Times New Roman" panose="02020603050405020304" pitchFamily="18" charset="0"/>
              </a:rPr>
              <a:t>Students shall be notified prior to the use of a livestream in their classroom or other areas of the school where they may be captured on the livestream.</a:t>
            </a:r>
            <a:endParaRPr lang="en-US" sz="25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2500" kern="0" dirty="0">
                <a:solidFill>
                  <a:schemeClr val="tx1"/>
                </a:solidFill>
                <a:effectLst/>
                <a:highlight>
                  <a:srgbClr val="FFFFFF"/>
                </a:highlight>
                <a:ea typeface="Times New Roman" panose="02020603050405020304" pitchFamily="18" charset="0"/>
                <a:cs typeface="Times New Roman" panose="02020603050405020304" pitchFamily="18" charset="0"/>
              </a:rPr>
              <a:t> </a:t>
            </a:r>
            <a:endParaRPr lang="en-US" sz="25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2500" kern="0" dirty="0">
                <a:solidFill>
                  <a:schemeClr val="tx1"/>
                </a:solidFill>
                <a:effectLst/>
                <a:highlight>
                  <a:srgbClr val="FFFFFF"/>
                </a:highlight>
                <a:ea typeface="Times New Roman" panose="02020603050405020304" pitchFamily="18" charset="0"/>
                <a:cs typeface="Times New Roman" panose="02020603050405020304" pitchFamily="18" charset="0"/>
              </a:rPr>
              <a:t>Livestreams shall be set up to visually capture the teacher/instructor and their materials but may unintentionally capture other students attending to the same instruction in-person. </a:t>
            </a:r>
            <a:endParaRPr lang="en-US" sz="25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2500" kern="0" dirty="0">
                <a:solidFill>
                  <a:schemeClr val="tx1"/>
                </a:solidFill>
                <a:effectLst/>
                <a:highlight>
                  <a:srgbClr val="FFFFFF"/>
                </a:highlight>
                <a:ea typeface="Times New Roman" panose="02020603050405020304" pitchFamily="18" charset="0"/>
                <a:cs typeface="Times New Roman" panose="02020603050405020304" pitchFamily="18" charset="0"/>
              </a:rPr>
              <a:t> </a:t>
            </a:r>
            <a:endParaRPr lang="en-US" sz="25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2500" kern="0" dirty="0">
                <a:solidFill>
                  <a:schemeClr val="tx1"/>
                </a:solidFill>
                <a:effectLst/>
                <a:highlight>
                  <a:srgbClr val="FFFFFF"/>
                </a:highlight>
                <a:ea typeface="Times New Roman" panose="02020603050405020304" pitchFamily="18" charset="0"/>
                <a:cs typeface="Times New Roman" panose="02020603050405020304" pitchFamily="18" charset="0"/>
              </a:rPr>
              <a:t>Prior to approving instruction via livestream, the building administrator shall determine if such instruction shall be recorded, and if so, how long such recording shall be maintained to provide student access. Access shall be provided to students only through a secure password-protected classroom management system and no such recordings shall be posted publicly on the Internet. Students shall be notified prior to a livestream being recorded.</a:t>
            </a:r>
            <a:endParaRPr lang="en-US" sz="25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2500" kern="0" dirty="0">
                <a:solidFill>
                  <a:schemeClr val="tx1"/>
                </a:solidFill>
                <a:effectLst/>
                <a:highlight>
                  <a:srgbClr val="FFFFFF"/>
                </a:highlight>
                <a:ea typeface="Times New Roman" panose="02020603050405020304" pitchFamily="18" charset="0"/>
                <a:cs typeface="Times New Roman" panose="02020603050405020304" pitchFamily="18" charset="0"/>
              </a:rPr>
              <a:t> </a:t>
            </a:r>
            <a:endParaRPr lang="en-US" sz="25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2500" kern="0" dirty="0">
                <a:solidFill>
                  <a:schemeClr val="tx1"/>
                </a:solidFill>
                <a:effectLst/>
                <a:highlight>
                  <a:srgbClr val="FFFFFF"/>
                </a:highlight>
                <a:ea typeface="Times New Roman" panose="02020603050405020304" pitchFamily="18" charset="0"/>
                <a:cs typeface="Times New Roman" panose="02020603050405020304" pitchFamily="18" charset="0"/>
              </a:rPr>
              <a:t>Videos of distance-learning livestreams are the property of the District. Students are prohibited from filing, photographing or reposting such videos on the Internet, removing them from the classroom management system, and/or from sharing them with other individuals.  </a:t>
            </a:r>
            <a:endParaRPr lang="en-US" sz="25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2500" kern="100" dirty="0">
                <a:solidFill>
                  <a:schemeClr val="tx1"/>
                </a:solidFill>
                <a:effectLst/>
                <a:ea typeface="Aptos" panose="020B0004020202020204" pitchFamily="34" charset="0"/>
                <a:cs typeface="Times New Roman" panose="02020603050405020304" pitchFamily="18" charset="0"/>
              </a:rPr>
              <a:t> </a:t>
            </a:r>
          </a:p>
          <a:p>
            <a:pPr marL="0" marR="0" indent="0">
              <a:lnSpc>
                <a:spcPct val="107000"/>
              </a:lnSpc>
              <a:spcBef>
                <a:spcPts val="0"/>
              </a:spcBef>
              <a:spcAft>
                <a:spcPts val="800"/>
              </a:spcAft>
              <a:buNone/>
            </a:pPr>
            <a:r>
              <a:rPr lang="en-US" sz="2500" kern="100" dirty="0">
                <a:solidFill>
                  <a:schemeClr val="tx1"/>
                </a:solidFill>
                <a:effectLst/>
                <a:ea typeface="Aptos" panose="020B0004020202020204" pitchFamily="34" charset="0"/>
                <a:cs typeface="Times New Roman" panose="02020603050405020304" pitchFamily="18" charset="0"/>
              </a:rPr>
              <a:t>Videos of the distance- learning livestreams are intended only for the viewing of the student on homebound instruction.  Other students not on homebound instruction are not to participate in shared livestreaming lessons from the classroom.</a:t>
            </a:r>
          </a:p>
          <a:p>
            <a:pPr marL="0" marR="0" indent="0" fontAlgn="t">
              <a:lnSpc>
                <a:spcPct val="107000"/>
              </a:lnSpc>
              <a:spcBef>
                <a:spcPts val="0"/>
              </a:spcBef>
              <a:spcAft>
                <a:spcPts val="0"/>
              </a:spcAft>
              <a:buNone/>
            </a:pPr>
            <a:r>
              <a:rPr lang="en-US" sz="2500" kern="0" dirty="0">
                <a:solidFill>
                  <a:schemeClr val="tx1"/>
                </a:solidFill>
                <a:effectLst/>
                <a:highlight>
                  <a:srgbClr val="FFFFFF"/>
                </a:highlight>
                <a:ea typeface="Times New Roman" panose="02020603050405020304" pitchFamily="18" charset="0"/>
                <a:cs typeface="Times New Roman" panose="02020603050405020304" pitchFamily="18" charset="0"/>
              </a:rPr>
              <a:t>The District’s media release forms do not prohibit a student’s voice or likeness from appearing in a video of classroom instruction. Such videos are not posted publicly and are maintained temporarily for student access.</a:t>
            </a:r>
            <a:endParaRPr lang="en-US" sz="25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2500" kern="0" dirty="0">
                <a:solidFill>
                  <a:schemeClr val="tx1"/>
                </a:solidFill>
                <a:effectLst/>
                <a:highlight>
                  <a:srgbClr val="FFFFFF"/>
                </a:highlight>
                <a:ea typeface="Times New Roman" panose="02020603050405020304" pitchFamily="18" charset="0"/>
                <a:cs typeface="Times New Roman" panose="02020603050405020304" pitchFamily="18" charset="0"/>
              </a:rPr>
              <a:t> </a:t>
            </a:r>
            <a:endParaRPr lang="en-US" sz="25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2500" kern="0" dirty="0">
                <a:solidFill>
                  <a:schemeClr val="tx1"/>
                </a:solidFill>
                <a:effectLst/>
                <a:highlight>
                  <a:srgbClr val="FFFFFF"/>
                </a:highlight>
                <a:ea typeface="Times New Roman" panose="02020603050405020304" pitchFamily="18" charset="0"/>
                <a:cs typeface="Times New Roman" panose="02020603050405020304" pitchFamily="18" charset="0"/>
              </a:rPr>
              <a:t>Students who access academic instruction via livestreaming shall be considered present for attendance purposes during those hours during which they received instruction. </a:t>
            </a:r>
            <a:endParaRPr lang="en-US" sz="2500" kern="100" dirty="0">
              <a:solidFill>
                <a:schemeClr val="tx1"/>
              </a:solidFill>
              <a:effectLst/>
              <a:highlight>
                <a:srgbClr val="FFFFFF"/>
              </a:highlight>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u="none" strike="noStrike" kern="0" dirty="0">
                <a:solidFill>
                  <a:srgbClr val="FF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B48E24C5-C514-47FB-72B8-703128B43900}"/>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B9709C32-164C-552F-E4D3-235CC5743445}"/>
              </a:ext>
            </a:extLst>
          </p:cNvPr>
          <p:cNvSpPr>
            <a:spLocks noGrp="1"/>
          </p:cNvSpPr>
          <p:nvPr>
            <p:ph type="sldNum" sz="quarter" idx="12"/>
          </p:nvPr>
        </p:nvSpPr>
        <p:spPr/>
        <p:txBody>
          <a:bodyPr/>
          <a:lstStyle/>
          <a:p>
            <a:fld id="{B8311696-8D6A-42F5-A94D-443C6F43CC2C}" type="slidenum">
              <a:rPr lang="en-US" smtClean="0"/>
              <a:t>24</a:t>
            </a:fld>
            <a:endParaRPr lang="en-US"/>
          </a:p>
        </p:txBody>
      </p:sp>
    </p:spTree>
    <p:extLst>
      <p:ext uri="{BB962C8B-B14F-4D97-AF65-F5344CB8AC3E}">
        <p14:creationId xmlns:p14="http://schemas.microsoft.com/office/powerpoint/2010/main" val="37535513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19E69-A5A5-C8A9-C936-D814133C2DB8}"/>
              </a:ext>
            </a:extLst>
          </p:cNvPr>
          <p:cNvSpPr>
            <a:spLocks noGrp="1"/>
          </p:cNvSpPr>
          <p:nvPr>
            <p:ph type="title"/>
          </p:nvPr>
        </p:nvSpPr>
        <p:spPr/>
        <p:txBody>
          <a:bodyPr/>
          <a:lstStyle/>
          <a:p>
            <a:r>
              <a:rPr lang="en-US" dirty="0"/>
              <a:t>Telepresence Policy – Guidelines </a:t>
            </a:r>
          </a:p>
        </p:txBody>
      </p:sp>
      <p:sp>
        <p:nvSpPr>
          <p:cNvPr id="3" name="Content Placeholder 2">
            <a:extLst>
              <a:ext uri="{FF2B5EF4-FFF2-40B4-BE49-F238E27FC236}">
                <a16:creationId xmlns:a16="http://schemas.microsoft.com/office/drawing/2014/main" id="{E14F9E64-571C-82F7-B3E7-F61FAF0F3FF7}"/>
              </a:ext>
            </a:extLst>
          </p:cNvPr>
          <p:cNvSpPr>
            <a:spLocks noGrp="1"/>
          </p:cNvSpPr>
          <p:nvPr>
            <p:ph idx="1"/>
          </p:nvPr>
        </p:nvSpPr>
        <p:spPr/>
        <p:txBody>
          <a:bodyPr>
            <a:normAutofit fontScale="55000" lnSpcReduction="20000"/>
          </a:bodyPr>
          <a:lstStyle/>
          <a:p>
            <a:pPr marL="0" marR="0" indent="0" fontAlgn="t">
              <a:lnSpc>
                <a:spcPct val="107000"/>
              </a:lnSpc>
              <a:spcBef>
                <a:spcPts val="0"/>
              </a:spcBef>
              <a:spcAft>
                <a:spcPts val="0"/>
              </a:spcAft>
              <a:buNone/>
            </a:pPr>
            <a:r>
              <a:rPr lang="en-US" sz="2200" u="sng"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Livestream Video in Lieu of Homebound Instruction</a:t>
            </a:r>
            <a:endParaRPr lang="en-US" sz="22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22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Upon acceptance of a physician or practitioner of the healing arts recommendation that homebound instruction is medically necessary, the Board directs that consideration be given to whether the student should receive livestream access to his/her essential academic classes in lieu of homebound instruction.  </a:t>
            </a:r>
            <a:endParaRPr lang="en-US" sz="22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22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Consideration must be given to:</a:t>
            </a:r>
            <a:endParaRPr lang="en-US" sz="22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635508" lvl="1" indent="-342900" fontAlgn="t">
              <a:lnSpc>
                <a:spcPct val="107000"/>
              </a:lnSpc>
              <a:spcBef>
                <a:spcPts val="0"/>
              </a:spcBef>
              <a:spcAft>
                <a:spcPts val="800"/>
              </a:spcAft>
              <a:buFont typeface="+mj-lt"/>
              <a:buAutoNum type="arabicPeriod"/>
              <a:tabLst>
                <a:tab pos="457200" algn="l"/>
              </a:tabLst>
            </a:pP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The severity of the student's medical condition, and whether the student can benefit from livestream academic instruction.</a:t>
            </a:r>
            <a:b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b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22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635508" lvl="1" indent="-342900" fontAlgn="t">
              <a:lnSpc>
                <a:spcPct val="107000"/>
              </a:lnSpc>
              <a:spcBef>
                <a:spcPts val="0"/>
              </a:spcBef>
              <a:spcAft>
                <a:spcPts val="800"/>
              </a:spcAft>
              <a:buFont typeface="+mj-lt"/>
              <a:buAutoNum type="arabicPeriod"/>
              <a:tabLst>
                <a:tab pos="457200" algn="l"/>
              </a:tabLst>
            </a:pP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The recommendation of the student's physician.</a:t>
            </a:r>
            <a:b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b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22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635508" lvl="1" indent="-342900" fontAlgn="t">
              <a:lnSpc>
                <a:spcPct val="107000"/>
              </a:lnSpc>
              <a:spcBef>
                <a:spcPts val="0"/>
              </a:spcBef>
              <a:spcAft>
                <a:spcPts val="800"/>
              </a:spcAft>
              <a:buFont typeface="+mj-lt"/>
              <a:buAutoNum type="arabicPeriod"/>
              <a:tabLst>
                <a:tab pos="457200" algn="l"/>
              </a:tabLst>
            </a:pP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Input from the student's parents/guardians.</a:t>
            </a:r>
            <a:b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b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22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635508" lvl="1" indent="-342900" fontAlgn="t">
              <a:lnSpc>
                <a:spcPct val="107000"/>
              </a:lnSpc>
              <a:spcBef>
                <a:spcPts val="0"/>
              </a:spcBef>
              <a:spcAft>
                <a:spcPts val="800"/>
              </a:spcAft>
              <a:buFont typeface="+mj-lt"/>
              <a:buAutoNum type="arabicPeriod"/>
              <a:tabLst>
                <a:tab pos="457200" algn="l"/>
              </a:tabLst>
            </a:pP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The age and specific needs of the student, including whether the student has the technical proficiency to access the livestream at home.</a:t>
            </a:r>
            <a:b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b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22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635508" lvl="1" indent="-342900" fontAlgn="t">
              <a:lnSpc>
                <a:spcPct val="107000"/>
              </a:lnSpc>
              <a:spcBef>
                <a:spcPts val="0"/>
              </a:spcBef>
              <a:spcAft>
                <a:spcPts val="800"/>
              </a:spcAft>
              <a:buFont typeface="+mj-lt"/>
              <a:buAutoNum type="arabicPeriod"/>
              <a:tabLst>
                <a:tab pos="457200" algn="l"/>
              </a:tabLst>
            </a:pP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Whether providing livestream instruction may be counter-productive, in that it may prolong the student's absence from school.</a:t>
            </a:r>
            <a:endParaRPr lang="en-US" sz="22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Students who access their essential academic instruction via livestreaming shall be considered present for attendance purposes during those hours during which they receive instruction. Livestream access to academic instruction is in lieu of and not in addition to homebound instruction.</a:t>
            </a:r>
            <a:endParaRPr lang="en-US" sz="22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22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22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The decision whether to provide livestream access to academic instruction in lieu of homebound instruction rests in the sole discretion of the local educational agency. Nothing in this policy shall be construed to require the local education agency to provide livestream access to any particular student.</a:t>
            </a:r>
            <a:endParaRPr lang="en-US" sz="22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6D3382A7-42C7-A8C7-7712-50EC9FA85365}"/>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AD0A92E8-ABD0-3551-8789-F51A5662761F}"/>
              </a:ext>
            </a:extLst>
          </p:cNvPr>
          <p:cNvSpPr>
            <a:spLocks noGrp="1"/>
          </p:cNvSpPr>
          <p:nvPr>
            <p:ph type="sldNum" sz="quarter" idx="12"/>
          </p:nvPr>
        </p:nvSpPr>
        <p:spPr/>
        <p:txBody>
          <a:bodyPr/>
          <a:lstStyle/>
          <a:p>
            <a:fld id="{B8311696-8D6A-42F5-A94D-443C6F43CC2C}" type="slidenum">
              <a:rPr lang="en-US" smtClean="0"/>
              <a:t>25</a:t>
            </a:fld>
            <a:endParaRPr lang="en-US"/>
          </a:p>
        </p:txBody>
      </p:sp>
    </p:spTree>
    <p:extLst>
      <p:ext uri="{BB962C8B-B14F-4D97-AF65-F5344CB8AC3E}">
        <p14:creationId xmlns:p14="http://schemas.microsoft.com/office/powerpoint/2010/main" val="38111333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C2670-0E1C-586F-535A-7B589A307704}"/>
              </a:ext>
            </a:extLst>
          </p:cNvPr>
          <p:cNvSpPr>
            <a:spLocks noGrp="1"/>
          </p:cNvSpPr>
          <p:nvPr>
            <p:ph type="title"/>
          </p:nvPr>
        </p:nvSpPr>
        <p:spPr/>
        <p:txBody>
          <a:bodyPr/>
          <a:lstStyle/>
          <a:p>
            <a:r>
              <a:rPr lang="en-US" dirty="0"/>
              <a:t>Telepresence Policy – Guidelines </a:t>
            </a:r>
          </a:p>
        </p:txBody>
      </p:sp>
      <p:sp>
        <p:nvSpPr>
          <p:cNvPr id="3" name="Content Placeholder 2">
            <a:extLst>
              <a:ext uri="{FF2B5EF4-FFF2-40B4-BE49-F238E27FC236}">
                <a16:creationId xmlns:a16="http://schemas.microsoft.com/office/drawing/2014/main" id="{DAC57AB5-10DD-A99E-8006-A3E9442E7030}"/>
              </a:ext>
            </a:extLst>
          </p:cNvPr>
          <p:cNvSpPr>
            <a:spLocks noGrp="1"/>
          </p:cNvSpPr>
          <p:nvPr>
            <p:ph idx="1"/>
          </p:nvPr>
        </p:nvSpPr>
        <p:spPr/>
        <p:txBody>
          <a:bodyPr/>
          <a:lstStyle/>
          <a:p>
            <a:pPr marL="0" marR="0" indent="0" fontAlgn="t">
              <a:lnSpc>
                <a:spcPct val="107000"/>
              </a:lnSpc>
              <a:spcBef>
                <a:spcPts val="0"/>
              </a:spcBef>
              <a:spcAft>
                <a:spcPts val="0"/>
              </a:spcAft>
              <a:buNone/>
            </a:pPr>
            <a:r>
              <a:rPr lang="en-US" sz="1800" u="sng"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Livestream Video in Times of Special Circumstances</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Upon approval of the Superintendent and/or their designee, it is recognized that special circumstances may arise in which approval at the state or board level would allow livestream video to be utilized for an extended period of time of absence from the school building. The Board directs that consideration be given to whether the student should receive livestream access to their essential academic classes in lieu of attending the actual school site.</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rgbClr val="FF0000"/>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CFBBCB92-58C0-AD16-5A5B-48D82643CCC1}"/>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46448EE7-CD45-609F-1BEC-75E4CDE92F2E}"/>
              </a:ext>
            </a:extLst>
          </p:cNvPr>
          <p:cNvSpPr>
            <a:spLocks noGrp="1"/>
          </p:cNvSpPr>
          <p:nvPr>
            <p:ph type="sldNum" sz="quarter" idx="12"/>
          </p:nvPr>
        </p:nvSpPr>
        <p:spPr/>
        <p:txBody>
          <a:bodyPr/>
          <a:lstStyle/>
          <a:p>
            <a:fld id="{B8311696-8D6A-42F5-A94D-443C6F43CC2C}" type="slidenum">
              <a:rPr lang="en-US" smtClean="0"/>
              <a:t>26</a:t>
            </a:fld>
            <a:endParaRPr lang="en-US"/>
          </a:p>
        </p:txBody>
      </p:sp>
    </p:spTree>
    <p:extLst>
      <p:ext uri="{BB962C8B-B14F-4D97-AF65-F5344CB8AC3E}">
        <p14:creationId xmlns:p14="http://schemas.microsoft.com/office/powerpoint/2010/main" val="3231116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BED93-2DD9-ECD3-5C50-DF06943DB968}"/>
              </a:ext>
            </a:extLst>
          </p:cNvPr>
          <p:cNvSpPr>
            <a:spLocks noGrp="1"/>
          </p:cNvSpPr>
          <p:nvPr>
            <p:ph type="title"/>
          </p:nvPr>
        </p:nvSpPr>
        <p:spPr/>
        <p:txBody>
          <a:bodyPr/>
          <a:lstStyle/>
          <a:p>
            <a:r>
              <a:rPr lang="en-US" dirty="0"/>
              <a:t>Telepresence Policy – Guidelines  </a:t>
            </a:r>
          </a:p>
        </p:txBody>
      </p:sp>
      <p:sp>
        <p:nvSpPr>
          <p:cNvPr id="3" name="Content Placeholder 2">
            <a:extLst>
              <a:ext uri="{FF2B5EF4-FFF2-40B4-BE49-F238E27FC236}">
                <a16:creationId xmlns:a16="http://schemas.microsoft.com/office/drawing/2014/main" id="{8A2A843C-A896-5617-5757-CF7007E94AF4}"/>
              </a:ext>
            </a:extLst>
          </p:cNvPr>
          <p:cNvSpPr>
            <a:spLocks noGrp="1"/>
          </p:cNvSpPr>
          <p:nvPr>
            <p:ph idx="1"/>
          </p:nvPr>
        </p:nvSpPr>
        <p:spPr/>
        <p:txBody>
          <a:bodyPr/>
          <a:lstStyle/>
          <a:p>
            <a:r>
              <a:rPr lang="en-US" sz="1800" u="sng"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Telepresence Robots</a:t>
            </a:r>
          </a:p>
          <a:p>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The Board authorizes the use of telepresence robots in the District's buildings when approved by a Student's IEP or Section 504 team due to a long-term illness or disability preventing regular school attendance, and when the student has been deemed as requiring homebound instruction, as outlined in the considerations above. The use of telepresence robots shall be considered an employee-initiated livestream</a:t>
            </a:r>
            <a:r>
              <a:rPr lang="en-US" sz="1800" kern="0" dirty="0">
                <a:solidFill>
                  <a:schemeClr val="tx1"/>
                </a:solidFill>
                <a:highlight>
                  <a:srgbClr val="FFFFFF"/>
                </a:highlight>
                <a:latin typeface="Calibri" panose="020F0502020204030204" pitchFamily="34" charset="0"/>
                <a:ea typeface="Times New Roman" panose="02020603050405020304" pitchFamily="18" charset="0"/>
                <a:cs typeface="Times New Roman" panose="02020603050405020304" pitchFamily="18" charset="0"/>
              </a:rPr>
              <a:t>, s</a:t>
            </a: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ubject to the conditions outlined above. The District Superintendent or designee shall develop procedures outlining employee responsibilities regarding the use of such robots in the District's schools.</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71D28850-CCA7-ECED-4D24-79DEB743B906}"/>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E0DFF6CC-DB9F-BD91-A7F4-9F4C1EBA73DF}"/>
              </a:ext>
            </a:extLst>
          </p:cNvPr>
          <p:cNvSpPr>
            <a:spLocks noGrp="1"/>
          </p:cNvSpPr>
          <p:nvPr>
            <p:ph type="sldNum" sz="quarter" idx="12"/>
          </p:nvPr>
        </p:nvSpPr>
        <p:spPr/>
        <p:txBody>
          <a:bodyPr/>
          <a:lstStyle/>
          <a:p>
            <a:fld id="{B8311696-8D6A-42F5-A94D-443C6F43CC2C}" type="slidenum">
              <a:rPr lang="en-US" smtClean="0"/>
              <a:t>27</a:t>
            </a:fld>
            <a:endParaRPr lang="en-US"/>
          </a:p>
        </p:txBody>
      </p:sp>
    </p:spTree>
    <p:extLst>
      <p:ext uri="{BB962C8B-B14F-4D97-AF65-F5344CB8AC3E}">
        <p14:creationId xmlns:p14="http://schemas.microsoft.com/office/powerpoint/2010/main" val="39465627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4E556-A531-F82B-195A-EECC724FB267}"/>
              </a:ext>
            </a:extLst>
          </p:cNvPr>
          <p:cNvSpPr>
            <a:spLocks noGrp="1"/>
          </p:cNvSpPr>
          <p:nvPr>
            <p:ph type="title"/>
          </p:nvPr>
        </p:nvSpPr>
        <p:spPr/>
        <p:txBody>
          <a:bodyPr/>
          <a:lstStyle/>
          <a:p>
            <a:r>
              <a:rPr lang="en-US" dirty="0"/>
              <a:t>Telepresence Policy - Guidelines </a:t>
            </a:r>
          </a:p>
        </p:txBody>
      </p:sp>
      <p:sp>
        <p:nvSpPr>
          <p:cNvPr id="3" name="Content Placeholder 2">
            <a:extLst>
              <a:ext uri="{FF2B5EF4-FFF2-40B4-BE49-F238E27FC236}">
                <a16:creationId xmlns:a16="http://schemas.microsoft.com/office/drawing/2014/main" id="{26287A82-06A9-3E75-A6DD-F947191A4FF2}"/>
              </a:ext>
            </a:extLst>
          </p:cNvPr>
          <p:cNvSpPr>
            <a:spLocks noGrp="1"/>
          </p:cNvSpPr>
          <p:nvPr>
            <p:ph idx="1"/>
          </p:nvPr>
        </p:nvSpPr>
        <p:spPr/>
        <p:txBody>
          <a:bodyPr/>
          <a:lstStyle/>
          <a:p>
            <a:pPr marL="0" marR="0" fontAlgn="t">
              <a:lnSpc>
                <a:spcPct val="107000"/>
              </a:lnSpc>
              <a:spcBef>
                <a:spcPts val="0"/>
              </a:spcBef>
              <a:spcAft>
                <a:spcPts val="0"/>
              </a:spcAft>
            </a:pPr>
            <a:r>
              <a:rPr lang="en-US" sz="1800" u="sng"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Livestream Video for Routine Illness &amp; Absences</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No teacher or administrator shall be required to provide a livestream of academic instruction for a student's routine illness or absence. If a student or parent/guardian requests access to such a livestream due to extenuating circumstances, the decision of whether to provide such a livestream shall be in the sole discretion of the teacher and building administrator.</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u="sng"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Proper Attire/Code of Conduct</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Any student participating in a livestream for academic instruction must abide by the District's Code of Conduct and may be held accountable for violations of the code of conduct while participating in the livestream. Students participating in a livestream of academic instruction must also comply with the District dress code. </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638FA853-EEC3-3BB7-285F-7562F2F1C40E}"/>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34E66EBE-419C-B9BD-495B-D4DF07BE2FB6}"/>
              </a:ext>
            </a:extLst>
          </p:cNvPr>
          <p:cNvSpPr>
            <a:spLocks noGrp="1"/>
          </p:cNvSpPr>
          <p:nvPr>
            <p:ph type="sldNum" sz="quarter" idx="12"/>
          </p:nvPr>
        </p:nvSpPr>
        <p:spPr/>
        <p:txBody>
          <a:bodyPr/>
          <a:lstStyle/>
          <a:p>
            <a:fld id="{B8311696-8D6A-42F5-A94D-443C6F43CC2C}" type="slidenum">
              <a:rPr lang="en-US" smtClean="0"/>
              <a:t>28</a:t>
            </a:fld>
            <a:endParaRPr lang="en-US"/>
          </a:p>
        </p:txBody>
      </p:sp>
    </p:spTree>
    <p:extLst>
      <p:ext uri="{BB962C8B-B14F-4D97-AF65-F5344CB8AC3E}">
        <p14:creationId xmlns:p14="http://schemas.microsoft.com/office/powerpoint/2010/main" val="32292887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8282A-3832-2A08-D5FD-FBD4EFAD451E}"/>
              </a:ext>
            </a:extLst>
          </p:cNvPr>
          <p:cNvSpPr>
            <a:spLocks noGrp="1"/>
          </p:cNvSpPr>
          <p:nvPr>
            <p:ph type="title"/>
          </p:nvPr>
        </p:nvSpPr>
        <p:spPr/>
        <p:txBody>
          <a:bodyPr/>
          <a:lstStyle/>
          <a:p>
            <a:r>
              <a:rPr lang="en-US" dirty="0"/>
              <a:t>Telepresence Policy – Guidelines </a:t>
            </a:r>
          </a:p>
        </p:txBody>
      </p:sp>
      <p:sp>
        <p:nvSpPr>
          <p:cNvPr id="3" name="Content Placeholder 2">
            <a:extLst>
              <a:ext uri="{FF2B5EF4-FFF2-40B4-BE49-F238E27FC236}">
                <a16:creationId xmlns:a16="http://schemas.microsoft.com/office/drawing/2014/main" id="{8763A03F-BA90-4932-10AB-91190C131519}"/>
              </a:ext>
            </a:extLst>
          </p:cNvPr>
          <p:cNvSpPr>
            <a:spLocks noGrp="1"/>
          </p:cNvSpPr>
          <p:nvPr>
            <p:ph idx="1"/>
          </p:nvPr>
        </p:nvSpPr>
        <p:spPr/>
        <p:txBody>
          <a:bodyPr>
            <a:normAutofit fontScale="92500" lnSpcReduction="20000"/>
          </a:bodyPr>
          <a:lstStyle/>
          <a:p>
            <a:pPr marL="0" marR="0" indent="0" fontAlgn="t">
              <a:lnSpc>
                <a:spcPct val="107000"/>
              </a:lnSpc>
              <a:spcBef>
                <a:spcPts val="0"/>
              </a:spcBef>
              <a:spcAft>
                <a:spcPts val="0"/>
              </a:spcAft>
              <a:buNone/>
            </a:pPr>
            <a:r>
              <a:rPr lang="en-US" sz="1800" u="sng"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Acceptable Use of District's Network</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If a livestream utilizes the District's Internet connection, the local educational entity’s Acceptable Use Policy applies and is incorporated herein by reference.</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1800" u="sng"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Use of Personal Devices</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If any livestream authorized pursuant to this policy utilizes a personal mobile device, the school’s mobile device policies apply and are incorporated herein by reference.</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1800" u="sng"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Accommodations for Disabilities</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The Board directs that public livestreams of District events be as accessible as reasonably feasible for individuals with disabilities as for non-disabled members of the public.</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chemeClr val="tx1"/>
                </a:solidFill>
                <a:effectLst/>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solidFill>
                <a:schemeClr val="tx1"/>
              </a:solidFill>
              <a:effectLst/>
              <a:highlight>
                <a:srgbClr val="FFFFFF"/>
              </a:highligh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US" sz="1800" kern="0" dirty="0">
                <a:solidFill>
                  <a:schemeClr val="tx1"/>
                </a:solidFill>
                <a:effectLst/>
                <a:latin typeface="Calibri" panose="020F0502020204030204" pitchFamily="34" charset="0"/>
                <a:ea typeface="Times New Roman" panose="02020603050405020304" pitchFamily="18" charset="0"/>
              </a:rPr>
              <a:t>Nothing in this policy shall affect the provisions or use of live-streaming as stated in an Individualized Education Program or Section 504 Service Agreement.</a:t>
            </a:r>
            <a:endParaRPr lang="en-US" dirty="0">
              <a:solidFill>
                <a:schemeClr val="tx1"/>
              </a:solidFill>
            </a:endParaRPr>
          </a:p>
        </p:txBody>
      </p:sp>
      <p:sp>
        <p:nvSpPr>
          <p:cNvPr id="4" name="Footer Placeholder 3">
            <a:extLst>
              <a:ext uri="{FF2B5EF4-FFF2-40B4-BE49-F238E27FC236}">
                <a16:creationId xmlns:a16="http://schemas.microsoft.com/office/drawing/2014/main" id="{76E6A33C-E7AB-3BE1-5498-D91B78CDA75F}"/>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9A6DF0A8-9630-D986-60B6-B25D5C19288D}"/>
              </a:ext>
            </a:extLst>
          </p:cNvPr>
          <p:cNvSpPr>
            <a:spLocks noGrp="1"/>
          </p:cNvSpPr>
          <p:nvPr>
            <p:ph type="sldNum" sz="quarter" idx="12"/>
          </p:nvPr>
        </p:nvSpPr>
        <p:spPr/>
        <p:txBody>
          <a:bodyPr/>
          <a:lstStyle/>
          <a:p>
            <a:fld id="{B8311696-8D6A-42F5-A94D-443C6F43CC2C}" type="slidenum">
              <a:rPr lang="en-US" smtClean="0"/>
              <a:t>29</a:t>
            </a:fld>
            <a:endParaRPr lang="en-US"/>
          </a:p>
        </p:txBody>
      </p:sp>
    </p:spTree>
    <p:extLst>
      <p:ext uri="{BB962C8B-B14F-4D97-AF65-F5344CB8AC3E}">
        <p14:creationId xmlns:p14="http://schemas.microsoft.com/office/powerpoint/2010/main" val="12252619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2D636-C394-5F6B-E5E7-51FA4080BCD9}"/>
              </a:ext>
            </a:extLst>
          </p:cNvPr>
          <p:cNvSpPr>
            <a:spLocks noGrp="1"/>
          </p:cNvSpPr>
          <p:nvPr>
            <p:ph type="title"/>
          </p:nvPr>
        </p:nvSpPr>
        <p:spPr/>
        <p:txBody>
          <a:bodyPr/>
          <a:lstStyle/>
          <a:p>
            <a:r>
              <a:rPr lang="en-US" dirty="0"/>
              <a:t>Telepresence Policy – Technical Assistance </a:t>
            </a:r>
          </a:p>
        </p:txBody>
      </p:sp>
      <p:sp>
        <p:nvSpPr>
          <p:cNvPr id="3" name="Content Placeholder 2">
            <a:extLst>
              <a:ext uri="{FF2B5EF4-FFF2-40B4-BE49-F238E27FC236}">
                <a16:creationId xmlns:a16="http://schemas.microsoft.com/office/drawing/2014/main" id="{C4F4F57A-5D76-6738-8A4B-57E84889F4ED}"/>
              </a:ext>
            </a:extLst>
          </p:cNvPr>
          <p:cNvSpPr>
            <a:spLocks noGrp="1"/>
          </p:cNvSpPr>
          <p:nvPr>
            <p:ph idx="1"/>
          </p:nvPr>
        </p:nvSpPr>
        <p:spPr/>
        <p:txBody>
          <a:bodyPr/>
          <a:lstStyle/>
          <a:p>
            <a:r>
              <a:rPr lang="en-US" sz="18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The AT consultants will be the liaison between the Office of Information Technology and the families when they require technical assistance with equipment or software. The AT material facilitator will assist with equipment and software troubleshooting. The student, teacher, parents/ guardians, related-service providers to follow the district’s procedure of contacting the AT department and email </a:t>
            </a:r>
            <a:r>
              <a:rPr lang="en-US" sz="1800" u="sng" dirty="0">
                <a:solidFill>
                  <a:srgbClr val="0070C0"/>
                </a:solidFill>
                <a:effectLst/>
                <a:latin typeface="Aptos" panose="020B0004020202020204" pitchFamily="34" charset="0"/>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support@pghschools.org</a:t>
            </a:r>
            <a:r>
              <a:rPr lang="en-US" sz="1800" dirty="0">
                <a:solidFill>
                  <a:srgbClr val="0070C0"/>
                </a:solidFill>
                <a:effectLst/>
                <a:latin typeface="Aptos" panose="020B0004020202020204" pitchFamily="34" charset="0"/>
                <a:ea typeface="Aptos" panose="020B0004020202020204" pitchFamily="34" charset="0"/>
                <a:cs typeface="Times New Roman" panose="02020603050405020304" pitchFamily="18" charset="0"/>
              </a:rPr>
              <a:t> </a:t>
            </a:r>
            <a:r>
              <a:rPr lang="en-US" sz="18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and put “AT- telepresence” in the subject line. An AT consultant will receive the message and work with the Team to come up with a solution. </a:t>
            </a:r>
          </a:p>
          <a:p>
            <a:endParaRPr lang="en-US" dirty="0"/>
          </a:p>
        </p:txBody>
      </p:sp>
      <p:sp>
        <p:nvSpPr>
          <p:cNvPr id="4" name="Footer Placeholder 3">
            <a:extLst>
              <a:ext uri="{FF2B5EF4-FFF2-40B4-BE49-F238E27FC236}">
                <a16:creationId xmlns:a16="http://schemas.microsoft.com/office/drawing/2014/main" id="{8194F9A7-BC7A-25A7-82A0-1354E15E2294}"/>
              </a:ext>
            </a:extLst>
          </p:cNvPr>
          <p:cNvSpPr>
            <a:spLocks noGrp="1"/>
          </p:cNvSpPr>
          <p:nvPr>
            <p:ph type="ftr" sz="quarter" idx="11"/>
          </p:nvPr>
        </p:nvSpPr>
        <p:spPr/>
        <p:txBody>
          <a:bodyPr/>
          <a:lstStyle/>
          <a:p>
            <a:r>
              <a:rPr lang="en-US"/>
              <a:t>© WBK Legal 2024  This presentation is informational only and does not constitute legal advice.</a:t>
            </a:r>
          </a:p>
        </p:txBody>
      </p:sp>
      <p:sp>
        <p:nvSpPr>
          <p:cNvPr id="5" name="Slide Number Placeholder 4">
            <a:extLst>
              <a:ext uri="{FF2B5EF4-FFF2-40B4-BE49-F238E27FC236}">
                <a16:creationId xmlns:a16="http://schemas.microsoft.com/office/drawing/2014/main" id="{F5D2019B-FC15-8B6E-4A84-CF1A8EEB4F52}"/>
              </a:ext>
            </a:extLst>
          </p:cNvPr>
          <p:cNvSpPr>
            <a:spLocks noGrp="1"/>
          </p:cNvSpPr>
          <p:nvPr>
            <p:ph type="sldNum" sz="quarter" idx="12"/>
          </p:nvPr>
        </p:nvSpPr>
        <p:spPr/>
        <p:txBody>
          <a:bodyPr/>
          <a:lstStyle/>
          <a:p>
            <a:fld id="{B8311696-8D6A-42F5-A94D-443C6F43CC2C}" type="slidenum">
              <a:rPr lang="en-US" smtClean="0"/>
              <a:t>30</a:t>
            </a:fld>
            <a:endParaRPr lang="en-US"/>
          </a:p>
        </p:txBody>
      </p:sp>
    </p:spTree>
    <p:extLst>
      <p:ext uri="{BB962C8B-B14F-4D97-AF65-F5344CB8AC3E}">
        <p14:creationId xmlns:p14="http://schemas.microsoft.com/office/powerpoint/2010/main" val="21841866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42AFF37-D55C-41EA-8CD6-DE713B989330}"/>
              </a:ext>
            </a:extLst>
          </p:cNvPr>
          <p:cNvSpPr>
            <a:spLocks noGrp="1"/>
          </p:cNvSpPr>
          <p:nvPr>
            <p:ph type="title"/>
          </p:nvPr>
        </p:nvSpPr>
        <p:spPr>
          <a:xfrm>
            <a:off x="1317504" y="5167685"/>
            <a:ext cx="10113264" cy="822960"/>
          </a:xfrm>
        </p:spPr>
        <p:txBody>
          <a:bodyPr vert="horz" lIns="91440" tIns="45720" rIns="91440" bIns="45720" rtlCol="0" anchor="ctr">
            <a:normAutofit fontScale="90000"/>
          </a:bodyPr>
          <a:lstStyle/>
          <a:p>
            <a:pPr algn="ctr"/>
            <a:r>
              <a:rPr lang="en-US" sz="7200" kern="1200" dirty="0">
                <a:solidFill>
                  <a:schemeClr val="bg1"/>
                </a:solidFill>
                <a:latin typeface="+mj-lt"/>
                <a:ea typeface="+mj-ea"/>
                <a:cs typeface="+mj-cs"/>
              </a:rPr>
              <a:t>What Questions Do You Have?</a:t>
            </a:r>
          </a:p>
        </p:txBody>
      </p:sp>
      <p:pic>
        <p:nvPicPr>
          <p:cNvPr id="9" name="Picture Placeholder 8" descr="A pattern of question marks&#10;&#10;Description automatically generated">
            <a:extLst>
              <a:ext uri="{FF2B5EF4-FFF2-40B4-BE49-F238E27FC236}">
                <a16:creationId xmlns:a16="http://schemas.microsoft.com/office/drawing/2014/main" id="{1F2D5335-4604-B016-FFC1-E32C7CAC6F9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9766" b="19766"/>
          <a:stretch>
            <a:fillRect/>
          </a:stretch>
        </p:blipFill>
        <p:spPr/>
      </p:pic>
      <p:sp>
        <p:nvSpPr>
          <p:cNvPr id="4" name="Slide Number Placeholder 3">
            <a:extLst>
              <a:ext uri="{FF2B5EF4-FFF2-40B4-BE49-F238E27FC236}">
                <a16:creationId xmlns:a16="http://schemas.microsoft.com/office/drawing/2014/main" id="{ADE704FA-59C3-40C7-BA51-DD9B55E8CC0B}"/>
              </a:ext>
            </a:extLst>
          </p:cNvPr>
          <p:cNvSpPr>
            <a:spLocks noGrp="1"/>
          </p:cNvSpPr>
          <p:nvPr>
            <p:ph type="sldNum" sz="quarter" idx="12"/>
          </p:nvPr>
        </p:nvSpPr>
        <p:spPr/>
        <p:txBody>
          <a:bodyPr vert="horz" lIns="91440" tIns="45720" rIns="91440" bIns="45720" rtlCol="0" anchor="ctr">
            <a:normAutofit/>
          </a:bodyPr>
          <a:lstStyle/>
          <a:p>
            <a:pPr>
              <a:spcAft>
                <a:spcPts val="600"/>
              </a:spcAft>
            </a:pPr>
            <a:fld id="{51845F5A-061D-4825-9AE9-D7794091C6CF}" type="slidenum">
              <a:rPr lang="en-US">
                <a:solidFill>
                  <a:schemeClr val="bg1"/>
                </a:solidFill>
              </a:rPr>
              <a:pPr>
                <a:spcAft>
                  <a:spcPts val="600"/>
                </a:spcAft>
              </a:pPr>
              <a:t>31</a:t>
            </a:fld>
            <a:endParaRPr lang="en-US" dirty="0">
              <a:solidFill>
                <a:schemeClr val="bg1"/>
              </a:solidFill>
            </a:endParaRPr>
          </a:p>
        </p:txBody>
      </p:sp>
      <p:sp>
        <p:nvSpPr>
          <p:cNvPr id="3" name="Footer Placeholder 4">
            <a:extLst>
              <a:ext uri="{FF2B5EF4-FFF2-40B4-BE49-F238E27FC236}">
                <a16:creationId xmlns:a16="http://schemas.microsoft.com/office/drawing/2014/main" id="{5496663E-9F07-FC3E-2EAC-25B2A8406E6F}"/>
              </a:ext>
            </a:extLst>
          </p:cNvPr>
          <p:cNvSpPr>
            <a:spLocks noGrp="1"/>
          </p:cNvSpPr>
          <p:nvPr>
            <p:ph type="ftr" sz="quarter" idx="11"/>
          </p:nvPr>
        </p:nvSpPr>
        <p:spPr>
          <a:xfrm>
            <a:off x="2892056" y="6459785"/>
            <a:ext cx="5616933" cy="365125"/>
          </a:xfrm>
        </p:spPr>
        <p:txBody>
          <a:bodyPr/>
          <a:lstStyle/>
          <a:p>
            <a:r>
              <a:rPr lang="en-US" dirty="0"/>
              <a:t>© </a:t>
            </a:r>
            <a:r>
              <a:rPr lang="en-US" dirty="0" err="1"/>
              <a:t>WBK</a:t>
            </a:r>
            <a:r>
              <a:rPr lang="en-US" dirty="0"/>
              <a:t> LLC 2018 This presentation is informational only and does not constitute legal advice.</a:t>
            </a:r>
          </a:p>
        </p:txBody>
      </p:sp>
    </p:spTree>
    <p:extLst>
      <p:ext uri="{BB962C8B-B14F-4D97-AF65-F5344CB8AC3E}">
        <p14:creationId xmlns:p14="http://schemas.microsoft.com/office/powerpoint/2010/main" val="5501825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284B70D5-875B-433D-BDBD-1522A85D6C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2318C9-2D14-4D43-B97F-51CAF305C4D7}"/>
              </a:ext>
            </a:extLst>
          </p:cNvPr>
          <p:cNvSpPr>
            <a:spLocks noGrp="1"/>
          </p:cNvSpPr>
          <p:nvPr>
            <p:ph type="title"/>
          </p:nvPr>
        </p:nvSpPr>
        <p:spPr>
          <a:xfrm>
            <a:off x="7859485" y="634946"/>
            <a:ext cx="3690257" cy="1450757"/>
          </a:xfrm>
        </p:spPr>
        <p:txBody>
          <a:bodyPr>
            <a:normAutofit/>
          </a:bodyPr>
          <a:lstStyle/>
          <a:p>
            <a:r>
              <a:rPr lang="en-US"/>
              <a:t>Thank You</a:t>
            </a:r>
            <a:endParaRPr lang="en-US" dirty="0"/>
          </a:p>
        </p:txBody>
      </p:sp>
      <p:pic>
        <p:nvPicPr>
          <p:cNvPr id="6" name="Picture 8">
            <a:extLst>
              <a:ext uri="{FF2B5EF4-FFF2-40B4-BE49-F238E27FC236}">
                <a16:creationId xmlns:a16="http://schemas.microsoft.com/office/drawing/2014/main" id="{3E317D6C-8123-0A17-D801-458789B8978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7987" y="640081"/>
            <a:ext cx="6901824" cy="531440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0" name="Straight Connector 29">
            <a:extLst>
              <a:ext uri="{FF2B5EF4-FFF2-40B4-BE49-F238E27FC236}">
                <a16:creationId xmlns:a16="http://schemas.microsoft.com/office/drawing/2014/main" id="{C947DF4A-614C-4B4C-8B80-E5B9D8E8CF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36A38DC-2A36-4F80-B32D-1E99CB16ADC4}"/>
              </a:ext>
            </a:extLst>
          </p:cNvPr>
          <p:cNvSpPr>
            <a:spLocks noGrp="1"/>
          </p:cNvSpPr>
          <p:nvPr>
            <p:ph idx="1"/>
          </p:nvPr>
        </p:nvSpPr>
        <p:spPr>
          <a:xfrm>
            <a:off x="7859485" y="2198914"/>
            <a:ext cx="3690257" cy="3670180"/>
          </a:xfrm>
        </p:spPr>
        <p:txBody>
          <a:bodyPr>
            <a:normAutofit/>
          </a:bodyPr>
          <a:lstStyle/>
          <a:p>
            <a:pPr marL="0" indent="0">
              <a:buNone/>
            </a:pPr>
            <a:endParaRPr lang="en-US" dirty="0"/>
          </a:p>
          <a:p>
            <a:pPr marL="0" indent="0">
              <a:buNone/>
            </a:pPr>
            <a:r>
              <a:rPr lang="en-US" dirty="0"/>
              <a:t>Lynne Sherry, Esquire </a:t>
            </a:r>
          </a:p>
          <a:p>
            <a:pPr marL="0" indent="0">
              <a:buNone/>
            </a:pPr>
            <a:r>
              <a:rPr lang="en-US" dirty="0"/>
              <a:t>Assistant Solicitor for the School District of Pittsburgh</a:t>
            </a:r>
          </a:p>
          <a:p>
            <a:pPr marL="0" indent="0">
              <a:buNone/>
            </a:pPr>
            <a:r>
              <a:rPr lang="en-US" dirty="0"/>
              <a:t>Weiss Burkardt Kramer LLC</a:t>
            </a:r>
          </a:p>
          <a:p>
            <a:pPr marL="0" indent="0">
              <a:buNone/>
            </a:pPr>
            <a:r>
              <a:rPr lang="en-US" dirty="0"/>
              <a:t>(412) 391-9890</a:t>
            </a:r>
          </a:p>
          <a:p>
            <a:pPr marL="0" indent="0">
              <a:buNone/>
            </a:pPr>
            <a:endParaRPr lang="en-US" dirty="0"/>
          </a:p>
        </p:txBody>
      </p:sp>
      <p:sp>
        <p:nvSpPr>
          <p:cNvPr id="31" name="Rectangle 30">
            <a:extLst>
              <a:ext uri="{FF2B5EF4-FFF2-40B4-BE49-F238E27FC236}">
                <a16:creationId xmlns:a16="http://schemas.microsoft.com/office/drawing/2014/main" id="{1E299956-A9E7-4FC1-A0B1-D590CA973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17FC539C-B783-4B03-9F9E-D13430F3F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ABF19A9F-892A-29D4-AFAE-FACDA48137A1}"/>
              </a:ext>
            </a:extLst>
          </p:cNvPr>
          <p:cNvSpPr>
            <a:spLocks noGrp="1"/>
          </p:cNvSpPr>
          <p:nvPr>
            <p:ph type="sldNum" sz="quarter" idx="12"/>
          </p:nvPr>
        </p:nvSpPr>
        <p:spPr>
          <a:xfrm>
            <a:off x="9900458" y="6459785"/>
            <a:ext cx="1312025" cy="365125"/>
          </a:xfrm>
        </p:spPr>
        <p:txBody>
          <a:bodyPr>
            <a:normAutofit/>
          </a:bodyPr>
          <a:lstStyle/>
          <a:p>
            <a:pPr>
              <a:spcAft>
                <a:spcPts val="600"/>
              </a:spcAft>
            </a:pPr>
            <a:fld id="{4438008B-BB23-4F4B-8B27-CD97607E1CAA}" type="slidenum">
              <a:rPr lang="en-US" smtClean="0"/>
              <a:pPr>
                <a:spcAft>
                  <a:spcPts val="600"/>
                </a:spcAft>
              </a:pPr>
              <a:t>32</a:t>
            </a:fld>
            <a:endParaRPr lang="en-US"/>
          </a:p>
        </p:txBody>
      </p:sp>
    </p:spTree>
    <p:extLst>
      <p:ext uri="{BB962C8B-B14F-4D97-AF65-F5344CB8AC3E}">
        <p14:creationId xmlns:p14="http://schemas.microsoft.com/office/powerpoint/2010/main" val="3301456345"/>
      </p:ext>
    </p:extLst>
  </p:cSld>
  <p:clrMapOvr>
    <a:masterClrMapping/>
  </p:clrMapOvr>
</p:sld>
</file>

<file path=ppt/theme/theme1.xml><?xml version="1.0" encoding="utf-8"?>
<a:theme xmlns:a="http://schemas.openxmlformats.org/drawingml/2006/main" name="Retrospect">
  <a:themeElements>
    <a:clrScheme name="Custom 85">
      <a:dk1>
        <a:srgbClr val="000000"/>
      </a:dk1>
      <a:lt1>
        <a:sysClr val="window" lastClr="FFFFFF"/>
      </a:lt1>
      <a:dk2>
        <a:srgbClr val="637052"/>
      </a:dk2>
      <a:lt2>
        <a:srgbClr val="CCDDEA"/>
      </a:lt2>
      <a:accent1>
        <a:srgbClr val="E81E0E"/>
      </a:accent1>
      <a:accent2>
        <a:srgbClr val="002060"/>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458</TotalTime>
  <Words>4136</Words>
  <Application>Microsoft Office PowerPoint</Application>
  <PresentationFormat>Widescreen</PresentationFormat>
  <Paragraphs>233</Paragraphs>
  <Slides>32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Aptos</vt:lpstr>
      <vt:lpstr>Calibri</vt:lpstr>
      <vt:lpstr>Calibri Light</vt:lpstr>
      <vt:lpstr>Times New Roman</vt:lpstr>
      <vt:lpstr>Verdana</vt:lpstr>
      <vt:lpstr>Wingdings</vt:lpstr>
      <vt:lpstr>Retrospect</vt:lpstr>
      <vt:lpstr>Policy Workshop </vt:lpstr>
      <vt:lpstr>August Workshop Topics</vt:lpstr>
      <vt:lpstr>Policy 102.6: Nondiscrimination – Transgender and Gender Diverse Employees</vt:lpstr>
      <vt:lpstr>Policy 102.6 – Purpose </vt:lpstr>
      <vt:lpstr>Policy 102.6 – Definitions </vt:lpstr>
      <vt:lpstr>Policy 102.6 – Definitions </vt:lpstr>
      <vt:lpstr>Policy 102.6 – Definitions </vt:lpstr>
      <vt:lpstr>Policy 102.6 – Guidelines </vt:lpstr>
      <vt:lpstr>Policy 102.6 – Guidelines </vt:lpstr>
      <vt:lpstr>Policy 102.6 – Compliance </vt:lpstr>
      <vt:lpstr>Policy 102.6 – Training and Professional Development </vt:lpstr>
      <vt:lpstr>Policy 211: Graduation Requirements </vt:lpstr>
      <vt:lpstr>Policy 211 – Purpose </vt:lpstr>
      <vt:lpstr>Policy 211 – Guidelines </vt:lpstr>
      <vt:lpstr>Policy 211 – Guidelines </vt:lpstr>
      <vt:lpstr>PowerPoint Presentation</vt:lpstr>
      <vt:lpstr>PowerPoint Presentation</vt:lpstr>
      <vt:lpstr>Policy 211 – Graduation Requirements Legal Compliance </vt:lpstr>
      <vt:lpstr>Policy 211 – Children of Active-Duty Military Families </vt:lpstr>
      <vt:lpstr>Telepresence Policy  </vt:lpstr>
      <vt:lpstr>Telepresence Policy - Purpose</vt:lpstr>
      <vt:lpstr>Telepresence Policy – Definition </vt:lpstr>
      <vt:lpstr>Telepresence Policy – Guidelines </vt:lpstr>
      <vt:lpstr>Telepresence Policy – Guidelines </vt:lpstr>
      <vt:lpstr>Telepresence Policy – Guidelines </vt:lpstr>
      <vt:lpstr>Telepresence Policy – Guidelines </vt:lpstr>
      <vt:lpstr>Telepresence Policy – Guidelines  </vt:lpstr>
      <vt:lpstr>Telepresence Policy - Guidelines </vt:lpstr>
      <vt:lpstr>Telepresence Policy – Guidelines </vt:lpstr>
      <vt:lpstr>Telepresence Policy – Technical Assistance </vt:lpstr>
      <vt:lpstr>What Questions Do You Have?</vt:lpstr>
      <vt:lpstr>Thank You</vt:lpstr>
    </vt:vector>
  </TitlesOfParts>
  <Company>Weiss Burkardt Kramer,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Harrington</dc:creator>
  <cp:lastModifiedBy>Lynne Sherry</cp:lastModifiedBy>
  <cp:revision>45</cp:revision>
  <dcterms:created xsi:type="dcterms:W3CDTF">2023-11-30T16:35:34Z</dcterms:created>
  <dcterms:modified xsi:type="dcterms:W3CDTF">2024-08-09T15:45:29Z</dcterms:modified>
</cp:coreProperties>
</file>